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90" r:id="rId1"/>
  </p:sldMasterIdLst>
  <p:notesMasterIdLst>
    <p:notesMasterId r:id="rId82"/>
  </p:notesMasterIdLst>
  <p:sldIdLst>
    <p:sldId id="256" r:id="rId2"/>
    <p:sldId id="442" r:id="rId3"/>
    <p:sldId id="264" r:id="rId4"/>
    <p:sldId id="2186" r:id="rId5"/>
    <p:sldId id="389" r:id="rId6"/>
    <p:sldId id="396" r:id="rId7"/>
    <p:sldId id="393" r:id="rId8"/>
    <p:sldId id="395" r:id="rId9"/>
    <p:sldId id="392" r:id="rId10"/>
    <p:sldId id="444" r:id="rId11"/>
    <p:sldId id="261" r:id="rId12"/>
    <p:sldId id="404" r:id="rId13"/>
    <p:sldId id="2194" r:id="rId14"/>
    <p:sldId id="385" r:id="rId15"/>
    <p:sldId id="439" r:id="rId16"/>
    <p:sldId id="440" r:id="rId17"/>
    <p:sldId id="2187" r:id="rId18"/>
    <p:sldId id="2163" r:id="rId19"/>
    <p:sldId id="2153" r:id="rId20"/>
    <p:sldId id="2160" r:id="rId21"/>
    <p:sldId id="2162" r:id="rId22"/>
    <p:sldId id="2188" r:id="rId23"/>
    <p:sldId id="390" r:id="rId24"/>
    <p:sldId id="391" r:id="rId25"/>
    <p:sldId id="383" r:id="rId26"/>
    <p:sldId id="2164" r:id="rId27"/>
    <p:sldId id="2157" r:id="rId28"/>
    <p:sldId id="2156" r:id="rId29"/>
    <p:sldId id="2189" r:id="rId30"/>
    <p:sldId id="2151" r:id="rId31"/>
    <p:sldId id="2152" r:id="rId32"/>
    <p:sldId id="445" r:id="rId33"/>
    <p:sldId id="2171" r:id="rId34"/>
    <p:sldId id="2174" r:id="rId35"/>
    <p:sldId id="2175" r:id="rId36"/>
    <p:sldId id="2170" r:id="rId37"/>
    <p:sldId id="277" r:id="rId38"/>
    <p:sldId id="2183" r:id="rId39"/>
    <p:sldId id="2185" r:id="rId40"/>
    <p:sldId id="2190" r:id="rId41"/>
    <p:sldId id="266" r:id="rId42"/>
    <p:sldId id="446" r:id="rId43"/>
    <p:sldId id="432" r:id="rId44"/>
    <p:sldId id="447" r:id="rId45"/>
    <p:sldId id="415" r:id="rId46"/>
    <p:sldId id="426" r:id="rId47"/>
    <p:sldId id="428" r:id="rId48"/>
    <p:sldId id="427" r:id="rId49"/>
    <p:sldId id="429" r:id="rId50"/>
    <p:sldId id="431" r:id="rId51"/>
    <p:sldId id="449" r:id="rId52"/>
    <p:sldId id="2135" r:id="rId53"/>
    <p:sldId id="2136" r:id="rId54"/>
    <p:sldId id="2191" r:id="rId55"/>
    <p:sldId id="2132" r:id="rId56"/>
    <p:sldId id="2106" r:id="rId57"/>
    <p:sldId id="2110" r:id="rId58"/>
    <p:sldId id="2111" r:id="rId59"/>
    <p:sldId id="2107" r:id="rId60"/>
    <p:sldId id="2184" r:id="rId61"/>
    <p:sldId id="2113" r:id="rId62"/>
    <p:sldId id="2112" r:id="rId63"/>
    <p:sldId id="2192" r:id="rId64"/>
    <p:sldId id="271" r:id="rId65"/>
    <p:sldId id="2084" r:id="rId66"/>
    <p:sldId id="409" r:id="rId67"/>
    <p:sldId id="2142" r:id="rId68"/>
    <p:sldId id="408" r:id="rId69"/>
    <p:sldId id="410" r:id="rId70"/>
    <p:sldId id="412" r:id="rId71"/>
    <p:sldId id="413" r:id="rId72"/>
    <p:sldId id="414" r:id="rId73"/>
    <p:sldId id="265" r:id="rId74"/>
    <p:sldId id="2193" r:id="rId75"/>
    <p:sldId id="2150" r:id="rId76"/>
    <p:sldId id="420" r:id="rId77"/>
    <p:sldId id="430" r:id="rId78"/>
    <p:sldId id="421" r:id="rId79"/>
    <p:sldId id="422" r:id="rId80"/>
    <p:sldId id="441" r:id="rId81"/>
  </p:sldIdLst>
  <p:sldSz cx="12192000" cy="6858000"/>
  <p:notesSz cx="6858000" cy="9144000"/>
  <p:embeddedFontLst>
    <p:embeddedFont>
      <p:font typeface="Consolas" panose="020B0609020204030204" pitchFamily="49" charset="0"/>
      <p:regular r:id="rId83"/>
      <p:bold r:id="rId84"/>
      <p:italic r:id="rId85"/>
      <p:boldItalic r:id="rId86"/>
    </p:embeddedFont>
    <p:embeddedFont>
      <p:font typeface="Tahoma" panose="020B0604030504040204" pitchFamily="34" charset="0"/>
      <p:regular r:id="rId87"/>
      <p:bold r:id="rId8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ABC951B3-B4FD-402E-8DB8-FC16D6DF008F}">
          <p14:sldIdLst>
            <p14:sldId id="442"/>
            <p14:sldId id="264"/>
          </p14:sldIdLst>
        </p14:section>
        <p14:section name="Processes" id="{B55B8E8C-5EAB-4A1E-A4E9-AE5E896E46FA}">
          <p14:sldIdLst>
            <p14:sldId id="2186"/>
            <p14:sldId id="389"/>
            <p14:sldId id="396"/>
            <p14:sldId id="393"/>
            <p14:sldId id="395"/>
            <p14:sldId id="392"/>
            <p14:sldId id="444"/>
            <p14:sldId id="261"/>
            <p14:sldId id="404"/>
            <p14:sldId id="2194"/>
            <p14:sldId id="385"/>
            <p14:sldId id="439"/>
            <p14:sldId id="440"/>
          </p14:sldIdLst>
        </p14:section>
        <p14:section name="Running a Process" id="{259ECCFE-A6EB-4284-9F6B-F8E8CD686926}">
          <p14:sldIdLst>
            <p14:sldId id="2187"/>
            <p14:sldId id="2163"/>
            <p14:sldId id="2153"/>
            <p14:sldId id="2160"/>
            <p14:sldId id="2162"/>
          </p14:sldIdLst>
        </p14:section>
        <p14:section name="Exceptions" id="{30984775-610F-44C5-853D-59C456FB6A49}">
          <p14:sldIdLst>
            <p14:sldId id="2188"/>
            <p14:sldId id="390"/>
            <p14:sldId id="391"/>
            <p14:sldId id="383"/>
            <p14:sldId id="2164"/>
            <p14:sldId id="2157"/>
            <p14:sldId id="2156"/>
          </p14:sldIdLst>
        </p14:section>
        <p14:section name="Running the Kernel" id="{A871FFFB-BDAC-4F71-9935-2B0A31BADA3E}">
          <p14:sldIdLst>
            <p14:sldId id="2189"/>
            <p14:sldId id="2151"/>
            <p14:sldId id="2152"/>
            <p14:sldId id="445"/>
            <p14:sldId id="2171"/>
            <p14:sldId id="2174"/>
            <p14:sldId id="2175"/>
            <p14:sldId id="2170"/>
            <p14:sldId id="277"/>
            <p14:sldId id="2183"/>
            <p14:sldId id="2185"/>
          </p14:sldIdLst>
        </p14:section>
        <p14:section name="System Calls" id="{55AD5174-6A1B-41BF-A63D-AB4CA1C599B9}">
          <p14:sldIdLst>
            <p14:sldId id="2190"/>
            <p14:sldId id="266"/>
            <p14:sldId id="446"/>
            <p14:sldId id="432"/>
            <p14:sldId id="447"/>
            <p14:sldId id="415"/>
            <p14:sldId id="426"/>
            <p14:sldId id="428"/>
            <p14:sldId id="427"/>
            <p14:sldId id="429"/>
            <p14:sldId id="431"/>
            <p14:sldId id="449"/>
            <p14:sldId id="2135"/>
            <p14:sldId id="2136"/>
          </p14:sldIdLst>
        </p14:section>
        <p14:section name="Signals" id="{21B845D5-D80D-4910-B40B-C11C2794C163}">
          <p14:sldIdLst>
            <p14:sldId id="2191"/>
            <p14:sldId id="2132"/>
            <p14:sldId id="2106"/>
            <p14:sldId id="2110"/>
            <p14:sldId id="2111"/>
            <p14:sldId id="2107"/>
            <p14:sldId id="2184"/>
            <p14:sldId id="2113"/>
            <p14:sldId id="2112"/>
          </p14:sldIdLst>
        </p14:section>
        <p14:section name="Threads" id="{2966448A-95BD-4E6A-A4B6-208B01A360D2}">
          <p14:sldIdLst>
            <p14:sldId id="2192"/>
            <p14:sldId id="271"/>
            <p14:sldId id="2084"/>
            <p14:sldId id="409"/>
            <p14:sldId id="2142"/>
            <p14:sldId id="408"/>
            <p14:sldId id="410"/>
            <p14:sldId id="412"/>
            <p14:sldId id="413"/>
            <p14:sldId id="414"/>
            <p14:sldId id="265"/>
          </p14:sldIdLst>
        </p14:section>
        <p14:section name="Wrapup" id="{29A7F866-9DA9-446B-8359-CE426CB89C7A}">
          <p14:sldIdLst>
            <p14:sldId id="2193"/>
          </p14:sldIdLst>
        </p14:section>
        <p14:section name="Thread example" id="{534D21AE-0D06-430D-AEAA-922810CDCBA2}">
          <p14:sldIdLst>
            <p14:sldId id="2150"/>
            <p14:sldId id="420"/>
            <p14:sldId id="430"/>
            <p14:sldId id="421"/>
            <p14:sldId id="422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 autoAdjust="0"/>
    <p:restoredTop sz="90546" autoAdjust="0"/>
  </p:normalViewPr>
  <p:slideViewPr>
    <p:cSldViewPr snapToGrid="0">
      <p:cViewPr varScale="1">
        <p:scale>
          <a:sx n="140" d="100"/>
          <a:sy n="140" d="100"/>
        </p:scale>
        <p:origin x="232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e18c33101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e18c33101_0_7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e18c33101_0_76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B4614ED-0AB9-469F-AD87-12BAA4DC7CA5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AEAD-4700-4EDD-AEAF-F3227D8BB680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6214-2C56-4A09-9B48-33507101894B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3713-02E7-400F-A1C7-FB0DAA400146}" type="datetime1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7073-46B0-4FE0-994F-03A4774BB598}" type="datetime1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680BD4-D804-4D94-B6F1-9E57A9FA262B}" type="datetime1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43B7BE-013F-42D2-89BE-21EF73C4960A}" type="datetime1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ckos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ck/toc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048f67396faad06954195e025723ff04f8b3c3bc/arch/cortex-v7m/src/lib.rs#L248" TargetMode="External"/><Relationship Id="rId2" Type="http://schemas.openxmlformats.org/officeDocument/2006/relationships/hyperlink" Target="https://github.com/tock/tock/blob/048f67396faad06954195e025723ff04f8b3c3bc/arch/cortex-v7m/src/lib.rs#L23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ck/tock/blob/048f67396faad06954195e025723ff04f8b3c3bc/arch/cortex-v7m/src/lib.rs#L101" TargetMode="External"/><Relationship Id="rId4" Type="http://schemas.openxmlformats.org/officeDocument/2006/relationships/hyperlink" Target="https://github.com/tock/tock/blob/048f67396faad06954195e025723ff04f8b3c3bc/arch/cortex-v7m/src/lib.rs#L9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048f67396faad06954195e025723ff04f8b3c3bc/arch/rv32i/src/syscall.rs#L311" TargetMode="External"/><Relationship Id="rId2" Type="http://schemas.openxmlformats.org/officeDocument/2006/relationships/hyperlink" Target="https://github.com/tock/tock/blob/048f67396faad06954195e025723ff04f8b3c3bc/arch/rv32i/src/syscall.rs#L2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ck/tock/blob/048f67396faad06954195e025723ff04f8b3c3bc/arch/rv32i/src/syscall.rs#L384" TargetMode="External"/><Relationship Id="rId4" Type="http://schemas.openxmlformats.org/officeDocument/2006/relationships/hyperlink" Target="https://github.com/tock/tock/blob/048f67396faad06954195e025723ff04f8b3c3bc/arch/rv32i/src/syscall.rs#L34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048f67396faad06954195e025723ff04f8b3c3bc/arch/cortex-v7m/src/lib.rs#L73" TargetMode="External"/><Relationship Id="rId2" Type="http://schemas.openxmlformats.org/officeDocument/2006/relationships/hyperlink" Target="https://github.com/tock/tock/blob/226f48da7d9299eaab8ea2d9ae81ecbfc6b6653b/chips/nrf52/src/crt1.rs#L3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048f67396faad06954195e025723ff04f8b3c3bc/arch/cortex-v7m/src/lib.rs#L73" TargetMode="External"/><Relationship Id="rId7" Type="http://schemas.openxmlformats.org/officeDocument/2006/relationships/hyperlink" Target="https://github.com/tock/tock/blob/3a3c84b5da9b4f5f7d14f218b83144ebeffb2d5a/arch/cortex-m/src/syscall.rs#L262" TargetMode="External"/><Relationship Id="rId2" Type="http://schemas.openxmlformats.org/officeDocument/2006/relationships/hyperlink" Target="https://github.com/tock/libtock-c/blob/3b19582f09c2f8d085122f6d69cb641765b4354c/libtock/tock.c#L2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ck/tock/blob/048f67396faad06954195e025723ff04f8b3c3bc/arch/cortex-v7m/src/lib.rs#L269" TargetMode="External"/><Relationship Id="rId5" Type="http://schemas.openxmlformats.org/officeDocument/2006/relationships/hyperlink" Target="https://github.com/tock/tock/blob/048f67396faad06954195e025723ff04f8b3c3bc/arch/cortex-v7m/src/lib.rs#L261" TargetMode="External"/><Relationship Id="rId4" Type="http://schemas.openxmlformats.org/officeDocument/2006/relationships/hyperlink" Target="https://github.com/tock/tock/blob/048f67396faad06954195e025723ff04f8b3c3bc/arch/cortex-v7m/src/lib.rs#L132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blob/048f67396faad06954195e025723ff04f8b3c3bc/arch/rv32i/src/syscall.rs#L393" TargetMode="External"/><Relationship Id="rId7" Type="http://schemas.openxmlformats.org/officeDocument/2006/relationships/hyperlink" Target="https://github.com/tock/tock/blob/3a3c84b5da9b4f5f7d14f218b83144ebeffb2d5a/arch/cortex-m/src/syscall.rs#L262" TargetMode="External"/><Relationship Id="rId2" Type="http://schemas.openxmlformats.org/officeDocument/2006/relationships/hyperlink" Target="https://github.com/tock/libtock-c/blob/3b19582f09c2f8d085122f6d69cb641765b4354c/libtock/tock.c#L2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ck/tock/blob/048f67396faad06954195e025723ff04f8b3c3bc/arch/rv32i/src/syscall.rs#L587" TargetMode="External"/><Relationship Id="rId5" Type="http://schemas.openxmlformats.org/officeDocument/2006/relationships/hyperlink" Target="https://github.com/tock/tock/blob/048f67396faad06954195e025723ff04f8b3c3bc/arch/rv32i/src/syscall.rs#L572" TargetMode="External"/><Relationship Id="rId4" Type="http://schemas.openxmlformats.org/officeDocument/2006/relationships/hyperlink" Target="https://github.com/tock/tock/blob/048f67396faad06954195e025723ff04f8b3c3bc/arch/rv32i/src/syscall.rs#L422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c/SIG30-C.+Call+only+asynchronous-safe+functions+within+signal+handler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02:</a:t>
            </a:r>
            <a:br>
              <a:rPr lang="en-US" dirty="0"/>
            </a:br>
            <a:r>
              <a:rPr lang="en-US" dirty="0"/>
              <a:t>Processes and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Jaswinder Pal Singh (Princeton),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and UC Berkeley CS61C and CS162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D86C-EBCF-491B-B99F-7DC17286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are an abstraction provided by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F09D-D449-46E6-9A62-F268A697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machine itself usually doesn’t support processes</a:t>
            </a:r>
          </a:p>
          <a:p>
            <a:pPr lvl="1"/>
            <a:r>
              <a:rPr lang="en-US" dirty="0"/>
              <a:t>Just has a processor and a set of registers</a:t>
            </a:r>
          </a:p>
          <a:p>
            <a:pPr lvl="1"/>
            <a:r>
              <a:rPr lang="en-US" dirty="0"/>
              <a:t>Memory is just arbitrary memory</a:t>
            </a:r>
          </a:p>
          <a:p>
            <a:pPr lvl="1"/>
            <a:endParaRPr lang="en-US" dirty="0"/>
          </a:p>
          <a:p>
            <a:r>
              <a:rPr lang="en-US" dirty="0"/>
              <a:t>OS provides the abstraction</a:t>
            </a:r>
          </a:p>
          <a:p>
            <a:pPr lvl="1"/>
            <a:r>
              <a:rPr lang="en-US" dirty="0"/>
              <a:t>Multiple processes can run at the “same time”</a:t>
            </a:r>
          </a:p>
          <a:p>
            <a:pPr lvl="1"/>
            <a:r>
              <a:rPr lang="en-US" dirty="0"/>
              <a:t>Each has its own registers</a:t>
            </a:r>
          </a:p>
          <a:p>
            <a:pPr lvl="1"/>
            <a:r>
              <a:rPr lang="en-US" dirty="0"/>
              <a:t>Each has its own isolated memory</a:t>
            </a:r>
          </a:p>
          <a:p>
            <a:pPr lvl="1"/>
            <a:endParaRPr lang="en-US" dirty="0"/>
          </a:p>
          <a:p>
            <a:r>
              <a:rPr lang="en-US" dirty="0"/>
              <a:t>Processes enable</a:t>
            </a:r>
          </a:p>
          <a:p>
            <a:pPr lvl="1"/>
            <a:r>
              <a:rPr lang="en-US" dirty="0"/>
              <a:t>Multiple functionalities on a computer</a:t>
            </a:r>
          </a:p>
          <a:p>
            <a:pPr lvl="1"/>
            <a:r>
              <a:rPr lang="en-US" dirty="0"/>
              <a:t>Multiprogramming of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0A4B-55AA-46A0-829B-E703A43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216577" y="1143000"/>
            <a:ext cx="6367831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run.</a:t>
            </a:r>
          </a:p>
          <a:p>
            <a:pPr lvl="1"/>
            <a:endParaRPr lang="en-US" dirty="0"/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updating display.</a:t>
            </a:r>
          </a:p>
          <a:p>
            <a:pPr lvl="1"/>
            <a:r>
              <a:rPr lang="en-US" dirty="0"/>
              <a:t>While waiting for results, the process often cannot do anything, so it </a:t>
            </a:r>
            <a:r>
              <a:rPr lang="en-US" b="1" dirty="0"/>
              <a:t>blocks</a:t>
            </a:r>
            <a:r>
              <a:rPr lang="en-US" dirty="0"/>
              <a:t>, and the OS schedules a different process to run.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4A8C-594F-6E25-9AF3-F070C2E7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one process is Blocked, OS can schedule a different process that is Ready</a:t>
            </a:r>
          </a:p>
          <a:p>
            <a:endParaRPr lang="en-US" dirty="0"/>
          </a:p>
          <a:p>
            <a:r>
              <a:rPr lang="en-US" dirty="0"/>
              <a:t>Even with a single processor, the OS can provide the illusion of many processes running simultaneously</a:t>
            </a:r>
          </a:p>
          <a:p>
            <a:endParaRPr lang="en-US" dirty="0"/>
          </a:p>
          <a:p>
            <a:r>
              <a:rPr lang="en-US" dirty="0"/>
              <a:t>OS usually sets a maximum runtime before switching limit for processes (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F43849-B8DE-DA99-9754-51DC3073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kernel itself?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2874CF-9B26-6B02-16B3-0926F509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kernel is NOT a process</a:t>
            </a:r>
          </a:p>
          <a:p>
            <a:endParaRPr lang="en-US" dirty="0"/>
          </a:p>
          <a:p>
            <a:r>
              <a:rPr lang="en-US" dirty="0"/>
              <a:t>It does have features of a normal C program though</a:t>
            </a:r>
          </a:p>
          <a:p>
            <a:pPr lvl="1"/>
            <a:r>
              <a:rPr lang="en-US" dirty="0"/>
              <a:t>Kernel has its own stack, code, and heap memory regions</a:t>
            </a:r>
          </a:p>
          <a:p>
            <a:endParaRPr lang="en-US" dirty="0"/>
          </a:p>
          <a:p>
            <a:r>
              <a:rPr lang="en-US" dirty="0"/>
              <a:t>It’s instead the default code that the machine runs whenever it needs to handle some special operation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when a process becomes blocked</a:t>
            </a:r>
          </a:p>
          <a:p>
            <a:pPr lvl="2"/>
            <a:r>
              <a:rPr lang="en-US" dirty="0"/>
              <a:t>when a process does something wrong like accessing invalid memory</a:t>
            </a:r>
          </a:p>
          <a:p>
            <a:pPr lvl="2"/>
            <a:r>
              <a:rPr lang="en-US" dirty="0"/>
              <a:t>when a hardware device has data to be read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6EE66-3869-9799-503E-39DD2163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difference between kernel and processes: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have limited access to the computer</a:t>
            </a:r>
          </a:p>
          <a:p>
            <a:pPr lvl="1"/>
            <a:r>
              <a:rPr lang="en-US" dirty="0"/>
              <a:t>Hardware supports different “modes” of execution (kernel and user)</a:t>
            </a:r>
          </a:p>
          <a:p>
            <a:pPr lvl="1"/>
            <a:r>
              <a:rPr lang="en-US" dirty="0"/>
              <a:t>Kernel mode has access to physical memory and special instructions</a:t>
            </a:r>
          </a:p>
          <a:p>
            <a:endParaRPr lang="en-US" dirty="0"/>
          </a:p>
          <a:p>
            <a:r>
              <a:rPr lang="en-US" dirty="0"/>
              <a:t>They run when the OS lets them</a:t>
            </a:r>
          </a:p>
          <a:p>
            <a:r>
              <a:rPr lang="en-US" dirty="0"/>
              <a:t>They have access to the memory the OS gives them</a:t>
            </a:r>
          </a:p>
          <a:p>
            <a:endParaRPr lang="en-US" dirty="0"/>
          </a:p>
          <a:p>
            <a:r>
              <a:rPr lang="en-US" dirty="0"/>
              <a:t>They cannot access many things directly</a:t>
            </a:r>
          </a:p>
          <a:p>
            <a:pPr lvl="1"/>
            <a:r>
              <a:rPr lang="en-US" dirty="0"/>
              <a:t>Must ask the OS to do so for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Usually yes!</a:t>
            </a:r>
          </a:p>
          <a:p>
            <a:r>
              <a:rPr lang="en-US" dirty="0"/>
              <a:t>The OS can mark the code section as read-only</a:t>
            </a:r>
          </a:p>
          <a:p>
            <a:endParaRPr lang="en-US" dirty="0"/>
          </a:p>
          <a:p>
            <a:r>
              <a:rPr lang="en-US" dirty="0"/>
              <a:t>Example: multiple instances of a shell share the same code</a:t>
            </a:r>
          </a:p>
          <a:p>
            <a:endParaRPr lang="en-US" dirty="0"/>
          </a:p>
          <a:p>
            <a:r>
              <a:rPr lang="en-US" dirty="0"/>
              <a:t>Self-modifying code would be a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Context Switching</a:t>
            </a:r>
          </a:p>
          <a:p>
            <a:pPr lvl="1"/>
            <a:r>
              <a:rPr lang="en-US" b="1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6717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E2D-2BFE-FCE3-30C5-7359E1FF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Tock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1981-84F3-DCC8-6789-15D89797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we’ll use Nautilus as an example (last two labs are in it)</a:t>
            </a:r>
          </a:p>
          <a:p>
            <a:pPr lvl="1"/>
            <a:r>
              <a:rPr lang="en-US" dirty="0"/>
              <a:t>But Nautilus doesn’t have a </a:t>
            </a:r>
            <a:r>
              <a:rPr lang="en-US" dirty="0" err="1"/>
              <a:t>userspace</a:t>
            </a:r>
            <a:r>
              <a:rPr lang="en-US" dirty="0"/>
              <a:t>!! (usually)</a:t>
            </a:r>
          </a:p>
          <a:p>
            <a:pPr lvl="1"/>
            <a:r>
              <a:rPr lang="en-US" dirty="0"/>
              <a:t>(also I honestly understand it less well than Tock)</a:t>
            </a:r>
          </a:p>
          <a:p>
            <a:pPr lvl="1"/>
            <a:endParaRPr lang="en-US" dirty="0"/>
          </a:p>
          <a:p>
            <a:r>
              <a:rPr lang="en-US" dirty="0"/>
              <a:t>Tock OS</a:t>
            </a:r>
          </a:p>
          <a:p>
            <a:pPr lvl="1"/>
            <a:r>
              <a:rPr lang="en-US" dirty="0"/>
              <a:t>Embedded operating system</a:t>
            </a:r>
          </a:p>
          <a:p>
            <a:pPr lvl="2"/>
            <a:r>
              <a:rPr lang="en-US" dirty="0"/>
              <a:t>Targets resource-constrained embedded systems</a:t>
            </a:r>
          </a:p>
          <a:p>
            <a:pPr lvl="1"/>
            <a:r>
              <a:rPr lang="en-US" dirty="0"/>
              <a:t>Written in Rust</a:t>
            </a:r>
          </a:p>
          <a:p>
            <a:pPr lvl="2"/>
            <a:r>
              <a:rPr lang="en-US" dirty="0"/>
              <a:t>Reliability and Security are key goals</a:t>
            </a:r>
          </a:p>
          <a:p>
            <a:pPr lvl="1"/>
            <a:r>
              <a:rPr lang="en-US" dirty="0"/>
              <a:t>Multi-programming traditional OS environment</a:t>
            </a:r>
          </a:p>
          <a:p>
            <a:pPr lvl="2"/>
            <a:r>
              <a:rPr lang="en-US" dirty="0"/>
              <a:t>One core, with as many processes as you want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01F6-BFD7-50EF-1424-83B7EE1A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56E55-A91A-34C0-372C-BF704428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06" y="2697384"/>
            <a:ext cx="2642469" cy="94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27CF0-C621-9583-5CCF-96BDBAEAE499}"/>
              </a:ext>
            </a:extLst>
          </p:cNvPr>
          <p:cNvSpPr txBox="1"/>
          <p:nvPr/>
        </p:nvSpPr>
        <p:spPr>
          <a:xfrm>
            <a:off x="607595" y="617220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https://tockos.org/</a:t>
            </a:r>
            <a:r>
              <a:rPr lang="en-US" dirty="0"/>
              <a:t>   -   </a:t>
            </a:r>
            <a:r>
              <a:rPr lang="en-US" dirty="0">
                <a:hlinkClick r:id="rId4"/>
              </a:rPr>
              <a:t>https://github.com/tock/tock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kernel decides to start running a process it does a context switch into the process</a:t>
            </a:r>
          </a:p>
          <a:p>
            <a:pPr lvl="1"/>
            <a:r>
              <a:rPr lang="en-US" dirty="0"/>
              <a:t>This includes starting a process for the first time</a:t>
            </a:r>
          </a:p>
          <a:p>
            <a:pPr lvl="1"/>
            <a:r>
              <a:rPr lang="en-US" dirty="0"/>
              <a:t>Or continuing running a process after it was stopped</a:t>
            </a:r>
          </a:p>
          <a:p>
            <a:pPr lvl="2"/>
            <a:r>
              <a:rPr lang="en-US" dirty="0"/>
              <a:t>Blocked for I/O or just </a:t>
            </a:r>
            <a:r>
              <a:rPr lang="en-US" dirty="0" err="1"/>
              <a:t>timesliced</a:t>
            </a:r>
            <a:r>
              <a:rPr lang="en-US" dirty="0"/>
              <a:t> off the processor</a:t>
            </a:r>
          </a:p>
          <a:p>
            <a:pPr lvl="2"/>
            <a:endParaRPr lang="en-US" dirty="0"/>
          </a:p>
          <a:p>
            <a:r>
              <a:rPr lang="en-US" dirty="0"/>
              <a:t>High-level steps for switching into a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Scheduler decides which process should be running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kernel register values to kernel 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process register values (usually from a data structure)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 to process mode instead of kernel mode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Jump to next instruction in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5AC2-E339-476E-952F-85E1F769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3D69-2A42-43C7-AF40-E2B0B880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Will be released today. Sometime this evening likely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Purpose is to make sure that you’ve got everything set up right</a:t>
            </a:r>
          </a:p>
          <a:p>
            <a:pPr lvl="2"/>
            <a:r>
              <a:rPr lang="en-US" dirty="0"/>
              <a:t>SSH login for EECS servers (if this fails, IT turnaround is ~24 hours)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account and Git SSH access</a:t>
            </a:r>
          </a:p>
          <a:p>
            <a:pPr lvl="2"/>
            <a:r>
              <a:rPr lang="en-US" dirty="0"/>
              <a:t>Ability to build the Nautilus Kernel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Individual assignment</a:t>
            </a:r>
          </a:p>
          <a:p>
            <a:pPr lvl="2"/>
            <a:r>
              <a:rPr lang="en-US" dirty="0"/>
              <a:t>Everyone needs their own setup working to collaborate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Let us know if you’re having problems with this!</a:t>
            </a:r>
          </a:p>
          <a:p>
            <a:pPr lvl="2"/>
            <a:r>
              <a:rPr lang="en-US" dirty="0"/>
              <a:t>Should not take long to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BDBE-BCD9-4F92-8C5C-8CBD59D6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9BF-FE51-A3EE-CC33-CBEC7607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ARM implementation: Switch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0AB5-DE57-1C6D-D8D4-34BC74D4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Tock ARM-v7m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Save kernel register values to kernel stack</a:t>
            </a:r>
          </a:p>
          <a:p>
            <a:pPr lvl="2"/>
            <a:r>
              <a:rPr lang="en-US" sz="2200" dirty="0">
                <a:hlinkClick r:id="rId2"/>
              </a:rPr>
              <a:t>https://github.com/tock/tock/blob/048f67396faad06954195e025723ff04f8b3c3bc/arch/cortex-v7m/src/lib.rs#L234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Restore process register values (usually from a data structure)</a:t>
            </a:r>
          </a:p>
          <a:p>
            <a:pPr lvl="2"/>
            <a:r>
              <a:rPr lang="en-US" sz="2200" dirty="0">
                <a:hlinkClick r:id="rId3"/>
              </a:rPr>
              <a:t>https://github.com/tock/tock/blob/048f67396faad06954195e025723ff04f8b3c3bc/arch/cortex-v7m/src/lib.rs#L248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Bonus: enter exception handler</a:t>
            </a:r>
          </a:p>
          <a:p>
            <a:pPr lvl="2"/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Switch to process mode instead of kernel mode</a:t>
            </a:r>
          </a:p>
          <a:p>
            <a:pPr lvl="2"/>
            <a:r>
              <a:rPr lang="en-US" sz="2200" dirty="0">
                <a:hlinkClick r:id="rId4"/>
              </a:rPr>
              <a:t>https://github.com/tock/tock/blob/048f67396faad06954195e025723ff04f8b3c3bc/arch/cortex-v7m/src/lib.rs#L91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Jump to next instruction in process</a:t>
            </a:r>
          </a:p>
          <a:p>
            <a:pPr lvl="2"/>
            <a:r>
              <a:rPr lang="en-US" sz="2200" dirty="0">
                <a:hlinkClick r:id="rId5"/>
              </a:rPr>
              <a:t>https://github.com/tock/tock/blob/048f67396faad06954195e025723ff04f8b3c3bc/arch/cortex-v7m/src/lib.rs#L101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9C49-FAC4-F96E-32F3-13A4FBE6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D9BF-FE51-A3EE-CC33-CBEC7607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RISC-V implementation: Switch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0AB5-DE57-1C6D-D8D4-34BC74D4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Tock rv32i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kernel register values to kernel stack</a:t>
            </a:r>
          </a:p>
          <a:p>
            <a:pPr lvl="2"/>
            <a:r>
              <a:rPr lang="en-US" dirty="0">
                <a:hlinkClick r:id="rId2"/>
              </a:rPr>
              <a:t>https://github.com/tock/tock/blob/048f67396faad06954195e025723ff04f8b3c3bc/arch/rv32i/src/syscall.rs#L276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Bonus: pause exceptions</a:t>
            </a:r>
          </a:p>
          <a:p>
            <a:pPr lvl="2"/>
            <a:r>
              <a:rPr lang="en-US" dirty="0">
                <a:hlinkClick r:id="rId3"/>
              </a:rPr>
              <a:t>https://github.com/tock/tock/blob/048f67396faad06954195e025723ff04f8b3c3bc/arch/rv32i/src/syscall.rs#L311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process register values (usually from a data structure)</a:t>
            </a:r>
          </a:p>
          <a:p>
            <a:pPr lvl="2"/>
            <a:r>
              <a:rPr lang="en-US" dirty="0">
                <a:hlinkClick r:id="rId4"/>
              </a:rPr>
              <a:t>https://github.com/tock/tock/blob/048f67396faad06954195e025723ff04f8b3c3bc/arch/rv32i/src/syscall.rs#L349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 to process mode instead of kernel mode</a:t>
            </a:r>
            <a:br>
              <a:rPr lang="en-US" dirty="0"/>
            </a:br>
            <a:r>
              <a:rPr lang="en-US" dirty="0"/>
              <a:t>AND jump to next instruction in process</a:t>
            </a:r>
            <a:br>
              <a:rPr lang="en-US" dirty="0"/>
            </a:br>
            <a:r>
              <a:rPr lang="en-US" dirty="0"/>
              <a:t>AND enable exceptions again</a:t>
            </a:r>
          </a:p>
          <a:p>
            <a:pPr lvl="2"/>
            <a:r>
              <a:rPr lang="en-US" dirty="0">
                <a:hlinkClick r:id="rId5"/>
              </a:rPr>
              <a:t>https://github.com/tock/tock/blob/048f67396faad06954195e025723ff04f8b3c3bc/arch/rv32i/src/syscall.rs#L384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9C49-FAC4-F96E-32F3-13A4FBE6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b="1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292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that could cause exceptional control flow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System calls: request from process causes execution to jump to OS</a:t>
            </a:r>
          </a:p>
          <a:p>
            <a:pPr lvl="1"/>
            <a:r>
              <a:rPr lang="en-US" dirty="0"/>
              <a:t>Signals: OS causes process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179316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399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 immediately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 (known as interrupts)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3FD-0CF0-0379-2A9F-FCA6E251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exception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3A13-6270-8BA6-A8B8-08B066F2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of functions for each exception type</a:t>
            </a:r>
          </a:p>
          <a:p>
            <a:pPr lvl="1"/>
            <a:r>
              <a:rPr lang="en-US" dirty="0"/>
              <a:t>In Tock, most are “unhandled” which just crashes the system</a:t>
            </a:r>
          </a:p>
          <a:p>
            <a:pPr lvl="1"/>
            <a:r>
              <a:rPr lang="en-US" dirty="0"/>
              <a:t>Some are device interrupts (which don’t matter for today’s lecture</a:t>
            </a:r>
          </a:p>
          <a:p>
            <a:pPr lvl="1"/>
            <a:endParaRPr lang="en-US" dirty="0"/>
          </a:p>
          <a:p>
            <a:r>
              <a:rPr lang="en-US" dirty="0"/>
              <a:t>Interrupt “vector”</a:t>
            </a:r>
          </a:p>
          <a:p>
            <a:pPr lvl="1"/>
            <a:r>
              <a:rPr lang="en-US" dirty="0">
                <a:hlinkClick r:id="rId2"/>
              </a:rPr>
              <a:t>https://github.com/tock/tock/blob/226f48da7d9299eaab8ea2d9ae81ecbfc6b6653b/chips/nrf52/src/crt1.rs#L31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SVC is a “service call” instruction</a:t>
            </a:r>
          </a:p>
          <a:p>
            <a:pPr lvl="1"/>
            <a:r>
              <a:rPr lang="en-US" dirty="0"/>
              <a:t>It’s used by processes to request an action from the OS</a:t>
            </a:r>
          </a:p>
          <a:p>
            <a:pPr lvl="1"/>
            <a:r>
              <a:rPr lang="en-US" dirty="0" err="1"/>
              <a:t>SVC_Handler</a:t>
            </a:r>
            <a:r>
              <a:rPr lang="en-US" dirty="0"/>
              <a:t> is a function to handle those requests</a:t>
            </a:r>
          </a:p>
          <a:p>
            <a:pPr lvl="2"/>
            <a:r>
              <a:rPr lang="en-US" dirty="0">
                <a:hlinkClick r:id="rId3"/>
              </a:rPr>
              <a:t>https://github.com/tock/tock/blob/048f67396faad06954195e025723ff04f8b3c3bc/arch/cortex-v7m/src/lib.rs#L73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149-A52C-34CB-9C2D-D6F3E29C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1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DCD1-7C9B-84DF-6B1D-E3ABF817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run until an exception occurs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08E-6737-7416-511E-A8FFFC2B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process is running, the OS is NOT running</a:t>
            </a:r>
          </a:p>
          <a:p>
            <a:pPr lvl="1"/>
            <a:r>
              <a:rPr lang="en-US" dirty="0"/>
              <a:t>In a single-core environment at least</a:t>
            </a:r>
          </a:p>
          <a:p>
            <a:pPr lvl="1"/>
            <a:endParaRPr lang="en-US" dirty="0"/>
          </a:p>
          <a:p>
            <a:r>
              <a:rPr lang="en-US" dirty="0"/>
              <a:t>So, when does the OS kernel get to run again?</a:t>
            </a:r>
          </a:p>
          <a:p>
            <a:pPr lvl="1"/>
            <a:r>
              <a:rPr lang="en-US" dirty="0"/>
              <a:t>Whenever an exception occurs</a:t>
            </a:r>
          </a:p>
          <a:p>
            <a:pPr lvl="1"/>
            <a:endParaRPr lang="en-US" dirty="0"/>
          </a:p>
          <a:p>
            <a:r>
              <a:rPr lang="en-US" dirty="0"/>
              <a:t>Hardware can be a source of this</a:t>
            </a:r>
          </a:p>
          <a:p>
            <a:pPr lvl="1"/>
            <a:r>
              <a:rPr lang="en-US" dirty="0"/>
              <a:t>Random device event occurring</a:t>
            </a:r>
          </a:p>
          <a:p>
            <a:pPr lvl="1"/>
            <a:r>
              <a:rPr lang="en-US" dirty="0"/>
              <a:t>Timer expiring (source of the process 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Software can also cause this</a:t>
            </a:r>
          </a:p>
          <a:p>
            <a:pPr lvl="1"/>
            <a:r>
              <a:rPr lang="en-US" dirty="0"/>
              <a:t>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849ED-4266-56FF-6A36-FF90DA35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b="1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657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operating system’s view of a process.</a:t>
            </a:r>
          </a:p>
          <a:p>
            <a:endParaRPr lang="en-US" dirty="0"/>
          </a:p>
          <a:p>
            <a:r>
              <a:rPr lang="en-US" dirty="0"/>
              <a:t>Explore the context switches and exceptional control flow.</a:t>
            </a:r>
          </a:p>
          <a:p>
            <a:endParaRPr lang="en-US" dirty="0"/>
          </a:p>
          <a:p>
            <a:r>
              <a:rPr lang="en-US" dirty="0"/>
              <a:t>Understand the basics of system calls and signals.</a:t>
            </a:r>
          </a:p>
          <a:p>
            <a:endParaRPr lang="en-US" dirty="0"/>
          </a:p>
          <a:p>
            <a:r>
              <a:rPr lang="en-US" dirty="0"/>
              <a:t>What are threads and why are they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just enter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r>
              <a:rPr lang="en-US" dirty="0"/>
              <a:t>So there shouldn’t be any instruction that switches to kernel </a:t>
            </a:r>
            <a:r>
              <a:rPr lang="en-US" i="1" dirty="0"/>
              <a:t>mode</a:t>
            </a:r>
            <a:r>
              <a:rPr lang="en-US" dirty="0"/>
              <a:t> unless that instruction also switches to kernel </a:t>
            </a:r>
            <a:r>
              <a:rPr lang="en-US" i="1" dirty="0"/>
              <a:t>code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  <a:br>
              <a:rPr lang="en-US" dirty="0"/>
            </a:br>
            <a:r>
              <a:rPr lang="en-US" dirty="0"/>
              <a:t>AND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Instruction Pointer is moved to a known location in the kernel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2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process </a:t>
            </a:r>
            <a:r>
              <a:rPr lang="en-US" i="1" dirty="0"/>
              <a:t>wants</a:t>
            </a:r>
            <a:r>
              <a:rPr lang="en-US" dirty="0"/>
              <a:t> to switch to the kernel, what occurs?</a:t>
            </a:r>
          </a:p>
          <a:p>
            <a:pPr lvl="2"/>
            <a:endParaRPr lang="en-US" dirty="0"/>
          </a:p>
          <a:p>
            <a:r>
              <a:rPr lang="en-US" dirty="0"/>
              <a:t>High-level steps for switching to the kernel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executes a system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Processor enters kernel mode and runs an exception handler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process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kernel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why a context switch occurred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1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ARM Implementation: Switch to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Tock ARM-v7m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executes a system call</a:t>
            </a:r>
          </a:p>
          <a:p>
            <a:pPr lvl="2"/>
            <a:r>
              <a:rPr lang="en-US" dirty="0">
                <a:hlinkClick r:id="rId2"/>
              </a:rPr>
              <a:t>https://github.com/tock/libtock-c/blob/3b19582f09c2f8d085122f6d69cb641765b4354c/libtock/tock.c#L298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Processor enters kernel mode and runs an exception handler</a:t>
            </a:r>
          </a:p>
          <a:p>
            <a:pPr lvl="2"/>
            <a:r>
              <a:rPr lang="en-US" dirty="0">
                <a:hlinkClick r:id="rId3"/>
              </a:rPr>
              <a:t>https://github.com/tock/tock/blob/048f67396faad06954195e025723ff04f8b3c3bc/arch/cortex-v7m/src/lib.rs#L73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Bonus: return to </a:t>
            </a:r>
            <a:r>
              <a:rPr lang="en-US" dirty="0" err="1"/>
              <a:t>switch_to_user</a:t>
            </a:r>
            <a:r>
              <a:rPr lang="en-US" dirty="0"/>
              <a:t> implementation</a:t>
            </a:r>
          </a:p>
          <a:p>
            <a:pPr lvl="2"/>
            <a:r>
              <a:rPr lang="en-US" dirty="0">
                <a:hlinkClick r:id="rId4"/>
              </a:rPr>
              <a:t>https://github.com/tock/tock/blob/048f67396faad06954195e025723ff04f8b3c3bc/arch/cortex-v7m/src/lib.rs#L132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process registers</a:t>
            </a:r>
          </a:p>
          <a:p>
            <a:pPr lvl="2"/>
            <a:r>
              <a:rPr lang="en-US" dirty="0">
                <a:hlinkClick r:id="rId5"/>
              </a:rPr>
              <a:t>https://github.com/tock/tock/blob/048f67396faad06954195e025723ff04f8b3c3bc/arch/cortex-v7m/src/lib.rs#L261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kernel registers</a:t>
            </a:r>
          </a:p>
          <a:p>
            <a:pPr lvl="2"/>
            <a:r>
              <a:rPr lang="en-US" dirty="0">
                <a:hlinkClick r:id="rId6"/>
              </a:rPr>
              <a:t>https://github.com/tock/tock/blob/048f67396faad06954195e025723ff04f8b3c3bc/arch/cortex-v7m/src/lib.rs#L269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why a context switch occurred</a:t>
            </a:r>
          </a:p>
          <a:p>
            <a:pPr lvl="2"/>
            <a:r>
              <a:rPr lang="en-US" dirty="0">
                <a:hlinkClick r:id="rId7"/>
              </a:rPr>
              <a:t>https://github.com/tock/tock/blob/3a3c84b5da9b4f5f7d14f218b83144ebeffb2d5a/arch/cortex-m/src/syscall.rs#L262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6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F1B3-29B7-CBD2-CAA7-64E45F5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RISC-V Implementation: Switch to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19EA-69B2-7476-56B3-D3F71362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Tock rv32i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executes a system call</a:t>
            </a:r>
          </a:p>
          <a:p>
            <a:pPr lvl="2"/>
            <a:r>
              <a:rPr lang="en-US" dirty="0">
                <a:hlinkClick r:id="rId2"/>
              </a:rPr>
              <a:t>https://github.com/tock/libtock-c/blob/3b19582f09c2f8d085122f6d69cb641765b4354c/libtock/tock.c#L298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Processor enters kernel mode and runs an exception handler</a:t>
            </a:r>
          </a:p>
          <a:p>
            <a:pPr lvl="2"/>
            <a:r>
              <a:rPr lang="en-US" dirty="0">
                <a:hlinkClick r:id="rId3"/>
              </a:rPr>
              <a:t>https://github.com/tock/tock/blob/048f67396faad06954195e025723ff04f8b3c3bc/arch/rv32i/src/syscall.rs#L393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process registers</a:t>
            </a:r>
          </a:p>
          <a:p>
            <a:pPr lvl="2"/>
            <a:r>
              <a:rPr lang="en-US" dirty="0">
                <a:hlinkClick r:id="rId4"/>
              </a:rPr>
              <a:t>https://github.com/tock/tock/blob/048f67396faad06954195e025723ff04f8b3c3bc/arch/rv32i/src/syscall.rs#L422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Bonus: return to </a:t>
            </a:r>
            <a:r>
              <a:rPr lang="en-US" dirty="0" err="1"/>
              <a:t>switch_to_process</a:t>
            </a:r>
            <a:r>
              <a:rPr lang="en-US" dirty="0"/>
              <a:t> implementation</a:t>
            </a:r>
          </a:p>
          <a:p>
            <a:pPr lvl="2"/>
            <a:r>
              <a:rPr lang="en-US" dirty="0">
                <a:hlinkClick r:id="rId5"/>
              </a:rPr>
              <a:t>https://github.com/tock/tock/blob/048f67396faad06954195e025723ff04f8b3c3bc/arch/rv32i/src/syscall.rs#L572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Restore kernel registers</a:t>
            </a:r>
          </a:p>
          <a:p>
            <a:pPr lvl="2"/>
            <a:r>
              <a:rPr lang="en-US" dirty="0">
                <a:hlinkClick r:id="rId6"/>
              </a:rPr>
              <a:t>https://github.com/tock/tock/blob/048f67396faad06954195e025723ff04f8b3c3bc/arch/rv32i/src/syscall.rs#L587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why a context switch occurred</a:t>
            </a:r>
          </a:p>
          <a:p>
            <a:pPr lvl="2"/>
            <a:r>
              <a:rPr lang="en-US" dirty="0">
                <a:hlinkClick r:id="rId7"/>
              </a:rPr>
              <a:t>https://github.com/tock/tock/blob/3a3c84b5da9b4f5f7d14f218b83144ebeffb2d5a/arch/cortex-m/src/syscall.rs#L262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98FAB-4443-E88A-A525-F45402AC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5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32A-38CE-671A-2D14-FAAC38FE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369C-708F-3F18-107F-7D577546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kernel is running again AND it knows why it was running</a:t>
            </a:r>
          </a:p>
          <a:p>
            <a:endParaRPr lang="en-US" dirty="0"/>
          </a:p>
          <a:p>
            <a:r>
              <a:rPr lang="en-US" dirty="0"/>
              <a:t>If a fault occurred crash the process or something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syscall</a:t>
            </a:r>
            <a:r>
              <a:rPr lang="en-US" dirty="0"/>
              <a:t> occurred, read why from the process’s registers</a:t>
            </a:r>
          </a:p>
          <a:p>
            <a:pPr lvl="1"/>
            <a:r>
              <a:rPr lang="en-US" dirty="0"/>
              <a:t>Which are saved in some data structure somewhere</a:t>
            </a:r>
          </a:p>
          <a:p>
            <a:pPr lvl="1"/>
            <a:r>
              <a:rPr lang="en-US" dirty="0"/>
              <a:t>Then figure out </a:t>
            </a:r>
            <a:r>
              <a:rPr lang="en-US" i="1" dirty="0"/>
              <a:t>what</a:t>
            </a:r>
            <a:r>
              <a:rPr lang="en-US" dirty="0"/>
              <a:t> to do about that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B0077-F741-CEED-7CA3-FE6688F1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5E7A392-0A47-48C5-8A7C-A236CB74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246103"/>
            <a:ext cx="10972800" cy="4345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process and kernel is a context switch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1632" y="6351957"/>
            <a:ext cx="473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 Bryant &amp; </a:t>
            </a:r>
            <a:r>
              <a:rPr lang="en-US" dirty="0" err="1"/>
              <a:t>O’Hallaron</a:t>
            </a:r>
            <a:r>
              <a:rPr lang="en-US" dirty="0"/>
              <a:t>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2080" y="3589109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2080" y="4878929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266423-539F-479B-A8DD-96A67B13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359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 switch: switching from process to kernel or kernel to process</a:t>
            </a:r>
          </a:p>
          <a:p>
            <a:pPr lvl="1"/>
            <a:r>
              <a:rPr lang="en-US" dirty="0"/>
              <a:t>Vague term. Sometimes refer to there-and-back as a context switch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C2F28-3296-BF75-268A-DC8C7E38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2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7518-3EA2-6564-D608-418314F6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B10B-AF25-407D-BD49-2CADCD3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switches are expensive</a:t>
            </a:r>
          </a:p>
          <a:p>
            <a:pPr lvl="1"/>
            <a:r>
              <a:rPr lang="en-US" dirty="0"/>
              <a:t>Lots of context switches lead to poor performance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072B5-9140-7BD2-BD0A-3C685F22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8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7518-3EA2-6564-D608-418314F6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B10B-AF25-407D-BD49-2CADCD3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Context switches are expensive</a:t>
            </a:r>
          </a:p>
          <a:p>
            <a:pPr lvl="1"/>
            <a:r>
              <a:rPr lang="en-US" dirty="0"/>
              <a:t>Lots of context switches lead to poor performance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Lots of memory manipulation</a:t>
            </a:r>
          </a:p>
          <a:p>
            <a:pPr lvl="2"/>
            <a:r>
              <a:rPr lang="en-US" dirty="0"/>
              <a:t>Saving and restoring registers</a:t>
            </a:r>
          </a:p>
          <a:p>
            <a:pPr lvl="2"/>
            <a:r>
              <a:rPr lang="en-US" dirty="0"/>
              <a:t>All cached data is almost certainly invalid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Triggering an exception isn’t exactly quick</a:t>
            </a:r>
          </a:p>
          <a:p>
            <a:pPr lvl="2"/>
            <a:r>
              <a:rPr lang="en-US" dirty="0"/>
              <a:t>Processor needs to stop everything and jump somewhere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OS needs to figure out what’s going on and respond to it</a:t>
            </a:r>
          </a:p>
          <a:p>
            <a:pPr lvl="2"/>
            <a:r>
              <a:rPr lang="en-US" dirty="0"/>
              <a:t>The figuring it out part can be a lot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072B5-9140-7BD2-BD0A-3C685F22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7684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b="1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25280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1B515-0CD8-1336-D25F-86166AEB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/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71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F46F-7C85-4E4A-AAF4-AE4A8B75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ED47-01C6-4E24-A1E3-74378B20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contains many others,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time()</a:t>
            </a:r>
          </a:p>
          <a:p>
            <a:pPr lvl="1"/>
            <a:r>
              <a:rPr lang="en-US" dirty="0"/>
              <a:t>And especially lots of old ones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Windows or other operating systems will have entirely different system calls</a:t>
            </a:r>
          </a:p>
          <a:p>
            <a:pPr lvl="1"/>
            <a:r>
              <a:rPr lang="en-US" dirty="0"/>
              <a:t>Same basic idea for how they function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D5FF-5476-4789-BE87-5DB4A6F3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0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system call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9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2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1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9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83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6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7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9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750945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210-9DC3-4020-AE9A-E52BC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bombs in various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5A4-61EA-4024-9436-A90FD95D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622715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fork bomb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Rust fork bomb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#[allow(unconditional_recursion)]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std::thread::spawn(main);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B697-EB70-4077-97D9-31DAF54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AB087-F91E-4698-875E-6811C4C041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4752" y="1143000"/>
            <a:ext cx="4749656" cy="5029200"/>
          </a:xfrm>
        </p:spPr>
        <p:txBody>
          <a:bodyPr/>
          <a:lstStyle/>
          <a:p>
            <a:r>
              <a:rPr lang="en-US" dirty="0"/>
              <a:t>Bash fork bomb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:(){ :|:&amp; };: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Bash with spacing and a clearer function name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 | fork &amp;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D7E644-4DFE-2743-7BFB-79196BBBCA05}"/>
              </a:ext>
            </a:extLst>
          </p:cNvPr>
          <p:cNvCxnSpPr>
            <a:cxnSpLocks/>
          </p:cNvCxnSpPr>
          <p:nvPr/>
        </p:nvCxnSpPr>
        <p:spPr>
          <a:xfrm flipV="1">
            <a:off x="6789782" y="1143000"/>
            <a:ext cx="0" cy="502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45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78410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01A1D-093D-47BA-8317-00CD3B4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processes also have file descriptors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EEEBB-7033-44F9-9C6D-B6C88749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Integers specifying a file the process is interacting with</a:t>
            </a:r>
          </a:p>
          <a:p>
            <a:pPr lvl="1"/>
            <a:r>
              <a:rPr lang="en-US" dirty="0"/>
              <a:t>Process contains a table linking integers to files (and permissions)</a:t>
            </a:r>
          </a:p>
          <a:p>
            <a:endParaRPr lang="en-US" dirty="0"/>
          </a:p>
          <a:p>
            <a:r>
              <a:rPr lang="en-US" dirty="0"/>
              <a:t>Default file descriptors</a:t>
            </a:r>
          </a:p>
          <a:p>
            <a:pPr lvl="1"/>
            <a:r>
              <a:rPr lang="en-US" dirty="0"/>
              <a:t>0 - Standard input (stdin)</a:t>
            </a:r>
          </a:p>
          <a:p>
            <a:pPr lvl="1"/>
            <a:r>
              <a:rPr lang="en-US" dirty="0"/>
              <a:t>1 -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2 - Standard error (stderr)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 calls to interact with files</a:t>
            </a:r>
          </a:p>
          <a:p>
            <a:pPr lvl="1"/>
            <a:r>
              <a:rPr lang="en-US" sz="2600" i="0" dirty="0">
                <a:effectLst/>
                <a:latin typeface="Consolas" panose="020B0609020204030204" pitchFamily="49" charset="0"/>
              </a:rPr>
              <a:t>int     open  (const char *</a:t>
            </a:r>
            <a:r>
              <a:rPr lang="en-US" sz="2600" i="1" dirty="0">
                <a:effectLst/>
                <a:latin typeface="Consolas" panose="020B0609020204030204" pitchFamily="49" charset="0"/>
              </a:rPr>
              <a:t>path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oflag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... );</a:t>
            </a:r>
          </a:p>
          <a:p>
            <a:pPr lvl="1"/>
            <a:r>
              <a:rPr lang="en-US" sz="2600" b="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b="0" i="0" dirty="0">
                <a:effectLst/>
                <a:latin typeface="Consolas" panose="020B0609020204030204" pitchFamily="49" charset="0"/>
              </a:rPr>
              <a:t> read  (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pPr lvl="1"/>
            <a:r>
              <a:rPr lang="en-US" sz="260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 write (int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const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5B61-21E8-46F2-A606-401383C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4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OS keeps track of signal handlers for each signal</a:t>
            </a:r>
          </a:p>
          <a:p>
            <a:pPr lvl="1"/>
            <a:r>
              <a:rPr lang="en-US" dirty="0"/>
              <a:t>Calls that function when a signal occurs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is the process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2"/>
            <a:r>
              <a:rPr lang="en-US" dirty="0"/>
              <a:t>That needs to be </a:t>
            </a:r>
            <a:r>
              <a:rPr lang="en-US" dirty="0">
                <a:hlinkClick r:id="rId2"/>
              </a:rPr>
              <a:t>“reentrant” safe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52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685800"/>
            <a:ext cx="10972798" cy="5486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b="1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51625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e18c33101_0_7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Software Tasks: Threads</a:t>
            </a:r>
            <a:endParaRPr dirty="0"/>
          </a:p>
        </p:txBody>
      </p:sp>
      <p:sp>
        <p:nvSpPr>
          <p:cNvPr id="529" name="Google Shape;529;g5e18c33101_0_7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Unit of execution </a:t>
            </a:r>
            <a:r>
              <a:rPr lang="en-US" i="1" dirty="0"/>
              <a:t>within </a:t>
            </a:r>
            <a:r>
              <a:rPr lang="en-US" dirty="0"/>
              <a:t>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Processes discussed so far have a single thread</a:t>
            </a:r>
            <a:endParaRPr sz="3100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They “have a single thread of execution”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They “are single-threaded”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000" dirty="0"/>
              <a:t>But a single process could have multiple threads</a:t>
            </a:r>
            <a:endParaRPr sz="3000" dirty="0"/>
          </a:p>
        </p:txBody>
      </p:sp>
      <p:sp>
        <p:nvSpPr>
          <p:cNvPr id="530" name="Google Shape;530;g5e18c33101_0_7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599" y="5562600"/>
            <a:ext cx="1215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99" y="5105400"/>
            <a:ext cx="1142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743200"/>
            <a:ext cx="3048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2209800"/>
            <a:ext cx="381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8D0-A487-4661-9365-548AA83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49A-7082-47AE-8DDE-5D8D2EE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there is only a single processor core, threads are useful</a:t>
            </a:r>
          </a:p>
          <a:p>
            <a:endParaRPr lang="en-US" dirty="0"/>
          </a:p>
          <a:p>
            <a:r>
              <a:rPr lang="en-US" dirty="0"/>
              <a:t>Single-threaded User Interface</a:t>
            </a:r>
          </a:p>
          <a:p>
            <a:pPr lvl="1"/>
            <a:r>
              <a:rPr lang="en-US" dirty="0"/>
              <a:t>While processing actions, the UI is frozen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while(true)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check_for_UI_interactions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process_UI_actions</a:t>
            </a:r>
            <a:r>
              <a:rPr lang="en-US" dirty="0">
                <a:latin typeface="Consolas" panose="020B0609020204030204" pitchFamily="49" charset="0"/>
              </a:rPr>
              <a:t>(); // UI freezes while processing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3590-9F8E-4537-8DEB-CC6EB3D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 descriptors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>
            <a:off x="558053" y="5661212"/>
            <a:ext cx="11093823" cy="76648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0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handle one request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Disk I/O for request 1 finishes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endParaRPr lang="en-US" dirty="0"/>
          </a:p>
          <a:p>
            <a:r>
              <a:rPr lang="en-US" dirty="0"/>
              <a:t>Easy to program, but slow</a:t>
            </a:r>
          </a:p>
          <a:p>
            <a:pPr lvl="1"/>
            <a:r>
              <a:rPr lang="en-US" dirty="0"/>
              <a:t>Can’t overlap disk requests with computation</a:t>
            </a:r>
          </a:p>
          <a:p>
            <a:pPr lvl="1"/>
            <a:r>
              <a:rPr lang="en-US" dirty="0"/>
              <a:t>Can’t overlap either with network sends and receives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6FC43-B56B-4B73-A31B-44A6E234B4BD}"/>
              </a:ext>
            </a:extLst>
          </p:cNvPr>
          <p:cNvCxnSpPr/>
          <p:nvPr/>
        </p:nvCxnSpPr>
        <p:spPr bwMode="auto">
          <a:xfrm>
            <a:off x="6669024" y="149047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C778B1-A9F0-43B0-947B-BE1C3529F188}"/>
              </a:ext>
            </a:extLst>
          </p:cNvPr>
          <p:cNvSpPr txBox="1"/>
          <p:nvPr/>
        </p:nvSpPr>
        <p:spPr>
          <a:xfrm>
            <a:off x="6745225" y="210007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973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event-driven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 I/</a:t>
            </a:r>
            <a:r>
              <a:rPr lang="en-US" dirty="0" err="1"/>
              <a:t>Os</a:t>
            </a:r>
            <a:r>
              <a:rPr lang="en-US" dirty="0"/>
              <a:t>, but don’t wait for them to complete</a:t>
            </a:r>
          </a:p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pPr marL="457200" lvl="1" indent="0">
              <a:buNone/>
            </a:pPr>
            <a:r>
              <a:rPr lang="en-US" dirty="0"/>
              <a:t>Server starts disk I/O for request 2</a:t>
            </a:r>
          </a:p>
          <a:p>
            <a:pPr marL="457200" lvl="1" indent="0">
              <a:buNone/>
            </a:pPr>
            <a:r>
              <a:rPr lang="en-US" dirty="0"/>
              <a:t>Disk I/O for request 1 completes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Fast, but hard to program</a:t>
            </a:r>
          </a:p>
          <a:p>
            <a:pPr lvl="1"/>
            <a:r>
              <a:rPr lang="en-US" dirty="0"/>
              <a:t>Must remember which requests are in flight and which I/O goes where</a:t>
            </a:r>
          </a:p>
          <a:p>
            <a:pPr lvl="1"/>
            <a:r>
              <a:rPr lang="en-US" dirty="0"/>
              <a:t>Lots of extra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8A3F6-541E-4A98-92CE-75D566D37A9A}"/>
              </a:ext>
            </a:extLst>
          </p:cNvPr>
          <p:cNvCxnSpPr/>
          <p:nvPr/>
        </p:nvCxnSpPr>
        <p:spPr bwMode="auto">
          <a:xfrm>
            <a:off x="6644640" y="222199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68D782-CD39-403C-B0B5-D55CBEA9D22B}"/>
              </a:ext>
            </a:extLst>
          </p:cNvPr>
          <p:cNvSpPr txBox="1"/>
          <p:nvPr/>
        </p:nvSpPr>
        <p:spPr>
          <a:xfrm>
            <a:off x="6720841" y="283159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26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73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Running a Process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Running the Kernel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956934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497B-9FAE-1D42-CC13-D2C2AB48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61C6DD-A8D7-99FF-5857-486D3F0F9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Thread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1BE7DF-5784-F545-BFD1-CD8BDA91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972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r>
              <a:rPr lang="en-US" dirty="0"/>
              <a:t>Reads N from process arguments</a:t>
            </a:r>
          </a:p>
          <a:p>
            <a:r>
              <a:rPr lang="en-US" dirty="0"/>
              <a:t>Creates N threads</a:t>
            </a:r>
          </a:p>
          <a:p>
            <a:r>
              <a:rPr lang="en-US" dirty="0"/>
              <a:t>Each one prints a number, then increments it, then exits</a:t>
            </a:r>
          </a:p>
          <a:p>
            <a:r>
              <a:rPr lang="en-US" dirty="0"/>
              <a:t>Main process waits for all of the threads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0E69-8BDB-4775-BAA9-3DF34F9CB522}"/>
              </a:ext>
            </a:extLst>
          </p:cNvPr>
          <p:cNvSpPr/>
          <p:nvPr/>
        </p:nvSpPr>
        <p:spPr>
          <a:xfrm>
            <a:off x="5294616" y="3217333"/>
            <a:ext cx="2924978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DB7D5-74CC-4589-AA01-B6F603C45D35}"/>
              </a:ext>
            </a:extLst>
          </p:cNvPr>
          <p:cNvSpPr/>
          <p:nvPr/>
        </p:nvSpPr>
        <p:spPr>
          <a:xfrm>
            <a:off x="5294615" y="4410075"/>
            <a:ext cx="5962649" cy="365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1D30-1FB2-42BF-A645-266BBBF68A00}"/>
              </a:ext>
            </a:extLst>
          </p:cNvPr>
          <p:cNvSpPr/>
          <p:nvPr/>
        </p:nvSpPr>
        <p:spPr>
          <a:xfrm>
            <a:off x="5294614" y="1346638"/>
            <a:ext cx="5962649" cy="1338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C3F9B-EB7A-41E7-BF97-934C636E1F50}"/>
              </a:ext>
            </a:extLst>
          </p:cNvPr>
          <p:cNvSpPr/>
          <p:nvPr/>
        </p:nvSpPr>
        <p:spPr>
          <a:xfrm>
            <a:off x="5294614" y="5656649"/>
            <a:ext cx="5962649" cy="5240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  <p:bldP spid="9" grpId="0" uiExpand="1" animBg="1"/>
      <p:bldP spid="9" grpId="1" uiExpand="1" animBg="1"/>
      <p:bldP spid="11" grpId="0" uiExpand="1" animBg="1"/>
      <p:bldP spid="11" grpId="1" animBg="1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5797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6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the code files mapped to the address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 flipV="1">
            <a:off x="558053" y="1867710"/>
            <a:ext cx="11093823" cy="385863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69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 </a:t>
            </a:r>
            <a:r>
              <a:rPr lang="en-US" b="1" dirty="0"/>
              <a:t>Five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 </a:t>
            </a:r>
            <a:r>
              <a:rPr lang="en-US" sz="28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 </a:t>
            </a:r>
            <a:r>
              <a:rPr lang="en-US" sz="2800" b="1" dirty="0"/>
              <a:t>Maybe??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  <a:br>
              <a:rPr lang="en-US" sz="2800" dirty="0"/>
            </a:br>
            <a:r>
              <a:rPr lang="en-US" b="1" dirty="0"/>
              <a:t>Possibly!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18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2895A-6418-42C0-BEF9-73B0FFE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process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133E7C-73BB-4D58-BA3A-26F3C99F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else the OS thinks is useful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Time Used</a:t>
            </a:r>
          </a:p>
          <a:p>
            <a:pPr lvl="1"/>
            <a:r>
              <a:rPr lang="en-US" dirty="0"/>
              <a:t>Process State</a:t>
            </a:r>
          </a:p>
          <a:p>
            <a:pPr lvl="1"/>
            <a:endParaRPr lang="en-US" dirty="0"/>
          </a:p>
          <a:p>
            <a:r>
              <a:rPr lang="en-US" dirty="0"/>
              <a:t>Different OSes will attach different things to the</a:t>
            </a:r>
            <a:br>
              <a:rPr lang="en-US" dirty="0"/>
            </a:br>
            <a:r>
              <a:rPr lang="en-US" dirty="0"/>
              <a:t>“process abstraction”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B018-80D9-4E04-A837-1B1B5B6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2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5339</TotalTime>
  <Words>5353</Words>
  <Application>Microsoft Macintosh PowerPoint</Application>
  <PresentationFormat>Widescreen</PresentationFormat>
  <Paragraphs>1038</Paragraphs>
  <Slides>80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ＭＳ Ｐゴシック</vt:lpstr>
      <vt:lpstr>Calibri</vt:lpstr>
      <vt:lpstr>Arial</vt:lpstr>
      <vt:lpstr>Courier New Bold</vt:lpstr>
      <vt:lpstr>Tahoma</vt:lpstr>
      <vt:lpstr>Courier New</vt:lpstr>
      <vt:lpstr>Consolas</vt:lpstr>
      <vt:lpstr>Class Slides</vt:lpstr>
      <vt:lpstr>Lecture 02: Processes and Threads</vt:lpstr>
      <vt:lpstr>Administrivia</vt:lpstr>
      <vt:lpstr>Today’s Goals</vt:lpstr>
      <vt:lpstr>Outline</vt:lpstr>
      <vt:lpstr>View of a process</vt:lpstr>
      <vt:lpstr>POSIX processes also have file descriptors</vt:lpstr>
      <vt:lpstr>Example file descriptors</vt:lpstr>
      <vt:lpstr>Also the code files mapped to the address space</vt:lpstr>
      <vt:lpstr>Additional process contents</vt:lpstr>
      <vt:lpstr>Processes are an abstraction provided by the OS</vt:lpstr>
      <vt:lpstr>Processes don’t run all the time</vt:lpstr>
      <vt:lpstr>Multiprogramming processes</vt:lpstr>
      <vt:lpstr>What about the kernel itself?</vt:lpstr>
      <vt:lpstr>Key difference between kernel and processes: privilege</vt:lpstr>
      <vt:lpstr>Break + Question</vt:lpstr>
      <vt:lpstr>Break + Question</vt:lpstr>
      <vt:lpstr>Outline</vt:lpstr>
      <vt:lpstr>Context: Tock Operating System</vt:lpstr>
      <vt:lpstr>Switch to Process</vt:lpstr>
      <vt:lpstr>Tock ARM implementation: Switch to Process</vt:lpstr>
      <vt:lpstr>Tock RISC-V implementation: Switch to Process</vt:lpstr>
      <vt:lpstr>Outline</vt:lpstr>
      <vt:lpstr>Control flow</vt:lpstr>
      <vt:lpstr>Altering control flow</vt:lpstr>
      <vt:lpstr>Exceptional control flow</vt:lpstr>
      <vt:lpstr>Exceptions</vt:lpstr>
      <vt:lpstr>Tock exception vector</vt:lpstr>
      <vt:lpstr>Processes run until an exception occurs</vt:lpstr>
      <vt:lpstr>Outline</vt:lpstr>
      <vt:lpstr>How does a process ask the OS to do something?</vt:lpstr>
      <vt:lpstr>Hardware can save us!</vt:lpstr>
      <vt:lpstr>System call example</vt:lpstr>
      <vt:lpstr>Switch to Kernel</vt:lpstr>
      <vt:lpstr>Tock ARM Implementation: Switch to Kernel</vt:lpstr>
      <vt:lpstr>Tock RISC-V Implementation: Switch to Kernel</vt:lpstr>
      <vt:lpstr>Handling the system call</vt:lpstr>
      <vt:lpstr>Switching between process and kernel is a context switch</vt:lpstr>
      <vt:lpstr>Break + Question</vt:lpstr>
      <vt:lpstr>Break + Question</vt:lpstr>
      <vt:lpstr>Outline</vt:lpstr>
      <vt:lpstr>Things a program cannot do itself</vt:lpstr>
      <vt:lpstr>Linux system calls</vt:lpstr>
      <vt:lpstr>Many other system calls</vt:lpstr>
      <vt:lpstr>Example system call usage</vt:lpstr>
      <vt:lpstr>Process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Fork bombs in various languages</vt:lpstr>
      <vt:lpstr>Outline</vt:lpstr>
      <vt:lpstr>Alerting processes of events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Example: catching a signal</vt:lpstr>
      <vt:lpstr>Examples: sending a signal</vt:lpstr>
      <vt:lpstr>Outline</vt:lpstr>
      <vt:lpstr>Software Tasks: Threads</vt:lpstr>
      <vt:lpstr>Alternate view of a process</vt:lpstr>
      <vt:lpstr>Process address space with threads</vt:lpstr>
      <vt:lpstr>Thread use case: web browser</vt:lpstr>
      <vt:lpstr>Thread use case: user interfaces</vt:lpstr>
      <vt:lpstr>Thread use case: web server</vt:lpstr>
      <vt:lpstr>Web server option 1: handle one request at a time</vt:lpstr>
      <vt:lpstr>Web server option 1: event-driven model</vt:lpstr>
      <vt:lpstr>Web server option 3: multi-threaded web server</vt:lpstr>
      <vt:lpstr>More Practical Motivation</vt:lpstr>
      <vt:lpstr>Outline</vt:lpstr>
      <vt:lpstr>PowerPoint Presentation</vt:lpstr>
      <vt:lpstr>Threads Example</vt:lpstr>
      <vt:lpstr>Threads Example</vt:lpstr>
      <vt:lpstr>Threads Example</vt:lpstr>
      <vt:lpstr>Check your understanding</vt:lpstr>
      <vt:lpstr>Check your understanding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Concurrency Sources</dc:title>
  <dc:creator>Branden Ghena</dc:creator>
  <cp:lastModifiedBy>Branden Ghena</cp:lastModifiedBy>
  <cp:revision>97</cp:revision>
  <dcterms:created xsi:type="dcterms:W3CDTF">2020-09-16T03:42:39Z</dcterms:created>
  <dcterms:modified xsi:type="dcterms:W3CDTF">2024-10-19T02:06:30Z</dcterms:modified>
</cp:coreProperties>
</file>