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6"/>
  </p:notesMasterIdLst>
  <p:sldIdLst>
    <p:sldId id="256" r:id="rId2"/>
    <p:sldId id="505" r:id="rId3"/>
    <p:sldId id="264" r:id="rId4"/>
    <p:sldId id="445" r:id="rId5"/>
    <p:sldId id="432" r:id="rId6"/>
    <p:sldId id="439" r:id="rId7"/>
    <p:sldId id="438" r:id="rId8"/>
    <p:sldId id="392" r:id="rId9"/>
    <p:sldId id="2129" r:id="rId10"/>
    <p:sldId id="441" r:id="rId11"/>
    <p:sldId id="443" r:id="rId12"/>
    <p:sldId id="444" r:id="rId13"/>
    <p:sldId id="2128" r:id="rId14"/>
    <p:sldId id="2127" r:id="rId15"/>
    <p:sldId id="402" r:id="rId16"/>
    <p:sldId id="448" r:id="rId17"/>
    <p:sldId id="407" r:id="rId18"/>
    <p:sldId id="2130" r:id="rId19"/>
    <p:sldId id="451" r:id="rId20"/>
    <p:sldId id="452" r:id="rId21"/>
    <p:sldId id="449" r:id="rId22"/>
    <p:sldId id="453" r:id="rId23"/>
    <p:sldId id="455" r:id="rId24"/>
    <p:sldId id="450" r:id="rId25"/>
    <p:sldId id="2113" r:id="rId26"/>
    <p:sldId id="2115" r:id="rId27"/>
    <p:sldId id="2126" r:id="rId28"/>
    <p:sldId id="266" r:id="rId29"/>
    <p:sldId id="386" r:id="rId30"/>
    <p:sldId id="469" r:id="rId31"/>
    <p:sldId id="269" r:id="rId32"/>
    <p:sldId id="272" r:id="rId33"/>
    <p:sldId id="504" r:id="rId34"/>
    <p:sldId id="503" r:id="rId35"/>
    <p:sldId id="273" r:id="rId36"/>
    <p:sldId id="2117" r:id="rId37"/>
    <p:sldId id="473" r:id="rId38"/>
    <p:sldId id="2118" r:id="rId39"/>
    <p:sldId id="2119" r:id="rId40"/>
    <p:sldId id="275" r:id="rId41"/>
    <p:sldId id="2114" r:id="rId42"/>
    <p:sldId id="2122" r:id="rId43"/>
    <p:sldId id="274" r:id="rId44"/>
    <p:sldId id="277" r:id="rId45"/>
    <p:sldId id="278" r:id="rId46"/>
    <p:sldId id="495" r:id="rId47"/>
    <p:sldId id="497" r:id="rId48"/>
    <p:sldId id="496" r:id="rId49"/>
    <p:sldId id="279" r:id="rId50"/>
    <p:sldId id="281" r:id="rId51"/>
    <p:sldId id="2120" r:id="rId52"/>
    <p:sldId id="2125" r:id="rId53"/>
    <p:sldId id="388" r:id="rId54"/>
    <p:sldId id="474" r:id="rId55"/>
    <p:sldId id="479" r:id="rId56"/>
    <p:sldId id="475" r:id="rId57"/>
    <p:sldId id="480" r:id="rId58"/>
    <p:sldId id="2121" r:id="rId59"/>
    <p:sldId id="482" r:id="rId60"/>
    <p:sldId id="280" r:id="rId61"/>
    <p:sldId id="483" r:id="rId62"/>
    <p:sldId id="485" r:id="rId63"/>
    <p:sldId id="500" r:id="rId64"/>
    <p:sldId id="211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05"/>
            <p14:sldId id="264"/>
            <p14:sldId id="445"/>
            <p14:sldId id="432"/>
            <p14:sldId id="439"/>
            <p14:sldId id="438"/>
            <p14:sldId id="392"/>
            <p14:sldId id="2129"/>
            <p14:sldId id="441"/>
            <p14:sldId id="443"/>
            <p14:sldId id="444"/>
            <p14:sldId id="2128"/>
          </p14:sldIdLst>
        </p14:section>
        <p14:section name="Applying Locks" id="{B55B8E8C-5EAB-4A1E-A4E9-AE5E896E46FA}">
          <p14:sldIdLst>
            <p14:sldId id="2127"/>
            <p14:sldId id="402"/>
            <p14:sldId id="448"/>
            <p14:sldId id="407"/>
            <p14:sldId id="2130"/>
            <p14:sldId id="451"/>
            <p14:sldId id="452"/>
            <p14:sldId id="449"/>
            <p14:sldId id="453"/>
            <p14:sldId id="455"/>
            <p14:sldId id="450"/>
            <p14:sldId id="2113"/>
            <p14:sldId id="2115"/>
          </p14:sldIdLst>
        </p14:section>
        <p14:section name="Ordering with Condition Variables" id="{7C066287-FDE3-4197-BA52-E9ED1AEF9616}">
          <p14:sldIdLst>
            <p14:sldId id="2126"/>
            <p14:sldId id="266"/>
            <p14:sldId id="386"/>
            <p14:sldId id="469"/>
            <p14:sldId id="269"/>
            <p14:sldId id="272"/>
            <p14:sldId id="504"/>
            <p14:sldId id="503"/>
            <p14:sldId id="273"/>
            <p14:sldId id="2117"/>
            <p14:sldId id="473"/>
            <p14:sldId id="2118"/>
            <p14:sldId id="2119"/>
            <p14:sldId id="275"/>
            <p14:sldId id="2114"/>
            <p14:sldId id="2122"/>
            <p14:sldId id="274"/>
            <p14:sldId id="277"/>
            <p14:sldId id="278"/>
            <p14:sldId id="495"/>
            <p14:sldId id="497"/>
            <p14:sldId id="496"/>
            <p14:sldId id="279"/>
            <p14:sldId id="281"/>
            <p14:sldId id="2120"/>
          </p14:sldIdLst>
        </p14:section>
        <p14:section name="Semaphores" id="{A4941098-DFCB-47B4-A084-FD4F0F89E97C}">
          <p14:sldIdLst>
            <p14:sldId id="2125"/>
            <p14:sldId id="388"/>
            <p14:sldId id="474"/>
            <p14:sldId id="479"/>
            <p14:sldId id="475"/>
            <p14:sldId id="480"/>
            <p14:sldId id="2121"/>
            <p14:sldId id="482"/>
            <p14:sldId id="280"/>
            <p14:sldId id="483"/>
            <p14:sldId id="485"/>
            <p14:sldId id="500"/>
          </p14:sldIdLst>
        </p14:section>
        <p14:section name="Wrapup" id="{29A7F866-9DA9-446B-8359-CE426CB89C7A}">
          <p14:sldIdLst>
            <p14:sldId id="21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7440" autoAdjust="0"/>
  </p:normalViewPr>
  <p:slideViewPr>
    <p:cSldViewPr snapToGrid="0">
      <p:cViewPr varScale="1">
        <p:scale>
          <a:sx n="113" d="100"/>
          <a:sy n="113" d="100"/>
        </p:scale>
        <p:origin x="92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139485"/>
            <a:ext cx="11747715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74" y="1143794"/>
            <a:ext cx="5765101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75" y="1794724"/>
            <a:ext cx="576510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794"/>
            <a:ext cx="5807989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94723"/>
            <a:ext cx="5807988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  <p:sldLayoutId id="214748370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li.thegreenplace.net/2018/basics-of-futex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mbarrassingly_parallel#Exampl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Edsger_W._Dijkstra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aders%E2%80%93writers_problem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05:</a:t>
            </a:r>
            <a:br>
              <a:rPr lang="en-US" dirty="0"/>
            </a:br>
            <a:r>
              <a:rPr lang="en-US" dirty="0" err="1"/>
              <a:t>Condvars</a:t>
            </a:r>
            <a:r>
              <a:rPr lang="en-US" dirty="0"/>
              <a:t> and Semaphores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</a:t>
            </a:r>
            <a:r>
              <a:rPr lang="en-US"/>
              <a:t>– Fall </a:t>
            </a:r>
            <a:r>
              <a:rPr lang="en-US" dirty="0"/>
              <a:t>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and Shivaram Venkataraman (Wisconsin)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20E-BDBD-4219-9DAD-EF9E02F0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Futex</a:t>
            </a:r>
            <a:r>
              <a:rPr lang="en-US" dirty="0"/>
              <a:t> (fast </a:t>
            </a:r>
            <a:r>
              <a:rPr lang="en-US" dirty="0" err="1"/>
              <a:t>userspace</a:t>
            </a:r>
            <a:r>
              <a:rPr lang="en-US" dirty="0"/>
              <a:t> mutex)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B934-B48A-4F9B-A557-97A9AB7B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park/unpark, but the queue is in the kernel</a:t>
            </a:r>
          </a:p>
          <a:p>
            <a:r>
              <a:rPr lang="en-US" dirty="0"/>
              <a:t>Key idea: only makes the kernel calls when you actually need to wait or wake a sleeping thread</a:t>
            </a:r>
          </a:p>
          <a:p>
            <a:endParaRPr lang="en-US" sz="600" dirty="0"/>
          </a:p>
          <a:p>
            <a:r>
              <a:rPr lang="en-US" dirty="0" err="1"/>
              <a:t>futex_wait</a:t>
            </a:r>
            <a:r>
              <a:rPr lang="en-US" dirty="0"/>
              <a:t>(int* pointer, int expected)</a:t>
            </a:r>
          </a:p>
          <a:p>
            <a:pPr lvl="1"/>
            <a:r>
              <a:rPr lang="en-US" dirty="0"/>
              <a:t>Put thread to sleep if the value at address equals “expected”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acquire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 err="1"/>
              <a:t>futex_wake</a:t>
            </a:r>
            <a:r>
              <a:rPr lang="en-US" dirty="0"/>
              <a:t>(int* pointer)</a:t>
            </a:r>
          </a:p>
          <a:p>
            <a:pPr lvl="1"/>
            <a:r>
              <a:rPr lang="en-US" dirty="0"/>
              <a:t>Unblock one thread waiting on “pointer”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release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https://eli.thegreenplace.net/2018/basics-of-futexes/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7CAD-9A17-49CB-85FA-32F848C4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7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1697-C81C-422E-9B71-F439AB72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versus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DA18-6C76-4E42-98AC-65374665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approach is better under different circumstances</a:t>
            </a:r>
          </a:p>
          <a:p>
            <a:pPr lvl="1"/>
            <a:endParaRPr lang="en-US" dirty="0"/>
          </a:p>
          <a:p>
            <a:r>
              <a:rPr lang="en-US" b="1" dirty="0"/>
              <a:t>Single core systems</a:t>
            </a:r>
          </a:p>
          <a:p>
            <a:pPr lvl="1"/>
            <a:r>
              <a:rPr lang="en-US" dirty="0"/>
              <a:t>If waiting process is scheduled, then process holding lock is not</a:t>
            </a:r>
          </a:p>
          <a:p>
            <a:pPr lvl="1"/>
            <a:r>
              <a:rPr lang="en-US" dirty="0"/>
              <a:t>Waiting process should </a:t>
            </a:r>
            <a:r>
              <a:rPr lang="en-US" i="1" dirty="0"/>
              <a:t>always</a:t>
            </a:r>
            <a:r>
              <a:rPr lang="en-US" dirty="0"/>
              <a:t> yield its time</a:t>
            </a:r>
          </a:p>
          <a:p>
            <a:pPr lvl="1"/>
            <a:endParaRPr lang="en-US" dirty="0"/>
          </a:p>
          <a:p>
            <a:r>
              <a:rPr lang="en-US" b="1" dirty="0"/>
              <a:t>Multicore systems</a:t>
            </a:r>
          </a:p>
          <a:p>
            <a:pPr lvl="1"/>
            <a:r>
              <a:rPr lang="en-US" dirty="0"/>
              <a:t>If waiting process is scheduled, then process holding lock could also be</a:t>
            </a:r>
          </a:p>
          <a:p>
            <a:pPr lvl="1"/>
            <a:r>
              <a:rPr lang="en-US" dirty="0"/>
              <a:t>Spin or block depends how long until the lock is released</a:t>
            </a:r>
          </a:p>
          <a:p>
            <a:pPr lvl="2"/>
            <a:r>
              <a:rPr lang="en-US" dirty="0"/>
              <a:t>If the lock is released quickly, spin wait</a:t>
            </a:r>
          </a:p>
          <a:p>
            <a:pPr lvl="2"/>
            <a:r>
              <a:rPr lang="en-US" dirty="0"/>
              <a:t>If the lock is released slowly, block</a:t>
            </a:r>
          </a:p>
          <a:p>
            <a:pPr lvl="2"/>
            <a:r>
              <a:rPr lang="en-US" dirty="0"/>
              <a:t>Where quick and slow are relative to context-switch 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1108-E108-4A0D-8892-7A884903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755A-2E57-4113-AACC-014E275B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ED03-F2FF-492A-9628-F10A7833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we can’t always know how long the wait will be</a:t>
            </a:r>
          </a:p>
          <a:p>
            <a:pPr lvl="1"/>
            <a:r>
              <a:rPr lang="en-US" dirty="0"/>
              <a:t>Programmer might know…</a:t>
            </a:r>
          </a:p>
          <a:p>
            <a:pPr lvl="1"/>
            <a:r>
              <a:rPr lang="en-US" dirty="0"/>
              <a:t>Library definitely can’t know</a:t>
            </a:r>
          </a:p>
          <a:p>
            <a:endParaRPr lang="en-US" dirty="0"/>
          </a:p>
          <a:p>
            <a:r>
              <a:rPr lang="en-US" dirty="0"/>
              <a:t>One common compromise:</a:t>
            </a:r>
          </a:p>
          <a:p>
            <a:pPr lvl="1"/>
            <a:r>
              <a:rPr lang="en-US" dirty="0"/>
              <a:t>Spin lock for a little while, and then give up and block</a:t>
            </a:r>
          </a:p>
          <a:p>
            <a:pPr lvl="1"/>
            <a:r>
              <a:rPr lang="en-US" dirty="0"/>
              <a:t>Example: Linux Native POSIX Thread Library (NPTL)</a:t>
            </a:r>
          </a:p>
          <a:p>
            <a:pPr lvl="2"/>
            <a:r>
              <a:rPr lang="en-US" dirty="0"/>
              <a:t>Check the lock at least </a:t>
            </a:r>
            <a:r>
              <a:rPr lang="en-US" i="1" dirty="0"/>
              <a:t>three</a:t>
            </a:r>
            <a:r>
              <a:rPr lang="en-US" dirty="0"/>
              <a:t> times before blocking with </a:t>
            </a:r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5972-7EB9-4908-B375-AA6C9F5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1EE-89ED-4401-A4D2-31D4106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lock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AB7-FF88-41B1-880B-83CC276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r>
              <a:rPr lang="en-US" dirty="0"/>
              <a:t>Ticket locks</a:t>
            </a:r>
          </a:p>
          <a:p>
            <a:r>
              <a:rPr lang="en-US" dirty="0"/>
              <a:t>Yielding locks</a:t>
            </a:r>
          </a:p>
          <a:p>
            <a:r>
              <a:rPr lang="en-US" dirty="0"/>
              <a:t>Queueing locks</a:t>
            </a:r>
          </a:p>
          <a:p>
            <a:pPr lvl="1"/>
            <a:r>
              <a:rPr lang="en-US" dirty="0" err="1"/>
              <a:t>Pthread</a:t>
            </a:r>
            <a:r>
              <a:rPr lang="en-US" dirty="0"/>
              <a:t> Mutex on Linux (implemented via </a:t>
            </a:r>
            <a:r>
              <a:rPr lang="en-US" dirty="0" err="1"/>
              <a:t>Futex</a:t>
            </a:r>
            <a:r>
              <a:rPr lang="en-US" dirty="0"/>
              <a:t>, see hidden slide)</a:t>
            </a:r>
          </a:p>
          <a:p>
            <a:pPr lvl="1"/>
            <a:endParaRPr lang="en-US" dirty="0"/>
          </a:p>
          <a:p>
            <a:r>
              <a:rPr lang="en-US" dirty="0"/>
              <a:t>Sophisticated locks are more fair and do not waste processor time “busy waiting”</a:t>
            </a:r>
          </a:p>
          <a:p>
            <a:r>
              <a:rPr lang="en-US" dirty="0"/>
              <a:t>But also have unnecessary context-switch overhead if the lock is only briefly and rarely held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E39D-7A92-41C0-ACE0-39D0132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Applying Locks</a:t>
            </a:r>
          </a:p>
          <a:p>
            <a:pPr lvl="1"/>
            <a:endParaRPr lang="en-US" dirty="0"/>
          </a:p>
          <a:p>
            <a:r>
              <a:rPr lang="en-US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7368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Need to enforce mutual exclusion on critical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655518"/>
            <a:ext cx="5748482" cy="3516682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4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4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4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113039" y="2102283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989594" y="4482427"/>
            <a:ext cx="4094921" cy="38462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403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concurrency can actually performance too!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025969"/>
              </p:ext>
            </p:extLst>
          </p:nvPr>
        </p:nvGraphicFramePr>
        <p:xfrm>
          <a:off x="608013" y="1143000"/>
          <a:ext cx="10972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020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3864780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A0206-865C-4ABE-9B80-B21331F7A345}"/>
              </a:ext>
            </a:extLst>
          </p:cNvPr>
          <p:cNvSpPr txBox="1"/>
          <p:nvPr/>
        </p:nvSpPr>
        <p:spPr>
          <a:xfrm>
            <a:off x="607595" y="3072384"/>
            <a:ext cx="109727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is the no-lock multithreaded version so slow?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Not 100% certain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Likely something to do with hardware memory/cache consistency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A17D9-8695-4BFE-B020-B65C3D38D89D}"/>
              </a:ext>
            </a:extLst>
          </p:cNvPr>
          <p:cNvSpPr txBox="1"/>
          <p:nvPr/>
        </p:nvSpPr>
        <p:spPr>
          <a:xfrm>
            <a:off x="607595" y="1154795"/>
            <a:ext cx="264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iterating one billion times:</a:t>
            </a:r>
          </a:p>
        </p:txBody>
      </p:sp>
    </p:spTree>
    <p:extLst>
      <p:ext uri="{BB962C8B-B14F-4D97-AF65-F5344CB8AC3E}">
        <p14:creationId xmlns:p14="http://schemas.microsoft.com/office/powerpoint/2010/main" val="288314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Naively locked counter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00384" y="1727894"/>
            <a:ext cx="5787024" cy="4444305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096000" y="1828998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94" y="1931990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995897" y="3770436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995897" y="449099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6238925" y="232914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995892" y="4155065"/>
            <a:ext cx="4539679" cy="332802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786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52F12-E90B-6A16-B64D-178AF9AE9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CE72B6-E8AB-FA9E-06F3-1B29575E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overhead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7A3505E-6615-7B9D-5031-5E481A95D2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8013" y="1143000"/>
          <a:ext cx="10972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020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3864780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 (Correct…)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2644-12C8-14A4-1BC4-5EF2F075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EA853-6337-AF97-B29A-55AF2A238F0E}"/>
              </a:ext>
            </a:extLst>
          </p:cNvPr>
          <p:cNvSpPr txBox="1"/>
          <p:nvPr/>
        </p:nvSpPr>
        <p:spPr>
          <a:xfrm>
            <a:off x="607595" y="3072384"/>
            <a:ext cx="109727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Formerly loop contained 3 instructions (mov, add, mov)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it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Two function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Multiple instructions inside of those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Possibly even interaction with the OS…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instructions -&gt; 60 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64DEE-98C3-D537-4B4F-579430CBB499}"/>
              </a:ext>
            </a:extLst>
          </p:cNvPr>
          <p:cNvSpPr txBox="1"/>
          <p:nvPr/>
        </p:nvSpPr>
        <p:spPr>
          <a:xfrm>
            <a:off x="607595" y="1154795"/>
            <a:ext cx="264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iterating one billion times:</a:t>
            </a:r>
          </a:p>
        </p:txBody>
      </p:sp>
    </p:spTree>
    <p:extLst>
      <p:ext uri="{BB962C8B-B14F-4D97-AF65-F5344CB8AC3E}">
        <p14:creationId xmlns:p14="http://schemas.microsoft.com/office/powerpoint/2010/main" val="59000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573C-1179-4F1E-A8FF-F954080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mutual exclusion: one big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1049-67D9-4B5C-B4C0-016A6EE6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solution “one big lock”</a:t>
            </a:r>
          </a:p>
          <a:p>
            <a:pPr lvl="1"/>
            <a:r>
              <a:rPr lang="en-US" dirty="0"/>
              <a:t>Find all the function calls that interact with shared memory</a:t>
            </a:r>
          </a:p>
          <a:p>
            <a:pPr lvl="1"/>
            <a:r>
              <a:rPr lang="en-US" dirty="0"/>
              <a:t>Lock at the start of each function call and unlock at the end</a:t>
            </a:r>
          </a:p>
          <a:p>
            <a:pPr lvl="1"/>
            <a:endParaRPr lang="en-US" dirty="0"/>
          </a:p>
          <a:p>
            <a:r>
              <a:rPr lang="en-US" dirty="0"/>
              <a:t>Essentially, no concurrent access</a:t>
            </a:r>
          </a:p>
          <a:p>
            <a:pPr lvl="1"/>
            <a:r>
              <a:rPr lang="en-US" dirty="0"/>
              <a:t>Correct but poor performance</a:t>
            </a:r>
          </a:p>
          <a:p>
            <a:pPr lvl="1"/>
            <a:r>
              <a:rPr lang="en-US" dirty="0"/>
              <a:t>If you’ve forgotten all of this years from now, “one big lock” will still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69502-8836-4E78-B6D2-D0C960E2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9979-2408-7665-DB41-52F1576C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FDF0-053A-A44E-9156-854B3DC7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PCLab</a:t>
            </a:r>
            <a:r>
              <a:rPr lang="en-US" dirty="0"/>
              <a:t> is out and ready to work on</a:t>
            </a:r>
          </a:p>
          <a:p>
            <a:pPr lvl="1"/>
            <a:r>
              <a:rPr lang="en-US" dirty="0"/>
              <a:t>Some of this week’s material is relevant</a:t>
            </a:r>
          </a:p>
          <a:p>
            <a:pPr lvl="1"/>
            <a:r>
              <a:rPr lang="en-US" dirty="0"/>
              <a:t>But you can totally get started right now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About 25% of the class has already made commits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E1F9C-1F66-4573-FEC9-1AC74A56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example with big lock technique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59370" y="1966586"/>
            <a:ext cx="5928037" cy="4205614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039487" y="197573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32643" y="190777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32643" y="301439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632642" y="5239492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6093994" y="257966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964504" y="4095965"/>
            <a:ext cx="4207824" cy="43619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4E374-908C-ACED-74C6-748A8AC4F949}"/>
              </a:ext>
            </a:extLst>
          </p:cNvPr>
          <p:cNvSpPr txBox="1"/>
          <p:nvPr/>
        </p:nvSpPr>
        <p:spPr>
          <a:xfrm>
            <a:off x="9645040" y="268069"/>
            <a:ext cx="23423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 posted with last lecture on canvas</a:t>
            </a:r>
          </a:p>
        </p:txBody>
      </p:sp>
    </p:spTree>
    <p:extLst>
      <p:ext uri="{BB962C8B-B14F-4D97-AF65-F5344CB8AC3E}">
        <p14:creationId xmlns:p14="http://schemas.microsoft.com/office/powerpoint/2010/main" val="170095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80208"/>
              </p:ext>
            </p:extLst>
          </p:nvPr>
        </p:nvGraphicFramePr>
        <p:xfrm>
          <a:off x="608013" y="1143000"/>
          <a:ext cx="10972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31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4485069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Big 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3.895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119C2-A65B-483D-A28D-5DBEF6D5F7FB}"/>
              </a:ext>
            </a:extLst>
          </p:cNvPr>
          <p:cNvSpPr txBox="1"/>
          <p:nvPr/>
        </p:nvSpPr>
        <p:spPr>
          <a:xfrm>
            <a:off x="607595" y="3694176"/>
            <a:ext cx="10972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Big lock technique basically returned us to single-threaded execution time (and single-threaded implementation)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But non-critical section code could still run in parallel</a:t>
            </a:r>
          </a:p>
        </p:txBody>
      </p:sp>
    </p:spTree>
    <p:extLst>
      <p:ext uri="{BB962C8B-B14F-4D97-AF65-F5344CB8AC3E}">
        <p14:creationId xmlns:p14="http://schemas.microsoft.com/office/powerpoint/2010/main" val="123104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B3AF-0F69-4720-9A6F-086093AE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lock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24F7-FB0F-46A3-B792-61DC2AC3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enable parallelism, but deal with less lock overhead</a:t>
            </a:r>
          </a:p>
          <a:p>
            <a:pPr lvl="1"/>
            <a:r>
              <a:rPr lang="en-US" dirty="0"/>
              <a:t>Need to increase the amount of work done when not locked</a:t>
            </a:r>
          </a:p>
          <a:p>
            <a:pPr lvl="1"/>
            <a:r>
              <a:rPr lang="en-US" dirty="0"/>
              <a:t>Goal: lots of parallel work per lock/unlock event</a:t>
            </a:r>
          </a:p>
          <a:p>
            <a:pPr lvl="1"/>
            <a:endParaRPr lang="en-US" b="1" dirty="0"/>
          </a:p>
          <a:p>
            <a:r>
              <a:rPr lang="en-US" dirty="0"/>
              <a:t>“Sloppy” updates to global state</a:t>
            </a:r>
          </a:p>
          <a:p>
            <a:pPr lvl="1"/>
            <a:r>
              <a:rPr lang="en-US" dirty="0"/>
              <a:t>Keep local state that is operated on</a:t>
            </a:r>
          </a:p>
          <a:p>
            <a:pPr lvl="1"/>
            <a:r>
              <a:rPr lang="en-US" dirty="0"/>
              <a:t>Occasionally synchronize global state with current local state</a:t>
            </a:r>
          </a:p>
          <a:p>
            <a:pPr lvl="1"/>
            <a:endParaRPr lang="en-US" dirty="0"/>
          </a:p>
          <a:p>
            <a:r>
              <a:rPr lang="en-US" dirty="0"/>
              <a:t>Counter example</a:t>
            </a:r>
          </a:p>
          <a:p>
            <a:pPr lvl="1"/>
            <a:r>
              <a:rPr lang="en-US" dirty="0"/>
              <a:t>Keep a local counter for each thread (not shared memory)</a:t>
            </a:r>
          </a:p>
          <a:p>
            <a:pPr lvl="1"/>
            <a:r>
              <a:rPr lang="en-US" dirty="0"/>
              <a:t>Add local counter to global counter periodically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F2A2-722E-4F9D-BCB4-010F5570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4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counter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8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i%1000 == 0)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00384" y="1603332"/>
            <a:ext cx="5749436" cy="4568868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088643" y="1570714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77" y="3811992"/>
            <a:ext cx="4539689" cy="236020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07588" y="281729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600827" y="4876227"/>
            <a:ext cx="4539679" cy="26077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A6589-85F8-44BA-B5E9-79C828C7294B}"/>
              </a:ext>
            </a:extLst>
          </p:cNvPr>
          <p:cNvSpPr txBox="1"/>
          <p:nvPr/>
        </p:nvSpPr>
        <p:spPr>
          <a:xfrm>
            <a:off x="5766816" y="5849034"/>
            <a:ext cx="524055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Offscreen Tail condition: don’t forget to update “counter” again when the for loop is complete!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E4141-692D-4EB1-B061-FE8871208AD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89764" y="6172200"/>
            <a:ext cx="4677052" cy="3231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BE1D93-741D-C4CB-471D-858F1FB0BE16}"/>
              </a:ext>
            </a:extLst>
          </p:cNvPr>
          <p:cNvSpPr txBox="1"/>
          <p:nvPr/>
        </p:nvSpPr>
        <p:spPr>
          <a:xfrm>
            <a:off x="9645040" y="268069"/>
            <a:ext cx="23423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 posted with last lecture on canvas</a:t>
            </a:r>
          </a:p>
        </p:txBody>
      </p:sp>
    </p:spTree>
    <p:extLst>
      <p:ext uri="{BB962C8B-B14F-4D97-AF65-F5344CB8AC3E}">
        <p14:creationId xmlns:p14="http://schemas.microsoft.com/office/powerpoint/2010/main" val="304422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323072"/>
              </p:ext>
            </p:extLst>
          </p:nvPr>
        </p:nvGraphicFramePr>
        <p:xfrm>
          <a:off x="608013" y="1143000"/>
          <a:ext cx="109728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31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4485069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Multi-threaded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Big 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3.895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2.150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1.472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1000000):</a:t>
                      </a:r>
                    </a:p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1000000000):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1.478 seconds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5139-3A3F-44E4-A3DA-445F2B0F33E0}"/>
              </a:ext>
            </a:extLst>
          </p:cNvPr>
          <p:cNvSpPr txBox="1"/>
          <p:nvPr/>
        </p:nvSpPr>
        <p:spPr>
          <a:xfrm>
            <a:off x="607595" y="5681472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Optimal for this counter example will be synchronizing once, when entirely finished with the local sum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38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6DB8-F1C6-66D4-23A8-4F475C88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89CA-6469-D697-3F69-E1241D97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data races is challenging</a:t>
            </a:r>
          </a:p>
          <a:p>
            <a:r>
              <a:rPr lang="en-US" dirty="0"/>
              <a:t>Synchronization means we’re running some code in parallel anyways</a:t>
            </a:r>
          </a:p>
          <a:p>
            <a:endParaRPr lang="en-US" dirty="0"/>
          </a:p>
          <a:p>
            <a:r>
              <a:rPr lang="en-US" sz="2600" b="1" dirty="0"/>
              <a:t>Is concurrency worth it? What kinds of problems work best?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8453B-739E-D1BA-6E0A-17739746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6DB8-F1C6-66D4-23A8-4F475C88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89CA-6469-D697-3F69-E1241D97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data races is challenging</a:t>
            </a:r>
          </a:p>
          <a:p>
            <a:r>
              <a:rPr lang="en-US" dirty="0"/>
              <a:t>Synchronization means we’re running some code in parallel anyways</a:t>
            </a:r>
          </a:p>
          <a:p>
            <a:endParaRPr lang="en-US" dirty="0"/>
          </a:p>
          <a:p>
            <a:r>
              <a:rPr lang="en-US" sz="2600" b="1" dirty="0"/>
              <a:t>Is concurrency worth it? What kinds of problems work best?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Problems that do not share data will still be HUGE wins!</a:t>
            </a:r>
          </a:p>
          <a:p>
            <a:pPr lvl="2"/>
            <a:r>
              <a:rPr lang="en-US" dirty="0"/>
              <a:t>No (or few) data races. Big concurrency performance gains.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Such problems are termed: </a:t>
            </a:r>
            <a:r>
              <a:rPr lang="en-US" i="1" dirty="0"/>
              <a:t>embarrassingly parallel</a:t>
            </a:r>
          </a:p>
          <a:p>
            <a:pPr lvl="3"/>
            <a:r>
              <a:rPr lang="en-US" dirty="0">
                <a:hlinkClick r:id="rId2"/>
              </a:rPr>
              <a:t>https://en.wikipedia.org/wiki/Embarrassingly_parallel#Examples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8453B-739E-D1BA-6E0A-17739746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9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Applying Locks</a:t>
            </a:r>
          </a:p>
          <a:p>
            <a:pPr lvl="1"/>
            <a:endParaRPr lang="en-US" dirty="0"/>
          </a:p>
          <a:p>
            <a:r>
              <a:rPr lang="en-US" b="1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dirty="0"/>
              <a:t>Semaphores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50714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sensible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Mutual exclusion</a:t>
            </a:r>
            <a:endParaRPr lang="en-US" dirty="0"/>
          </a:p>
          <a:p>
            <a:pPr lvl="1"/>
            <a:r>
              <a:rPr lang="en-US" dirty="0"/>
              <a:t>Prevents corruption of data manipulated in critical sections</a:t>
            </a:r>
          </a:p>
          <a:p>
            <a:pPr lvl="1"/>
            <a:r>
              <a:rPr lang="en-US" dirty="0"/>
              <a:t>Atomic instructions </a:t>
            </a:r>
            <a:r>
              <a:rPr lang="is-IS" dirty="0"/>
              <a:t>→</a:t>
            </a:r>
            <a:r>
              <a:rPr lang="en-US" dirty="0"/>
              <a:t> Locks </a:t>
            </a:r>
            <a:r>
              <a:rPr lang="is-IS" dirty="0"/>
              <a:t>→</a:t>
            </a:r>
            <a:r>
              <a:rPr lang="en-US" dirty="0"/>
              <a:t> Concurrent data structures</a:t>
            </a:r>
          </a:p>
          <a:p>
            <a:pPr lvl="1"/>
            <a:endParaRPr lang="en-US" dirty="0"/>
          </a:p>
          <a:p>
            <a:r>
              <a:rPr lang="en-US" b="1" dirty="0"/>
              <a:t>Ordering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(B runs after A)</a:t>
            </a:r>
          </a:p>
          <a:p>
            <a:pPr lvl="1"/>
            <a:r>
              <a:rPr lang="en-US" dirty="0"/>
              <a:t>By default, concurrency leads to a lack of control over ordering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mutex’d</a:t>
            </a:r>
            <a:r>
              <a:rPr lang="en-US" dirty="0"/>
              <a:t> variables to control ordering, but it’s inefficient: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while(!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myTurn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) sleep(1);</a:t>
            </a:r>
          </a:p>
          <a:p>
            <a:pPr lvl="2"/>
            <a:endParaRPr lang="en-US" sz="20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We would like cooperating threads to be able to signal each other.</a:t>
            </a:r>
          </a:p>
          <a:p>
            <a:pPr lvl="2"/>
            <a:r>
              <a:rPr lang="en-US" dirty="0"/>
              <a:t>Park/unpark and </a:t>
            </a:r>
            <a:r>
              <a:rPr lang="en-US" dirty="0" err="1"/>
              <a:t>futex</a:t>
            </a:r>
            <a:r>
              <a:rPr lang="en-US" dirty="0"/>
              <a:t> could be used solve this problem</a:t>
            </a:r>
          </a:p>
          <a:p>
            <a:pPr lvl="2"/>
            <a:r>
              <a:rPr lang="en-US" dirty="0"/>
              <a:t>But we want a higher-level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1121E-5185-4657-8306-268C6F92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3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34B-F853-4A20-9A71-F808588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for all-or-nothing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8341-4563-4EFB-84E3-E0708247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Barriers create synchronization points in the program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 threads must reach barrier before </a:t>
            </a:r>
            <a:r>
              <a:rPr lang="en-US" b="1" dirty="0"/>
              <a:t>any</a:t>
            </a:r>
            <a:r>
              <a:rPr lang="en-US" dirty="0"/>
              <a:t> thread continues</a:t>
            </a:r>
          </a:p>
          <a:p>
            <a:pPr lvl="1"/>
            <a:endParaRPr lang="en-US" dirty="0"/>
          </a:p>
          <a:p>
            <a:r>
              <a:rPr lang="en-US" dirty="0" err="1"/>
              <a:t>pthread_barrier_init</a:t>
            </a:r>
            <a:r>
              <a:rPr lang="en-US" dirty="0"/>
              <a:t>(</a:t>
            </a:r>
            <a:r>
              <a:rPr lang="en-US" dirty="0" err="1"/>
              <a:t>barrier_t</a:t>
            </a:r>
            <a:r>
              <a:rPr lang="en-US" dirty="0"/>
              <a:t>)</a:t>
            </a:r>
          </a:p>
          <a:p>
            <a:r>
              <a:rPr lang="en-US" dirty="0" err="1"/>
              <a:t>pthread_barrier_wait</a:t>
            </a:r>
            <a:r>
              <a:rPr lang="en-US" dirty="0"/>
              <a:t>(</a:t>
            </a:r>
            <a:r>
              <a:rPr lang="en-US" dirty="0" err="1"/>
              <a:t>barrier_t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 case: neural network processing</a:t>
            </a:r>
          </a:p>
          <a:p>
            <a:pPr lvl="1"/>
            <a:r>
              <a:rPr lang="en-US" dirty="0"/>
              <a:t>Spawn a pool of threads</a:t>
            </a:r>
          </a:p>
          <a:p>
            <a:pPr lvl="1"/>
            <a:r>
              <a:rPr lang="en-US" dirty="0"/>
              <a:t>Each thread handles a portion of the input data</a:t>
            </a:r>
          </a:p>
          <a:p>
            <a:pPr lvl="1"/>
            <a:r>
              <a:rPr lang="en-US" dirty="0"/>
              <a:t>Collect results from all threads at the end of the layer</a:t>
            </a:r>
          </a:p>
          <a:p>
            <a:pPr lvl="1"/>
            <a:r>
              <a:rPr lang="en-US" dirty="0"/>
              <a:t>Distribute results to appropriate threads for next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CF9A-9104-4FA3-A7A9-CD62C89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we can apply locks to gain correctness and maintain performance</a:t>
            </a:r>
          </a:p>
          <a:p>
            <a:pPr lvl="1"/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Signaling between threads to enforce ordering</a:t>
            </a:r>
          </a:p>
          <a:p>
            <a:pPr lvl="1"/>
            <a:r>
              <a:rPr lang="en-US" dirty="0"/>
              <a:t>Condition Variables</a:t>
            </a:r>
          </a:p>
          <a:p>
            <a:pPr lvl="1"/>
            <a:r>
              <a:rPr lang="en-US" dirty="0"/>
              <a:t>Semaphores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6C37-7C98-48FC-9006-3DFD92D9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Signaling with Condition Variable (</a:t>
            </a:r>
            <a:r>
              <a:rPr lang="en-US" dirty="0" err="1"/>
              <a:t>condvar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D4F1-17EF-47F4-A7AC-D6ECFCFC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Queue of waiting threads</a:t>
            </a:r>
          </a:p>
          <a:p>
            <a:pPr lvl="1"/>
            <a:r>
              <a:rPr lang="en-US" dirty="0"/>
              <a:t>Combine with a </a:t>
            </a:r>
            <a:r>
              <a:rPr lang="en-US" b="1" dirty="0"/>
              <a:t>flag</a:t>
            </a:r>
            <a:r>
              <a:rPr lang="en-US" dirty="0"/>
              <a:t> and a </a:t>
            </a:r>
            <a:r>
              <a:rPr lang="en-US" b="1" dirty="0"/>
              <a:t>mutex</a:t>
            </a:r>
            <a:r>
              <a:rPr lang="en-US" dirty="0"/>
              <a:t> to synchronize threads</a:t>
            </a:r>
          </a:p>
          <a:p>
            <a:endParaRPr lang="en-US" dirty="0"/>
          </a:p>
          <a:p>
            <a:r>
              <a:rPr lang="en-US" dirty="0"/>
              <a:t>wait(</a:t>
            </a:r>
            <a:r>
              <a:rPr lang="en-US" dirty="0" err="1"/>
              <a:t>condvar_t</a:t>
            </a:r>
            <a:r>
              <a:rPr lang="en-US" dirty="0"/>
              <a:t>, </a:t>
            </a:r>
            <a:r>
              <a:rPr lang="en-US" dirty="0" err="1"/>
              <a:t>lock_t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Lock must be held when wait() is called</a:t>
            </a:r>
          </a:p>
          <a:p>
            <a:pPr lvl="1"/>
            <a:r>
              <a:rPr lang="en-US" dirty="0"/>
              <a:t>Puts the caller to sleep AND releases lock (atomically)</a:t>
            </a:r>
          </a:p>
          <a:p>
            <a:pPr lvl="1"/>
            <a:r>
              <a:rPr lang="en-US" dirty="0"/>
              <a:t>When awoken, reacquires lock before returning</a:t>
            </a:r>
          </a:p>
          <a:p>
            <a:pPr lvl="1"/>
            <a:endParaRPr lang="en-US" dirty="0"/>
          </a:p>
          <a:p>
            <a:r>
              <a:rPr lang="en-US" dirty="0"/>
              <a:t>signal(</a:t>
            </a:r>
            <a:r>
              <a:rPr lang="en-US" dirty="0" err="1"/>
              <a:t>condvar_t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Wake a single waiting thread (if any are waiting)</a:t>
            </a:r>
          </a:p>
          <a:p>
            <a:pPr lvl="1"/>
            <a:r>
              <a:rPr lang="en-US" dirty="0"/>
              <a:t>Do nothing if there are no waiting threads</a:t>
            </a:r>
          </a:p>
          <a:p>
            <a:pPr lvl="1"/>
            <a:r>
              <a:rPr lang="en-US" dirty="0"/>
              <a:t>Called while holding the lock</a:t>
            </a:r>
          </a:p>
          <a:p>
            <a:pPr lvl="2"/>
            <a:r>
              <a:rPr lang="en-US" dirty="0"/>
              <a:t>(but the newly woken thread won’t leave their wait() until they get the lock)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FC1AD-76E7-4EF6-A963-4266E84A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2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a thread to finish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pthread_t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p1, p2;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// create child threads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(&amp;p1, NULL, 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mythread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"A");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(&amp;p2, NULL, 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mythread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"B");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// join waits for the child threads to finish 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thr_join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(p1, NULL);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thr_join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(p2, NULL); 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return 0;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84" y="4727078"/>
            <a:ext cx="372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How to implement join?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04755" y="4433104"/>
            <a:ext cx="1678329" cy="555584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EBA5C-CEE3-403C-BF2C-99398EA0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7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Done flag tracks the event</a:t>
            </a:r>
          </a:p>
          <a:p>
            <a:pPr lvl="1"/>
            <a:r>
              <a:rPr lang="en-US" dirty="0" err="1"/>
              <a:t>Condvar</a:t>
            </a:r>
            <a:r>
              <a:rPr lang="en-US" dirty="0"/>
              <a:t> is used for ordering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Mutex protects both!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0277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i="1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Parent</a:t>
            </a:r>
            <a:r>
              <a:rPr lang="en-US" dirty="0"/>
              <a:t> calls </a:t>
            </a:r>
            <a:r>
              <a:rPr lang="en-US" dirty="0" err="1"/>
              <a:t>thr_join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wait()’s until done==1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7060591" y="3788662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4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C6BF4FC5-B1CB-41B1-91A6-0B1370CBE2EA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46767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i="1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Parent</a:t>
            </a:r>
            <a:r>
              <a:rPr lang="en-US" dirty="0"/>
              <a:t> calls </a:t>
            </a:r>
            <a:r>
              <a:rPr lang="en-US" dirty="0" err="1"/>
              <a:t>thr_join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wait()’s until done==1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Child</a:t>
            </a:r>
            <a:r>
              <a:rPr lang="en-US" dirty="0"/>
              <a:t> calls </a:t>
            </a:r>
            <a:r>
              <a:rPr lang="en-US" dirty="0" err="1"/>
              <a:t>thr_exit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sets done to 1</a:t>
            </a:r>
          </a:p>
          <a:p>
            <a:pPr lvl="1"/>
            <a:r>
              <a:rPr lang="en-US" dirty="0"/>
              <a:t>calls signal()</a:t>
            </a:r>
          </a:p>
          <a:p>
            <a:pPr lvl="1"/>
            <a:r>
              <a:rPr lang="en-US" dirty="0"/>
              <a:t>unlocks mutex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C03C1262-B709-4A05-8652-6EB477D6F4D6}"/>
              </a:ext>
            </a:extLst>
          </p:cNvPr>
          <p:cNvSpPr/>
          <p:nvPr/>
        </p:nvSpPr>
        <p:spPr>
          <a:xfrm flipH="1" flipV="1">
            <a:off x="7060591" y="1142999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7060591" y="3788662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4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2FE78249-ECDC-4423-942C-896AACBFE9B1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48446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understanding:</a:t>
            </a:r>
            <a:r>
              <a:rPr lang="en-US" dirty="0"/>
              <a:t> why doesn’t this work?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1115" y="1330271"/>
            <a:ext cx="5257800" cy="3092450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771714" y="2533936"/>
            <a:ext cx="285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   Child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50EF71CC-3F88-44CE-B4D1-5F2C5FF5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7BDE-9B3E-495D-B133-6DE19074833D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75ECC-5BB6-7B22-1902-5443975E2228}"/>
              </a:ext>
            </a:extLst>
          </p:cNvPr>
          <p:cNvSpPr txBox="1"/>
          <p:nvPr/>
        </p:nvSpPr>
        <p:spPr>
          <a:xfrm>
            <a:off x="606855" y="4659988"/>
            <a:ext cx="10804113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Consider if an ordering exists that would lead to incorrect behavior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Lock means that only one critical section will run at a time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9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85E491B8-876A-2532-83DE-525DB7BB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5" y="1330271"/>
            <a:ext cx="5257800" cy="30924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attempts to wait for a child, no flag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771714" y="2533936"/>
            <a:ext cx="285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6855" y="4659988"/>
            <a:ext cx="10804113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Without </a:t>
            </a:r>
            <a:r>
              <a:rPr lang="en-US" sz="2800" i="1" dirty="0"/>
              <a:t>done</a:t>
            </a:r>
            <a:r>
              <a:rPr lang="en-US" sz="2800" dirty="0"/>
              <a:t> variable: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The child could run first and signal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Before the parent starts waiting for the child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Parent waits forever…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50EF71CC-3F88-44CE-B4D1-5F2C5FF5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7BDE-9B3E-495D-B133-6DE19074833D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23947A5F-2A88-C427-B5F4-209563066297}"/>
              </a:ext>
            </a:extLst>
          </p:cNvPr>
          <p:cNvSpPr/>
          <p:nvPr/>
        </p:nvSpPr>
        <p:spPr>
          <a:xfrm flipH="1" flipV="1">
            <a:off x="2079320" y="1830121"/>
            <a:ext cx="3788114" cy="361934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7C1E1EE5-99E6-30F7-F4AB-63C6FA4DCF90}"/>
              </a:ext>
            </a:extLst>
          </p:cNvPr>
          <p:cNvSpPr/>
          <p:nvPr/>
        </p:nvSpPr>
        <p:spPr>
          <a:xfrm flipH="1" flipV="1">
            <a:off x="2079319" y="3549228"/>
            <a:ext cx="3929593" cy="361934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9528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understanding:</a:t>
            </a:r>
            <a:r>
              <a:rPr lang="en-US" dirty="0"/>
              <a:t> is a lock necessary?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2E49C24-9B88-4D7D-A5E4-3FD33902786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53028" y="1687414"/>
            <a:ext cx="4746625" cy="2335212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654453" y="2416675"/>
            <a:ext cx="261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Child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D092E-72CC-458F-BBA2-7AFF488DC4BE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96185-B7A2-D6A5-597F-F183539C3994}"/>
              </a:ext>
            </a:extLst>
          </p:cNvPr>
          <p:cNvSpPr txBox="1"/>
          <p:nvPr/>
        </p:nvSpPr>
        <p:spPr>
          <a:xfrm>
            <a:off x="606855" y="4659988"/>
            <a:ext cx="10804113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What could go wrong?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Without the lock, these lines could be interleaved in any way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502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attempts to wait for a child, no mutex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2E49C24-9B88-4D7D-A5E4-3FD33902786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53028" y="1687414"/>
            <a:ext cx="4746625" cy="2335212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654453" y="2416675"/>
            <a:ext cx="261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Child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D092E-72CC-458F-BBA2-7AFF488DC4BE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2DDE4CE6-87BE-96D4-9A44-6CFABFB84E85}"/>
              </a:ext>
            </a:extLst>
          </p:cNvPr>
          <p:cNvSpPr/>
          <p:nvPr/>
        </p:nvSpPr>
        <p:spPr>
          <a:xfrm flipH="1" flipV="1">
            <a:off x="1903955" y="3187294"/>
            <a:ext cx="2041743" cy="319994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E101E5CE-8E70-68A0-D3C8-263B969338C0}"/>
              </a:ext>
            </a:extLst>
          </p:cNvPr>
          <p:cNvSpPr/>
          <p:nvPr/>
        </p:nvSpPr>
        <p:spPr>
          <a:xfrm flipH="1" flipV="1">
            <a:off x="1903956" y="1871996"/>
            <a:ext cx="3482236" cy="542284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AF3CFE22-83C2-6645-251F-8294ABCEB7D9}"/>
              </a:ext>
            </a:extLst>
          </p:cNvPr>
          <p:cNvSpPr/>
          <p:nvPr/>
        </p:nvSpPr>
        <p:spPr>
          <a:xfrm flipH="1" flipV="1">
            <a:off x="2462570" y="3507288"/>
            <a:ext cx="3135413" cy="313150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851A-3F08-E095-960F-683161716AD0}"/>
              </a:ext>
            </a:extLst>
          </p:cNvPr>
          <p:cNvSpPr txBox="1"/>
          <p:nvPr/>
        </p:nvSpPr>
        <p:spPr>
          <a:xfrm>
            <a:off x="606855" y="4659988"/>
            <a:ext cx="10804113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Without the lock: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Parent could see done == 0 and enter the if statement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Child could then exit, setting done to 1 and signaling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Parent then calls wait (missed the signal) and waits forever</a:t>
            </a:r>
          </a:p>
        </p:txBody>
      </p:sp>
    </p:spTree>
    <p:extLst>
      <p:ext uri="{BB962C8B-B14F-4D97-AF65-F5344CB8AC3E}">
        <p14:creationId xmlns:p14="http://schemas.microsoft.com/office/powerpoint/2010/main" val="35932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7BE819-F1A5-3D72-EBF3-00EC51DE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use a loop to check the flag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E690FB-C035-4824-64BA-E4757E08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183148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possible for the thread</a:t>
            </a:r>
            <a:br>
              <a:rPr lang="en-US" dirty="0"/>
            </a:br>
            <a:r>
              <a:rPr lang="en-US" dirty="0"/>
              <a:t>to wake up from a wait, but</a:t>
            </a:r>
            <a:br>
              <a:rPr lang="en-US" dirty="0"/>
            </a:br>
            <a:r>
              <a:rPr lang="en-US" dirty="0"/>
              <a:t>the resource is not available!</a:t>
            </a:r>
          </a:p>
          <a:p>
            <a:endParaRPr lang="en-US" dirty="0"/>
          </a:p>
          <a:p>
            <a:r>
              <a:rPr lang="en-US" dirty="0"/>
              <a:t>Maybe another thread took the resource first</a:t>
            </a:r>
          </a:p>
          <a:p>
            <a:pPr lvl="1"/>
            <a:r>
              <a:rPr lang="en-US" dirty="0"/>
              <a:t>Another thread could run and claim it before the woken thread is scheduled</a:t>
            </a:r>
          </a:p>
          <a:p>
            <a:pPr lvl="1"/>
            <a:endParaRPr lang="en-US" dirty="0"/>
          </a:p>
          <a:p>
            <a:r>
              <a:rPr lang="en-US" dirty="0"/>
              <a:t>Maybe a </a:t>
            </a:r>
            <a:r>
              <a:rPr lang="en-US" i="1" dirty="0"/>
              <a:t>spurious wakeup</a:t>
            </a:r>
            <a:r>
              <a:rPr lang="en-US" dirty="0"/>
              <a:t> occurred</a:t>
            </a:r>
          </a:p>
          <a:p>
            <a:pPr lvl="1"/>
            <a:r>
              <a:rPr lang="en-US" dirty="0"/>
              <a:t>Often other sources can cause wakeups to occur</a:t>
            </a:r>
          </a:p>
          <a:p>
            <a:pPr lvl="2"/>
            <a:r>
              <a:rPr lang="en-US" dirty="0"/>
              <a:t>Signals or Interrupts usually</a:t>
            </a:r>
          </a:p>
          <a:p>
            <a:pPr lvl="1"/>
            <a:r>
              <a:rPr lang="en-US" dirty="0"/>
              <a:t>Makes the implementation of </a:t>
            </a:r>
            <a:r>
              <a:rPr lang="en-US" dirty="0" err="1"/>
              <a:t>condvar</a:t>
            </a:r>
            <a:r>
              <a:rPr lang="en-US" dirty="0"/>
              <a:t> simpler, and we need to double-check the flag anyways, so it doesn’t matter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6FA66-14CC-DD3B-361C-D281CCC6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DCAE6A-C3FD-32B3-BF33-E7A4EB90F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26358"/>
          <a:stretch/>
        </p:blipFill>
        <p:spPr>
          <a:xfrm>
            <a:off x="6366256" y="1101966"/>
            <a:ext cx="5424487" cy="1536539"/>
          </a:xfrm>
          <a:prstGeom prst="rect">
            <a:avLst/>
          </a:prstGeom>
        </p:spPr>
      </p:pic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F298E321-B0E4-E1A1-A379-EE12AE6A348C}"/>
              </a:ext>
            </a:extLst>
          </p:cNvPr>
          <p:cNvSpPr/>
          <p:nvPr/>
        </p:nvSpPr>
        <p:spPr>
          <a:xfrm flipH="1" flipV="1">
            <a:off x="7258483" y="1713223"/>
            <a:ext cx="1850020" cy="217991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729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1EE-89ED-4401-A4D2-31D4106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Locks/Mutexes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AB7-FF88-41B1-880B-83CC276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mutual exclusion primitive</a:t>
            </a:r>
          </a:p>
          <a:p>
            <a:endParaRPr lang="en-US" dirty="0"/>
          </a:p>
          <a:p>
            <a:r>
              <a:rPr lang="en-US" dirty="0"/>
              <a:t>Init(), Acquire()/Lock(), Release()/Unlock()</a:t>
            </a:r>
          </a:p>
          <a:p>
            <a:endParaRPr lang="en-US" dirty="0"/>
          </a:p>
          <a:p>
            <a:r>
              <a:rPr lang="en-US" dirty="0"/>
              <a:t>Implementations trade complexity, fairness, and performance</a:t>
            </a:r>
          </a:p>
          <a:p>
            <a:pPr lvl="1"/>
            <a:r>
              <a:rPr lang="en-US" dirty="0"/>
              <a:t>Spinlocks</a:t>
            </a:r>
          </a:p>
          <a:p>
            <a:pPr lvl="1"/>
            <a:r>
              <a:rPr lang="en-US" dirty="0"/>
              <a:t>Ticket locks</a:t>
            </a:r>
          </a:p>
          <a:p>
            <a:pPr lvl="1"/>
            <a:r>
              <a:rPr lang="en-US" dirty="0"/>
              <a:t>Yielding locks</a:t>
            </a:r>
          </a:p>
          <a:p>
            <a:pPr lvl="1"/>
            <a:r>
              <a:rPr lang="en-US" dirty="0"/>
              <a:t>Queueing 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E39D-7A92-41C0-ACE0-39D0132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check condition within a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Thread 1 is working on the resource (claimed the lock already)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Thread 2 calls </a:t>
            </a:r>
            <a:r>
              <a:rPr lang="en-US" dirty="0" err="1"/>
              <a:t>condvar_wait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Thread 1 does some work, calls </a:t>
            </a:r>
            <a:r>
              <a:rPr lang="en-US" dirty="0" err="1"/>
              <a:t>condvar_signal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Before Thread 2 is scheduled, Thread 3 executes and skips the wait because the resource is ready!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Now Thread 2 will run, but the resource will not be ready</a:t>
            </a:r>
          </a:p>
          <a:p>
            <a:endParaRPr lang="en-US" dirty="0"/>
          </a:p>
          <a:p>
            <a:r>
              <a:rPr lang="en-US" dirty="0"/>
              <a:t>There is no guarantee that the condition you’ve been waiting for is true when you are awoken</a:t>
            </a:r>
          </a:p>
          <a:p>
            <a:r>
              <a:rPr lang="en-US" dirty="0"/>
              <a:t>So, we must also use a “predicate loop.” (</a:t>
            </a:r>
            <a:r>
              <a:rPr lang="en-US" i="1" dirty="0"/>
              <a:t>while</a:t>
            </a:r>
            <a:r>
              <a:rPr lang="en-US" dirty="0"/>
              <a:t>, not </a:t>
            </a:r>
            <a:r>
              <a:rPr lang="en-US" i="1" dirty="0"/>
              <a:t>if</a:t>
            </a:r>
            <a:r>
              <a:rPr lang="en-US" dirty="0"/>
              <a:t>)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8A7BFC8-8046-4317-A06F-5852131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(fake) wakeups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7595" y="1143000"/>
            <a:ext cx="6065391" cy="5029200"/>
          </a:xfrm>
        </p:spPr>
        <p:txBody>
          <a:bodyPr>
            <a:normAutofit/>
          </a:bodyPr>
          <a:lstStyle/>
          <a:p>
            <a:r>
              <a:rPr lang="en-US" dirty="0" err="1"/>
              <a:t>Pthreads</a:t>
            </a:r>
            <a:r>
              <a:rPr lang="en-US" dirty="0"/>
              <a:t> allows wakeup to return not just when a signaled, but also when a </a:t>
            </a:r>
            <a:r>
              <a:rPr lang="en-US" b="1" i="1" dirty="0"/>
              <a:t>timer expires </a:t>
            </a:r>
            <a:r>
              <a:rPr lang="en-US" dirty="0"/>
              <a:t>or for </a:t>
            </a:r>
            <a:r>
              <a:rPr lang="en-US" b="1" i="1" dirty="0"/>
              <a:t>no reason at all!</a:t>
            </a:r>
          </a:p>
          <a:p>
            <a:r>
              <a:rPr lang="en-US" dirty="0"/>
              <a:t>Spurious wakeups were included in the specification because they may allow some implementations be more efficient.</a:t>
            </a:r>
          </a:p>
          <a:p>
            <a:endParaRPr lang="en-US" dirty="0"/>
          </a:p>
          <a:p>
            <a:r>
              <a:rPr lang="en-US" dirty="0"/>
              <a:t>Should be safe since we have to wait with a while loop anyways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610096" y="179387"/>
            <a:ext cx="5424487" cy="6499225"/>
          </a:xfrm>
        </p:spPr>
      </p:pic>
      <p:sp>
        <p:nvSpPr>
          <p:cNvPr id="10" name="Rounded Rectangle 9"/>
          <p:cNvSpPr/>
          <p:nvPr/>
        </p:nvSpPr>
        <p:spPr>
          <a:xfrm flipH="1" flipV="1">
            <a:off x="7502323" y="4040257"/>
            <a:ext cx="1850020" cy="217991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Freeform 10"/>
          <p:cNvSpPr/>
          <p:nvPr/>
        </p:nvSpPr>
        <p:spPr>
          <a:xfrm>
            <a:off x="5862181" y="4178461"/>
            <a:ext cx="1640142" cy="1536539"/>
          </a:xfrm>
          <a:custGeom>
            <a:avLst/>
            <a:gdLst>
              <a:gd name="connsiteX0" fmla="*/ 0 w 3565002"/>
              <a:gd name="connsiteY0" fmla="*/ 1516284 h 1564945"/>
              <a:gd name="connsiteX1" fmla="*/ 2338086 w 3565002"/>
              <a:gd name="connsiteY1" fmla="*/ 1412112 h 1564945"/>
              <a:gd name="connsiteX2" fmla="*/ 2986268 w 3565002"/>
              <a:gd name="connsiteY2" fmla="*/ 243069 h 1564945"/>
              <a:gd name="connsiteX3" fmla="*/ 3565002 w 3565002"/>
              <a:gd name="connsiteY3" fmla="*/ 0 h 156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5002" h="1564945">
                <a:moveTo>
                  <a:pt x="0" y="1516284"/>
                </a:moveTo>
                <a:cubicBezTo>
                  <a:pt x="920187" y="1570299"/>
                  <a:pt x="1840375" y="1624315"/>
                  <a:pt x="2338086" y="1412112"/>
                </a:cubicBezTo>
                <a:cubicBezTo>
                  <a:pt x="2835797" y="1199909"/>
                  <a:pt x="2781782" y="478421"/>
                  <a:pt x="2986268" y="243069"/>
                </a:cubicBezTo>
                <a:cubicBezTo>
                  <a:pt x="3190754" y="7717"/>
                  <a:pt x="3565002" y="0"/>
                  <a:pt x="3565002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8A7BFC8-8046-4317-A06F-5852131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90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9119BF-69B7-C68D-61EF-40DF428D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concurrency problem: Producer-Consumer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0A53-B808-17AB-5FF3-9401967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12F82D-AA92-8FEC-E52C-42B4ABA6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257300"/>
            <a:ext cx="105441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554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Produce/Consumer Example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multiple producers and multiple consumers that communicate with a shared queue (FIFO buffer).</a:t>
            </a:r>
          </a:p>
          <a:p>
            <a:pPr lvl="1"/>
            <a:r>
              <a:rPr lang="en-US" dirty="0"/>
              <a:t>Concurrent queue allows work to happen asynchronously.</a:t>
            </a:r>
          </a:p>
          <a:p>
            <a:pPr lvl="1"/>
            <a:r>
              <a:rPr lang="en-US" dirty="0"/>
              <a:t>Buffer has finite size (does not dynamically expand)</a:t>
            </a:r>
          </a:p>
          <a:p>
            <a:pPr lvl="1"/>
            <a:endParaRPr lang="en-US" dirty="0"/>
          </a:p>
          <a:p>
            <a:r>
              <a:rPr lang="en-US" dirty="0"/>
              <a:t>Two operations: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Put</a:t>
            </a:r>
            <a:r>
              <a:rPr lang="en-US" dirty="0"/>
              <a:t>, which should block (wait) if the buffer is </a:t>
            </a:r>
            <a:r>
              <a:rPr lang="en-US" b="1" dirty="0"/>
              <a:t>full</a:t>
            </a:r>
            <a:r>
              <a:rPr lang="en-US" dirty="0"/>
              <a:t>.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Get</a:t>
            </a:r>
            <a:r>
              <a:rPr lang="en-US" dirty="0"/>
              <a:t>, which should block (wait) if the buffer is </a:t>
            </a:r>
            <a:r>
              <a:rPr lang="en-US" b="1" dirty="0"/>
              <a:t>empty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This is more complex than a (linked-list-based) concurrent queue because of the finite size and waiting.</a:t>
            </a:r>
          </a:p>
          <a:p>
            <a:r>
              <a:rPr lang="en-US" dirty="0"/>
              <a:t>Example scenario: request queue in a multi-threaded web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682B-925F-44F2-9DD0-88D29EA8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buffer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4085" y="1343657"/>
            <a:ext cx="4756742" cy="470787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86400" y="1145628"/>
            <a:ext cx="6416298" cy="5565137"/>
          </a:xfrm>
        </p:spPr>
        <p:txBody>
          <a:bodyPr>
            <a:normAutofit/>
          </a:bodyPr>
          <a:lstStyle/>
          <a:p>
            <a:r>
              <a:rPr lang="en-US" dirty="0"/>
              <a:t>A simple implementation of a circular buffer that stores data in a fixed-size array.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fill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the index of the tail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use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the index of the head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count </a:t>
            </a:r>
            <a:r>
              <a:rPr lang="en-US" dirty="0"/>
              <a:t>is the number of items</a:t>
            </a:r>
          </a:p>
          <a:p>
            <a:endParaRPr lang="en-US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This simple implementation assumes:</a:t>
            </a:r>
          </a:p>
          <a:p>
            <a:r>
              <a:rPr lang="en-US" dirty="0"/>
              <a:t>Concurrency is managed elsewhere</a:t>
            </a:r>
          </a:p>
          <a:p>
            <a:r>
              <a:rPr lang="en-US" dirty="0"/>
              <a:t>It will overwrite data if we try to put more than MAX elements.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E4A131-EDC7-4464-A808-83F6AD54033D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38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45B742B-D78E-4005-BED1-11A7126FB1B0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FF842EE-A2A2-4420-83F7-F9B0B39310FB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15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  <a:p>
            <a:r>
              <a:rPr lang="en-US" sz="2400" dirty="0"/>
              <a:t>Consumer waits on </a:t>
            </a:r>
            <a:r>
              <a:rPr lang="en-US" sz="2400" b="1" dirty="0"/>
              <a:t>fill</a:t>
            </a:r>
            <a:r>
              <a:rPr lang="en-US" sz="2400" dirty="0"/>
              <a:t> while the buffer is empty</a:t>
            </a:r>
          </a:p>
          <a:p>
            <a:pPr lvl="1"/>
            <a:r>
              <a:rPr lang="en-US" sz="2000" dirty="0"/>
              <a:t>Consumer signals empty 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1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6A9B3-42FD-44B0-BA90-0456AC6B7819}"/>
              </a:ext>
            </a:extLst>
          </p:cNvPr>
          <p:cNvSpPr/>
          <p:nvPr/>
        </p:nvSpPr>
        <p:spPr>
          <a:xfrm>
            <a:off x="1565753" y="4806951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72F93-254D-4070-87EE-4540D04EFE65}"/>
              </a:ext>
            </a:extLst>
          </p:cNvPr>
          <p:cNvSpPr/>
          <p:nvPr/>
        </p:nvSpPr>
        <p:spPr>
          <a:xfrm>
            <a:off x="1580367" y="5601222"/>
            <a:ext cx="4114615" cy="42379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A2FD51C-AC26-49DF-BF9E-08EC9D7D4422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7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  <a:p>
            <a:r>
              <a:rPr lang="en-US" sz="2400" dirty="0"/>
              <a:t>Consumer waits on </a:t>
            </a:r>
            <a:r>
              <a:rPr lang="en-US" sz="2400" b="1" dirty="0"/>
              <a:t>fill</a:t>
            </a:r>
            <a:r>
              <a:rPr lang="en-US" sz="2400" dirty="0"/>
              <a:t> while the buffer is empty</a:t>
            </a:r>
          </a:p>
          <a:p>
            <a:pPr lvl="1"/>
            <a:r>
              <a:rPr lang="en-US" sz="2000" dirty="0"/>
              <a:t>Consumer signals empty 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1"/>
            <a:endParaRPr lang="en-US" sz="2000" dirty="0"/>
          </a:p>
          <a:p>
            <a:r>
              <a:rPr lang="en-US" sz="2400" dirty="0"/>
              <a:t>Loops re-check count condition after breaking out of wait, to check that there really is a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6A9B3-42FD-44B0-BA90-0456AC6B7819}"/>
              </a:ext>
            </a:extLst>
          </p:cNvPr>
          <p:cNvSpPr/>
          <p:nvPr/>
        </p:nvSpPr>
        <p:spPr>
          <a:xfrm>
            <a:off x="1565753" y="4806951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72F93-254D-4070-87EE-4540D04EFE65}"/>
              </a:ext>
            </a:extLst>
          </p:cNvPr>
          <p:cNvSpPr/>
          <p:nvPr/>
        </p:nvSpPr>
        <p:spPr>
          <a:xfrm>
            <a:off x="1580367" y="5601222"/>
            <a:ext cx="4114615" cy="42379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96461F6-F8FE-484F-8E4F-61F5B1C63BFD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makes more complex conditions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i="1" dirty="0"/>
              <a:t>signal</a:t>
            </a:r>
            <a:r>
              <a:rPr lang="en-US" dirty="0"/>
              <a:t> wakes one waiting thread (FIFO)</a:t>
            </a:r>
          </a:p>
          <a:p>
            <a:pPr lvl="1"/>
            <a:r>
              <a:rPr lang="en-US" dirty="0"/>
              <a:t>But there are times when threads are not all equivalent</a:t>
            </a:r>
          </a:p>
          <a:p>
            <a:pPr lvl="1"/>
            <a:r>
              <a:rPr lang="en-US" dirty="0"/>
              <a:t>The signal may not be serviceable by any of the threads</a:t>
            </a:r>
          </a:p>
          <a:p>
            <a:pPr lvl="1"/>
            <a:endParaRPr lang="en-US" dirty="0"/>
          </a:p>
          <a:p>
            <a:r>
              <a:rPr lang="en-US" dirty="0"/>
              <a:t>For example, consider memory allocation/free requests</a:t>
            </a:r>
          </a:p>
          <a:p>
            <a:pPr lvl="1"/>
            <a:r>
              <a:rPr lang="en-US" dirty="0"/>
              <a:t>An allocation can only be serviced by free of &gt;= size</a:t>
            </a:r>
          </a:p>
          <a:p>
            <a:pPr lvl="1"/>
            <a:endParaRPr lang="en-US" dirty="0"/>
          </a:p>
          <a:p>
            <a:r>
              <a:rPr lang="en-US" sz="2800" b="1" dirty="0" err="1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pthread_cond_broadcast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wakes all threads</a:t>
            </a:r>
          </a:p>
          <a:p>
            <a:pPr lvl="1"/>
            <a:r>
              <a:rPr lang="en-US" dirty="0"/>
              <a:t>This approach may be inefficient, but it may be necessary to ensure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B917D-D962-46DA-A40E-2CD6739E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still wastes time spinning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C, and D are “busy waiting”</a:t>
            </a:r>
          </a:p>
          <a:p>
            <a:pPr lvl="1"/>
            <a:r>
              <a:rPr lang="en-US" dirty="0"/>
              <a:t>Might be occupying an entire core in multicore</a:t>
            </a:r>
          </a:p>
          <a:p>
            <a:r>
              <a:rPr lang="en-US" dirty="0"/>
              <a:t>Scheduler is fairly scheduling all threads, but ignorant of locks</a:t>
            </a:r>
          </a:p>
          <a:p>
            <a:r>
              <a:rPr lang="en-US" dirty="0"/>
              <a:t>Idea: can we skip threads that are waiting on a lock?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7FB85-C648-43CE-8C18-AE155213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20" y="3463614"/>
            <a:ext cx="9779347" cy="25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13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Variable: rules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state determines if condition is true or not </a:t>
            </a:r>
          </a:p>
          <a:p>
            <a:pPr lvl="1"/>
            <a:r>
              <a:rPr lang="en-US" dirty="0"/>
              <a:t>Check the state in a while loop before waiting on </a:t>
            </a:r>
            <a:r>
              <a:rPr lang="en-US" dirty="0" err="1"/>
              <a:t>condvar</a:t>
            </a:r>
            <a:br>
              <a:rPr lang="en-US" dirty="0"/>
            </a:br>
            <a:endParaRPr lang="en-US" sz="3200" dirty="0"/>
          </a:p>
          <a:p>
            <a:r>
              <a:rPr lang="en-US" dirty="0"/>
              <a:t>Use a mutex to protect:</a:t>
            </a:r>
          </a:p>
          <a:p>
            <a:pPr lvl="1"/>
            <a:r>
              <a:rPr lang="en-US" dirty="0"/>
              <a:t>The shared state on which condition is based, and</a:t>
            </a:r>
            <a:endParaRPr lang="en-US" sz="3200" dirty="0"/>
          </a:p>
          <a:p>
            <a:pPr lvl="1"/>
            <a:r>
              <a:rPr lang="en-US" dirty="0"/>
              <a:t>Operations on the </a:t>
            </a:r>
            <a:r>
              <a:rPr lang="en-US" dirty="0" err="1"/>
              <a:t>condvar</a:t>
            </a:r>
            <a:r>
              <a:rPr lang="en-US" dirty="0"/>
              <a:t> itself</a:t>
            </a:r>
          </a:p>
          <a:p>
            <a:pPr lvl="1"/>
            <a:endParaRPr lang="en-US" dirty="0"/>
          </a:p>
          <a:p>
            <a:r>
              <a:rPr lang="en-US" dirty="0"/>
              <a:t>Use different </a:t>
            </a:r>
            <a:r>
              <a:rPr lang="en-US" dirty="0" err="1"/>
              <a:t>condvars</a:t>
            </a:r>
            <a:r>
              <a:rPr lang="en-US" dirty="0"/>
              <a:t> for different conditions </a:t>
            </a:r>
          </a:p>
          <a:p>
            <a:pPr lvl="1"/>
            <a:r>
              <a:rPr lang="en-US" dirty="0"/>
              <a:t>Sometimes, 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cond_broadcast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  <a:r>
              <a:rPr lang="en-US" dirty="0"/>
              <a:t>helps if you can’t find an elegant solution using 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cond_signal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  <a:endParaRPr lang="en-US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1E85A-4B27-4294-92B2-063C7DFF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81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6C31-E240-486F-F630-0C58F0DE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r>
              <a:rPr lang="en-US" dirty="0"/>
              <a:t> (not relevant, just funny)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B77CC-5DA2-055E-639C-B1EF5B68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2" descr="Priorities">
            <a:extLst>
              <a:ext uri="{FF2B5EF4-FFF2-40B4-BE49-F238E27FC236}">
                <a16:creationId xmlns:a16="http://schemas.microsoft.com/office/drawing/2014/main" id="{53E8FF84-FEFA-90A4-F017-D3D410C7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8" y="1072634"/>
            <a:ext cx="614072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7438A-A410-8C26-155F-706C6465F823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https://xkcd.com/336/</a:t>
            </a:r>
          </a:p>
        </p:txBody>
      </p:sp>
    </p:spTree>
    <p:extLst>
      <p:ext uri="{BB962C8B-B14F-4D97-AF65-F5344CB8AC3E}">
        <p14:creationId xmlns:p14="http://schemas.microsoft.com/office/powerpoint/2010/main" val="3873414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Applying Locks</a:t>
            </a:r>
          </a:p>
          <a:p>
            <a:pPr lvl="1"/>
            <a:endParaRPr lang="en-US" dirty="0"/>
          </a:p>
          <a:p>
            <a:r>
              <a:rPr lang="en-US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b="1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69302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34B-F853-4A20-9A71-F808588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8341-4563-4EFB-84E3-E0708247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Condvars</a:t>
            </a:r>
            <a:r>
              <a:rPr lang="en-US" dirty="0"/>
              <a:t> have no state or lock, just a waiting queue</a:t>
            </a:r>
          </a:p>
          <a:p>
            <a:pPr lvl="1"/>
            <a:r>
              <a:rPr lang="en-US" dirty="0"/>
              <a:t>The rest is handled by the programmer</a:t>
            </a:r>
          </a:p>
          <a:p>
            <a:pPr lvl="1"/>
            <a:endParaRPr lang="en-US" dirty="0"/>
          </a:p>
          <a:p>
            <a:r>
              <a:rPr lang="en-US" dirty="0"/>
              <a:t>Semaphores are a generalization of </a:t>
            </a:r>
            <a:r>
              <a:rPr lang="en-US" dirty="0" err="1"/>
              <a:t>condvars</a:t>
            </a:r>
            <a:r>
              <a:rPr lang="en-US" dirty="0"/>
              <a:t> and locks</a:t>
            </a:r>
          </a:p>
          <a:p>
            <a:pPr lvl="1"/>
            <a:r>
              <a:rPr lang="en-US" dirty="0"/>
              <a:t>Includes internal (locked) state</a:t>
            </a:r>
          </a:p>
          <a:p>
            <a:pPr lvl="1"/>
            <a:r>
              <a:rPr lang="en-US" dirty="0"/>
              <a:t>Sometimes this makes them more complicated, sometimes simpler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CF9A-9104-4FA3-A7A9-CD62C89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99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9E8E-F2C6-4DB0-867F-E0693503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(by </a:t>
            </a:r>
            <a:r>
              <a:rPr lang="en-US" dirty="0" err="1"/>
              <a:t>Edsger</a:t>
            </a:r>
            <a:r>
              <a:rPr lang="en-US" dirty="0"/>
              <a:t> Dijkstra, 1965)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2B2E-8A7B-4780-A1E6-C23407B9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Keeps an internal integer value that determines</a:t>
            </a:r>
            <a:br>
              <a:rPr lang="en-US" dirty="0"/>
            </a:br>
            <a:r>
              <a:rPr lang="en-US" dirty="0"/>
              <a:t>what happens to a calling thread</a:t>
            </a:r>
          </a:p>
          <a:p>
            <a:endParaRPr lang="en-US" dirty="0"/>
          </a:p>
          <a:p>
            <a:r>
              <a:rPr lang="en-US" dirty="0"/>
              <a:t>Init(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the initial internal value</a:t>
            </a:r>
          </a:p>
          <a:p>
            <a:pPr lvl="1"/>
            <a:r>
              <a:rPr lang="en-US" dirty="0"/>
              <a:t>Value cannot otherwise be directly modified</a:t>
            </a:r>
          </a:p>
          <a:p>
            <a:endParaRPr lang="en-US" dirty="0"/>
          </a:p>
          <a:p>
            <a:r>
              <a:rPr lang="en-US" dirty="0"/>
              <a:t>Up/Signal/Post/V() (from Dutch </a:t>
            </a:r>
            <a:r>
              <a:rPr lang="en-US" i="1" dirty="0" err="1"/>
              <a:t>verhogen</a:t>
            </a:r>
            <a:r>
              <a:rPr lang="en-US" dirty="0"/>
              <a:t> “increase”)</a:t>
            </a:r>
          </a:p>
          <a:p>
            <a:pPr lvl="1"/>
            <a:r>
              <a:rPr lang="en-US" dirty="0"/>
              <a:t>Increase the value. If there is a waiting thread, wake one.</a:t>
            </a:r>
          </a:p>
          <a:p>
            <a:endParaRPr lang="en-US" dirty="0"/>
          </a:p>
          <a:p>
            <a:r>
              <a:rPr lang="en-US" dirty="0"/>
              <a:t>Down/Wait/Test/P() (from Dutch </a:t>
            </a:r>
            <a:r>
              <a:rPr lang="en-US" i="1" dirty="0" err="1"/>
              <a:t>proberen</a:t>
            </a:r>
            <a:r>
              <a:rPr lang="en-US" dirty="0"/>
              <a:t> “to try”)</a:t>
            </a:r>
          </a:p>
          <a:p>
            <a:pPr lvl="1"/>
            <a:r>
              <a:rPr lang="en-US" dirty="0"/>
              <a:t>Decrease the value. Wait if the value is negative.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19AE1-EBFE-4CC4-8B14-08A9CF86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97614-EE5F-423D-BBC7-47ABF29DB132}"/>
              </a:ext>
            </a:extLst>
          </p:cNvPr>
          <p:cNvSpPr txBox="1"/>
          <p:nvPr/>
        </p:nvSpPr>
        <p:spPr>
          <a:xfrm>
            <a:off x="9030264" y="3676590"/>
            <a:ext cx="2855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Dijkstra invented Dijkstra’s Algorithm!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Also Semaphores and the </a:t>
            </a:r>
            <a:r>
              <a:rPr lang="en-US" i="1" dirty="0"/>
              <a:t>entire field of Concurrent Programming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https://en.wikipedia.org/wiki/Edsger_W._Dijkstra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6585E6-D72A-4581-85FC-2E9FA770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01" y="127318"/>
            <a:ext cx="3817599" cy="31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vs Condition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7594" y="1144588"/>
            <a:ext cx="5158205" cy="528637"/>
          </a:xfrm>
        </p:spPr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07594" y="1795463"/>
            <a:ext cx="5158206" cy="2336800"/>
          </a:xfrm>
        </p:spPr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</a:rPr>
              <a:t>Up/Post</a:t>
            </a:r>
            <a:r>
              <a:rPr lang="en-US" dirty="0"/>
              <a:t>: increase value and wake one waiting thread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Down/Wait</a:t>
            </a:r>
            <a:r>
              <a:rPr lang="en-US" dirty="0"/>
              <a:t>: decrease value and wait if it’s negative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383338" y="1144588"/>
            <a:ext cx="5808662" cy="528637"/>
          </a:xfrm>
        </p:spPr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383338" y="1795463"/>
            <a:ext cx="5808662" cy="2216150"/>
          </a:xfrm>
        </p:spPr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</a:rPr>
              <a:t>Signal</a:t>
            </a:r>
            <a:r>
              <a:rPr lang="en-US" dirty="0"/>
              <a:t>: wake one waiting thread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Wait</a:t>
            </a:r>
            <a:r>
              <a:rPr lang="en-US" dirty="0"/>
              <a:t>: wait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491" y="3863938"/>
            <a:ext cx="11557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Compared to CVs, Semaphores add an integer value that controls when waiting is necessary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Value</a:t>
            </a:r>
            <a:r>
              <a:rPr lang="en-US" sz="2800" dirty="0"/>
              <a:t> counts the quantity of a shared resource currently available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Up</a:t>
            </a:r>
            <a:r>
              <a:rPr lang="en-US" sz="2800" dirty="0"/>
              <a:t> makes a resource available, </a:t>
            </a:r>
            <a:r>
              <a:rPr lang="en-US" sz="2800" i="1" dirty="0"/>
              <a:t>down</a:t>
            </a:r>
            <a:r>
              <a:rPr lang="en-US" sz="2800" dirty="0"/>
              <a:t> reserves a resource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Negative value </a:t>
            </a:r>
            <a:r>
              <a:rPr lang="en-US" sz="2800" b="1" dirty="0"/>
              <a:t>-X</a:t>
            </a:r>
            <a:r>
              <a:rPr lang="en-US" sz="2800" b="1" dirty="0">
                <a:solidFill>
                  <a:schemeClr val="accent4"/>
                </a:solidFill>
              </a:rPr>
              <a:t> </a:t>
            </a:r>
            <a:r>
              <a:rPr lang="en-US" sz="2800" dirty="0"/>
              <a:t>means that </a:t>
            </a:r>
            <a:r>
              <a:rPr lang="en-US" sz="2800" b="1" dirty="0"/>
              <a:t>X</a:t>
            </a:r>
            <a:r>
              <a:rPr lang="en-US" sz="2800" dirty="0"/>
              <a:t> threads are waiting for the resource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A51C9DC-5033-4788-B64D-60C0DA90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6CE-6977-4853-A5A6-7665BAF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understanding:</a:t>
            </a:r>
            <a:r>
              <a:rPr lang="en-US" dirty="0"/>
              <a:t> build a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A753-4FC6-4A88-A89D-178E31FA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would we build a mutex out of a semaphore?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ADC4-39F3-47F9-A266-8C3D87F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B370-A8A2-4187-A9B1-217FC296CB01}"/>
              </a:ext>
            </a:extLst>
          </p:cNvPr>
          <p:cNvSpPr txBox="1"/>
          <p:nvPr/>
        </p:nvSpPr>
        <p:spPr>
          <a:xfrm>
            <a:off x="6447562" y="1797784"/>
            <a:ext cx="5132832" cy="16312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2000" b="0" i="0" u="none" strike="noStrike" baseline="0" dirty="0">
                <a:latin typeface="Consolas" panose="020B0609020204030204" pitchFamily="49" charset="0"/>
              </a:rPr>
              <a:t>sem_init(sem_t*, int initial)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sem_wait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Decrement, wait until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value &gt;= 0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sem_post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Increment value then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wake a single waiter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228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6CE-6977-4853-A5A6-7665BAF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understanding:</a:t>
            </a:r>
            <a:r>
              <a:rPr lang="en-US" dirty="0"/>
              <a:t> build a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A753-4FC6-4A88-A89D-178E31FA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would we build a mutex out of a semaphore?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), 1);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ADC4-39F3-47F9-A266-8C3D87F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B370-A8A2-4187-A9B1-217FC296CB01}"/>
              </a:ext>
            </a:extLst>
          </p:cNvPr>
          <p:cNvSpPr txBox="1"/>
          <p:nvPr/>
        </p:nvSpPr>
        <p:spPr>
          <a:xfrm>
            <a:off x="6447562" y="1797784"/>
            <a:ext cx="5132832" cy="16312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2000" b="0" i="0" u="none" strike="noStrike" baseline="0" dirty="0">
                <a:latin typeface="Consolas" panose="020B0609020204030204" pitchFamily="49" charset="0"/>
              </a:rPr>
              <a:t>sem_init(sem_t*, int initial)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sem_wait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Decrement, wait until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value &gt;= 0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sem_post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Increment value then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wake a single waiter</a:t>
            </a:r>
            <a:endParaRPr lang="en-US" sz="20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8DEC2176-3F6E-484C-932E-5E0A058703F5}"/>
              </a:ext>
            </a:extLst>
          </p:cNvPr>
          <p:cNvSpPr/>
          <p:nvPr/>
        </p:nvSpPr>
        <p:spPr>
          <a:xfrm flipH="1" flipV="1">
            <a:off x="1164414" y="2893203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11B1D1-2980-4423-B872-02898764F179}"/>
              </a:ext>
            </a:extLst>
          </p:cNvPr>
          <p:cNvSpPr/>
          <p:nvPr/>
        </p:nvSpPr>
        <p:spPr>
          <a:xfrm flipH="1" flipV="1">
            <a:off x="1164414" y="3941333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0F3FEAB2-3CC1-49DF-B939-BB8F116BFA47}"/>
              </a:ext>
            </a:extLst>
          </p:cNvPr>
          <p:cNvSpPr/>
          <p:nvPr/>
        </p:nvSpPr>
        <p:spPr>
          <a:xfrm flipH="1" flipV="1">
            <a:off x="1164414" y="4989464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2253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64C4C5-9AD0-A852-DDF4-32A1CBCE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semaphore mutex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C009E-385E-88D6-D5E0-52D8D556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5560594" cy="50292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), 1);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AB1C1-8119-DF3B-9293-3F52349C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CB7B86-F4F8-E7F5-8451-54AA72DA8C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5480" y="1143000"/>
            <a:ext cx="5838928" cy="5029200"/>
          </a:xfrm>
        </p:spPr>
        <p:txBody>
          <a:bodyPr/>
          <a:lstStyle/>
          <a:p>
            <a:r>
              <a:rPr lang="en-US" dirty="0"/>
              <a:t>The semaphore value represents the number of resources available</a:t>
            </a:r>
          </a:p>
          <a:p>
            <a:pPr lvl="1"/>
            <a:r>
              <a:rPr lang="en-US" dirty="0"/>
              <a:t>For a lock, there is 1 available initially</a:t>
            </a:r>
          </a:p>
          <a:p>
            <a:pPr lvl="1"/>
            <a:endParaRPr lang="en-US" dirty="0"/>
          </a:p>
          <a:p>
            <a:r>
              <a:rPr lang="en-US" dirty="0"/>
              <a:t>Acquiring the lock might give it to you immediately</a:t>
            </a:r>
          </a:p>
          <a:p>
            <a:pPr lvl="1"/>
            <a:r>
              <a:rPr lang="en-US" dirty="0"/>
              <a:t>Or it might wait</a:t>
            </a:r>
          </a:p>
          <a:p>
            <a:pPr lvl="1"/>
            <a:r>
              <a:rPr lang="en-US" dirty="0"/>
              <a:t>Multiple threads could be waiting</a:t>
            </a:r>
          </a:p>
          <a:p>
            <a:pPr lvl="1"/>
            <a:endParaRPr lang="en-US" dirty="0"/>
          </a:p>
          <a:p>
            <a:r>
              <a:rPr lang="en-US" dirty="0"/>
              <a:t>Releasing the lock only occurs after acquiring and resets it to 1</a:t>
            </a:r>
          </a:p>
        </p:txBody>
      </p:sp>
    </p:spTree>
    <p:extLst>
      <p:ext uri="{BB962C8B-B14F-4D97-AF65-F5344CB8AC3E}">
        <p14:creationId xmlns:p14="http://schemas.microsoft.com/office/powerpoint/2010/main" val="2427308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reduce effort for numerical conditions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715414" y="2477636"/>
            <a:ext cx="274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595" y="4993759"/>
            <a:ext cx="11088545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Want parent to wait immediately so initialize to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child thread finishes first, semaphore increments to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Resource: number of threads completed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3139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96" y="1380308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96" y="2927692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1323330" y="938304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 Variable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3AAB7-2FD7-43EF-84D2-AD752BC66F14}"/>
              </a:ext>
            </a:extLst>
          </p:cNvPr>
          <p:cNvSpPr txBox="1"/>
          <p:nvPr/>
        </p:nvSpPr>
        <p:spPr>
          <a:xfrm>
            <a:off x="6588883" y="943920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Semaphore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B98E4-63B0-4571-8E87-9C122BCDB247}"/>
              </a:ext>
            </a:extLst>
          </p:cNvPr>
          <p:cNvSpPr txBox="1"/>
          <p:nvPr/>
        </p:nvSpPr>
        <p:spPr>
          <a:xfrm>
            <a:off x="6327648" y="1307636"/>
            <a:ext cx="5009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thr_exit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(&amp;s);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thr_join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(&amp;s);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somewhere before all of this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(&amp;s, 0);</a:t>
            </a:r>
          </a:p>
        </p:txBody>
      </p:sp>
    </p:spTree>
    <p:extLst>
      <p:ext uri="{BB962C8B-B14F-4D97-AF65-F5344CB8AC3E}">
        <p14:creationId xmlns:p14="http://schemas.microsoft.com/office/powerpoint/2010/main" val="57360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54DE8A-7C47-4ACC-A7E1-E24397C3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timeslice</a:t>
            </a:r>
            <a:r>
              <a:rPr lang="en-US" dirty="0"/>
              <a:t> when not yet ready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4E4C1-C29A-441F-8AE1-DA8C0CA7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unschedules</a:t>
            </a:r>
            <a:r>
              <a:rPr lang="en-US" dirty="0"/>
              <a:t> the current thread</a:t>
            </a:r>
          </a:p>
          <a:p>
            <a:pPr lvl="1"/>
            <a:r>
              <a:rPr lang="en-US" dirty="0" err="1"/>
              <a:t>sched_yield</a:t>
            </a:r>
            <a:r>
              <a:rPr lang="en-US" dirty="0"/>
              <a:t>() in POSIX API</a:t>
            </a:r>
          </a:p>
          <a:p>
            <a:pPr lvl="1"/>
            <a:r>
              <a:rPr lang="en-US" dirty="0"/>
              <a:t>Gives the user process </a:t>
            </a:r>
            <a:r>
              <a:rPr lang="en-US" i="1" dirty="0"/>
              <a:t>just a little </a:t>
            </a:r>
            <a:r>
              <a:rPr lang="en-US" dirty="0"/>
              <a:t>control over the scheduler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DBB4-7676-4592-AE33-FF7A062A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7E3C4C-956A-4F89-AACE-7373CED572A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 acquire(), yield after checking condition</a:t>
            </a:r>
          </a:p>
          <a:p>
            <a:r>
              <a:rPr lang="en-US" dirty="0"/>
              <a:t>Might delay thread response time in multicore scenario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99D657-B4FC-4643-8438-0AEEBBC0F79D}"/>
              </a:ext>
            </a:extLst>
          </p:cNvPr>
          <p:cNvSpPr txBox="1">
            <a:spLocks/>
          </p:cNvSpPr>
          <p:nvPr/>
        </p:nvSpPr>
        <p:spPr>
          <a:xfrm>
            <a:off x="873810" y="3767328"/>
            <a:ext cx="10706584" cy="2429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mutex_lock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lock_t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atomic_fetch_and_add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(&amp;(mutex-&gt;ticket), 1); // take a ticket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while (mutex-&gt;turn !=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sched_yield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not ready yet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16F4A241-09EB-4A36-ABF6-6A60106F30C1}"/>
              </a:ext>
            </a:extLst>
          </p:cNvPr>
          <p:cNvSpPr/>
          <p:nvPr/>
        </p:nvSpPr>
        <p:spPr>
          <a:xfrm flipH="1" flipV="1">
            <a:off x="869796" y="4994146"/>
            <a:ext cx="4604412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1869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resources don’t need strict mutual exclusion, especially if they have many </a:t>
            </a:r>
            <a:r>
              <a:rPr lang="en-US" b="1" i="1" dirty="0">
                <a:solidFill>
                  <a:schemeClr val="accent4"/>
                </a:solidFill>
              </a:rPr>
              <a:t>read-only</a:t>
            </a:r>
            <a:r>
              <a:rPr lang="en-US" dirty="0"/>
              <a:t> accesses.  (</a:t>
            </a:r>
            <a:r>
              <a:rPr lang="en-US" dirty="0" err="1"/>
              <a:t>eg</a:t>
            </a:r>
            <a:r>
              <a:rPr lang="en-US" dirty="0"/>
              <a:t>., a linked list)</a:t>
            </a:r>
          </a:p>
          <a:p>
            <a:endParaRPr lang="en-US" dirty="0"/>
          </a:p>
          <a:p>
            <a:r>
              <a:rPr lang="en-US" dirty="0"/>
              <a:t>Any number of readers can be active simultaneously, but </a:t>
            </a:r>
          </a:p>
          <a:p>
            <a:r>
              <a:rPr lang="en-US" dirty="0"/>
              <a:t>Writes must be mutually exclusive AND cannot happen during read</a:t>
            </a:r>
          </a:p>
          <a:p>
            <a:endParaRPr lang="en-US" dirty="0"/>
          </a:p>
          <a:p>
            <a:r>
              <a:rPr lang="en-US" dirty="0"/>
              <a:t>API:</a:t>
            </a:r>
          </a:p>
          <a:p>
            <a:pPr lvl="1"/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acquire_read_lock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(),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release_read_lock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lvl="1"/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acquire_write_lock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(),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release_write_lock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A18AD12-8ECC-42D7-9AC7-0DB4B2D4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795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3471" y="1270862"/>
            <a:ext cx="4621045" cy="5439904"/>
          </a:xfrm>
        </p:spPr>
        <p:txBody>
          <a:bodyPr/>
          <a:lstStyle/>
          <a:p>
            <a:r>
              <a:rPr lang="en-US" dirty="0"/>
              <a:t>“lock” semaphore used as a mutex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2971" y="96124"/>
            <a:ext cx="7099580" cy="6704003"/>
          </a:xfrm>
          <a:ln>
            <a:solidFill>
              <a:schemeClr val="accent4"/>
            </a:solidFill>
          </a:ln>
        </p:spPr>
      </p:pic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37E7E375-38E5-4802-8F8D-9CCC2F256F78}"/>
              </a:ext>
            </a:extLst>
          </p:cNvPr>
          <p:cNvSpPr/>
          <p:nvPr/>
        </p:nvSpPr>
        <p:spPr>
          <a:xfrm flipH="1" flipV="1">
            <a:off x="5616500" y="252400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40779797-A28A-4025-9AFC-11AE6B253189}"/>
              </a:ext>
            </a:extLst>
          </p:cNvPr>
          <p:cNvSpPr/>
          <p:nvPr/>
        </p:nvSpPr>
        <p:spPr>
          <a:xfrm flipH="1" flipV="1">
            <a:off x="5616500" y="2562784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EC4C8AA-596E-4C13-80A9-54C8116EB8B6}"/>
              </a:ext>
            </a:extLst>
          </p:cNvPr>
          <p:cNvSpPr/>
          <p:nvPr/>
        </p:nvSpPr>
        <p:spPr>
          <a:xfrm flipH="1" flipV="1">
            <a:off x="5616500" y="3311360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32CA9D41-2D4B-4B46-994D-DD73983DDCCC}"/>
              </a:ext>
            </a:extLst>
          </p:cNvPr>
          <p:cNvSpPr/>
          <p:nvPr/>
        </p:nvSpPr>
        <p:spPr>
          <a:xfrm flipH="1" flipV="1">
            <a:off x="5616500" y="4071888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09C11C96-02CA-4B0D-947E-4CF48DC82189}"/>
              </a:ext>
            </a:extLst>
          </p:cNvPr>
          <p:cNvSpPr/>
          <p:nvPr/>
        </p:nvSpPr>
        <p:spPr>
          <a:xfrm flipH="1" flipV="1">
            <a:off x="5616500" y="4826199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C784D069-4ACB-4C66-B776-4866E4CBEB90}"/>
              </a:ext>
            </a:extLst>
          </p:cNvPr>
          <p:cNvSpPr/>
          <p:nvPr/>
        </p:nvSpPr>
        <p:spPr>
          <a:xfrm flipH="1" flipV="1">
            <a:off x="5616500" y="159494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3022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3471" y="1270862"/>
            <a:ext cx="4621045" cy="543990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writelock</a:t>
            </a:r>
            <a:r>
              <a:rPr lang="en-US" dirty="0"/>
              <a:t>” must be held during read to block writes or during write to block reads.</a:t>
            </a:r>
          </a:p>
          <a:p>
            <a:endParaRPr lang="en-US" dirty="0"/>
          </a:p>
          <a:p>
            <a:r>
              <a:rPr lang="en-US" dirty="0"/>
              <a:t>During reads</a:t>
            </a:r>
          </a:p>
          <a:p>
            <a:pPr lvl="1"/>
            <a:r>
              <a:rPr lang="en-US" dirty="0"/>
              <a:t>Number of active readers is counted.</a:t>
            </a:r>
          </a:p>
          <a:p>
            <a:pPr lvl="1"/>
            <a:r>
              <a:rPr lang="en-US" dirty="0"/>
              <a:t>First/last reader handles acquiring/releasing </a:t>
            </a:r>
            <a:r>
              <a:rPr lang="en-US" dirty="0" err="1"/>
              <a:t>writelock</a:t>
            </a:r>
            <a:r>
              <a:rPr lang="en-US" dirty="0"/>
              <a:t>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2971" y="96124"/>
            <a:ext cx="7099580" cy="6704003"/>
          </a:xfrm>
          <a:ln>
            <a:solidFill>
              <a:schemeClr val="accent4"/>
            </a:solidFill>
          </a:ln>
        </p:spPr>
      </p:pic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37E7E375-38E5-4802-8F8D-9CCC2F256F78}"/>
              </a:ext>
            </a:extLst>
          </p:cNvPr>
          <p:cNvSpPr/>
          <p:nvPr/>
        </p:nvSpPr>
        <p:spPr>
          <a:xfrm flipH="1" flipV="1">
            <a:off x="5616499" y="440299"/>
            <a:ext cx="6506051" cy="42207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40779797-A28A-4025-9AFC-11AE6B253189}"/>
              </a:ext>
            </a:extLst>
          </p:cNvPr>
          <p:cNvSpPr/>
          <p:nvPr/>
        </p:nvSpPr>
        <p:spPr>
          <a:xfrm flipH="1" flipV="1">
            <a:off x="5616498" y="2775905"/>
            <a:ext cx="6506051" cy="57301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C784D069-4ACB-4C66-B776-4866E4CBEB90}"/>
              </a:ext>
            </a:extLst>
          </p:cNvPr>
          <p:cNvSpPr/>
          <p:nvPr/>
        </p:nvSpPr>
        <p:spPr>
          <a:xfrm flipH="1" flipV="1">
            <a:off x="5616500" y="144858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5016A3ED-0724-41BD-8DD8-5E39373064A7}"/>
              </a:ext>
            </a:extLst>
          </p:cNvPr>
          <p:cNvSpPr/>
          <p:nvPr/>
        </p:nvSpPr>
        <p:spPr>
          <a:xfrm flipH="1" flipV="1">
            <a:off x="5616499" y="1796522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E6F14435-32C3-417B-959A-2EA9F0AC93E8}"/>
              </a:ext>
            </a:extLst>
          </p:cNvPr>
          <p:cNvSpPr/>
          <p:nvPr/>
        </p:nvSpPr>
        <p:spPr>
          <a:xfrm flipH="1" flipV="1">
            <a:off x="5616498" y="4301950"/>
            <a:ext cx="6506051" cy="57301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64CA2E-2CA6-42F8-80AF-1F80BFA017BD}"/>
              </a:ext>
            </a:extLst>
          </p:cNvPr>
          <p:cNvSpPr/>
          <p:nvPr/>
        </p:nvSpPr>
        <p:spPr>
          <a:xfrm flipH="1" flipV="1">
            <a:off x="5616498" y="5602267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D47CB6E-6CC1-43E1-9A44-DCBEF8389D9C}"/>
              </a:ext>
            </a:extLst>
          </p:cNvPr>
          <p:cNvSpPr/>
          <p:nvPr/>
        </p:nvSpPr>
        <p:spPr>
          <a:xfrm flipH="1" flipV="1">
            <a:off x="5616498" y="641770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544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DAF854-34C7-438F-915B-C8227879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concurrency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9D8BE-212D-4A2A-9C3D-29EA0F6B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6975" cy="5029200"/>
          </a:xfrm>
        </p:spPr>
        <p:txBody>
          <a:bodyPr/>
          <a:lstStyle/>
          <a:p>
            <a:r>
              <a:rPr lang="en-US" dirty="0"/>
              <a:t>Note that this particular solution could starve writers</a:t>
            </a:r>
          </a:p>
          <a:p>
            <a:pPr lvl="1"/>
            <a:r>
              <a:rPr lang="en-US" dirty="0"/>
              <a:t>There might always be readers in the critical section</a:t>
            </a:r>
          </a:p>
          <a:p>
            <a:endParaRPr lang="en-US" dirty="0"/>
          </a:p>
          <a:p>
            <a:r>
              <a:rPr lang="en-US" dirty="0"/>
              <a:t>Full solution to readers-writers problem with progress guarantee</a:t>
            </a:r>
          </a:p>
          <a:p>
            <a:pPr lvl="1"/>
            <a:r>
              <a:rPr lang="en-US" dirty="0">
                <a:hlinkClick r:id="rId2"/>
              </a:rPr>
              <a:t>https://en.wikipedia.org/wiki/Readers%E2%80%93writers_problem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Generally: try to map your problem to one of these solved problems</a:t>
            </a:r>
          </a:p>
          <a:p>
            <a:pPr lvl="1"/>
            <a:r>
              <a:rPr lang="en-US" dirty="0"/>
              <a:t>Producers/Consumers or Readers/Writers</a:t>
            </a:r>
          </a:p>
          <a:p>
            <a:pPr lvl="1"/>
            <a:r>
              <a:rPr lang="en-US" dirty="0"/>
              <a:t>There are MANY solutions to these problems available online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98C7439-F236-42CF-86E8-D176151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60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Applying Locks</a:t>
            </a:r>
          </a:p>
          <a:p>
            <a:pPr lvl="1"/>
            <a:endParaRPr lang="en-US" dirty="0"/>
          </a:p>
          <a:p>
            <a:r>
              <a:rPr lang="en-US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392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reduces busy-waiting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A0536-48EC-4F37-AD27-C18836B3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9" y="914400"/>
            <a:ext cx="11492329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3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yielding improve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ED1-1687-4DF4-BF73-10FE5D5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better with yield(), but still doing a lot of unnecessary context switches</a:t>
            </a:r>
          </a:p>
          <a:p>
            <a:endParaRPr lang="en-US" dirty="0"/>
          </a:p>
          <a:p>
            <a:r>
              <a:rPr lang="en-US" dirty="0"/>
              <a:t>Wasted CPU cycles</a:t>
            </a:r>
          </a:p>
          <a:p>
            <a:pPr lvl="1"/>
            <a:r>
              <a:rPr lang="en-US" dirty="0"/>
              <a:t>Without yield(): O(threads*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yield(): O(threads*</a:t>
            </a:r>
            <a:r>
              <a:rPr lang="en-US" dirty="0" err="1"/>
              <a:t>context_switch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~1 </a:t>
            </a:r>
            <a:r>
              <a:rPr lang="en-US" dirty="0" err="1"/>
              <a:t>ms</a:t>
            </a:r>
            <a:r>
              <a:rPr lang="en-US" dirty="0"/>
              <a:t>, Context switch: ~1 </a:t>
            </a:r>
            <a:r>
              <a:rPr lang="en-US" i="0" dirty="0">
                <a:solidFill>
                  <a:srgbClr val="222222"/>
                </a:solidFill>
                <a:effectLst/>
                <a:latin typeface="Roboto"/>
              </a:rPr>
              <a:t>µ</a:t>
            </a:r>
            <a:r>
              <a:rPr lang="en-US" dirty="0"/>
              <a:t>s</a:t>
            </a:r>
          </a:p>
          <a:p>
            <a:pPr lvl="1"/>
            <a:endParaRPr lang="en-US" dirty="0"/>
          </a:p>
          <a:p>
            <a:r>
              <a:rPr lang="en-US" dirty="0"/>
              <a:t>Still expensive if we expect many threads to be contending over the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1BE96-AE99-48AA-90BC-3B99D82F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24" y="1751631"/>
            <a:ext cx="4483370" cy="23019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578962-C6DF-45A0-96A1-B7909A509223}"/>
              </a:ext>
            </a:extLst>
          </p:cNvPr>
          <p:cNvSpPr/>
          <p:nvPr/>
        </p:nvSpPr>
        <p:spPr>
          <a:xfrm>
            <a:off x="8024648" y="2065283"/>
            <a:ext cx="1087821" cy="18288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92E0-D9AB-0CDF-1965-B63B18FA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blocking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F5C8-A3D0-64EB-C73C-D0D27FED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more performant solution requires cooperation between thread’s locks and the OS scheduler to block threads</a:t>
            </a:r>
          </a:p>
          <a:p>
            <a:endParaRPr lang="en-US" dirty="0"/>
          </a:p>
          <a:p>
            <a:r>
              <a:rPr lang="en-US" dirty="0"/>
              <a:t>If a thread cannot acquire the lock, it instead makes a system call informing the OS that it is blocked on the lock resource</a:t>
            </a:r>
          </a:p>
          <a:p>
            <a:endParaRPr lang="en-US" dirty="0"/>
          </a:p>
          <a:p>
            <a:r>
              <a:rPr lang="en-US" dirty="0"/>
              <a:t>When a thread releases the lock, it makes a system call to notify the OS that it can wake one thread waiting on that resource</a:t>
            </a:r>
          </a:p>
          <a:p>
            <a:endParaRPr lang="en-US" dirty="0"/>
          </a:p>
          <a:p>
            <a:r>
              <a:rPr lang="en-US" dirty="0"/>
              <a:t>Operation needs OS support</a:t>
            </a:r>
          </a:p>
          <a:p>
            <a:pPr lvl="1"/>
            <a:r>
              <a:rPr lang="en-US" dirty="0"/>
              <a:t>Solaris: Park/Unpark</a:t>
            </a:r>
          </a:p>
          <a:p>
            <a:pPr lvl="1"/>
            <a:r>
              <a:rPr lang="en-US" dirty="0"/>
              <a:t>Linux: implemented as part of </a:t>
            </a:r>
            <a:r>
              <a:rPr lang="en-US" dirty="0" err="1"/>
              <a:t>Futex</a:t>
            </a:r>
            <a:r>
              <a:rPr lang="en-US" dirty="0"/>
              <a:t> -&gt; used for </a:t>
            </a:r>
            <a:r>
              <a:rPr lang="en-US" dirty="0" err="1"/>
              <a:t>Pthread</a:t>
            </a:r>
            <a:r>
              <a:rPr lang="en-US" dirty="0"/>
              <a:t> Mutex implementation!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F33B-5E88-F15B-BC65-B9985B50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297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2292</TotalTime>
  <Words>4592</Words>
  <Application>Microsoft Office PowerPoint</Application>
  <PresentationFormat>Widescreen</PresentationFormat>
  <Paragraphs>717</Paragraphs>
  <Slides>64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Andale Mono</vt:lpstr>
      <vt:lpstr>Arial</vt:lpstr>
      <vt:lpstr>Calibri</vt:lpstr>
      <vt:lpstr>Consolas</vt:lpstr>
      <vt:lpstr>Courier New</vt:lpstr>
      <vt:lpstr>Garamond</vt:lpstr>
      <vt:lpstr>Roboto</vt:lpstr>
      <vt:lpstr>Tahoma</vt:lpstr>
      <vt:lpstr>Class Slides</vt:lpstr>
      <vt:lpstr>Lecture 05: Condvars and Semaphores</vt:lpstr>
      <vt:lpstr>Administrivia</vt:lpstr>
      <vt:lpstr>Today’s Goals</vt:lpstr>
      <vt:lpstr>Review: Locks/Mutexes</vt:lpstr>
      <vt:lpstr>Ticket lock still wastes time spinning</vt:lpstr>
      <vt:lpstr>Yield timeslice when not yet ready</vt:lpstr>
      <vt:lpstr>Yielding reduces busy-waiting</vt:lpstr>
      <vt:lpstr>How much does yielding improve things?</vt:lpstr>
      <vt:lpstr>Building a blocking lock</vt:lpstr>
      <vt:lpstr>Linux Futex (fast userspace mutex) syscalls</vt:lpstr>
      <vt:lpstr>Spinning versus Blocking</vt:lpstr>
      <vt:lpstr>Two-phase waiting</vt:lpstr>
      <vt:lpstr>Summary on lock implementations</vt:lpstr>
      <vt:lpstr>Outline</vt:lpstr>
      <vt:lpstr>Review: Need to enforce mutual exclusion on critical sections</vt:lpstr>
      <vt:lpstr>Broken concurrency can actually performance too!</vt:lpstr>
      <vt:lpstr>Naively locked counter example</vt:lpstr>
      <vt:lpstr>Problem: locking overhead decreases performance</vt:lpstr>
      <vt:lpstr>Simple mutual exclusion: one big lock</vt:lpstr>
      <vt:lpstr>Counter example with big lock technique</vt:lpstr>
      <vt:lpstr>Problem: locking decreases performance</vt:lpstr>
      <vt:lpstr>Reducing lock overhead</vt:lpstr>
      <vt:lpstr>Sloppy counter example</vt:lpstr>
      <vt:lpstr>Problem: locking decreases performance</vt:lpstr>
      <vt:lpstr>Break + Open Question</vt:lpstr>
      <vt:lpstr>Break + Open Question</vt:lpstr>
      <vt:lpstr>Outline</vt:lpstr>
      <vt:lpstr>Requirements for sensible concurrency</vt:lpstr>
      <vt:lpstr>Barriers for all-or-nothing synchronization</vt:lpstr>
      <vt:lpstr>Basic Signaling with Condition Variable (condvar)</vt:lpstr>
      <vt:lpstr>Waiting for a thread to finish</vt:lpstr>
      <vt:lpstr>CV for child wait</vt:lpstr>
      <vt:lpstr>CV for child wait</vt:lpstr>
      <vt:lpstr>CV for child wait</vt:lpstr>
      <vt:lpstr>Check your understanding: why doesn’t this work?</vt:lpstr>
      <vt:lpstr>Buggy attempts to wait for a child, no flag</vt:lpstr>
      <vt:lpstr>Check your understanding: is a lock necessary?</vt:lpstr>
      <vt:lpstr>Buggy attempts to wait for a child, no mutex</vt:lpstr>
      <vt:lpstr>Always use a loop to check the flag variable</vt:lpstr>
      <vt:lpstr>Must check condition within a loop</vt:lpstr>
      <vt:lpstr>Spurious (fake) wakeups</vt:lpstr>
      <vt:lpstr>Classical concurrency problem: Producer-Consumer</vt:lpstr>
      <vt:lpstr>Produce/Consumer Example Details</vt:lpstr>
      <vt:lpstr>Managing the buffer</vt:lpstr>
      <vt:lpstr>Managing the concurrency</vt:lpstr>
      <vt:lpstr>Managing the concurrency</vt:lpstr>
      <vt:lpstr>Managing the concurrency</vt:lpstr>
      <vt:lpstr>Managing the concurrency</vt:lpstr>
      <vt:lpstr>Broadcast makes more complex conditions possible</vt:lpstr>
      <vt:lpstr>Condition Variable: rules of thumb</vt:lpstr>
      <vt:lpstr>Break + xkcd (not relevant, just funny)</vt:lpstr>
      <vt:lpstr>Outline</vt:lpstr>
      <vt:lpstr>Generalizing Synchronization</vt:lpstr>
      <vt:lpstr>Semaphores (by Edsger Dijkstra, 1965)</vt:lpstr>
      <vt:lpstr>Semaphores vs Condition Variables</vt:lpstr>
      <vt:lpstr>Check your understanding: build a mutex</vt:lpstr>
      <vt:lpstr>Check your understanding: build a mutex</vt:lpstr>
      <vt:lpstr>Explanation of semaphore mutex implementation</vt:lpstr>
      <vt:lpstr>Semaphores reduce effort for numerical conditions</vt:lpstr>
      <vt:lpstr>Readers-Writers Problem</vt:lpstr>
      <vt:lpstr>Reader-writer Lock</vt:lpstr>
      <vt:lpstr>Reader-writer Lock</vt:lpstr>
      <vt:lpstr>Classical concurrency problems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Advanced Concurrency Control</dc:title>
  <dc:creator>Branden Ghena</dc:creator>
  <cp:lastModifiedBy>Branden Ghena</cp:lastModifiedBy>
  <cp:revision>118</cp:revision>
  <dcterms:created xsi:type="dcterms:W3CDTF">2020-09-28T18:12:56Z</dcterms:created>
  <dcterms:modified xsi:type="dcterms:W3CDTF">2024-10-08T17:07:32Z</dcterms:modified>
</cp:coreProperties>
</file>