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8"/>
  </p:notesMasterIdLst>
  <p:sldIdLst>
    <p:sldId id="256" r:id="rId2"/>
    <p:sldId id="2120" r:id="rId3"/>
    <p:sldId id="264" r:id="rId4"/>
    <p:sldId id="2119" r:id="rId5"/>
    <p:sldId id="386" r:id="rId6"/>
    <p:sldId id="2108" r:id="rId7"/>
    <p:sldId id="2109" r:id="rId8"/>
    <p:sldId id="285" r:id="rId9"/>
    <p:sldId id="286" r:id="rId10"/>
    <p:sldId id="287" r:id="rId11"/>
    <p:sldId id="2118" r:id="rId12"/>
    <p:sldId id="384" r:id="rId13"/>
    <p:sldId id="288" r:id="rId14"/>
    <p:sldId id="831" r:id="rId15"/>
    <p:sldId id="291" r:id="rId16"/>
    <p:sldId id="898" r:id="rId17"/>
    <p:sldId id="899" r:id="rId18"/>
    <p:sldId id="900" r:id="rId19"/>
    <p:sldId id="901" r:id="rId20"/>
    <p:sldId id="395" r:id="rId21"/>
    <p:sldId id="835" r:id="rId22"/>
    <p:sldId id="836" r:id="rId23"/>
    <p:sldId id="832" r:id="rId24"/>
    <p:sldId id="837" r:id="rId25"/>
    <p:sldId id="874" r:id="rId26"/>
    <p:sldId id="878" r:id="rId27"/>
    <p:sldId id="875" r:id="rId28"/>
    <p:sldId id="2110" r:id="rId29"/>
    <p:sldId id="2117" r:id="rId30"/>
    <p:sldId id="852" r:id="rId31"/>
    <p:sldId id="870" r:id="rId32"/>
    <p:sldId id="872" r:id="rId33"/>
    <p:sldId id="871" r:id="rId34"/>
    <p:sldId id="294" r:id="rId35"/>
    <p:sldId id="873" r:id="rId36"/>
    <p:sldId id="879" r:id="rId37"/>
    <p:sldId id="297" r:id="rId38"/>
    <p:sldId id="833" r:id="rId39"/>
    <p:sldId id="295" r:id="rId40"/>
    <p:sldId id="296" r:id="rId41"/>
    <p:sldId id="882" r:id="rId42"/>
    <p:sldId id="883" r:id="rId43"/>
    <p:sldId id="867" r:id="rId44"/>
    <p:sldId id="866" r:id="rId45"/>
    <p:sldId id="838" r:id="rId46"/>
    <p:sldId id="884" r:id="rId47"/>
    <p:sldId id="885" r:id="rId48"/>
    <p:sldId id="886" r:id="rId49"/>
    <p:sldId id="2116" r:id="rId50"/>
    <p:sldId id="2111" r:id="rId51"/>
    <p:sldId id="393" r:id="rId52"/>
    <p:sldId id="839" r:id="rId53"/>
    <p:sldId id="394" r:id="rId54"/>
    <p:sldId id="298" r:id="rId55"/>
    <p:sldId id="2115" r:id="rId56"/>
    <p:sldId id="904" r:id="rId57"/>
    <p:sldId id="415" r:id="rId58"/>
    <p:sldId id="416" r:id="rId59"/>
    <p:sldId id="421" r:id="rId60"/>
    <p:sldId id="912" r:id="rId61"/>
    <p:sldId id="2114" r:id="rId62"/>
    <p:sldId id="446" r:id="rId63"/>
    <p:sldId id="457" r:id="rId64"/>
    <p:sldId id="461" r:id="rId65"/>
    <p:sldId id="466" r:id="rId66"/>
    <p:sldId id="463" r:id="rId67"/>
    <p:sldId id="465" r:id="rId68"/>
    <p:sldId id="464" r:id="rId69"/>
    <p:sldId id="462" r:id="rId70"/>
    <p:sldId id="467" r:id="rId71"/>
    <p:sldId id="492" r:id="rId72"/>
    <p:sldId id="491" r:id="rId73"/>
    <p:sldId id="265" r:id="rId74"/>
    <p:sldId id="494" r:id="rId75"/>
    <p:sldId id="501" r:id="rId76"/>
    <p:sldId id="502" r:id="rId77"/>
    <p:sldId id="2113" r:id="rId78"/>
    <p:sldId id="876" r:id="rId79"/>
    <p:sldId id="877" r:id="rId80"/>
    <p:sldId id="887" r:id="rId81"/>
    <p:sldId id="268" r:id="rId82"/>
    <p:sldId id="2121" r:id="rId83"/>
    <p:sldId id="2122" r:id="rId84"/>
    <p:sldId id="888" r:id="rId85"/>
    <p:sldId id="392" r:id="rId86"/>
    <p:sldId id="906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20"/>
            <p14:sldId id="264"/>
          </p14:sldIdLst>
        </p14:section>
        <p14:section name="Synchronization Bugs" id="{B55B8E8C-5EAB-4A1E-A4E9-AE5E896E46FA}">
          <p14:sldIdLst>
            <p14:sldId id="2119"/>
            <p14:sldId id="386"/>
            <p14:sldId id="2108"/>
            <p14:sldId id="2109"/>
            <p14:sldId id="285"/>
            <p14:sldId id="286"/>
            <p14:sldId id="287"/>
          </p14:sldIdLst>
        </p14:section>
        <p14:section name="Deadlock" id="{CDECF94A-544D-4A51-8B8A-1C3CD0D4741A}">
          <p14:sldIdLst>
            <p14:sldId id="2118"/>
            <p14:sldId id="384"/>
            <p14:sldId id="288"/>
            <p14:sldId id="831"/>
            <p14:sldId id="291"/>
            <p14:sldId id="898"/>
            <p14:sldId id="899"/>
            <p14:sldId id="900"/>
            <p14:sldId id="901"/>
            <p14:sldId id="395"/>
            <p14:sldId id="835"/>
            <p14:sldId id="836"/>
            <p14:sldId id="832"/>
            <p14:sldId id="837"/>
            <p14:sldId id="874"/>
            <p14:sldId id="878"/>
            <p14:sldId id="875"/>
            <p14:sldId id="2110"/>
          </p14:sldIdLst>
        </p14:section>
        <p14:section name="Dealing with Deadlock" id="{0541303D-2CBC-42BB-B0E2-67250CDE8470}">
          <p14:sldIdLst>
            <p14:sldId id="2117"/>
            <p14:sldId id="852"/>
            <p14:sldId id="870"/>
            <p14:sldId id="872"/>
            <p14:sldId id="871"/>
            <p14:sldId id="294"/>
            <p14:sldId id="873"/>
            <p14:sldId id="879"/>
            <p14:sldId id="297"/>
            <p14:sldId id="833"/>
            <p14:sldId id="295"/>
            <p14:sldId id="296"/>
            <p14:sldId id="882"/>
            <p14:sldId id="883"/>
            <p14:sldId id="867"/>
            <p14:sldId id="866"/>
            <p14:sldId id="838"/>
            <p14:sldId id="884"/>
            <p14:sldId id="885"/>
            <p14:sldId id="886"/>
          </p14:sldIdLst>
        </p14:section>
        <p14:section name="Livelock" id="{B6CC591A-2BBC-41FB-9E8C-31F7E3F4B761}">
          <p14:sldIdLst>
            <p14:sldId id="2116"/>
            <p14:sldId id="2111"/>
            <p14:sldId id="393"/>
            <p14:sldId id="839"/>
            <p14:sldId id="394"/>
            <p14:sldId id="298"/>
          </p14:sldIdLst>
        </p14:section>
        <p14:section name="Priority Inversion" id="{1AB53453-5811-4CD1-9664-46421BEEE286}">
          <p14:sldIdLst>
            <p14:sldId id="2115"/>
            <p14:sldId id="904"/>
            <p14:sldId id="415"/>
            <p14:sldId id="416"/>
            <p14:sldId id="421"/>
            <p14:sldId id="912"/>
          </p14:sldIdLst>
        </p14:section>
        <p14:section name="Concurrent Data Structures" id="{DD0C5B2A-7AAE-41DE-B002-EA368C35B02A}">
          <p14:sldIdLst>
            <p14:sldId id="2114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  <p14:sldId id="494"/>
            <p14:sldId id="501"/>
            <p14:sldId id="502"/>
          </p14:sldIdLst>
        </p14:section>
        <p14:section name="Other Languages" id="{7AE92F62-192D-4E53-AA26-7E727587835E}">
          <p14:sldIdLst>
            <p14:sldId id="2113"/>
            <p14:sldId id="876"/>
            <p14:sldId id="877"/>
            <p14:sldId id="887"/>
            <p14:sldId id="268"/>
            <p14:sldId id="2121"/>
            <p14:sldId id="2122"/>
            <p14:sldId id="888"/>
          </p14:sldIdLst>
        </p14:section>
        <p14:section name="Wrapup" id="{29A7F866-9DA9-446B-8359-CE426CB89C7A}">
          <p14:sldIdLst>
            <p14:sldId id="392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8543" autoAdjust="0"/>
  </p:normalViewPr>
  <p:slideViewPr>
    <p:cSldViewPr snapToGrid="0">
      <p:cViewPr varScale="1">
        <p:scale>
          <a:sx n="100" d="100"/>
          <a:sy n="100" d="100"/>
        </p:scale>
        <p:origin x="408" y="60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Reeves is the guy at JPL who wrote up the report on this</a:t>
            </a:r>
          </a:p>
          <a:p>
            <a:endParaRPr lang="en-US" dirty="0"/>
          </a:p>
          <a:p>
            <a:r>
              <a:rPr lang="en-US" dirty="0"/>
              <a:t>Still there working on flight software as of 2013 (and happy to talk to summer interns about it!)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5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61C4F76-CF07-4335-8CF8-D1B9F001B03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E5D3-1BD9-43E2-9400-3EBA8D8037E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DFD-260D-46C4-AB00-A9D8E96AC2F1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3F2-308F-49F5-BBD0-33EB06A57360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8694-A6FD-44A2-B44F-6CF6C88FC5B1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0C3092-E3A5-4031-8534-96E3B7B05F99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1792E4-9E67-4014-A726-5F630623A837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ThreadSanitizer.html" TargetMode="External"/><Relationship Id="rId2" Type="http://schemas.openxmlformats.org/officeDocument/2006/relationships/hyperlink" Target="http://valgrind.org/docs/manual/hg-manual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malloc.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il.io/docs/cpp/atomic_danger" TargetMode="External"/><Relationship Id="rId2" Type="http://schemas.openxmlformats.org/officeDocument/2006/relationships/hyperlink" Target="https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python.org/3/library/concurrenc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ackernoon.com/concurrent-programming-in-python-is-not-what-you-think-it-is-b6439c3f3e6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703/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hread/unique_lo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cppreference.com/w/cpp/io/cerr" TargetMode="External"/><Relationship Id="rId4" Type="http://schemas.openxmlformats.org/officeDocument/2006/relationships/hyperlink" Target="http://en.cppreference.com/w/cpp/thread/mutex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ust-lang.org/2015/04/10/Fearless-Concurrency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06:</a:t>
            </a:r>
            <a:br>
              <a:rPr lang="en-US" dirty="0"/>
            </a:br>
            <a:r>
              <a:rPr lang="en-US" dirty="0"/>
              <a:t>Synchronization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sz="1400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(CPU core)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pPr lvl="1"/>
            <a:endParaRPr lang="en-US" dirty="0"/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b="1" i="1" dirty="0"/>
              <a:t>deadlock</a:t>
            </a:r>
            <a:endParaRPr lang="hr-HR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EF3E-5083-4779-8C0C-68B6C8A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7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life\pmchen\class\482\11.fall\lectures\deadlock.jpg">
            <a:extLst>
              <a:ext uri="{FF2B5EF4-FFF2-40B4-BE49-F238E27FC236}">
                <a16:creationId xmlns:a16="http://schemas.microsoft.com/office/drawing/2014/main" id="{E85E8346-DE8F-4322-989D-92579F405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0004" b="161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9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release the resource already held.</a:t>
            </a:r>
          </a:p>
          <a:p>
            <a:pPr lvl="2"/>
            <a:r>
              <a:rPr lang="en-US" dirty="0"/>
              <a:t>Or at least </a:t>
            </a:r>
            <a:r>
              <a:rPr lang="en-US" i="1" dirty="0"/>
              <a:t>do not</a:t>
            </a:r>
            <a:r>
              <a:rPr lang="en-US" dirty="0"/>
              <a:t> release it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51DB-7D4C-4384-B5DD-D361A8E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four-way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1" y="1425843"/>
            <a:ext cx="11639227" cy="5212240"/>
          </a:xfrm>
        </p:spPr>
        <p:txBody>
          <a:bodyPr/>
          <a:lstStyle/>
          <a:p>
            <a:r>
              <a:rPr lang="en-US" dirty="0"/>
              <a:t>Traffic rules state that you must </a:t>
            </a:r>
            <a:r>
              <a:rPr lang="en-US" b="1" dirty="0"/>
              <a:t>yield to the car on your right </a:t>
            </a:r>
            <a:r>
              <a:rPr lang="en-US" dirty="0"/>
              <a:t>if you reach the intersection simultaneously.</a:t>
            </a:r>
          </a:p>
          <a:p>
            <a:r>
              <a:rPr lang="en-US" dirty="0"/>
              <a:t>This rule usually works well.</a:t>
            </a:r>
          </a:p>
          <a:p>
            <a:r>
              <a:rPr lang="en-US" dirty="0"/>
              <a:t>But there’s a problem if</a:t>
            </a:r>
            <a:br>
              <a:rPr lang="en-US" dirty="0"/>
            </a:br>
            <a:r>
              <a:rPr lang="en-US" dirty="0"/>
              <a:t>four cars arrive simultaneously.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4" y="2409431"/>
            <a:ext cx="5420645" cy="444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84" y="5463253"/>
            <a:ext cx="631952" cy="1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76762" y="2422738"/>
            <a:ext cx="631952" cy="117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757" y="3632293"/>
            <a:ext cx="631952" cy="117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1303" y="4311344"/>
            <a:ext cx="631952" cy="11748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83606-DB6E-B846-8055-993B9EF19B1B}"/>
              </a:ext>
            </a:extLst>
          </p:cNvPr>
          <p:cNvGrpSpPr/>
          <p:nvPr/>
        </p:nvGrpSpPr>
        <p:grpSpPr>
          <a:xfrm>
            <a:off x="7704694" y="3443845"/>
            <a:ext cx="2459624" cy="2156197"/>
            <a:chOff x="4639764" y="3443845"/>
            <a:chExt cx="2459624" cy="21561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874C5C-3C71-F64C-96C8-0E1A75E5610A}"/>
                </a:ext>
              </a:extLst>
            </p:cNvPr>
            <p:cNvCxnSpPr/>
            <p:nvPr/>
          </p:nvCxnSpPr>
          <p:spPr>
            <a:xfrm flipH="1">
              <a:off x="4639764" y="3740727"/>
              <a:ext cx="472068" cy="66501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9DCA4-6F18-ED46-8443-0B216B8006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354" y="5214735"/>
              <a:ext cx="715425" cy="38530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46A0D6-F156-734F-A60E-AEC6A68B6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06" y="4617587"/>
              <a:ext cx="466282" cy="7025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15C94-789F-CA4C-BA9B-292D25F6E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154" y="3443845"/>
              <a:ext cx="779656" cy="459886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F91D96-030F-414F-B51A-E442FB4DA3DF}"/>
                </a:ext>
              </a:extLst>
            </p:cNvPr>
            <p:cNvSpPr txBox="1"/>
            <p:nvPr/>
          </p:nvSpPr>
          <p:spPr>
            <a:xfrm>
              <a:off x="5111832" y="4120737"/>
              <a:ext cx="144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Circular waiting!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F9804-BF00-408E-A430-8D5A916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34" y="2332866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  <a:p>
            <a:pPr lvl="1"/>
            <a:r>
              <a:rPr lang="en-US" dirty="0"/>
              <a:t>Adding an asymmetry will allow both resources to eventually be obtained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BCCC-BB89-9A6C-344F-5943D31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Tuesday: online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BF73-D520-E379-D9B3-DFB8DDC5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I’ll be out-of-town on Tuesday next week</a:t>
            </a:r>
          </a:p>
          <a:p>
            <a:endParaRPr lang="en-US" dirty="0"/>
          </a:p>
          <a:p>
            <a:r>
              <a:rPr lang="en-US" dirty="0"/>
              <a:t>So, no in-person class on that day</a:t>
            </a:r>
          </a:p>
          <a:p>
            <a:endParaRPr lang="en-US" dirty="0"/>
          </a:p>
          <a:p>
            <a:r>
              <a:rPr lang="en-US" dirty="0"/>
              <a:t>I will record the lecture in advance and put it out on Panopto</a:t>
            </a:r>
          </a:p>
          <a:p>
            <a:pPr lvl="1"/>
            <a:r>
              <a:rPr lang="en-US" dirty="0"/>
              <a:t>Lecture: Classical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0382-118A-2FF8-40E4-E628BFF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Nondeterministic Deadlock</a:t>
            </a:r>
          </a:p>
          <a:p>
            <a:pPr lvl="1"/>
            <a:r>
              <a:rPr lang="en-US" dirty="0"/>
              <a:t>Whether it occurs depends on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19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deadlock in the lucky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2282760"/>
            <a:ext cx="347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B waits until Thread A is finished</a:t>
            </a:r>
          </a:p>
        </p:txBody>
      </p:sp>
    </p:spTree>
    <p:extLst>
      <p:ext uri="{BB962C8B-B14F-4D97-AF65-F5344CB8AC3E}">
        <p14:creationId xmlns:p14="http://schemas.microsoft.com/office/powerpoint/2010/main" val="11210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deadlock can still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1660460"/>
            <a:ext cx="3477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A waits until y is available</a:t>
            </a:r>
          </a:p>
          <a:p>
            <a:endParaRPr lang="en-US" sz="2800" dirty="0"/>
          </a:p>
          <a:p>
            <a:r>
              <a:rPr lang="en-US" sz="2800" dirty="0"/>
              <a:t>Thread B waits until x is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7E39-593E-4B43-B984-239DF3991540}"/>
              </a:ext>
            </a:extLst>
          </p:cNvPr>
          <p:cNvSpPr txBox="1"/>
          <p:nvPr/>
        </p:nvSpPr>
        <p:spPr>
          <a:xfrm>
            <a:off x="2612022" y="3907229"/>
            <a:ext cx="320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--Unreachable--</a:t>
            </a:r>
          </a:p>
        </p:txBody>
      </p:sp>
    </p:spTree>
    <p:extLst>
      <p:ext uri="{BB962C8B-B14F-4D97-AF65-F5344CB8AC3E}">
        <p14:creationId xmlns:p14="http://schemas.microsoft.com/office/powerpoint/2010/main" val="176488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181-EA32-416C-9D1D-B7FEE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involve </a:t>
            </a:r>
            <a:r>
              <a:rPr lang="en-US" i="1" dirty="0"/>
              <a:t>circular dependencies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D1F6-FFB7-41EB-925B-47E72A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9E8221B-00C1-4781-B65C-2877A9073987}"/>
              </a:ext>
            </a:extLst>
          </p:cNvPr>
          <p:cNvGrpSpPr>
            <a:grpSpLocks/>
          </p:cNvGrpSpPr>
          <p:nvPr/>
        </p:nvGrpSpPr>
        <p:grpSpPr bwMode="auto">
          <a:xfrm>
            <a:off x="3024876" y="1632572"/>
            <a:ext cx="6405228" cy="4196753"/>
            <a:chOff x="1534" y="1671"/>
            <a:chExt cx="2375" cy="1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AF05E-21D2-43DF-BB2E-C7E07C59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D9A7EB-6FB0-4369-9D63-B259879D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85BF18-E0F8-4C38-8E78-A8549CA3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78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A603ED-22A0-44C2-99D5-9EB1579C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67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AA98966-A4FE-49FE-8DA5-0A7A57E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37BD425-F94A-424F-8013-CAD4F446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5558F40-1EA1-4B97-B41D-1F9A23871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7C4E035C-3179-4D96-B727-55AD2E90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7EA6AF4-82A3-41D5-83E2-ED2943B8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9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D04B23B-A793-49C2-8228-23CEBF06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5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4056FF61-4A66-4EB5-8EA5-180968B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59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4F9D212-9312-4759-A285-086407C7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11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6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A2B3B-2F75-4D77-8EE0-4697050B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occur on any shared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6321-5588-47FC-9CC1-7A836293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deadlock if the system only has 2 MB of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deadlock on access to hardware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722A-4C6A-4D35-B25E-B4DB863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764C-4329-4A0F-B369-50C8CBCFBBD8}"/>
              </a:ext>
            </a:extLst>
          </p:cNvPr>
          <p:cNvSpPr txBox="1"/>
          <p:nvPr/>
        </p:nvSpPr>
        <p:spPr>
          <a:xfrm>
            <a:off x="886517" y="1697504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A7159-FE6A-4C30-B604-61A4E0F4D471}"/>
              </a:ext>
            </a:extLst>
          </p:cNvPr>
          <p:cNvSpPr txBox="1"/>
          <p:nvPr/>
        </p:nvSpPr>
        <p:spPr>
          <a:xfrm>
            <a:off x="4585369" y="1698839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79556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97-E22E-4210-AAFA-B46EBCB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can cause deadlocks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E7E-64A1-402B-9191-2B69EF91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cannot continue until the interrupt is finished</a:t>
            </a:r>
          </a:p>
          <a:p>
            <a:r>
              <a:rPr lang="en-US" dirty="0"/>
              <a:t>Interrupt cannot finish until the thread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1CB8-AF35-432D-ACA9-2EE5CA1C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9449-F9C3-4D96-AA3D-82857B28FE54}"/>
              </a:ext>
            </a:extLst>
          </p:cNvPr>
          <p:cNvSpPr txBox="1"/>
          <p:nvPr/>
        </p:nvSpPr>
        <p:spPr>
          <a:xfrm>
            <a:off x="607595" y="1143000"/>
            <a:ext cx="3698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release()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0F440-FBBE-4C1B-9E9E-92F113296E45}"/>
              </a:ext>
            </a:extLst>
          </p:cNvPr>
          <p:cNvSpPr txBox="1"/>
          <p:nvPr/>
        </p:nvSpPr>
        <p:spPr>
          <a:xfrm>
            <a:off x="2590322" y="1944860"/>
            <a:ext cx="369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Interrupt Handler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B2A8-68A6-4B2D-BD8C-8684AF400872}"/>
              </a:ext>
            </a:extLst>
          </p:cNvPr>
          <p:cNvSpPr txBox="1"/>
          <p:nvPr/>
        </p:nvSpPr>
        <p:spPr>
          <a:xfrm>
            <a:off x="6515100" y="2244826"/>
            <a:ext cx="326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25F8-9943-4AFA-803B-8D67431BC697}"/>
              </a:ext>
            </a:extLst>
          </p:cNvPr>
          <p:cNvCxnSpPr>
            <a:cxnSpLocks/>
          </p:cNvCxnSpPr>
          <p:nvPr/>
        </p:nvCxnSpPr>
        <p:spPr>
          <a:xfrm flipH="1">
            <a:off x="4439748" y="2506436"/>
            <a:ext cx="2075352" cy="106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20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0A9-5216-4A82-B77B-BA39284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8FFB-DD61-414C-9CBD-CC4AAF74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/>
          <a:lstStyle/>
          <a:p>
            <a:r>
              <a:rPr lang="en-US" dirty="0"/>
              <a:t>Functions that can safely and successfully be called again while currently in the middle of its execution are called “reentrant”</a:t>
            </a:r>
          </a:p>
          <a:p>
            <a:pPr lvl="1"/>
            <a:r>
              <a:rPr lang="en-US" dirty="0"/>
              <a:t>Reentrant functions must only modify local variables and input</a:t>
            </a:r>
          </a:p>
          <a:p>
            <a:pPr lvl="1"/>
            <a:r>
              <a:rPr lang="en-US" dirty="0"/>
              <a:t>Must also never call non-reentrant functions</a:t>
            </a:r>
          </a:p>
          <a:p>
            <a:endParaRPr lang="en-US" dirty="0"/>
          </a:p>
          <a:p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sz="2700" dirty="0"/>
              <a:t> is thread-safe because it uses locks around shared memory</a:t>
            </a:r>
          </a:p>
          <a:p>
            <a:pPr lvl="1"/>
            <a:r>
              <a:rPr lang="en-US" dirty="0"/>
              <a:t>Malloc is </a:t>
            </a:r>
            <a:r>
              <a:rPr lang="en-US" b="1" dirty="0"/>
              <a:t>NOT</a:t>
            </a:r>
            <a:r>
              <a:rPr lang="en-US" dirty="0"/>
              <a:t> reentrant and it will cause deadlock</a:t>
            </a:r>
          </a:p>
          <a:p>
            <a:pPr lvl="1"/>
            <a:r>
              <a:rPr lang="en-US" dirty="0"/>
              <a:t>Same goes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!!!</a:t>
            </a:r>
          </a:p>
          <a:p>
            <a:pPr lvl="1"/>
            <a:r>
              <a:rPr lang="en-US" dirty="0"/>
              <a:t>Must not be called in an interrupt or signal handler!</a:t>
            </a:r>
          </a:p>
          <a:p>
            <a:pPr lvl="2"/>
            <a:r>
              <a:rPr lang="en-US" dirty="0"/>
              <a:t>This matters in </a:t>
            </a:r>
            <a:r>
              <a:rPr lang="en-US" dirty="0" err="1"/>
              <a:t>PCLab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255D-4E37-4BD7-BD9B-5160745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*new = </a:t>
            </a:r>
            <a:r>
              <a:rPr lang="en-US" sz="2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malloc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786282" y="4031088"/>
            <a:ext cx="333791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it safe to call </a:t>
            </a:r>
            <a:r>
              <a:rPr lang="en-US" sz="2800" dirty="0" err="1"/>
              <a:t>List_Insert</a:t>
            </a:r>
            <a:r>
              <a:rPr lang="en-US" sz="2800" dirty="0"/>
              <a:t> from an interrupt?</a:t>
            </a:r>
          </a:p>
        </p:txBody>
      </p:sp>
    </p:spTree>
    <p:extLst>
      <p:ext uri="{BB962C8B-B14F-4D97-AF65-F5344CB8AC3E}">
        <p14:creationId xmlns:p14="http://schemas.microsoft.com/office/powerpoint/2010/main" val="426144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*new = </a:t>
            </a:r>
            <a:r>
              <a:rPr lang="en-US" sz="2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malloc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560129" y="3657600"/>
            <a:ext cx="402026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 safe!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another thread has acquired the mutex, there will be a deadlock</a:t>
            </a:r>
          </a:p>
        </p:txBody>
      </p:sp>
    </p:spTree>
    <p:extLst>
      <p:ext uri="{BB962C8B-B14F-4D97-AF65-F5344CB8AC3E}">
        <p14:creationId xmlns:p14="http://schemas.microsoft.com/office/powerpoint/2010/main" val="188812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b="1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0024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Methods to avoid, prevent, and recover in the presence of deadlock </a:t>
            </a:r>
          </a:p>
          <a:p>
            <a:endParaRPr lang="en-US" dirty="0"/>
          </a:p>
          <a:p>
            <a:r>
              <a:rPr lang="en-US" dirty="0"/>
              <a:t>Discuss how thread-safe data structures might work</a:t>
            </a:r>
          </a:p>
          <a:p>
            <a:endParaRPr lang="en-US" dirty="0"/>
          </a:p>
          <a:p>
            <a:r>
              <a:rPr lang="en-US" dirty="0"/>
              <a:t>Touch on what concurrency looks like in 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avoidance</a:t>
            </a:r>
            <a:r>
              <a:rPr lang="en-US" b="1" dirty="0"/>
              <a:t>: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C35-DE82-4251-9B9E-D099661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FCA-1DB1-45D6-BE50-D1FC9F7A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When a thread requests a resource, OS checks if it would result in an unsafe state that could lead to deadlock</a:t>
            </a:r>
          </a:p>
          <a:p>
            <a:pPr lvl="1"/>
            <a:r>
              <a:rPr lang="en-US" dirty="0"/>
              <a:t>If not, grant the resource</a:t>
            </a:r>
          </a:p>
          <a:p>
            <a:pPr lvl="1"/>
            <a:r>
              <a:rPr lang="en-US" dirty="0"/>
              <a:t>If so, wait until other threads 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6C9F-A139-4CB2-8FFE-08BD9FC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D9FD-FF01-4D87-92D1-1426FFE5F31D}"/>
              </a:ext>
            </a:extLst>
          </p:cNvPr>
          <p:cNvSpPr txBox="1"/>
          <p:nvPr/>
        </p:nvSpPr>
        <p:spPr>
          <a:xfrm>
            <a:off x="2836954" y="3022600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8980-863E-4669-9B61-2C0181F651A1}"/>
              </a:ext>
            </a:extLst>
          </p:cNvPr>
          <p:cNvSpPr txBox="1"/>
          <p:nvPr/>
        </p:nvSpPr>
        <p:spPr>
          <a:xfrm>
            <a:off x="5907330" y="3022600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2B71-9369-41D9-9631-545465B89EE0}"/>
              </a:ext>
            </a:extLst>
          </p:cNvPr>
          <p:cNvSpPr txBox="1"/>
          <p:nvPr/>
        </p:nvSpPr>
        <p:spPr>
          <a:xfrm>
            <a:off x="8510018" y="2736502"/>
            <a:ext cx="3262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stop acquire here to prevent unsafe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48110-67E0-4E37-83E0-92528072BA13}"/>
              </a:ext>
            </a:extLst>
          </p:cNvPr>
          <p:cNvCxnSpPr/>
          <p:nvPr/>
        </p:nvCxnSpPr>
        <p:spPr>
          <a:xfrm flipH="1">
            <a:off x="7061200" y="3429000"/>
            <a:ext cx="1352566" cy="33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62F-A706-405B-A125-403C6A0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151-C2CE-4A25-8D4E-0B29AF4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states maximum resource needs in advance</a:t>
            </a:r>
          </a:p>
          <a:p>
            <a:r>
              <a:rPr lang="en-US" dirty="0"/>
              <a:t>OS allows a particular thread to claim a resource if</a:t>
            </a:r>
          </a:p>
          <a:p>
            <a:pPr lvl="1"/>
            <a:r>
              <a:rPr lang="en-US" dirty="0"/>
              <a:t>(available resources - 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lang="en-US" dirty="0"/>
              <a:t>maximum remaining that might be  </a:t>
            </a:r>
            <a:br>
              <a:rPr lang="en-US" dirty="0"/>
            </a:br>
            <a:r>
              <a:rPr lang="en-US" dirty="0"/>
              <a:t>                                                  needed by any thread</a:t>
            </a:r>
          </a:p>
          <a:p>
            <a:pPr lvl="1"/>
            <a:endParaRPr lang="en-US" dirty="0"/>
          </a:p>
          <a:p>
            <a:r>
              <a:rPr lang="en-US" dirty="0"/>
              <a:t>For Dining Philosophers, a request for a chopstick is allowed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the last chopstick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is the last chopstick but a philosopher will have two afterwards</a:t>
            </a:r>
          </a:p>
          <a:p>
            <a:endParaRPr lang="en-US" dirty="0"/>
          </a:p>
          <a:p>
            <a:r>
              <a:rPr lang="en-US" dirty="0"/>
              <a:t>See the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2B0-72A1-4718-B20D-7251939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prevention</a:t>
            </a:r>
            <a:r>
              <a:rPr lang="en-US" b="1" dirty="0"/>
              <a:t>:</a:t>
            </a:r>
            <a:r>
              <a:rPr lang="en-US" dirty="0"/>
              <a:t>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Deadlocks: deadlock requires four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lvl="1"/>
            <a:r>
              <a:rPr lang="en-US" dirty="0"/>
              <a:t>Threads cannot access a critical section simultaneously.</a:t>
            </a:r>
          </a:p>
          <a:p>
            <a:pPr lvl="1"/>
            <a:r>
              <a:rPr lang="en-US" dirty="0"/>
              <a:t>In other words, we’re using locks so there is the potential for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Hold-and-wait</a:t>
            </a:r>
          </a:p>
          <a:p>
            <a:pPr lvl="1"/>
            <a:r>
              <a:rPr lang="en-US" dirty="0"/>
              <a:t> Threads do not release locks while waiting for additional 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lvl="1"/>
            <a:r>
              <a:rPr lang="en-US" dirty="0"/>
              <a:t>Locks are always held until released by the thread.</a:t>
            </a:r>
          </a:p>
          <a:p>
            <a:pPr lvl="2"/>
            <a:r>
              <a:rPr lang="en-US" dirty="0"/>
              <a:t>E.g., if there is no method to </a:t>
            </a:r>
            <a:r>
              <a:rPr lang="en-US" i="1" dirty="0"/>
              <a:t>cancel</a:t>
            </a:r>
            <a:r>
              <a:rPr lang="en-US" dirty="0"/>
              <a:t> a 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lvl="1"/>
            <a:r>
              <a:rPr lang="en-US" dirty="0"/>
              <a:t>Thread is waiting on a thread that is waiting on the original thread.</a:t>
            </a:r>
          </a:p>
          <a:p>
            <a:pPr lvl="1"/>
            <a:r>
              <a:rPr lang="en-US" dirty="0"/>
              <a:t>This can involve just two threads or a chain of many threads.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eliminate deadlock by eliminating any one of these conditions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999FD25-5AE4-4F63-8621-ED7DEE7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0A1-09A1-4540-BDF3-A07184C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have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6A64-DFFD-42E2-8F04-E5EE34C0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/</a:t>
            </a:r>
            <a:r>
              <a:rPr lang="en-US" dirty="0" err="1"/>
              <a:t>waitfree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40F6-B345-4FA1-9835-684AA74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DC013C-BC9A-439A-A739-B62B4A3D840E}"/>
              </a:ext>
            </a:extLst>
          </p:cNvPr>
          <p:cNvSpPr txBox="1">
            <a:spLocks/>
          </p:cNvSpPr>
          <p:nvPr/>
        </p:nvSpPr>
        <p:spPr>
          <a:xfrm>
            <a:off x="607595" y="1730828"/>
            <a:ext cx="6168762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8FC07-54B9-4899-A9A3-DBD33652F7D2}"/>
              </a:ext>
            </a:extLst>
          </p:cNvPr>
          <p:cNvSpPr txBox="1">
            <a:spLocks/>
          </p:cNvSpPr>
          <p:nvPr/>
        </p:nvSpPr>
        <p:spPr>
          <a:xfrm>
            <a:off x="6445057" y="1730826"/>
            <a:ext cx="5746943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atomic_fetch_and_add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&amp;counter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994E1AA-70B6-40A6-9EF3-7BDEB5BA490C}"/>
              </a:ext>
            </a:extLst>
          </p:cNvPr>
          <p:cNvSpPr/>
          <p:nvPr/>
        </p:nvSpPr>
        <p:spPr>
          <a:xfrm flipH="1" flipV="1">
            <a:off x="1293533" y="2757513"/>
            <a:ext cx="4802466" cy="1242986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7C470F6-220A-44AB-AA0E-F798252D9BF3}"/>
              </a:ext>
            </a:extLst>
          </p:cNvPr>
          <p:cNvSpPr/>
          <p:nvPr/>
        </p:nvSpPr>
        <p:spPr>
          <a:xfrm flipH="1" flipV="1">
            <a:off x="6777928" y="2669418"/>
            <a:ext cx="4802466" cy="873881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6573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CC1-2432-460C-9DC9-5ACC7C0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48C-1508-4508-8F28-E635503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5DF76D-6317-4301-9710-196CB53D435A}"/>
              </a:ext>
            </a:extLst>
          </p:cNvPr>
          <p:cNvSpPr txBox="1">
            <a:spLocks/>
          </p:cNvSpPr>
          <p:nvPr/>
        </p:nvSpPr>
        <p:spPr>
          <a:xfrm>
            <a:off x="607595" y="914401"/>
            <a:ext cx="5254362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acquire(&amp;m);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head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release(&amp;m);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894F6A5-4ED1-4745-B912-CD88D5ED5A25}"/>
              </a:ext>
            </a:extLst>
          </p:cNvPr>
          <p:cNvSpPr/>
          <p:nvPr/>
        </p:nvSpPr>
        <p:spPr>
          <a:xfrm flipH="1" flipV="1">
            <a:off x="607595" y="2703638"/>
            <a:ext cx="3311262" cy="1770390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5761F6-AB06-41F1-BFAA-C28449B7589D}"/>
              </a:ext>
            </a:extLst>
          </p:cNvPr>
          <p:cNvSpPr txBox="1">
            <a:spLocks/>
          </p:cNvSpPr>
          <p:nvPr/>
        </p:nvSpPr>
        <p:spPr>
          <a:xfrm>
            <a:off x="5645964" y="914400"/>
            <a:ext cx="6546036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do {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} while (!</a:t>
            </a:r>
            <a:r>
              <a:rPr lang="en-US" sz="2400" i="1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cas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(&amp;head, n-&gt;next, 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89B-1487-4F3A-A61E-FB0CFB3C666A}"/>
              </a:ext>
            </a:extLst>
          </p:cNvPr>
          <p:cNvSpPr txBox="1"/>
          <p:nvPr/>
        </p:nvSpPr>
        <p:spPr>
          <a:xfrm>
            <a:off x="607595" y="4963887"/>
            <a:ext cx="1097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atomic_compare_and_swap</a:t>
            </a:r>
            <a:r>
              <a:rPr lang="en-US" sz="2800" dirty="0"/>
              <a:t>(</a:t>
            </a:r>
            <a:r>
              <a:rPr lang="en-US" sz="2800" dirty="0" err="1"/>
              <a:t>destptr</a:t>
            </a:r>
            <a:r>
              <a:rPr lang="en-US" sz="2800" dirty="0"/>
              <a:t>, </a:t>
            </a:r>
            <a:r>
              <a:rPr lang="en-US" sz="2800" dirty="0" err="1"/>
              <a:t>oldval</a:t>
            </a:r>
            <a:r>
              <a:rPr lang="en-US" sz="2800" dirty="0"/>
              <a:t>,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If *</a:t>
            </a:r>
            <a:r>
              <a:rPr lang="en-US" sz="2800" dirty="0" err="1"/>
              <a:t>destptr</a:t>
            </a:r>
            <a:r>
              <a:rPr lang="en-US" sz="2800" dirty="0"/>
              <a:t> == </a:t>
            </a:r>
            <a:r>
              <a:rPr lang="en-US" sz="2800" dirty="0" err="1"/>
              <a:t>oldval</a:t>
            </a:r>
            <a:r>
              <a:rPr lang="en-US" sz="2800" dirty="0"/>
              <a:t> { *</a:t>
            </a:r>
            <a:r>
              <a:rPr lang="en-US" sz="2800" dirty="0" err="1"/>
              <a:t>destptr</a:t>
            </a:r>
            <a:r>
              <a:rPr lang="en-US" sz="2800" dirty="0"/>
              <a:t> = </a:t>
            </a:r>
            <a:r>
              <a:rPr lang="en-US" sz="2800" dirty="0" err="1"/>
              <a:t>newval</a:t>
            </a:r>
            <a:r>
              <a:rPr lang="en-US" sz="2800" dirty="0"/>
              <a:t>, return True 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Else { return false }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F356A7C-BA2F-43E7-A5B2-99557277EAE8}"/>
              </a:ext>
            </a:extLst>
          </p:cNvPr>
          <p:cNvSpPr/>
          <p:nvPr/>
        </p:nvSpPr>
        <p:spPr>
          <a:xfrm flipH="1" flipV="1">
            <a:off x="5933433" y="2745036"/>
            <a:ext cx="5921110" cy="1402417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EE0AE-5C09-4C3A-A32F-9DC0166E29AF}"/>
              </a:ext>
            </a:extLst>
          </p:cNvPr>
          <p:cNvCxnSpPr>
            <a:cxnSpLocks/>
          </p:cNvCxnSpPr>
          <p:nvPr/>
        </p:nvCxnSpPr>
        <p:spPr>
          <a:xfrm flipV="1">
            <a:off x="5159829" y="4082143"/>
            <a:ext cx="2579914" cy="88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Avoid hold and wait with </a:t>
            </a:r>
            <a:r>
              <a:rPr lang="en-US" dirty="0" err="1"/>
              <a:t>trylock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avoid deadlock if we release the first lock after noticing that the second lock is unavailable.</a:t>
            </a:r>
          </a:p>
          <a:p>
            <a:r>
              <a:rPr lang="en-US" b="1" i="1" dirty="0" err="1"/>
              <a:t>Trylock</a:t>
            </a:r>
            <a:r>
              <a:rPr lang="en-US" b="1" i="1" dirty="0"/>
              <a:t>()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tries to acquire a lock, but returns a failure code instead of waiting if the lock is taken:</a:t>
            </a:r>
          </a:p>
          <a:p>
            <a:r>
              <a:rPr lang="en-US" dirty="0"/>
              <a:t>This code </a:t>
            </a:r>
            <a:r>
              <a:rPr lang="en-US" i="1" dirty="0"/>
              <a:t>cannot deadlock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even if another thread does</a:t>
            </a:r>
            <a:br>
              <a:rPr lang="en-US" dirty="0"/>
            </a:br>
            <a:r>
              <a:rPr lang="en-US" dirty="0"/>
              <a:t>the same with L2 first, then L1.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can </a:t>
            </a:r>
            <a:r>
              <a:rPr lang="en-US" i="1" dirty="0" err="1"/>
              <a:t>livelock</a:t>
            </a:r>
            <a:r>
              <a:rPr lang="en-US" dirty="0"/>
              <a:t>… we’ll come back to this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664199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F5A-26F5-43F7-9789-28A1628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90FA-2681-4647-8008-CBB2DFF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</a:t>
            </a:r>
            <a:r>
              <a:rPr lang="en-US" i="1" dirty="0"/>
              <a:t>could</a:t>
            </a:r>
            <a:r>
              <a:rPr lang="en-US" dirty="0"/>
              <a:t> take away the lock from a blocked thread and give it back before the thread resumes</a:t>
            </a:r>
          </a:p>
          <a:p>
            <a:pPr lvl="1"/>
            <a:r>
              <a:rPr lang="en-US" dirty="0"/>
              <a:t>This sounds pretty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Non-lock resources are easier here</a:t>
            </a:r>
          </a:p>
          <a:p>
            <a:pPr lvl="1"/>
            <a:r>
              <a:rPr lang="en-US" dirty="0"/>
              <a:t>Temporarily take away memory from a thread by swapping it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E22A-6406-4701-A4F7-F8CF6E1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Avoiding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practical way to avoid deadlock.</a:t>
            </a:r>
          </a:p>
          <a:p>
            <a:r>
              <a:rPr lang="en-US" dirty="0"/>
              <a:t>The simplest solution is to always acquire locks in the same order.</a:t>
            </a:r>
          </a:p>
          <a:p>
            <a:pPr lvl="1"/>
            <a:r>
              <a:rPr lang="en-US" dirty="0"/>
              <a:t>If you hold lock X and are waiting for lock Y,</a:t>
            </a:r>
          </a:p>
          <a:p>
            <a:pPr lvl="1"/>
            <a:r>
              <a:rPr lang="en-US" dirty="0"/>
              <a:t>Then holder of Y cannot be waiting on you,</a:t>
            </a:r>
          </a:p>
          <a:p>
            <a:pPr lvl="1"/>
            <a:r>
              <a:rPr lang="en-US" dirty="0"/>
              <a:t>Because they would have already acquired X before acquiring Y.</a:t>
            </a:r>
          </a:p>
          <a:p>
            <a:pPr lvl="1"/>
            <a:endParaRPr lang="en-US" dirty="0"/>
          </a:p>
          <a:p>
            <a:r>
              <a:rPr lang="en-US" dirty="0"/>
              <a:t>However, in practice it can be difficult to know when locks will be acquired because they can be buried in subroutines.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1B3789D-1452-4674-BD7A-1BB75B0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07883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locking for dining philosophers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145" y="2060293"/>
            <a:ext cx="3764756" cy="3332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2987" y="1270862"/>
            <a:ext cx="7429712" cy="5439903"/>
          </a:xfrm>
        </p:spPr>
        <p:txBody>
          <a:bodyPr>
            <a:normAutofit/>
          </a:bodyPr>
          <a:lstStyle/>
          <a:p>
            <a:r>
              <a:rPr lang="en-US" dirty="0"/>
              <a:t>The chopsticks are shared resources, like locks</a:t>
            </a:r>
          </a:p>
          <a:p>
            <a:r>
              <a:rPr lang="en-US" dirty="0"/>
              <a:t>If we require the </a:t>
            </a:r>
            <a:r>
              <a:rPr lang="en-US" b="1" dirty="0"/>
              <a:t>lower-numbered chopstick to be grabbed first</a:t>
            </a:r>
            <a:r>
              <a:rPr lang="en-US" dirty="0"/>
              <a:t>, this eliminates circular waiting.</a:t>
            </a:r>
          </a:p>
          <a:p>
            <a:pPr lvl="1"/>
            <a:r>
              <a:rPr lang="en-US" dirty="0"/>
              <a:t>Philosophers A, B, C grab </a:t>
            </a:r>
            <a:r>
              <a:rPr lang="en-US" i="1" dirty="0"/>
              <a:t>left then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 philosopher D will grab</a:t>
            </a:r>
            <a:br>
              <a:rPr lang="en-US" dirty="0"/>
            </a:br>
            <a:r>
              <a:rPr lang="en-US" i="1" dirty="0"/>
              <a:t>right then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everyone tries to start at once, A &amp; D race to grab chopstick 0 first, and the winner eats first.</a:t>
            </a:r>
          </a:p>
          <a:p>
            <a:pPr lvl="1"/>
            <a:r>
              <a:rPr lang="en-US" dirty="0"/>
              <a:t>While one is waiting to grab its first chopstick a neighbor will be able to grab two chopsticks.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03" y="4861740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8176" y="4751203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57" y="2182785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60" y="2213636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246" y="4567836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292" y="3365824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083" y="2456571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695" y="3530247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9959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C608-4438-49CB-B773-36A1C2B3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1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  <a:p>
            <a:pPr lvl="1"/>
            <a:r>
              <a:rPr lang="en-US" dirty="0"/>
              <a:t>The same order!! (at least y first, for the two-thread case)</a:t>
            </a:r>
          </a:p>
          <a:p>
            <a:pPr lvl="1"/>
            <a:r>
              <a:rPr lang="en-US" dirty="0"/>
              <a:t>Not mirrored, but actually identical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9347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9347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C547-EC5A-47D9-8E26-E231D874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recovery</a:t>
            </a:r>
            <a:r>
              <a:rPr lang="en-US" b="1" dirty="0"/>
              <a:t>:</a:t>
            </a:r>
            <a:r>
              <a:rPr lang="en-US" dirty="0"/>
              <a:t>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5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Recovery: how to deal with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thread holding a lock leaves world inconsistent</a:t>
            </a:r>
          </a:p>
          <a:p>
            <a:pPr lvl="1"/>
            <a:endParaRPr lang="en-US" dirty="0"/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you may enter deadlock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679-1D0F-4B16-AED7-0A36004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3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041-5169-424B-9677-9003E64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approach to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C8C-81C4-43B0-A9D7-213C4BDD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2"/>
            <a:r>
              <a:rPr lang="en-US" dirty="0"/>
              <a:t>Hopefully by prevention</a:t>
            </a:r>
          </a:p>
          <a:p>
            <a:pPr lvl="2"/>
            <a:r>
              <a:rPr lang="en-US" dirty="0"/>
              <a:t>Generally, be very careful about this stuff in the kernel</a:t>
            </a:r>
          </a:p>
          <a:p>
            <a:pPr lvl="2"/>
            <a:endParaRPr lang="en-US" dirty="0"/>
          </a:p>
          <a:p>
            <a:r>
              <a:rPr lang="en-US" dirty="0"/>
              <a:t>Ignore deadlock in applications (“Ostrich Algorithm”)</a:t>
            </a:r>
          </a:p>
          <a:p>
            <a:pPr lvl="2"/>
            <a:r>
              <a:rPr lang="en-US" dirty="0"/>
              <a:t>User can just restart them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99C3-50C1-4A7C-B723-0558B7E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</a:t>
            </a:r>
          </a:p>
          <a:p>
            <a:pPr lvl="1"/>
            <a:r>
              <a:rPr lang="en-US" dirty="0"/>
              <a:t>If so, how could we fix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C5F88-4EF6-4F25-AC5B-506B58C0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1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solution: Global ordering of resources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usb</a:t>
            </a:r>
            <a:r>
              <a:rPr lang="en-US" dirty="0"/>
              <a:t>, then webcams, then printers always in that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DCAA5-727F-421E-88D3-39488A92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2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big lock still works too!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57AFD-7D19-466F-820E-86A8519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Livelock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6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An operation that should have been atomic wasn’t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An operation that should have been atomic wasn’t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DF4-5FD3-48E8-BB20-5A5C4D1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while avoiding deadlock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3926A-C30F-4AD0-A68F-D8D17D5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getLocks12(lock1,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(lock2.locked())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96E-5DA4-4E94-888B-D0232D6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47E0-5179-464C-B714-08AA8B37E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getLocks21(lock1,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(lock1.locked())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23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hold and wait could lead to </a:t>
            </a: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hold and wait can </a:t>
            </a:r>
            <a:r>
              <a:rPr lang="en-US" i="1" dirty="0" err="1"/>
              <a:t>livelock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Two threads </a:t>
            </a:r>
            <a:r>
              <a:rPr lang="en-US" i="1" dirty="0"/>
              <a:t>could</a:t>
            </a:r>
            <a:r>
              <a:rPr lang="en-US" dirty="0"/>
              <a:t> get stuck in this loop forever</a:t>
            </a:r>
          </a:p>
          <a:p>
            <a:pPr lvl="1"/>
            <a:r>
              <a:rPr lang="en-US" dirty="0"/>
              <a:t>Unlikely to occur for any length in personal computing setting</a:t>
            </a:r>
          </a:p>
          <a:p>
            <a:pPr lvl="1"/>
            <a:r>
              <a:rPr lang="en-US" dirty="0"/>
              <a:t>Very possibly stuck forever (or at least extended periods) in a constrained computing setting</a:t>
            </a:r>
          </a:p>
          <a:p>
            <a:pPr lvl="2"/>
            <a:r>
              <a:rPr lang="en-US" dirty="0"/>
              <a:t>Example: embedded system with known tasks at the start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36" y="4066950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4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B3ACC9-1CDA-4096-8AFC-3EE7769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in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E2EB8-6B8B-4CB3-BC8F-7B45DC86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more common in agent-based programs</a:t>
            </a:r>
          </a:p>
          <a:p>
            <a:pPr lvl="1"/>
            <a:r>
              <a:rPr lang="en-US" dirty="0"/>
              <a:t>All of agent’s options lead to a lack of forward progress</a:t>
            </a:r>
          </a:p>
          <a:p>
            <a:pPr lvl="1"/>
            <a:endParaRPr lang="en-US" dirty="0"/>
          </a:p>
          <a:p>
            <a:r>
              <a:rPr lang="en-US" dirty="0"/>
              <a:t>One example: video games</a:t>
            </a:r>
          </a:p>
          <a:p>
            <a:pPr lvl="1"/>
            <a:r>
              <a:rPr lang="en-US" dirty="0"/>
              <a:t>The character can still move and take actions</a:t>
            </a:r>
          </a:p>
          <a:p>
            <a:pPr lvl="1"/>
            <a:r>
              <a:rPr lang="en-US" dirty="0"/>
              <a:t>But cannot complete the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BB08-71B4-4839-9896-428F954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DFC47-F1BC-4BDE-8068-ABABA2E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68" y="3854326"/>
            <a:ext cx="5671104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versus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a condition where</a:t>
            </a:r>
            <a:br>
              <a:rPr lang="en-US" dirty="0"/>
            </a:br>
            <a:r>
              <a:rPr lang="en-US" dirty="0"/>
              <a:t>two threads repeatedly take action,</a:t>
            </a:r>
            <a:br>
              <a:rPr lang="en-US" dirty="0"/>
            </a:br>
            <a:r>
              <a:rPr lang="en-US" dirty="0"/>
              <a:t>but still don’t make progress.</a:t>
            </a:r>
          </a:p>
          <a:p>
            <a:r>
              <a:rPr lang="en-US" dirty="0"/>
              <a:t>Differs from deadlock because deadlock is always permanent.</a:t>
            </a:r>
          </a:p>
          <a:p>
            <a:r>
              <a:rPr lang="en-US" dirty="0" err="1"/>
              <a:t>Livelock</a:t>
            </a:r>
            <a:r>
              <a:rPr lang="en-US" dirty="0"/>
              <a:t> involves retries that </a:t>
            </a:r>
            <a:r>
              <a:rPr lang="en-US" b="1" i="1" dirty="0"/>
              <a:t>may</a:t>
            </a:r>
            <a:r>
              <a:rPr lang="en-US" dirty="0"/>
              <a:t> lead to progress,</a:t>
            </a:r>
            <a:br>
              <a:rPr lang="en-US" dirty="0"/>
            </a:br>
            <a:r>
              <a:rPr lang="en-US" dirty="0"/>
              <a:t>but there is no</a:t>
            </a:r>
            <a:r>
              <a:rPr lang="en-US" b="1" i="1" dirty="0"/>
              <a:t> guarantee</a:t>
            </a:r>
            <a:r>
              <a:rPr lang="en-US" b="1" i="1" dirty="0">
                <a:solidFill>
                  <a:schemeClr val="accent4"/>
                </a:solidFill>
              </a:rPr>
              <a:t> </a:t>
            </a:r>
            <a:r>
              <a:rPr lang="en-US" dirty="0"/>
              <a:t>of progress.</a:t>
            </a:r>
          </a:p>
          <a:p>
            <a:pPr lvl="1"/>
            <a:r>
              <a:rPr lang="en-US" dirty="0"/>
              <a:t>A malicious scheduler can always keep the </a:t>
            </a:r>
            <a:r>
              <a:rPr lang="en-US" dirty="0" err="1"/>
              <a:t>livelock</a:t>
            </a:r>
            <a:r>
              <a:rPr lang="en-US" dirty="0"/>
              <a:t> stuck</a:t>
            </a:r>
          </a:p>
          <a:p>
            <a:r>
              <a:rPr lang="en-US" dirty="0"/>
              <a:t>Any randomness in the timing of retries will fix </a:t>
            </a:r>
            <a:r>
              <a:rPr lang="en-US" dirty="0" err="1"/>
              <a:t>livelock</a:t>
            </a:r>
            <a:r>
              <a:rPr lang="en-US" dirty="0"/>
              <a:t>.</a:t>
            </a:r>
          </a:p>
          <a:p>
            <a:r>
              <a:rPr lang="en-US" dirty="0"/>
              <a:t>In practice, </a:t>
            </a:r>
            <a:r>
              <a:rPr lang="en-US" dirty="0" err="1"/>
              <a:t>livelock</a:t>
            </a:r>
            <a:r>
              <a:rPr lang="en-US" dirty="0"/>
              <a:t> is a much less serious concern than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0" y="422703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49D5-D88B-48C1-A2D8-58004052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55273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A325-7ECF-CE24-2F86-01D8F9B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interact with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4F9F-919A-AA4B-8682-3F50FA4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and Concurrency problems are not exclusive</a:t>
            </a:r>
          </a:p>
          <a:p>
            <a:endParaRPr lang="en-US" dirty="0"/>
          </a:p>
          <a:p>
            <a:r>
              <a:rPr lang="en-US" dirty="0"/>
              <a:t>Sharing mutexes between threads can lead to a big problem for schedulers based on priority</a:t>
            </a:r>
          </a:p>
          <a:p>
            <a:pPr lvl="1"/>
            <a:r>
              <a:rPr lang="en-US" dirty="0"/>
              <a:t>Especially dangerous for real-time OS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D8F3-E39D-4B8C-99F4-01B01D8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09C6-4AC1-4524-BE51-9A2E8AA0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priority schedulers: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4912-9154-44F2-BFF2-56C40ECA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concepts from OS still apply when we’re scheduling</a:t>
            </a:r>
          </a:p>
          <a:p>
            <a:pPr lvl="1"/>
            <a:r>
              <a:rPr lang="en-US" dirty="0"/>
              <a:t>Particularly locks and synchronization</a:t>
            </a:r>
          </a:p>
          <a:p>
            <a:pPr lvl="1"/>
            <a:endParaRPr lang="en-US" dirty="0"/>
          </a:p>
          <a:p>
            <a:r>
              <a:rPr lang="en-US" dirty="0"/>
              <a:t>Imagine Task 1 and Task 3 both need to share a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E828-884F-4933-AC95-78F2998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82D23-1BA6-4DA7-B18F-F5ABE9867B12}"/>
              </a:ext>
            </a:extLst>
          </p:cNvPr>
          <p:cNvSpPr txBox="1"/>
          <p:nvPr/>
        </p:nvSpPr>
        <p:spPr>
          <a:xfrm rot="5400000">
            <a:off x="3980490" y="42393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BB46-1AEF-4D1D-9092-F6858C0985B6}"/>
              </a:ext>
            </a:extLst>
          </p:cNvPr>
          <p:cNvSpPr txBox="1"/>
          <p:nvPr/>
        </p:nvSpPr>
        <p:spPr>
          <a:xfrm rot="16200000">
            <a:off x="3219559" y="428991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49E69D1-C07E-4729-90D8-4B5EF2E3F6F7}"/>
              </a:ext>
            </a:extLst>
          </p:cNvPr>
          <p:cNvSpPr/>
          <p:nvPr/>
        </p:nvSpPr>
        <p:spPr bwMode="auto">
          <a:xfrm>
            <a:off x="2685279" y="480210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975BC-52C9-4382-862D-01FEE35A2D47}"/>
              </a:ext>
            </a:extLst>
          </p:cNvPr>
          <p:cNvGrpSpPr/>
          <p:nvPr/>
        </p:nvGrpSpPr>
        <p:grpSpPr>
          <a:xfrm>
            <a:off x="1174085" y="3429000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783A22-435B-4699-9462-0FD21435FBAE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C41399-A55D-4004-98A7-3CE4DC9E2E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9C9E30-4549-466E-BBEA-FBE8A6DF60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7ADDB-FF94-423B-A714-2FF863171B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F27888-25A8-4B91-9ECE-C08835955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9C0462-B403-49F4-BB24-1735888B29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6DBA3-ECCA-406E-A1B9-8D79B8F9D9D8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2717A-7EFA-4D7E-9E19-340AAAA77EC2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E017AE-5A8A-48A8-BBCA-B7F9231BD1B1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A57DE-DD43-473E-97D9-F69215BE783F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8985BA2-5FDB-4DF5-8208-2521592419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7A3C39-8029-4A10-BE0D-18C92AD74526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C79A39B-A9FD-48B8-B316-55A0860A19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356A2E-B30E-4C2E-9441-286024AF2B56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79D811-EB02-4DAB-83E6-7F27C905F6B6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DD6AD-90F8-458B-92DD-E6F25B8CAD31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CBABD-7C00-4792-A773-E78BB745897E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4C76E9-9895-42D7-A857-DE951B1FB7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617B2-5A37-41CE-ABD8-19CA5EEB213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0DCE72D5-B30E-4CF6-BC14-E2AA231B99BA}"/>
              </a:ext>
            </a:extLst>
          </p:cNvPr>
          <p:cNvSpPr/>
          <p:nvPr/>
        </p:nvSpPr>
        <p:spPr bwMode="auto">
          <a:xfrm>
            <a:off x="3181916" y="480210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7EDF4-F541-4685-B3B7-BFE0236FDF1A}"/>
              </a:ext>
            </a:extLst>
          </p:cNvPr>
          <p:cNvCxnSpPr>
            <a:cxnSpLocks/>
          </p:cNvCxnSpPr>
          <p:nvPr/>
        </p:nvCxnSpPr>
        <p:spPr bwMode="auto">
          <a:xfrm>
            <a:off x="3073400" y="4470001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7FF761-DEFC-453F-884E-BE4D0D8130B6}"/>
              </a:ext>
            </a:extLst>
          </p:cNvPr>
          <p:cNvSpPr txBox="1"/>
          <p:nvPr/>
        </p:nvSpPr>
        <p:spPr>
          <a:xfrm>
            <a:off x="2577574" y="3977200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1" name="Rounded Rectangle 35">
            <a:extLst>
              <a:ext uri="{FF2B5EF4-FFF2-40B4-BE49-F238E27FC236}">
                <a16:creationId xmlns:a16="http://schemas.microsoft.com/office/drawing/2014/main" id="{AF1F64FB-CF20-499D-BB6A-033EEBCF25E7}"/>
              </a:ext>
            </a:extLst>
          </p:cNvPr>
          <p:cNvSpPr/>
          <p:nvPr/>
        </p:nvSpPr>
        <p:spPr bwMode="auto">
          <a:xfrm>
            <a:off x="3766609" y="377564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6607B2-016A-49D9-A946-59CB0069E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0864" y="4123572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AF7434-9376-4369-B530-D8ABB68B7384}"/>
              </a:ext>
            </a:extLst>
          </p:cNvPr>
          <p:cNvCxnSpPr>
            <a:cxnSpLocks/>
          </p:cNvCxnSpPr>
          <p:nvPr/>
        </p:nvCxnSpPr>
        <p:spPr bwMode="auto">
          <a:xfrm>
            <a:off x="4299403" y="4125524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07EAF23D-2AAC-4C31-B0B7-7203D9E0B84C}"/>
              </a:ext>
            </a:extLst>
          </p:cNvPr>
          <p:cNvSpPr/>
          <p:nvPr/>
        </p:nvSpPr>
        <p:spPr bwMode="auto">
          <a:xfrm>
            <a:off x="4292600" y="479180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00FB0E-EC42-48F5-AA91-9B6A358D0A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7684" y="4646402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6" name="Rounded Rectangle 47">
            <a:extLst>
              <a:ext uri="{FF2B5EF4-FFF2-40B4-BE49-F238E27FC236}">
                <a16:creationId xmlns:a16="http://schemas.microsoft.com/office/drawing/2014/main" id="{752EE70E-BF8E-4FA4-A7E8-88114C8484CD}"/>
              </a:ext>
            </a:extLst>
          </p:cNvPr>
          <p:cNvSpPr/>
          <p:nvPr/>
        </p:nvSpPr>
        <p:spPr bwMode="auto">
          <a:xfrm>
            <a:off x="4897683" y="4309552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339768-617B-448D-AD74-2642EDC8636B}"/>
              </a:ext>
            </a:extLst>
          </p:cNvPr>
          <p:cNvSpPr txBox="1"/>
          <p:nvPr/>
        </p:nvSpPr>
        <p:spPr>
          <a:xfrm rot="16200000">
            <a:off x="4335203" y="427956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3974AA-2A98-4559-806B-8F461BD7244E}"/>
              </a:ext>
            </a:extLst>
          </p:cNvPr>
          <p:cNvCxnSpPr>
            <a:cxnSpLocks/>
          </p:cNvCxnSpPr>
          <p:nvPr/>
        </p:nvCxnSpPr>
        <p:spPr bwMode="auto">
          <a:xfrm>
            <a:off x="5892253" y="4646402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Rounded Rectangle 51">
            <a:extLst>
              <a:ext uri="{FF2B5EF4-FFF2-40B4-BE49-F238E27FC236}">
                <a16:creationId xmlns:a16="http://schemas.microsoft.com/office/drawing/2014/main" id="{031CB159-69CE-4FD9-90B3-9FB65B3FCC69}"/>
              </a:ext>
            </a:extLst>
          </p:cNvPr>
          <p:cNvSpPr/>
          <p:nvPr/>
        </p:nvSpPr>
        <p:spPr bwMode="auto">
          <a:xfrm>
            <a:off x="5886273" y="478697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9CE3F-9F3F-49AA-A8C2-7203B20D73F3}"/>
              </a:ext>
            </a:extLst>
          </p:cNvPr>
          <p:cNvSpPr txBox="1"/>
          <p:nvPr/>
        </p:nvSpPr>
        <p:spPr>
          <a:xfrm rot="16200000">
            <a:off x="5909430" y="428670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54522-8B88-4A3A-816B-B9345CB627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0735" y="4120370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6853C23D-3AB5-432F-884C-AD618680342F}"/>
              </a:ext>
            </a:extLst>
          </p:cNvPr>
          <p:cNvSpPr/>
          <p:nvPr/>
        </p:nvSpPr>
        <p:spPr bwMode="auto">
          <a:xfrm>
            <a:off x="6465700" y="377453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Rounded Rectangle 56">
            <a:extLst>
              <a:ext uri="{FF2B5EF4-FFF2-40B4-BE49-F238E27FC236}">
                <a16:creationId xmlns:a16="http://schemas.microsoft.com/office/drawing/2014/main" id="{D5FFF8B4-B459-4DE1-B4F6-12329B8BF7F2}"/>
              </a:ext>
            </a:extLst>
          </p:cNvPr>
          <p:cNvSpPr/>
          <p:nvPr/>
        </p:nvSpPr>
        <p:spPr bwMode="auto">
          <a:xfrm>
            <a:off x="6962403" y="377138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6AEE4-084C-4720-BB72-5B9E428C3D00}"/>
              </a:ext>
            </a:extLst>
          </p:cNvPr>
          <p:cNvSpPr txBox="1"/>
          <p:nvPr/>
        </p:nvSpPr>
        <p:spPr>
          <a:xfrm rot="5400000">
            <a:off x="7175879" y="4221602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3F117-4A89-48F2-9B87-74C86B14A023}"/>
              </a:ext>
            </a:extLst>
          </p:cNvPr>
          <p:cNvCxnSpPr>
            <a:cxnSpLocks/>
          </p:cNvCxnSpPr>
          <p:nvPr/>
        </p:nvCxnSpPr>
        <p:spPr bwMode="auto">
          <a:xfrm>
            <a:off x="7494792" y="4107811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le 59">
            <a:extLst>
              <a:ext uri="{FF2B5EF4-FFF2-40B4-BE49-F238E27FC236}">
                <a16:creationId xmlns:a16="http://schemas.microsoft.com/office/drawing/2014/main" id="{CC630A1D-73B1-409C-9574-CD08099C8A49}"/>
              </a:ext>
            </a:extLst>
          </p:cNvPr>
          <p:cNvSpPr/>
          <p:nvPr/>
        </p:nvSpPr>
        <p:spPr bwMode="auto">
          <a:xfrm>
            <a:off x="7479946" y="4784712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DF1279-396A-464C-AF3F-70D94833642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91916" y="3547662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F734389-2CF8-47A5-B286-2C4A6308DF93}"/>
              </a:ext>
            </a:extLst>
          </p:cNvPr>
          <p:cNvSpPr txBox="1"/>
          <p:nvPr/>
        </p:nvSpPr>
        <p:spPr>
          <a:xfrm>
            <a:off x="6937658" y="3073208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54F19E-9F09-440E-8E8E-1DED308FA4A2}"/>
              </a:ext>
            </a:extLst>
          </p:cNvPr>
          <p:cNvSpPr txBox="1"/>
          <p:nvPr/>
        </p:nvSpPr>
        <p:spPr>
          <a:xfrm>
            <a:off x="8928440" y="3185157"/>
            <a:ext cx="209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Task 1 is waiting on Task 2!!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F1194D-AE0C-4F45-964F-A173FFEBE203}"/>
              </a:ext>
            </a:extLst>
          </p:cNvPr>
          <p:cNvSpPr/>
          <p:nvPr/>
        </p:nvSpPr>
        <p:spPr>
          <a:xfrm>
            <a:off x="5303479" y="3012728"/>
            <a:ext cx="3472221" cy="1127472"/>
          </a:xfrm>
          <a:custGeom>
            <a:avLst/>
            <a:gdLst>
              <a:gd name="connsiteX0" fmla="*/ 3472221 w 3472221"/>
              <a:gd name="connsiteY0" fmla="*/ 568672 h 1127472"/>
              <a:gd name="connsiteX1" fmla="*/ 2430821 w 3472221"/>
              <a:gd name="connsiteY1" fmla="*/ 47972 h 1127472"/>
              <a:gd name="connsiteX2" fmla="*/ 1338621 w 3472221"/>
              <a:gd name="connsiteY2" fmla="*/ 60672 h 1127472"/>
              <a:gd name="connsiteX3" fmla="*/ 233721 w 3472221"/>
              <a:gd name="connsiteY3" fmla="*/ 378172 h 1127472"/>
              <a:gd name="connsiteX4" fmla="*/ 17821 w 3472221"/>
              <a:gd name="connsiteY4" fmla="*/ 1127472 h 112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2221" h="1127472">
                <a:moveTo>
                  <a:pt x="3472221" y="568672"/>
                </a:moveTo>
                <a:cubicBezTo>
                  <a:pt x="3129321" y="350655"/>
                  <a:pt x="2786421" y="132639"/>
                  <a:pt x="2430821" y="47972"/>
                </a:cubicBezTo>
                <a:cubicBezTo>
                  <a:pt x="2075221" y="-36695"/>
                  <a:pt x="1704804" y="5639"/>
                  <a:pt x="1338621" y="60672"/>
                </a:cubicBezTo>
                <a:cubicBezTo>
                  <a:pt x="972438" y="115705"/>
                  <a:pt x="453854" y="200372"/>
                  <a:pt x="233721" y="378172"/>
                </a:cubicBezTo>
                <a:cubicBezTo>
                  <a:pt x="13588" y="555972"/>
                  <a:pt x="-30862" y="1044922"/>
                  <a:pt x="17821" y="112747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80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9703-F9DC-4B78-9CFF-0BEF4517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 occurred on Pathfinder!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2E6B-8DC3-41B4-B7B4-0B658A46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015621" cy="5029200"/>
          </a:xfrm>
        </p:spPr>
        <p:txBody>
          <a:bodyPr/>
          <a:lstStyle/>
          <a:p>
            <a:r>
              <a:rPr lang="en-US" dirty="0"/>
              <a:t>Bus management missed deadlines while waiting on meteorology because medium-priority tasks were taking too long</a:t>
            </a:r>
          </a:p>
          <a:p>
            <a:pPr lvl="1"/>
            <a:r>
              <a:rPr lang="en-US" dirty="0"/>
              <a:t>System rebooted when deadline was missed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948A-9666-428B-9E1A-A6FD391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0EB5-5DAA-47C0-9888-AA42B9F431D2}"/>
              </a:ext>
            </a:extLst>
          </p:cNvPr>
          <p:cNvSpPr txBox="1"/>
          <p:nvPr/>
        </p:nvSpPr>
        <p:spPr>
          <a:xfrm rot="5400000">
            <a:off x="3891590" y="40955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8AB6-DD8D-4CC6-A62F-B687B50C64B0}"/>
              </a:ext>
            </a:extLst>
          </p:cNvPr>
          <p:cNvSpPr txBox="1"/>
          <p:nvPr/>
        </p:nvSpPr>
        <p:spPr>
          <a:xfrm rot="16200000">
            <a:off x="3130659" y="41461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35E156A-684D-4C48-AD98-84F3D29A687E}"/>
              </a:ext>
            </a:extLst>
          </p:cNvPr>
          <p:cNvSpPr/>
          <p:nvPr/>
        </p:nvSpPr>
        <p:spPr bwMode="auto">
          <a:xfrm>
            <a:off x="2596379" y="46583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DCA202-8701-493E-B245-CBCDF07471D0}"/>
              </a:ext>
            </a:extLst>
          </p:cNvPr>
          <p:cNvGrpSpPr/>
          <p:nvPr/>
        </p:nvGrpSpPr>
        <p:grpSpPr>
          <a:xfrm>
            <a:off x="1085185" y="3285206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837ED0-EF9C-4F75-A199-068479BC3A64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0D66AF2-2328-46DB-886B-A40135155B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231A446-7E80-4C23-8106-0504D1F25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E8807A4-3E74-4728-9B96-672ED08CD1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4A21241-2A97-4660-A559-7944BF7EC4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D80513B-19E7-45C4-922C-25C020776A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3F5216-0F57-4658-9173-5D6DF079B45F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BE366-84A5-4AC2-A04B-F37CBB3897D9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2C3159-1957-428F-81E5-351C2E746CA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779A6A-366E-43F1-99EB-CE6F8659770C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7696B4B-6D8C-44D1-BB89-5C29C61123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55CEB8-A425-4E3F-8250-0811200D5254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773B8B-0DA3-4FEE-AF6D-720579FFF1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17A269-FA06-4636-AC75-88D01801C794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D79D5D-A90E-47C9-90B2-ADAB8B7D5C47}"/>
                </a:ext>
              </a:extLst>
            </p:cNvPr>
            <p:cNvSpPr txBox="1"/>
            <p:nvPr/>
          </p:nvSpPr>
          <p:spPr>
            <a:xfrm>
              <a:off x="676988" y="4538125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Weather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54320-8508-4CB2-9C45-B92D243C4A04}"/>
                </a:ext>
              </a:extLst>
            </p:cNvPr>
            <p:cNvSpPr txBox="1"/>
            <p:nvPr/>
          </p:nvSpPr>
          <p:spPr>
            <a:xfrm>
              <a:off x="685792" y="4043182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Comms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D681D2-A610-4E1C-8BDE-2C925492C2DA}"/>
                </a:ext>
              </a:extLst>
            </p:cNvPr>
            <p:cNvSpPr txBox="1"/>
            <p:nvPr/>
          </p:nvSpPr>
          <p:spPr>
            <a:xfrm>
              <a:off x="671305" y="3511139"/>
              <a:ext cx="1275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Manage Bus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6D8FA-97CB-42F6-8AD5-DAC8441F99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99770C-F9CC-4277-8851-0D886C2EA992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76AB5C03-999C-460D-89A3-241F4712D071}"/>
              </a:ext>
            </a:extLst>
          </p:cNvPr>
          <p:cNvSpPr/>
          <p:nvPr/>
        </p:nvSpPr>
        <p:spPr bwMode="auto">
          <a:xfrm>
            <a:off x="3093016" y="46583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102CB89A-974F-455E-BEA5-42F75D9C25A3}"/>
              </a:ext>
            </a:extLst>
          </p:cNvPr>
          <p:cNvSpPr/>
          <p:nvPr/>
        </p:nvSpPr>
        <p:spPr bwMode="auto">
          <a:xfrm>
            <a:off x="3677709" y="36318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7766A-10CF-4963-B419-3277E59D9C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1964" y="39797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1CB5C2-D07B-49F1-859F-D7C8E3AE2747}"/>
              </a:ext>
            </a:extLst>
          </p:cNvPr>
          <p:cNvCxnSpPr>
            <a:cxnSpLocks/>
          </p:cNvCxnSpPr>
          <p:nvPr/>
        </p:nvCxnSpPr>
        <p:spPr bwMode="auto">
          <a:xfrm>
            <a:off x="4210503" y="39817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8A41DA0C-CA81-4109-8008-FE81AF7C32F0}"/>
              </a:ext>
            </a:extLst>
          </p:cNvPr>
          <p:cNvSpPr/>
          <p:nvPr/>
        </p:nvSpPr>
        <p:spPr bwMode="auto">
          <a:xfrm>
            <a:off x="4203700" y="464800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64A765-DBFA-4DD5-AB48-13325841A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8784" y="4502608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7">
            <a:extLst>
              <a:ext uri="{FF2B5EF4-FFF2-40B4-BE49-F238E27FC236}">
                <a16:creationId xmlns:a16="http://schemas.microsoft.com/office/drawing/2014/main" id="{2EC5CD92-89F8-4CAC-B594-A14C2CBEB668}"/>
              </a:ext>
            </a:extLst>
          </p:cNvPr>
          <p:cNvSpPr/>
          <p:nvPr/>
        </p:nvSpPr>
        <p:spPr bwMode="auto">
          <a:xfrm>
            <a:off x="4808783" y="4165758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A7BF-8A2D-4815-835B-567BDA251F3A}"/>
              </a:ext>
            </a:extLst>
          </p:cNvPr>
          <p:cNvSpPr txBox="1"/>
          <p:nvPr/>
        </p:nvSpPr>
        <p:spPr>
          <a:xfrm rot="16200000">
            <a:off x="4246303" y="413577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A75556-A20D-4985-BFEE-A55328763572}"/>
              </a:ext>
            </a:extLst>
          </p:cNvPr>
          <p:cNvCxnSpPr>
            <a:cxnSpLocks/>
          </p:cNvCxnSpPr>
          <p:nvPr/>
        </p:nvCxnSpPr>
        <p:spPr bwMode="auto">
          <a:xfrm>
            <a:off x="5803353" y="4502608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B6C4DCC6-4264-4CD3-A54B-BEC10361B48E}"/>
              </a:ext>
            </a:extLst>
          </p:cNvPr>
          <p:cNvSpPr/>
          <p:nvPr/>
        </p:nvSpPr>
        <p:spPr bwMode="auto">
          <a:xfrm>
            <a:off x="5797373" y="464317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AE3C8-B8C1-41E5-A52F-97E26ECDF684}"/>
              </a:ext>
            </a:extLst>
          </p:cNvPr>
          <p:cNvSpPr txBox="1"/>
          <p:nvPr/>
        </p:nvSpPr>
        <p:spPr>
          <a:xfrm rot="16200000">
            <a:off x="5820530" y="41429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6290D1-FFD5-4D13-A228-DEC3AFEB4E39}"/>
              </a:ext>
            </a:extLst>
          </p:cNvPr>
          <p:cNvCxnSpPr>
            <a:cxnSpLocks/>
          </p:cNvCxnSpPr>
          <p:nvPr/>
        </p:nvCxnSpPr>
        <p:spPr bwMode="auto">
          <a:xfrm flipV="1">
            <a:off x="6381835" y="3976576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22A4D5AF-BBDE-4840-9C46-AB5BD32BAB96}"/>
              </a:ext>
            </a:extLst>
          </p:cNvPr>
          <p:cNvSpPr/>
          <p:nvPr/>
        </p:nvSpPr>
        <p:spPr bwMode="auto">
          <a:xfrm>
            <a:off x="6376800" y="363074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1" name="Rounded Rectangle 56">
            <a:extLst>
              <a:ext uri="{FF2B5EF4-FFF2-40B4-BE49-F238E27FC236}">
                <a16:creationId xmlns:a16="http://schemas.microsoft.com/office/drawing/2014/main" id="{0D74EBBA-22B0-4B6B-BDB5-A56FD8DDFF3E}"/>
              </a:ext>
            </a:extLst>
          </p:cNvPr>
          <p:cNvSpPr/>
          <p:nvPr/>
        </p:nvSpPr>
        <p:spPr bwMode="auto">
          <a:xfrm>
            <a:off x="6873503" y="362758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FF7D9-3D3C-4A98-BD9D-F192DB1AD515}"/>
              </a:ext>
            </a:extLst>
          </p:cNvPr>
          <p:cNvSpPr txBox="1"/>
          <p:nvPr/>
        </p:nvSpPr>
        <p:spPr>
          <a:xfrm rot="5400000">
            <a:off x="7086979" y="407780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4C8F55-70DC-472D-918B-9E2E35175A4B}"/>
              </a:ext>
            </a:extLst>
          </p:cNvPr>
          <p:cNvCxnSpPr>
            <a:cxnSpLocks/>
          </p:cNvCxnSpPr>
          <p:nvPr/>
        </p:nvCxnSpPr>
        <p:spPr bwMode="auto">
          <a:xfrm>
            <a:off x="7405892" y="3964017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Rounded Rectangle 59">
            <a:extLst>
              <a:ext uri="{FF2B5EF4-FFF2-40B4-BE49-F238E27FC236}">
                <a16:creationId xmlns:a16="http://schemas.microsoft.com/office/drawing/2014/main" id="{D9BF838B-61FE-4A05-A02A-B1B618D72D41}"/>
              </a:ext>
            </a:extLst>
          </p:cNvPr>
          <p:cNvSpPr/>
          <p:nvPr/>
        </p:nvSpPr>
        <p:spPr bwMode="auto">
          <a:xfrm>
            <a:off x="7391046" y="4640918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B22BD-BA72-4CE6-A415-DF71C52C759B}"/>
              </a:ext>
            </a:extLst>
          </p:cNvPr>
          <p:cNvSpPr/>
          <p:nvPr/>
        </p:nvSpPr>
        <p:spPr bwMode="auto">
          <a:xfrm>
            <a:off x="4279900" y="3640003"/>
            <a:ext cx="2057400" cy="228766"/>
          </a:xfrm>
          <a:prstGeom prst="rect">
            <a:avLst/>
          </a:prstGeom>
          <a:solidFill>
            <a:srgbClr val="C00000">
              <a:alpha val="1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C7A3FA29-3D0B-44A7-A60F-83BCC0E40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5436" y="1128796"/>
            <a:ext cx="3957175" cy="21765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657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1EC-B6BE-4668-925D-39D94FF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solution to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041-4E7B-46DC-90D6-D6CC02ED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is to temporarily increase priority for tasks holding resources that high priority tasks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FF858-89F0-4265-8ADF-EB8DA80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18184-8147-4C45-AFE1-50D4D85FAF91}"/>
              </a:ext>
            </a:extLst>
          </p:cNvPr>
          <p:cNvSpPr txBox="1"/>
          <p:nvPr/>
        </p:nvSpPr>
        <p:spPr>
          <a:xfrm>
            <a:off x="5037615" y="3849213"/>
            <a:ext cx="971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ahoma" panose="020B0604030504040204" pitchFamily="34" charset="0"/>
              </a:rPr>
              <a:t>Preempted by Task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0723A-81AA-4E4B-8574-6F1379C5D99B}"/>
              </a:ext>
            </a:extLst>
          </p:cNvPr>
          <p:cNvSpPr txBox="1"/>
          <p:nvPr/>
        </p:nvSpPr>
        <p:spPr>
          <a:xfrm rot="5400000">
            <a:off x="3574090" y="38542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DD1DC-325D-4DDB-B5C7-936A0CCA3E0A}"/>
              </a:ext>
            </a:extLst>
          </p:cNvPr>
          <p:cNvSpPr txBox="1"/>
          <p:nvPr/>
        </p:nvSpPr>
        <p:spPr>
          <a:xfrm rot="16200000">
            <a:off x="2813159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F21044C-8FA3-4392-9E20-6E9CACB24B36}"/>
              </a:ext>
            </a:extLst>
          </p:cNvPr>
          <p:cNvSpPr/>
          <p:nvPr/>
        </p:nvSpPr>
        <p:spPr bwMode="auto">
          <a:xfrm>
            <a:off x="2278879" y="44170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5E5BBB-6A26-4D4F-A03C-392B4A0B8C4A}"/>
              </a:ext>
            </a:extLst>
          </p:cNvPr>
          <p:cNvGrpSpPr/>
          <p:nvPr/>
        </p:nvGrpSpPr>
        <p:grpSpPr>
          <a:xfrm>
            <a:off x="767685" y="3043906"/>
            <a:ext cx="7608629" cy="2594894"/>
            <a:chOff x="191687" y="3147093"/>
            <a:chExt cx="7608629" cy="25948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DA67FC-7055-4161-B320-A8564B8D9625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FD8C33-31F4-4EA2-BC4F-7303E8D9DA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3185AFB-781C-4A6B-BE2B-1ABF83FF92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C11F26-0AA7-4151-B516-5965F63D51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88E6EDB-FF2A-42E1-A198-6DB4322802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EF1C67-9AFB-4667-8B91-240B98BA30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2C476-20E7-462A-8FF5-5F79AF112634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06D687-09F0-41E2-B0D8-DEC2A8435205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7179B8-38ED-46A2-9963-3A74BD7BA09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707C5-0731-44AA-9703-532C52655F59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C05EF04-D806-4A74-8036-7AA5E17A5A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C30E3B-575D-4BDA-A1BC-3D3D80F6311C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003CBCA-D0F3-4305-A1D6-38A1E77D6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28AFD2-9E16-4473-BE38-756F75F6AF8B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309A2-DC5D-41A4-82EF-9CA481723205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698BB-041A-4BFC-A2AD-AB34BE42E283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4A6CE-0936-4C23-88D4-085605BAB8D4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ED4A86-B3C8-4921-804F-7B453179C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754B6B-5989-454C-B4AC-1D96155EDA0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C90595E9-FCB3-4287-AD76-22C0139F787B}"/>
              </a:ext>
            </a:extLst>
          </p:cNvPr>
          <p:cNvSpPr/>
          <p:nvPr/>
        </p:nvSpPr>
        <p:spPr bwMode="auto">
          <a:xfrm>
            <a:off x="2775516" y="44170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B28E86-8B70-49BA-BF55-3F3451EEF22F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084907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62095B-D5B6-4E1A-A420-71ABDAE5B823}"/>
              </a:ext>
            </a:extLst>
          </p:cNvPr>
          <p:cNvSpPr txBox="1"/>
          <p:nvPr/>
        </p:nvSpPr>
        <p:spPr>
          <a:xfrm>
            <a:off x="2171174" y="3592106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2" name="Rounded Rectangle 35">
            <a:extLst>
              <a:ext uri="{FF2B5EF4-FFF2-40B4-BE49-F238E27FC236}">
                <a16:creationId xmlns:a16="http://schemas.microsoft.com/office/drawing/2014/main" id="{E2EB5B55-FF1A-4183-B3DC-DAC84E68CA24}"/>
              </a:ext>
            </a:extLst>
          </p:cNvPr>
          <p:cNvSpPr/>
          <p:nvPr/>
        </p:nvSpPr>
        <p:spPr bwMode="auto">
          <a:xfrm>
            <a:off x="3360209" y="33905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F0AB6-469F-48A1-BFA5-49B39E720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4464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9F2F3E-F44F-42A4-A9C8-BF38F8F09652}"/>
              </a:ext>
            </a:extLst>
          </p:cNvPr>
          <p:cNvCxnSpPr>
            <a:cxnSpLocks/>
          </p:cNvCxnSpPr>
          <p:nvPr/>
        </p:nvCxnSpPr>
        <p:spPr bwMode="auto">
          <a:xfrm>
            <a:off x="3893003" y="37404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Rounded Rectangle 45">
            <a:extLst>
              <a:ext uri="{FF2B5EF4-FFF2-40B4-BE49-F238E27FC236}">
                <a16:creationId xmlns:a16="http://schemas.microsoft.com/office/drawing/2014/main" id="{3A1942EA-9695-4839-BE7F-E7150F65C0D4}"/>
              </a:ext>
            </a:extLst>
          </p:cNvPr>
          <p:cNvSpPr/>
          <p:nvPr/>
        </p:nvSpPr>
        <p:spPr bwMode="auto">
          <a:xfrm>
            <a:off x="3886200" y="4406708"/>
            <a:ext cx="1095171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accent3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At Priority 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539EB-E898-4F42-BE2E-1B34B8AC8DAD}"/>
              </a:ext>
            </a:extLst>
          </p:cNvPr>
          <p:cNvCxnSpPr>
            <a:cxnSpLocks/>
          </p:cNvCxnSpPr>
          <p:nvPr/>
        </p:nvCxnSpPr>
        <p:spPr bwMode="auto">
          <a:xfrm>
            <a:off x="4433785" y="4058705"/>
            <a:ext cx="1550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47">
            <a:extLst>
              <a:ext uri="{FF2B5EF4-FFF2-40B4-BE49-F238E27FC236}">
                <a16:creationId xmlns:a16="http://schemas.microsoft.com/office/drawing/2014/main" id="{13A6CB30-B22C-46B8-98A1-D8668D57442F}"/>
              </a:ext>
            </a:extLst>
          </p:cNvPr>
          <p:cNvSpPr/>
          <p:nvPr/>
        </p:nvSpPr>
        <p:spPr bwMode="auto">
          <a:xfrm>
            <a:off x="6022343" y="3895379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5C09D-01DA-44AB-90CD-B037210C5768}"/>
              </a:ext>
            </a:extLst>
          </p:cNvPr>
          <p:cNvCxnSpPr>
            <a:cxnSpLocks/>
          </p:cNvCxnSpPr>
          <p:nvPr/>
        </p:nvCxnSpPr>
        <p:spPr bwMode="auto">
          <a:xfrm>
            <a:off x="7021240" y="4238481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1619D-2AA1-427F-9D36-050FFE46211E}"/>
              </a:ext>
            </a:extLst>
          </p:cNvPr>
          <p:cNvSpPr txBox="1"/>
          <p:nvPr/>
        </p:nvSpPr>
        <p:spPr>
          <a:xfrm rot="16200000">
            <a:off x="4429371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B6D795-D637-4637-8672-A2A7556DA38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90676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1" name="Rounded Rectangle 55">
            <a:extLst>
              <a:ext uri="{FF2B5EF4-FFF2-40B4-BE49-F238E27FC236}">
                <a16:creationId xmlns:a16="http://schemas.microsoft.com/office/drawing/2014/main" id="{83D36B4C-4C3A-4D7F-9D49-4DD87BF3FC87}"/>
              </a:ext>
            </a:extLst>
          </p:cNvPr>
          <p:cNvSpPr/>
          <p:nvPr/>
        </p:nvSpPr>
        <p:spPr bwMode="auto">
          <a:xfrm>
            <a:off x="4993492" y="3385880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0ADE061C-281E-4D22-8A17-BB5C1CB1EECE}"/>
              </a:ext>
            </a:extLst>
          </p:cNvPr>
          <p:cNvSpPr/>
          <p:nvPr/>
        </p:nvSpPr>
        <p:spPr bwMode="auto">
          <a:xfrm>
            <a:off x="5490195" y="3382724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BCBBB-740E-4527-A355-6FBC26DB074C}"/>
              </a:ext>
            </a:extLst>
          </p:cNvPr>
          <p:cNvSpPr txBox="1"/>
          <p:nvPr/>
        </p:nvSpPr>
        <p:spPr>
          <a:xfrm rot="5400000">
            <a:off x="5709661" y="348871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CA08F6-32FE-4C46-A567-380B9F47BFB4}"/>
              </a:ext>
            </a:extLst>
          </p:cNvPr>
          <p:cNvCxnSpPr>
            <a:cxnSpLocks/>
          </p:cNvCxnSpPr>
          <p:nvPr/>
        </p:nvCxnSpPr>
        <p:spPr bwMode="auto">
          <a:xfrm>
            <a:off x="6030313" y="3726349"/>
            <a:ext cx="0" cy="202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ounded Rectangle 59">
            <a:extLst>
              <a:ext uri="{FF2B5EF4-FFF2-40B4-BE49-F238E27FC236}">
                <a16:creationId xmlns:a16="http://schemas.microsoft.com/office/drawing/2014/main" id="{D866A55C-504A-47A2-8B2A-1D03B682E35F}"/>
              </a:ext>
            </a:extLst>
          </p:cNvPr>
          <p:cNvSpPr/>
          <p:nvPr/>
        </p:nvSpPr>
        <p:spPr bwMode="auto">
          <a:xfrm>
            <a:off x="7016858" y="439205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C8FD6D-A968-4D03-AF24-DE958BEFCC9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9708" y="3159003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CA4D53-3613-4BBF-9A63-383008471F4B}"/>
              </a:ext>
            </a:extLst>
          </p:cNvPr>
          <p:cNvSpPr txBox="1"/>
          <p:nvPr/>
        </p:nvSpPr>
        <p:spPr>
          <a:xfrm>
            <a:off x="5465450" y="2684549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F6C0E8-FF83-419D-A3D9-1F027C56F162}"/>
              </a:ext>
            </a:extLst>
          </p:cNvPr>
          <p:cNvSpPr txBox="1"/>
          <p:nvPr/>
        </p:nvSpPr>
        <p:spPr>
          <a:xfrm rot="5400000">
            <a:off x="6711638" y="396143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B56C68-7B13-4510-83AC-1BDC16323751}"/>
              </a:ext>
            </a:extLst>
          </p:cNvPr>
          <p:cNvSpPr txBox="1"/>
          <p:nvPr/>
        </p:nvSpPr>
        <p:spPr>
          <a:xfrm>
            <a:off x="7490391" y="2216881"/>
            <a:ext cx="393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</a:rPr>
              <a:t>Task 3 </a:t>
            </a:r>
            <a:r>
              <a:rPr lang="en-US" sz="2400" b="1" dirty="0">
                <a:latin typeface="Tahoma" panose="020B0604030504040204" pitchFamily="34" charset="0"/>
              </a:rPr>
              <a:t>inherits</a:t>
            </a:r>
            <a:r>
              <a:rPr lang="en-US" sz="2400" dirty="0">
                <a:latin typeface="Tahoma" panose="020B0604030504040204" pitchFamily="34" charset="0"/>
              </a:rPr>
              <a:t> priority of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Task 1 while holding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lock Task 1 needs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053974B-A3BB-42C1-A3B7-ED40047925A4}"/>
              </a:ext>
            </a:extLst>
          </p:cNvPr>
          <p:cNvSpPr/>
          <p:nvPr/>
        </p:nvSpPr>
        <p:spPr>
          <a:xfrm>
            <a:off x="4216972" y="2336415"/>
            <a:ext cx="3421789" cy="1892685"/>
          </a:xfrm>
          <a:custGeom>
            <a:avLst/>
            <a:gdLst>
              <a:gd name="connsiteX0" fmla="*/ 4190428 w 4190428"/>
              <a:gd name="connsiteY0" fmla="*/ 292485 h 1892685"/>
              <a:gd name="connsiteX1" fmla="*/ 2310828 w 4190428"/>
              <a:gd name="connsiteY1" fmla="*/ 385 h 1892685"/>
              <a:gd name="connsiteX2" fmla="*/ 393128 w 4190428"/>
              <a:gd name="connsiteY2" fmla="*/ 292485 h 1892685"/>
              <a:gd name="connsiteX3" fmla="*/ 88328 w 4190428"/>
              <a:gd name="connsiteY3" fmla="*/ 1892685 h 189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428" h="1892685">
                <a:moveTo>
                  <a:pt x="4190428" y="292485"/>
                </a:moveTo>
                <a:cubicBezTo>
                  <a:pt x="3567069" y="146435"/>
                  <a:pt x="2943711" y="385"/>
                  <a:pt x="2310828" y="385"/>
                </a:cubicBezTo>
                <a:cubicBezTo>
                  <a:pt x="1677945" y="385"/>
                  <a:pt x="763545" y="-22898"/>
                  <a:pt x="393128" y="292485"/>
                </a:cubicBezTo>
                <a:cubicBezTo>
                  <a:pt x="22711" y="607868"/>
                  <a:pt x="-102172" y="1687368"/>
                  <a:pt x="88328" y="189268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91E9-8777-C1F0-14BE-60005A6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2C9F-93FF-6B8D-798B-DFAE3940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Failing to make an entire option atomic</a:t>
            </a:r>
          </a:p>
          <a:p>
            <a:pPr lvl="1"/>
            <a:r>
              <a:rPr lang="en-US" dirty="0"/>
              <a:t>Must lock all references to shared memory which could be a data race</a:t>
            </a:r>
          </a:p>
          <a:p>
            <a:pPr lvl="1"/>
            <a:r>
              <a:rPr lang="en-US" dirty="0"/>
              <a:t>Must handle entire indeterminant state in one atomic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1097-7A8C-3049-FA25-055011D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888D2B-5136-B565-1C50-634DB8B83453}"/>
              </a:ext>
            </a:extLst>
          </p:cNvPr>
          <p:cNvGrpSpPr/>
          <p:nvPr/>
        </p:nvGrpSpPr>
        <p:grpSpPr>
          <a:xfrm>
            <a:off x="2209722" y="2932983"/>
            <a:ext cx="5391721" cy="2118935"/>
            <a:chOff x="987614" y="1970785"/>
            <a:chExt cx="5391721" cy="21189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06F10C-7352-90E7-5AB8-F7B759F20075}"/>
                </a:ext>
              </a:extLst>
            </p:cNvPr>
            <p:cNvSpPr txBox="1"/>
            <p:nvPr/>
          </p:nvSpPr>
          <p:spPr>
            <a:xfrm>
              <a:off x="3350886" y="1970785"/>
              <a:ext cx="3028449" cy="203132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lock(</a:t>
              </a:r>
              <a:r>
                <a:rPr lang="en-US" dirty="0" err="1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lck</a:t>
              </a:r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count++;</a:t>
              </a:r>
            </a:p>
            <a:p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unlock(</a:t>
              </a:r>
              <a:r>
                <a:rPr lang="en-US" dirty="0" err="1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lck</a:t>
              </a:r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);</a:t>
              </a:r>
            </a:p>
            <a:p>
              <a:endPara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if (count == MAX) {</a:t>
              </a: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  count = 0;</a:t>
              </a:r>
              <a:b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30E5895-66C4-2BD5-B0F1-4427669F56B5}"/>
                </a:ext>
              </a:extLst>
            </p:cNvPr>
            <p:cNvSpPr/>
            <p:nvPr/>
          </p:nvSpPr>
          <p:spPr>
            <a:xfrm>
              <a:off x="3054673" y="3105407"/>
              <a:ext cx="296213" cy="896703"/>
            </a:xfrm>
            <a:prstGeom prst="leftBrace">
              <a:avLst>
                <a:gd name="adj1" fmla="val 33206"/>
                <a:gd name="adj2" fmla="val 46583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81D593-A12F-A8C1-93A1-90D43FAD6287}"/>
                </a:ext>
              </a:extLst>
            </p:cNvPr>
            <p:cNvSpPr txBox="1"/>
            <p:nvPr/>
          </p:nvSpPr>
          <p:spPr>
            <a:xfrm>
              <a:off x="987614" y="3166390"/>
              <a:ext cx="2215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 have been included in critical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2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254-22AC-BFC7-69B4-CE38CD7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57E-7183-42D7-6018-3C87BD20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(part of the </a:t>
            </a:r>
            <a:r>
              <a:rPr lang="en-US" dirty="0" err="1"/>
              <a:t>Valgrind</a:t>
            </a:r>
            <a:r>
              <a:rPr lang="en-US" dirty="0"/>
              <a:t> tool) detects many common errors when using the POSIX </a:t>
            </a:r>
            <a:r>
              <a:rPr lang="en-US" dirty="0" err="1"/>
              <a:t>pthreads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Bad library calls: unlocking an unlocked mutex, destroying a locked mutex</a:t>
            </a:r>
          </a:p>
          <a:p>
            <a:pPr lvl="1"/>
            <a:r>
              <a:rPr lang="en-US" dirty="0"/>
              <a:t>Deadlocks and Data races</a:t>
            </a:r>
          </a:p>
          <a:p>
            <a:pPr lvl="1"/>
            <a:r>
              <a:rPr lang="en-US" dirty="0">
                <a:hlinkClick r:id="rId2"/>
              </a:rPr>
              <a:t>http://valgrind.org/docs/manual/hg-manual.html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ThreadSanitizer</a:t>
            </a:r>
            <a:r>
              <a:rPr lang="en-US" dirty="0"/>
              <a:t> (in the family of Address Sanitizer) is compiler instrumentation that detects data races</a:t>
            </a:r>
          </a:p>
          <a:p>
            <a:pPr lvl="1"/>
            <a:r>
              <a:rPr lang="en-US" dirty="0"/>
              <a:t>5-15x slowdown for running code</a:t>
            </a:r>
          </a:p>
          <a:p>
            <a:pPr lvl="1"/>
            <a:r>
              <a:rPr lang="en-US" dirty="0">
                <a:hlinkClick r:id="rId3"/>
              </a:rPr>
              <a:t>https://clang.llvm.org/docs/ThreadSanitizer.html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99E0-778D-F7F3-D9BF-EE318DD3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b="1" dirty="0" err="1"/>
              <a:t>Threadsafe</a:t>
            </a:r>
            <a:r>
              <a:rPr lang="en-US" b="1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1361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751529" y="3081528"/>
            <a:ext cx="11133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Must check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2717746"/>
            <a:ext cx="6732113" cy="2514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DE2B-6066-F0B4-116E-87E26C01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782806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your understanding: atomicity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AD57-D556-A167-5C5F-D6985977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What’s wrong here?</a:t>
            </a:r>
          </a:p>
          <a:p>
            <a:pPr lvl="1"/>
            <a:r>
              <a:rPr lang="en-US" dirty="0"/>
              <a:t>Every access is locked, right?</a:t>
            </a:r>
          </a:p>
          <a:p>
            <a:endParaRPr lang="en-US" dirty="0"/>
          </a:p>
          <a:p>
            <a:r>
              <a:rPr lang="en-US" dirty="0"/>
              <a:t>Calling close() and setting the file to NULL need to be one atomic operation</a:t>
            </a:r>
          </a:p>
          <a:p>
            <a:pPr lvl="1"/>
            <a:r>
              <a:rPr lang="en-US" dirty="0"/>
              <a:t>Otherwise the main thread could try to use to file when it’s closed</a:t>
            </a:r>
          </a:p>
          <a:p>
            <a:pPr lvl="1"/>
            <a:endParaRPr lang="en-US" dirty="0"/>
          </a:p>
          <a:p>
            <a:r>
              <a:rPr lang="en-US" dirty="0"/>
              <a:t>Example of failing to resolve indeterminant state atomically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563F-889B-DDF1-3F5D-3F2408C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7CE2-0752-9F66-3112-10866C9EB851}"/>
              </a:ext>
            </a:extLst>
          </p:cNvPr>
          <p:cNvSpPr txBox="1"/>
          <p:nvPr/>
        </p:nvSpPr>
        <p:spPr>
          <a:xfrm>
            <a:off x="6658002" y="1001038"/>
            <a:ext cx="4376043" cy="5355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unrelated work</a:t>
            </a:r>
            <a:b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</a:br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NULL;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35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great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1C69-1AA5-47AA-95C5-88EBE45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7EDA-6171-4AF6-8205-C66B7E08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original example, we put a lock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have instead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atomic_fetch_and_add</a:t>
            </a:r>
            <a:r>
              <a:rPr lang="en-US" dirty="0">
                <a:cs typeface="Courier New" panose="02070309020205020404" pitchFamily="49" charset="0"/>
              </a:rPr>
              <a:t> to update counter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Lock-free and </a:t>
            </a:r>
            <a:r>
              <a:rPr lang="en-US" i="1" dirty="0">
                <a:cs typeface="Courier New" panose="02070309020205020404" pitchFamily="49" charset="0"/>
              </a:rPr>
              <a:t>still</a:t>
            </a:r>
            <a:r>
              <a:rPr lang="en-US" dirty="0">
                <a:cs typeface="Courier New" panose="02070309020205020404" pitchFamily="49" charset="0"/>
              </a:rPr>
              <a:t> atomic!!</a:t>
            </a:r>
          </a:p>
          <a:p>
            <a:pPr lvl="1"/>
            <a:endParaRPr lang="en-US" dirty="0"/>
          </a:p>
          <a:p>
            <a:r>
              <a:rPr lang="en-US" dirty="0"/>
              <a:t>This is possible with more complex data structures as well</a:t>
            </a:r>
          </a:p>
          <a:p>
            <a:pPr lvl="1"/>
            <a:r>
              <a:rPr lang="en-US" dirty="0"/>
              <a:t>Often based on a compare-and-swap (CAS) approach</a:t>
            </a:r>
          </a:p>
          <a:p>
            <a:pPr lvl="1"/>
            <a:r>
              <a:rPr lang="en-US" dirty="0">
                <a:hlinkClick r:id="rId2"/>
              </a:rPr>
              <a:t>https://www.cs.cmu.edu/~410-s05/lectures/L31_LockFree.pdf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Warning: these are not to be taken lightly</a:t>
            </a:r>
          </a:p>
          <a:p>
            <a:pPr lvl="1"/>
            <a:r>
              <a:rPr lang="en-US" dirty="0"/>
              <a:t>Atomic instructions have performance costs on processors</a:t>
            </a:r>
          </a:p>
          <a:p>
            <a:pPr lvl="1"/>
            <a:r>
              <a:rPr lang="en-US" dirty="0"/>
              <a:t>Getting this correct involves really understanding hardware</a:t>
            </a:r>
          </a:p>
          <a:p>
            <a:pPr lvl="1"/>
            <a:r>
              <a:rPr lang="en-US" dirty="0">
                <a:hlinkClick r:id="rId3"/>
              </a:rPr>
              <a:t>https://abseil.io/docs/cpp/atomic_danger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C7E7-0468-4E67-9A90-E306BEB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A2C3DB4-5C27-41AA-87EA-801E822B01C0}"/>
              </a:ext>
            </a:extLst>
          </p:cNvPr>
          <p:cNvSpPr/>
          <p:nvPr/>
        </p:nvSpPr>
        <p:spPr>
          <a:xfrm flipH="1" flipV="1">
            <a:off x="953207" y="3811468"/>
            <a:ext cx="9483144" cy="174808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8825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b="1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0180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D6B-901E-44B9-9B7A-3EB8BE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91E3-0E4C-43B7-B04E-8456B7EC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(in browsers) is strictly single-threaded</a:t>
            </a:r>
          </a:p>
          <a:p>
            <a:pPr lvl="1"/>
            <a:r>
              <a:rPr lang="en-US" dirty="0"/>
              <a:t>Therefore, no data races!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function will never be interrupted unless it makes an asynchronous call</a:t>
            </a:r>
          </a:p>
          <a:p>
            <a:pPr marL="914400" lvl="2" indent="0">
              <a:buNone/>
            </a:pPr>
            <a:r>
              <a:rPr lang="en-US" dirty="0"/>
              <a:t>console.log("1");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(function(){console.log("2");},0);</a:t>
            </a:r>
          </a:p>
          <a:p>
            <a:pPr marL="914400" lvl="2" indent="0">
              <a:buNone/>
            </a:pPr>
            <a:r>
              <a:rPr lang="en-US" dirty="0"/>
              <a:t>console.log("3");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(function(){console.log("4");},1000);</a:t>
            </a:r>
          </a:p>
          <a:p>
            <a:pPr lvl="1"/>
            <a:r>
              <a:rPr lang="en-US" dirty="0"/>
              <a:t>Will always output: </a:t>
            </a:r>
            <a:r>
              <a:rPr lang="en-US" b="1" dirty="0"/>
              <a:t>1 3 2 4</a:t>
            </a:r>
            <a:r>
              <a:rPr lang="en-US" dirty="0"/>
              <a:t> in that order</a:t>
            </a:r>
          </a:p>
          <a:p>
            <a:pPr lvl="2"/>
            <a:r>
              <a:rPr lang="en-US" dirty="0"/>
              <a:t>Even timers only trigger whenever the current code is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0B75-79BF-49A0-A97B-2A2AC58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69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the same primitives we discussed!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https://docs.python.org/3/library/concurrency.html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03F6-0E88-4582-BA0F-A7BBB521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3"/>
          <a:stretch/>
        </p:blipFill>
        <p:spPr>
          <a:xfrm>
            <a:off x="607595" y="2218919"/>
            <a:ext cx="7697798" cy="339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0EFB2-FF0F-48CC-8DF4-D77B939CAA88}"/>
              </a:ext>
            </a:extLst>
          </p:cNvPr>
          <p:cNvSpPr txBox="1"/>
          <p:nvPr/>
        </p:nvSpPr>
        <p:spPr>
          <a:xfrm>
            <a:off x="6413093" y="2412267"/>
            <a:ext cx="3784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some nicer things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</a:rPr>
              <a:t>some_lock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endParaRPr lang="en-US" sz="2000" dirty="0"/>
          </a:p>
          <a:p>
            <a:r>
              <a:rPr lang="en-US" sz="2400" dirty="0"/>
              <a:t>Is equivalent to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some_lock.acquire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try: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finally: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some_lock.release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7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  <a:p>
            <a:pPr lvl="1"/>
            <a:r>
              <a:rPr lang="en-US" dirty="0"/>
              <a:t>Resolve with semaphores or </a:t>
            </a:r>
            <a:r>
              <a:rPr lang="en-US" dirty="0" err="1"/>
              <a:t>condvars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3009255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3218622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711316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65033" y="5490831"/>
            <a:ext cx="517730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F8BE-BC8E-406B-AD19-0E2434A0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 are concurrent but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uses one big lock technique for thread safety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Threads that are I/O bound still</a:t>
            </a:r>
            <a:br>
              <a:rPr lang="en-US" dirty="0"/>
            </a:br>
            <a:r>
              <a:rPr lang="en-US" dirty="0"/>
              <a:t>get a performance boost</a:t>
            </a:r>
          </a:p>
          <a:p>
            <a:pPr lvl="1"/>
            <a:r>
              <a:rPr lang="en-US" dirty="0"/>
              <a:t>Threads that are CPU bound do</a:t>
            </a:r>
            <a:br>
              <a:rPr lang="en-US" dirty="0"/>
            </a:br>
            <a:r>
              <a:rPr lang="en-US" dirty="0"/>
              <a:t>not increase performance</a:t>
            </a:r>
          </a:p>
          <a:p>
            <a:pPr lvl="1"/>
            <a:endParaRPr lang="en-US" dirty="0"/>
          </a:p>
          <a:p>
            <a:r>
              <a:rPr lang="en-US" i="1" dirty="0"/>
              <a:t>Multiprocessing</a:t>
            </a:r>
            <a:r>
              <a:rPr lang="en-US" dirty="0"/>
              <a:t> library does</a:t>
            </a:r>
            <a:br>
              <a:rPr lang="en-US" dirty="0"/>
            </a:br>
            <a:r>
              <a:rPr lang="en-US" dirty="0"/>
              <a:t>employ parallelism by spawning</a:t>
            </a:r>
            <a:br>
              <a:rPr lang="en-US" dirty="0"/>
            </a:br>
            <a:r>
              <a:rPr lang="en-US" dirty="0"/>
              <a:t>entirely new processes</a:t>
            </a:r>
          </a:p>
          <a:p>
            <a:pPr lvl="1"/>
            <a:r>
              <a:rPr lang="en-US" dirty="0"/>
              <a:t>Each with their own python interpreter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https://hackernoon.com/concurrent-programming-in-python-is-not-what-you-think-it-is-b6439c3f3e6a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8FDFF-7B94-4C27-BCF8-AEFD462B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6" y="1804987"/>
            <a:ext cx="458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3DB02-D15F-DBFA-662E-D27E1DE0B946}"/>
              </a:ext>
            </a:extLst>
          </p:cNvPr>
          <p:cNvSpPr txBox="1"/>
          <p:nvPr/>
        </p:nvSpPr>
        <p:spPr>
          <a:xfrm>
            <a:off x="607594" y="6079609"/>
            <a:ext cx="677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Active work in changing this: </a:t>
            </a:r>
            <a:r>
              <a:rPr lang="en-US" dirty="0">
                <a:hlinkClick r:id="rId4"/>
              </a:rPr>
              <a:t>https://peps.python.org/pep-0703/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5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</a:t>
            </a:r>
            <a:r>
              <a:rPr lang="en-US" b="1" i="1" dirty="0">
                <a:solidFill>
                  <a:schemeClr val="accent4"/>
                </a:solidFill>
              </a:rPr>
              <a:t>synchronized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keyword for surrounding critical sections</a:t>
            </a:r>
          </a:p>
          <a:p>
            <a:r>
              <a:rPr lang="en-US" dirty="0"/>
              <a:t>Automatically releases the lock when exiting early:</a:t>
            </a:r>
          </a:p>
          <a:p>
            <a:endParaRPr lang="en-US" dirty="0"/>
          </a:p>
          <a:p>
            <a:r>
              <a:rPr lang="en-US" dirty="0"/>
              <a:t>Similar to</a:t>
            </a:r>
          </a:p>
          <a:p>
            <a:pPr lvl="1"/>
            <a:r>
              <a:rPr lang="en-US" dirty="0"/>
              <a:t>Python: 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with </a:t>
            </a:r>
            <a:r>
              <a:rPr lang="en-US" sz="2000" b="1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self.lock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: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Objective-C: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@synchronized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6188" y="1412875"/>
            <a:ext cx="5257800" cy="4489450"/>
          </a:xfrm>
        </p:spPr>
      </p:pic>
      <p:sp>
        <p:nvSpPr>
          <p:cNvPr id="7" name="Rounded Rectangle 6"/>
          <p:cNvSpPr/>
          <p:nvPr/>
        </p:nvSpPr>
        <p:spPr>
          <a:xfrm flipH="1" flipV="1">
            <a:off x="7230942" y="1999604"/>
            <a:ext cx="1314681" cy="26147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7072132" y="3592432"/>
            <a:ext cx="1926213" cy="23776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 16"/>
          <p:cNvSpPr/>
          <p:nvPr/>
        </p:nvSpPr>
        <p:spPr>
          <a:xfrm>
            <a:off x="4031087" y="3065171"/>
            <a:ext cx="3665113" cy="1532229"/>
          </a:xfrm>
          <a:custGeom>
            <a:avLst/>
            <a:gdLst>
              <a:gd name="connsiteX0" fmla="*/ 0 w 4053016"/>
              <a:gd name="connsiteY0" fmla="*/ 27682 h 2062428"/>
              <a:gd name="connsiteX1" fmla="*/ 1812324 w 4053016"/>
              <a:gd name="connsiteY1" fmla="*/ 208915 h 2062428"/>
              <a:gd name="connsiteX2" fmla="*/ 2479589 w 4053016"/>
              <a:gd name="connsiteY2" fmla="*/ 1576396 h 2062428"/>
              <a:gd name="connsiteX3" fmla="*/ 4053016 w 4053016"/>
              <a:gd name="connsiteY3" fmla="*/ 2062428 h 2062428"/>
              <a:gd name="connsiteX0" fmla="*/ 0 w 4053016"/>
              <a:gd name="connsiteY0" fmla="*/ 5939 h 2040685"/>
              <a:gd name="connsiteX1" fmla="*/ 1581664 w 4053016"/>
              <a:gd name="connsiteY1" fmla="*/ 376642 h 2040685"/>
              <a:gd name="connsiteX2" fmla="*/ 2479589 w 4053016"/>
              <a:gd name="connsiteY2" fmla="*/ 1554653 h 2040685"/>
              <a:gd name="connsiteX3" fmla="*/ 4053016 w 4053016"/>
              <a:gd name="connsiteY3" fmla="*/ 2040685 h 2040685"/>
              <a:gd name="connsiteX0" fmla="*/ 0 w 4053016"/>
              <a:gd name="connsiteY0" fmla="*/ 2804 h 2037550"/>
              <a:gd name="connsiteX1" fmla="*/ 1548713 w 4053016"/>
              <a:gd name="connsiteY1" fmla="*/ 587691 h 2037550"/>
              <a:gd name="connsiteX2" fmla="*/ 2479589 w 4053016"/>
              <a:gd name="connsiteY2" fmla="*/ 1551518 h 2037550"/>
              <a:gd name="connsiteX3" fmla="*/ 4053016 w 4053016"/>
              <a:gd name="connsiteY3" fmla="*/ 2037550 h 2037550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016" h="2034746">
                <a:moveTo>
                  <a:pt x="0" y="0"/>
                </a:moveTo>
                <a:cubicBezTo>
                  <a:pt x="847811" y="85125"/>
                  <a:pt x="1291967" y="367957"/>
                  <a:pt x="1548713" y="584887"/>
                </a:cubicBezTo>
                <a:cubicBezTo>
                  <a:pt x="1805459" y="801817"/>
                  <a:pt x="2062205" y="1307071"/>
                  <a:pt x="2479589" y="1548714"/>
                </a:cubicBezTo>
                <a:cubicBezTo>
                  <a:pt x="2896973" y="1790357"/>
                  <a:pt x="4053016" y="2034746"/>
                  <a:pt x="4053016" y="2034746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2BA0F0-E151-41BD-BB4A-7995A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21C-9E21-F929-05C4-8001473C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C++ has standard 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B076-BAEC-F94E-DE8B-0C0EFA9D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10972799" cy="5029200"/>
          </a:xfrm>
        </p:spPr>
        <p:txBody>
          <a:bodyPr/>
          <a:lstStyle/>
          <a:p>
            <a:r>
              <a:rPr lang="en-US" dirty="0"/>
              <a:t>Condition variable takes a function as an argument for determining the condition (since C++11)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Semaphores were added in C++20. Two forms:</a:t>
            </a:r>
          </a:p>
          <a:p>
            <a:pPr lvl="1"/>
            <a:r>
              <a:rPr lang="en-US" dirty="0"/>
              <a:t>Counting semaphores (arbitrary integer value)</a:t>
            </a:r>
          </a:p>
          <a:p>
            <a:pPr lvl="1"/>
            <a:r>
              <a:rPr lang="en-US" dirty="0"/>
              <a:t>Binary semaphores (internal value of 1 or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0F20D-6EAC-B8BA-83FF-6B3C19EC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10F6E3-1ED3-201D-4094-E4D226C88307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409415" y="2082333"/>
            <a:ext cx="723274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3"/>
              </a:rPr>
              <a:t>  std::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3"/>
              </a:rPr>
              <a:t>unique_lock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4"/>
              </a:rPr>
              <a:t>std::mutex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cv_m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5"/>
              </a:rPr>
              <a:t>std::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5"/>
              </a:rPr>
              <a:t>cerr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"Waiting...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cv.wait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[]{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5"/>
              </a:rPr>
              <a:t>std::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080"/>
                </a:solidFill>
                <a:effectLst/>
                <a:latin typeface="Courier New" panose="02070309020205020404" pitchFamily="49" charset="0"/>
                <a:hlinkClick r:id="rId5"/>
              </a:rPr>
              <a:t>cerr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"...finished waiting.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== 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054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4DCF-FD6D-46A8-41D5-97342449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C++ Locking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32BCE-BA11-5770-0A7A-6A82115D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scoped_lock</a:t>
            </a:r>
            <a:r>
              <a:rPr lang="en-US" dirty="0"/>
              <a:t> object is constructed with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dirty="0"/>
              <a:t> objects as a local variable (since C++17)</a:t>
            </a:r>
          </a:p>
          <a:p>
            <a:pPr lvl="1"/>
            <a:r>
              <a:rPr lang="en-US" dirty="0"/>
              <a:t>When the </a:t>
            </a:r>
            <a:r>
              <a:rPr lang="en-US" dirty="0" err="1"/>
              <a:t>scoped_lock</a:t>
            </a:r>
            <a:r>
              <a:rPr lang="en-US" dirty="0"/>
              <a:t> is constructed, it acquires all mutexes</a:t>
            </a:r>
          </a:p>
          <a:p>
            <a:pPr lvl="2"/>
            <a:r>
              <a:rPr lang="en-US" dirty="0"/>
              <a:t>And does so with a global ordering to avoid deadlocks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</a:t>
            </a:r>
            <a:r>
              <a:rPr lang="en-US" dirty="0" err="1"/>
              <a:t>scoped_lock</a:t>
            </a:r>
            <a:r>
              <a:rPr lang="en-US" dirty="0"/>
              <a:t> is destructed it releases the mutexes</a:t>
            </a:r>
          </a:p>
          <a:p>
            <a:pPr lvl="2"/>
            <a:r>
              <a:rPr lang="en-US" dirty="0"/>
              <a:t>Usually happens automatically at the end of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6616-A301-4E9C-C546-66030313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F9F74F-ED15-C6AA-11B0-A5B60587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91" y="4140359"/>
            <a:ext cx="1061910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// Each Employee has its own mutex to protect updates to itself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assign_partner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e1, 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scoped_lock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e1.mutex, e2.mutex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 // deadlock avoided!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e1.partners.push_back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e2.id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e2.partners.push_back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e1.id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eaLnBrk="0" fontAlgn="t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rPr>
              <a:t>  // mutexes are automatically released when the function ends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67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Rust’s opinion on sharing memory is amusingly to refer to Go’s opinion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Rust has a strong concept of ownership</a:t>
            </a:r>
          </a:p>
          <a:p>
            <a:pPr lvl="1"/>
            <a:r>
              <a:rPr lang="en-US" dirty="0"/>
              <a:t>A writeable (mutable) reference to an object can only be held in one place</a:t>
            </a:r>
          </a:p>
          <a:p>
            <a:pPr lvl="1"/>
            <a:r>
              <a:rPr lang="en-US" dirty="0"/>
              <a:t>Once an object is passed to another thread, the passer no longer has access</a:t>
            </a:r>
          </a:p>
          <a:p>
            <a:pPr lvl="1"/>
            <a:r>
              <a:rPr lang="en-US" dirty="0"/>
              <a:t>Solves many concurrency issues due to lack of shared memory</a:t>
            </a:r>
          </a:p>
          <a:p>
            <a:pPr lvl="1"/>
            <a:endParaRPr lang="en-US" dirty="0"/>
          </a:p>
          <a:p>
            <a:r>
              <a:rPr lang="en-US" dirty="0"/>
              <a:t>Rust locks have lifetimes enforced by the compiler</a:t>
            </a:r>
          </a:p>
          <a:p>
            <a:pPr lvl="1"/>
            <a:r>
              <a:rPr lang="en-US" dirty="0"/>
              <a:t>Lock goes out-of-scope at the end of the function, relocking automatically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5FBA-F263-440E-9DB5-F36DD85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0" y="1714500"/>
            <a:ext cx="847344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2202A-6F6C-46F4-AEC2-1BD7D1F1BCA4}"/>
              </a:ext>
            </a:extLst>
          </p:cNvPr>
          <p:cNvSpPr txBox="1"/>
          <p:nvPr/>
        </p:nvSpPr>
        <p:spPr>
          <a:xfrm>
            <a:off x="357388" y="6352143"/>
            <a:ext cx="6867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https://blog.rust-lang.org/2015/04/10/Fearless-Concurrency.html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428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3D7-5219-4B62-8110-3EBA38C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F45D-5607-4AFA-BFA9-43FE794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aware of issues when writing multithreaded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threadsafe</a:t>
            </a:r>
            <a:r>
              <a:rPr lang="en-US" dirty="0"/>
              <a:t> data structures when possible</a:t>
            </a:r>
          </a:p>
          <a:p>
            <a:pPr lvl="1"/>
            <a:r>
              <a:rPr lang="en-US" dirty="0"/>
              <a:t>In languages that provide them…</a:t>
            </a:r>
          </a:p>
          <a:p>
            <a:endParaRPr lang="en-US" dirty="0"/>
          </a:p>
          <a:p>
            <a:r>
              <a:rPr lang="en-US" dirty="0"/>
              <a:t>Map your problem onto a classical concurrency problem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Readers/Writers</a:t>
            </a:r>
          </a:p>
          <a:p>
            <a:endParaRPr lang="en-US" dirty="0"/>
          </a:p>
          <a:p>
            <a:r>
              <a:rPr lang="en-US" dirty="0"/>
              <a:t>One big lock for </a:t>
            </a:r>
            <a:r>
              <a:rPr lang="en-US" i="1" dirty="0"/>
              <a:t>correctness</a:t>
            </a:r>
            <a:r>
              <a:rPr lang="en-US" dirty="0"/>
              <a:t> isn’t the worst idea ever</a:t>
            </a:r>
          </a:p>
          <a:p>
            <a:pPr lvl="1"/>
            <a:r>
              <a:rPr lang="en-US" dirty="0"/>
              <a:t>But with some care (possibly a lot of care) we can do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4920-C1A0-4345-9B7D-D887AA2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1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seems like we can just add lots of locks and semaphores to be safe, right?</a:t>
            </a:r>
          </a:p>
          <a:p>
            <a:pPr lvl="1"/>
            <a:r>
              <a:rPr lang="en-US" dirty="0"/>
              <a:t>Still tricky! Too many locks can cause </a:t>
            </a:r>
            <a:r>
              <a:rPr lang="en-US" b="1" i="1" dirty="0"/>
              <a:t>deadlock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pPr lvl="1"/>
            <a:endParaRPr lang="en-US" dirty="0"/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 (unless there are interrupts)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/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pPr lvl="2"/>
            <a:endParaRPr lang="en-US" dirty="0"/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CA55-3FC0-4861-BA77-DE1F4C9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907</TotalTime>
  <Words>5979</Words>
  <Application>Microsoft Office PowerPoint</Application>
  <PresentationFormat>Widescreen</PresentationFormat>
  <Paragraphs>1130</Paragraphs>
  <Slides>86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굴림</vt:lpstr>
      <vt:lpstr>Andale Mono</vt:lpstr>
      <vt:lpstr>Arial</vt:lpstr>
      <vt:lpstr>Arial Black</vt:lpstr>
      <vt:lpstr>Calibri</vt:lpstr>
      <vt:lpstr>Consolas</vt:lpstr>
      <vt:lpstr>Courier New</vt:lpstr>
      <vt:lpstr>Garamond</vt:lpstr>
      <vt:lpstr>Gill Sans</vt:lpstr>
      <vt:lpstr>Tahoma</vt:lpstr>
      <vt:lpstr>Wingdings</vt:lpstr>
      <vt:lpstr>Class Slides</vt:lpstr>
      <vt:lpstr>Lecture 06: Synchronization Bugs</vt:lpstr>
      <vt:lpstr>Next week Tuesday: online recording</vt:lpstr>
      <vt:lpstr>Today’s Goals</vt:lpstr>
      <vt:lpstr>Outline</vt:lpstr>
      <vt:lpstr>Common synchronization bugs</vt:lpstr>
      <vt:lpstr>Atomicity Violation</vt:lpstr>
      <vt:lpstr>Check your understanding: atomicity violation</vt:lpstr>
      <vt:lpstr>Order violation</vt:lpstr>
      <vt:lpstr>Why is this difficult?</vt:lpstr>
      <vt:lpstr>Locking granularity</vt:lpstr>
      <vt:lpstr>Outline</vt:lpstr>
      <vt:lpstr>PowerPoint Presentation</vt:lpstr>
      <vt:lpstr>Deadlock</vt:lpstr>
      <vt:lpstr>Deadlock versus starvation</vt:lpstr>
      <vt:lpstr>Simple example: four-way stop</vt:lpstr>
      <vt:lpstr>Dining philosophers</vt:lpstr>
      <vt:lpstr>Dining philosophers</vt:lpstr>
      <vt:lpstr>Dining philosophers</vt:lpstr>
      <vt:lpstr>Dining philosophers</vt:lpstr>
      <vt:lpstr>Deadlock with locks</vt:lpstr>
      <vt:lpstr>No deadlock in the lucky case</vt:lpstr>
      <vt:lpstr>But deadlock can still occur</vt:lpstr>
      <vt:lpstr>Deadlocks involve circular dependencies</vt:lpstr>
      <vt:lpstr>Deadlock can occur on any shared resource</vt:lpstr>
      <vt:lpstr>Interrupts can cause deadlocks too</vt:lpstr>
      <vt:lpstr>Reentrant library functions</vt:lpstr>
      <vt:lpstr>Break + Check your understanding</vt:lpstr>
      <vt:lpstr>Break + Check your understanding</vt:lpstr>
      <vt:lpstr>Outline</vt:lpstr>
      <vt:lpstr>How Should a System Deal With Deadlock?</vt:lpstr>
      <vt:lpstr>Deadlock avoidance</vt:lpstr>
      <vt:lpstr>Banker’s Algorithm for avoiding deadlock</vt:lpstr>
      <vt:lpstr>How Should a System Deal With Deadlock?</vt:lpstr>
      <vt:lpstr>Preventing Deadlocks: deadlock requires four conditions</vt:lpstr>
      <vt:lpstr>1. Do not have mutual exclusion</vt:lpstr>
      <vt:lpstr>Lockfree data structures</vt:lpstr>
      <vt:lpstr>2. Avoid hold and wait with trylock()</vt:lpstr>
      <vt:lpstr>3. No preemption</vt:lpstr>
      <vt:lpstr>4. Avoiding Circular Wait</vt:lpstr>
      <vt:lpstr>Ordered locking for dining philosophers</vt:lpstr>
      <vt:lpstr>Check your understanding</vt:lpstr>
      <vt:lpstr>Check your understanding</vt:lpstr>
      <vt:lpstr>How Should a System Deal With Deadlock?</vt:lpstr>
      <vt:lpstr>Deadlock Recovery: how to deal with a deadlock?</vt:lpstr>
      <vt:lpstr>Modern OS approach to deadlocks</vt:lpstr>
      <vt:lpstr>Break + Check your understanding</vt:lpstr>
      <vt:lpstr>Break + Check your understanding</vt:lpstr>
      <vt:lpstr>Break + Check your understanding</vt:lpstr>
      <vt:lpstr>Outline</vt:lpstr>
      <vt:lpstr>Common synchronization bugs</vt:lpstr>
      <vt:lpstr>Livelock while avoiding deadlock</vt:lpstr>
      <vt:lpstr>Avoiding hold and wait could lead to livelock</vt:lpstr>
      <vt:lpstr>Livelock in agents</vt:lpstr>
      <vt:lpstr>Livelock versus Deadlock</vt:lpstr>
      <vt:lpstr>Outline</vt:lpstr>
      <vt:lpstr>Systems interact with each other</vt:lpstr>
      <vt:lpstr>A problem with priority schedulers: priority inversion</vt:lpstr>
      <vt:lpstr>Priority inversion occurred on Pathfinder!</vt:lpstr>
      <vt:lpstr>Priority inheritance solution to priority inversion</vt:lpstr>
      <vt:lpstr>Break + Tools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Lock-free data structures</vt:lpstr>
      <vt:lpstr>Break + Question: Where is the critical section for vector?</vt:lpstr>
      <vt:lpstr>Break + Question: Where is the critical section for vector?</vt:lpstr>
      <vt:lpstr>Outline</vt:lpstr>
      <vt:lpstr>Javascript</vt:lpstr>
      <vt:lpstr>Python</vt:lpstr>
      <vt:lpstr>Python threads are concurrent but not parallel</vt:lpstr>
      <vt:lpstr>Java</vt:lpstr>
      <vt:lpstr>Modern C++ has standard synchronization primitives</vt:lpstr>
      <vt:lpstr>Modern C++ Locking</vt:lpstr>
      <vt:lpstr>Rust</vt:lpstr>
      <vt:lpstr>Advice for the future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Concurrency Wrapup</dc:title>
  <dc:creator>Branden Ghena</dc:creator>
  <cp:lastModifiedBy>Branden Ghena</cp:lastModifiedBy>
  <cp:revision>119</cp:revision>
  <dcterms:created xsi:type="dcterms:W3CDTF">2020-10-03T20:16:00Z</dcterms:created>
  <dcterms:modified xsi:type="dcterms:W3CDTF">2024-10-10T17:30:09Z</dcterms:modified>
</cp:coreProperties>
</file>