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4"/>
  </p:sldMasterIdLst>
  <p:notesMasterIdLst>
    <p:notesMasterId r:id="rId81"/>
  </p:notesMasterIdLst>
  <p:sldIdLst>
    <p:sldId id="256" r:id="rId5"/>
    <p:sldId id="466" r:id="rId6"/>
    <p:sldId id="2116" r:id="rId7"/>
    <p:sldId id="264" r:id="rId8"/>
    <p:sldId id="482" r:id="rId9"/>
    <p:sldId id="471" r:id="rId10"/>
    <p:sldId id="261" r:id="rId11"/>
    <p:sldId id="404" r:id="rId12"/>
    <p:sldId id="407" r:id="rId13"/>
    <p:sldId id="413" r:id="rId14"/>
    <p:sldId id="412" r:id="rId15"/>
    <p:sldId id="488" r:id="rId16"/>
    <p:sldId id="432" r:id="rId17"/>
    <p:sldId id="490" r:id="rId18"/>
    <p:sldId id="493" r:id="rId19"/>
    <p:sldId id="415" r:id="rId20"/>
    <p:sldId id="417" r:id="rId21"/>
    <p:sldId id="492" r:id="rId22"/>
    <p:sldId id="418" r:id="rId23"/>
    <p:sldId id="419" r:id="rId24"/>
    <p:sldId id="2263" r:id="rId25"/>
    <p:sldId id="2264" r:id="rId26"/>
    <p:sldId id="494" r:id="rId27"/>
    <p:sldId id="409" r:id="rId28"/>
    <p:sldId id="420" r:id="rId29"/>
    <p:sldId id="2267" r:id="rId30"/>
    <p:sldId id="426" r:id="rId31"/>
    <p:sldId id="427" r:id="rId32"/>
    <p:sldId id="477" r:id="rId33"/>
    <p:sldId id="430" r:id="rId34"/>
    <p:sldId id="424" r:id="rId35"/>
    <p:sldId id="423" r:id="rId36"/>
    <p:sldId id="431" r:id="rId37"/>
    <p:sldId id="425" r:id="rId38"/>
    <p:sldId id="433" r:id="rId39"/>
    <p:sldId id="422" r:id="rId40"/>
    <p:sldId id="435" r:id="rId41"/>
    <p:sldId id="437" r:id="rId42"/>
    <p:sldId id="439" r:id="rId43"/>
    <p:sldId id="436" r:id="rId44"/>
    <p:sldId id="434" r:id="rId45"/>
    <p:sldId id="272" r:id="rId46"/>
    <p:sldId id="438" r:id="rId47"/>
    <p:sldId id="441" r:id="rId48"/>
    <p:sldId id="442" r:id="rId49"/>
    <p:sldId id="440" r:id="rId50"/>
    <p:sldId id="444" r:id="rId51"/>
    <p:sldId id="495" r:id="rId52"/>
    <p:sldId id="411" r:id="rId53"/>
    <p:sldId id="447" r:id="rId54"/>
    <p:sldId id="449" r:id="rId55"/>
    <p:sldId id="450" r:id="rId56"/>
    <p:sldId id="448" r:id="rId57"/>
    <p:sldId id="270" r:id="rId58"/>
    <p:sldId id="465" r:id="rId59"/>
    <p:sldId id="454" r:id="rId60"/>
    <p:sldId id="487" r:id="rId61"/>
    <p:sldId id="2265" r:id="rId62"/>
    <p:sldId id="2266" r:id="rId63"/>
    <p:sldId id="489" r:id="rId64"/>
    <p:sldId id="451" r:id="rId65"/>
    <p:sldId id="478" r:id="rId66"/>
    <p:sldId id="273" r:id="rId67"/>
    <p:sldId id="405" r:id="rId68"/>
    <p:sldId id="406" r:id="rId69"/>
    <p:sldId id="455" r:id="rId70"/>
    <p:sldId id="452" r:id="rId71"/>
    <p:sldId id="445" r:id="rId72"/>
    <p:sldId id="456" r:id="rId73"/>
    <p:sldId id="459" r:id="rId74"/>
    <p:sldId id="457" r:id="rId75"/>
    <p:sldId id="458" r:id="rId76"/>
    <p:sldId id="460" r:id="rId77"/>
    <p:sldId id="479" r:id="rId78"/>
    <p:sldId id="480" r:id="rId79"/>
    <p:sldId id="496" r:id="rId80"/>
  </p:sldIdLst>
  <p:sldSz cx="12192000" cy="6858000"/>
  <p:notesSz cx="6858000" cy="9144000"/>
  <p:embeddedFontLst>
    <p:embeddedFont>
      <p:font typeface="Tahoma" panose="020B0604030504040204" pitchFamily="34" charset="0"/>
      <p:regular r:id="rId82"/>
      <p:bold r:id="rId8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66"/>
            <p14:sldId id="2116"/>
            <p14:sldId id="264"/>
          </p14:sldIdLst>
        </p14:section>
        <p14:section name="Scheduling" id="{B55B8E8C-5EAB-4A1E-A4E9-AE5E896E46FA}">
          <p14:sldIdLst>
            <p14:sldId id="482"/>
            <p14:sldId id="471"/>
            <p14:sldId id="261"/>
            <p14:sldId id="404"/>
            <p14:sldId id="407"/>
            <p14:sldId id="413"/>
            <p14:sldId id="412"/>
            <p14:sldId id="488"/>
            <p14:sldId id="432"/>
            <p14:sldId id="490"/>
          </p14:sldIdLst>
        </p14:section>
        <p14:section name="Scheduler Metrics" id="{D957417D-A832-4F3F-944E-B0FE6084032C}">
          <p14:sldIdLst>
            <p14:sldId id="493"/>
            <p14:sldId id="415"/>
            <p14:sldId id="417"/>
            <p14:sldId id="492"/>
            <p14:sldId id="418"/>
            <p14:sldId id="419"/>
            <p14:sldId id="2263"/>
            <p14:sldId id="2264"/>
          </p14:sldIdLst>
        </p14:section>
        <p14:section name="Batch Systems" id="{909B5A15-EBA0-4ABC-9DD9-BB76C0C18208}">
          <p14:sldIdLst>
            <p14:sldId id="494"/>
            <p14:sldId id="409"/>
            <p14:sldId id="420"/>
            <p14:sldId id="2267"/>
            <p14:sldId id="426"/>
            <p14:sldId id="427"/>
            <p14:sldId id="477"/>
            <p14:sldId id="430"/>
            <p14:sldId id="424"/>
            <p14:sldId id="423"/>
            <p14:sldId id="431"/>
            <p14:sldId id="425"/>
            <p14:sldId id="433"/>
            <p14:sldId id="422"/>
            <p14:sldId id="435"/>
            <p14:sldId id="437"/>
            <p14:sldId id="439"/>
            <p14:sldId id="436"/>
            <p14:sldId id="434"/>
            <p14:sldId id="272"/>
            <p14:sldId id="438"/>
            <p14:sldId id="441"/>
            <p14:sldId id="442"/>
            <p14:sldId id="440"/>
            <p14:sldId id="444"/>
          </p14:sldIdLst>
        </p14:section>
        <p14:section name="Interactive Systems" id="{2625789D-9F1B-4F26-9B2D-93D56733F222}">
          <p14:sldIdLst>
            <p14:sldId id="495"/>
            <p14:sldId id="411"/>
            <p14:sldId id="447"/>
            <p14:sldId id="449"/>
            <p14:sldId id="450"/>
            <p14:sldId id="448"/>
            <p14:sldId id="270"/>
            <p14:sldId id="465"/>
            <p14:sldId id="454"/>
            <p14:sldId id="487"/>
            <p14:sldId id="2265"/>
            <p14:sldId id="2266"/>
            <p14:sldId id="489"/>
            <p14:sldId id="451"/>
            <p14:sldId id="478"/>
            <p14:sldId id="273"/>
            <p14:sldId id="405"/>
            <p14:sldId id="406"/>
            <p14:sldId id="455"/>
            <p14:sldId id="452"/>
            <p14:sldId id="445"/>
            <p14:sldId id="456"/>
            <p14:sldId id="459"/>
            <p14:sldId id="457"/>
            <p14:sldId id="458"/>
            <p14:sldId id="460"/>
            <p14:sldId id="479"/>
            <p14:sldId id="480"/>
          </p14:sldIdLst>
        </p14:section>
        <p14:section name="Wrapup" id="{29A7F866-9DA9-446B-8359-CE426CB89C7A}">
          <p14:sldIdLst>
            <p14:sldId id="4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7768" autoAdjust="0"/>
  </p:normalViewPr>
  <p:slideViewPr>
    <p:cSldViewPr snapToGrid="0">
      <p:cViewPr varScale="1">
        <p:scale>
          <a:sx n="141" d="100"/>
          <a:sy n="141" d="100"/>
        </p:scale>
        <p:origin x="60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probably ~25 more minutes to finish interactive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kernel/src/scheduler/mlfq.rs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07:</a:t>
            </a:r>
            <a:br>
              <a:rPr lang="en-US" dirty="0"/>
            </a:br>
            <a:r>
              <a:rPr lang="en-US" dirty="0"/>
              <a:t>Classical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C9CE-B0D6-4847-AFA8-48E2A3FE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69D8-46CA-46C3-8C98-DE8B192D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- an execution unit handled by the scheduler (a.k.a. “task”)</a:t>
            </a:r>
          </a:p>
          <a:p>
            <a:pPr lvl="1"/>
            <a:r>
              <a:rPr lang="en-US" dirty="0"/>
              <a:t>Thread or process (doesn’t matter in this context)</a:t>
            </a:r>
          </a:p>
          <a:p>
            <a:pPr lvl="1"/>
            <a:r>
              <a:rPr lang="en-US" dirty="0"/>
              <a:t>Moves between Ready and Blocked queues</a:t>
            </a:r>
          </a:p>
          <a:p>
            <a:pPr lvl="1"/>
            <a:endParaRPr lang="en-US" dirty="0"/>
          </a:p>
          <a:p>
            <a:r>
              <a:rPr lang="en-US" dirty="0"/>
              <a:t>Workload – set of jobs</a:t>
            </a:r>
          </a:p>
          <a:p>
            <a:pPr lvl="1"/>
            <a:r>
              <a:rPr lang="en-US" dirty="0"/>
              <a:t>Arrival time of each job</a:t>
            </a:r>
          </a:p>
          <a:p>
            <a:pPr lvl="1"/>
            <a:r>
              <a:rPr lang="en-US" dirty="0"/>
              <a:t>Run time of each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83E9-8366-4107-8AE9-77403ED5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9FDB-2F97-4708-A16F-F94B240A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the OS make scheduling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CED3-16AA-442D-9C04-4408BC69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OS is actually running</a:t>
            </a:r>
          </a:p>
          <a:p>
            <a:pPr lvl="1"/>
            <a:r>
              <a:rPr lang="en-US" dirty="0"/>
              <a:t>i.e. after a context switch</a:t>
            </a:r>
          </a:p>
          <a:p>
            <a:pPr lvl="1"/>
            <a:endParaRPr lang="en-US" dirty="0"/>
          </a:p>
          <a:p>
            <a:r>
              <a:rPr lang="en-US" dirty="0"/>
              <a:t>Possible triggers</a:t>
            </a:r>
          </a:p>
          <a:p>
            <a:pPr lvl="1"/>
            <a:r>
              <a:rPr lang="en-US" dirty="0"/>
              <a:t>System calls</a:t>
            </a:r>
          </a:p>
          <a:p>
            <a:pPr lvl="2"/>
            <a:r>
              <a:rPr lang="en-US" dirty="0"/>
              <a:t>Process/Thread creation/termination</a:t>
            </a:r>
          </a:p>
          <a:p>
            <a:pPr lvl="2"/>
            <a:r>
              <a:rPr lang="en-US" dirty="0"/>
              <a:t>I/O requests</a:t>
            </a:r>
          </a:p>
          <a:p>
            <a:pPr lvl="2"/>
            <a:r>
              <a:rPr lang="en-US" dirty="0"/>
              <a:t>Synchronization primitives (</a:t>
            </a:r>
            <a:r>
              <a:rPr lang="en-US" dirty="0" err="1"/>
              <a:t>futex</a:t>
            </a:r>
            <a:r>
              <a:rPr lang="en-US" dirty="0"/>
              <a:t>/</a:t>
            </a:r>
            <a:r>
              <a:rPr lang="en-US" dirty="0" err="1"/>
              <a:t>condvar</a:t>
            </a:r>
            <a:r>
              <a:rPr lang="en-US" dirty="0"/>
              <a:t>/semaphore)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Hardware events (interrupts)</a:t>
            </a:r>
          </a:p>
          <a:p>
            <a:pPr lvl="2"/>
            <a:r>
              <a:rPr lang="en-US" dirty="0"/>
              <a:t>I/O complete</a:t>
            </a:r>
          </a:p>
          <a:p>
            <a:pPr lvl="2"/>
            <a:r>
              <a:rPr lang="en-US" dirty="0"/>
              <a:t>Timer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EF7-D713-4AD9-BAE0-97F68AD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3AD3-563A-DF18-BBA2-205D6E06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most schedulers: always have a job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10DC-81B1-65BB-A652-D75B283E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schedulers we look at in class are “work-conserving”</a:t>
            </a:r>
          </a:p>
          <a:p>
            <a:pPr lvl="1"/>
            <a:r>
              <a:rPr lang="en-US" dirty="0"/>
              <a:t>Always keeps scheduled resource busy if possible</a:t>
            </a:r>
          </a:p>
          <a:p>
            <a:pPr lvl="1"/>
            <a:r>
              <a:rPr lang="en-US" dirty="0"/>
              <a:t>When in doubt, make sure </a:t>
            </a:r>
            <a:r>
              <a:rPr lang="en-US" i="1" dirty="0"/>
              <a:t>some job</a:t>
            </a:r>
            <a:r>
              <a:rPr lang="en-US" dirty="0"/>
              <a:t> is running on the processor</a:t>
            </a:r>
          </a:p>
          <a:p>
            <a:pPr lvl="2"/>
            <a:r>
              <a:rPr lang="en-US" dirty="0"/>
              <a:t>Remember this for the lab and for exams!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Counter-examples of “non-work-conserving” schedulers</a:t>
            </a:r>
          </a:p>
          <a:p>
            <a:pPr lvl="1"/>
            <a:r>
              <a:rPr lang="en-US" dirty="0"/>
              <a:t>Network I/O scheduling may rate-limit to avoid overloading network</a:t>
            </a:r>
          </a:p>
          <a:p>
            <a:pPr lvl="1"/>
            <a:r>
              <a:rPr lang="en-US" dirty="0"/>
              <a:t>Energy-limited systems may choose to run nothing to preserve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D7DDD-4DA8-7A2E-350D-855552E2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Jobs all arrive at the same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only one core (we’ll discuss this one next lecture)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scheduler: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also known as First Come First Served (FCFS)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First job to arrive gets scheduled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earliest arrival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9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b="1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5550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C9D6-481B-4EEB-8C77-F7703005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C039-0281-460C-9E5A-352ACE07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– standard for measuring something</a:t>
            </a:r>
          </a:p>
          <a:p>
            <a:pPr lvl="1"/>
            <a:r>
              <a:rPr lang="en-US" dirty="0"/>
              <a:t>Mathematical optimization: objective function</a:t>
            </a:r>
          </a:p>
          <a:p>
            <a:pPr lvl="1"/>
            <a:r>
              <a:rPr lang="en-US" dirty="0"/>
              <a:t>Economics: utility function</a:t>
            </a:r>
          </a:p>
          <a:p>
            <a:endParaRPr lang="en-US" dirty="0"/>
          </a:p>
          <a:p>
            <a:r>
              <a:rPr lang="en-US" dirty="0"/>
              <a:t>For different computing scenarios, different metrics will be most important</a:t>
            </a:r>
          </a:p>
          <a:p>
            <a:pPr lvl="1"/>
            <a:r>
              <a:rPr lang="en-US" dirty="0"/>
              <a:t>Computing systems have different goals and uses</a:t>
            </a:r>
          </a:p>
          <a:p>
            <a:pPr lvl="1"/>
            <a:r>
              <a:rPr lang="en-US" dirty="0"/>
              <a:t>Performance metrics are often in conflict with each other</a:t>
            </a:r>
          </a:p>
          <a:p>
            <a:endParaRPr lang="en-US" dirty="0"/>
          </a:p>
          <a:p>
            <a:r>
              <a:rPr lang="en-US" dirty="0"/>
              <a:t>Operating Systems are full of </a:t>
            </a:r>
            <a:r>
              <a:rPr lang="en-US" i="1" dirty="0"/>
              <a:t>tradeoffs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B4934-6D3D-4934-8152-77B286B8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4838-A6DC-45AB-B493-4CFD2FB5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global scheduling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8193-B01B-49E2-8F5B-5CE220120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Each job should get a “fair” share of the processor</a:t>
            </a:r>
          </a:p>
          <a:p>
            <a:pPr lvl="1"/>
            <a:endParaRPr lang="en-US" dirty="0"/>
          </a:p>
          <a:p>
            <a:r>
              <a:rPr lang="en-US" dirty="0"/>
              <a:t>Fair means different things of course</a:t>
            </a:r>
          </a:p>
          <a:p>
            <a:pPr lvl="1"/>
            <a:r>
              <a:rPr lang="en-US" dirty="0"/>
              <a:t>Could be “each job gets equal time”</a:t>
            </a:r>
          </a:p>
          <a:p>
            <a:pPr lvl="1"/>
            <a:r>
              <a:rPr lang="en-US" dirty="0"/>
              <a:t>Could be “each job starts in order it arrives”</a:t>
            </a:r>
          </a:p>
          <a:p>
            <a:pPr lvl="1"/>
            <a:r>
              <a:rPr lang="en-US" dirty="0"/>
              <a:t>Could be “each job is handled based on its priority”</a:t>
            </a:r>
          </a:p>
          <a:p>
            <a:pPr lvl="1"/>
            <a:endParaRPr lang="en-US" dirty="0"/>
          </a:p>
          <a:p>
            <a:r>
              <a:rPr lang="en-US" dirty="0"/>
              <a:t>Scheduler should be fair with regards to the goals of the system it runs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363EE-A7E1-4D2A-B59C-7576B9C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50D5-D11E-68A9-BBCB-18F86C2A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scheduling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60AB-4B16-AE50-676F-6AB82980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How many jobs does the system complete?</a:t>
            </a:r>
          </a:p>
          <a:p>
            <a:pPr lvl="1"/>
            <a:r>
              <a:rPr lang="en-US" dirty="0"/>
              <a:t>How quickly are jobs completed?</a:t>
            </a:r>
          </a:p>
          <a:p>
            <a:pPr lvl="1"/>
            <a:endParaRPr lang="en-US" dirty="0"/>
          </a:p>
          <a:p>
            <a:r>
              <a:rPr lang="en-US" dirty="0"/>
              <a:t>Responsiveness</a:t>
            </a:r>
          </a:p>
          <a:p>
            <a:pPr lvl="1"/>
            <a:r>
              <a:rPr lang="en-US" dirty="0"/>
              <a:t>How responsive does the system </a:t>
            </a:r>
            <a:r>
              <a:rPr lang="en-US" i="1" dirty="0"/>
              <a:t>feel </a:t>
            </a:r>
            <a:r>
              <a:rPr lang="en-US" dirty="0"/>
              <a:t>to users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Energy use, types of jobs run, processor cores used,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73762-687A-D500-FEB5-3FBB2845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0FE-8C15-4BCC-BC0D-F320F55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systems have different important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35F-8B03-41FE-89D8-026F53F0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network server</a:t>
            </a:r>
          </a:p>
          <a:p>
            <a:pPr lvl="1"/>
            <a:r>
              <a:rPr lang="en-US" dirty="0"/>
              <a:t>Request for home page</a:t>
            </a:r>
          </a:p>
          <a:p>
            <a:pPr lvl="1"/>
            <a:r>
              <a:rPr lang="en-US" dirty="0"/>
              <a:t>Request for contact page</a:t>
            </a:r>
          </a:p>
          <a:p>
            <a:pPr lvl="1"/>
            <a:endParaRPr lang="en-US" dirty="0"/>
          </a:p>
          <a:p>
            <a:r>
              <a:rPr lang="en-US" dirty="0"/>
              <a:t>Example: personal computer</a:t>
            </a:r>
          </a:p>
          <a:p>
            <a:pPr lvl="1"/>
            <a:r>
              <a:rPr lang="en-US" dirty="0"/>
              <a:t>Text editor that the user is actively interacting with</a:t>
            </a:r>
          </a:p>
          <a:p>
            <a:pPr lvl="1"/>
            <a:r>
              <a:rPr lang="en-US" dirty="0"/>
              <a:t>Compilation running in the background</a:t>
            </a:r>
          </a:p>
          <a:p>
            <a:pPr lvl="1"/>
            <a:endParaRPr lang="en-US" dirty="0"/>
          </a:p>
          <a:p>
            <a:r>
              <a:rPr lang="en-US" dirty="0"/>
              <a:t>Example: autonomous vehicle</a:t>
            </a:r>
          </a:p>
          <a:p>
            <a:pPr lvl="1"/>
            <a:r>
              <a:rPr lang="en-US" dirty="0"/>
              <a:t>Image recognition algorithms</a:t>
            </a:r>
          </a:p>
          <a:p>
            <a:pPr lvl="1"/>
            <a:r>
              <a:rPr lang="en-US" dirty="0"/>
              <a:t>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02C6-457E-4C7C-AEDD-21F4190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49C2-2A52-444E-A2B5-6CA07F88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FB7A-563A-4B40-828C-0F79F133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 Lab due Thursday</a:t>
            </a:r>
          </a:p>
          <a:p>
            <a:pPr lvl="1"/>
            <a:endParaRPr lang="en-US" dirty="0"/>
          </a:p>
          <a:p>
            <a:r>
              <a:rPr lang="en-US" dirty="0"/>
              <a:t>Scheduling Lab should be out on Tuesday</a:t>
            </a:r>
          </a:p>
          <a:p>
            <a:pPr lvl="1"/>
            <a:r>
              <a:rPr lang="en-US" dirty="0"/>
              <a:t>Put it out early so you could get started before the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2B0A-693F-4F70-9EAD-C0E9EA57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9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0FE-8C15-4BCC-BC0D-F320F55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systems have different important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35F-8B03-41FE-89D8-026F53F0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network server – </a:t>
            </a:r>
            <a:r>
              <a:rPr lang="en-US" b="1" dirty="0"/>
              <a:t>Batch System</a:t>
            </a:r>
          </a:p>
          <a:p>
            <a:pPr lvl="1"/>
            <a:r>
              <a:rPr lang="en-US" dirty="0"/>
              <a:t>Request for home page</a:t>
            </a:r>
          </a:p>
          <a:p>
            <a:pPr lvl="1"/>
            <a:r>
              <a:rPr lang="en-US" dirty="0"/>
              <a:t>Request for contact page</a:t>
            </a:r>
          </a:p>
          <a:p>
            <a:pPr lvl="1"/>
            <a:endParaRPr lang="en-US" dirty="0"/>
          </a:p>
          <a:p>
            <a:r>
              <a:rPr lang="en-US" dirty="0"/>
              <a:t>Example: personal computer –</a:t>
            </a:r>
            <a:r>
              <a:rPr lang="en-US" b="1" dirty="0"/>
              <a:t> Interactive System</a:t>
            </a:r>
          </a:p>
          <a:p>
            <a:pPr lvl="1"/>
            <a:r>
              <a:rPr lang="en-US" dirty="0"/>
              <a:t>Text editor that the user is actively interacting with</a:t>
            </a:r>
          </a:p>
          <a:p>
            <a:pPr lvl="1"/>
            <a:r>
              <a:rPr lang="en-US" dirty="0"/>
              <a:t>Compilation running in the background</a:t>
            </a:r>
          </a:p>
          <a:p>
            <a:pPr lvl="1"/>
            <a:endParaRPr lang="en-US" dirty="0"/>
          </a:p>
          <a:p>
            <a:r>
              <a:rPr lang="en-US" dirty="0"/>
              <a:t>Example: autonomous vehicle – </a:t>
            </a:r>
            <a:r>
              <a:rPr lang="en-US" b="1" dirty="0"/>
              <a:t>Real-time System</a:t>
            </a:r>
          </a:p>
          <a:p>
            <a:pPr lvl="1"/>
            <a:r>
              <a:rPr lang="en-US" dirty="0"/>
              <a:t>Image recognition algorithms</a:t>
            </a:r>
          </a:p>
          <a:p>
            <a:pPr lvl="1"/>
            <a:r>
              <a:rPr lang="en-US" dirty="0"/>
              <a:t>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02C6-457E-4C7C-AEDD-21F4190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b="1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73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batch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designed to run a set of provided tasks</a:t>
            </a:r>
          </a:p>
          <a:p>
            <a:pPr lvl="1"/>
            <a:r>
              <a:rPr lang="en-US" dirty="0"/>
              <a:t>No direct interaction with users</a:t>
            </a:r>
          </a:p>
          <a:p>
            <a:pPr lvl="1"/>
            <a:r>
              <a:rPr lang="en-US" dirty="0"/>
              <a:t>Predominantly run-to-completion jobs</a:t>
            </a:r>
          </a:p>
          <a:p>
            <a:pPr lvl="1"/>
            <a:endParaRPr lang="en-US" dirty="0"/>
          </a:p>
          <a:p>
            <a:r>
              <a:rPr lang="en-US" dirty="0"/>
              <a:t>Example: banking systems or payroll management</a:t>
            </a:r>
          </a:p>
          <a:p>
            <a:endParaRPr lang="en-US" dirty="0"/>
          </a:p>
          <a:p>
            <a:r>
              <a:rPr lang="en-US" dirty="0"/>
              <a:t>Modern example: network servers</a:t>
            </a:r>
          </a:p>
          <a:p>
            <a:pPr lvl="1"/>
            <a:r>
              <a:rPr lang="en-US" dirty="0"/>
              <a:t>Tasks are serving requests</a:t>
            </a:r>
          </a:p>
          <a:p>
            <a:pPr lvl="1"/>
            <a:r>
              <a:rPr lang="en-US" dirty="0"/>
              <a:t>Multiple types of requests, each with known runtimes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27195-4A2F-6459-2A93-03CF8CCC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429000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29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Jobs completed per unit time</a:t>
            </a:r>
          </a:p>
          <a:p>
            <a:pPr lvl="1"/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lvl="1"/>
            <a:r>
              <a:rPr lang="en-US" dirty="0"/>
              <a:t>Higher is better</a:t>
            </a:r>
          </a:p>
          <a:p>
            <a:pPr lvl="1"/>
            <a:endParaRPr lang="en-US" dirty="0"/>
          </a:p>
          <a:p>
            <a:r>
              <a:rPr lang="en-US" dirty="0"/>
              <a:t>Turnaround time</a:t>
            </a:r>
          </a:p>
          <a:p>
            <a:pPr lvl="1"/>
            <a:r>
              <a:rPr lang="en-US" dirty="0"/>
              <a:t>Duration from job arrival until job completion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lvl="1"/>
            <a:r>
              <a:rPr lang="en-US" dirty="0"/>
              <a:t>Lower is better</a:t>
            </a:r>
          </a:p>
          <a:p>
            <a:pPr lvl="1"/>
            <a:r>
              <a:rPr lang="en-US" dirty="0"/>
              <a:t>Average turnaround time is computed across all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243784"/>
            <a:ext cx="10972800" cy="29284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Job A</a:t>
            </a:r>
          </a:p>
          <a:p>
            <a:pPr lvl="1"/>
            <a:r>
              <a:rPr lang="en-US" dirty="0"/>
              <a:t>Arrival: 10</a:t>
            </a:r>
          </a:p>
          <a:p>
            <a:pPr lvl="1"/>
            <a:r>
              <a:rPr lang="en-US" dirty="0"/>
              <a:t>Completion: 40</a:t>
            </a:r>
          </a:p>
          <a:p>
            <a:pPr lvl="1"/>
            <a:r>
              <a:rPr lang="en-US" dirty="0"/>
              <a:t>Duration: 30</a:t>
            </a:r>
          </a:p>
          <a:p>
            <a:r>
              <a:rPr lang="en-US" dirty="0"/>
              <a:t>Job B</a:t>
            </a:r>
          </a:p>
          <a:p>
            <a:pPr lvl="1"/>
            <a:r>
              <a:rPr lang="en-US" dirty="0"/>
              <a:t>Arrival: 10</a:t>
            </a:r>
          </a:p>
          <a:p>
            <a:pPr lvl="1"/>
            <a:r>
              <a:rPr lang="en-US" dirty="0"/>
              <a:t>Completion: 60</a:t>
            </a:r>
          </a:p>
          <a:p>
            <a:pPr lvl="1"/>
            <a:r>
              <a:rPr lang="en-US" dirty="0"/>
              <a:t>Duration: 20</a:t>
            </a:r>
          </a:p>
          <a:p>
            <a:pPr lvl="1"/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3C9385-F915-4039-526E-522A12A38DDD}"/>
              </a:ext>
            </a:extLst>
          </p:cNvPr>
          <p:cNvGrpSpPr/>
          <p:nvPr/>
        </p:nvGrpSpPr>
        <p:grpSpPr>
          <a:xfrm>
            <a:off x="607595" y="914400"/>
            <a:ext cx="10921629" cy="2018814"/>
            <a:chOff x="607595" y="914400"/>
            <a:chExt cx="10921629" cy="201881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DCECD2-BC88-0E0A-B4EA-FAD6E3D26844}"/>
                </a:ext>
              </a:extLst>
            </p:cNvPr>
            <p:cNvCxnSpPr>
              <a:cxnSpLocks/>
            </p:cNvCxnSpPr>
            <p:nvPr/>
          </p:nvCxnSpPr>
          <p:spPr>
            <a:xfrm>
              <a:off x="974689" y="2169539"/>
              <a:ext cx="1015851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4879D6-CF18-444A-A22C-C92256DF5FB2}"/>
                </a:ext>
              </a:extLst>
            </p:cNvPr>
            <p:cNvSpPr txBox="1"/>
            <p:nvPr/>
          </p:nvSpPr>
          <p:spPr>
            <a:xfrm>
              <a:off x="10875127" y="2353690"/>
              <a:ext cx="65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BAF23A-575E-E132-0A0C-5B697DC8080F}"/>
                </a:ext>
              </a:extLst>
            </p:cNvPr>
            <p:cNvSpPr txBox="1"/>
            <p:nvPr/>
          </p:nvSpPr>
          <p:spPr>
            <a:xfrm>
              <a:off x="607595" y="914400"/>
              <a:ext cx="1588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Jobs A and B arrive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61A28E-A707-F1B9-C621-660340E9325D}"/>
                </a:ext>
              </a:extLst>
            </p:cNvPr>
            <p:cNvSpPr/>
            <p:nvPr/>
          </p:nvSpPr>
          <p:spPr>
            <a:xfrm>
              <a:off x="1521998" y="1772473"/>
              <a:ext cx="5486400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Running Job 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EA9025-CE9D-CE92-55CF-9702E6D0FEFC}"/>
                </a:ext>
              </a:extLst>
            </p:cNvPr>
            <p:cNvSpPr/>
            <p:nvPr/>
          </p:nvSpPr>
          <p:spPr>
            <a:xfrm>
              <a:off x="7008398" y="1772473"/>
              <a:ext cx="3657600" cy="3693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Running Job 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02C040-050C-B392-5EA3-D6E577B3C706}"/>
                </a:ext>
              </a:extLst>
            </p:cNvPr>
            <p:cNvCxnSpPr>
              <a:cxnSpLocks/>
            </p:cNvCxnSpPr>
            <p:nvPr/>
          </p:nvCxnSpPr>
          <p:spPr>
            <a:xfrm>
              <a:off x="1521997" y="1880035"/>
              <a:ext cx="0" cy="57900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E043A6-6DD5-4122-A47A-83BDBB57FB54}"/>
                </a:ext>
              </a:extLst>
            </p:cNvPr>
            <p:cNvSpPr txBox="1"/>
            <p:nvPr/>
          </p:nvSpPr>
          <p:spPr>
            <a:xfrm>
              <a:off x="1194949" y="2563882"/>
              <a:ext cx="65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212EAE-E895-398E-20D8-3C3690A732FB}"/>
                </a:ext>
              </a:extLst>
            </p:cNvPr>
            <p:cNvCxnSpPr>
              <a:cxnSpLocks/>
            </p:cNvCxnSpPr>
            <p:nvPr/>
          </p:nvCxnSpPr>
          <p:spPr>
            <a:xfrm>
              <a:off x="7008398" y="1880034"/>
              <a:ext cx="0" cy="57900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7F2541-363A-89C0-3D01-6838B7BBB56D}"/>
                </a:ext>
              </a:extLst>
            </p:cNvPr>
            <p:cNvSpPr txBox="1"/>
            <p:nvPr/>
          </p:nvSpPr>
          <p:spPr>
            <a:xfrm>
              <a:off x="6681350" y="2563881"/>
              <a:ext cx="65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40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68CA03-82BE-E2AF-4BF6-1B256023E7F8}"/>
                </a:ext>
              </a:extLst>
            </p:cNvPr>
            <p:cNvCxnSpPr>
              <a:cxnSpLocks/>
            </p:cNvCxnSpPr>
            <p:nvPr/>
          </p:nvCxnSpPr>
          <p:spPr>
            <a:xfrm>
              <a:off x="10665998" y="1880034"/>
              <a:ext cx="0" cy="57900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1A2623-DA24-38F4-2A7A-2A1CEFD2DF9D}"/>
                </a:ext>
              </a:extLst>
            </p:cNvPr>
            <p:cNvSpPr txBox="1"/>
            <p:nvPr/>
          </p:nvSpPr>
          <p:spPr>
            <a:xfrm>
              <a:off x="10338950" y="2563881"/>
              <a:ext cx="65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60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E55ADF-4098-B383-5987-E3B1AA497E1B}"/>
                </a:ext>
              </a:extLst>
            </p:cNvPr>
            <p:cNvCxnSpPr>
              <a:cxnSpLocks/>
            </p:cNvCxnSpPr>
            <p:nvPr/>
          </p:nvCxnSpPr>
          <p:spPr>
            <a:xfrm>
              <a:off x="974702" y="1878164"/>
              <a:ext cx="0" cy="57900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EE6A0D-ECB1-D215-B777-9D3C977C275F}"/>
                </a:ext>
              </a:extLst>
            </p:cNvPr>
            <p:cNvSpPr txBox="1"/>
            <p:nvPr/>
          </p:nvSpPr>
          <p:spPr>
            <a:xfrm>
              <a:off x="647654" y="2562011"/>
              <a:ext cx="65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0C770E-E717-8F72-3815-2A5E1BD962C6}"/>
                </a:ext>
              </a:extLst>
            </p:cNvPr>
            <p:cNvCxnSpPr/>
            <p:nvPr/>
          </p:nvCxnSpPr>
          <p:spPr>
            <a:xfrm>
              <a:off x="1401854" y="1357485"/>
              <a:ext cx="120143" cy="520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982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9E5-CF34-4045-8BE9-11F4CCD4227E}"/>
              </a:ext>
            </a:extLst>
          </p:cNvPr>
          <p:cNvSpPr txBox="1"/>
          <p:nvPr/>
        </p:nvSpPr>
        <p:spPr>
          <a:xfrm>
            <a:off x="607595" y="3810000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F164-A1A6-4F12-BDC6-B6320D0E0857}"/>
              </a:ext>
            </a:extLst>
          </p:cNvPr>
          <p:cNvSpPr txBox="1"/>
          <p:nvPr/>
        </p:nvSpPr>
        <p:spPr>
          <a:xfrm>
            <a:off x="607595" y="5017780"/>
            <a:ext cx="287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372D-5F3A-49AE-BF88-95DBA431AE29}"/>
              </a:ext>
            </a:extLst>
          </p:cNvPr>
          <p:cNvSpPr txBox="1"/>
          <p:nvPr/>
        </p:nvSpPr>
        <p:spPr>
          <a:xfrm>
            <a:off x="4290595" y="5017780"/>
            <a:ext cx="287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3F208-430C-4D49-BEDC-7A4E09C25283}"/>
              </a:ext>
            </a:extLst>
          </p:cNvPr>
          <p:cNvSpPr txBox="1"/>
          <p:nvPr/>
        </p:nvSpPr>
        <p:spPr>
          <a:xfrm>
            <a:off x="7973594" y="5017780"/>
            <a:ext cx="348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1234F7A-425B-12E4-45F7-C181105D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818030"/>
            <a:ext cx="8879595" cy="17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37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9E5-CF34-4045-8BE9-11F4CCD4227E}"/>
              </a:ext>
            </a:extLst>
          </p:cNvPr>
          <p:cNvSpPr txBox="1"/>
          <p:nvPr/>
        </p:nvSpPr>
        <p:spPr>
          <a:xfrm>
            <a:off x="607595" y="3810000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</a:t>
            </a:r>
          </a:p>
          <a:p>
            <a:r>
              <a:rPr lang="en-US" sz="2400" dirty="0"/>
              <a:t>2 jobs / 50 time = 0.04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F164-A1A6-4F12-BDC6-B6320D0E0857}"/>
              </a:ext>
            </a:extLst>
          </p:cNvPr>
          <p:cNvSpPr txBox="1"/>
          <p:nvPr/>
        </p:nvSpPr>
        <p:spPr>
          <a:xfrm>
            <a:off x="607595" y="5017780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  <a:p>
            <a:r>
              <a:rPr lang="en-US" sz="2400" dirty="0"/>
              <a:t>40-10 = 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372D-5F3A-49AE-BF88-95DBA431AE29}"/>
              </a:ext>
            </a:extLst>
          </p:cNvPr>
          <p:cNvSpPr txBox="1"/>
          <p:nvPr/>
        </p:nvSpPr>
        <p:spPr>
          <a:xfrm>
            <a:off x="4290595" y="5017780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  <a:p>
            <a:r>
              <a:rPr lang="en-US" sz="2400" dirty="0"/>
              <a:t>60-10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3F208-430C-4D49-BEDC-7A4E09C25283}"/>
              </a:ext>
            </a:extLst>
          </p:cNvPr>
          <p:cNvSpPr txBox="1"/>
          <p:nvPr/>
        </p:nvSpPr>
        <p:spPr>
          <a:xfrm>
            <a:off x="7973594" y="5017780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(30+50)/2 = 40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995342-9F16-8C6C-F389-D314640D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818030"/>
            <a:ext cx="8879595" cy="17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F17B-FDA9-4FF7-AA87-35B895EF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scheduler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CDF8-723D-406A-B999-E0776995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metric is most relevant to a batch system scheduler with a finite list of processes?</a:t>
            </a:r>
          </a:p>
          <a:p>
            <a:pPr lvl="1"/>
            <a:r>
              <a:rPr lang="en-US" dirty="0"/>
              <a:t>Throughput or Turnaround</a:t>
            </a:r>
          </a:p>
          <a:p>
            <a:pPr lvl="1"/>
            <a:endParaRPr lang="en-US" dirty="0"/>
          </a:p>
          <a:p>
            <a:r>
              <a:rPr lang="en-US" dirty="0"/>
              <a:t>Throughput only cares about sum of durations of jobs</a:t>
            </a:r>
          </a:p>
          <a:p>
            <a:pPr lvl="1"/>
            <a:r>
              <a:rPr lang="en-US" dirty="0"/>
              <a:t>Throughput is the same no matter whether A or B goes first</a:t>
            </a:r>
          </a:p>
          <a:p>
            <a:endParaRPr lang="en-US" dirty="0"/>
          </a:p>
          <a:p>
            <a:r>
              <a:rPr lang="en-US" dirty="0"/>
              <a:t>Turnaround accounts for delays in scheduling a job</a:t>
            </a:r>
          </a:p>
          <a:p>
            <a:pPr lvl="1"/>
            <a:r>
              <a:rPr lang="en-US" dirty="0"/>
              <a:t>Swapping A and B would result in better average turnaround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A1738-027D-4FF1-916D-C98E127C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9F633-C145-47DF-8131-886ED23AC702}"/>
              </a:ext>
            </a:extLst>
          </p:cNvPr>
          <p:cNvSpPr txBox="1"/>
          <p:nvPr/>
        </p:nvSpPr>
        <p:spPr>
          <a:xfrm>
            <a:off x="607595" y="5341203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  <a:p>
            <a:r>
              <a:rPr lang="en-US" sz="2400" dirty="0"/>
              <a:t>60-10 = 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90D6C-E97A-4E92-B640-942FC421310C}"/>
              </a:ext>
            </a:extLst>
          </p:cNvPr>
          <p:cNvSpPr txBox="1"/>
          <p:nvPr/>
        </p:nvSpPr>
        <p:spPr>
          <a:xfrm>
            <a:off x="4290595" y="5341203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  <a:p>
            <a:r>
              <a:rPr lang="en-US" sz="2400" dirty="0"/>
              <a:t>30-10 =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F3FB7-241A-471B-A202-4A7F6FA8CDBE}"/>
              </a:ext>
            </a:extLst>
          </p:cNvPr>
          <p:cNvSpPr txBox="1"/>
          <p:nvPr/>
        </p:nvSpPr>
        <p:spPr>
          <a:xfrm>
            <a:off x="7973594" y="53412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(50+20)/2 = 35</a:t>
            </a:r>
          </a:p>
        </p:txBody>
      </p:sp>
    </p:spTree>
    <p:extLst>
      <p:ext uri="{BB962C8B-B14F-4D97-AF65-F5344CB8AC3E}">
        <p14:creationId xmlns:p14="http://schemas.microsoft.com/office/powerpoint/2010/main" val="3594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D67-8AE8-3537-C3CC-796FB9A3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3DD2-B910-A99D-2EC1-932E35CD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Details</a:t>
            </a:r>
          </a:p>
          <a:p>
            <a:pPr lvl="1"/>
            <a:r>
              <a:rPr lang="en-US" dirty="0"/>
              <a:t>In class, Tuesday October 22. Starts at 12:30 sharp. 80-minute exam</a:t>
            </a:r>
          </a:p>
          <a:p>
            <a:pPr lvl="1"/>
            <a:r>
              <a:rPr lang="en-US" dirty="0"/>
              <a:t>Covers all lectures through this week Thursday</a:t>
            </a:r>
          </a:p>
          <a:p>
            <a:pPr lvl="2"/>
            <a:r>
              <a:rPr lang="en-US" dirty="0"/>
              <a:t>(1. Introduction through 8. Scheduling: Real-Time &amp; Modern)</a:t>
            </a:r>
          </a:p>
          <a:p>
            <a:pPr lvl="1"/>
            <a:r>
              <a:rPr lang="en-US" dirty="0"/>
              <a:t>You may bring ONE 8.5”x11” sheet of paper with notes on front and back</a:t>
            </a:r>
          </a:p>
          <a:p>
            <a:pPr lvl="2"/>
            <a:r>
              <a:rPr lang="en-US" dirty="0"/>
              <a:t>Handwritten, typeset, whatever you want</a:t>
            </a:r>
          </a:p>
          <a:p>
            <a:pPr lvl="1"/>
            <a:r>
              <a:rPr lang="en-US" dirty="0"/>
              <a:t>No calculators or other notes</a:t>
            </a:r>
          </a:p>
          <a:p>
            <a:pPr lvl="1"/>
            <a:endParaRPr lang="en-US" dirty="0"/>
          </a:p>
          <a:p>
            <a:r>
              <a:rPr lang="en-US" dirty="0"/>
              <a:t>Review materials</a:t>
            </a:r>
          </a:p>
          <a:p>
            <a:pPr lvl="1"/>
            <a:r>
              <a:rPr lang="en-US" dirty="0"/>
              <a:t>Posted to Canvas homepage: practice problems + prior exams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7BACD-779D-A4AE-2E44-3CFD7581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6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744-128B-4B68-9B51-D1C5354E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for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AA2-DCDB-4D95-AC8A-794F03F2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In First Out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Shortest Job First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Preemptive Shortest Remaining Processing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1BCB-5165-40EF-B496-D37AAE8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4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all arrive at the same time</a:t>
            </a:r>
            <a:br>
              <a:rPr lang="en-US" b="1" strike="sngStrike" dirty="0"/>
            </a:br>
            <a:r>
              <a:rPr lang="en-US" b="1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assumption for now: all jobs arrive at time zero</a:t>
            </a:r>
          </a:p>
          <a:p>
            <a:pPr lvl="1"/>
            <a:endParaRPr lang="en-US" dirty="0"/>
          </a:p>
          <a:p>
            <a:r>
              <a:rPr lang="en-US" dirty="0"/>
              <a:t>What is the average turnaround for this workload?</a:t>
            </a:r>
          </a:p>
          <a:p>
            <a:pPr lvl="1"/>
            <a:r>
              <a:rPr lang="en-US" dirty="0"/>
              <a:t>(10 + 20 + 30)/3 =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Each job runs for the same amount of time</a:t>
            </a:r>
            <a:br>
              <a:rPr lang="en-US" dirty="0"/>
            </a:br>
            <a:r>
              <a:rPr lang="en-US" b="1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5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1D6-938E-4232-ABF9-2D79815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FIFOs with different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AEE8-6DEF-45B8-A83F-01A5564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problematic scenario for FIFO scheduling?</a:t>
            </a:r>
          </a:p>
          <a:p>
            <a:pPr lvl="1"/>
            <a:r>
              <a:rPr lang="en-US" dirty="0"/>
              <a:t>(consider job durations)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E206-07DC-4ED4-87B8-9770785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1D6-938E-4232-ABF9-2D79815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FIFOs with different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AEE8-6DEF-45B8-A83F-01A5564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problematic scenario for FIFO scheduling?</a:t>
            </a:r>
          </a:p>
          <a:p>
            <a:r>
              <a:rPr lang="en-US" dirty="0"/>
              <a:t>One big job can cause lots of jobs behind it to wait</a:t>
            </a:r>
          </a:p>
          <a:p>
            <a:pPr lvl="2"/>
            <a:r>
              <a:rPr lang="en-US" dirty="0"/>
              <a:t>Convoy effect – lots of small jobs stuck behind one big job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Average turnaround time = (100+110+120)/3 = 110</a:t>
            </a:r>
          </a:p>
          <a:p>
            <a:pPr lvl="1"/>
            <a:r>
              <a:rPr lang="en-US" dirty="0"/>
              <a:t>Minimum average turnaround time = (10+20+120)/3 = 50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E206-07DC-4ED4-87B8-9770785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5BC20-2132-4431-97F0-1FDA5DEB3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93"/>
          <a:stretch/>
        </p:blipFill>
        <p:spPr>
          <a:xfrm>
            <a:off x="1682750" y="2911475"/>
            <a:ext cx="3695700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3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149F-3869-41AB-920F-D27A897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483F-2ABF-4F55-8A47-1ECFD22D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pPr lvl="1"/>
            <a:r>
              <a:rPr lang="en-US" dirty="0"/>
              <a:t>Schedule the job with the smallest duration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smallest duration</a:t>
            </a:r>
          </a:p>
          <a:p>
            <a:pPr lvl="1"/>
            <a:endParaRPr lang="en-US" dirty="0"/>
          </a:p>
          <a:p>
            <a:r>
              <a:rPr lang="en-US" dirty="0"/>
              <a:t>Essentially: complete a job as soon as possible</a:t>
            </a:r>
          </a:p>
          <a:p>
            <a:pPr lvl="1"/>
            <a:r>
              <a:rPr lang="en-US" dirty="0"/>
              <a:t>Minimizes the number of waiting jobs, minimizing average turnaround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7261-AE17-4E50-B453-1F6184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E2BD-7232-40E9-ACCE-1CAB73333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48"/>
          <a:stretch/>
        </p:blipFill>
        <p:spPr>
          <a:xfrm>
            <a:off x="1036842" y="4413852"/>
            <a:ext cx="5057152" cy="2125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D2831-4DFB-45D6-A6A0-D8A5E3E57BAF}"/>
              </a:ext>
            </a:extLst>
          </p:cNvPr>
          <p:cNvSpPr txBox="1"/>
          <p:nvPr/>
        </p:nvSpPr>
        <p:spPr>
          <a:xfrm>
            <a:off x="6523241" y="48840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(10+20+120)/3 = 50</a:t>
            </a:r>
          </a:p>
        </p:txBody>
      </p:sp>
    </p:spTree>
    <p:extLst>
      <p:ext uri="{BB962C8B-B14F-4D97-AF65-F5344CB8AC3E}">
        <p14:creationId xmlns:p14="http://schemas.microsoft.com/office/powerpoint/2010/main" val="3068287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can fail with late arrivals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Scheduler’s previously optimal decision could be invalidated by new job arrivals</a:t>
            </a:r>
          </a:p>
          <a:p>
            <a:pPr lvl="1"/>
            <a:r>
              <a:rPr lang="en-US" dirty="0"/>
              <a:t>If B and C arrive late, they will have to wait because A is already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7B0E6-4E12-4761-970E-20C2D2768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1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turnaround time for this example?</a:t>
            </a:r>
          </a:p>
          <a:p>
            <a:pPr lvl="1"/>
            <a:r>
              <a:rPr lang="en-US" dirty="0"/>
              <a:t>B and C arrive at time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AF49-C62F-4AF2-900E-F5A524AF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3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2232642" cy="5029200"/>
          </a:xfrm>
        </p:spPr>
        <p:txBody>
          <a:bodyPr/>
          <a:lstStyle/>
          <a:p>
            <a:r>
              <a:rPr lang="en-US" dirty="0"/>
              <a:t>What is the average turnaround time for this example?</a:t>
            </a:r>
          </a:p>
          <a:p>
            <a:pPr lvl="1"/>
            <a:r>
              <a:rPr lang="en-US" dirty="0"/>
              <a:t>B and C arrive at time 10</a:t>
            </a:r>
          </a:p>
          <a:p>
            <a:pPr lvl="1"/>
            <a:endParaRPr lang="en-US" dirty="0"/>
          </a:p>
          <a:p>
            <a:r>
              <a:rPr lang="en-US" dirty="0"/>
              <a:t>Average turnaround = ((100-0) + (110-10) + (120-10))/3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AF49-C62F-4AF2-900E-F5A524AF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14E7F-BBD7-8D6D-54E5-010687776D48}"/>
              </a:ext>
            </a:extLst>
          </p:cNvPr>
          <p:cNvSpPr txBox="1"/>
          <p:nvPr/>
        </p:nvSpPr>
        <p:spPr>
          <a:xfrm>
            <a:off x="9995349" y="2448415"/>
            <a:ext cx="31058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103.33333333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concept and challenges of scheduling</a:t>
            </a:r>
          </a:p>
          <a:p>
            <a:endParaRPr lang="en-US" dirty="0"/>
          </a:p>
          <a:p>
            <a:r>
              <a:rPr lang="en-US" dirty="0"/>
              <a:t>Explore scheduling for batch and interactive systems</a:t>
            </a:r>
          </a:p>
          <a:p>
            <a:endParaRPr lang="en-US" dirty="0"/>
          </a:p>
          <a:p>
            <a:r>
              <a:rPr lang="en-US" dirty="0"/>
              <a:t>Identify important metrics for measuring scheduler performance</a:t>
            </a:r>
          </a:p>
          <a:p>
            <a:endParaRPr lang="en-US" dirty="0"/>
          </a:p>
          <a:p>
            <a:r>
              <a:rPr lang="en-US" dirty="0"/>
              <a:t>Examine several scheduling policies that target these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cannot be stopped while executing</a:t>
            </a:r>
            <a:br>
              <a:rPr lang="en-US" b="1" strike="sngStrike" dirty="0"/>
            </a:br>
            <a:r>
              <a:rPr lang="en-US" b="1" dirty="0"/>
              <a:t>Jobs can be </a:t>
            </a:r>
            <a:r>
              <a:rPr lang="en-US" b="1" i="1" dirty="0"/>
              <a:t>preempted</a:t>
            </a:r>
            <a:r>
              <a:rPr lang="en-US" b="1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6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727C-54D4-4DBF-8E3F-F143FBE8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27F5-2FC4-4928-9756-43AAB68C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8399245" cy="5029200"/>
          </a:xfrm>
        </p:spPr>
        <p:txBody>
          <a:bodyPr/>
          <a:lstStyle/>
          <a:p>
            <a:r>
              <a:rPr lang="en-US" dirty="0"/>
              <a:t>Let’s add a new scheduler capability: preemption</a:t>
            </a:r>
          </a:p>
          <a:p>
            <a:endParaRPr lang="en-US" dirty="0"/>
          </a:p>
          <a:p>
            <a:r>
              <a:rPr lang="en-US" dirty="0"/>
              <a:t>OS can “</a:t>
            </a:r>
            <a:r>
              <a:rPr lang="en-US" dirty="0" err="1"/>
              <a:t>deschedule</a:t>
            </a:r>
            <a:r>
              <a:rPr lang="en-US" dirty="0"/>
              <a:t>” jobs that</a:t>
            </a:r>
            <a:br>
              <a:rPr lang="en-US" dirty="0"/>
            </a:br>
            <a:r>
              <a:rPr lang="en-US" dirty="0"/>
              <a:t>are running</a:t>
            </a:r>
          </a:p>
          <a:p>
            <a:endParaRPr lang="en-US" dirty="0"/>
          </a:p>
          <a:p>
            <a:r>
              <a:rPr lang="en-US" dirty="0"/>
              <a:t>This means it can make scheduling</a:t>
            </a:r>
            <a:br>
              <a:rPr lang="en-US" dirty="0"/>
            </a:br>
            <a:r>
              <a:rPr lang="en-US" dirty="0"/>
              <a:t>decisions more frequently</a:t>
            </a:r>
          </a:p>
          <a:p>
            <a:pPr lvl="1"/>
            <a:r>
              <a:rPr lang="en-US" dirty="0"/>
              <a:t>System calls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3F5D2-A630-41E5-915F-7677C9D0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74B6108-3D45-4768-8763-22F297C4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76" y="2548801"/>
            <a:ext cx="4242018" cy="34672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19933F-56BE-4C56-99D1-2A68E6C85D68}"/>
              </a:ext>
            </a:extLst>
          </p:cNvPr>
          <p:cNvSpPr/>
          <p:nvPr/>
        </p:nvSpPr>
        <p:spPr>
          <a:xfrm>
            <a:off x="8837343" y="2834640"/>
            <a:ext cx="1282700" cy="431800"/>
          </a:xfrm>
          <a:prstGeom prst="roundRect">
            <a:avLst/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0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processes is expensive</a:t>
            </a:r>
          </a:p>
          <a:p>
            <a:pPr lvl="1"/>
            <a:r>
              <a:rPr lang="en-US" dirty="0"/>
              <a:t>Context switch to OS is on the order of 1 </a:t>
            </a:r>
            <a:r>
              <a:rPr lang="el-GR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dirty="0"/>
              <a:t>s (1 millionth of a second)</a:t>
            </a:r>
          </a:p>
          <a:p>
            <a:pPr lvl="1"/>
            <a:r>
              <a:rPr lang="en-US" dirty="0"/>
              <a:t>Switching registers and CPU mode</a:t>
            </a:r>
          </a:p>
          <a:p>
            <a:pPr lvl="1"/>
            <a:endParaRPr lang="en-US" dirty="0"/>
          </a:p>
          <a:p>
            <a:r>
              <a:rPr lang="en-US" dirty="0"/>
              <a:t>Memory is often the larger expense though</a:t>
            </a:r>
          </a:p>
          <a:p>
            <a:pPr lvl="1"/>
            <a:r>
              <a:rPr lang="en-US" dirty="0"/>
              <a:t>New process has different physical memory pages</a:t>
            </a:r>
          </a:p>
          <a:p>
            <a:pPr lvl="1"/>
            <a:r>
              <a:rPr lang="en-US" dirty="0"/>
              <a:t>Which means that caches have to be cleared</a:t>
            </a:r>
          </a:p>
          <a:p>
            <a:pPr lvl="1"/>
            <a:r>
              <a:rPr lang="en-US" dirty="0"/>
              <a:t>Caches will “warm up” as the process runs</a:t>
            </a:r>
          </a:p>
          <a:p>
            <a:pPr lvl="1"/>
            <a:r>
              <a:rPr lang="en-US" dirty="0"/>
              <a:t>Less of a penalty to threads (only stack changes)</a:t>
            </a:r>
          </a:p>
          <a:p>
            <a:pPr lvl="1"/>
            <a:endParaRPr lang="en-US" dirty="0"/>
          </a:p>
          <a:p>
            <a:r>
              <a:rPr lang="en-US" dirty="0"/>
              <a:t>Alternative option: cooperative scheduling through yield()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DA4AA-9AD9-40BE-BE41-317FEE3A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cannot be stopped while executing</a:t>
            </a:r>
            <a:br>
              <a:rPr lang="en-US" b="1" strike="sngStrike" dirty="0"/>
            </a:br>
            <a:r>
              <a:rPr lang="en-US" b="1" dirty="0"/>
              <a:t>Jobs can be </a:t>
            </a:r>
            <a:r>
              <a:rPr lang="en-US" b="1" i="1" dirty="0"/>
              <a:t>preempted</a:t>
            </a:r>
            <a:r>
              <a:rPr lang="en-US" b="1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No new jobs are created while running existing jobs</a:t>
            </a:r>
            <a:br>
              <a:rPr lang="en-US" b="1" dirty="0"/>
            </a:br>
            <a:r>
              <a:rPr lang="en-US" b="1" dirty="0" err="1"/>
              <a:t>Jobs</a:t>
            </a:r>
            <a:r>
              <a:rPr lang="en-US" b="1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2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18BD-B9AA-4939-B798-351531DE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Preemptive Shortest Remaining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89D0-C64C-4970-BFD9-2BA37440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Shortest Time-to-Completion First</a:t>
            </a:r>
          </a:p>
          <a:p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Schedule job with smallest duration first</a:t>
            </a:r>
          </a:p>
          <a:p>
            <a:pPr lvl="1"/>
            <a:r>
              <a:rPr lang="en-US" dirty="0"/>
              <a:t>Preempt a running job when new jobs arrive</a:t>
            </a:r>
          </a:p>
          <a:p>
            <a:pPr lvl="1"/>
            <a:r>
              <a:rPr lang="en-US" dirty="0"/>
              <a:t>Then schedule job with smallest remaining duration</a:t>
            </a:r>
          </a:p>
          <a:p>
            <a:endParaRPr lang="en-US" dirty="0"/>
          </a:p>
          <a:p>
            <a:r>
              <a:rPr lang="en-US" dirty="0"/>
              <a:t>Essentially, reevaluate schedule when new information is gained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3FFB1-369D-482B-990B-94DBC9F0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1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055-1DDB-469D-8C1A-431357C1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Processing Time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2E89-DE93-4BD6-978D-4E18693A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preempted when B and C arrive at time 10</a:t>
            </a:r>
          </a:p>
          <a:p>
            <a:r>
              <a:rPr lang="en-US" dirty="0"/>
              <a:t>Scheduler chooses B as new shortest remaining time</a:t>
            </a:r>
          </a:p>
          <a:p>
            <a:pPr lvl="1"/>
            <a:r>
              <a:rPr lang="en-US" dirty="0"/>
              <a:t>B=10, C=10, A=100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4DFE8-7A36-4BC6-867C-D7CA1717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16E34-2170-4E5A-8597-5F6ED8F28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19"/>
          <a:stretch/>
        </p:blipFill>
        <p:spPr>
          <a:xfrm>
            <a:off x="1012555" y="2989097"/>
            <a:ext cx="6454898" cy="2889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8DD4F-075D-4336-87EF-71F73D575A2C}"/>
              </a:ext>
            </a:extLst>
          </p:cNvPr>
          <p:cNvSpPr txBox="1"/>
          <p:nvPr/>
        </p:nvSpPr>
        <p:spPr>
          <a:xfrm>
            <a:off x="7783021" y="38426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(120+10+20)/3 = 50</a:t>
            </a:r>
          </a:p>
        </p:txBody>
      </p:sp>
    </p:spTree>
    <p:extLst>
      <p:ext uri="{BB962C8B-B14F-4D97-AF65-F5344CB8AC3E}">
        <p14:creationId xmlns:p14="http://schemas.microsoft.com/office/powerpoint/2010/main" val="1911023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775C-A885-465A-8621-88ABA7F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Starvation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407-8689-497D-B4CA-9FDCC56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can occur in schedulers</a:t>
            </a:r>
          </a:p>
          <a:p>
            <a:pPr lvl="1"/>
            <a:r>
              <a:rPr lang="en-US" dirty="0"/>
              <a:t>When one job will never actually get a chance to run</a:t>
            </a:r>
          </a:p>
          <a:p>
            <a:endParaRPr lang="en-US" dirty="0"/>
          </a:p>
          <a:p>
            <a:r>
              <a:rPr lang="en-US" dirty="0"/>
              <a:t>We’ve discussed:</a:t>
            </a:r>
          </a:p>
          <a:p>
            <a:pPr lvl="1"/>
            <a:r>
              <a:rPr lang="en-US" dirty="0"/>
              <a:t>FIFO, Shortest Job First, and Shortest Remaining Processing Time</a:t>
            </a:r>
          </a:p>
          <a:p>
            <a:pPr lvl="1"/>
            <a:r>
              <a:rPr lang="en-US" dirty="0"/>
              <a:t>Which of these can exhibit starvation?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7AB1-F37A-4D2F-8B16-07857D7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9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775C-A885-465A-8621-88ABA7F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Starvation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407-8689-497D-B4CA-9FDCC56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can occur in schedulers</a:t>
            </a:r>
          </a:p>
          <a:p>
            <a:pPr lvl="1"/>
            <a:r>
              <a:rPr lang="en-US" dirty="0"/>
              <a:t>When one job will never actually get a chance to run</a:t>
            </a:r>
          </a:p>
          <a:p>
            <a:endParaRPr lang="en-US" dirty="0"/>
          </a:p>
          <a:p>
            <a:r>
              <a:rPr lang="en-US" dirty="0"/>
              <a:t>We’ve discussed:</a:t>
            </a:r>
          </a:p>
          <a:p>
            <a:pPr lvl="1"/>
            <a:r>
              <a:rPr lang="en-US" dirty="0"/>
              <a:t>FIFO, Shortest Job First, and Shortest Remaining Processing Time</a:t>
            </a:r>
          </a:p>
          <a:p>
            <a:pPr lvl="1"/>
            <a:r>
              <a:rPr lang="en-US" dirty="0"/>
              <a:t>Which of these can exhibit starvation?</a:t>
            </a:r>
          </a:p>
          <a:p>
            <a:pPr lvl="2"/>
            <a:r>
              <a:rPr lang="en-US" dirty="0"/>
              <a:t>Shortest Remaining Processing Time</a:t>
            </a:r>
          </a:p>
          <a:p>
            <a:pPr lvl="2"/>
            <a:r>
              <a:rPr lang="en-US" dirty="0"/>
              <a:t>Shortest Job First too if we allow new job arrivals (without preemption)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Arriving short tasks could lead a long task to never be scheduled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7AB1-F37A-4D2F-8B16-07857D7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9824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interactive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computer you directly interact with</a:t>
            </a:r>
          </a:p>
          <a:p>
            <a:pPr lvl="1"/>
            <a:r>
              <a:rPr lang="en-US" dirty="0"/>
              <a:t>Desktops, laptops, smartphones</a:t>
            </a:r>
          </a:p>
          <a:p>
            <a:pPr lvl="1"/>
            <a:endParaRPr lang="en-US" dirty="0"/>
          </a:p>
          <a:p>
            <a:r>
              <a:rPr lang="en-US" dirty="0"/>
              <a:t>Differences from batch systems</a:t>
            </a:r>
          </a:p>
          <a:p>
            <a:pPr lvl="1"/>
            <a:r>
              <a:rPr lang="en-US" dirty="0"/>
              <a:t>Humans are “in-the-loop”</a:t>
            </a:r>
          </a:p>
          <a:p>
            <a:pPr lvl="2"/>
            <a:r>
              <a:rPr lang="en-US" dirty="0"/>
              <a:t>Computer needs to feel responsive for programs they are using</a:t>
            </a:r>
          </a:p>
          <a:p>
            <a:endParaRPr lang="en-US" dirty="0"/>
          </a:p>
          <a:p>
            <a:pPr lvl="1"/>
            <a:r>
              <a:rPr lang="en-US" b="1" dirty="0"/>
              <a:t>Many jobs have no predefined duration</a:t>
            </a:r>
          </a:p>
          <a:p>
            <a:pPr lvl="2"/>
            <a:r>
              <a:rPr lang="en-US" dirty="0"/>
              <a:t>How long does Chrome run for?</a:t>
            </a:r>
          </a:p>
          <a:p>
            <a:pPr lvl="2"/>
            <a:endParaRPr lang="en-US" dirty="0"/>
          </a:p>
          <a:p>
            <a:r>
              <a:rPr lang="en-US" dirty="0"/>
              <a:t>Still have some batch jobs though (background services)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94315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for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Time from arrival until the job </a:t>
            </a:r>
            <a:r>
              <a:rPr lang="en-US" b="1" dirty="0"/>
              <a:t>begins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Doesn’t matter how long the job takes to run since it runs indefinitely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response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start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Particularly useful for interactive processes</a:t>
            </a:r>
          </a:p>
          <a:p>
            <a:pPr lvl="1"/>
            <a:r>
              <a:rPr lang="en-US" dirty="0"/>
              <a:t>Need to quickly show that they are reacting to user inputs</a:t>
            </a:r>
          </a:p>
          <a:p>
            <a:pPr lvl="1"/>
            <a:r>
              <a:rPr lang="en-US" dirty="0"/>
              <a:t>Exact total run duration isn’t so important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85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527A-CB23-4CAC-BF38-CCC6E874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for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491-3FD9-4A3F-B2A7-5FDA9C8A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Round Robin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Multi-Level Feedback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85F60-31FF-4003-91DE-1EC97BFC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 runtime is known in advance</a:t>
            </a:r>
            <a:br>
              <a:rPr lang="en-US" b="1" strike="sngStrike" dirty="0"/>
            </a:br>
            <a:r>
              <a:rPr lang="en-US" b="1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23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 scheduling runs a job for a small </a:t>
            </a:r>
            <a:r>
              <a:rPr lang="en-US" i="1" dirty="0" err="1"/>
              <a:t>timeslice</a:t>
            </a:r>
            <a:r>
              <a:rPr lang="en-US" i="1" dirty="0"/>
              <a:t> </a:t>
            </a:r>
            <a:r>
              <a:rPr lang="en-US" dirty="0"/>
              <a:t>(quanta), then schedules the next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all jobs arrive at time 0</a:t>
            </a:r>
          </a:p>
          <a:p>
            <a:pPr lvl="1"/>
            <a:r>
              <a:rPr lang="en-US" dirty="0"/>
              <a:t>Average response time = (0 + 1 + 2)/3 = 1</a:t>
            </a:r>
          </a:p>
          <a:p>
            <a:pPr lvl="1"/>
            <a:endParaRPr lang="en-US" dirty="0"/>
          </a:p>
          <a:p>
            <a:r>
              <a:rPr lang="en-US" dirty="0"/>
              <a:t>Smaller </a:t>
            </a:r>
            <a:r>
              <a:rPr lang="en-US" dirty="0" err="1"/>
              <a:t>timeslice</a:t>
            </a:r>
            <a:r>
              <a:rPr lang="en-US" dirty="0"/>
              <a:t> means smaller response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B8F74-0A93-458E-8A1D-7EBC1373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95" y="2416347"/>
            <a:ext cx="4775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86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/>
              <a:t>Avg turnaround time =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Avg response time =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SRPT</a:t>
            </a:r>
            <a:r>
              <a:rPr lang="en-US" dirty="0"/>
              <a:t>:</a:t>
            </a:r>
          </a:p>
          <a:p>
            <a:r>
              <a:rPr lang="en-US" dirty="0"/>
              <a:t>Avg turnaround time =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Avg response time =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4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policies favor different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 err="1"/>
              <a:t>Avg</a:t>
            </a:r>
            <a:r>
              <a:rPr lang="en-US" dirty="0"/>
              <a:t> turnaround time = </a:t>
            </a:r>
            <a:r>
              <a:rPr lang="en-US" b="1" dirty="0">
                <a:solidFill>
                  <a:schemeClr val="accent4"/>
                </a:solidFill>
              </a:rPr>
              <a:t>14</a:t>
            </a:r>
          </a:p>
          <a:p>
            <a:r>
              <a:rPr lang="en-US" dirty="0"/>
              <a:t>Avg response time = </a:t>
            </a:r>
            <a:r>
              <a:rPr lang="en-US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SRPT</a:t>
            </a:r>
            <a:r>
              <a:rPr lang="en-US" dirty="0"/>
              <a:t>:</a:t>
            </a:r>
          </a:p>
          <a:p>
            <a:r>
              <a:rPr lang="en-US" dirty="0" err="1"/>
              <a:t>Avg</a:t>
            </a:r>
            <a:r>
              <a:rPr lang="en-US" dirty="0"/>
              <a:t> turnaround time = </a:t>
            </a:r>
            <a:r>
              <a:rPr lang="en-US" b="1" dirty="0">
                <a:solidFill>
                  <a:schemeClr val="accent4"/>
                </a:solidFill>
              </a:rPr>
              <a:t>10</a:t>
            </a:r>
          </a:p>
          <a:p>
            <a:r>
              <a:rPr lang="en-US" dirty="0"/>
              <a:t>Avg response time = </a:t>
            </a:r>
            <a:r>
              <a:rPr lang="en-US" b="1" dirty="0">
                <a:solidFill>
                  <a:schemeClr val="accent4"/>
                </a:solidFill>
              </a:rPr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25F6B-7E26-441C-A497-6C330BC1FBE6}"/>
              </a:ext>
            </a:extLst>
          </p:cNvPr>
          <p:cNvSpPr txBox="1"/>
          <p:nvPr/>
        </p:nvSpPr>
        <p:spPr>
          <a:xfrm>
            <a:off x="741119" y="5388137"/>
            <a:ext cx="102570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Better response time versus Better turnaround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63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Remember, context switches are not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451064"/>
            <a:ext cx="5265765" cy="325970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/>
              <a:t>Context switches = </a:t>
            </a:r>
            <a:r>
              <a:rPr lang="en-US" b="1" dirty="0">
                <a:solidFill>
                  <a:schemeClr val="accent4"/>
                </a:solidFill>
              </a:rPr>
              <a:t>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51064"/>
            <a:ext cx="5730498" cy="325970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SRPT</a:t>
            </a:r>
            <a:r>
              <a:rPr lang="en-US" dirty="0"/>
              <a:t>:</a:t>
            </a:r>
          </a:p>
          <a:p>
            <a:r>
              <a:rPr lang="en-US" dirty="0"/>
              <a:t>Context switches = </a:t>
            </a:r>
            <a:r>
              <a:rPr lang="en-US" b="1" dirty="0">
                <a:solidFill>
                  <a:schemeClr val="accent4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25F6B-7E26-441C-A497-6C330BC1FBE6}"/>
              </a:ext>
            </a:extLst>
          </p:cNvPr>
          <p:cNvSpPr txBox="1"/>
          <p:nvPr/>
        </p:nvSpPr>
        <p:spPr>
          <a:xfrm>
            <a:off x="469901" y="4560197"/>
            <a:ext cx="11163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a real OS, Round Robin would take an extra ~12 </a:t>
            </a:r>
            <a:r>
              <a:rPr lang="el-GR" sz="2800" dirty="0"/>
              <a:t>μ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Plus more time lost with cold caches…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Timeslice</a:t>
            </a:r>
            <a:r>
              <a:rPr lang="en-US" sz="2800" dirty="0"/>
              <a:t> must be </a:t>
            </a:r>
            <a:r>
              <a:rPr lang="en-US" sz="2800" b="1" dirty="0"/>
              <a:t>much</a:t>
            </a:r>
            <a:r>
              <a:rPr lang="en-US" sz="2800" dirty="0"/>
              <a:t> greater than context switch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Usually </a:t>
            </a:r>
            <a:r>
              <a:rPr lang="en-US" sz="2400" dirty="0" err="1"/>
              <a:t>timeslice</a:t>
            </a:r>
            <a:r>
              <a:rPr lang="en-US" sz="2400" dirty="0"/>
              <a:t> is ~1 </a:t>
            </a:r>
            <a:r>
              <a:rPr lang="en-US" sz="2400" dirty="0" err="1"/>
              <a:t>ms</a:t>
            </a:r>
            <a:r>
              <a:rPr lang="en-US" sz="2400" dirty="0"/>
              <a:t> and context switch is ~1 </a:t>
            </a:r>
            <a:r>
              <a:rPr lang="en-US" sz="2400" dirty="0" err="1"/>
              <a:t>μs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155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round-robin edge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should the scheduler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nothing for the rest of the </a:t>
            </a:r>
            <a:r>
              <a:rPr lang="en-US" dirty="0" err="1"/>
              <a:t>timeslice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for the rest of the </a:t>
            </a:r>
            <a:r>
              <a:rPr lang="en-US" dirty="0" err="1"/>
              <a:t>timeslice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with a new, full </a:t>
            </a:r>
            <a:r>
              <a:rPr lang="en-US" dirty="0" err="1"/>
              <a:t>timeslice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3F67B-5AE5-3424-2F95-0BC85A24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3800"/>
            <a:ext cx="4826000" cy="198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B62809-13D6-3742-71FA-10EAB0F8E0C0}"/>
              </a:ext>
            </a:extLst>
          </p:cNvPr>
          <p:cNvSpPr/>
          <p:nvPr/>
        </p:nvSpPr>
        <p:spPr>
          <a:xfrm>
            <a:off x="3556000" y="1193800"/>
            <a:ext cx="2921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22FC-0C3D-E8CC-3751-A1A506C4C89E}"/>
              </a:ext>
            </a:extLst>
          </p:cNvPr>
          <p:cNvSpPr txBox="1"/>
          <p:nvPr/>
        </p:nvSpPr>
        <p:spPr>
          <a:xfrm>
            <a:off x="3251200" y="11684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2E5B4-753E-21E1-8350-750FDD1AFD0C}"/>
              </a:ext>
            </a:extLst>
          </p:cNvPr>
          <p:cNvCxnSpPr>
            <a:cxnSpLocks/>
          </p:cNvCxnSpPr>
          <p:nvPr/>
        </p:nvCxnSpPr>
        <p:spPr>
          <a:xfrm flipH="1">
            <a:off x="3683000" y="1624231"/>
            <a:ext cx="806450" cy="2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42D1A-2351-A1E3-4054-AF7F1D7812EB}"/>
              </a:ext>
            </a:extLst>
          </p:cNvPr>
          <p:cNvSpPr txBox="1"/>
          <p:nvPr/>
        </p:nvSpPr>
        <p:spPr>
          <a:xfrm>
            <a:off x="4489450" y="1387565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completes at time 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A635-E554-2313-035F-760C818A96BA}"/>
              </a:ext>
            </a:extLst>
          </p:cNvPr>
          <p:cNvSpPr txBox="1"/>
          <p:nvPr/>
        </p:nvSpPr>
        <p:spPr>
          <a:xfrm>
            <a:off x="8737600" y="762000"/>
            <a:ext cx="284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quantum (timeslice duration) is 5</a:t>
            </a:r>
          </a:p>
        </p:txBody>
      </p:sp>
    </p:spTree>
    <p:extLst>
      <p:ext uri="{BB962C8B-B14F-4D97-AF65-F5344CB8AC3E}">
        <p14:creationId xmlns:p14="http://schemas.microsoft.com/office/powerpoint/2010/main" val="2647570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round-robin edge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should the scheduler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Schedule nothing for the rest of the timeslice</a:t>
            </a:r>
            <a:r>
              <a:rPr lang="en-US" dirty="0"/>
              <a:t> </a:t>
            </a:r>
            <a:r>
              <a:rPr lang="en-US" b="1" dirty="0"/>
              <a:t>Not work-conserving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for the rest of the </a:t>
            </a:r>
            <a:r>
              <a:rPr lang="en-US" dirty="0" err="1"/>
              <a:t>timeslice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with a new, full </a:t>
            </a:r>
            <a:r>
              <a:rPr lang="en-US" dirty="0" err="1"/>
              <a:t>timeslice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3F67B-5AE5-3424-2F95-0BC85A24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3800"/>
            <a:ext cx="4826000" cy="198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B62809-13D6-3742-71FA-10EAB0F8E0C0}"/>
              </a:ext>
            </a:extLst>
          </p:cNvPr>
          <p:cNvSpPr/>
          <p:nvPr/>
        </p:nvSpPr>
        <p:spPr>
          <a:xfrm>
            <a:off x="3556000" y="1193800"/>
            <a:ext cx="2921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22FC-0C3D-E8CC-3751-A1A506C4C89E}"/>
              </a:ext>
            </a:extLst>
          </p:cNvPr>
          <p:cNvSpPr txBox="1"/>
          <p:nvPr/>
        </p:nvSpPr>
        <p:spPr>
          <a:xfrm>
            <a:off x="3251200" y="11684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2E5B4-753E-21E1-8350-750FDD1AFD0C}"/>
              </a:ext>
            </a:extLst>
          </p:cNvPr>
          <p:cNvCxnSpPr>
            <a:cxnSpLocks/>
          </p:cNvCxnSpPr>
          <p:nvPr/>
        </p:nvCxnSpPr>
        <p:spPr>
          <a:xfrm flipH="1">
            <a:off x="3683000" y="1624231"/>
            <a:ext cx="806450" cy="2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42D1A-2351-A1E3-4054-AF7F1D7812EB}"/>
              </a:ext>
            </a:extLst>
          </p:cNvPr>
          <p:cNvSpPr txBox="1"/>
          <p:nvPr/>
        </p:nvSpPr>
        <p:spPr>
          <a:xfrm>
            <a:off x="4489450" y="1387565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completes at time 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A635-E554-2313-035F-760C818A96BA}"/>
              </a:ext>
            </a:extLst>
          </p:cNvPr>
          <p:cNvSpPr txBox="1"/>
          <p:nvPr/>
        </p:nvSpPr>
        <p:spPr>
          <a:xfrm>
            <a:off x="8737600" y="762000"/>
            <a:ext cx="284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quantum (timeslice duration) is 5</a:t>
            </a:r>
          </a:p>
        </p:txBody>
      </p:sp>
    </p:spTree>
    <p:extLst>
      <p:ext uri="{BB962C8B-B14F-4D97-AF65-F5344CB8AC3E}">
        <p14:creationId xmlns:p14="http://schemas.microsoft.com/office/powerpoint/2010/main" val="8745275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round-robin edge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should the scheduler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Schedule nothing for the rest of the timeslice</a:t>
            </a:r>
            <a:r>
              <a:rPr lang="en-US" dirty="0"/>
              <a:t> Not work-conserving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Schedule a new job for the rest of the timeslice</a:t>
            </a:r>
            <a:r>
              <a:rPr lang="en-US" dirty="0"/>
              <a:t> </a:t>
            </a:r>
            <a:r>
              <a:rPr lang="en-US" b="1" dirty="0"/>
              <a:t>Not fair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with a new, full timeslice </a:t>
            </a:r>
            <a:r>
              <a:rPr lang="en-US" b="1" dirty="0"/>
              <a:t>Correct!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3F67B-5AE5-3424-2F95-0BC85A24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3800"/>
            <a:ext cx="4826000" cy="198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B62809-13D6-3742-71FA-10EAB0F8E0C0}"/>
              </a:ext>
            </a:extLst>
          </p:cNvPr>
          <p:cNvSpPr/>
          <p:nvPr/>
        </p:nvSpPr>
        <p:spPr>
          <a:xfrm>
            <a:off x="3556000" y="1193800"/>
            <a:ext cx="2921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22FC-0C3D-E8CC-3751-A1A506C4C89E}"/>
              </a:ext>
            </a:extLst>
          </p:cNvPr>
          <p:cNvSpPr txBox="1"/>
          <p:nvPr/>
        </p:nvSpPr>
        <p:spPr>
          <a:xfrm>
            <a:off x="3251200" y="11684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2E5B4-753E-21E1-8350-750FDD1AFD0C}"/>
              </a:ext>
            </a:extLst>
          </p:cNvPr>
          <p:cNvCxnSpPr>
            <a:cxnSpLocks/>
          </p:cNvCxnSpPr>
          <p:nvPr/>
        </p:nvCxnSpPr>
        <p:spPr>
          <a:xfrm flipH="1">
            <a:off x="3683000" y="1624231"/>
            <a:ext cx="806450" cy="2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42D1A-2351-A1E3-4054-AF7F1D7812EB}"/>
              </a:ext>
            </a:extLst>
          </p:cNvPr>
          <p:cNvSpPr txBox="1"/>
          <p:nvPr/>
        </p:nvSpPr>
        <p:spPr>
          <a:xfrm>
            <a:off x="4489450" y="1387565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completes at time 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A635-E554-2313-035F-760C818A96BA}"/>
              </a:ext>
            </a:extLst>
          </p:cNvPr>
          <p:cNvSpPr txBox="1"/>
          <p:nvPr/>
        </p:nvSpPr>
        <p:spPr>
          <a:xfrm>
            <a:off x="8737600" y="762000"/>
            <a:ext cx="284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quantum (timeslice duration) is 5</a:t>
            </a:r>
          </a:p>
        </p:txBody>
      </p:sp>
    </p:spTree>
    <p:extLst>
      <p:ext uri="{BB962C8B-B14F-4D97-AF65-F5344CB8AC3E}">
        <p14:creationId xmlns:p14="http://schemas.microsoft.com/office/powerpoint/2010/main" val="385006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A7451B-B4ED-4A34-858F-B168B06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Lies your operating system always told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65CD01-940A-46E4-BE5A-249EE6CC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process on your computer gets to run at the same time!”</a:t>
            </a:r>
          </a:p>
          <a:p>
            <a:pPr lvl="1"/>
            <a:r>
              <a:rPr lang="en-US" dirty="0"/>
              <a:t>This is an </a:t>
            </a:r>
            <a:r>
              <a:rPr lang="en-US" i="1" dirty="0"/>
              <a:t>illusion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desktop at home (running Windows)</a:t>
            </a:r>
          </a:p>
          <a:p>
            <a:pPr lvl="1"/>
            <a:r>
              <a:rPr lang="en-US" dirty="0"/>
              <a:t>Current load: 250 processes with 2987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 how does the magic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5322-EF83-4363-9B67-8AA9297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90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Timeslices</a:t>
            </a:r>
            <a:r>
              <a:rPr lang="en-US" dirty="0"/>
              <a:t> are attached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job</a:t>
            </a:r>
            <a:r>
              <a:rPr lang="en-US" dirty="0"/>
              <a:t> gets its own timeslice duration</a:t>
            </a:r>
          </a:p>
          <a:p>
            <a:endParaRPr lang="en-US" dirty="0"/>
          </a:p>
          <a:p>
            <a:r>
              <a:rPr lang="en-US" dirty="0"/>
              <a:t>Jobs may use less than their entire timeslice voluntarily</a:t>
            </a:r>
          </a:p>
          <a:p>
            <a:pPr lvl="1"/>
            <a:r>
              <a:rPr lang="en-US" dirty="0"/>
              <a:t>They could complete</a:t>
            </a:r>
          </a:p>
          <a:p>
            <a:pPr lvl="1"/>
            <a:r>
              <a:rPr lang="en-US" dirty="0"/>
              <a:t>They could become blocked</a:t>
            </a:r>
          </a:p>
          <a:p>
            <a:pPr lvl="1"/>
            <a:r>
              <a:rPr lang="en-US" dirty="0"/>
              <a:t>They could decide to yield</a:t>
            </a:r>
          </a:p>
          <a:p>
            <a:pPr lvl="1"/>
            <a:endParaRPr lang="en-US" dirty="0"/>
          </a:p>
          <a:p>
            <a:r>
              <a:rPr lang="en-US" dirty="0"/>
              <a:t>The scheduler, however, should always provide a full timeslice</a:t>
            </a:r>
          </a:p>
          <a:p>
            <a:pPr lvl="1"/>
            <a:r>
              <a:rPr lang="en-US" dirty="0"/>
              <a:t>In previous example: runtime of one job shouldn’t affect another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72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 runtime is known in advance</a:t>
            </a:r>
            <a:br>
              <a:rPr lang="en-US" strike="sngStrike" dirty="0"/>
            </a:br>
            <a:r>
              <a:rPr lang="en-US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All jobs only use CPU (no I/O)</a:t>
            </a:r>
            <a:br>
              <a:rPr lang="en-US" b="1" dirty="0"/>
            </a:br>
            <a:r>
              <a:rPr lang="en-US" b="1" dirty="0"/>
              <a:t>Jobs can make I/O requests that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9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creates scheduling </a:t>
            </a:r>
            <a:r>
              <a:rPr lang="en-US" b="1" i="1" dirty="0">
                <a:solidFill>
                  <a:schemeClr val="tx1"/>
                </a:solidFill>
              </a:rPr>
              <a:t>overlap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425843"/>
            <a:ext cx="11455483" cy="5222929"/>
          </a:xfrm>
        </p:spPr>
        <p:txBody>
          <a:bodyPr>
            <a:normAutofit/>
          </a:bodyPr>
          <a:lstStyle/>
          <a:p>
            <a:r>
              <a:rPr lang="en-US" dirty="0"/>
              <a:t>Job A does I/O every ten</a:t>
            </a:r>
            <a:br>
              <a:rPr lang="en-US" dirty="0"/>
            </a:br>
            <a:r>
              <a:rPr lang="en-US" dirty="0"/>
              <a:t>milliseconds and each I/O takes 10 </a:t>
            </a:r>
            <a:r>
              <a:rPr lang="en-US" dirty="0" err="1"/>
              <a:t>ms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A is </a:t>
            </a:r>
            <a:r>
              <a:rPr lang="en-US" b="1" dirty="0"/>
              <a:t>blocked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during its I/O.</a:t>
            </a:r>
          </a:p>
          <a:p>
            <a:pPr lvl="1"/>
            <a:r>
              <a:rPr lang="en-US" dirty="0"/>
              <a:t>It’s just waiting for data from the disk</a:t>
            </a:r>
          </a:p>
          <a:p>
            <a:pPr lvl="1"/>
            <a:r>
              <a:rPr lang="en-US" dirty="0"/>
              <a:t>But it does not need the CPU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54" y="1363728"/>
            <a:ext cx="4330698" cy="19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289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creates scheduling </a:t>
            </a:r>
            <a:r>
              <a:rPr lang="en-US" b="1" i="1" dirty="0">
                <a:solidFill>
                  <a:schemeClr val="tx1"/>
                </a:solidFill>
              </a:rPr>
              <a:t>overlap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425843"/>
            <a:ext cx="11455483" cy="5222929"/>
          </a:xfrm>
        </p:spPr>
        <p:txBody>
          <a:bodyPr>
            <a:normAutofit/>
          </a:bodyPr>
          <a:lstStyle/>
          <a:p>
            <a:r>
              <a:rPr lang="en-US" dirty="0"/>
              <a:t>Job A does I/O every ten</a:t>
            </a:r>
            <a:br>
              <a:rPr lang="en-US" dirty="0"/>
            </a:br>
            <a:r>
              <a:rPr lang="en-US" dirty="0"/>
              <a:t>milliseconds and each I/O takes 10  </a:t>
            </a:r>
            <a:r>
              <a:rPr lang="en-US" dirty="0" err="1"/>
              <a:t>ms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A is </a:t>
            </a:r>
            <a:r>
              <a:rPr lang="en-US" b="1" dirty="0"/>
              <a:t>blocked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during its I/O.</a:t>
            </a:r>
          </a:p>
          <a:p>
            <a:pPr lvl="1"/>
            <a:r>
              <a:rPr lang="en-US" dirty="0"/>
              <a:t>It’s just waiting for data from the disk</a:t>
            </a:r>
          </a:p>
          <a:p>
            <a:pPr lvl="1"/>
            <a:r>
              <a:rPr lang="en-US" dirty="0"/>
              <a:t>But it does not need the CPU</a:t>
            </a:r>
          </a:p>
          <a:p>
            <a:pPr lvl="1"/>
            <a:endParaRPr lang="en-US" dirty="0"/>
          </a:p>
          <a:p>
            <a:r>
              <a:rPr lang="en-US" dirty="0"/>
              <a:t>We can schedule another job during</a:t>
            </a:r>
            <a:br>
              <a:rPr lang="en-US" dirty="0"/>
            </a:br>
            <a:r>
              <a:rPr lang="en-US" dirty="0"/>
              <a:t>process A’s I/O</a:t>
            </a:r>
          </a:p>
          <a:p>
            <a:pPr lvl="1"/>
            <a:r>
              <a:rPr lang="en-US" dirty="0"/>
              <a:t>Once a job is blocked, the scheduler can</a:t>
            </a:r>
            <a:br>
              <a:rPr lang="en-US" dirty="0"/>
            </a:br>
            <a:r>
              <a:rPr lang="en-US" dirty="0"/>
              <a:t>immediately move to the next job!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54" y="1363728"/>
            <a:ext cx="4330698" cy="190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54" y="3972487"/>
            <a:ext cx="4330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9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can be I/O-bound or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CPU-bound process</a:t>
            </a:r>
          </a:p>
          <a:p>
            <a:pPr lvl="1"/>
            <a:r>
              <a:rPr lang="en-US" dirty="0"/>
              <a:t>Lots of computation between each I/O request</a:t>
            </a:r>
          </a:p>
          <a:p>
            <a:pPr lvl="1"/>
            <a:r>
              <a:rPr lang="en-US" dirty="0"/>
              <a:t>Actually needs to do computation on a processor</a:t>
            </a:r>
          </a:p>
          <a:p>
            <a:pPr lvl="1"/>
            <a:r>
              <a:rPr lang="en-US" dirty="0"/>
              <a:t>Example: doing matrix math</a:t>
            </a:r>
          </a:p>
          <a:p>
            <a:pPr lvl="1"/>
            <a:endParaRPr lang="en-US" dirty="0"/>
          </a:p>
          <a:p>
            <a:r>
              <a:rPr lang="en-US" dirty="0"/>
              <a:t>I/O-bound process</a:t>
            </a:r>
          </a:p>
          <a:p>
            <a:pPr lvl="1"/>
            <a:r>
              <a:rPr lang="en-US" dirty="0"/>
              <a:t>Very little computation between each I/O request</a:t>
            </a:r>
          </a:p>
          <a:p>
            <a:pPr lvl="1"/>
            <a:r>
              <a:rPr lang="en-US" dirty="0"/>
              <a:t>Just needs a processor to figure out its next I/O request</a:t>
            </a:r>
          </a:p>
          <a:p>
            <a:pPr lvl="1"/>
            <a:r>
              <a:rPr lang="en-US" dirty="0"/>
              <a:t>Example: searching a file system for a 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272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goal: I/O-bound before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maximize I/O</a:t>
            </a:r>
          </a:p>
          <a:p>
            <a:pPr lvl="1"/>
            <a:r>
              <a:rPr lang="en-US" dirty="0"/>
              <a:t>Run the I/O-bound jobs as quickly as possible,</a:t>
            </a:r>
          </a:p>
          <a:p>
            <a:pPr lvl="1"/>
            <a:r>
              <a:rPr lang="en-US" dirty="0"/>
              <a:t>So they can send next I/O request,</a:t>
            </a:r>
          </a:p>
          <a:p>
            <a:pPr lvl="1"/>
            <a:r>
              <a:rPr lang="en-US" dirty="0"/>
              <a:t>And our disks, network cards, etc. are maximally used</a:t>
            </a:r>
          </a:p>
          <a:p>
            <a:pPr lvl="1"/>
            <a:endParaRPr lang="en-US" dirty="0"/>
          </a:p>
          <a:p>
            <a:r>
              <a:rPr lang="en-US" dirty="0"/>
              <a:t>Then fill up the processor(s)</a:t>
            </a:r>
          </a:p>
          <a:p>
            <a:pPr lvl="1"/>
            <a:r>
              <a:rPr lang="en-US" dirty="0"/>
              <a:t>Lots of room for multiprogramming between the I/O requests</a:t>
            </a:r>
          </a:p>
          <a:p>
            <a:pPr lvl="1"/>
            <a:r>
              <a:rPr lang="en-US" dirty="0"/>
              <a:t>Blocked jobs are still “progressing” as their I/O is fetched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76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goal: I/O-bound before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First maximize I/O</a:t>
            </a:r>
          </a:p>
          <a:p>
            <a:pPr lvl="1"/>
            <a:r>
              <a:rPr lang="en-US" dirty="0"/>
              <a:t>Run the I/O-bound jobs as quickly as possible,</a:t>
            </a:r>
          </a:p>
          <a:p>
            <a:pPr lvl="1"/>
            <a:r>
              <a:rPr lang="en-US" dirty="0"/>
              <a:t>So they can send next I/O request,</a:t>
            </a:r>
          </a:p>
          <a:p>
            <a:pPr lvl="1"/>
            <a:r>
              <a:rPr lang="en-US" dirty="0"/>
              <a:t>And our disks, network cards, etc. are maximally used</a:t>
            </a:r>
          </a:p>
          <a:p>
            <a:pPr lvl="1"/>
            <a:endParaRPr lang="en-US" dirty="0"/>
          </a:p>
          <a:p>
            <a:r>
              <a:rPr lang="en-US" dirty="0"/>
              <a:t>Then fill up the processor(s)</a:t>
            </a:r>
          </a:p>
          <a:p>
            <a:pPr lvl="1"/>
            <a:r>
              <a:rPr lang="en-US" dirty="0"/>
              <a:t>Lots of room for multiprogramming between the I/O requests</a:t>
            </a:r>
          </a:p>
          <a:p>
            <a:pPr lvl="1"/>
            <a:r>
              <a:rPr lang="en-US" dirty="0"/>
              <a:t>Blocked jobs are still “progressing” as their I/O is fetched</a:t>
            </a:r>
          </a:p>
          <a:p>
            <a:pPr lvl="1"/>
            <a:endParaRPr lang="en-US" dirty="0"/>
          </a:p>
          <a:p>
            <a:r>
              <a:rPr lang="en-US" dirty="0"/>
              <a:t>But how do you know when a job is going to use I/O?</a:t>
            </a:r>
          </a:p>
          <a:p>
            <a:pPr lvl="1"/>
            <a:r>
              <a:rPr lang="en-US" dirty="0"/>
              <a:t>Can’t know the future</a:t>
            </a:r>
          </a:p>
          <a:p>
            <a:pPr lvl="1"/>
            <a:r>
              <a:rPr lang="en-US" dirty="0"/>
              <a:t>Can track past behavior of the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 runtime is known in advance</a:t>
            </a:r>
            <a:br>
              <a:rPr lang="en-US" strike="sngStrike" dirty="0"/>
            </a:br>
            <a:r>
              <a:rPr lang="en-US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All jobs only use CPU (no I/O)</a:t>
            </a:r>
            <a:br>
              <a:rPr lang="en-US" dirty="0"/>
            </a:br>
            <a:r>
              <a:rPr lang="en-US" dirty="0"/>
              <a:t>Jobs can make I/O requests that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All jobs have equal priority</a:t>
            </a:r>
            <a:br>
              <a:rPr lang="en-US" b="1" strike="sngStrike" dirty="0"/>
            </a:br>
            <a:r>
              <a:rPr lang="en-US" b="1" dirty="0"/>
              <a:t>Jobs have individual priority</a:t>
            </a:r>
            <a:endParaRPr lang="en-US" b="1" strike="sngStrik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25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1A8-6B64-49B5-80A2-19A9A6C2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Multi-Level Feedback Queue (MLFQ)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E880-DB30-451E-AD19-D3672969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scheduler to support multiple goals</a:t>
            </a:r>
          </a:p>
          <a:p>
            <a:pPr lvl="1"/>
            <a:r>
              <a:rPr lang="en-US" dirty="0"/>
              <a:t>Good response time for interactive jobs</a:t>
            </a:r>
          </a:p>
          <a:p>
            <a:pPr lvl="1"/>
            <a:r>
              <a:rPr lang="en-US" dirty="0"/>
              <a:t>Good turnaround time for batch jobs</a:t>
            </a:r>
          </a:p>
          <a:p>
            <a:pPr lvl="1"/>
            <a:r>
              <a:rPr lang="en-US" dirty="0"/>
              <a:t>Achieves this by prioritizing I/O bound jobs over CPU bound jobs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Automatically attach priority to jobs:</a:t>
            </a:r>
          </a:p>
          <a:p>
            <a:pPr lvl="2"/>
            <a:r>
              <a:rPr lang="en-US" dirty="0"/>
              <a:t>Interactive, I/O bound jobs should be highest priority</a:t>
            </a:r>
          </a:p>
          <a:p>
            <a:pPr lvl="2"/>
            <a:r>
              <a:rPr lang="en-US" dirty="0"/>
              <a:t>CPU bound, batch jobs should be lowest priority</a:t>
            </a:r>
          </a:p>
          <a:p>
            <a:pPr lvl="2"/>
            <a:r>
              <a:rPr lang="en-US" dirty="0"/>
              <a:t>Apply different round robin </a:t>
            </a:r>
            <a:r>
              <a:rPr lang="en-US" dirty="0" err="1"/>
              <a:t>timeslices</a:t>
            </a:r>
            <a:r>
              <a:rPr lang="en-US" dirty="0"/>
              <a:t> to each priority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E3267-1686-4368-AA1D-EA41F283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5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964-A8DD-4F8E-A256-C47D88DE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Queue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E2D-14B2-4FC4-BEE4-CF16A5B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8134" cy="5029200"/>
          </a:xfrm>
        </p:spPr>
        <p:txBody>
          <a:bodyPr/>
          <a:lstStyle/>
          <a:p>
            <a:r>
              <a:rPr lang="en-US" dirty="0"/>
              <a:t>Run highest priority level available</a:t>
            </a:r>
          </a:p>
          <a:p>
            <a:pPr lvl="1"/>
            <a:r>
              <a:rPr lang="en-US" dirty="0"/>
              <a:t>Round robin among jobs there</a:t>
            </a:r>
          </a:p>
          <a:p>
            <a:pPr lvl="1"/>
            <a:endParaRPr lang="en-US" dirty="0"/>
          </a:p>
          <a:p>
            <a:r>
              <a:rPr lang="en-US" dirty="0"/>
              <a:t>When all jobs at a level are blocked on I/O</a:t>
            </a:r>
          </a:p>
          <a:p>
            <a:pPr lvl="1"/>
            <a:r>
              <a:rPr lang="en-US" dirty="0"/>
              <a:t>Move down to next lower level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Long running jobs lose priority</a:t>
            </a:r>
          </a:p>
          <a:p>
            <a:pPr lvl="1"/>
            <a:r>
              <a:rPr lang="en-US" dirty="0"/>
              <a:t>Set a processor usage limit at a given level</a:t>
            </a:r>
          </a:p>
          <a:p>
            <a:pPr lvl="1"/>
            <a:r>
              <a:rPr lang="en-US" dirty="0"/>
              <a:t>When used up, demote job one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98A0-9163-45F6-BDE8-3536CD8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53BE6E-3735-436E-9286-9BE806A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45" y="1143000"/>
            <a:ext cx="4698749" cy="5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54624" y="1143000"/>
            <a:ext cx="582978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 and is waiting on I/O</a:t>
            </a:r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</a:t>
            </a:r>
            <a:r>
              <a:rPr lang="en-US" dirty="0" err="1"/>
              <a:t>condvar</a:t>
            </a:r>
            <a:r>
              <a:rPr lang="en-US" dirty="0"/>
              <a:t>/semaphore!</a:t>
            </a:r>
          </a:p>
          <a:p>
            <a:pPr lvl="1"/>
            <a:r>
              <a:rPr lang="en-US" dirty="0"/>
              <a:t>While waiting for results, the OS </a:t>
            </a:r>
            <a:r>
              <a:rPr lang="en-US" b="1" dirty="0"/>
              <a:t>blocks</a:t>
            </a:r>
            <a:r>
              <a:rPr lang="en-US" dirty="0"/>
              <a:t> the process, waiting to do more computation until the result is ready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964-A8DD-4F8E-A256-C47D88DE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E2D-14B2-4FC4-BEE4-CF16A5B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8134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Priority(</a:t>
            </a: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) &gt; Priority(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 runs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Priority(</a:t>
            </a: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) = Priority(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 and 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 run in Round Robin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start at top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job uses its time quota for a level, demote it one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</a:t>
            </a:r>
            <a:r>
              <a:rPr lang="en-US" b="1" dirty="0"/>
              <a:t>S</a:t>
            </a:r>
            <a:r>
              <a:rPr lang="en-US" dirty="0"/>
              <a:t> seconds, reset priority of all jobs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98A0-9163-45F6-BDE8-3536CD8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53BE6E-3735-436E-9286-9BE806A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45" y="1143000"/>
            <a:ext cx="4698749" cy="5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08A040-52F6-403B-8989-B190FC46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C2B6C-B928-46D3-8518-8B52670E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4CD9-1ACA-47DB-8B25-D62E20A6B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6"/>
          <a:stretch/>
        </p:blipFill>
        <p:spPr>
          <a:xfrm>
            <a:off x="1201439" y="1453244"/>
            <a:ext cx="4277322" cy="3842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FE84A-8EA2-4C9C-A6CA-65B94411F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17"/>
          <a:stretch/>
        </p:blipFill>
        <p:spPr>
          <a:xfrm>
            <a:off x="6352004" y="1459352"/>
            <a:ext cx="4531522" cy="3836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C3E35-8D7E-4CBE-BA53-95AFF62D9A05}"/>
              </a:ext>
            </a:extLst>
          </p:cNvPr>
          <p:cNvSpPr txBox="1"/>
          <p:nvPr/>
        </p:nvSpPr>
        <p:spPr>
          <a:xfrm rot="16200000">
            <a:off x="-254331" y="3726432"/>
            <a:ext cx="19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Priority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7C7-7FC9-40DD-923C-94987A42CFD6}"/>
              </a:ext>
            </a:extLst>
          </p:cNvPr>
          <p:cNvSpPr txBox="1"/>
          <p:nvPr/>
        </p:nvSpPr>
        <p:spPr>
          <a:xfrm>
            <a:off x="1491247" y="5480801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8F67-1D04-466E-B786-FBFCC383181C}"/>
              </a:ext>
            </a:extLst>
          </p:cNvPr>
          <p:cNvSpPr txBox="1"/>
          <p:nvPr/>
        </p:nvSpPr>
        <p:spPr>
          <a:xfrm>
            <a:off x="3219113" y="1393247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Job’s priority drops as it runs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8A3C53-4731-42B4-9CC6-828C0240E84F}"/>
              </a:ext>
            </a:extLst>
          </p:cNvPr>
          <p:cNvCxnSpPr>
            <a:cxnSpLocks/>
          </p:cNvCxnSpPr>
          <p:nvPr/>
        </p:nvCxnSpPr>
        <p:spPr>
          <a:xfrm flipH="1">
            <a:off x="2400300" y="2070100"/>
            <a:ext cx="711200" cy="55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E7F204-FA20-42B8-803F-F310A88504DE}"/>
              </a:ext>
            </a:extLst>
          </p:cNvPr>
          <p:cNvSpPr txBox="1"/>
          <p:nvPr/>
        </p:nvSpPr>
        <p:spPr>
          <a:xfrm>
            <a:off x="6847015" y="498901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priority jobs run first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72B2CB-3612-4D92-A030-7CEEF2142212}"/>
              </a:ext>
            </a:extLst>
          </p:cNvPr>
          <p:cNvCxnSpPr>
            <a:cxnSpLocks/>
          </p:cNvCxnSpPr>
          <p:nvPr/>
        </p:nvCxnSpPr>
        <p:spPr>
          <a:xfrm>
            <a:off x="8101643" y="1386469"/>
            <a:ext cx="712157" cy="683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08D72E-B314-4D0B-94A6-B41C61B6EF4E}"/>
              </a:ext>
            </a:extLst>
          </p:cNvPr>
          <p:cNvCxnSpPr>
            <a:cxnSpLocks/>
          </p:cNvCxnSpPr>
          <p:nvPr/>
        </p:nvCxnSpPr>
        <p:spPr>
          <a:xfrm flipV="1">
            <a:off x="759995" y="2070100"/>
            <a:ext cx="0" cy="89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AF922-B992-4502-A29C-3F022D357518}"/>
              </a:ext>
            </a:extLst>
          </p:cNvPr>
          <p:cNvCxnSpPr>
            <a:cxnSpLocks/>
          </p:cNvCxnSpPr>
          <p:nvPr/>
        </p:nvCxnSpPr>
        <p:spPr>
          <a:xfrm flipV="1">
            <a:off x="3991778" y="5838428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E6F187-12DC-4FC9-AE15-1D6A8BDD7BF6}"/>
              </a:ext>
            </a:extLst>
          </p:cNvPr>
          <p:cNvSpPr txBox="1"/>
          <p:nvPr/>
        </p:nvSpPr>
        <p:spPr>
          <a:xfrm>
            <a:off x="6647447" y="5480801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60C58-23D4-48DA-BD0A-8F4348A3DFD4}"/>
              </a:ext>
            </a:extLst>
          </p:cNvPr>
          <p:cNvCxnSpPr>
            <a:cxnSpLocks/>
          </p:cNvCxnSpPr>
          <p:nvPr/>
        </p:nvCxnSpPr>
        <p:spPr>
          <a:xfrm flipV="1">
            <a:off x="9147978" y="5838428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F1534D-A9AF-4501-AE96-81A378BA604E}"/>
              </a:ext>
            </a:extLst>
          </p:cNvPr>
          <p:cNvSpPr/>
          <p:nvPr/>
        </p:nvSpPr>
        <p:spPr>
          <a:xfrm>
            <a:off x="7006107" y="4353059"/>
            <a:ext cx="180304" cy="450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36E5F-3098-4043-A505-225A71816519}"/>
              </a:ext>
            </a:extLst>
          </p:cNvPr>
          <p:cNvSpPr/>
          <p:nvPr/>
        </p:nvSpPr>
        <p:spPr>
          <a:xfrm>
            <a:off x="7242043" y="4018208"/>
            <a:ext cx="1766552" cy="7126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16483E-405A-4A60-8270-902E51D304A5}"/>
              </a:ext>
            </a:extLst>
          </p:cNvPr>
          <p:cNvSpPr/>
          <p:nvPr/>
        </p:nvSpPr>
        <p:spPr>
          <a:xfrm>
            <a:off x="9344416" y="4018208"/>
            <a:ext cx="1427967" cy="1161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013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C27-D1BD-4C44-B310-B1E8C6F2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avoids starvation with periodic priority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196D-D99C-4CA2-B5CF-47E37D1C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62276" cy="5029200"/>
          </a:xfrm>
        </p:spPr>
        <p:txBody>
          <a:bodyPr/>
          <a:lstStyle/>
          <a:p>
            <a:r>
              <a:rPr lang="en-US" dirty="0"/>
              <a:t>Low priority jobs could starve if there are enough interactive jobs</a:t>
            </a:r>
          </a:p>
          <a:p>
            <a:endParaRPr lang="en-US" dirty="0"/>
          </a:p>
          <a:p>
            <a:r>
              <a:rPr lang="en-US" dirty="0"/>
              <a:t>MLFQ avoids starvation by periodically resetting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A4AA3-1DB6-4D0C-8892-89080120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16296CD-B922-4EDC-B279-E37B6240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57" b="18396"/>
          <a:stretch/>
        </p:blipFill>
        <p:spPr>
          <a:xfrm>
            <a:off x="3869871" y="2106386"/>
            <a:ext cx="7256108" cy="360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9EE89-80A9-4745-BD8C-A297876207B9}"/>
              </a:ext>
            </a:extLst>
          </p:cNvPr>
          <p:cNvSpPr txBox="1"/>
          <p:nvPr/>
        </p:nvSpPr>
        <p:spPr>
          <a:xfrm>
            <a:off x="4354147" y="1033101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new interactive jobs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96390-F53C-4D85-B151-13716D20CCE1}"/>
              </a:ext>
            </a:extLst>
          </p:cNvPr>
          <p:cNvCxnSpPr>
            <a:cxnSpLocks/>
          </p:cNvCxnSpPr>
          <p:nvPr/>
        </p:nvCxnSpPr>
        <p:spPr>
          <a:xfrm>
            <a:off x="5252697" y="1944861"/>
            <a:ext cx="712157" cy="683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7B82D9-335D-46EA-AC17-2FC235F7E713}"/>
              </a:ext>
            </a:extLst>
          </p:cNvPr>
          <p:cNvSpPr txBox="1"/>
          <p:nvPr/>
        </p:nvSpPr>
        <p:spPr>
          <a:xfrm>
            <a:off x="9243647" y="1033100"/>
            <a:ext cx="250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reset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187B1-F751-43E0-818E-D86272A55F3C}"/>
              </a:ext>
            </a:extLst>
          </p:cNvPr>
          <p:cNvCxnSpPr>
            <a:cxnSpLocks/>
          </p:cNvCxnSpPr>
          <p:nvPr/>
        </p:nvCxnSpPr>
        <p:spPr>
          <a:xfrm>
            <a:off x="10498275" y="1521900"/>
            <a:ext cx="169725" cy="630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3492BE-EDCA-4389-8ED6-908BDC206A33}"/>
              </a:ext>
            </a:extLst>
          </p:cNvPr>
          <p:cNvSpPr txBox="1"/>
          <p:nvPr/>
        </p:nvSpPr>
        <p:spPr>
          <a:xfrm>
            <a:off x="3899802" y="5824899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475AAB-F6C1-4740-AFAE-252A26A2954F}"/>
              </a:ext>
            </a:extLst>
          </p:cNvPr>
          <p:cNvCxnSpPr>
            <a:cxnSpLocks/>
          </p:cNvCxnSpPr>
          <p:nvPr/>
        </p:nvCxnSpPr>
        <p:spPr>
          <a:xfrm flipV="1">
            <a:off x="6400333" y="6182526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9DE3BC-9EA9-4A4A-AF87-FAD93D969274}"/>
              </a:ext>
            </a:extLst>
          </p:cNvPr>
          <p:cNvSpPr txBox="1"/>
          <p:nvPr/>
        </p:nvSpPr>
        <p:spPr>
          <a:xfrm>
            <a:off x="7797943" y="5863825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4E260F-05DE-47DE-A200-CC3BB9E27768}"/>
              </a:ext>
            </a:extLst>
          </p:cNvPr>
          <p:cNvCxnSpPr>
            <a:cxnSpLocks/>
          </p:cNvCxnSpPr>
          <p:nvPr/>
        </p:nvCxnSpPr>
        <p:spPr>
          <a:xfrm flipV="1">
            <a:off x="10298474" y="6221452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68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F2A9-4410-4B16-8BA7-F068BFC7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timeslices</a:t>
            </a:r>
            <a:r>
              <a:rPr lang="en-US" dirty="0"/>
              <a:t> to optimize response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258B-DD0D-4DE2-AC1F-9ED1D2E1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priority jobs are CPU bound, not interactive</a:t>
            </a:r>
          </a:p>
          <a:p>
            <a:pPr lvl="1"/>
            <a:r>
              <a:rPr lang="en-US" dirty="0"/>
              <a:t>So we can use longer </a:t>
            </a:r>
            <a:r>
              <a:rPr lang="en-US" dirty="0" err="1"/>
              <a:t>timeslices</a:t>
            </a:r>
            <a:r>
              <a:rPr lang="en-US" dirty="0"/>
              <a:t> to minimize context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81C61-259D-4B04-82DE-FA33B43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3356E-962A-4A34-A702-221A289C2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02"/>
          <a:stretch/>
        </p:blipFill>
        <p:spPr>
          <a:xfrm>
            <a:off x="3125806" y="2095695"/>
            <a:ext cx="5738793" cy="4076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4B963-3B06-4495-A6CA-DFECCDBDC9FD}"/>
              </a:ext>
            </a:extLst>
          </p:cNvPr>
          <p:cNvSpPr txBox="1"/>
          <p:nvPr/>
        </p:nvSpPr>
        <p:spPr>
          <a:xfrm>
            <a:off x="4297947" y="6002407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81B96-3593-46AF-B60B-8E23458FC5CC}"/>
              </a:ext>
            </a:extLst>
          </p:cNvPr>
          <p:cNvCxnSpPr>
            <a:cxnSpLocks/>
          </p:cNvCxnSpPr>
          <p:nvPr/>
        </p:nvCxnSpPr>
        <p:spPr>
          <a:xfrm flipV="1">
            <a:off x="6798478" y="6360034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23B740-CDF7-4BB5-AC77-B121BA68C443}"/>
              </a:ext>
            </a:extLst>
          </p:cNvPr>
          <p:cNvSpPr txBox="1"/>
          <p:nvPr/>
        </p:nvSpPr>
        <p:spPr>
          <a:xfrm rot="16200000">
            <a:off x="2510873" y="4392181"/>
            <a:ext cx="19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Priority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4F3451-5277-4C78-9413-4DA3B96CB0D0}"/>
              </a:ext>
            </a:extLst>
          </p:cNvPr>
          <p:cNvCxnSpPr>
            <a:cxnSpLocks/>
          </p:cNvCxnSpPr>
          <p:nvPr/>
        </p:nvCxnSpPr>
        <p:spPr>
          <a:xfrm flipV="1">
            <a:off x="3525199" y="2735849"/>
            <a:ext cx="0" cy="89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52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FD94-DE30-4445-9AA2-4591BAD2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EA9F-4CC8-44D3-89E4-72C372F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MLFQ implementation needs to choose a bunch of parameters</a:t>
            </a:r>
          </a:p>
          <a:p>
            <a:pPr lvl="1"/>
            <a:r>
              <a:rPr lang="en-US" dirty="0"/>
              <a:t>How many queues/priority levels?</a:t>
            </a:r>
          </a:p>
          <a:p>
            <a:pPr lvl="1"/>
            <a:r>
              <a:rPr lang="en-US" dirty="0"/>
              <a:t>When does a job get demoted in priority?</a:t>
            </a:r>
          </a:p>
          <a:p>
            <a:pPr lvl="1"/>
            <a:r>
              <a:rPr lang="en-US" dirty="0"/>
              <a:t>How often to reset priority for everything?</a:t>
            </a:r>
          </a:p>
          <a:p>
            <a:pPr lvl="1"/>
            <a:r>
              <a:rPr lang="en-US" dirty="0"/>
              <a:t>How large is the </a:t>
            </a:r>
            <a:r>
              <a:rPr lang="en-US" dirty="0" err="1"/>
              <a:t>timeslice</a:t>
            </a:r>
            <a:r>
              <a:rPr lang="en-US" dirty="0"/>
              <a:t> at each priority level?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5B2DC-E501-41C8-B9CB-8DAD5A4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20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FD94-DE30-4445-9AA2-4591BAD2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EA9F-4CC8-44D3-89E4-72C372F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embedded OS I work on has an MLFQ scheduler!</a:t>
            </a:r>
          </a:p>
          <a:p>
            <a:pPr lvl="1"/>
            <a:r>
              <a:rPr lang="en-US" dirty="0">
                <a:hlinkClick r:id="rId2"/>
              </a:rPr>
              <a:t>https://github.com/tock/tock/blob/master/kernel/src/scheduler/mlfq.rs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queues/priority levels?</a:t>
            </a:r>
          </a:p>
          <a:p>
            <a:pPr lvl="1"/>
            <a:r>
              <a:rPr lang="en-US" dirty="0"/>
              <a:t>Three</a:t>
            </a:r>
          </a:p>
          <a:p>
            <a:pPr lvl="1"/>
            <a:endParaRPr lang="en-US" dirty="0"/>
          </a:p>
          <a:p>
            <a:r>
              <a:rPr lang="en-US" dirty="0"/>
              <a:t>When does a job get demoted in priority?</a:t>
            </a:r>
          </a:p>
          <a:p>
            <a:pPr lvl="1"/>
            <a:r>
              <a:rPr lang="en-US" dirty="0"/>
              <a:t>If it ever uses its whole </a:t>
            </a:r>
            <a:r>
              <a:rPr lang="en-US" dirty="0" err="1"/>
              <a:t>timeslice</a:t>
            </a:r>
            <a:r>
              <a:rPr lang="en-US" dirty="0"/>
              <a:t> without blocking</a:t>
            </a:r>
          </a:p>
          <a:p>
            <a:pPr lvl="1"/>
            <a:endParaRPr lang="en-US" dirty="0"/>
          </a:p>
          <a:p>
            <a:r>
              <a:rPr lang="en-US" dirty="0"/>
              <a:t>How often to reset priority for everything?</a:t>
            </a:r>
          </a:p>
          <a:p>
            <a:pPr lvl="1"/>
            <a:r>
              <a:rPr lang="en-US" dirty="0"/>
              <a:t>Every five seconds</a:t>
            </a:r>
          </a:p>
          <a:p>
            <a:pPr lvl="1"/>
            <a:endParaRPr lang="en-US" dirty="0"/>
          </a:p>
          <a:p>
            <a:r>
              <a:rPr lang="en-US" dirty="0"/>
              <a:t>How large is the </a:t>
            </a:r>
            <a:r>
              <a:rPr lang="en-US" dirty="0" err="1"/>
              <a:t>timeslice</a:t>
            </a:r>
            <a:r>
              <a:rPr lang="en-US" dirty="0"/>
              <a:t> at each priority level?</a:t>
            </a:r>
          </a:p>
          <a:p>
            <a:pPr lvl="1"/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, 20 </a:t>
            </a:r>
            <a:r>
              <a:rPr lang="en-US" dirty="0" err="1"/>
              <a:t>ms</a:t>
            </a:r>
            <a:r>
              <a:rPr lang="en-US" dirty="0"/>
              <a:t>, 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5B2DC-E501-41C8-B9CB-8DAD5A4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30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515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with a single processor, the OS can provide the illusion of many processes running simultaneously</a:t>
            </a:r>
          </a:p>
          <a:p>
            <a:pPr lvl="1"/>
            <a:r>
              <a:rPr lang="en-US" dirty="0"/>
              <a:t>And also use this opportunity to get more useful work done</a:t>
            </a:r>
          </a:p>
          <a:p>
            <a:pPr lvl="1"/>
            <a:endParaRPr lang="en-US" dirty="0"/>
          </a:p>
          <a:p>
            <a:r>
              <a:rPr lang="en-US" dirty="0"/>
              <a:t>When one process is Blocked, OS can schedule a different process that is Ready</a:t>
            </a:r>
          </a:p>
          <a:p>
            <a:r>
              <a:rPr lang="en-US" dirty="0"/>
              <a:t>OS can also swap between various Ready processes so they all make progress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multiple processes will be sharing the CPU</a:t>
            </a:r>
          </a:p>
          <a:p>
            <a:pPr lvl="1"/>
            <a:r>
              <a:rPr lang="en-US" dirty="0"/>
              <a:t>Possibly multiple threads in each process</a:t>
            </a:r>
          </a:p>
          <a:p>
            <a:pPr lvl="1"/>
            <a:r>
              <a:rPr lang="en-US" dirty="0"/>
              <a:t>Possibly multiple cores in the CPU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is creating a </a:t>
            </a:r>
            <a:r>
              <a:rPr lang="en-US" i="1" dirty="0"/>
              <a:t>policy</a:t>
            </a:r>
            <a:r>
              <a:rPr lang="en-US" dirty="0"/>
              <a:t> for sharing the CPU</a:t>
            </a:r>
          </a:p>
          <a:p>
            <a:pPr lvl="1"/>
            <a:r>
              <a:rPr lang="en-US" dirty="0"/>
              <a:t>Which process/thread is chosen to run, and when?</a:t>
            </a:r>
          </a:p>
          <a:p>
            <a:pPr lvl="1"/>
            <a:r>
              <a:rPr lang="en-US" dirty="0"/>
              <a:t>When (if ever) does the OS change which process is running?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905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3F3FC087875C4BAE985717BD82E7B2" ma:contentTypeVersion="0" ma:contentTypeDescription="Create a new document." ma:contentTypeScope="" ma:versionID="26daa483f51ad1e97b8bf13dafe505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4ff5ed55415c3a4bcca95795cd293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324916-68D4-43CB-A783-DB63FB720F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CB72D0-31A9-42A9-94F9-8EC9DD4FE2BA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C87B74-B255-459A-86AD-192C9A153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1863</TotalTime>
  <Words>4101</Words>
  <Application>Microsoft Office PowerPoint</Application>
  <PresentationFormat>Widescreen</PresentationFormat>
  <Paragraphs>773</Paragraphs>
  <Slides>76</Slides>
  <Notes>3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Tahoma</vt:lpstr>
      <vt:lpstr>Arial</vt:lpstr>
      <vt:lpstr>Calibri</vt:lpstr>
      <vt:lpstr>Class Slides</vt:lpstr>
      <vt:lpstr>Lecture 07: Classical Scheduling</vt:lpstr>
      <vt:lpstr>Administriva</vt:lpstr>
      <vt:lpstr>Midterm Exam 1</vt:lpstr>
      <vt:lpstr>Today’s Goals</vt:lpstr>
      <vt:lpstr>Outline</vt:lpstr>
      <vt:lpstr>Lies your operating system always told you</vt:lpstr>
      <vt:lpstr>Processes don’t run all the time</vt:lpstr>
      <vt:lpstr>Multiprogramming processes</vt:lpstr>
      <vt:lpstr>Scheduling</vt:lpstr>
      <vt:lpstr>Scheduling terminology</vt:lpstr>
      <vt:lpstr>When can the OS make scheduling decisions?</vt:lpstr>
      <vt:lpstr>Goal of most schedulers: always have a job running</vt:lpstr>
      <vt:lpstr>Scheduling assumptions</vt:lpstr>
      <vt:lpstr>First scheduler: FIFO Scheduling</vt:lpstr>
      <vt:lpstr>Outline</vt:lpstr>
      <vt:lpstr>Metrics for systems</vt:lpstr>
      <vt:lpstr>A global scheduling metric</vt:lpstr>
      <vt:lpstr>Other scheduling metrics</vt:lpstr>
      <vt:lpstr>Different systems have different important metrics</vt:lpstr>
      <vt:lpstr>Different systems have different important metrics</vt:lpstr>
      <vt:lpstr>Break + Say hi to your neighbors</vt:lpstr>
      <vt:lpstr>Break + Say hi to your neighbors</vt:lpstr>
      <vt:lpstr>Outline</vt:lpstr>
      <vt:lpstr>What are batch systems?</vt:lpstr>
      <vt:lpstr>Metrics for batch systems</vt:lpstr>
      <vt:lpstr>Example: throughput and turnaround</vt:lpstr>
      <vt:lpstr>Example: throughput and turnaround</vt:lpstr>
      <vt:lpstr>Example: throughput and turnaround</vt:lpstr>
      <vt:lpstr>Batch scheduler metric</vt:lpstr>
      <vt:lpstr>Schedulers for batch systems</vt:lpstr>
      <vt:lpstr>Revisiting scheduling assumptions</vt:lpstr>
      <vt:lpstr>1. FIFO Scheduling</vt:lpstr>
      <vt:lpstr>Revisiting scheduling assumptions</vt:lpstr>
      <vt:lpstr>Check your understanding – FIFOs with different durations</vt:lpstr>
      <vt:lpstr>Check your understanding – FIFOs with different durations</vt:lpstr>
      <vt:lpstr>2. Shortest Job First</vt:lpstr>
      <vt:lpstr>Shortest Job First can fail with late arrivals</vt:lpstr>
      <vt:lpstr>Check your understanding</vt:lpstr>
      <vt:lpstr>Check your understanding</vt:lpstr>
      <vt:lpstr>Revisiting scheduling assumptions</vt:lpstr>
      <vt:lpstr>Preemption</vt:lpstr>
      <vt:lpstr>Context switching overhead</vt:lpstr>
      <vt:lpstr>Revisiting scheduling assumptions</vt:lpstr>
      <vt:lpstr>3. Preemptive Shortest Remaining Processing Time</vt:lpstr>
      <vt:lpstr>Shortest Remaining Processing Time example</vt:lpstr>
      <vt:lpstr>Break + Starvation and scheduling</vt:lpstr>
      <vt:lpstr>Break + Starvation and scheduling</vt:lpstr>
      <vt:lpstr>Outline</vt:lpstr>
      <vt:lpstr>What are interactive systems?</vt:lpstr>
      <vt:lpstr>Metric for interactive systems</vt:lpstr>
      <vt:lpstr>Schedulers for interactive systems</vt:lpstr>
      <vt:lpstr>Revisiting scheduling assumptions</vt:lpstr>
      <vt:lpstr>1. Round Robin</vt:lpstr>
      <vt:lpstr>Check your understanding</vt:lpstr>
      <vt:lpstr>Different policies favor different metrics</vt:lpstr>
      <vt:lpstr>Remember, context switches are not free</vt:lpstr>
      <vt:lpstr>Handling a round-robin edge case</vt:lpstr>
      <vt:lpstr>Handling a round-robin edge case</vt:lpstr>
      <vt:lpstr>Handling a round-robin edge case</vt:lpstr>
      <vt:lpstr>Timeslices are attached to jobs</vt:lpstr>
      <vt:lpstr>Revisiting scheduling assumptions</vt:lpstr>
      <vt:lpstr>I/O creates scheduling overlap opportunities</vt:lpstr>
      <vt:lpstr>I/O creates scheduling overlap opportunities</vt:lpstr>
      <vt:lpstr>Jobs can be I/O-bound or CPU-bound</vt:lpstr>
      <vt:lpstr>Scheduling goal: I/O-bound before CPU-bound</vt:lpstr>
      <vt:lpstr>Scheduling goal: I/O-bound before CPU-bound</vt:lpstr>
      <vt:lpstr>Revisiting scheduling assumptions</vt:lpstr>
      <vt:lpstr>2. Multi-Level Feedback Queue (MLFQ)</vt:lpstr>
      <vt:lpstr>Multi-Level Feedback Queue Details</vt:lpstr>
      <vt:lpstr>MLFQ Rules</vt:lpstr>
      <vt:lpstr>MLFQ Example</vt:lpstr>
      <vt:lpstr>MLFQ avoids starvation with periodic priority reset</vt:lpstr>
      <vt:lpstr>Change timeslices to optimize response and turnaround</vt:lpstr>
      <vt:lpstr>MLFQ parameters</vt:lpstr>
      <vt:lpstr>MLFQ in the wild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Classical Scheduling</dc:title>
  <dc:creator>Branden Ghena</dc:creator>
  <cp:lastModifiedBy>Branden Ghena</cp:lastModifiedBy>
  <cp:revision>150</cp:revision>
  <dcterms:created xsi:type="dcterms:W3CDTF">2020-10-05T20:36:53Z</dcterms:created>
  <dcterms:modified xsi:type="dcterms:W3CDTF">2024-10-11T03:38:34Z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0x010100E63F3FC087875C4BAE985717BD82E7B2</vt:lpwstr>
  </property>
</Properties>
</file>