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7"/>
  </p:notesMasterIdLst>
  <p:sldIdLst>
    <p:sldId id="256" r:id="rId2"/>
    <p:sldId id="428" r:id="rId3"/>
    <p:sldId id="264" r:id="rId4"/>
    <p:sldId id="2110" r:id="rId5"/>
    <p:sldId id="383" r:id="rId6"/>
    <p:sldId id="384" r:id="rId7"/>
    <p:sldId id="385" r:id="rId8"/>
    <p:sldId id="386" r:id="rId9"/>
    <p:sldId id="389" r:id="rId10"/>
    <p:sldId id="390" r:id="rId11"/>
    <p:sldId id="458" r:id="rId12"/>
    <p:sldId id="461" r:id="rId13"/>
    <p:sldId id="462" r:id="rId14"/>
    <p:sldId id="2109" r:id="rId15"/>
    <p:sldId id="399" r:id="rId16"/>
    <p:sldId id="400" r:id="rId17"/>
    <p:sldId id="402" r:id="rId18"/>
    <p:sldId id="401" r:id="rId19"/>
    <p:sldId id="286" r:id="rId20"/>
    <p:sldId id="2101" r:id="rId21"/>
    <p:sldId id="287" r:id="rId22"/>
    <p:sldId id="408" r:id="rId23"/>
    <p:sldId id="409" r:id="rId24"/>
    <p:sldId id="404" r:id="rId25"/>
    <p:sldId id="406" r:id="rId26"/>
    <p:sldId id="407" r:id="rId27"/>
    <p:sldId id="403" r:id="rId28"/>
    <p:sldId id="405" r:id="rId29"/>
    <p:sldId id="410" r:id="rId30"/>
    <p:sldId id="411" r:id="rId31"/>
    <p:sldId id="412" r:id="rId32"/>
    <p:sldId id="2104" r:id="rId33"/>
    <p:sldId id="2105" r:id="rId34"/>
    <p:sldId id="413" r:id="rId35"/>
    <p:sldId id="2106" r:id="rId36"/>
    <p:sldId id="2108" r:id="rId37"/>
    <p:sldId id="394" r:id="rId38"/>
    <p:sldId id="414" r:id="rId39"/>
    <p:sldId id="417" r:id="rId40"/>
    <p:sldId id="415" r:id="rId41"/>
    <p:sldId id="313" r:id="rId42"/>
    <p:sldId id="314" r:id="rId43"/>
    <p:sldId id="315" r:id="rId44"/>
    <p:sldId id="420" r:id="rId45"/>
    <p:sldId id="421" r:id="rId46"/>
    <p:sldId id="277" r:id="rId47"/>
    <p:sldId id="2107" r:id="rId48"/>
    <p:sldId id="459" r:id="rId49"/>
    <p:sldId id="418" r:id="rId50"/>
    <p:sldId id="419" r:id="rId51"/>
    <p:sldId id="416" r:id="rId52"/>
    <p:sldId id="422" r:id="rId53"/>
    <p:sldId id="424" r:id="rId54"/>
    <p:sldId id="423" r:id="rId55"/>
    <p:sldId id="45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8"/>
            <p14:sldId id="264"/>
          </p14:sldIdLst>
        </p14:section>
        <p14:section name="Address Spaces" id="{B55B8E8C-5EAB-4A1E-A4E9-AE5E896E46FA}">
          <p14:sldIdLst>
            <p14:sldId id="2110"/>
            <p14:sldId id="383"/>
            <p14:sldId id="384"/>
            <p14:sldId id="385"/>
            <p14:sldId id="386"/>
            <p14:sldId id="389"/>
            <p14:sldId id="390"/>
            <p14:sldId id="458"/>
            <p14:sldId id="461"/>
            <p14:sldId id="462"/>
          </p14:sldIdLst>
        </p14:section>
        <p14:section name="Segmentation" id="{9CBDBF36-8398-4E9F-9A9B-3F53FD1809F2}">
          <p14:sldIdLst>
            <p14:sldId id="2109"/>
            <p14:sldId id="399"/>
            <p14:sldId id="400"/>
            <p14:sldId id="402"/>
            <p14:sldId id="401"/>
            <p14:sldId id="286"/>
            <p14:sldId id="2101"/>
            <p14:sldId id="287"/>
            <p14:sldId id="408"/>
            <p14:sldId id="409"/>
            <p14:sldId id="404"/>
            <p14:sldId id="406"/>
            <p14:sldId id="407"/>
            <p14:sldId id="403"/>
            <p14:sldId id="405"/>
            <p14:sldId id="410"/>
            <p14:sldId id="411"/>
            <p14:sldId id="412"/>
            <p14:sldId id="2104"/>
            <p14:sldId id="2105"/>
            <p14:sldId id="413"/>
            <p14:sldId id="2106"/>
          </p14:sldIdLst>
        </p14:section>
        <p14:section name="Paging" id="{CBCCCADE-ACF8-4222-9B07-187B104A013F}">
          <p14:sldIdLst>
            <p14:sldId id="2108"/>
            <p14:sldId id="394"/>
            <p14:sldId id="414"/>
            <p14:sldId id="417"/>
            <p14:sldId id="415"/>
            <p14:sldId id="313"/>
            <p14:sldId id="314"/>
            <p14:sldId id="315"/>
            <p14:sldId id="420"/>
            <p14:sldId id="421"/>
            <p14:sldId id="277"/>
            <p14:sldId id="2107"/>
            <p14:sldId id="459"/>
            <p14:sldId id="418"/>
            <p14:sldId id="419"/>
            <p14:sldId id="416"/>
            <p14:sldId id="422"/>
            <p14:sldId id="424"/>
            <p14:sldId id="423"/>
          </p14:sldIdLst>
        </p14:section>
        <p14:section name="Wrapup" id="{29A7F866-9DA9-446B-8359-CE426CB89C7A}">
          <p14:sldIdLst>
            <p14:sldId id="4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AF8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2066" autoAdjust="0"/>
  </p:normalViewPr>
  <p:slideViewPr>
    <p:cSldViewPr snapToGrid="0">
      <p:cViewPr varScale="1">
        <p:scale>
          <a:sx n="74" d="100"/>
          <a:sy n="74" d="100"/>
        </p:scale>
        <p:origin x="84" y="13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834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e39d93ef4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e39d93ef4_0_46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5e39d93ef4_0_46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5e39d93ef4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5e39d93ef4_0_40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g5e39d93ef4_0_40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5e39d93ef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5e39d93ef4_0_6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5e39d93ef4_0_6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e39d93ef4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e39d93ef4_0_65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g5e39d93ef4_0_65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84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11: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CS61C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57D3-95C0-4A4E-8984-41DA8A06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is how the OS controls memory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8150-28FD-405C-8841-4918DA90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operations are controlled by system calls</a:t>
            </a:r>
          </a:p>
          <a:p>
            <a:r>
              <a:rPr lang="en-US" dirty="0"/>
              <a:t>CPU usage is controlled by the scheduler (and interrupts)</a:t>
            </a:r>
          </a:p>
          <a:p>
            <a:endParaRPr lang="en-US" dirty="0"/>
          </a:p>
          <a:p>
            <a:r>
              <a:rPr lang="en-US" dirty="0"/>
              <a:t>How can the OS control memory accesses?</a:t>
            </a:r>
          </a:p>
          <a:p>
            <a:pPr lvl="1"/>
            <a:r>
              <a:rPr lang="en-US" dirty="0"/>
              <a:t>Context switch for each memory read/write is too high of a cost</a:t>
            </a:r>
          </a:p>
          <a:p>
            <a:pPr lvl="1"/>
            <a:r>
              <a:rPr lang="en-US" dirty="0"/>
              <a:t>Hardware needs to automatically handle </a:t>
            </a:r>
            <a:r>
              <a:rPr lang="en-US" i="1" dirty="0"/>
              <a:t>most</a:t>
            </a:r>
            <a:r>
              <a:rPr lang="en-US" dirty="0"/>
              <a:t> requests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EE254-2C24-4F4B-B6C6-74FEA0DD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D339CF-BFEF-B7F3-3135-CB5B12D8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Management Unit (MMU) supports virtual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F16172-0140-3790-2F2B-CA7C7F68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Translation: hardware support for common case reads/writes</a:t>
            </a:r>
          </a:p>
          <a:p>
            <a:pPr lvl="1"/>
            <a:r>
              <a:rPr lang="en-US" dirty="0"/>
              <a:t>Configured by the OS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Faults: trap to OS to handle uncommon errors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E48B6-D4C2-9394-40C3-C634BEEA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7A48-624A-1149-949E-B0FB5016CC45}"/>
              </a:ext>
            </a:extLst>
          </p:cNvPr>
          <p:cNvSpPr txBox="1"/>
          <p:nvPr/>
        </p:nvSpPr>
        <p:spPr>
          <a:xfrm>
            <a:off x="2599164" y="3336085"/>
            <a:ext cx="312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Virtual</a:t>
            </a:r>
            <a:br>
              <a:rPr lang="en-US" sz="2400" b="1" dirty="0"/>
            </a:br>
            <a:r>
              <a:rPr lang="en-US" sz="2400" b="1" dirty="0"/>
              <a:t>Addresses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F943F5-449F-C880-708F-226D3DB49803}"/>
              </a:ext>
            </a:extLst>
          </p:cNvPr>
          <p:cNvSpPr/>
          <p:nvPr/>
        </p:nvSpPr>
        <p:spPr>
          <a:xfrm>
            <a:off x="1638926" y="4142762"/>
            <a:ext cx="1877575" cy="83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CPU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26F67-6BB6-5CCE-5A07-B421762E190B}"/>
              </a:ext>
            </a:extLst>
          </p:cNvPr>
          <p:cNvSpPr/>
          <p:nvPr/>
        </p:nvSpPr>
        <p:spPr>
          <a:xfrm>
            <a:off x="8317148" y="3306260"/>
            <a:ext cx="1402988" cy="25045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B13703-7873-7E65-7FE2-3E47C80E00BA}"/>
              </a:ext>
            </a:extLst>
          </p:cNvPr>
          <p:cNvSpPr txBox="1"/>
          <p:nvPr/>
        </p:nvSpPr>
        <p:spPr>
          <a:xfrm>
            <a:off x="5916824" y="3339109"/>
            <a:ext cx="312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Physical</a:t>
            </a:r>
            <a:br>
              <a:rPr lang="en-US" sz="2400" b="1" dirty="0"/>
            </a:br>
            <a:r>
              <a:rPr lang="en-US" sz="2400" b="1" dirty="0"/>
              <a:t>Addresses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7F0EB5-58E5-0CBD-AE14-B0C03175CA7D}"/>
              </a:ext>
            </a:extLst>
          </p:cNvPr>
          <p:cNvSpPr/>
          <p:nvPr/>
        </p:nvSpPr>
        <p:spPr>
          <a:xfrm>
            <a:off x="4806587" y="4142764"/>
            <a:ext cx="2220475" cy="8314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Translation and Faults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E7C27C-304B-4B93-1BC3-D217825997CE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516501" y="4558511"/>
            <a:ext cx="1290086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3A16B2-DF38-30CD-93C3-5504912894FE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7027062" y="4558511"/>
            <a:ext cx="1290086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9D4E8F-EA6F-2ED3-3B5A-EAB1D94E8455}"/>
              </a:ext>
            </a:extLst>
          </p:cNvPr>
          <p:cNvSpPr txBox="1"/>
          <p:nvPr/>
        </p:nvSpPr>
        <p:spPr>
          <a:xfrm>
            <a:off x="4641668" y="5290550"/>
            <a:ext cx="2550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Memory Management Unit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A92A28-9F80-302C-908C-B9FE97298483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916824" y="4977060"/>
            <a:ext cx="0" cy="31349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2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474-DBCB-FD82-0142-8983186C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A1E7-4BAF-DC16-A077-74F20E37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bigger in practice: virtual memory or physical memory?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741E6-36D5-C0BA-A480-10B1E47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474-DBCB-FD82-0142-8983186C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A1E7-4BAF-DC16-A077-74F20E37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bigger in practice: virtual memory or physical memory?</a:t>
            </a:r>
          </a:p>
          <a:p>
            <a:endParaRPr lang="en-US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 bytes worth of addresses in both</a:t>
            </a:r>
          </a:p>
          <a:p>
            <a:pPr lvl="1"/>
            <a:r>
              <a:rPr lang="en-US" dirty="0"/>
              <a:t>Both could hold up to 18 Exabytes (</a:t>
            </a:r>
            <a:r>
              <a:rPr lang="en-US" sz="2000" dirty="0"/>
              <a:t>~18000 Petabytes, ~18000000 Terabytes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Virtual memory: practically there isn’t a limit</a:t>
            </a:r>
          </a:p>
          <a:p>
            <a:pPr lvl="1"/>
            <a:r>
              <a:rPr lang="en-US" dirty="0"/>
              <a:t>Physical memory: practically limited to amount of RAM installed</a:t>
            </a:r>
          </a:p>
          <a:p>
            <a:pPr lvl="2"/>
            <a:r>
              <a:rPr lang="en-US" dirty="0"/>
              <a:t>So, likely measured in Gigabytes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 almost any real system: Virtual Memory is </a:t>
            </a:r>
            <a:r>
              <a:rPr lang="en-US" b="1" dirty="0"/>
              <a:t>MUCH</a:t>
            </a:r>
            <a:r>
              <a:rPr lang="en-US" dirty="0"/>
              <a:t> larger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741E6-36D5-C0BA-A480-10B1E47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b="1" dirty="0"/>
              <a:t>Methods of address translation</a:t>
            </a:r>
          </a:p>
          <a:p>
            <a:pPr lvl="1"/>
            <a:r>
              <a:rPr lang="en-US" sz="2800" b="1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7153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DCC-3693-4D38-A170-BBAFBE3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memory by splitting between whole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F6B8-485E-4110-A15A-C0B6ACF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oogle Shape;275;p2">
            <a:extLst>
              <a:ext uri="{FF2B5EF4-FFF2-40B4-BE49-F238E27FC236}">
                <a16:creationId xmlns:a16="http://schemas.microsoft.com/office/drawing/2014/main" id="{9FFE36AA-E65C-43EF-B3AA-5003AB0F7DE7}"/>
              </a:ext>
            </a:extLst>
          </p:cNvPr>
          <p:cNvGrpSpPr/>
          <p:nvPr/>
        </p:nvGrpSpPr>
        <p:grpSpPr>
          <a:xfrm>
            <a:off x="607595" y="1872492"/>
            <a:ext cx="4232828" cy="4299708"/>
            <a:chOff x="4071662" y="914400"/>
            <a:chExt cx="4368695" cy="4758420"/>
          </a:xfrm>
        </p:grpSpPr>
        <p:sp>
          <p:nvSpPr>
            <p:cNvPr id="6" name="Google Shape;276;p2" descr="Wide upward diagonal">
              <a:extLst>
                <a:ext uri="{FF2B5EF4-FFF2-40B4-BE49-F238E27FC236}">
                  <a16:creationId xmlns:a16="http://schemas.microsoft.com/office/drawing/2014/main" id="{86BAAA09-B726-4DDD-80FE-394AA6A0F1FF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7;p2">
              <a:extLst>
                <a:ext uri="{FF2B5EF4-FFF2-40B4-BE49-F238E27FC236}">
                  <a16:creationId xmlns:a16="http://schemas.microsoft.com/office/drawing/2014/main" id="{CBAD664A-6806-426E-B7DE-3B3FEC9850A8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8;p2">
              <a:extLst>
                <a:ext uri="{FF2B5EF4-FFF2-40B4-BE49-F238E27FC236}">
                  <a16:creationId xmlns:a16="http://schemas.microsoft.com/office/drawing/2014/main" id="{78E05043-4739-49F0-86E2-23137DCED64D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9;p2">
              <a:extLst>
                <a:ext uri="{FF2B5EF4-FFF2-40B4-BE49-F238E27FC236}">
                  <a16:creationId xmlns:a16="http://schemas.microsoft.com/office/drawing/2014/main" id="{A3C76EA4-677F-4D1E-9915-9785DE0E40A2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280;p2">
              <a:extLst>
                <a:ext uri="{FF2B5EF4-FFF2-40B4-BE49-F238E27FC236}">
                  <a16:creationId xmlns:a16="http://schemas.microsoft.com/office/drawing/2014/main" id="{0BDCCFB6-5C80-4CCB-BCA6-9E6C0C6F8DEE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281;p2">
              <a:extLst>
                <a:ext uri="{FF2B5EF4-FFF2-40B4-BE49-F238E27FC236}">
                  <a16:creationId xmlns:a16="http://schemas.microsoft.com/office/drawing/2014/main" id="{D3D3AE75-F746-4F5B-81E4-811ADF537DC4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2" name="Google Shape;282;p2">
              <a:extLst>
                <a:ext uri="{FF2B5EF4-FFF2-40B4-BE49-F238E27FC236}">
                  <a16:creationId xmlns:a16="http://schemas.microsoft.com/office/drawing/2014/main" id="{442B613A-2BF4-4D2D-8FEE-A442AA5D2DE4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3;p2">
              <a:extLst>
                <a:ext uri="{FF2B5EF4-FFF2-40B4-BE49-F238E27FC236}">
                  <a16:creationId xmlns:a16="http://schemas.microsoft.com/office/drawing/2014/main" id="{772B2098-2567-4762-9232-ACA3A5F72E56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4;p2">
              <a:extLst>
                <a:ext uri="{FF2B5EF4-FFF2-40B4-BE49-F238E27FC236}">
                  <a16:creationId xmlns:a16="http://schemas.microsoft.com/office/drawing/2014/main" id="{030EE780-E142-485A-9430-A26D7991798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5;p2">
              <a:extLst>
                <a:ext uri="{FF2B5EF4-FFF2-40B4-BE49-F238E27FC236}">
                  <a16:creationId xmlns:a16="http://schemas.microsoft.com/office/drawing/2014/main" id="{C608AD6F-53BA-4E94-BFA6-481D71219664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286;p2">
              <a:extLst>
                <a:ext uri="{FF2B5EF4-FFF2-40B4-BE49-F238E27FC236}">
                  <a16:creationId xmlns:a16="http://schemas.microsoft.com/office/drawing/2014/main" id="{C3713904-1902-4E84-83AC-6214C1751A19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87;p2">
              <a:extLst>
                <a:ext uri="{FF2B5EF4-FFF2-40B4-BE49-F238E27FC236}">
                  <a16:creationId xmlns:a16="http://schemas.microsoft.com/office/drawing/2014/main" id="{7DBF6BD9-663A-43F9-B727-C796D562EBD5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" name="Google Shape;288;p2">
              <a:extLst>
                <a:ext uri="{FF2B5EF4-FFF2-40B4-BE49-F238E27FC236}">
                  <a16:creationId xmlns:a16="http://schemas.microsoft.com/office/drawing/2014/main" id="{FBC2EF3D-A7CD-4C15-83CD-061ACEC67EF2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;p2">
              <a:extLst>
                <a:ext uri="{FF2B5EF4-FFF2-40B4-BE49-F238E27FC236}">
                  <a16:creationId xmlns:a16="http://schemas.microsoft.com/office/drawing/2014/main" id="{560D1748-CBAD-48F6-81C3-FBC690094B5D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BE4033-6FAC-4A8C-AD36-E612F6BBFFD2}"/>
              </a:ext>
            </a:extLst>
          </p:cNvPr>
          <p:cNvSpPr txBox="1"/>
          <p:nvPr/>
        </p:nvSpPr>
        <p:spPr>
          <a:xfrm>
            <a:off x="359228" y="1284004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Virtual Addresses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C97A0-8868-4DFD-A120-D646B9145A9E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grpSp>
        <p:nvGrpSpPr>
          <p:cNvPr id="23" name="Google Shape;275;p2">
            <a:extLst>
              <a:ext uri="{FF2B5EF4-FFF2-40B4-BE49-F238E27FC236}">
                <a16:creationId xmlns:a16="http://schemas.microsoft.com/office/drawing/2014/main" id="{1FAACB2C-31BD-4664-8E25-FFA57B2AE60F}"/>
              </a:ext>
            </a:extLst>
          </p:cNvPr>
          <p:cNvGrpSpPr/>
          <p:nvPr/>
        </p:nvGrpSpPr>
        <p:grpSpPr>
          <a:xfrm>
            <a:off x="7358901" y="1964288"/>
            <a:ext cx="4232828" cy="4299708"/>
            <a:chOff x="4071662" y="914400"/>
            <a:chExt cx="4368695" cy="4758420"/>
          </a:xfrm>
        </p:grpSpPr>
        <p:sp>
          <p:nvSpPr>
            <p:cNvPr id="24" name="Google Shape;276;p2" descr="Wide upward diagonal">
              <a:extLst>
                <a:ext uri="{FF2B5EF4-FFF2-40B4-BE49-F238E27FC236}">
                  <a16:creationId xmlns:a16="http://schemas.microsoft.com/office/drawing/2014/main" id="{24451AE0-91AE-458B-8743-9A34AE04174A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7;p2">
              <a:extLst>
                <a:ext uri="{FF2B5EF4-FFF2-40B4-BE49-F238E27FC236}">
                  <a16:creationId xmlns:a16="http://schemas.microsoft.com/office/drawing/2014/main" id="{D2F63CB9-9593-408B-A3A0-D157A3A2A4BE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8;p2">
              <a:extLst>
                <a:ext uri="{FF2B5EF4-FFF2-40B4-BE49-F238E27FC236}">
                  <a16:creationId xmlns:a16="http://schemas.microsoft.com/office/drawing/2014/main" id="{1F1CA50C-4DCC-4854-9249-AE6699D1516C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9;p2">
              <a:extLst>
                <a:ext uri="{FF2B5EF4-FFF2-40B4-BE49-F238E27FC236}">
                  <a16:creationId xmlns:a16="http://schemas.microsoft.com/office/drawing/2014/main" id="{3405C199-CE9D-4352-B390-230491E5B44D}"/>
                </a:ext>
              </a:extLst>
            </p:cNvPr>
            <p:cNvSpPr/>
            <p:nvPr/>
          </p:nvSpPr>
          <p:spPr>
            <a:xfrm>
              <a:off x="5994400" y="1778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82;p2">
              <a:extLst>
                <a:ext uri="{FF2B5EF4-FFF2-40B4-BE49-F238E27FC236}">
                  <a16:creationId xmlns:a16="http://schemas.microsoft.com/office/drawing/2014/main" id="{03B4B0B2-39F0-4FD0-8030-B3ED0A6BAC95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3;p2">
              <a:extLst>
                <a:ext uri="{FF2B5EF4-FFF2-40B4-BE49-F238E27FC236}">
                  <a16:creationId xmlns:a16="http://schemas.microsoft.com/office/drawing/2014/main" id="{9D7AC96D-BFCC-4C34-9BA0-4CC59F78D37B}"/>
                </a:ext>
              </a:extLst>
            </p:cNvPr>
            <p:cNvSpPr txBox="1"/>
            <p:nvPr/>
          </p:nvSpPr>
          <p:spPr>
            <a:xfrm>
              <a:off x="6187599" y="177811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dirty="0">
                  <a:solidFill>
                    <a:srgbClr val="000000"/>
                  </a:solidFill>
                  <a:latin typeface="Calibri"/>
                  <a:ea typeface="Arial"/>
                  <a:cs typeface="Calibri"/>
                  <a:sym typeface="Calibri"/>
                </a:rPr>
                <a:t>Process 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2">
              <a:extLst>
                <a:ext uri="{FF2B5EF4-FFF2-40B4-BE49-F238E27FC236}">
                  <a16:creationId xmlns:a16="http://schemas.microsoft.com/office/drawing/2014/main" id="{EF7A3B56-FB40-4C5A-949C-B8798DAAF41D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89;p2">
              <a:extLst>
                <a:ext uri="{FF2B5EF4-FFF2-40B4-BE49-F238E27FC236}">
                  <a16:creationId xmlns:a16="http://schemas.microsoft.com/office/drawing/2014/main" id="{C2DFE120-60D0-41B2-A683-8F5A987E7130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279;p2">
            <a:extLst>
              <a:ext uri="{FF2B5EF4-FFF2-40B4-BE49-F238E27FC236}">
                <a16:creationId xmlns:a16="http://schemas.microsoft.com/office/drawing/2014/main" id="{AB2C88EA-4419-45C6-95D9-07AACD5BA317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83;p2">
            <a:extLst>
              <a:ext uri="{FF2B5EF4-FFF2-40B4-BE49-F238E27FC236}">
                <a16:creationId xmlns:a16="http://schemas.microsoft.com/office/drawing/2014/main" id="{3C631BB0-3751-4902-ADD3-B07E3A932B09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Process 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6C8FC-C917-46E6-9DF3-110BD13996C6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0E835A-EE67-4739-83F3-5E6AC159F121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04D83B-D5C1-49E2-BCC5-E9129FF495D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085527" y="3054483"/>
            <a:ext cx="1042721" cy="56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D7EBF01-9800-43CC-A97A-5C8525DA0874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E14C20-3531-46D1-B367-BDE6E5209B34}"/>
              </a:ext>
            </a:extLst>
          </p:cNvPr>
          <p:cNvSpPr/>
          <p:nvPr/>
        </p:nvSpPr>
        <p:spPr>
          <a:xfrm>
            <a:off x="6096000" y="3149600"/>
            <a:ext cx="1989527" cy="94918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MMU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8AE80E-2A60-46F2-A4F9-17051F0AC0A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539791" y="3624191"/>
            <a:ext cx="556209" cy="443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4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306FB-02EC-44BD-8092-90A2DE1C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base register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6C71C-ED09-463F-9559-0BD72067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RAM into segments, each with a separate “</a:t>
            </a:r>
            <a:r>
              <a:rPr lang="en-US" b="1" dirty="0"/>
              <a:t>base</a:t>
            </a:r>
            <a:r>
              <a:rPr lang="en-US" dirty="0"/>
              <a:t>” address</a:t>
            </a:r>
          </a:p>
          <a:p>
            <a:pPr lvl="1"/>
            <a:r>
              <a:rPr lang="en-US" dirty="0"/>
              <a:t>Processes each get their own individual segment</a:t>
            </a:r>
          </a:p>
          <a:p>
            <a:pPr lvl="1"/>
            <a:r>
              <a:rPr lang="en-US" dirty="0"/>
              <a:t>Takes advantage of processes usually being smaller than RAM</a:t>
            </a:r>
          </a:p>
          <a:p>
            <a:pPr lvl="1"/>
            <a:endParaRPr lang="en-US" dirty="0"/>
          </a:p>
          <a:p>
            <a:r>
              <a:rPr lang="en-US" dirty="0"/>
              <a:t>To get a physical address from a virtual one, add to base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5FED0-8F87-4E5C-83E9-8FF1B250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952EFF-BE0D-44EC-A4F9-5B3FAE55DE98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A701C06-4207-4267-9AD1-95157DDC1D2B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439B4-EAC6-4ACB-9AFE-5037403318F5}"/>
              </a:ext>
            </a:extLst>
          </p:cNvPr>
          <p:cNvCxnSpPr>
            <a:endCxn id="7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DC140-DDB9-4A02-8AA1-8CAB2A894D75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7D6C3-1EC1-4625-ADA2-D740DA039621}"/>
              </a:ext>
            </a:extLst>
          </p:cNvPr>
          <p:cNvSpPr/>
          <p:nvPr/>
        </p:nvSpPr>
        <p:spPr>
          <a:xfrm>
            <a:off x="5779510" y="4983175"/>
            <a:ext cx="936617" cy="9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base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8DE759-647E-4B77-9E05-1E3A61D8E4A9}"/>
              </a:ext>
            </a:extLst>
          </p:cNvPr>
          <p:cNvCxnSpPr>
            <a:stCxn id="7" idx="2"/>
            <a:endCxn id="13" idx="1"/>
          </p:cNvCxnSpPr>
          <p:nvPr/>
        </p:nvCxnSpPr>
        <p:spPr>
          <a:xfrm rot="16200000" flipH="1">
            <a:off x="4874125" y="4546099"/>
            <a:ext cx="219084" cy="159168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2BACC-DEB3-403F-A0A5-01BD7ADA57D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716127" y="4650581"/>
            <a:ext cx="782173" cy="80090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053386-043B-4590-B937-C57C3AF7C8D8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155DD-16DF-4440-B831-D98DAE5892EC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76D50-61AB-4B54-BD13-2E71959981B1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7D2598-EDFA-42DB-9895-2513D3F51785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BFDF70-53C4-46E5-B0AE-19032261C562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Management Unit</a:t>
            </a:r>
          </a:p>
        </p:txBody>
      </p:sp>
    </p:spTree>
    <p:extLst>
      <p:ext uri="{BB962C8B-B14F-4D97-AF65-F5344CB8AC3E}">
        <p14:creationId xmlns:p14="http://schemas.microsoft.com/office/powerpoint/2010/main" val="67866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306FB-02EC-44BD-8092-90A2DE1C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protection creates “Base and Bound” translation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6C71C-ED09-463F-9559-0BD72067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“bound” register with maximum value of the segment</a:t>
            </a:r>
          </a:p>
          <a:p>
            <a:pPr lvl="1"/>
            <a:r>
              <a:rPr lang="en-US" dirty="0"/>
              <a:t>Memory accesses greater than bound trigger a fault</a:t>
            </a:r>
          </a:p>
          <a:p>
            <a:pPr lvl="1"/>
            <a:r>
              <a:rPr lang="en-US" dirty="0"/>
              <a:t>No need to worry about lower bound, since minimum address is 0+base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5FED0-8F87-4E5C-83E9-8FF1B250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952EFF-BE0D-44EC-A4F9-5B3FAE55DE98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A701C06-4207-4267-9AD1-95157DDC1D2B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439B4-EAC6-4ACB-9AFE-5037403318F5}"/>
              </a:ext>
            </a:extLst>
          </p:cNvPr>
          <p:cNvCxnSpPr>
            <a:endCxn id="7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DC140-DDB9-4A02-8AA1-8CAB2A894D75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7D6C3-1EC1-4625-ADA2-D740DA039621}"/>
              </a:ext>
            </a:extLst>
          </p:cNvPr>
          <p:cNvSpPr/>
          <p:nvPr/>
        </p:nvSpPr>
        <p:spPr>
          <a:xfrm>
            <a:off x="6592310" y="4983175"/>
            <a:ext cx="936617" cy="9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base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8DE759-647E-4B77-9E05-1E3A61D8E4A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4405444" y="5014780"/>
            <a:ext cx="219083" cy="65432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2BACC-DEB3-403F-A0A5-01BD7ADA57D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528927" y="4650581"/>
            <a:ext cx="782173" cy="80090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053386-043B-4590-B937-C57C3AF7C8D8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155DD-16DF-4440-B831-D98DAE5892EC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76D50-61AB-4B54-BD13-2E71959981B1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7D2598-EDFA-42DB-9895-2513D3F51785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BFDF70-53C4-46E5-B0AE-19032261C562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Management Unit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7C4CF97-C85C-4268-AA98-7E9064CE3091}"/>
              </a:ext>
            </a:extLst>
          </p:cNvPr>
          <p:cNvSpPr/>
          <p:nvPr/>
        </p:nvSpPr>
        <p:spPr>
          <a:xfrm>
            <a:off x="4842146" y="4819658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012227-6F30-445C-808F-2D4F3634B86D}"/>
              </a:ext>
            </a:extLst>
          </p:cNvPr>
          <p:cNvSpPr txBox="1"/>
          <p:nvPr/>
        </p:nvSpPr>
        <p:spPr>
          <a:xfrm>
            <a:off x="5012803" y="5018567"/>
            <a:ext cx="101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bound?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A345B-0063-49AB-A6C2-E684D349047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105796" y="5451483"/>
            <a:ext cx="48651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D3FC99-4E61-42A6-81C3-2DD328DEB596}"/>
              </a:ext>
            </a:extLst>
          </p:cNvPr>
          <p:cNvSpPr txBox="1"/>
          <p:nvPr/>
        </p:nvSpPr>
        <p:spPr>
          <a:xfrm>
            <a:off x="5962623" y="505408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FC4690E-CEF7-4C03-AA35-8D3284B0AD7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3532738" y="4230969"/>
            <a:ext cx="88894" cy="3793573"/>
          </a:xfrm>
          <a:prstGeom prst="bentConnector2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D7B470-6667-49E1-AB3F-D4DB04BD9B55}"/>
              </a:ext>
            </a:extLst>
          </p:cNvPr>
          <p:cNvSpPr txBox="1"/>
          <p:nvPr/>
        </p:nvSpPr>
        <p:spPr>
          <a:xfrm>
            <a:off x="4812569" y="576528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0E80F7-131E-4CD8-9277-A2937C110B99}"/>
              </a:ext>
            </a:extLst>
          </p:cNvPr>
          <p:cNvSpPr txBox="1"/>
          <p:nvPr/>
        </p:nvSpPr>
        <p:spPr>
          <a:xfrm>
            <a:off x="2146299" y="5714492"/>
            <a:ext cx="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</p:spTree>
    <p:extLst>
      <p:ext uri="{BB962C8B-B14F-4D97-AF65-F5344CB8AC3E}">
        <p14:creationId xmlns:p14="http://schemas.microsoft.com/office/powerpoint/2010/main" val="402646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9230-57A0-4ED0-810D-641F295C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AA49-AACB-4E9D-A4B4-A1759B31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Provides protection between address spaces</a:t>
            </a:r>
          </a:p>
          <a:p>
            <a:pPr lvl="1"/>
            <a:r>
              <a:rPr lang="en-US" dirty="0"/>
              <a:t>Supports dynamic relocation of processes (even at runtime)</a:t>
            </a:r>
          </a:p>
          <a:p>
            <a:pPr lvl="1"/>
            <a:r>
              <a:rPr lang="en-US" dirty="0"/>
              <a:t>Simple, inexpensive hardware implementation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Process must be allocated contiguous physical memory</a:t>
            </a:r>
          </a:p>
          <a:p>
            <a:pPr lvl="2"/>
            <a:r>
              <a:rPr lang="en-US" dirty="0"/>
              <a:t>Including memory between sections that might never be used</a:t>
            </a:r>
          </a:p>
          <a:p>
            <a:pPr lvl="2"/>
            <a:r>
              <a:rPr lang="en-US" dirty="0"/>
              <a:t>Large allocations end up wasting a lot of space through fragmentation</a:t>
            </a:r>
          </a:p>
          <a:p>
            <a:pPr lvl="1"/>
            <a:r>
              <a:rPr lang="en-US" dirty="0"/>
              <a:t>No partial sharing of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8D85-3575-4871-B4B6-C8765D91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 example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4" name="Google Shape;534;g5e39d93ef4_0_444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40" name="Google Shape;540;g5e39d93ef4_0_444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8EF8-C705-42FB-93E5-F93C7794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the OS manages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5842-E3E0-4C7F-A194-8A353FF2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endParaRPr lang="en-US" dirty="0"/>
          </a:p>
          <a:p>
            <a:r>
              <a:rPr lang="en-US" dirty="0"/>
              <a:t>Devices</a:t>
            </a:r>
          </a:p>
          <a:p>
            <a:pPr lvl="1"/>
            <a:r>
              <a:rPr lang="en-US" dirty="0"/>
              <a:t>Device Drivers</a:t>
            </a:r>
          </a:p>
          <a:p>
            <a:pPr lvl="1"/>
            <a:endParaRPr lang="en-US" dirty="0"/>
          </a:p>
          <a:p>
            <a:r>
              <a:rPr lang="en-US" b="1" dirty="0"/>
              <a:t>Memory</a:t>
            </a:r>
          </a:p>
          <a:p>
            <a:pPr lvl="1"/>
            <a:r>
              <a:rPr lang="en-US" b="1" dirty="0"/>
              <a:t>Virtual Memory</a:t>
            </a:r>
          </a:p>
          <a:p>
            <a:pPr lvl="1"/>
            <a:endParaRPr lang="en-US" dirty="0"/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B7D70-F118-4D1F-9814-4BF8883F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 example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9953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e39d93ef4_0_4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 example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883BFB1-2345-E645-8C3D-7F81E8EA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 dirty="0"/>
          </a:p>
        </p:txBody>
      </p:sp>
      <p:sp>
        <p:nvSpPr>
          <p:cNvPr id="548" name="Google Shape;548;g5e39d93ef4_0_461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49" name="Google Shape;549;g5e39d93ef4_0_461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50" name="Google Shape;550;g5e39d93ef4_0_461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51" name="Google Shape;551;g5e39d93ef4_0_461"/>
          <p:cNvCxnSpPr>
            <a:cxnSpLocks/>
            <a:stCxn id="552" idx="3"/>
            <a:endCxn id="548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g5e39d93ef4_0_461"/>
          <p:cNvCxnSpPr>
            <a:stCxn id="548" idx="3"/>
            <a:endCxn id="554" idx="1"/>
          </p:cNvCxnSpPr>
          <p:nvPr/>
        </p:nvCxnSpPr>
        <p:spPr>
          <a:xfrm rot="10800000" flipH="1">
            <a:off x="5592850" y="4246075"/>
            <a:ext cx="3212100" cy="31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Google Shape;555;g5e39d93ef4_0_461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56" name="Google Shape;556;g5e39d93ef4_0_461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7" name="Google Shape;557;g5e39d93ef4_0_461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2" name="Google Shape;552;g5e39d93ef4_0_461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4" name="Google Shape;554;g5e39d93ef4_0_461"/>
          <p:cNvSpPr/>
          <p:nvPr/>
        </p:nvSpPr>
        <p:spPr>
          <a:xfrm>
            <a:off x="8804950" y="3579950"/>
            <a:ext cx="1773000" cy="133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8" name="Google Shape;558;g5e39d93ef4_0_461"/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Hmm… There’s enough space, but not all together!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3A39-F380-4751-B832-3E3F03F4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0E87-7DAB-445D-9045-23BC16EF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results of the following memory reads? (16-bit)</a:t>
            </a:r>
          </a:p>
          <a:p>
            <a:pPr lvl="1"/>
            <a:r>
              <a:rPr lang="en-US" dirty="0"/>
              <a:t>Base: 0xC000	Bound: 0x1FFF</a:t>
            </a:r>
          </a:p>
          <a:p>
            <a:endParaRPr lang="en-US" dirty="0"/>
          </a:p>
          <a:p>
            <a:pPr lvl="1"/>
            <a:r>
              <a:rPr lang="en-US" dirty="0"/>
              <a:t>Read 0x0010</a:t>
            </a:r>
          </a:p>
          <a:p>
            <a:pPr lvl="1"/>
            <a:r>
              <a:rPr lang="en-US" dirty="0"/>
              <a:t>Read 0x1400</a:t>
            </a:r>
          </a:p>
          <a:p>
            <a:pPr lvl="1"/>
            <a:r>
              <a:rPr lang="en-US" dirty="0"/>
              <a:t>Read 0xD000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B6CE-49FA-4297-A060-29E7870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27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3A39-F380-4751-B832-3E3F03F4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0E87-7DAB-445D-9045-23BC16EF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results of the following memory reads? (16-bit)</a:t>
            </a:r>
          </a:p>
          <a:p>
            <a:pPr lvl="1"/>
            <a:r>
              <a:rPr lang="en-US" dirty="0"/>
              <a:t>Base: 0xC000	Bound: 0x1FFF</a:t>
            </a:r>
          </a:p>
          <a:p>
            <a:endParaRPr lang="en-US" dirty="0"/>
          </a:p>
          <a:p>
            <a:pPr lvl="1"/>
            <a:r>
              <a:rPr lang="en-US" dirty="0"/>
              <a:t>Read 0x0010 -&gt; </a:t>
            </a:r>
            <a:r>
              <a:rPr lang="en-US" b="1" dirty="0"/>
              <a:t>0xC010</a:t>
            </a:r>
          </a:p>
          <a:p>
            <a:pPr lvl="1"/>
            <a:r>
              <a:rPr lang="en-US" dirty="0"/>
              <a:t>Read 0x1400 -&gt; </a:t>
            </a:r>
            <a:r>
              <a:rPr lang="en-US" b="1" dirty="0"/>
              <a:t>0xD400</a:t>
            </a:r>
          </a:p>
          <a:p>
            <a:pPr lvl="1"/>
            <a:r>
              <a:rPr lang="en-US" dirty="0"/>
              <a:t>Read 0xD000 -&gt; </a:t>
            </a:r>
            <a:r>
              <a:rPr lang="en-US" b="1" dirty="0"/>
              <a:t>Fault (translates to 0x19000)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B6CE-49FA-4297-A060-29E7870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E826-471C-4D98-85E5-BEF136FA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split the code into multiple base/bound segments?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D9B64-9129-453A-8D54-7D247C1D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8" name="Google Shape;276;p2" descr="Wide upward diagonal">
            <a:extLst>
              <a:ext uri="{FF2B5EF4-FFF2-40B4-BE49-F238E27FC236}">
                <a16:creationId xmlns:a16="http://schemas.microsoft.com/office/drawing/2014/main" id="{1C4EEB6C-C2CF-430C-8A0B-E3979FC6215B}"/>
              </a:ext>
            </a:extLst>
          </p:cNvPr>
          <p:cNvSpPr/>
          <p:nvPr/>
        </p:nvSpPr>
        <p:spPr>
          <a:xfrm>
            <a:off x="2470536" y="2446278"/>
            <a:ext cx="2362565" cy="165250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7;p2">
            <a:extLst>
              <a:ext uri="{FF2B5EF4-FFF2-40B4-BE49-F238E27FC236}">
                <a16:creationId xmlns:a16="http://schemas.microsoft.com/office/drawing/2014/main" id="{B7DB5A57-7EBF-49D8-9790-68B889D9D132}"/>
              </a:ext>
            </a:extLst>
          </p:cNvPr>
          <p:cNvSpPr/>
          <p:nvPr/>
        </p:nvSpPr>
        <p:spPr>
          <a:xfrm>
            <a:off x="2470536" y="1964298"/>
            <a:ext cx="2362565" cy="4131259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8;p2">
            <a:extLst>
              <a:ext uri="{FF2B5EF4-FFF2-40B4-BE49-F238E27FC236}">
                <a16:creationId xmlns:a16="http://schemas.microsoft.com/office/drawing/2014/main" id="{E7A7E72D-3D85-4E2F-91D2-53B39298329F}"/>
              </a:ext>
            </a:extLst>
          </p:cNvPr>
          <p:cNvSpPr/>
          <p:nvPr/>
        </p:nvSpPr>
        <p:spPr>
          <a:xfrm>
            <a:off x="2470536" y="5344988"/>
            <a:ext cx="2369887" cy="757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9;p2">
            <a:extLst>
              <a:ext uri="{FF2B5EF4-FFF2-40B4-BE49-F238E27FC236}">
                <a16:creationId xmlns:a16="http://schemas.microsoft.com/office/drawing/2014/main" id="{870A7664-0A5C-4916-AAF5-0E6945F4539D}"/>
              </a:ext>
            </a:extLst>
          </p:cNvPr>
          <p:cNvSpPr/>
          <p:nvPr/>
        </p:nvSpPr>
        <p:spPr>
          <a:xfrm>
            <a:off x="2470536" y="4718470"/>
            <a:ext cx="2362565" cy="6196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80;p2">
            <a:extLst>
              <a:ext uri="{FF2B5EF4-FFF2-40B4-BE49-F238E27FC236}">
                <a16:creationId xmlns:a16="http://schemas.microsoft.com/office/drawing/2014/main" id="{B9BE310B-1524-489C-99AA-1B7910CCAA10}"/>
              </a:ext>
            </a:extLst>
          </p:cNvPr>
          <p:cNvCxnSpPr/>
          <p:nvPr/>
        </p:nvCxnSpPr>
        <p:spPr>
          <a:xfrm>
            <a:off x="2470536" y="4098782"/>
            <a:ext cx="2362565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3" name="Google Shape;281;p2">
            <a:extLst>
              <a:ext uri="{FF2B5EF4-FFF2-40B4-BE49-F238E27FC236}">
                <a16:creationId xmlns:a16="http://schemas.microsoft.com/office/drawing/2014/main" id="{7EEBBD3C-976C-4652-9DCB-36906D3AD198}"/>
              </a:ext>
            </a:extLst>
          </p:cNvPr>
          <p:cNvCxnSpPr/>
          <p:nvPr/>
        </p:nvCxnSpPr>
        <p:spPr>
          <a:xfrm>
            <a:off x="2470536" y="2446278"/>
            <a:ext cx="2362565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" name="Google Shape;282;p2">
            <a:extLst>
              <a:ext uri="{FF2B5EF4-FFF2-40B4-BE49-F238E27FC236}">
                <a16:creationId xmlns:a16="http://schemas.microsoft.com/office/drawing/2014/main" id="{25673D6F-67BE-4D8D-8A14-5F90A36EB3AC}"/>
              </a:ext>
            </a:extLst>
          </p:cNvPr>
          <p:cNvSpPr txBox="1"/>
          <p:nvPr/>
        </p:nvSpPr>
        <p:spPr>
          <a:xfrm>
            <a:off x="3190373" y="5402138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83;p2">
            <a:extLst>
              <a:ext uri="{FF2B5EF4-FFF2-40B4-BE49-F238E27FC236}">
                <a16:creationId xmlns:a16="http://schemas.microsoft.com/office/drawing/2014/main" id="{E9E18AC0-C406-49E1-BD42-34D82A4BE6B7}"/>
              </a:ext>
            </a:extLst>
          </p:cNvPr>
          <p:cNvSpPr txBox="1"/>
          <p:nvPr/>
        </p:nvSpPr>
        <p:spPr>
          <a:xfrm>
            <a:off x="2750474" y="472993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286;p2">
            <a:extLst>
              <a:ext uri="{FF2B5EF4-FFF2-40B4-BE49-F238E27FC236}">
                <a16:creationId xmlns:a16="http://schemas.microsoft.com/office/drawing/2014/main" id="{4C52DD37-33BE-4DB7-BE2B-4CCF3C4A32EB}"/>
              </a:ext>
            </a:extLst>
          </p:cNvPr>
          <p:cNvCxnSpPr/>
          <p:nvPr/>
        </p:nvCxnSpPr>
        <p:spPr>
          <a:xfrm rot="10800000">
            <a:off x="3651818" y="3754510"/>
            <a:ext cx="0" cy="344272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287;p2">
            <a:extLst>
              <a:ext uri="{FF2B5EF4-FFF2-40B4-BE49-F238E27FC236}">
                <a16:creationId xmlns:a16="http://schemas.microsoft.com/office/drawing/2014/main" id="{1F1F8BF1-D887-4BE5-93A6-C21172254611}"/>
              </a:ext>
            </a:extLst>
          </p:cNvPr>
          <p:cNvCxnSpPr/>
          <p:nvPr/>
        </p:nvCxnSpPr>
        <p:spPr>
          <a:xfrm>
            <a:off x="3651818" y="2446278"/>
            <a:ext cx="0" cy="344272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Google Shape;289;p2">
            <a:extLst>
              <a:ext uri="{FF2B5EF4-FFF2-40B4-BE49-F238E27FC236}">
                <a16:creationId xmlns:a16="http://schemas.microsoft.com/office/drawing/2014/main" id="{B60C335D-9F3E-4942-9007-DD896306EABE}"/>
              </a:ext>
            </a:extLst>
          </p:cNvPr>
          <p:cNvSpPr txBox="1"/>
          <p:nvPr/>
        </p:nvSpPr>
        <p:spPr>
          <a:xfrm>
            <a:off x="1712546" y="5838501"/>
            <a:ext cx="708653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0</a:t>
            </a:r>
            <a:r>
              <a:rPr lang="en-US" sz="1800" b="1" i="1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79;p2">
            <a:extLst>
              <a:ext uri="{FF2B5EF4-FFF2-40B4-BE49-F238E27FC236}">
                <a16:creationId xmlns:a16="http://schemas.microsoft.com/office/drawing/2014/main" id="{34D373A7-36EB-4D44-953C-568334F5A199}"/>
              </a:ext>
            </a:extLst>
          </p:cNvPr>
          <p:cNvSpPr/>
          <p:nvPr/>
        </p:nvSpPr>
        <p:spPr>
          <a:xfrm>
            <a:off x="2484244" y="4122778"/>
            <a:ext cx="2348857" cy="5899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BB48D1-0CA1-47B4-9529-B38465E713F5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sp>
        <p:nvSpPr>
          <p:cNvPr id="24" name="Google Shape;276;p2" descr="Wide upward diagonal">
            <a:extLst>
              <a:ext uri="{FF2B5EF4-FFF2-40B4-BE49-F238E27FC236}">
                <a16:creationId xmlns:a16="http://schemas.microsoft.com/office/drawing/2014/main" id="{3BE3B607-3DFF-4D9B-B166-0866408219CD}"/>
              </a:ext>
            </a:extLst>
          </p:cNvPr>
          <p:cNvSpPr/>
          <p:nvPr/>
        </p:nvSpPr>
        <p:spPr>
          <a:xfrm>
            <a:off x="9221842" y="2538074"/>
            <a:ext cx="2362565" cy="165250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77;p2">
            <a:extLst>
              <a:ext uri="{FF2B5EF4-FFF2-40B4-BE49-F238E27FC236}">
                <a16:creationId xmlns:a16="http://schemas.microsoft.com/office/drawing/2014/main" id="{DEDCF282-1FEB-41ED-BF7A-3B512C22BE41}"/>
              </a:ext>
            </a:extLst>
          </p:cNvPr>
          <p:cNvSpPr/>
          <p:nvPr/>
        </p:nvSpPr>
        <p:spPr>
          <a:xfrm>
            <a:off x="9221842" y="2056094"/>
            <a:ext cx="2362565" cy="41312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78;p2">
            <a:extLst>
              <a:ext uri="{FF2B5EF4-FFF2-40B4-BE49-F238E27FC236}">
                <a16:creationId xmlns:a16="http://schemas.microsoft.com/office/drawing/2014/main" id="{265497EC-88C5-4D93-858A-74DF10C66531}"/>
              </a:ext>
            </a:extLst>
          </p:cNvPr>
          <p:cNvSpPr/>
          <p:nvPr/>
        </p:nvSpPr>
        <p:spPr>
          <a:xfrm>
            <a:off x="9221842" y="5436784"/>
            <a:ext cx="2369887" cy="757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9;p2">
            <a:extLst>
              <a:ext uri="{FF2B5EF4-FFF2-40B4-BE49-F238E27FC236}">
                <a16:creationId xmlns:a16="http://schemas.microsoft.com/office/drawing/2014/main" id="{8BB745A6-DE8A-4E55-916A-109F7C790C19}"/>
              </a:ext>
            </a:extLst>
          </p:cNvPr>
          <p:cNvSpPr/>
          <p:nvPr/>
        </p:nvSpPr>
        <p:spPr>
          <a:xfrm>
            <a:off x="9221842" y="2744637"/>
            <a:ext cx="2362565" cy="619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2;p2">
            <a:extLst>
              <a:ext uri="{FF2B5EF4-FFF2-40B4-BE49-F238E27FC236}">
                <a16:creationId xmlns:a16="http://schemas.microsoft.com/office/drawing/2014/main" id="{9B05583E-DE6D-44FC-B867-5FBDDD414306}"/>
              </a:ext>
            </a:extLst>
          </p:cNvPr>
          <p:cNvSpPr txBox="1"/>
          <p:nvPr/>
        </p:nvSpPr>
        <p:spPr>
          <a:xfrm>
            <a:off x="9941679" y="5493934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3;p2">
            <a:extLst>
              <a:ext uri="{FF2B5EF4-FFF2-40B4-BE49-F238E27FC236}">
                <a16:creationId xmlns:a16="http://schemas.microsoft.com/office/drawing/2014/main" id="{C9B341DF-C578-497B-9890-9B52F78E6E13}"/>
              </a:ext>
            </a:extLst>
          </p:cNvPr>
          <p:cNvSpPr txBox="1"/>
          <p:nvPr/>
        </p:nvSpPr>
        <p:spPr>
          <a:xfrm>
            <a:off x="9409032" y="2744737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code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88;p2">
            <a:extLst>
              <a:ext uri="{FF2B5EF4-FFF2-40B4-BE49-F238E27FC236}">
                <a16:creationId xmlns:a16="http://schemas.microsoft.com/office/drawing/2014/main" id="{FE0AF4EE-731F-4592-A712-F1274956DABF}"/>
              </a:ext>
            </a:extLst>
          </p:cNvPr>
          <p:cNvSpPr txBox="1"/>
          <p:nvPr/>
        </p:nvSpPr>
        <p:spPr>
          <a:xfrm>
            <a:off x="7358901" y="1964288"/>
            <a:ext cx="1813779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FFFF </a:t>
            </a:r>
            <a:r>
              <a:rPr lang="en-US" sz="18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FFFF</a:t>
            </a:r>
            <a:r>
              <a:rPr lang="en-US" sz="1800" b="1" i="1" u="none" strike="noStrike" cap="none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89;p2">
            <a:extLst>
              <a:ext uri="{FF2B5EF4-FFF2-40B4-BE49-F238E27FC236}">
                <a16:creationId xmlns:a16="http://schemas.microsoft.com/office/drawing/2014/main" id="{40293E74-E279-4C9D-9E66-B2E7DF834F0E}"/>
              </a:ext>
            </a:extLst>
          </p:cNvPr>
          <p:cNvSpPr txBox="1"/>
          <p:nvPr/>
        </p:nvSpPr>
        <p:spPr>
          <a:xfrm>
            <a:off x="8463852" y="5930297"/>
            <a:ext cx="708653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0</a:t>
            </a:r>
            <a:r>
              <a:rPr lang="en-US" sz="1800" b="1" i="1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79;p2">
            <a:extLst>
              <a:ext uri="{FF2B5EF4-FFF2-40B4-BE49-F238E27FC236}">
                <a16:creationId xmlns:a16="http://schemas.microsoft.com/office/drawing/2014/main" id="{6C5DF4BC-D75B-455D-BC8C-36839A5393E8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83;p2">
            <a:extLst>
              <a:ext uri="{FF2B5EF4-FFF2-40B4-BE49-F238E27FC236}">
                <a16:creationId xmlns:a16="http://schemas.microsoft.com/office/drawing/2014/main" id="{5DB335BB-0A49-4467-AA80-F5AF9C9D3C6A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heap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E20D5-5059-4A73-ACFC-1477638032BF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BD589E-F7EF-4F00-A953-53873D474A9B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E5A6FA-86AE-40EB-B7F8-DAF62621A0C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8085527" y="3054483"/>
            <a:ext cx="1042721" cy="56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7F6BA72-ED1D-498D-8B3B-83048A4E858A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74B42E9-C418-48F4-A927-0057FC64C666}"/>
              </a:ext>
            </a:extLst>
          </p:cNvPr>
          <p:cNvSpPr/>
          <p:nvPr/>
        </p:nvSpPr>
        <p:spPr>
          <a:xfrm>
            <a:off x="6096000" y="3149600"/>
            <a:ext cx="1989527" cy="94918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MMU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6F7291-B5AC-48F1-97F3-C4014B38BA2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539791" y="3624191"/>
            <a:ext cx="556209" cy="443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84;p2">
            <a:extLst>
              <a:ext uri="{FF2B5EF4-FFF2-40B4-BE49-F238E27FC236}">
                <a16:creationId xmlns:a16="http://schemas.microsoft.com/office/drawing/2014/main" id="{E78B9EBF-BADF-4941-B2D9-6DDF428C69E2}"/>
              </a:ext>
            </a:extLst>
          </p:cNvPr>
          <p:cNvSpPr txBox="1"/>
          <p:nvPr/>
        </p:nvSpPr>
        <p:spPr>
          <a:xfrm>
            <a:off x="3089225" y="4085637"/>
            <a:ext cx="1125183" cy="64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79;p2">
            <a:extLst>
              <a:ext uri="{FF2B5EF4-FFF2-40B4-BE49-F238E27FC236}">
                <a16:creationId xmlns:a16="http://schemas.microsoft.com/office/drawing/2014/main" id="{249AB01E-E863-48FC-B033-A5C207A9E493}"/>
              </a:ext>
            </a:extLst>
          </p:cNvPr>
          <p:cNvSpPr/>
          <p:nvPr/>
        </p:nvSpPr>
        <p:spPr>
          <a:xfrm>
            <a:off x="2484244" y="1987727"/>
            <a:ext cx="2348858" cy="434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85;p2">
            <a:extLst>
              <a:ext uri="{FF2B5EF4-FFF2-40B4-BE49-F238E27FC236}">
                <a16:creationId xmlns:a16="http://schemas.microsoft.com/office/drawing/2014/main" id="{F8FBA80B-8D02-454E-BB8F-AD3E91DD87D4}"/>
              </a:ext>
            </a:extLst>
          </p:cNvPr>
          <p:cNvSpPr txBox="1"/>
          <p:nvPr/>
        </p:nvSpPr>
        <p:spPr>
          <a:xfrm>
            <a:off x="3171924" y="1964288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79;p2">
            <a:extLst>
              <a:ext uri="{FF2B5EF4-FFF2-40B4-BE49-F238E27FC236}">
                <a16:creationId xmlns:a16="http://schemas.microsoft.com/office/drawing/2014/main" id="{0250467E-F0CB-4626-B538-CC2D827F6451}"/>
              </a:ext>
            </a:extLst>
          </p:cNvPr>
          <p:cNvSpPr/>
          <p:nvPr/>
        </p:nvSpPr>
        <p:spPr>
          <a:xfrm>
            <a:off x="9217829" y="4743676"/>
            <a:ext cx="2362565" cy="458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83;p2">
            <a:extLst>
              <a:ext uri="{FF2B5EF4-FFF2-40B4-BE49-F238E27FC236}">
                <a16:creationId xmlns:a16="http://schemas.microsoft.com/office/drawing/2014/main" id="{89EC1275-C72F-44CE-B2F4-7F91D432A734}"/>
              </a:ext>
            </a:extLst>
          </p:cNvPr>
          <p:cNvSpPr txBox="1"/>
          <p:nvPr/>
        </p:nvSpPr>
        <p:spPr>
          <a:xfrm>
            <a:off x="9426495" y="4719844"/>
            <a:ext cx="1988183" cy="39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static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79;p2">
            <a:extLst>
              <a:ext uri="{FF2B5EF4-FFF2-40B4-BE49-F238E27FC236}">
                <a16:creationId xmlns:a16="http://schemas.microsoft.com/office/drawing/2014/main" id="{4BBB6BB7-59FB-4B67-9C1C-DB4915016B67}"/>
              </a:ext>
            </a:extLst>
          </p:cNvPr>
          <p:cNvSpPr/>
          <p:nvPr/>
        </p:nvSpPr>
        <p:spPr>
          <a:xfrm>
            <a:off x="9221842" y="3356317"/>
            <a:ext cx="2362565" cy="458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83;p2">
            <a:extLst>
              <a:ext uri="{FF2B5EF4-FFF2-40B4-BE49-F238E27FC236}">
                <a16:creationId xmlns:a16="http://schemas.microsoft.com/office/drawing/2014/main" id="{19ADD1CD-12B0-4C13-AEA3-706264A16C54}"/>
              </a:ext>
            </a:extLst>
          </p:cNvPr>
          <p:cNvSpPr txBox="1"/>
          <p:nvPr/>
        </p:nvSpPr>
        <p:spPr>
          <a:xfrm>
            <a:off x="9417187" y="3332485"/>
            <a:ext cx="1988183" cy="39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31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AD83-8936-40C0-AD3C-C231276C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794D-6EDF-495E-93D4-13DA484B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/>
          <a:lstStyle/>
          <a:p>
            <a:r>
              <a:rPr lang="en-US" dirty="0"/>
              <a:t>Select some number of “segments” that processes may have</a:t>
            </a:r>
          </a:p>
          <a:p>
            <a:pPr lvl="1"/>
            <a:r>
              <a:rPr lang="en-US" dirty="0"/>
              <a:t>Separate base and bound register for each one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Need to distinguish which accesses correspond to which segment</a:t>
            </a:r>
          </a:p>
          <a:p>
            <a:pPr lvl="1"/>
            <a:r>
              <a:rPr lang="en-US" dirty="0"/>
              <a:t>Solution: use top few bits of the virtual address, log</a:t>
            </a:r>
            <a:r>
              <a:rPr lang="en-US" baseline="-25000" dirty="0"/>
              <a:t>2</a:t>
            </a:r>
            <a:r>
              <a:rPr lang="en-US" dirty="0"/>
              <a:t>(number of segments)</a:t>
            </a:r>
          </a:p>
          <a:p>
            <a:pPr lvl="2"/>
            <a:r>
              <a:rPr lang="en-US" dirty="0"/>
              <a:t>00 -&gt; segment 0</a:t>
            </a:r>
          </a:p>
          <a:p>
            <a:pPr lvl="2"/>
            <a:r>
              <a:rPr lang="en-US" dirty="0"/>
              <a:t>01 -&gt; segment 1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Only add remaining lower bits to the base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F6F8-C923-4F15-8A7B-53CDB4BB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6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1F44-383F-4015-BC3B-CD9ADCA7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Unit for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B555-AC52-4C07-B173-E353ED1E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comparison and addition hardware as before</a:t>
            </a:r>
          </a:p>
          <a:p>
            <a:r>
              <a:rPr lang="en-US" dirty="0"/>
              <a:t>New </a:t>
            </a:r>
            <a:r>
              <a:rPr lang="en-US" b="1" dirty="0"/>
              <a:t>segment table</a:t>
            </a:r>
            <a:r>
              <a:rPr lang="en-US" dirty="0"/>
              <a:t> to select correct base and bounds</a:t>
            </a:r>
          </a:p>
          <a:p>
            <a:pPr lvl="1"/>
            <a:r>
              <a:rPr lang="en-US" dirty="0"/>
              <a:t>Bits from virtual address decide on the correct segment</a:t>
            </a:r>
          </a:p>
          <a:p>
            <a:pPr lvl="1"/>
            <a:r>
              <a:rPr lang="en-US" dirty="0"/>
              <a:t>Segment decides the proper base and bound selection</a:t>
            </a:r>
          </a:p>
          <a:p>
            <a:pPr lvl="1"/>
            <a:r>
              <a:rPr lang="en-US" dirty="0"/>
              <a:t>Can also apply permissions to individual segments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C024E-61B6-4876-92CB-19970A5B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B6A044-2AFC-4536-ABE0-ED7531022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88292"/>
              </p:ext>
            </p:extLst>
          </p:nvPr>
        </p:nvGraphicFramePr>
        <p:xfrm>
          <a:off x="1917700" y="4038600"/>
          <a:ext cx="650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2FD697-692B-4B43-AF05-6BDD75C5E8EB}"/>
              </a:ext>
            </a:extLst>
          </p:cNvPr>
          <p:cNvSpPr txBox="1"/>
          <p:nvPr/>
        </p:nvSpPr>
        <p:spPr>
          <a:xfrm>
            <a:off x="9182098" y="4367768"/>
            <a:ext cx="166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23DE6-F963-4380-8AD3-4EA4342E9891}"/>
              </a:ext>
            </a:extLst>
          </p:cNvPr>
          <p:cNvSpPr txBox="1"/>
          <p:nvPr/>
        </p:nvSpPr>
        <p:spPr>
          <a:xfrm>
            <a:off x="9169399" y="4781034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CD92F-0BF6-4A43-8A14-4CC04C01D4DE}"/>
              </a:ext>
            </a:extLst>
          </p:cNvPr>
          <p:cNvSpPr txBox="1"/>
          <p:nvPr/>
        </p:nvSpPr>
        <p:spPr>
          <a:xfrm>
            <a:off x="9169400" y="5150366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F3C14B-F7E1-4735-88D2-FEFF6300005C}"/>
              </a:ext>
            </a:extLst>
          </p:cNvPr>
          <p:cNvCxnSpPr>
            <a:cxnSpLocks/>
          </p:cNvCxnSpPr>
          <p:nvPr/>
        </p:nvCxnSpPr>
        <p:spPr>
          <a:xfrm flipH="1">
            <a:off x="8648700" y="4567019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80F0D7-9C5E-4981-A66A-F2992178BC88}"/>
              </a:ext>
            </a:extLst>
          </p:cNvPr>
          <p:cNvCxnSpPr>
            <a:cxnSpLocks/>
          </p:cNvCxnSpPr>
          <p:nvPr/>
        </p:nvCxnSpPr>
        <p:spPr>
          <a:xfrm flipH="1">
            <a:off x="8648699" y="4965700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F5224D-95D8-4BC8-AF83-0CFC719A9C7D}"/>
              </a:ext>
            </a:extLst>
          </p:cNvPr>
          <p:cNvCxnSpPr>
            <a:cxnSpLocks/>
          </p:cNvCxnSpPr>
          <p:nvPr/>
        </p:nvCxnSpPr>
        <p:spPr>
          <a:xfrm flipH="1">
            <a:off x="8661399" y="5335032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006092-D09D-473A-AB50-D3DB6A861D62}"/>
              </a:ext>
            </a:extLst>
          </p:cNvPr>
          <p:cNvSpPr txBox="1"/>
          <p:nvPr/>
        </p:nvSpPr>
        <p:spPr>
          <a:xfrm>
            <a:off x="9169400" y="5502195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Unused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7CA228-714E-4E3C-BC5E-578CB6976FBA}"/>
              </a:ext>
            </a:extLst>
          </p:cNvPr>
          <p:cNvCxnSpPr>
            <a:cxnSpLocks/>
          </p:cNvCxnSpPr>
          <p:nvPr/>
        </p:nvCxnSpPr>
        <p:spPr>
          <a:xfrm flipH="1">
            <a:off x="8661399" y="5686861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C87995-8115-4BF8-8182-97B255B7314F}"/>
              </a:ext>
            </a:extLst>
          </p:cNvPr>
          <p:cNvSpPr txBox="1"/>
          <p:nvPr/>
        </p:nvSpPr>
        <p:spPr>
          <a:xfrm>
            <a:off x="9075153" y="3977163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7405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B0D1-480C-412B-B4CD-00519147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management of processes with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3E08-152B-465A-9870-EFFE842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context switch</a:t>
            </a:r>
          </a:p>
          <a:p>
            <a:pPr lvl="1"/>
            <a:r>
              <a:rPr lang="en-US" dirty="0"/>
              <a:t>Hardware changes to kernel mode and deactivates the MMU</a:t>
            </a:r>
          </a:p>
          <a:p>
            <a:pPr lvl="1"/>
            <a:r>
              <a:rPr lang="en-US" dirty="0"/>
              <a:t>Save process’s segment table with the rest of the process data</a:t>
            </a:r>
          </a:p>
          <a:p>
            <a:pPr lvl="1"/>
            <a:r>
              <a:rPr lang="en-US" dirty="0"/>
              <a:t>Load new process’s segment table into the MMU</a:t>
            </a:r>
          </a:p>
          <a:p>
            <a:pPr lvl="1"/>
            <a:r>
              <a:rPr lang="en-US" dirty="0"/>
              <a:t>Change to user mode and jump to new process</a:t>
            </a:r>
          </a:p>
          <a:p>
            <a:pPr lvl="1"/>
            <a:endParaRPr lang="en-US" dirty="0"/>
          </a:p>
          <a:p>
            <a:r>
              <a:rPr lang="en-US" dirty="0"/>
              <a:t>x86 example</a:t>
            </a:r>
          </a:p>
          <a:p>
            <a:pPr lvl="1"/>
            <a:r>
              <a:rPr lang="en-US" dirty="0"/>
              <a:t>No table, but rather registers for each segment</a:t>
            </a:r>
          </a:p>
          <a:p>
            <a:pPr lvl="2"/>
            <a:r>
              <a:rPr lang="en-US" dirty="0"/>
              <a:t>Stack Segment, Code Segment, Data Segment</a:t>
            </a:r>
          </a:p>
          <a:p>
            <a:pPr lvl="2"/>
            <a:r>
              <a:rPr lang="en-US" dirty="0"/>
              <a:t>Extra Segment, F Segment, G Segment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D931-1222-4CD2-9E38-ABDF57BE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DC95-95CD-4F38-8B7E-D9427390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2555-E45E-47B8-A894-0BF3FB8E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Sparse allocation of address space (most of it goes in no segment at all)</a:t>
            </a:r>
          </a:p>
          <a:p>
            <a:pPr lvl="1"/>
            <a:r>
              <a:rPr lang="en-US" dirty="0"/>
              <a:t>Stack and heap segments can grow</a:t>
            </a:r>
          </a:p>
          <a:p>
            <a:pPr lvl="1"/>
            <a:r>
              <a:rPr lang="en-US" dirty="0"/>
              <a:t>Different protection for different segments</a:t>
            </a:r>
          </a:p>
          <a:p>
            <a:pPr lvl="2"/>
            <a:r>
              <a:rPr lang="en-US" dirty="0"/>
              <a:t>Only execute or write where it makes sense to</a:t>
            </a:r>
          </a:p>
          <a:p>
            <a:pPr lvl="1"/>
            <a:r>
              <a:rPr lang="en-US" dirty="0"/>
              <a:t>Still possible to do dynamic relocation and hardware still relatively simple</a:t>
            </a:r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Still results in fragmentation of memory</a:t>
            </a:r>
          </a:p>
          <a:p>
            <a:pPr lvl="2"/>
            <a:r>
              <a:rPr lang="en-US" dirty="0"/>
              <a:t>Entire section must fit</a:t>
            </a:r>
          </a:p>
          <a:p>
            <a:pPr lvl="2"/>
            <a:r>
              <a:rPr lang="en-US" dirty="0"/>
              <a:t>But sections are irregularly sized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4AF7-6EB2-417B-ACA9-811B499C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91405" cy="5029200"/>
          </a:xfrm>
        </p:spPr>
        <p:txBody>
          <a:bodyPr/>
          <a:lstStyle/>
          <a:p>
            <a:r>
              <a:rPr lang="en-US" dirty="0"/>
              <a:t>How many bits are used for the segment?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87398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5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OS management of process memory with virtual memory</a:t>
            </a:r>
          </a:p>
          <a:p>
            <a:endParaRPr lang="en-US" dirty="0"/>
          </a:p>
          <a:p>
            <a:r>
              <a:rPr lang="en-US" dirty="0"/>
              <a:t>Understand two virtual memory mechanisms:</a:t>
            </a:r>
            <a:br>
              <a:rPr lang="en-US" dirty="0"/>
            </a:br>
            <a:r>
              <a:rPr lang="en-US" dirty="0"/>
              <a:t>segmentation and paging</a:t>
            </a:r>
          </a:p>
          <a:p>
            <a:endParaRPr lang="en-US" dirty="0"/>
          </a:p>
          <a:p>
            <a:r>
              <a:rPr lang="en-US" dirty="0"/>
              <a:t>Explore optimizations to memory paging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91405" cy="5029200"/>
          </a:xfrm>
        </p:spPr>
        <p:txBody>
          <a:bodyPr/>
          <a:lstStyle/>
          <a:p>
            <a:r>
              <a:rPr lang="en-US" dirty="0"/>
              <a:t>How many bits are used for the segment?</a:t>
            </a:r>
          </a:p>
          <a:p>
            <a:endParaRPr lang="en-US" dirty="0"/>
          </a:p>
          <a:p>
            <a:r>
              <a:rPr lang="en-US" dirty="0"/>
              <a:t>Three bits (8 choices)</a:t>
            </a:r>
          </a:p>
          <a:p>
            <a:r>
              <a:rPr lang="en-US" dirty="0"/>
              <a:t>Placed as most significant bits</a:t>
            </a:r>
          </a:p>
          <a:p>
            <a:endParaRPr lang="en-US" dirty="0"/>
          </a:p>
          <a:p>
            <a:r>
              <a:rPr lang="en-US" dirty="0"/>
              <a:t>Lower 13 bits are added to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17134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130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86377" cy="5029200"/>
          </a:xfrm>
        </p:spPr>
        <p:txBody>
          <a:bodyPr/>
          <a:lstStyle/>
          <a:p>
            <a:r>
              <a:rPr lang="en-US" dirty="0"/>
              <a:t>Which segment is each?</a:t>
            </a:r>
          </a:p>
          <a:p>
            <a:endParaRPr lang="en-US" dirty="0"/>
          </a:p>
          <a:p>
            <a:r>
              <a:rPr lang="en-US" dirty="0"/>
              <a:t>Read 0x0200</a:t>
            </a:r>
          </a:p>
          <a:p>
            <a:r>
              <a:rPr lang="en-US" dirty="0"/>
              <a:t>Read 0x0500</a:t>
            </a:r>
          </a:p>
          <a:p>
            <a:r>
              <a:rPr lang="en-US" dirty="0"/>
              <a:t>Write 0x0410</a:t>
            </a:r>
          </a:p>
          <a:p>
            <a:r>
              <a:rPr lang="en-US" dirty="0"/>
              <a:t>Read 0x4004</a:t>
            </a:r>
          </a:p>
          <a:p>
            <a:r>
              <a:rPr lang="en-US" dirty="0"/>
              <a:t>Write 0x5004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82545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E1CD7C-E728-8ADE-1AEE-FD63B5C15A3F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3603426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549468" cy="5029200"/>
          </a:xfrm>
        </p:spPr>
        <p:txBody>
          <a:bodyPr>
            <a:noAutofit/>
          </a:bodyPr>
          <a:lstStyle/>
          <a:p>
            <a:r>
              <a:rPr lang="en-US" dirty="0"/>
              <a:t>Which segment is each?</a:t>
            </a:r>
          </a:p>
          <a:p>
            <a:endParaRPr lang="en-US" dirty="0"/>
          </a:p>
          <a:p>
            <a:r>
              <a:rPr lang="en-US" dirty="0"/>
              <a:t>Read 0x0200</a:t>
            </a:r>
          </a:p>
          <a:p>
            <a:r>
              <a:rPr lang="en-US" dirty="0"/>
              <a:t>Read 0x0500</a:t>
            </a:r>
          </a:p>
          <a:p>
            <a:r>
              <a:rPr lang="en-US" dirty="0"/>
              <a:t>Write 0x0410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0x4004</a:t>
            </a:r>
          </a:p>
          <a:p>
            <a:r>
              <a:rPr lang="en-US" dirty="0"/>
              <a:t>Write 0x5004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/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87154B-97DF-BB4D-43B0-20357A6D3721}"/>
              </a:ext>
            </a:extLst>
          </p:cNvPr>
          <p:cNvSpPr txBox="1"/>
          <p:nvPr/>
        </p:nvSpPr>
        <p:spPr>
          <a:xfrm>
            <a:off x="1802675" y="1802674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77CFD-EBCB-2EE5-EB20-D571F6B9DFD9}"/>
              </a:ext>
            </a:extLst>
          </p:cNvPr>
          <p:cNvSpPr txBox="1"/>
          <p:nvPr/>
        </p:nvSpPr>
        <p:spPr>
          <a:xfrm>
            <a:off x="1802674" y="4456220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6EF26-C7FF-7ED7-484B-D1D198F61A88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177113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549468" cy="5029200"/>
          </a:xfrm>
        </p:spPr>
        <p:txBody>
          <a:bodyPr>
            <a:noAutofit/>
          </a:bodyPr>
          <a:lstStyle/>
          <a:p>
            <a:r>
              <a:rPr lang="en-US" dirty="0"/>
              <a:t>Do full translation</a:t>
            </a:r>
          </a:p>
          <a:p>
            <a:endParaRPr lang="en-US" dirty="0"/>
          </a:p>
          <a:p>
            <a:r>
              <a:rPr lang="en-US" dirty="0"/>
              <a:t>Read 0x0200</a:t>
            </a:r>
          </a:p>
          <a:p>
            <a:r>
              <a:rPr lang="en-US" dirty="0"/>
              <a:t>Read 0x0500</a:t>
            </a:r>
          </a:p>
          <a:p>
            <a:r>
              <a:rPr lang="en-US" dirty="0"/>
              <a:t>Write 0x0410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0x4004</a:t>
            </a:r>
          </a:p>
          <a:p>
            <a:r>
              <a:rPr lang="en-US" dirty="0"/>
              <a:t>Write 0x5004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/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87154B-97DF-BB4D-43B0-20357A6D3721}"/>
              </a:ext>
            </a:extLst>
          </p:cNvPr>
          <p:cNvSpPr txBox="1"/>
          <p:nvPr/>
        </p:nvSpPr>
        <p:spPr>
          <a:xfrm>
            <a:off x="1802675" y="1802674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77CFD-EBCB-2EE5-EB20-D571F6B9DFD9}"/>
              </a:ext>
            </a:extLst>
          </p:cNvPr>
          <p:cNvSpPr txBox="1"/>
          <p:nvPr/>
        </p:nvSpPr>
        <p:spPr>
          <a:xfrm>
            <a:off x="1802674" y="4456220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6EF26-C7FF-7ED7-484B-D1D198F61A88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1923793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549468" cy="5029200"/>
          </a:xfrm>
        </p:spPr>
        <p:txBody>
          <a:bodyPr>
            <a:noAutofit/>
          </a:bodyPr>
          <a:lstStyle/>
          <a:p>
            <a:r>
              <a:rPr lang="en-US" dirty="0"/>
              <a:t>Do full translation</a:t>
            </a:r>
          </a:p>
          <a:p>
            <a:endParaRPr lang="en-US" dirty="0"/>
          </a:p>
          <a:p>
            <a:r>
              <a:rPr lang="en-US" dirty="0"/>
              <a:t>Read 0x0200 -&gt; 0x0200</a:t>
            </a:r>
          </a:p>
          <a:p>
            <a:r>
              <a:rPr lang="en-US" dirty="0"/>
              <a:t>Read 0x0500 -&gt; 0x0500</a:t>
            </a:r>
          </a:p>
          <a:p>
            <a:r>
              <a:rPr lang="en-US" dirty="0"/>
              <a:t>Write 0x0410 -&gt; Fault</a:t>
            </a:r>
            <a:br>
              <a:rPr lang="en-US" dirty="0"/>
            </a:br>
            <a:r>
              <a:rPr lang="en-US" dirty="0"/>
              <a:t>                   (Permission)</a:t>
            </a:r>
          </a:p>
          <a:p>
            <a:endParaRPr lang="en-US" dirty="0"/>
          </a:p>
          <a:p>
            <a:r>
              <a:rPr lang="en-US" dirty="0"/>
              <a:t>Read 0x4004</a:t>
            </a:r>
          </a:p>
          <a:p>
            <a:r>
              <a:rPr lang="en-US" dirty="0"/>
              <a:t>Write 0x5004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79399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87154B-97DF-BB4D-43B0-20357A6D3721}"/>
              </a:ext>
            </a:extLst>
          </p:cNvPr>
          <p:cNvSpPr txBox="1"/>
          <p:nvPr/>
        </p:nvSpPr>
        <p:spPr>
          <a:xfrm>
            <a:off x="1802675" y="1802674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77CFD-EBCB-2EE5-EB20-D571F6B9DFD9}"/>
              </a:ext>
            </a:extLst>
          </p:cNvPr>
          <p:cNvSpPr txBox="1"/>
          <p:nvPr/>
        </p:nvSpPr>
        <p:spPr>
          <a:xfrm>
            <a:off x="1802674" y="4456220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6EF26-C7FF-7ED7-484B-D1D198F61A88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3190456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549468" cy="5029200"/>
          </a:xfrm>
        </p:spPr>
        <p:txBody>
          <a:bodyPr>
            <a:noAutofit/>
          </a:bodyPr>
          <a:lstStyle/>
          <a:p>
            <a:r>
              <a:rPr lang="en-US" dirty="0"/>
              <a:t>Do full translation</a:t>
            </a:r>
          </a:p>
          <a:p>
            <a:endParaRPr lang="en-US" dirty="0"/>
          </a:p>
          <a:p>
            <a:r>
              <a:rPr lang="en-US" dirty="0"/>
              <a:t>Read 0x0200 -&gt; 0x0200</a:t>
            </a:r>
          </a:p>
          <a:p>
            <a:r>
              <a:rPr lang="en-US" dirty="0"/>
              <a:t>Read 0x0500 -&gt; 0x0500</a:t>
            </a:r>
          </a:p>
          <a:p>
            <a:r>
              <a:rPr lang="en-US" dirty="0"/>
              <a:t>Write 0x0410 -&gt; Fault</a:t>
            </a:r>
            <a:br>
              <a:rPr lang="en-US" dirty="0"/>
            </a:br>
            <a:r>
              <a:rPr lang="en-US" dirty="0"/>
              <a:t>                   (Permission)</a:t>
            </a:r>
          </a:p>
          <a:p>
            <a:endParaRPr lang="en-US" dirty="0"/>
          </a:p>
          <a:p>
            <a:r>
              <a:rPr lang="en-US" dirty="0"/>
              <a:t>Read 0x4004 -&gt; 0x3C04</a:t>
            </a:r>
          </a:p>
          <a:p>
            <a:r>
              <a:rPr lang="en-US" dirty="0"/>
              <a:t>Write 0x5004 -&gt; Fault (Bound) [0x1004 &gt; 0x01FF]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/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87154B-97DF-BB4D-43B0-20357A6D3721}"/>
              </a:ext>
            </a:extLst>
          </p:cNvPr>
          <p:cNvSpPr txBox="1"/>
          <p:nvPr/>
        </p:nvSpPr>
        <p:spPr>
          <a:xfrm>
            <a:off x="1802675" y="1802674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77CFD-EBCB-2EE5-EB20-D571F6B9DFD9}"/>
              </a:ext>
            </a:extLst>
          </p:cNvPr>
          <p:cNvSpPr txBox="1"/>
          <p:nvPr/>
        </p:nvSpPr>
        <p:spPr>
          <a:xfrm>
            <a:off x="1802674" y="4456220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6EF26-C7FF-7ED7-484B-D1D198F61A88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3426910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b="1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b="1" dirty="0"/>
              <a:t>Paging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50031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upon segmentation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had some good features</a:t>
            </a:r>
          </a:p>
          <a:p>
            <a:pPr lvl="1"/>
            <a:r>
              <a:rPr lang="en-US" dirty="0"/>
              <a:t>Address space does not need to be contiguous</a:t>
            </a:r>
          </a:p>
          <a:p>
            <a:pPr lvl="1"/>
            <a:r>
              <a:rPr lang="en-US" dirty="0"/>
              <a:t>Segments can grow when needed</a:t>
            </a:r>
          </a:p>
          <a:p>
            <a:pPr lvl="1"/>
            <a:endParaRPr lang="en-US" dirty="0"/>
          </a:p>
          <a:p>
            <a:r>
              <a:rPr lang="en-US" dirty="0"/>
              <a:t>But irregularly-sized segments lead to fragmentation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3A644-8D51-4FBB-9B7F-BB350D4ED8D8}"/>
              </a:ext>
            </a:extLst>
          </p:cNvPr>
          <p:cNvSpPr/>
          <p:nvPr/>
        </p:nvSpPr>
        <p:spPr>
          <a:xfrm>
            <a:off x="3771902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00E12-6C37-4E48-AA3A-89DFD8083629}"/>
              </a:ext>
            </a:extLst>
          </p:cNvPr>
          <p:cNvSpPr/>
          <p:nvPr/>
        </p:nvSpPr>
        <p:spPr>
          <a:xfrm>
            <a:off x="1155700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42438-4E3A-4E44-8FBB-ED1940529CA2}"/>
              </a:ext>
            </a:extLst>
          </p:cNvPr>
          <p:cNvSpPr/>
          <p:nvPr/>
        </p:nvSpPr>
        <p:spPr>
          <a:xfrm>
            <a:off x="3771902" y="6076950"/>
            <a:ext cx="1447800" cy="4445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E9596-66E8-4BC3-95B1-A8356B48C56D}"/>
              </a:ext>
            </a:extLst>
          </p:cNvPr>
          <p:cNvSpPr/>
          <p:nvPr/>
        </p:nvSpPr>
        <p:spPr>
          <a:xfrm>
            <a:off x="3771902" y="5353050"/>
            <a:ext cx="1447800" cy="7239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26A11F-DB1B-4E92-B57A-69FC803F3C2F}"/>
              </a:ext>
            </a:extLst>
          </p:cNvPr>
          <p:cNvSpPr/>
          <p:nvPr/>
        </p:nvSpPr>
        <p:spPr>
          <a:xfrm>
            <a:off x="3771902" y="5162550"/>
            <a:ext cx="1447800" cy="190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B7B5D7-53B2-4A9D-9597-6A4EA670FDE2}"/>
              </a:ext>
            </a:extLst>
          </p:cNvPr>
          <p:cNvSpPr/>
          <p:nvPr/>
        </p:nvSpPr>
        <p:spPr>
          <a:xfrm>
            <a:off x="3771902" y="4127500"/>
            <a:ext cx="1447800" cy="730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DD6E5-8641-4D5D-AC45-F73EA27787D2}"/>
              </a:ext>
            </a:extLst>
          </p:cNvPr>
          <p:cNvSpPr/>
          <p:nvPr/>
        </p:nvSpPr>
        <p:spPr>
          <a:xfrm>
            <a:off x="3771902" y="3663950"/>
            <a:ext cx="144780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815ED4-FE51-48D0-9A59-FDC71D14AA58}"/>
              </a:ext>
            </a:extLst>
          </p:cNvPr>
          <p:cNvSpPr/>
          <p:nvPr/>
        </p:nvSpPr>
        <p:spPr>
          <a:xfrm>
            <a:off x="3771902" y="4851400"/>
            <a:ext cx="1447800" cy="3111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774B3-6D13-40D6-A743-EE1A41E074BD}"/>
              </a:ext>
            </a:extLst>
          </p:cNvPr>
          <p:cNvSpPr/>
          <p:nvPr/>
        </p:nvSpPr>
        <p:spPr>
          <a:xfrm>
            <a:off x="6388104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96598A-1860-4730-B349-236C4FE282AC}"/>
              </a:ext>
            </a:extLst>
          </p:cNvPr>
          <p:cNvSpPr/>
          <p:nvPr/>
        </p:nvSpPr>
        <p:spPr>
          <a:xfrm>
            <a:off x="6388104" y="5353050"/>
            <a:ext cx="1447800" cy="7239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E67967-5591-4444-8790-FB39932EFCE6}"/>
              </a:ext>
            </a:extLst>
          </p:cNvPr>
          <p:cNvSpPr/>
          <p:nvPr/>
        </p:nvSpPr>
        <p:spPr>
          <a:xfrm>
            <a:off x="6388104" y="4127500"/>
            <a:ext cx="1447800" cy="730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85F513-7EFC-4764-8CAB-61E763F0C537}"/>
              </a:ext>
            </a:extLst>
          </p:cNvPr>
          <p:cNvCxnSpPr/>
          <p:nvPr/>
        </p:nvCxnSpPr>
        <p:spPr>
          <a:xfrm>
            <a:off x="2895600" y="5022850"/>
            <a:ext cx="647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767304-0E71-41E6-9463-BFEA4F017005}"/>
              </a:ext>
            </a:extLst>
          </p:cNvPr>
          <p:cNvCxnSpPr/>
          <p:nvPr/>
        </p:nvCxnSpPr>
        <p:spPr>
          <a:xfrm>
            <a:off x="5524500" y="5022850"/>
            <a:ext cx="647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E53D968-E3CC-4A7E-9470-B44A5F16B784}"/>
              </a:ext>
            </a:extLst>
          </p:cNvPr>
          <p:cNvSpPr/>
          <p:nvPr/>
        </p:nvSpPr>
        <p:spPr>
          <a:xfrm>
            <a:off x="8521702" y="4806950"/>
            <a:ext cx="1447800" cy="908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8C5EB6-41A9-4C0B-9FC7-E06933E331F0}"/>
              </a:ext>
            </a:extLst>
          </p:cNvPr>
          <p:cNvSpPr txBox="1"/>
          <p:nvPr/>
        </p:nvSpPr>
        <p:spPr>
          <a:xfrm>
            <a:off x="8432134" y="3758505"/>
            <a:ext cx="288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process doesn’t fit!</a:t>
            </a:r>
          </a:p>
          <a:p>
            <a:r>
              <a:rPr lang="en-US" dirty="0"/>
              <a:t>RAM is available, but only in fragments.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6D22CB-2B6C-492C-A010-B98557CA9573}"/>
              </a:ext>
            </a:extLst>
          </p:cNvPr>
          <p:cNvSpPr txBox="1"/>
          <p:nvPr/>
        </p:nvSpPr>
        <p:spPr>
          <a:xfrm>
            <a:off x="2603500" y="3696295"/>
            <a:ext cx="130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processes created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6ED3A5-E8F5-42F6-BE74-8A750A27318C}"/>
              </a:ext>
            </a:extLst>
          </p:cNvPr>
          <p:cNvSpPr txBox="1"/>
          <p:nvPr/>
        </p:nvSpPr>
        <p:spPr>
          <a:xfrm>
            <a:off x="5222376" y="3758505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processes complete</a:t>
            </a:r>
          </a:p>
        </p:txBody>
      </p:sp>
    </p:spTree>
    <p:extLst>
      <p:ext uri="{BB962C8B-B14F-4D97-AF65-F5344CB8AC3E}">
        <p14:creationId xmlns:p14="http://schemas.microsoft.com/office/powerpoint/2010/main" val="3753472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D2F7BD7-97C3-4C76-BC73-A3A1ACF3F2E6}"/>
              </a:ext>
            </a:extLst>
          </p:cNvPr>
          <p:cNvGrpSpPr/>
          <p:nvPr/>
        </p:nvGrpSpPr>
        <p:grpSpPr>
          <a:xfrm>
            <a:off x="4811294" y="1766648"/>
            <a:ext cx="6769100" cy="4589702"/>
            <a:chOff x="5761940" y="2496897"/>
            <a:chExt cx="4906060" cy="3439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E30582-6981-4E9B-B4A2-657714DC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1940" y="2496897"/>
              <a:ext cx="4906060" cy="34390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64C56A-9CAE-4D66-A762-03F2BC05EC03}"/>
                </a:ext>
              </a:extLst>
            </p:cNvPr>
            <p:cNvSpPr/>
            <p:nvPr/>
          </p:nvSpPr>
          <p:spPr>
            <a:xfrm>
              <a:off x="5761940" y="2496897"/>
              <a:ext cx="2505760" cy="1021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603B1-700E-40EE-919F-EBF5770F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fragmentation: pages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3C81-2F10-4852-ADEE-371F9206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340462" cy="5029200"/>
          </a:xfrm>
        </p:spPr>
        <p:txBody>
          <a:bodyPr/>
          <a:lstStyle/>
          <a:p>
            <a:r>
              <a:rPr lang="en-US" dirty="0"/>
              <a:t>Divide memory into small, </a:t>
            </a:r>
            <a:r>
              <a:rPr lang="en-US" b="1" dirty="0"/>
              <a:t>fixed-sized</a:t>
            </a:r>
            <a:r>
              <a:rPr lang="en-US" dirty="0"/>
              <a:t> pages</a:t>
            </a:r>
          </a:p>
          <a:p>
            <a:endParaRPr lang="en-US" dirty="0"/>
          </a:p>
          <a:p>
            <a:r>
              <a:rPr lang="en-US" dirty="0"/>
              <a:t>Pages of virtual memory map to pages</a:t>
            </a:r>
            <a:br>
              <a:rPr lang="en-US" dirty="0"/>
            </a:br>
            <a:r>
              <a:rPr lang="en-US" dirty="0"/>
              <a:t>of physical memory</a:t>
            </a:r>
          </a:p>
          <a:p>
            <a:pPr lvl="1"/>
            <a:r>
              <a:rPr lang="en-US" dirty="0"/>
              <a:t>Like segments were mapped,</a:t>
            </a:r>
            <a:br>
              <a:rPr lang="en-US" dirty="0"/>
            </a:br>
            <a:r>
              <a:rPr lang="en-US" dirty="0"/>
              <a:t>but </a:t>
            </a:r>
            <a:r>
              <a:rPr lang="en-US" b="1" i="1" dirty="0"/>
              <a:t>many</a:t>
            </a:r>
            <a:r>
              <a:rPr lang="en-US" b="1" dirty="0"/>
              <a:t> </a:t>
            </a:r>
            <a:r>
              <a:rPr lang="en-US" b="1" i="1" dirty="0"/>
              <a:t>more</a:t>
            </a:r>
            <a:r>
              <a:rPr lang="en-US" b="1" dirty="0"/>
              <a:t> </a:t>
            </a:r>
            <a:r>
              <a:rPr lang="en-US" dirty="0"/>
              <a:t>pages than segments</a:t>
            </a:r>
          </a:p>
          <a:p>
            <a:pPr lvl="1"/>
            <a:endParaRPr lang="en-US" dirty="0"/>
          </a:p>
          <a:p>
            <a:r>
              <a:rPr lang="en-US" dirty="0"/>
              <a:t>Processes and their sections</a:t>
            </a:r>
            <a:br>
              <a:rPr lang="en-US" dirty="0"/>
            </a:br>
            <a:r>
              <a:rPr lang="en-US" dirty="0"/>
              <a:t>can be mapped to any</a:t>
            </a:r>
            <a:br>
              <a:rPr lang="en-US" dirty="0"/>
            </a:br>
            <a:r>
              <a:rPr lang="en-US" dirty="0"/>
              <a:t>place in memory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5AFFB-9A35-435E-930C-E779E1F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A4DC-DA5F-4447-93DD-51D30A48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table translates virtual addresses to physical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224A-0157-426B-945F-A5D10F59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5189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topmost bits of virtual address to select page table entry</a:t>
            </a:r>
          </a:p>
          <a:p>
            <a:pPr lvl="1"/>
            <a:r>
              <a:rPr lang="en-US" dirty="0"/>
              <a:t>One page table entry per each virtual page</a:t>
            </a:r>
          </a:p>
          <a:p>
            <a:endParaRPr lang="en-US" dirty="0"/>
          </a:p>
          <a:p>
            <a:r>
              <a:rPr lang="en-US" dirty="0"/>
              <a:t>Combine address at page table entry with bottommost bits</a:t>
            </a:r>
          </a:p>
          <a:p>
            <a:pPr lvl="1"/>
            <a:r>
              <a:rPr lang="en-US" dirty="0"/>
              <a:t>Actually just concatenate the two</a:t>
            </a:r>
          </a:p>
          <a:p>
            <a:pPr lvl="1"/>
            <a:endParaRPr lang="en-US" dirty="0"/>
          </a:p>
          <a:p>
            <a:r>
              <a:rPr lang="en-US" dirty="0"/>
              <a:t>Just like segment tables, there will be a different page table for each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97C0-8D5C-474C-A717-95531D6D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54013DCF-8DC2-43F8-A6FD-B726426C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498" y="1515952"/>
            <a:ext cx="5751896" cy="38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4375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C6EB-9C9C-42E1-AEAC-9EB1BAB7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versus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B0BB-56B7-4C3C-A5F0-068AB72C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page of virtual memory maps to a page of physical memory</a:t>
            </a:r>
          </a:p>
          <a:p>
            <a:pPr lvl="1"/>
            <a:r>
              <a:rPr lang="en-US" dirty="0"/>
              <a:t>No need for a bound anymore</a:t>
            </a:r>
          </a:p>
          <a:p>
            <a:pPr lvl="1"/>
            <a:r>
              <a:rPr lang="en-US" dirty="0"/>
              <a:t>Above a bound would just be within the bounds of some other page</a:t>
            </a:r>
          </a:p>
          <a:p>
            <a:pPr lvl="1"/>
            <a:endParaRPr lang="en-US" dirty="0"/>
          </a:p>
          <a:p>
            <a:r>
              <a:rPr lang="en-US" dirty="0"/>
              <a:t>We don’t pick the number of pages, we pick page size</a:t>
            </a:r>
          </a:p>
          <a:p>
            <a:pPr lvl="1"/>
            <a:r>
              <a:rPr lang="en-US" dirty="0"/>
              <a:t>Number of pages = Size of memory / Size of Page</a:t>
            </a:r>
          </a:p>
          <a:p>
            <a:pPr lvl="1"/>
            <a:endParaRPr lang="en-US" dirty="0"/>
          </a:p>
          <a:p>
            <a:r>
              <a:rPr lang="en-US" dirty="0"/>
              <a:t>Result: </a:t>
            </a:r>
            <a:r>
              <a:rPr lang="en-US" b="1" dirty="0"/>
              <a:t>Way</a:t>
            </a:r>
            <a:r>
              <a:rPr lang="en-US" dirty="0"/>
              <a:t> more pages than there were segments</a:t>
            </a:r>
          </a:p>
          <a:p>
            <a:pPr lvl="1"/>
            <a:r>
              <a:rPr lang="en-US" dirty="0"/>
              <a:t>4 kB pages with 4 GB of RAM -&gt; ~1 million pages</a:t>
            </a:r>
          </a:p>
          <a:p>
            <a:pPr lvl="1"/>
            <a:r>
              <a:rPr lang="en-US" dirty="0"/>
              <a:t>Need to keep page table in memory rather than hardware registers</a:t>
            </a:r>
          </a:p>
          <a:p>
            <a:pPr lvl="2"/>
            <a:r>
              <a:rPr lang="en-US" dirty="0"/>
              <a:t>Hardware register points at the base of the page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9F9D2-D38B-453F-93CD-3268B7A3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e39d93ef4_0_401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29" name="Google Shape;1029;g5e39d93ef4_0_401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30" name="Google Shape;1030;g5e39d93ef4_0_401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31" name="Google Shape;1031;g5e39d93ef4_0_401"/>
          <p:cNvCxnSpPr>
            <a:stCxn id="1030" idx="3"/>
            <a:endCxn id="1028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43" name="Google Shape;1043;g5e39d93ef4_0_401"/>
          <p:cNvGraphicFramePr/>
          <p:nvPr/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6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AC51F1-99D7-1E40-B817-8E23E827EAD4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21" name="Google Shape;1098;g5e39d93ef4_0_659">
            <a:extLst>
              <a:ext uri="{FF2B5EF4-FFF2-40B4-BE49-F238E27FC236}">
                <a16:creationId xmlns:a16="http://schemas.microsoft.com/office/drawing/2014/main" id="{E9B24C35-A33B-4791-B1C5-703EFE90DAB7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2" name="Google Shape;1067;g5e39d93ef4_0_628">
            <a:extLst>
              <a:ext uri="{FF2B5EF4-FFF2-40B4-BE49-F238E27FC236}">
                <a16:creationId xmlns:a16="http://schemas.microsoft.com/office/drawing/2014/main" id="{489C047F-1BDC-4320-BDDB-71FF3334F2D5}"/>
              </a:ext>
            </a:extLst>
          </p:cNvPr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68;g5e39d93ef4_0_628">
            <a:extLst>
              <a:ext uri="{FF2B5EF4-FFF2-40B4-BE49-F238E27FC236}">
                <a16:creationId xmlns:a16="http://schemas.microsoft.com/office/drawing/2014/main" id="{E46F8280-B5E4-4B28-8D64-17E36E28FCD2}"/>
              </a:ext>
            </a:extLst>
          </p:cNvPr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069;g5e39d93ef4_0_628">
            <a:extLst>
              <a:ext uri="{FF2B5EF4-FFF2-40B4-BE49-F238E27FC236}">
                <a16:creationId xmlns:a16="http://schemas.microsoft.com/office/drawing/2014/main" id="{0E5D9B6C-A119-4626-BCEB-A3510FCA97F7}"/>
              </a:ext>
            </a:extLst>
          </p:cNvPr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5" name="Google Shape;1070;g5e39d93ef4_0_628">
            <a:extLst>
              <a:ext uri="{FF2B5EF4-FFF2-40B4-BE49-F238E27FC236}">
                <a16:creationId xmlns:a16="http://schemas.microsoft.com/office/drawing/2014/main" id="{0E37FFC8-9DD3-4993-9C0C-A904F9069BAC}"/>
              </a:ext>
            </a:extLst>
          </p:cNvPr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6" name="Google Shape;1071;g5e39d93ef4_0_628">
            <a:extLst>
              <a:ext uri="{FF2B5EF4-FFF2-40B4-BE49-F238E27FC236}">
                <a16:creationId xmlns:a16="http://schemas.microsoft.com/office/drawing/2014/main" id="{475B7BC6-1F0F-48DB-A049-EF3BD4817AA8}"/>
              </a:ext>
            </a:extLst>
          </p:cNvPr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2DDAB63-E478-4420-B4AA-FFCF0BB96B2A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e39d93ef4_0_628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52" name="Google Shape;1052;g5e39d93ef4_0_628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53" name="Google Shape;1053;g5e39d93ef4_0_628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54" name="Google Shape;1054;g5e39d93ef4_0_628"/>
          <p:cNvCxnSpPr>
            <a:stCxn id="1053" idx="3"/>
            <a:endCxn id="1051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1098;g5e39d93ef4_0_659">
            <a:extLst>
              <a:ext uri="{FF2B5EF4-FFF2-40B4-BE49-F238E27FC236}">
                <a16:creationId xmlns:a16="http://schemas.microsoft.com/office/drawing/2014/main" id="{2DC59521-77D6-4F24-90BC-9E953BCC1AE0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067" name="Google Shape;1067;g5e39d93ef4_0_628"/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g5e39d93ef4_0_628"/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g5e39d93ef4_0_628"/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70" name="Google Shape;1070;g5e39d93ef4_0_628"/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71" name="Google Shape;1071;g5e39d93ef4_0_628"/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72" name="Google Shape;1072;g5e39d93ef4_0_628"/>
          <p:cNvCxnSpPr>
            <a:cxnSpLocks/>
            <a:stCxn id="1070" idx="3"/>
            <a:endCxn id="1057" idx="1"/>
          </p:cNvCxnSpPr>
          <p:nvPr/>
        </p:nvCxnSpPr>
        <p:spPr>
          <a:xfrm>
            <a:off x="7977995" y="3031746"/>
            <a:ext cx="1712970" cy="24171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3" name="Google Shape;1073;g5e39d93ef4_0_628"/>
          <p:cNvCxnSpPr>
            <a:cxnSpLocks/>
            <a:stCxn id="1071" idx="3"/>
            <a:endCxn id="1062" idx="1"/>
          </p:cNvCxnSpPr>
          <p:nvPr/>
        </p:nvCxnSpPr>
        <p:spPr>
          <a:xfrm flipV="1">
            <a:off x="7977995" y="4090506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4" name="Google Shape;1074;g5e39d93ef4_0_628"/>
          <p:cNvCxnSpPr>
            <a:cxnSpLocks/>
            <a:stCxn id="1069" idx="3"/>
            <a:endCxn id="1061" idx="1"/>
          </p:cNvCxnSpPr>
          <p:nvPr/>
        </p:nvCxnSpPr>
        <p:spPr>
          <a:xfrm>
            <a:off x="7977995" y="1020696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75" name="Google Shape;1075;g5e39d93ef4_0_628"/>
          <p:cNvGraphicFramePr/>
          <p:nvPr/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6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4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55" name="Google Shape;1055;g5e39d93ef4_0_628"/>
          <p:cNvSpPr/>
          <p:nvPr/>
        </p:nvSpPr>
        <p:spPr>
          <a:xfrm>
            <a:off x="9690965" y="1132306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6" name="Google Shape;1056;g5e39d93ef4_0_628"/>
          <p:cNvSpPr/>
          <p:nvPr/>
        </p:nvSpPr>
        <p:spPr>
          <a:xfrm>
            <a:off x="9690965" y="11323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57" name="Google Shape;1057;g5e39d93ef4_0_628"/>
          <p:cNvSpPr/>
          <p:nvPr/>
        </p:nvSpPr>
        <p:spPr>
          <a:xfrm>
            <a:off x="9690965" y="51106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59" name="Google Shape;1059;g5e39d93ef4_0_628"/>
          <p:cNvSpPr/>
          <p:nvPr/>
        </p:nvSpPr>
        <p:spPr>
          <a:xfrm>
            <a:off x="9690965" y="443415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60" name="Google Shape;1060;g5e39d93ef4_0_628"/>
          <p:cNvSpPr/>
          <p:nvPr/>
        </p:nvSpPr>
        <p:spPr>
          <a:xfrm>
            <a:off x="9690965" y="18088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61" name="Google Shape;1061;g5e39d93ef4_0_628"/>
          <p:cNvSpPr/>
          <p:nvPr/>
        </p:nvSpPr>
        <p:spPr>
          <a:xfrm>
            <a:off x="9690965" y="2485931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62" name="Google Shape;1062;g5e39d93ef4_0_628"/>
          <p:cNvSpPr/>
          <p:nvPr/>
        </p:nvSpPr>
        <p:spPr>
          <a:xfrm>
            <a:off x="9690965" y="37522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63" name="Google Shape;1063;g5e39d93ef4_0_628"/>
          <p:cNvSpPr/>
          <p:nvPr/>
        </p:nvSpPr>
        <p:spPr>
          <a:xfrm>
            <a:off x="9690965" y="3119094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064" name="Google Shape;1064;g5e39d93ef4_0_628"/>
          <p:cNvSpPr txBox="1"/>
          <p:nvPr/>
        </p:nvSpPr>
        <p:spPr>
          <a:xfrm>
            <a:off x="11474767" y="1132306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42;g5e39d93ef4_0_401">
            <a:extLst>
              <a:ext uri="{FF2B5EF4-FFF2-40B4-BE49-F238E27FC236}">
                <a16:creationId xmlns:a16="http://schemas.microsoft.com/office/drawing/2014/main" id="{C5B178BB-A9F1-4E3E-B993-3F741BE47B18}"/>
              </a:ext>
            </a:extLst>
          </p:cNvPr>
          <p:cNvSpPr txBox="1"/>
          <p:nvPr/>
        </p:nvSpPr>
        <p:spPr>
          <a:xfrm>
            <a:off x="9300215" y="499144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3C263-E395-4094-8429-745929280DB4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ED19DDE-EEA8-4209-A48C-59E7B52221A9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e39d93ef4_0_659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84" name="Google Shape;1084;g5e39d93ef4_0_659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85" name="Google Shape;1085;g5e39d93ef4_0_659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86" name="Google Shape;1086;g5e39d93ef4_0_659"/>
          <p:cNvCxnSpPr>
            <a:stCxn id="1085" idx="3"/>
            <a:endCxn id="1083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107" name="Google Shape;1107;g5e39d93ef4_0_659"/>
          <p:cNvGraphicFramePr/>
          <p:nvPr>
            <p:extLst>
              <p:ext uri="{D42A27DB-BD31-4B8C-83A1-F6EECF244321}">
                <p14:modId xmlns:p14="http://schemas.microsoft.com/office/powerpoint/2010/main" val="417360867"/>
              </p:ext>
            </p:extLst>
          </p:nvPr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0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A024CE-7733-4D0E-B285-3B9B5D19E397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39" name="Google Shape;1098;g5e39d93ef4_0_659">
            <a:extLst>
              <a:ext uri="{FF2B5EF4-FFF2-40B4-BE49-F238E27FC236}">
                <a16:creationId xmlns:a16="http://schemas.microsoft.com/office/drawing/2014/main" id="{BBCA76F7-7AA4-4602-9E4D-06BDC367B974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40" name="Google Shape;1067;g5e39d93ef4_0_628">
            <a:extLst>
              <a:ext uri="{FF2B5EF4-FFF2-40B4-BE49-F238E27FC236}">
                <a16:creationId xmlns:a16="http://schemas.microsoft.com/office/drawing/2014/main" id="{8DB2EB97-806F-4B34-BC01-602F326C3F1E}"/>
              </a:ext>
            </a:extLst>
          </p:cNvPr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068;g5e39d93ef4_0_628">
            <a:extLst>
              <a:ext uri="{FF2B5EF4-FFF2-40B4-BE49-F238E27FC236}">
                <a16:creationId xmlns:a16="http://schemas.microsoft.com/office/drawing/2014/main" id="{EF291C48-AF87-453F-9F34-20311E88943D}"/>
              </a:ext>
            </a:extLst>
          </p:cNvPr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69;g5e39d93ef4_0_628">
            <a:extLst>
              <a:ext uri="{FF2B5EF4-FFF2-40B4-BE49-F238E27FC236}">
                <a16:creationId xmlns:a16="http://schemas.microsoft.com/office/drawing/2014/main" id="{F5224327-159A-4B8F-8CBE-6EA3D2C33891}"/>
              </a:ext>
            </a:extLst>
          </p:cNvPr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3" name="Google Shape;1070;g5e39d93ef4_0_628">
            <a:extLst>
              <a:ext uri="{FF2B5EF4-FFF2-40B4-BE49-F238E27FC236}">
                <a16:creationId xmlns:a16="http://schemas.microsoft.com/office/drawing/2014/main" id="{9871D1FE-9870-4349-AC25-AD86DDEF8571}"/>
              </a:ext>
            </a:extLst>
          </p:cNvPr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4" name="Google Shape;1071;g5e39d93ef4_0_628">
            <a:extLst>
              <a:ext uri="{FF2B5EF4-FFF2-40B4-BE49-F238E27FC236}">
                <a16:creationId xmlns:a16="http://schemas.microsoft.com/office/drawing/2014/main" id="{68CC4D92-BF28-4D89-A2B9-7B1630632621}"/>
              </a:ext>
            </a:extLst>
          </p:cNvPr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45" name="Google Shape;1072;g5e39d93ef4_0_628">
            <a:extLst>
              <a:ext uri="{FF2B5EF4-FFF2-40B4-BE49-F238E27FC236}">
                <a16:creationId xmlns:a16="http://schemas.microsoft.com/office/drawing/2014/main" id="{0F6B85BF-6E65-4483-BBED-2689A6CD18F6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7977995" y="3031746"/>
            <a:ext cx="1712970" cy="24171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073;g5e39d93ef4_0_628">
            <a:extLst>
              <a:ext uri="{FF2B5EF4-FFF2-40B4-BE49-F238E27FC236}">
                <a16:creationId xmlns:a16="http://schemas.microsoft.com/office/drawing/2014/main" id="{5FDECD51-5010-47BE-A50B-0548F351C21A}"/>
              </a:ext>
            </a:extLst>
          </p:cNvPr>
          <p:cNvCxnSpPr>
            <a:cxnSpLocks/>
            <a:stCxn id="44" idx="3"/>
            <a:endCxn id="54" idx="1"/>
          </p:cNvCxnSpPr>
          <p:nvPr/>
        </p:nvCxnSpPr>
        <p:spPr>
          <a:xfrm flipV="1">
            <a:off x="7977995" y="4090506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1074;g5e39d93ef4_0_628">
            <a:extLst>
              <a:ext uri="{FF2B5EF4-FFF2-40B4-BE49-F238E27FC236}">
                <a16:creationId xmlns:a16="http://schemas.microsoft.com/office/drawing/2014/main" id="{7A8B871F-93D1-45B7-8308-8B454C80A8E6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7977995" y="1020696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1055;g5e39d93ef4_0_628">
            <a:extLst>
              <a:ext uri="{FF2B5EF4-FFF2-40B4-BE49-F238E27FC236}">
                <a16:creationId xmlns:a16="http://schemas.microsoft.com/office/drawing/2014/main" id="{D47DE406-9BB2-4775-ACEA-4B5AB8197505}"/>
              </a:ext>
            </a:extLst>
          </p:cNvPr>
          <p:cNvSpPr/>
          <p:nvPr/>
        </p:nvSpPr>
        <p:spPr>
          <a:xfrm>
            <a:off x="9690965" y="1132306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Google Shape;1056;g5e39d93ef4_0_628">
            <a:extLst>
              <a:ext uri="{FF2B5EF4-FFF2-40B4-BE49-F238E27FC236}">
                <a16:creationId xmlns:a16="http://schemas.microsoft.com/office/drawing/2014/main" id="{44E630A4-5A45-41DC-B637-34498B993A07}"/>
              </a:ext>
            </a:extLst>
          </p:cNvPr>
          <p:cNvSpPr/>
          <p:nvPr/>
        </p:nvSpPr>
        <p:spPr>
          <a:xfrm>
            <a:off x="9690965" y="11323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0" name="Google Shape;1057;g5e39d93ef4_0_628">
            <a:extLst>
              <a:ext uri="{FF2B5EF4-FFF2-40B4-BE49-F238E27FC236}">
                <a16:creationId xmlns:a16="http://schemas.microsoft.com/office/drawing/2014/main" id="{7F9E0884-9B6F-4F3D-BCE9-429F99E41F9C}"/>
              </a:ext>
            </a:extLst>
          </p:cNvPr>
          <p:cNvSpPr/>
          <p:nvPr/>
        </p:nvSpPr>
        <p:spPr>
          <a:xfrm>
            <a:off x="9690965" y="51106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1" name="Google Shape;1059;g5e39d93ef4_0_628">
            <a:extLst>
              <a:ext uri="{FF2B5EF4-FFF2-40B4-BE49-F238E27FC236}">
                <a16:creationId xmlns:a16="http://schemas.microsoft.com/office/drawing/2014/main" id="{7ABAB650-409B-47A5-8290-AC54EC0EF7C4}"/>
              </a:ext>
            </a:extLst>
          </p:cNvPr>
          <p:cNvSpPr/>
          <p:nvPr/>
        </p:nvSpPr>
        <p:spPr>
          <a:xfrm>
            <a:off x="9690965" y="443415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" name="Google Shape;1060;g5e39d93ef4_0_628">
            <a:extLst>
              <a:ext uri="{FF2B5EF4-FFF2-40B4-BE49-F238E27FC236}">
                <a16:creationId xmlns:a16="http://schemas.microsoft.com/office/drawing/2014/main" id="{0DD367F5-D174-45AE-BB07-F6E8F25BFE85}"/>
              </a:ext>
            </a:extLst>
          </p:cNvPr>
          <p:cNvSpPr/>
          <p:nvPr/>
        </p:nvSpPr>
        <p:spPr>
          <a:xfrm>
            <a:off x="9690965" y="18088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" name="Google Shape;1061;g5e39d93ef4_0_628">
            <a:extLst>
              <a:ext uri="{FF2B5EF4-FFF2-40B4-BE49-F238E27FC236}">
                <a16:creationId xmlns:a16="http://schemas.microsoft.com/office/drawing/2014/main" id="{AC56337C-725F-453F-980C-E828B7EF067E}"/>
              </a:ext>
            </a:extLst>
          </p:cNvPr>
          <p:cNvSpPr/>
          <p:nvPr/>
        </p:nvSpPr>
        <p:spPr>
          <a:xfrm>
            <a:off x="9690965" y="2485931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4" name="Google Shape;1062;g5e39d93ef4_0_628">
            <a:extLst>
              <a:ext uri="{FF2B5EF4-FFF2-40B4-BE49-F238E27FC236}">
                <a16:creationId xmlns:a16="http://schemas.microsoft.com/office/drawing/2014/main" id="{B34943EA-E4FA-41C0-BDA4-9CD4361D925B}"/>
              </a:ext>
            </a:extLst>
          </p:cNvPr>
          <p:cNvSpPr/>
          <p:nvPr/>
        </p:nvSpPr>
        <p:spPr>
          <a:xfrm>
            <a:off x="9690965" y="37522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5" name="Google Shape;1063;g5e39d93ef4_0_628">
            <a:extLst>
              <a:ext uri="{FF2B5EF4-FFF2-40B4-BE49-F238E27FC236}">
                <a16:creationId xmlns:a16="http://schemas.microsoft.com/office/drawing/2014/main" id="{4D045001-0879-4002-ABDA-C5D2D3399469}"/>
              </a:ext>
            </a:extLst>
          </p:cNvPr>
          <p:cNvSpPr/>
          <p:nvPr/>
        </p:nvSpPr>
        <p:spPr>
          <a:xfrm>
            <a:off x="9690965" y="3119094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56" name="Google Shape;1064;g5e39d93ef4_0_628">
            <a:extLst>
              <a:ext uri="{FF2B5EF4-FFF2-40B4-BE49-F238E27FC236}">
                <a16:creationId xmlns:a16="http://schemas.microsoft.com/office/drawing/2014/main" id="{0778823B-7925-41D7-9256-914026322EF4}"/>
              </a:ext>
            </a:extLst>
          </p:cNvPr>
          <p:cNvSpPr txBox="1"/>
          <p:nvPr/>
        </p:nvSpPr>
        <p:spPr>
          <a:xfrm>
            <a:off x="11474767" y="1132306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42;g5e39d93ef4_0_401">
            <a:extLst>
              <a:ext uri="{FF2B5EF4-FFF2-40B4-BE49-F238E27FC236}">
                <a16:creationId xmlns:a16="http://schemas.microsoft.com/office/drawing/2014/main" id="{E7B19403-C99A-44CD-B74C-A1C6C88A3FE9}"/>
              </a:ext>
            </a:extLst>
          </p:cNvPr>
          <p:cNvSpPr txBox="1"/>
          <p:nvPr/>
        </p:nvSpPr>
        <p:spPr>
          <a:xfrm>
            <a:off x="9300215" y="499144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A722958B-F5D5-40B8-B9CB-F154340F079B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8F9F-ED08-4252-9EA0-7439554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virtual address translation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2B667-EB5E-4A18-B0A3-EF347F42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4" name="Google Shape;596;g5e39b67067_0_158">
            <a:extLst>
              <a:ext uri="{FF2B5EF4-FFF2-40B4-BE49-F238E27FC236}">
                <a16:creationId xmlns:a16="http://schemas.microsoft.com/office/drawing/2014/main" id="{C43EF678-4C8E-467A-A586-CA5D33FC67F2}"/>
              </a:ext>
            </a:extLst>
          </p:cNvPr>
          <p:cNvSpPr/>
          <p:nvPr/>
        </p:nvSpPr>
        <p:spPr>
          <a:xfrm>
            <a:off x="5102746" y="3060675"/>
            <a:ext cx="2133594" cy="1194156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599;g5e39b67067_0_158">
            <a:extLst>
              <a:ext uri="{FF2B5EF4-FFF2-40B4-BE49-F238E27FC236}">
                <a16:creationId xmlns:a16="http://schemas.microsoft.com/office/drawing/2014/main" id="{049B7E95-B1C1-4BAB-8023-D8B131CCBF10}"/>
              </a:ext>
            </a:extLst>
          </p:cNvPr>
          <p:cNvSpPr/>
          <p:nvPr/>
        </p:nvSpPr>
        <p:spPr>
          <a:xfrm>
            <a:off x="997463" y="951475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600;g5e39b67067_0_158">
            <a:extLst>
              <a:ext uri="{FF2B5EF4-FFF2-40B4-BE49-F238E27FC236}">
                <a16:creationId xmlns:a16="http://schemas.microsoft.com/office/drawing/2014/main" id="{C46AF2CE-D42C-4A00-8846-E90CDCCF3B71}"/>
              </a:ext>
            </a:extLst>
          </p:cNvPr>
          <p:cNvSpPr/>
          <p:nvPr/>
        </p:nvSpPr>
        <p:spPr>
          <a:xfrm>
            <a:off x="974938" y="1759500"/>
            <a:ext cx="3717000" cy="73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01;g5e39b67067_0_158">
            <a:extLst>
              <a:ext uri="{FF2B5EF4-FFF2-40B4-BE49-F238E27FC236}">
                <a16:creationId xmlns:a16="http://schemas.microsoft.com/office/drawing/2014/main" id="{6CAE9FA0-00F1-45D4-BC85-4509C8562128}"/>
              </a:ext>
            </a:extLst>
          </p:cNvPr>
          <p:cNvSpPr/>
          <p:nvPr/>
        </p:nvSpPr>
        <p:spPr>
          <a:xfrm>
            <a:off x="4754288" y="1759500"/>
            <a:ext cx="28305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" name="Google Shape;602;g5e39b67067_0_158">
            <a:extLst>
              <a:ext uri="{FF2B5EF4-FFF2-40B4-BE49-F238E27FC236}">
                <a16:creationId xmlns:a16="http://schemas.microsoft.com/office/drawing/2014/main" id="{933B5291-BA4A-456A-B70B-2CCB8F855495}"/>
              </a:ext>
            </a:extLst>
          </p:cNvPr>
          <p:cNvCxnSpPr>
            <a:stCxn id="7" idx="2"/>
          </p:cNvCxnSpPr>
          <p:nvPr/>
        </p:nvCxnSpPr>
        <p:spPr>
          <a:xfrm>
            <a:off x="6169538" y="2498400"/>
            <a:ext cx="0" cy="968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603;g5e39b67067_0_158">
            <a:extLst>
              <a:ext uri="{FF2B5EF4-FFF2-40B4-BE49-F238E27FC236}">
                <a16:creationId xmlns:a16="http://schemas.microsoft.com/office/drawing/2014/main" id="{027BED22-B556-4A7A-B2D6-22379BA123D5}"/>
              </a:ext>
            </a:extLst>
          </p:cNvPr>
          <p:cNvSpPr/>
          <p:nvPr/>
        </p:nvSpPr>
        <p:spPr>
          <a:xfrm>
            <a:off x="997463" y="4817100"/>
            <a:ext cx="3717000" cy="738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604;g5e39b67067_0_158">
            <a:extLst>
              <a:ext uri="{FF2B5EF4-FFF2-40B4-BE49-F238E27FC236}">
                <a16:creationId xmlns:a16="http://schemas.microsoft.com/office/drawing/2014/main" id="{57EB0636-647D-4430-8AE5-C62747AB3E97}"/>
              </a:ext>
            </a:extLst>
          </p:cNvPr>
          <p:cNvSpPr/>
          <p:nvPr/>
        </p:nvSpPr>
        <p:spPr>
          <a:xfrm>
            <a:off x="4776813" y="4817100"/>
            <a:ext cx="2830500" cy="738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605;g5e39b67067_0_158">
            <a:extLst>
              <a:ext uri="{FF2B5EF4-FFF2-40B4-BE49-F238E27FC236}">
                <a16:creationId xmlns:a16="http://schemas.microsoft.com/office/drawing/2014/main" id="{E1000713-9489-4CFD-8408-1A8A0C3825AA}"/>
              </a:ext>
            </a:extLst>
          </p:cNvPr>
          <p:cNvSpPr/>
          <p:nvPr/>
        </p:nvSpPr>
        <p:spPr>
          <a:xfrm>
            <a:off x="997475" y="2559850"/>
            <a:ext cx="3923316" cy="2195802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Page table lookup!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" name="Google Shape;606;g5e39b67067_0_158">
            <a:extLst>
              <a:ext uri="{FF2B5EF4-FFF2-40B4-BE49-F238E27FC236}">
                <a16:creationId xmlns:a16="http://schemas.microsoft.com/office/drawing/2014/main" id="{DACBA3A3-CC98-4607-8E5B-7BD72F3BF7DA}"/>
              </a:ext>
            </a:extLst>
          </p:cNvPr>
          <p:cNvCxnSpPr>
            <a:stCxn id="6" idx="2"/>
          </p:cNvCxnSpPr>
          <p:nvPr/>
        </p:nvCxnSpPr>
        <p:spPr>
          <a:xfrm>
            <a:off x="2833438" y="24984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07;g5e39b67067_0_158">
            <a:extLst>
              <a:ext uri="{FF2B5EF4-FFF2-40B4-BE49-F238E27FC236}">
                <a16:creationId xmlns:a16="http://schemas.microsoft.com/office/drawing/2014/main" id="{3FE4865C-2E71-456B-BDF7-641542E54A2C}"/>
              </a:ext>
            </a:extLst>
          </p:cNvPr>
          <p:cNvCxnSpPr/>
          <p:nvPr/>
        </p:nvCxnSpPr>
        <p:spPr>
          <a:xfrm>
            <a:off x="2833438" y="42570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608;g5e39b67067_0_158">
            <a:extLst>
              <a:ext uri="{FF2B5EF4-FFF2-40B4-BE49-F238E27FC236}">
                <a16:creationId xmlns:a16="http://schemas.microsoft.com/office/drawing/2014/main" id="{4BD806F1-539F-424C-9B96-3373540BB74A}"/>
              </a:ext>
            </a:extLst>
          </p:cNvPr>
          <p:cNvSpPr/>
          <p:nvPr/>
        </p:nvSpPr>
        <p:spPr>
          <a:xfrm>
            <a:off x="997463" y="5617450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" name="Google Shape;609;g5e39b67067_0_158">
            <a:extLst>
              <a:ext uri="{FF2B5EF4-FFF2-40B4-BE49-F238E27FC236}">
                <a16:creationId xmlns:a16="http://schemas.microsoft.com/office/drawing/2014/main" id="{4B489943-E5E2-4A2D-A478-73B7C25C4C51}"/>
              </a:ext>
            </a:extLst>
          </p:cNvPr>
          <p:cNvCxnSpPr/>
          <p:nvPr/>
        </p:nvCxnSpPr>
        <p:spPr>
          <a:xfrm>
            <a:off x="6169538" y="3849000"/>
            <a:ext cx="0" cy="968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B97F89-0BB2-44A4-9136-429E04D99A55}"/>
              </a:ext>
            </a:extLst>
          </p:cNvPr>
          <p:cNvSpPr txBox="1"/>
          <p:nvPr/>
        </p:nvSpPr>
        <p:spPr>
          <a:xfrm>
            <a:off x="7999997" y="1166568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we need to translate the lower bits of a virtual address?</a:t>
            </a:r>
          </a:p>
        </p:txBody>
      </p:sp>
    </p:spTree>
    <p:extLst>
      <p:ext uri="{BB962C8B-B14F-4D97-AF65-F5344CB8AC3E}">
        <p14:creationId xmlns:p14="http://schemas.microsoft.com/office/powerpoint/2010/main" val="3325275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8F9F-ED08-4252-9EA0-7439554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virtual address translation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2B667-EB5E-4A18-B0A3-EF347F42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Google Shape;599;g5e39b67067_0_158">
            <a:extLst>
              <a:ext uri="{FF2B5EF4-FFF2-40B4-BE49-F238E27FC236}">
                <a16:creationId xmlns:a16="http://schemas.microsoft.com/office/drawing/2014/main" id="{049B7E95-B1C1-4BAB-8023-D8B131CCBF10}"/>
              </a:ext>
            </a:extLst>
          </p:cNvPr>
          <p:cNvSpPr/>
          <p:nvPr/>
        </p:nvSpPr>
        <p:spPr>
          <a:xfrm>
            <a:off x="997463" y="951475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600;g5e39b67067_0_158">
            <a:extLst>
              <a:ext uri="{FF2B5EF4-FFF2-40B4-BE49-F238E27FC236}">
                <a16:creationId xmlns:a16="http://schemas.microsoft.com/office/drawing/2014/main" id="{C46AF2CE-D42C-4A00-8846-E90CDCCF3B71}"/>
              </a:ext>
            </a:extLst>
          </p:cNvPr>
          <p:cNvSpPr/>
          <p:nvPr/>
        </p:nvSpPr>
        <p:spPr>
          <a:xfrm>
            <a:off x="974938" y="1759500"/>
            <a:ext cx="3717000" cy="73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01;g5e39b67067_0_158">
            <a:extLst>
              <a:ext uri="{FF2B5EF4-FFF2-40B4-BE49-F238E27FC236}">
                <a16:creationId xmlns:a16="http://schemas.microsoft.com/office/drawing/2014/main" id="{6CAE9FA0-00F1-45D4-BC85-4509C8562128}"/>
              </a:ext>
            </a:extLst>
          </p:cNvPr>
          <p:cNvSpPr/>
          <p:nvPr/>
        </p:nvSpPr>
        <p:spPr>
          <a:xfrm>
            <a:off x="4754288" y="1759500"/>
            <a:ext cx="28305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" name="Google Shape;602;g5e39b67067_0_158">
            <a:extLst>
              <a:ext uri="{FF2B5EF4-FFF2-40B4-BE49-F238E27FC236}">
                <a16:creationId xmlns:a16="http://schemas.microsoft.com/office/drawing/2014/main" id="{933B5291-BA4A-456A-B70B-2CCB8F85549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169538" y="2498400"/>
            <a:ext cx="22525" cy="23187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603;g5e39b67067_0_158">
            <a:extLst>
              <a:ext uri="{FF2B5EF4-FFF2-40B4-BE49-F238E27FC236}">
                <a16:creationId xmlns:a16="http://schemas.microsoft.com/office/drawing/2014/main" id="{027BED22-B556-4A7A-B2D6-22379BA123D5}"/>
              </a:ext>
            </a:extLst>
          </p:cNvPr>
          <p:cNvSpPr/>
          <p:nvPr/>
        </p:nvSpPr>
        <p:spPr>
          <a:xfrm>
            <a:off x="997463" y="4817100"/>
            <a:ext cx="3717000" cy="738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604;g5e39b67067_0_158">
            <a:extLst>
              <a:ext uri="{FF2B5EF4-FFF2-40B4-BE49-F238E27FC236}">
                <a16:creationId xmlns:a16="http://schemas.microsoft.com/office/drawing/2014/main" id="{57EB0636-647D-4430-8AE5-C62747AB3E97}"/>
              </a:ext>
            </a:extLst>
          </p:cNvPr>
          <p:cNvSpPr/>
          <p:nvPr/>
        </p:nvSpPr>
        <p:spPr>
          <a:xfrm>
            <a:off x="4776813" y="4817100"/>
            <a:ext cx="2830500" cy="738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605;g5e39b67067_0_158">
            <a:extLst>
              <a:ext uri="{FF2B5EF4-FFF2-40B4-BE49-F238E27FC236}">
                <a16:creationId xmlns:a16="http://schemas.microsoft.com/office/drawing/2014/main" id="{E1000713-9489-4CFD-8408-1A8A0C3825AA}"/>
              </a:ext>
            </a:extLst>
          </p:cNvPr>
          <p:cNvSpPr/>
          <p:nvPr/>
        </p:nvSpPr>
        <p:spPr>
          <a:xfrm>
            <a:off x="997475" y="2559850"/>
            <a:ext cx="3923316" cy="2195802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Page table lookup!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" name="Google Shape;606;g5e39b67067_0_158">
            <a:extLst>
              <a:ext uri="{FF2B5EF4-FFF2-40B4-BE49-F238E27FC236}">
                <a16:creationId xmlns:a16="http://schemas.microsoft.com/office/drawing/2014/main" id="{DACBA3A3-CC98-4607-8E5B-7BD72F3BF7DA}"/>
              </a:ext>
            </a:extLst>
          </p:cNvPr>
          <p:cNvCxnSpPr>
            <a:stCxn id="6" idx="2"/>
          </p:cNvCxnSpPr>
          <p:nvPr/>
        </p:nvCxnSpPr>
        <p:spPr>
          <a:xfrm>
            <a:off x="2833438" y="24984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07;g5e39b67067_0_158">
            <a:extLst>
              <a:ext uri="{FF2B5EF4-FFF2-40B4-BE49-F238E27FC236}">
                <a16:creationId xmlns:a16="http://schemas.microsoft.com/office/drawing/2014/main" id="{3FE4865C-2E71-456B-BDF7-641542E54A2C}"/>
              </a:ext>
            </a:extLst>
          </p:cNvPr>
          <p:cNvCxnSpPr/>
          <p:nvPr/>
        </p:nvCxnSpPr>
        <p:spPr>
          <a:xfrm>
            <a:off x="2833438" y="42570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608;g5e39b67067_0_158">
            <a:extLst>
              <a:ext uri="{FF2B5EF4-FFF2-40B4-BE49-F238E27FC236}">
                <a16:creationId xmlns:a16="http://schemas.microsoft.com/office/drawing/2014/main" id="{4BD806F1-539F-424C-9B96-3373540BB74A}"/>
              </a:ext>
            </a:extLst>
          </p:cNvPr>
          <p:cNvSpPr/>
          <p:nvPr/>
        </p:nvSpPr>
        <p:spPr>
          <a:xfrm>
            <a:off x="997463" y="5617450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B97F89-0BB2-44A4-9136-429E04D99A55}"/>
              </a:ext>
            </a:extLst>
          </p:cNvPr>
          <p:cNvSpPr txBox="1"/>
          <p:nvPr/>
        </p:nvSpPr>
        <p:spPr>
          <a:xfrm>
            <a:off x="7999997" y="1166568"/>
            <a:ext cx="312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we need to translate the lower bits of a virtual address?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No. Those are used to determine word/byte within the page.</a:t>
            </a:r>
          </a:p>
        </p:txBody>
      </p:sp>
    </p:spTree>
    <p:extLst>
      <p:ext uri="{BB962C8B-B14F-4D97-AF65-F5344CB8AC3E}">
        <p14:creationId xmlns:p14="http://schemas.microsoft.com/office/powerpoint/2010/main" val="2373165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3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  <a:defRPr/>
            </a:pPr>
            <a:fld id="{00000000-1234-1234-1234-123412341234}" type="slidenum">
              <a:rPr lang="en-US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888888"/>
                </a:buClr>
                <a:buSzPts val="1200"/>
                <a:defRPr/>
              </a:pPr>
              <a:t>46</a:t>
            </a:fld>
            <a:endParaRPr kern="0">
              <a:solidFill>
                <a:srgbClr val="888888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635" name="Google Shape;635;p13"/>
          <p:cNvGraphicFramePr/>
          <p:nvPr>
            <p:extLst>
              <p:ext uri="{D42A27DB-BD31-4B8C-83A1-F6EECF244321}">
                <p14:modId xmlns:p14="http://schemas.microsoft.com/office/powerpoint/2010/main" val="3034266894"/>
              </p:ext>
            </p:extLst>
          </p:nvPr>
        </p:nvGraphicFramePr>
        <p:xfrm>
          <a:off x="3964941" y="2834640"/>
          <a:ext cx="3474725" cy="3017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V</a:t>
                      </a:r>
                      <a:endParaRPr sz="1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AR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accent4"/>
                          </a:solidFill>
                        </a:rPr>
                        <a:t>PPN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XX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 dirty="0"/>
                        <a:t>. . .</a:t>
                      </a:r>
                      <a:endParaRPr sz="1400" u="none" strike="noStrike" cap="none" dirty="0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36" name="Google Shape;636;p13"/>
          <p:cNvGrpSpPr/>
          <p:nvPr/>
        </p:nvGrpSpPr>
        <p:grpSpPr>
          <a:xfrm>
            <a:off x="1312863" y="1591056"/>
            <a:ext cx="5026023" cy="420687"/>
            <a:chOff x="-153" y="751"/>
            <a:chExt cx="3165" cy="265"/>
          </a:xfrm>
        </p:grpSpPr>
        <p:sp>
          <p:nvSpPr>
            <p:cNvPr id="637" name="Google Shape;637;p13"/>
            <p:cNvSpPr/>
            <p:nvPr/>
          </p:nvSpPr>
          <p:spPr>
            <a:xfrm>
              <a:off x="-153" y="751"/>
              <a:ext cx="1540" cy="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>
                <a:lnSpc>
                  <a:spcPct val="85000"/>
                </a:lnSpc>
                <a:buClr>
                  <a:srgbClr val="F79646"/>
                </a:buClr>
                <a:buSzPts val="2800"/>
                <a:defRPr/>
              </a:pPr>
              <a:r>
                <a:rPr lang="en-US" sz="2800" kern="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Virtual Address: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1400" y="751"/>
              <a:ext cx="979" cy="263"/>
            </a:xfrm>
            <a:prstGeom prst="rect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3500" tIns="91425" rIns="63500" bIns="0" anchor="t" anchorCtr="0">
              <a:noAutofit/>
            </a:bodyPr>
            <a:lstStyle/>
            <a:p>
              <a:pPr algn="ctr">
                <a:lnSpc>
                  <a:spcPct val="75000"/>
                </a:lnSpc>
                <a:buClr>
                  <a:srgbClr val="F79646"/>
                </a:buClr>
                <a:buSzPts val="2800"/>
                <a:defRPr/>
              </a:pPr>
              <a:r>
                <a:rPr lang="en-US" sz="2800" kern="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2379" y="751"/>
              <a:ext cx="633" cy="265"/>
            </a:xfrm>
            <a:prstGeom prst="rect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3500" tIns="91425" rIns="63500" bIns="0" anchor="t" anchorCtr="0">
              <a:noAutofit/>
            </a:bodyPr>
            <a:lstStyle/>
            <a:p>
              <a:pPr algn="ctr">
                <a:lnSpc>
                  <a:spcPct val="75000"/>
                </a:lnSpc>
                <a:buClr>
                  <a:srgbClr val="4F81BD"/>
                </a:buClr>
                <a:buSzPts val="2800"/>
                <a:defRPr/>
              </a:pPr>
              <a:r>
                <a:rPr lang="en-US" sz="2800" kern="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offset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13"/>
          <p:cNvSpPr/>
          <p:nvPr/>
        </p:nvSpPr>
        <p:spPr>
          <a:xfrm>
            <a:off x="3964941" y="2423158"/>
            <a:ext cx="3474719" cy="42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algn="ctr">
              <a:lnSpc>
                <a:spcPct val="85000"/>
              </a:lnSpc>
              <a:buClr>
                <a:srgbClr val="000000"/>
              </a:buClr>
              <a:buSzPts val="2800"/>
              <a:defRPr/>
            </a:pPr>
            <a:r>
              <a:rPr lang="en-US" sz="28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13"/>
          <p:cNvGrpSpPr/>
          <p:nvPr/>
        </p:nvGrpSpPr>
        <p:grpSpPr>
          <a:xfrm>
            <a:off x="2410458" y="2008568"/>
            <a:ext cx="2148048" cy="3092337"/>
            <a:chOff x="1280158" y="2099372"/>
            <a:chExt cx="2148048" cy="3092337"/>
          </a:xfrm>
        </p:grpSpPr>
        <p:cxnSp>
          <p:nvCxnSpPr>
            <p:cNvPr id="642" name="Google Shape;642;p13"/>
            <p:cNvCxnSpPr/>
            <p:nvPr/>
          </p:nvCxnSpPr>
          <p:spPr>
            <a:xfrm>
              <a:off x="2286000" y="4206239"/>
              <a:ext cx="548639" cy="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643" name="Google Shape;643;p13"/>
            <p:cNvCxnSpPr/>
            <p:nvPr/>
          </p:nvCxnSpPr>
          <p:spPr>
            <a:xfrm rot="10800000">
              <a:off x="2286000" y="2285998"/>
              <a:ext cx="0" cy="1920239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4" name="Google Shape;644;p13"/>
            <p:cNvCxnSpPr/>
            <p:nvPr/>
          </p:nvCxnSpPr>
          <p:spPr>
            <a:xfrm>
              <a:off x="2286000" y="2285999"/>
              <a:ext cx="1142206" cy="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5" name="Google Shape;645;p13"/>
            <p:cNvCxnSpPr>
              <a:endCxn id="638" idx="2"/>
            </p:cNvCxnSpPr>
            <p:nvPr/>
          </p:nvCxnSpPr>
          <p:spPr>
            <a:xfrm rot="10800000">
              <a:off x="3032354" y="2099372"/>
              <a:ext cx="0" cy="186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6" name="Google Shape;646;p13"/>
            <p:cNvSpPr txBox="1"/>
            <p:nvPr/>
          </p:nvSpPr>
          <p:spPr>
            <a:xfrm>
              <a:off x="1280158" y="4205605"/>
              <a:ext cx="1469569" cy="986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ts val="2400"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1) Index into PT using VPN</a:t>
              </a:r>
              <a:endParaRPr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13"/>
          <p:cNvGrpSpPr/>
          <p:nvPr/>
        </p:nvGrpSpPr>
        <p:grpSpPr>
          <a:xfrm>
            <a:off x="4056380" y="3931920"/>
            <a:ext cx="2971796" cy="1372115"/>
            <a:chOff x="2926080" y="3931919"/>
            <a:chExt cx="2971796" cy="1372115"/>
          </a:xfrm>
        </p:grpSpPr>
        <p:sp>
          <p:nvSpPr>
            <p:cNvPr id="648" name="Google Shape;648;p13"/>
            <p:cNvSpPr txBox="1"/>
            <p:nvPr/>
          </p:nvSpPr>
          <p:spPr>
            <a:xfrm>
              <a:off x="4428307" y="4114800"/>
              <a:ext cx="1469569" cy="11892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ts val="2400"/>
                <a:defRPr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2) Check Valid and Access Rights bits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26080" y="3931919"/>
              <a:ext cx="1097279" cy="365759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  <a:defRPr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13"/>
          <p:cNvGrpSpPr/>
          <p:nvPr/>
        </p:nvGrpSpPr>
        <p:grpSpPr>
          <a:xfrm>
            <a:off x="5839458" y="2011679"/>
            <a:ext cx="4007033" cy="3439160"/>
            <a:chOff x="4709157" y="2011679"/>
            <a:chExt cx="4007033" cy="3439160"/>
          </a:xfrm>
        </p:grpSpPr>
        <p:grpSp>
          <p:nvGrpSpPr>
            <p:cNvPr id="651" name="Google Shape;651;p13"/>
            <p:cNvGrpSpPr/>
            <p:nvPr/>
          </p:nvGrpSpPr>
          <p:grpSpPr>
            <a:xfrm>
              <a:off x="4709157" y="2011679"/>
              <a:ext cx="4007033" cy="2697480"/>
              <a:chOff x="4709157" y="2011679"/>
              <a:chExt cx="4007033" cy="2697480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6858000" y="3886200"/>
                <a:ext cx="4572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3200"/>
                  <a:defRPr/>
                </a:pPr>
                <a:r>
                  <a:rPr lang="en-US" sz="32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53" name="Google Shape;653;p13"/>
              <p:cNvCxnSpPr/>
              <p:nvPr/>
            </p:nvCxnSpPr>
            <p:spPr>
              <a:xfrm>
                <a:off x="6309360" y="4114800"/>
                <a:ext cx="54863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654" name="Google Shape;654;p13"/>
              <p:cNvCxnSpPr/>
              <p:nvPr/>
            </p:nvCxnSpPr>
            <p:spPr>
              <a:xfrm>
                <a:off x="7090678" y="4343400"/>
                <a:ext cx="0" cy="365759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655" name="Google Shape;655;p13"/>
              <p:cNvCxnSpPr/>
              <p:nvPr/>
            </p:nvCxnSpPr>
            <p:spPr>
              <a:xfrm rot="10800000">
                <a:off x="7086600" y="2194558"/>
                <a:ext cx="0" cy="169164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stealth" w="med" len="med"/>
                <a:tailEnd type="none" w="sm" len="sm"/>
              </a:ln>
            </p:spPr>
          </p:cxnSp>
          <p:cxnSp>
            <p:nvCxnSpPr>
              <p:cNvPr id="656" name="Google Shape;656;p13"/>
              <p:cNvCxnSpPr/>
              <p:nvPr/>
            </p:nvCxnSpPr>
            <p:spPr>
              <a:xfrm>
                <a:off x="4709157" y="2195192"/>
                <a:ext cx="237743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7" name="Google Shape;657;p13"/>
              <p:cNvCxnSpPr/>
              <p:nvPr/>
            </p:nvCxnSpPr>
            <p:spPr>
              <a:xfrm rot="10800000">
                <a:off x="4709160" y="2011679"/>
                <a:ext cx="0" cy="18662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58" name="Google Shape;658;p13"/>
              <p:cNvSpPr txBox="1"/>
              <p:nvPr/>
            </p:nvSpPr>
            <p:spPr>
              <a:xfrm>
                <a:off x="7094220" y="2633538"/>
                <a:ext cx="1621970" cy="986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ts val="2400"/>
                  <a:defRPr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3) Combine PPN and offset</a:t>
                </a: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9" name="Google Shape;659;p13"/>
            <p:cNvSpPr/>
            <p:nvPr/>
          </p:nvSpPr>
          <p:spPr>
            <a:xfrm>
              <a:off x="6446519" y="4663439"/>
              <a:ext cx="1295400" cy="7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algn="ctr">
                <a:lnSpc>
                  <a:spcPct val="85000"/>
                </a:lnSpc>
                <a:buClr>
                  <a:srgbClr val="8064A2"/>
                </a:buClr>
                <a:buSzPts val="2800"/>
                <a:defRPr/>
              </a:pPr>
              <a:r>
                <a:rPr lang="en-US" sz="2800" kern="0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lnSpc>
                  <a:spcPct val="85000"/>
                </a:lnSpc>
                <a:buClr>
                  <a:srgbClr val="8064A2"/>
                </a:buClr>
                <a:buSzPts val="2800"/>
                <a:defRPr/>
              </a:pPr>
              <a:r>
                <a:rPr lang="en-US" sz="2800" kern="0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13"/>
          <p:cNvSpPr txBox="1"/>
          <p:nvPr/>
        </p:nvSpPr>
        <p:spPr>
          <a:xfrm>
            <a:off x="8658860" y="5304036"/>
            <a:ext cx="2288540" cy="9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2400"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 Use PA to access memory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38451-710D-41C0-9D06-933AE4C7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translating virtual addresses with paging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E5FAA-9631-41ED-95EF-1AAB391BD6E6}"/>
              </a:ext>
            </a:extLst>
          </p:cNvPr>
          <p:cNvSpPr txBox="1"/>
          <p:nvPr/>
        </p:nvSpPr>
        <p:spPr>
          <a:xfrm>
            <a:off x="533126" y="5707916"/>
            <a:ext cx="8780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Important:</a:t>
            </a:r>
            <a:br>
              <a:rPr lang="en-US" sz="2400" dirty="0"/>
            </a:br>
            <a:r>
              <a:rPr lang="en-US" sz="2400" dirty="0"/>
              <a:t>This is all done in hardware!! OS is not involved unless it faults</a:t>
            </a:r>
          </a:p>
        </p:txBody>
      </p:sp>
    </p:spTree>
    <p:extLst>
      <p:ext uri="{BB962C8B-B14F-4D97-AF65-F5344CB8AC3E}">
        <p14:creationId xmlns:p14="http://schemas.microsoft.com/office/powerpoint/2010/main" val="31806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773-C4B8-4F99-B6EE-669D2E2C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Virtual Memory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42FE-346E-4C3E-BC3A-334A92F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1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Assume `a` starts at 0x3000 (virtual)</a:t>
            </a:r>
          </a:p>
          <a:p>
            <a:pPr marL="0" indent="0">
              <a:buNone/>
            </a:pPr>
            <a:r>
              <a:rPr lang="en-US" sz="2400" dirty="0"/>
              <a:t>Ignore instruction fetches and</a:t>
            </a:r>
            <a:br>
              <a:rPr lang="en-US" sz="2400" dirty="0"/>
            </a:br>
            <a:r>
              <a:rPr lang="en-US" sz="2400" dirty="0"/>
              <a:t>access to `</a:t>
            </a:r>
            <a:r>
              <a:rPr lang="en-US" sz="2400" dirty="0" err="1"/>
              <a:t>i</a:t>
            </a:r>
            <a:r>
              <a:rPr lang="en-US" sz="2400" dirty="0"/>
              <a:t>` and `sum` (they’re in registers)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2018-337D-44DB-99D8-D6172BA6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F9546-7091-41E8-8072-947B6F7D9C9C}"/>
              </a:ext>
            </a:extLst>
          </p:cNvPr>
          <p:cNvSpPr txBox="1"/>
          <p:nvPr/>
        </p:nvSpPr>
        <p:spPr>
          <a:xfrm>
            <a:off x="1322969" y="2215020"/>
            <a:ext cx="419300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Code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&lt;N;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sum += a[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9891E-AD6B-4AFC-9E17-F780DAD294BE}"/>
              </a:ext>
            </a:extLst>
          </p:cNvPr>
          <p:cNvSpPr txBox="1"/>
          <p:nvPr/>
        </p:nvSpPr>
        <p:spPr>
          <a:xfrm>
            <a:off x="6676027" y="1276310"/>
            <a:ext cx="2218145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Virtual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0x3000</a:t>
            </a:r>
          </a:p>
          <a:p>
            <a:r>
              <a:rPr lang="en-US" sz="2400" dirty="0"/>
              <a:t>load 0x3004</a:t>
            </a:r>
          </a:p>
          <a:p>
            <a:r>
              <a:rPr lang="en-US" sz="2400" dirty="0"/>
              <a:t>load 0x3008</a:t>
            </a:r>
          </a:p>
          <a:p>
            <a:r>
              <a:rPr lang="en-US" sz="2400" dirty="0"/>
              <a:t>load 0x300C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74340-9B7D-4103-B954-09E901654200}"/>
              </a:ext>
            </a:extLst>
          </p:cNvPr>
          <p:cNvSpPr txBox="1"/>
          <p:nvPr/>
        </p:nvSpPr>
        <p:spPr>
          <a:xfrm>
            <a:off x="9176925" y="1276310"/>
            <a:ext cx="255352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Physical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0x7000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0x7004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0x7008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0x700C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BED13-2FC5-45C7-9B69-A3E1E383F83B}"/>
              </a:ext>
            </a:extLst>
          </p:cNvPr>
          <p:cNvSpPr txBox="1"/>
          <p:nvPr/>
        </p:nvSpPr>
        <p:spPr>
          <a:xfrm>
            <a:off x="607595" y="4599920"/>
            <a:ext cx="8472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physical address is within the page table?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what physical address does `a` start?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2094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773-C4B8-4F99-B6EE-669D2E2C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Virtual Memory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42FE-346E-4C3E-BC3A-334A92F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1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Assume `a` starts at 0x3000 (virtual)</a:t>
            </a:r>
          </a:p>
          <a:p>
            <a:pPr marL="0" indent="0">
              <a:buNone/>
            </a:pPr>
            <a:r>
              <a:rPr lang="en-US" sz="2400" dirty="0"/>
              <a:t>Ignore instruction fetches and</a:t>
            </a:r>
            <a:br>
              <a:rPr lang="en-US" sz="2400" dirty="0"/>
            </a:br>
            <a:r>
              <a:rPr lang="en-US" sz="2400" dirty="0"/>
              <a:t>access to `</a:t>
            </a:r>
            <a:r>
              <a:rPr lang="en-US" sz="2400" dirty="0" err="1"/>
              <a:t>i</a:t>
            </a:r>
            <a:r>
              <a:rPr lang="en-US" sz="2400" dirty="0"/>
              <a:t>` and `sum` (they’re in registers)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2018-337D-44DB-99D8-D6172BA6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F9546-7091-41E8-8072-947B6F7D9C9C}"/>
              </a:ext>
            </a:extLst>
          </p:cNvPr>
          <p:cNvSpPr txBox="1"/>
          <p:nvPr/>
        </p:nvSpPr>
        <p:spPr>
          <a:xfrm>
            <a:off x="1322969" y="2215020"/>
            <a:ext cx="419300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Code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&lt;N;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sum += a[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9891E-AD6B-4AFC-9E17-F780DAD294BE}"/>
              </a:ext>
            </a:extLst>
          </p:cNvPr>
          <p:cNvSpPr txBox="1"/>
          <p:nvPr/>
        </p:nvSpPr>
        <p:spPr>
          <a:xfrm>
            <a:off x="6676027" y="1276310"/>
            <a:ext cx="2218145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Virtual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0x3000</a:t>
            </a:r>
          </a:p>
          <a:p>
            <a:r>
              <a:rPr lang="en-US" sz="2400" dirty="0"/>
              <a:t>load 0x3004</a:t>
            </a:r>
          </a:p>
          <a:p>
            <a:r>
              <a:rPr lang="en-US" sz="2400" dirty="0"/>
              <a:t>load 0x3008</a:t>
            </a:r>
          </a:p>
          <a:p>
            <a:r>
              <a:rPr lang="en-US" sz="2400" dirty="0"/>
              <a:t>load 0x300C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74340-9B7D-4103-B954-09E901654200}"/>
              </a:ext>
            </a:extLst>
          </p:cNvPr>
          <p:cNvSpPr txBox="1"/>
          <p:nvPr/>
        </p:nvSpPr>
        <p:spPr>
          <a:xfrm>
            <a:off x="9176925" y="1276310"/>
            <a:ext cx="255352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Physical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0x7000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0x7004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0x7008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0x700C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BED13-2FC5-45C7-9B69-A3E1E383F83B}"/>
              </a:ext>
            </a:extLst>
          </p:cNvPr>
          <p:cNvSpPr txBox="1"/>
          <p:nvPr/>
        </p:nvSpPr>
        <p:spPr>
          <a:xfrm>
            <a:off x="607595" y="4599920"/>
            <a:ext cx="8472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physical address is within the page table? </a:t>
            </a:r>
            <a:r>
              <a:rPr lang="en-US" sz="2400" b="1" dirty="0"/>
              <a:t>0x100C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accesses are within the same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what physical address does `a` start? </a:t>
            </a:r>
            <a:r>
              <a:rPr lang="en-US" sz="2400" b="1" dirty="0"/>
              <a:t>0x7000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Accesses to the array step by 4 byte increments</a:t>
            </a:r>
          </a:p>
        </p:txBody>
      </p:sp>
    </p:spTree>
    <p:extLst>
      <p:ext uri="{BB962C8B-B14F-4D97-AF65-F5344CB8AC3E}">
        <p14:creationId xmlns:p14="http://schemas.microsoft.com/office/powerpoint/2010/main" val="3940048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7BCE-B03B-4B4B-8ABB-8A523C2B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OS deals with memory in a paging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9D60-4F91-4BC9-936D-8CC704AE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the OS and program agree on addresses?</a:t>
            </a:r>
          </a:p>
          <a:p>
            <a:pPr lvl="1"/>
            <a:r>
              <a:rPr lang="en-US" dirty="0"/>
              <a:t>Each program can use any virtual addresses it wants</a:t>
            </a:r>
          </a:p>
          <a:p>
            <a:pPr lvl="2"/>
            <a:r>
              <a:rPr lang="en-US" dirty="0"/>
              <a:t>Some default for compiler/OS pairing</a:t>
            </a:r>
          </a:p>
          <a:p>
            <a:pPr lvl="1"/>
            <a:r>
              <a:rPr lang="en-US" dirty="0"/>
              <a:t>OS controls physical memory layout in RAM and maps the two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OS move memory around without messing up programs?</a:t>
            </a:r>
          </a:p>
          <a:p>
            <a:pPr lvl="1"/>
            <a:r>
              <a:rPr lang="en-US" dirty="0"/>
              <a:t>Just update the record in the page table</a:t>
            </a:r>
          </a:p>
          <a:p>
            <a:pPr lvl="1"/>
            <a:r>
              <a:rPr lang="en-US" dirty="0"/>
              <a:t>Process doesn’t know the difference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protect OS and process memory from other processes?</a:t>
            </a:r>
          </a:p>
          <a:p>
            <a:pPr lvl="1"/>
            <a:r>
              <a:rPr lang="en-US" dirty="0"/>
              <a:t>Ensure that virtual pages from a process never map to physical pages for another</a:t>
            </a:r>
          </a:p>
          <a:p>
            <a:pPr lvl="1"/>
            <a:r>
              <a:rPr lang="en-US" dirty="0"/>
              <a:t>But we can share physical pages for threads or shared libraries if we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470B-A7F2-42A7-94CE-DAA3782C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81D5C6B1-8DA4-45E0-A6EF-4E90A336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reality of memory in a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650;g5e39d93ef4_0_508">
            <a:extLst>
              <a:ext uri="{FF2B5EF4-FFF2-40B4-BE49-F238E27FC236}">
                <a16:creationId xmlns:a16="http://schemas.microsoft.com/office/drawing/2014/main" id="{67435347-6387-48CE-B32B-D1A1C8A84138}"/>
              </a:ext>
            </a:extLst>
          </p:cNvPr>
          <p:cNvSpPr/>
          <p:nvPr/>
        </p:nvSpPr>
        <p:spPr>
          <a:xfrm>
            <a:off x="4216200" y="4029000"/>
            <a:ext cx="1019700" cy="957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CPU</a:t>
            </a:r>
            <a:endParaRPr sz="2400" dirty="0"/>
          </a:p>
        </p:txBody>
      </p:sp>
      <p:sp>
        <p:nvSpPr>
          <p:cNvPr id="6" name="Google Shape;651;g5e39d93ef4_0_508">
            <a:extLst>
              <a:ext uri="{FF2B5EF4-FFF2-40B4-BE49-F238E27FC236}">
                <a16:creationId xmlns:a16="http://schemas.microsoft.com/office/drawing/2014/main" id="{3DE6AD80-8AD4-40DB-A4B0-FA674CE83A74}"/>
              </a:ext>
            </a:extLst>
          </p:cNvPr>
          <p:cNvSpPr/>
          <p:nvPr/>
        </p:nvSpPr>
        <p:spPr>
          <a:xfrm>
            <a:off x="6096100" y="2610000"/>
            <a:ext cx="2251500" cy="3073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RAM</a:t>
            </a:r>
            <a:endParaRPr sz="2400"/>
          </a:p>
        </p:txBody>
      </p:sp>
      <p:sp>
        <p:nvSpPr>
          <p:cNvPr id="7" name="Google Shape;652;g5e39d93ef4_0_508">
            <a:extLst>
              <a:ext uri="{FF2B5EF4-FFF2-40B4-BE49-F238E27FC236}">
                <a16:creationId xmlns:a16="http://schemas.microsoft.com/office/drawing/2014/main" id="{321D6771-FA29-4AFA-8E98-78AA12C815AB}"/>
              </a:ext>
            </a:extLst>
          </p:cNvPr>
          <p:cNvSpPr/>
          <p:nvPr/>
        </p:nvSpPr>
        <p:spPr>
          <a:xfrm>
            <a:off x="1604125" y="1458550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A</a:t>
            </a:r>
            <a:endParaRPr sz="2400"/>
          </a:p>
        </p:txBody>
      </p:sp>
      <p:sp>
        <p:nvSpPr>
          <p:cNvPr id="8" name="Google Shape;653;g5e39d93ef4_0_508">
            <a:extLst>
              <a:ext uri="{FF2B5EF4-FFF2-40B4-BE49-F238E27FC236}">
                <a16:creationId xmlns:a16="http://schemas.microsoft.com/office/drawing/2014/main" id="{43694994-4D7D-46C2-B8F0-EC66C77D3B08}"/>
              </a:ext>
            </a:extLst>
          </p:cNvPr>
          <p:cNvSpPr/>
          <p:nvPr/>
        </p:nvSpPr>
        <p:spPr>
          <a:xfrm>
            <a:off x="1604125" y="2224950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B</a:t>
            </a:r>
            <a:endParaRPr sz="2400"/>
          </a:p>
        </p:txBody>
      </p:sp>
      <p:cxnSp>
        <p:nvCxnSpPr>
          <p:cNvPr id="9" name="Google Shape;654;g5e39d93ef4_0_508">
            <a:extLst>
              <a:ext uri="{FF2B5EF4-FFF2-40B4-BE49-F238E27FC236}">
                <a16:creationId xmlns:a16="http://schemas.microsoft.com/office/drawing/2014/main" id="{19C6F751-788F-4572-ADC7-2B7E35F7B7A0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3519025" y="1765600"/>
            <a:ext cx="1206900" cy="226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655;g5e39d93ef4_0_508">
            <a:extLst>
              <a:ext uri="{FF2B5EF4-FFF2-40B4-BE49-F238E27FC236}">
                <a16:creationId xmlns:a16="http://schemas.microsoft.com/office/drawing/2014/main" id="{693D1DF3-C900-4744-A057-06AD6F6152A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rot="10800000" flipH="1">
            <a:off x="5235900" y="3111450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656;g5e39d93ef4_0_508">
            <a:extLst>
              <a:ext uri="{FF2B5EF4-FFF2-40B4-BE49-F238E27FC236}">
                <a16:creationId xmlns:a16="http://schemas.microsoft.com/office/drawing/2014/main" id="{CED83CA0-746B-4327-955A-A9D6D737E902}"/>
              </a:ext>
            </a:extLst>
          </p:cNvPr>
          <p:cNvSpPr/>
          <p:nvPr/>
        </p:nvSpPr>
        <p:spPr>
          <a:xfrm>
            <a:off x="6096000" y="2610000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A</a:t>
            </a:r>
            <a:endParaRPr sz="2400"/>
          </a:p>
        </p:txBody>
      </p:sp>
      <p:sp>
        <p:nvSpPr>
          <p:cNvPr id="12" name="Google Shape;657;g5e39d93ef4_0_508">
            <a:extLst>
              <a:ext uri="{FF2B5EF4-FFF2-40B4-BE49-F238E27FC236}">
                <a16:creationId xmlns:a16="http://schemas.microsoft.com/office/drawing/2014/main" id="{CB636D92-DA3D-405F-BA25-057ABEF14DEC}"/>
              </a:ext>
            </a:extLst>
          </p:cNvPr>
          <p:cNvSpPr/>
          <p:nvPr/>
        </p:nvSpPr>
        <p:spPr>
          <a:xfrm>
            <a:off x="6096000" y="4407450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B</a:t>
            </a:r>
            <a:endParaRPr sz="2400"/>
          </a:p>
        </p:txBody>
      </p:sp>
      <p:sp>
        <p:nvSpPr>
          <p:cNvPr id="13" name="Google Shape;658;g5e39d93ef4_0_508">
            <a:extLst>
              <a:ext uri="{FF2B5EF4-FFF2-40B4-BE49-F238E27FC236}">
                <a16:creationId xmlns:a16="http://schemas.microsoft.com/office/drawing/2014/main" id="{03C1C244-F7A1-4493-A58E-5CBA84488724}"/>
              </a:ext>
            </a:extLst>
          </p:cNvPr>
          <p:cNvSpPr/>
          <p:nvPr/>
        </p:nvSpPr>
        <p:spPr>
          <a:xfrm>
            <a:off x="1604125" y="2991350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C</a:t>
            </a:r>
            <a:endParaRPr sz="2400"/>
          </a:p>
        </p:txBody>
      </p:sp>
      <p:sp>
        <p:nvSpPr>
          <p:cNvPr id="14" name="Google Shape;659;g5e39d93ef4_0_508">
            <a:extLst>
              <a:ext uri="{FF2B5EF4-FFF2-40B4-BE49-F238E27FC236}">
                <a16:creationId xmlns:a16="http://schemas.microsoft.com/office/drawing/2014/main" id="{17A6AA80-7B44-4FA2-8F12-0F76492E31F1}"/>
              </a:ext>
            </a:extLst>
          </p:cNvPr>
          <p:cNvSpPr/>
          <p:nvPr/>
        </p:nvSpPr>
        <p:spPr>
          <a:xfrm>
            <a:off x="6096000" y="5550950"/>
            <a:ext cx="22515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C</a:t>
            </a:r>
            <a:endParaRPr sz="2400"/>
          </a:p>
        </p:txBody>
      </p:sp>
      <p:sp>
        <p:nvSpPr>
          <p:cNvPr id="15" name="Google Shape;660;g5e39d93ef4_0_508">
            <a:extLst>
              <a:ext uri="{FF2B5EF4-FFF2-40B4-BE49-F238E27FC236}">
                <a16:creationId xmlns:a16="http://schemas.microsoft.com/office/drawing/2014/main" id="{C0553B0E-3183-4C87-900F-CF35015EC886}"/>
              </a:ext>
            </a:extLst>
          </p:cNvPr>
          <p:cNvSpPr/>
          <p:nvPr/>
        </p:nvSpPr>
        <p:spPr>
          <a:xfrm>
            <a:off x="8597425" y="1219200"/>
            <a:ext cx="1581900" cy="274740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DISK</a:t>
            </a:r>
            <a:endParaRPr sz="1800"/>
          </a:p>
        </p:txBody>
      </p:sp>
      <p:sp>
        <p:nvSpPr>
          <p:cNvPr id="16" name="Google Shape;661;g5e39d93ef4_0_508">
            <a:extLst>
              <a:ext uri="{FF2B5EF4-FFF2-40B4-BE49-F238E27FC236}">
                <a16:creationId xmlns:a16="http://schemas.microsoft.com/office/drawing/2014/main" id="{F4D18A37-69D2-4678-B459-20CAD157C52B}"/>
              </a:ext>
            </a:extLst>
          </p:cNvPr>
          <p:cNvSpPr/>
          <p:nvPr/>
        </p:nvSpPr>
        <p:spPr>
          <a:xfrm rot="-5400000">
            <a:off x="9206212" y="1422063"/>
            <a:ext cx="374650" cy="1592225"/>
          </a:xfrm>
          <a:prstGeom prst="flowChartOnlineStorag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2;g5e39d93ef4_0_508">
            <a:extLst>
              <a:ext uri="{FF2B5EF4-FFF2-40B4-BE49-F238E27FC236}">
                <a16:creationId xmlns:a16="http://schemas.microsoft.com/office/drawing/2014/main" id="{3229594B-78DC-4D32-83BC-FC5A94C8968D}"/>
              </a:ext>
            </a:extLst>
          </p:cNvPr>
          <p:cNvSpPr/>
          <p:nvPr/>
        </p:nvSpPr>
        <p:spPr>
          <a:xfrm rot="-5400000">
            <a:off x="9195900" y="2689613"/>
            <a:ext cx="374650" cy="1592225"/>
          </a:xfrm>
          <a:prstGeom prst="flowChartOnlineStorag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63;g5e39d93ef4_0_508">
            <a:extLst>
              <a:ext uri="{FF2B5EF4-FFF2-40B4-BE49-F238E27FC236}">
                <a16:creationId xmlns:a16="http://schemas.microsoft.com/office/drawing/2014/main" id="{4A209C29-C6B0-4EEB-8667-880C4FE731F3}"/>
              </a:ext>
            </a:extLst>
          </p:cNvPr>
          <p:cNvSpPr/>
          <p:nvPr/>
        </p:nvSpPr>
        <p:spPr>
          <a:xfrm rot="-5400000">
            <a:off x="9206212" y="2230263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664;g5e39d93ef4_0_508">
            <a:extLst>
              <a:ext uri="{FF2B5EF4-FFF2-40B4-BE49-F238E27FC236}">
                <a16:creationId xmlns:a16="http://schemas.microsoft.com/office/drawing/2014/main" id="{E55A4869-8FFB-4BC5-82FD-015814E36D43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rot="10800000" flipH="1">
            <a:off x="8347500" y="2405400"/>
            <a:ext cx="1046100" cy="70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480-C884-496F-B1FC-16A08D13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processes bigger than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E1A1-33A8-4642-83B7-D881A3E2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allows the OS to support processes larger than RAM</a:t>
            </a:r>
          </a:p>
          <a:p>
            <a:pPr lvl="1"/>
            <a:r>
              <a:rPr lang="en-US" dirty="0"/>
              <a:t>Just leave the virtual pages unmapped</a:t>
            </a:r>
          </a:p>
          <a:p>
            <a:pPr lvl="1"/>
            <a:r>
              <a:rPr lang="en-US" dirty="0"/>
              <a:t>When a load occurs to the unmapped page, a fault triggers the OS</a:t>
            </a:r>
          </a:p>
          <a:p>
            <a:pPr lvl="1"/>
            <a:r>
              <a:rPr lang="en-US" dirty="0"/>
              <a:t>Which can then load the needed page into RAM from disk</a:t>
            </a:r>
          </a:p>
          <a:p>
            <a:pPr lvl="2"/>
            <a:r>
              <a:rPr lang="en-US" dirty="0"/>
              <a:t>(and push some other page onto disk)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3AFBA-06BC-4DBB-88D4-CF75EA66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67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B87B0-CA29-4720-BEA4-AFBCEE6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5" name="Google Shape;1083;g5e39d93ef4_0_659">
            <a:extLst>
              <a:ext uri="{FF2B5EF4-FFF2-40B4-BE49-F238E27FC236}">
                <a16:creationId xmlns:a16="http://schemas.microsoft.com/office/drawing/2014/main" id="{427EC6A7-B29A-47AA-91AD-CD1864F49FE0}"/>
              </a:ext>
            </a:extLst>
          </p:cNvPr>
          <p:cNvSpPr/>
          <p:nvPr/>
        </p:nvSpPr>
        <p:spPr>
          <a:xfrm>
            <a:off x="2173530" y="3308819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" name="Google Shape;1084;g5e39d93ef4_0_659">
            <a:extLst>
              <a:ext uri="{FF2B5EF4-FFF2-40B4-BE49-F238E27FC236}">
                <a16:creationId xmlns:a16="http://schemas.microsoft.com/office/drawing/2014/main" id="{EE51B765-4897-44CE-AF42-093C013D3428}"/>
              </a:ext>
            </a:extLst>
          </p:cNvPr>
          <p:cNvSpPr/>
          <p:nvPr/>
        </p:nvSpPr>
        <p:spPr>
          <a:xfrm>
            <a:off x="597218" y="1247013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7" name="Google Shape;1085;g5e39d93ef4_0_659">
            <a:extLst>
              <a:ext uri="{FF2B5EF4-FFF2-40B4-BE49-F238E27FC236}">
                <a16:creationId xmlns:a16="http://schemas.microsoft.com/office/drawing/2014/main" id="{FD77CF01-FB1F-4550-9C75-550372772D70}"/>
              </a:ext>
            </a:extLst>
          </p:cNvPr>
          <p:cNvSpPr/>
          <p:nvPr/>
        </p:nvSpPr>
        <p:spPr>
          <a:xfrm>
            <a:off x="615503" y="2121181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cxnSp>
        <p:nvCxnSpPr>
          <p:cNvPr id="8" name="Google Shape;1086;g5e39d93ef4_0_659">
            <a:extLst>
              <a:ext uri="{FF2B5EF4-FFF2-40B4-BE49-F238E27FC236}">
                <a16:creationId xmlns:a16="http://schemas.microsoft.com/office/drawing/2014/main" id="{B30571BB-7D17-4F5F-89B3-4F79FBBFF4C6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2530403" y="2428231"/>
            <a:ext cx="152977" cy="8805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098;g5e39d93ef4_0_659">
            <a:extLst>
              <a:ext uri="{FF2B5EF4-FFF2-40B4-BE49-F238E27FC236}">
                <a16:creationId xmlns:a16="http://schemas.microsoft.com/office/drawing/2014/main" id="{D1D48B24-7316-41BF-98E5-AAE643E81DFF}"/>
              </a:ext>
            </a:extLst>
          </p:cNvPr>
          <p:cNvSpPr/>
          <p:nvPr/>
        </p:nvSpPr>
        <p:spPr>
          <a:xfrm>
            <a:off x="4005475" y="826240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2" name="Google Shape;1067;g5e39d93ef4_0_628">
            <a:extLst>
              <a:ext uri="{FF2B5EF4-FFF2-40B4-BE49-F238E27FC236}">
                <a16:creationId xmlns:a16="http://schemas.microsoft.com/office/drawing/2014/main" id="{AE8E894D-EDBB-49C9-8600-9AC7B2F6C953}"/>
              </a:ext>
            </a:extLst>
          </p:cNvPr>
          <p:cNvSpPr txBox="1"/>
          <p:nvPr/>
        </p:nvSpPr>
        <p:spPr>
          <a:xfrm>
            <a:off x="3767700" y="148095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68;g5e39d93ef4_0_628">
            <a:extLst>
              <a:ext uri="{FF2B5EF4-FFF2-40B4-BE49-F238E27FC236}">
                <a16:creationId xmlns:a16="http://schemas.microsoft.com/office/drawing/2014/main" id="{E39241DB-6AC8-4FF0-BF5C-F32176D71379}"/>
              </a:ext>
            </a:extLst>
          </p:cNvPr>
          <p:cNvSpPr txBox="1"/>
          <p:nvPr/>
        </p:nvSpPr>
        <p:spPr>
          <a:xfrm>
            <a:off x="5781750" y="826240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69;g5e39d93ef4_0_628">
            <a:extLst>
              <a:ext uri="{FF2B5EF4-FFF2-40B4-BE49-F238E27FC236}">
                <a16:creationId xmlns:a16="http://schemas.microsoft.com/office/drawing/2014/main" id="{9C2EE9EB-ECF6-4683-BD8E-2BE9993599E2}"/>
              </a:ext>
            </a:extLst>
          </p:cNvPr>
          <p:cNvSpPr/>
          <p:nvPr/>
        </p:nvSpPr>
        <p:spPr>
          <a:xfrm>
            <a:off x="4005475" y="82624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5" name="Google Shape;1070;g5e39d93ef4_0_628">
            <a:extLst>
              <a:ext uri="{FF2B5EF4-FFF2-40B4-BE49-F238E27FC236}">
                <a16:creationId xmlns:a16="http://schemas.microsoft.com/office/drawing/2014/main" id="{D2E394CE-19C3-494B-90D6-5A90D4D9FD73}"/>
              </a:ext>
            </a:extLst>
          </p:cNvPr>
          <p:cNvSpPr/>
          <p:nvPr/>
        </p:nvSpPr>
        <p:spPr>
          <a:xfrm>
            <a:off x="4004926" y="287159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16" name="Google Shape;1071;g5e39d93ef4_0_628">
            <a:extLst>
              <a:ext uri="{FF2B5EF4-FFF2-40B4-BE49-F238E27FC236}">
                <a16:creationId xmlns:a16="http://schemas.microsoft.com/office/drawing/2014/main" id="{98B84070-A3E6-4177-A49A-2BEAF0FA5391}"/>
              </a:ext>
            </a:extLst>
          </p:cNvPr>
          <p:cNvSpPr/>
          <p:nvPr/>
        </p:nvSpPr>
        <p:spPr>
          <a:xfrm>
            <a:off x="4005475" y="541859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7" name="Google Shape;1072;g5e39d93ef4_0_628">
            <a:extLst>
              <a:ext uri="{FF2B5EF4-FFF2-40B4-BE49-F238E27FC236}">
                <a16:creationId xmlns:a16="http://schemas.microsoft.com/office/drawing/2014/main" id="{3BA8BD93-9B8A-48B2-9927-B9A64DD902D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5730226" y="2290850"/>
            <a:ext cx="1713519" cy="91899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073;g5e39d93ef4_0_628">
            <a:extLst>
              <a:ext uri="{FF2B5EF4-FFF2-40B4-BE49-F238E27FC236}">
                <a16:creationId xmlns:a16="http://schemas.microsoft.com/office/drawing/2014/main" id="{9180A188-C7BE-45B1-9C79-96E29EF0A7B2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5730775" y="4234300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074;g5e39d93ef4_0_628">
            <a:extLst>
              <a:ext uri="{FF2B5EF4-FFF2-40B4-BE49-F238E27FC236}">
                <a16:creationId xmlns:a16="http://schemas.microsoft.com/office/drawing/2014/main" id="{1B085876-7007-4A2C-B63C-FF6F3A9889DA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5730775" y="1164490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055;g5e39d93ef4_0_628">
            <a:extLst>
              <a:ext uri="{FF2B5EF4-FFF2-40B4-BE49-F238E27FC236}">
                <a16:creationId xmlns:a16="http://schemas.microsoft.com/office/drawing/2014/main" id="{1E15B37D-4C09-4D79-B272-C44F8A4503FF}"/>
              </a:ext>
            </a:extLst>
          </p:cNvPr>
          <p:cNvSpPr/>
          <p:nvPr/>
        </p:nvSpPr>
        <p:spPr>
          <a:xfrm>
            <a:off x="7443745" y="1276100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Google Shape;1056;g5e39d93ef4_0_628">
            <a:extLst>
              <a:ext uri="{FF2B5EF4-FFF2-40B4-BE49-F238E27FC236}">
                <a16:creationId xmlns:a16="http://schemas.microsoft.com/office/drawing/2014/main" id="{C343129D-8266-4457-B1E0-F4D34D425DA6}"/>
              </a:ext>
            </a:extLst>
          </p:cNvPr>
          <p:cNvSpPr/>
          <p:nvPr/>
        </p:nvSpPr>
        <p:spPr>
          <a:xfrm>
            <a:off x="7443745" y="127610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2" name="Google Shape;1057;g5e39d93ef4_0_628">
            <a:extLst>
              <a:ext uri="{FF2B5EF4-FFF2-40B4-BE49-F238E27FC236}">
                <a16:creationId xmlns:a16="http://schemas.microsoft.com/office/drawing/2014/main" id="{613081FB-1041-4530-B48F-745572F35EBE}"/>
              </a:ext>
            </a:extLst>
          </p:cNvPr>
          <p:cNvSpPr/>
          <p:nvPr/>
        </p:nvSpPr>
        <p:spPr>
          <a:xfrm>
            <a:off x="7443745" y="52544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3" name="Google Shape;1059;g5e39d93ef4_0_628">
            <a:extLst>
              <a:ext uri="{FF2B5EF4-FFF2-40B4-BE49-F238E27FC236}">
                <a16:creationId xmlns:a16="http://schemas.microsoft.com/office/drawing/2014/main" id="{123E0CA1-AE4B-43E4-8A2F-35FDC4E70A3C}"/>
              </a:ext>
            </a:extLst>
          </p:cNvPr>
          <p:cNvSpPr/>
          <p:nvPr/>
        </p:nvSpPr>
        <p:spPr>
          <a:xfrm>
            <a:off x="7443745" y="45779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4" name="Google Shape;1060;g5e39d93ef4_0_628">
            <a:extLst>
              <a:ext uri="{FF2B5EF4-FFF2-40B4-BE49-F238E27FC236}">
                <a16:creationId xmlns:a16="http://schemas.microsoft.com/office/drawing/2014/main" id="{3B13535C-3E85-48BB-9B08-A639A483C37E}"/>
              </a:ext>
            </a:extLst>
          </p:cNvPr>
          <p:cNvSpPr/>
          <p:nvPr/>
        </p:nvSpPr>
        <p:spPr>
          <a:xfrm>
            <a:off x="7443745" y="195260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5" name="Google Shape;1061;g5e39d93ef4_0_628">
            <a:extLst>
              <a:ext uri="{FF2B5EF4-FFF2-40B4-BE49-F238E27FC236}">
                <a16:creationId xmlns:a16="http://schemas.microsoft.com/office/drawing/2014/main" id="{82C6680E-7636-4102-BDDC-09AD120427A6}"/>
              </a:ext>
            </a:extLst>
          </p:cNvPr>
          <p:cNvSpPr/>
          <p:nvPr/>
        </p:nvSpPr>
        <p:spPr>
          <a:xfrm>
            <a:off x="7443745" y="262972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6" name="Google Shape;1062;g5e39d93ef4_0_628">
            <a:extLst>
              <a:ext uri="{FF2B5EF4-FFF2-40B4-BE49-F238E27FC236}">
                <a16:creationId xmlns:a16="http://schemas.microsoft.com/office/drawing/2014/main" id="{9F6ACE8A-6DAF-4233-8A75-5FF4B5D87A40}"/>
              </a:ext>
            </a:extLst>
          </p:cNvPr>
          <p:cNvSpPr/>
          <p:nvPr/>
        </p:nvSpPr>
        <p:spPr>
          <a:xfrm>
            <a:off x="7443745" y="38960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7" name="Google Shape;1063;g5e39d93ef4_0_628">
            <a:extLst>
              <a:ext uri="{FF2B5EF4-FFF2-40B4-BE49-F238E27FC236}">
                <a16:creationId xmlns:a16="http://schemas.microsoft.com/office/drawing/2014/main" id="{985E9F60-56B9-4EFB-A177-D38389056DE5}"/>
              </a:ext>
            </a:extLst>
          </p:cNvPr>
          <p:cNvSpPr/>
          <p:nvPr/>
        </p:nvSpPr>
        <p:spPr>
          <a:xfrm>
            <a:off x="7443745" y="3262888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8" name="Google Shape;1064;g5e39d93ef4_0_628">
            <a:extLst>
              <a:ext uri="{FF2B5EF4-FFF2-40B4-BE49-F238E27FC236}">
                <a16:creationId xmlns:a16="http://schemas.microsoft.com/office/drawing/2014/main" id="{032C7D5B-D8D1-4D72-A020-94BF29A2EDCC}"/>
              </a:ext>
            </a:extLst>
          </p:cNvPr>
          <p:cNvSpPr txBox="1"/>
          <p:nvPr/>
        </p:nvSpPr>
        <p:spPr>
          <a:xfrm>
            <a:off x="9227547" y="1276100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42;g5e39d93ef4_0_401">
            <a:extLst>
              <a:ext uri="{FF2B5EF4-FFF2-40B4-BE49-F238E27FC236}">
                <a16:creationId xmlns:a16="http://schemas.microsoft.com/office/drawing/2014/main" id="{80FD3E52-D4C5-45E5-AAEC-AE0433388330}"/>
              </a:ext>
            </a:extLst>
          </p:cNvPr>
          <p:cNvSpPr txBox="1"/>
          <p:nvPr/>
        </p:nvSpPr>
        <p:spPr>
          <a:xfrm>
            <a:off x="7052995" y="642938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61E800E-5FBD-43E6-BFE9-AD5A31D9BDDC}"/>
              </a:ext>
            </a:extLst>
          </p:cNvPr>
          <p:cNvSpPr/>
          <p:nvPr/>
        </p:nvSpPr>
        <p:spPr>
          <a:xfrm>
            <a:off x="3495500" y="825500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070;g5e39d93ef4_0_628">
            <a:extLst>
              <a:ext uri="{FF2B5EF4-FFF2-40B4-BE49-F238E27FC236}">
                <a16:creationId xmlns:a16="http://schemas.microsoft.com/office/drawing/2014/main" id="{DE4874F4-816F-4001-B917-419153C8A7FF}"/>
              </a:ext>
            </a:extLst>
          </p:cNvPr>
          <p:cNvSpPr/>
          <p:nvPr/>
        </p:nvSpPr>
        <p:spPr>
          <a:xfrm>
            <a:off x="4005475" y="150274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39" name="Google Shape;1070;g5e39d93ef4_0_628">
            <a:extLst>
              <a:ext uri="{FF2B5EF4-FFF2-40B4-BE49-F238E27FC236}">
                <a16:creationId xmlns:a16="http://schemas.microsoft.com/office/drawing/2014/main" id="{1FEF93C2-0190-481D-817F-A8E95607E13F}"/>
              </a:ext>
            </a:extLst>
          </p:cNvPr>
          <p:cNvSpPr/>
          <p:nvPr/>
        </p:nvSpPr>
        <p:spPr>
          <a:xfrm>
            <a:off x="4005475" y="219202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43" name="Google Shape;1070;g5e39d93ef4_0_628">
            <a:extLst>
              <a:ext uri="{FF2B5EF4-FFF2-40B4-BE49-F238E27FC236}">
                <a16:creationId xmlns:a16="http://schemas.microsoft.com/office/drawing/2014/main" id="{DB5B4DFD-1085-49EC-9A0E-9ACF043DD5AB}"/>
              </a:ext>
            </a:extLst>
          </p:cNvPr>
          <p:cNvSpPr/>
          <p:nvPr/>
        </p:nvSpPr>
        <p:spPr>
          <a:xfrm>
            <a:off x="4004926" y="353539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45" name="Google Shape;1070;g5e39d93ef4_0_628">
            <a:extLst>
              <a:ext uri="{FF2B5EF4-FFF2-40B4-BE49-F238E27FC236}">
                <a16:creationId xmlns:a16="http://schemas.microsoft.com/office/drawing/2014/main" id="{9B3927CE-C78E-4C4F-8408-79E23BCFEC31}"/>
              </a:ext>
            </a:extLst>
          </p:cNvPr>
          <p:cNvSpPr/>
          <p:nvPr/>
        </p:nvSpPr>
        <p:spPr>
          <a:xfrm>
            <a:off x="4004926" y="6051752"/>
            <a:ext cx="1725300" cy="589572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cxnSp>
        <p:nvCxnSpPr>
          <p:cNvPr id="46" name="Google Shape;1073;g5e39d93ef4_0_628">
            <a:extLst>
              <a:ext uri="{FF2B5EF4-FFF2-40B4-BE49-F238E27FC236}">
                <a16:creationId xmlns:a16="http://schemas.microsoft.com/office/drawing/2014/main" id="{ECFD2E4C-D678-4826-A9D0-3D4584C99676}"/>
              </a:ext>
            </a:extLst>
          </p:cNvPr>
          <p:cNvCxnSpPr>
            <a:cxnSpLocks/>
            <a:stCxn id="45" idx="3"/>
            <a:endCxn id="23" idx="1"/>
          </p:cNvCxnSpPr>
          <p:nvPr/>
        </p:nvCxnSpPr>
        <p:spPr>
          <a:xfrm flipV="1">
            <a:off x="5730226" y="4916200"/>
            <a:ext cx="1713519" cy="1430338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1073;g5e39d93ef4_0_628">
            <a:extLst>
              <a:ext uri="{FF2B5EF4-FFF2-40B4-BE49-F238E27FC236}">
                <a16:creationId xmlns:a16="http://schemas.microsoft.com/office/drawing/2014/main" id="{D227AE51-9B4D-4AE1-8413-D157B898CE89}"/>
              </a:ext>
            </a:extLst>
          </p:cNvPr>
          <p:cNvCxnSpPr>
            <a:cxnSpLocks/>
            <a:stCxn id="43" idx="3"/>
            <a:endCxn id="27" idx="1"/>
          </p:cNvCxnSpPr>
          <p:nvPr/>
        </p:nvCxnSpPr>
        <p:spPr>
          <a:xfrm flipV="1">
            <a:off x="5730226" y="3601138"/>
            <a:ext cx="1713519" cy="272507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073;g5e39d93ef4_0_628">
            <a:extLst>
              <a:ext uri="{FF2B5EF4-FFF2-40B4-BE49-F238E27FC236}">
                <a16:creationId xmlns:a16="http://schemas.microsoft.com/office/drawing/2014/main" id="{7E07AC7B-9D16-4597-8EB2-7550F678EEF1}"/>
              </a:ext>
            </a:extLst>
          </p:cNvPr>
          <p:cNvCxnSpPr>
            <a:cxnSpLocks/>
            <a:stCxn id="39" idx="3"/>
            <a:endCxn id="21" idx="1"/>
          </p:cNvCxnSpPr>
          <p:nvPr/>
        </p:nvCxnSpPr>
        <p:spPr>
          <a:xfrm flipV="1">
            <a:off x="5730775" y="1614350"/>
            <a:ext cx="1712970" cy="91592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073;g5e39d93ef4_0_628">
            <a:extLst>
              <a:ext uri="{FF2B5EF4-FFF2-40B4-BE49-F238E27FC236}">
                <a16:creationId xmlns:a16="http://schemas.microsoft.com/office/drawing/2014/main" id="{E5E44C96-74DA-43EC-A936-B955E823981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5730775" y="1840990"/>
            <a:ext cx="1712970" cy="375171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660;g5e39d93ef4_0_508">
            <a:extLst>
              <a:ext uri="{FF2B5EF4-FFF2-40B4-BE49-F238E27FC236}">
                <a16:creationId xmlns:a16="http://schemas.microsoft.com/office/drawing/2014/main" id="{2EE1DA41-FECE-41BE-8BBA-38217828217B}"/>
              </a:ext>
            </a:extLst>
          </p:cNvPr>
          <p:cNvSpPr/>
          <p:nvPr/>
        </p:nvSpPr>
        <p:spPr>
          <a:xfrm>
            <a:off x="10161897" y="3116538"/>
            <a:ext cx="1581900" cy="2747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DISK</a:t>
            </a:r>
            <a:endParaRPr sz="1800"/>
          </a:p>
        </p:txBody>
      </p:sp>
      <p:sp>
        <p:nvSpPr>
          <p:cNvPr id="68" name="Google Shape;663;g5e39d93ef4_0_508">
            <a:extLst>
              <a:ext uri="{FF2B5EF4-FFF2-40B4-BE49-F238E27FC236}">
                <a16:creationId xmlns:a16="http://schemas.microsoft.com/office/drawing/2014/main" id="{121C5DE7-8979-4CF3-9D91-93267D7951EF}"/>
              </a:ext>
            </a:extLst>
          </p:cNvPr>
          <p:cNvSpPr/>
          <p:nvPr/>
        </p:nvSpPr>
        <p:spPr>
          <a:xfrm rot="-5400000">
            <a:off x="10770684" y="4127601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3093F28-5A93-4746-94DA-9D8BD50BDD1C}"/>
              </a:ext>
            </a:extLst>
          </p:cNvPr>
          <p:cNvSpPr/>
          <p:nvPr/>
        </p:nvSpPr>
        <p:spPr>
          <a:xfrm>
            <a:off x="4800600" y="4550132"/>
            <a:ext cx="5232400" cy="1991215"/>
          </a:xfrm>
          <a:custGeom>
            <a:avLst/>
            <a:gdLst>
              <a:gd name="connsiteX0" fmla="*/ 0 w 5232400"/>
              <a:gd name="connsiteY0" fmla="*/ 136168 h 1991215"/>
              <a:gd name="connsiteX1" fmla="*/ 1346200 w 5232400"/>
              <a:gd name="connsiteY1" fmla="*/ 174268 h 1991215"/>
              <a:gd name="connsiteX2" fmla="*/ 2476500 w 5232400"/>
              <a:gd name="connsiteY2" fmla="*/ 1850668 h 1991215"/>
              <a:gd name="connsiteX3" fmla="*/ 4648200 w 5232400"/>
              <a:gd name="connsiteY3" fmla="*/ 1774468 h 1991215"/>
              <a:gd name="connsiteX4" fmla="*/ 4889500 w 5232400"/>
              <a:gd name="connsiteY4" fmla="*/ 771168 h 1991215"/>
              <a:gd name="connsiteX5" fmla="*/ 5232400 w 5232400"/>
              <a:gd name="connsiteY5" fmla="*/ 377468 h 199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2400" h="1991215">
                <a:moveTo>
                  <a:pt x="0" y="136168"/>
                </a:moveTo>
                <a:cubicBezTo>
                  <a:pt x="466725" y="12343"/>
                  <a:pt x="933450" y="-111482"/>
                  <a:pt x="1346200" y="174268"/>
                </a:cubicBezTo>
                <a:cubicBezTo>
                  <a:pt x="1758950" y="460018"/>
                  <a:pt x="1926167" y="1583968"/>
                  <a:pt x="2476500" y="1850668"/>
                </a:cubicBezTo>
                <a:cubicBezTo>
                  <a:pt x="3026833" y="2117368"/>
                  <a:pt x="4246033" y="1954385"/>
                  <a:pt x="4648200" y="1774468"/>
                </a:cubicBezTo>
                <a:cubicBezTo>
                  <a:pt x="5050367" y="1594551"/>
                  <a:pt x="4792133" y="1004001"/>
                  <a:pt x="4889500" y="771168"/>
                </a:cubicBezTo>
                <a:cubicBezTo>
                  <a:pt x="4986867" y="538335"/>
                  <a:pt x="5168900" y="436735"/>
                  <a:pt x="5232400" y="377468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7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D243-14E2-405F-84A1-85B0614A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management of processes with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CD45-915E-4514-860F-E4BD7D75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loading a process</a:t>
            </a:r>
          </a:p>
          <a:p>
            <a:pPr lvl="1"/>
            <a:r>
              <a:rPr lang="en-US" dirty="0"/>
              <a:t>OS places actual memory into physical pages in RAM</a:t>
            </a:r>
          </a:p>
          <a:p>
            <a:pPr lvl="1"/>
            <a:r>
              <a:rPr lang="en-US" dirty="0"/>
              <a:t>OS creates page table for the process</a:t>
            </a:r>
          </a:p>
          <a:p>
            <a:pPr lvl="2"/>
            <a:r>
              <a:rPr lang="en-US" dirty="0"/>
              <a:t>OS decides access permissions to different pages</a:t>
            </a:r>
          </a:p>
          <a:p>
            <a:pPr lvl="2"/>
            <a:r>
              <a:rPr lang="en-US" dirty="0"/>
              <a:t>OS connects to shared libraries already in RAM</a:t>
            </a:r>
          </a:p>
          <a:p>
            <a:pPr lvl="1"/>
            <a:endParaRPr lang="en-US" dirty="0"/>
          </a:p>
          <a:p>
            <a:r>
              <a:rPr lang="en-US" dirty="0"/>
              <a:t>When a context switch occurs</a:t>
            </a:r>
          </a:p>
          <a:p>
            <a:pPr lvl="1"/>
            <a:r>
              <a:rPr lang="en-US" dirty="0"/>
              <a:t>OS changes which page table is in use (%CR3 register in x86)</a:t>
            </a:r>
          </a:p>
          <a:p>
            <a:pPr lvl="1"/>
            <a:endParaRPr lang="en-US" dirty="0"/>
          </a:p>
          <a:p>
            <a:r>
              <a:rPr lang="en-US" dirty="0"/>
              <a:t>When a fault occurs</a:t>
            </a:r>
          </a:p>
          <a:p>
            <a:pPr lvl="1"/>
            <a:r>
              <a:rPr lang="en-US" dirty="0"/>
              <a:t>OS decides how to handle it. (Invalid access or missing page?)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0892A-A51E-443E-847B-3FC8E496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DC95-95CD-4F38-8B7E-D9427390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2555-E45E-47B8-A894-0BF3FB8E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Still sparse allocation of address space and growing segments as needed</a:t>
            </a:r>
          </a:p>
          <a:p>
            <a:pPr lvl="1"/>
            <a:r>
              <a:rPr lang="en-US" dirty="0"/>
              <a:t>Still different protection for different segments</a:t>
            </a:r>
          </a:p>
          <a:p>
            <a:pPr lvl="2"/>
            <a:r>
              <a:rPr lang="en-US" dirty="0"/>
              <a:t>Only execute or write where it makes sense to</a:t>
            </a:r>
          </a:p>
          <a:p>
            <a:pPr lvl="1"/>
            <a:r>
              <a:rPr lang="en-US" dirty="0"/>
              <a:t>Still possible to do dynamic relocation and hardware still relatively simple</a:t>
            </a:r>
          </a:p>
          <a:p>
            <a:pPr lvl="1"/>
            <a:r>
              <a:rPr lang="en-US" dirty="0"/>
              <a:t>No fragmentation of main memory</a:t>
            </a:r>
          </a:p>
          <a:p>
            <a:pPr lvl="2"/>
            <a:r>
              <a:rPr lang="en-US" dirty="0"/>
              <a:t>Pages can fit anywhere they need to</a:t>
            </a:r>
          </a:p>
          <a:p>
            <a:pPr lvl="1"/>
            <a:r>
              <a:rPr lang="en-US" dirty="0"/>
              <a:t>Can load processes bigger than main memory!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4AF7-6EB2-417B-ACA9-811B499C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8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BFC-3E20-46CB-A520-84175B1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evaluation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14B0-4111-4589-84E1-3820EA8D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More work on the part of the OS to set up a process</a:t>
            </a:r>
          </a:p>
          <a:p>
            <a:pPr lvl="2"/>
            <a:r>
              <a:rPr lang="en-US" dirty="0"/>
              <a:t>Only a problem if we create processes frequently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Page tables are slow to access</a:t>
            </a:r>
          </a:p>
          <a:p>
            <a:pPr lvl="2"/>
            <a:r>
              <a:rPr lang="en-US" dirty="0"/>
              <a:t>Page tables need to be stored in memory due to size</a:t>
            </a:r>
          </a:p>
          <a:p>
            <a:pPr lvl="2"/>
            <a:r>
              <a:rPr lang="en-US" dirty="0"/>
              <a:t>MMU only holds the base address of the page table and reads from it</a:t>
            </a:r>
          </a:p>
          <a:p>
            <a:pPr lvl="2"/>
            <a:r>
              <a:rPr lang="en-US" dirty="0"/>
              <a:t>Two memory loads per load!!!</a:t>
            </a:r>
          </a:p>
          <a:p>
            <a:pPr lvl="2"/>
            <a:r>
              <a:rPr lang="en-US" dirty="0"/>
              <a:t>Going to have to fix this…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Page tables require a lot of storage space</a:t>
            </a:r>
          </a:p>
          <a:p>
            <a:pPr lvl="2"/>
            <a:r>
              <a:rPr lang="en-US" dirty="0"/>
              <a:t>Mapping must exist for each virtual page, even if unused</a:t>
            </a:r>
          </a:p>
          <a:p>
            <a:pPr lvl="2"/>
            <a:r>
              <a:rPr lang="en-US" dirty="0"/>
              <a:t>Becomes a serious issue on 64-bit systems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9317-A1C9-4CE3-9060-E8787CA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8308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79446-E34C-46CA-AA15-DA1BB88E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process’s view of the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73964-34E0-4205-9F2A-738699C0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38175" cy="5029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Address Space</a:t>
            </a:r>
            <a:r>
              <a:rPr lang="en-US" dirty="0"/>
              <a:t> of the process</a:t>
            </a:r>
          </a:p>
          <a:p>
            <a:endParaRPr lang="en-US" dirty="0"/>
          </a:p>
          <a:p>
            <a:r>
              <a:rPr lang="en-US" dirty="0"/>
              <a:t>The illusion:</a:t>
            </a:r>
          </a:p>
          <a:p>
            <a:pPr lvl="1"/>
            <a:r>
              <a:rPr lang="en-US" dirty="0"/>
              <a:t>Processes run alone on the computer</a:t>
            </a:r>
          </a:p>
          <a:p>
            <a:pPr lvl="1"/>
            <a:r>
              <a:rPr lang="en-US" dirty="0"/>
              <a:t>They have full access to every memory address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 bytes of memory available to them</a:t>
            </a:r>
          </a:p>
          <a:p>
            <a:pPr lvl="2"/>
            <a:endParaRPr lang="en-US" dirty="0"/>
          </a:p>
          <a:p>
            <a:r>
              <a:rPr lang="en-US" dirty="0"/>
              <a:t>The reality:</a:t>
            </a:r>
          </a:p>
          <a:p>
            <a:pPr lvl="1"/>
            <a:r>
              <a:rPr lang="en-US" dirty="0"/>
              <a:t>There are many processes</a:t>
            </a:r>
          </a:p>
          <a:p>
            <a:pPr lvl="1"/>
            <a:r>
              <a:rPr lang="en-US" dirty="0"/>
              <a:t>There is only so much RAM available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0AF60-4320-4102-8496-1AED6E5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oogle Shape;275;p2">
            <a:extLst>
              <a:ext uri="{FF2B5EF4-FFF2-40B4-BE49-F238E27FC236}">
                <a16:creationId xmlns:a16="http://schemas.microsoft.com/office/drawing/2014/main" id="{3314AF3D-E64E-4296-9200-8F7C070300CE}"/>
              </a:ext>
            </a:extLst>
          </p:cNvPr>
          <p:cNvGrpSpPr/>
          <p:nvPr/>
        </p:nvGrpSpPr>
        <p:grpSpPr>
          <a:xfrm>
            <a:off x="6891369" y="1507746"/>
            <a:ext cx="4232830" cy="4299708"/>
            <a:chOff x="4071662" y="914400"/>
            <a:chExt cx="4368697" cy="4758420"/>
          </a:xfrm>
        </p:grpSpPr>
        <p:sp>
          <p:nvSpPr>
            <p:cNvPr id="7" name="Google Shape;276;p2" descr="Wide upward diagonal">
              <a:extLst>
                <a:ext uri="{FF2B5EF4-FFF2-40B4-BE49-F238E27FC236}">
                  <a16:creationId xmlns:a16="http://schemas.microsoft.com/office/drawing/2014/main" id="{E64C15B5-A3C3-428D-9430-C545AAC09465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7;p2">
              <a:extLst>
                <a:ext uri="{FF2B5EF4-FFF2-40B4-BE49-F238E27FC236}">
                  <a16:creationId xmlns:a16="http://schemas.microsoft.com/office/drawing/2014/main" id="{D919C40D-AFFF-487C-AC9E-2C430C8B5527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8;p2">
              <a:extLst>
                <a:ext uri="{FF2B5EF4-FFF2-40B4-BE49-F238E27FC236}">
                  <a16:creationId xmlns:a16="http://schemas.microsoft.com/office/drawing/2014/main" id="{8780F950-D7C0-49E2-BC54-5AAD89312F2C}"/>
                </a:ext>
              </a:extLst>
            </p:cNvPr>
            <p:cNvSpPr/>
            <p:nvPr/>
          </p:nvSpPr>
          <p:spPr>
            <a:xfrm>
              <a:off x="5994401" y="4757357"/>
              <a:ext cx="2445958" cy="838199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9;p2">
              <a:extLst>
                <a:ext uri="{FF2B5EF4-FFF2-40B4-BE49-F238E27FC236}">
                  <a16:creationId xmlns:a16="http://schemas.microsoft.com/office/drawing/2014/main" id="{62C2624C-A040-4A8A-BEBF-FAF048ABF16C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280;p2">
              <a:extLst>
                <a:ext uri="{FF2B5EF4-FFF2-40B4-BE49-F238E27FC236}">
                  <a16:creationId xmlns:a16="http://schemas.microsoft.com/office/drawing/2014/main" id="{D0F9D522-99F2-437A-9E17-F8C09C0D46EF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281;p2">
              <a:extLst>
                <a:ext uri="{FF2B5EF4-FFF2-40B4-BE49-F238E27FC236}">
                  <a16:creationId xmlns:a16="http://schemas.microsoft.com/office/drawing/2014/main" id="{6DCBFD1E-CAF5-44BF-9444-0A5D07B83CC8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282;p2">
              <a:extLst>
                <a:ext uri="{FF2B5EF4-FFF2-40B4-BE49-F238E27FC236}">
                  <a16:creationId xmlns:a16="http://schemas.microsoft.com/office/drawing/2014/main" id="{0207EC14-33EA-431E-BF40-E5B868C979EF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3;p2">
              <a:extLst>
                <a:ext uri="{FF2B5EF4-FFF2-40B4-BE49-F238E27FC236}">
                  <a16:creationId xmlns:a16="http://schemas.microsoft.com/office/drawing/2014/main" id="{DC802E7A-FBE4-4C0F-82F6-F657E649CFC3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4;p2">
              <a:extLst>
                <a:ext uri="{FF2B5EF4-FFF2-40B4-BE49-F238E27FC236}">
                  <a16:creationId xmlns:a16="http://schemas.microsoft.com/office/drawing/2014/main" id="{C95BAA3C-1F3B-4733-8F22-A616EAC5F5C0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5;p2">
              <a:extLst>
                <a:ext uri="{FF2B5EF4-FFF2-40B4-BE49-F238E27FC236}">
                  <a16:creationId xmlns:a16="http://schemas.microsoft.com/office/drawing/2014/main" id="{A122BF1C-235B-4B41-AC7C-69DB31B31BF5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286;p2">
              <a:extLst>
                <a:ext uri="{FF2B5EF4-FFF2-40B4-BE49-F238E27FC236}">
                  <a16:creationId xmlns:a16="http://schemas.microsoft.com/office/drawing/2014/main" id="{17803DE3-8069-4F7C-A74A-3DB69AFE4AE6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" name="Google Shape;287;p2">
              <a:extLst>
                <a:ext uri="{FF2B5EF4-FFF2-40B4-BE49-F238E27FC236}">
                  <a16:creationId xmlns:a16="http://schemas.microsoft.com/office/drawing/2014/main" id="{B25C9360-EF58-414C-9C79-A24131562849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" name="Google Shape;288;p2">
              <a:extLst>
                <a:ext uri="{FF2B5EF4-FFF2-40B4-BE49-F238E27FC236}">
                  <a16:creationId xmlns:a16="http://schemas.microsoft.com/office/drawing/2014/main" id="{043AAE51-0C49-4A0D-ADBF-D1538A164AFB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89;p2">
              <a:extLst>
                <a:ext uri="{FF2B5EF4-FFF2-40B4-BE49-F238E27FC236}">
                  <a16:creationId xmlns:a16="http://schemas.microsoft.com/office/drawing/2014/main" id="{A523D468-5748-49DE-AE95-F4EAAA05802B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30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DCC-3693-4D38-A170-BBAFBE3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enables this illusion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F6B8-485E-4110-A15A-C0B6ACF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oogle Shape;275;p2">
            <a:extLst>
              <a:ext uri="{FF2B5EF4-FFF2-40B4-BE49-F238E27FC236}">
                <a16:creationId xmlns:a16="http://schemas.microsoft.com/office/drawing/2014/main" id="{9FFE36AA-E65C-43EF-B3AA-5003AB0F7DE7}"/>
              </a:ext>
            </a:extLst>
          </p:cNvPr>
          <p:cNvGrpSpPr/>
          <p:nvPr/>
        </p:nvGrpSpPr>
        <p:grpSpPr>
          <a:xfrm>
            <a:off x="607595" y="1872492"/>
            <a:ext cx="4232828" cy="4299708"/>
            <a:chOff x="4071662" y="914400"/>
            <a:chExt cx="4368695" cy="4758420"/>
          </a:xfrm>
        </p:grpSpPr>
        <p:sp>
          <p:nvSpPr>
            <p:cNvPr id="6" name="Google Shape;276;p2" descr="Wide upward diagonal">
              <a:extLst>
                <a:ext uri="{FF2B5EF4-FFF2-40B4-BE49-F238E27FC236}">
                  <a16:creationId xmlns:a16="http://schemas.microsoft.com/office/drawing/2014/main" id="{86BAAA09-B726-4DDD-80FE-394AA6A0F1FF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7;p2">
              <a:extLst>
                <a:ext uri="{FF2B5EF4-FFF2-40B4-BE49-F238E27FC236}">
                  <a16:creationId xmlns:a16="http://schemas.microsoft.com/office/drawing/2014/main" id="{CBAD664A-6806-426E-B7DE-3B3FEC9850A8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8;p2">
              <a:extLst>
                <a:ext uri="{FF2B5EF4-FFF2-40B4-BE49-F238E27FC236}">
                  <a16:creationId xmlns:a16="http://schemas.microsoft.com/office/drawing/2014/main" id="{78E05043-4739-49F0-86E2-23137DCED64D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9;p2">
              <a:extLst>
                <a:ext uri="{FF2B5EF4-FFF2-40B4-BE49-F238E27FC236}">
                  <a16:creationId xmlns:a16="http://schemas.microsoft.com/office/drawing/2014/main" id="{A3C76EA4-677F-4D1E-9915-9785DE0E40A2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280;p2">
              <a:extLst>
                <a:ext uri="{FF2B5EF4-FFF2-40B4-BE49-F238E27FC236}">
                  <a16:creationId xmlns:a16="http://schemas.microsoft.com/office/drawing/2014/main" id="{0BDCCFB6-5C80-4CCB-BCA6-9E6C0C6F8DEE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281;p2">
              <a:extLst>
                <a:ext uri="{FF2B5EF4-FFF2-40B4-BE49-F238E27FC236}">
                  <a16:creationId xmlns:a16="http://schemas.microsoft.com/office/drawing/2014/main" id="{D3D3AE75-F746-4F5B-81E4-811ADF537DC4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2" name="Google Shape;282;p2">
              <a:extLst>
                <a:ext uri="{FF2B5EF4-FFF2-40B4-BE49-F238E27FC236}">
                  <a16:creationId xmlns:a16="http://schemas.microsoft.com/office/drawing/2014/main" id="{442B613A-2BF4-4D2D-8FEE-A442AA5D2DE4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3;p2">
              <a:extLst>
                <a:ext uri="{FF2B5EF4-FFF2-40B4-BE49-F238E27FC236}">
                  <a16:creationId xmlns:a16="http://schemas.microsoft.com/office/drawing/2014/main" id="{772B2098-2567-4762-9232-ACA3A5F72E56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4;p2">
              <a:extLst>
                <a:ext uri="{FF2B5EF4-FFF2-40B4-BE49-F238E27FC236}">
                  <a16:creationId xmlns:a16="http://schemas.microsoft.com/office/drawing/2014/main" id="{030EE780-E142-485A-9430-A26D7991798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5;p2">
              <a:extLst>
                <a:ext uri="{FF2B5EF4-FFF2-40B4-BE49-F238E27FC236}">
                  <a16:creationId xmlns:a16="http://schemas.microsoft.com/office/drawing/2014/main" id="{C608AD6F-53BA-4E94-BFA6-481D71219664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286;p2">
              <a:extLst>
                <a:ext uri="{FF2B5EF4-FFF2-40B4-BE49-F238E27FC236}">
                  <a16:creationId xmlns:a16="http://schemas.microsoft.com/office/drawing/2014/main" id="{C3713904-1902-4E84-83AC-6214C1751A19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87;p2">
              <a:extLst>
                <a:ext uri="{FF2B5EF4-FFF2-40B4-BE49-F238E27FC236}">
                  <a16:creationId xmlns:a16="http://schemas.microsoft.com/office/drawing/2014/main" id="{7DBF6BD9-663A-43F9-B727-C796D562EBD5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" name="Google Shape;288;p2">
              <a:extLst>
                <a:ext uri="{FF2B5EF4-FFF2-40B4-BE49-F238E27FC236}">
                  <a16:creationId xmlns:a16="http://schemas.microsoft.com/office/drawing/2014/main" id="{FBC2EF3D-A7CD-4C15-83CD-061ACEC67EF2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;p2">
              <a:extLst>
                <a:ext uri="{FF2B5EF4-FFF2-40B4-BE49-F238E27FC236}">
                  <a16:creationId xmlns:a16="http://schemas.microsoft.com/office/drawing/2014/main" id="{560D1748-CBAD-48F6-81C3-FBC690094B5D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BE4033-6FAC-4A8C-AD36-E612F6BBFFD2}"/>
              </a:ext>
            </a:extLst>
          </p:cNvPr>
          <p:cNvSpPr txBox="1"/>
          <p:nvPr/>
        </p:nvSpPr>
        <p:spPr>
          <a:xfrm>
            <a:off x="359228" y="1284004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Virtual Addresses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C97A0-8868-4DFD-A120-D646B9145A9E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grpSp>
        <p:nvGrpSpPr>
          <p:cNvPr id="23" name="Google Shape;275;p2">
            <a:extLst>
              <a:ext uri="{FF2B5EF4-FFF2-40B4-BE49-F238E27FC236}">
                <a16:creationId xmlns:a16="http://schemas.microsoft.com/office/drawing/2014/main" id="{1FAACB2C-31BD-4664-8E25-FFA57B2AE60F}"/>
              </a:ext>
            </a:extLst>
          </p:cNvPr>
          <p:cNvGrpSpPr/>
          <p:nvPr/>
        </p:nvGrpSpPr>
        <p:grpSpPr>
          <a:xfrm>
            <a:off x="7358901" y="1964288"/>
            <a:ext cx="4232828" cy="4299708"/>
            <a:chOff x="4071662" y="914400"/>
            <a:chExt cx="4368695" cy="4758420"/>
          </a:xfrm>
        </p:grpSpPr>
        <p:sp>
          <p:nvSpPr>
            <p:cNvPr id="24" name="Google Shape;276;p2" descr="Wide upward diagonal">
              <a:extLst>
                <a:ext uri="{FF2B5EF4-FFF2-40B4-BE49-F238E27FC236}">
                  <a16:creationId xmlns:a16="http://schemas.microsoft.com/office/drawing/2014/main" id="{24451AE0-91AE-458B-8743-9A34AE04174A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7;p2">
              <a:extLst>
                <a:ext uri="{FF2B5EF4-FFF2-40B4-BE49-F238E27FC236}">
                  <a16:creationId xmlns:a16="http://schemas.microsoft.com/office/drawing/2014/main" id="{D2F63CB9-9593-408B-A3A0-D157A3A2A4BE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8;p2">
              <a:extLst>
                <a:ext uri="{FF2B5EF4-FFF2-40B4-BE49-F238E27FC236}">
                  <a16:creationId xmlns:a16="http://schemas.microsoft.com/office/drawing/2014/main" id="{1F1CA50C-4DCC-4854-9249-AE6699D1516C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9;p2">
              <a:extLst>
                <a:ext uri="{FF2B5EF4-FFF2-40B4-BE49-F238E27FC236}">
                  <a16:creationId xmlns:a16="http://schemas.microsoft.com/office/drawing/2014/main" id="{3405C199-CE9D-4352-B390-230491E5B44D}"/>
                </a:ext>
              </a:extLst>
            </p:cNvPr>
            <p:cNvSpPr/>
            <p:nvPr/>
          </p:nvSpPr>
          <p:spPr>
            <a:xfrm>
              <a:off x="5994400" y="1778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82;p2">
              <a:extLst>
                <a:ext uri="{FF2B5EF4-FFF2-40B4-BE49-F238E27FC236}">
                  <a16:creationId xmlns:a16="http://schemas.microsoft.com/office/drawing/2014/main" id="{03B4B0B2-39F0-4FD0-8030-B3ED0A6BAC95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3;p2">
              <a:extLst>
                <a:ext uri="{FF2B5EF4-FFF2-40B4-BE49-F238E27FC236}">
                  <a16:creationId xmlns:a16="http://schemas.microsoft.com/office/drawing/2014/main" id="{9D7AC96D-BFCC-4C34-9BA0-4CC59F78D37B}"/>
                </a:ext>
              </a:extLst>
            </p:cNvPr>
            <p:cNvSpPr txBox="1"/>
            <p:nvPr/>
          </p:nvSpPr>
          <p:spPr>
            <a:xfrm>
              <a:off x="6187599" y="177811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dirty="0">
                  <a:solidFill>
                    <a:srgbClr val="000000"/>
                  </a:solidFill>
                  <a:latin typeface="Calibri"/>
                  <a:ea typeface="Arial"/>
                  <a:cs typeface="Calibri"/>
                  <a:sym typeface="Calibri"/>
                </a:rPr>
                <a:t>Process 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2">
              <a:extLst>
                <a:ext uri="{FF2B5EF4-FFF2-40B4-BE49-F238E27FC236}">
                  <a16:creationId xmlns:a16="http://schemas.microsoft.com/office/drawing/2014/main" id="{EF7A3B56-FB40-4C5A-949C-B8798DAAF41D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89;p2">
              <a:extLst>
                <a:ext uri="{FF2B5EF4-FFF2-40B4-BE49-F238E27FC236}">
                  <a16:creationId xmlns:a16="http://schemas.microsoft.com/office/drawing/2014/main" id="{C2DFE120-60D0-41B2-A683-8F5A987E7130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279;p2">
            <a:extLst>
              <a:ext uri="{FF2B5EF4-FFF2-40B4-BE49-F238E27FC236}">
                <a16:creationId xmlns:a16="http://schemas.microsoft.com/office/drawing/2014/main" id="{AB2C88EA-4419-45C6-95D9-07AACD5BA317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83;p2">
            <a:extLst>
              <a:ext uri="{FF2B5EF4-FFF2-40B4-BE49-F238E27FC236}">
                <a16:creationId xmlns:a16="http://schemas.microsoft.com/office/drawing/2014/main" id="{3C631BB0-3751-4902-ADD3-B07E3A932B09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Process 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6C8FC-C917-46E6-9DF3-110BD13996C6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0E835A-EE67-4739-83F3-5E6AC159F121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04D83B-D5C1-49E2-BCC5-E9129FF495DB}"/>
              </a:ext>
            </a:extLst>
          </p:cNvPr>
          <p:cNvCxnSpPr>
            <a:cxnSpLocks/>
          </p:cNvCxnSpPr>
          <p:nvPr/>
        </p:nvCxnSpPr>
        <p:spPr>
          <a:xfrm flipV="1">
            <a:off x="5509526" y="3054483"/>
            <a:ext cx="3618722" cy="9754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D7EBF01-9800-43CC-A97A-5C8525DA0874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E716C-671F-46D2-AE56-E27CC682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illusion important?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72D55-3A7B-4A69-AD7A-48424C46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want to compile our programs at set addresses</a:t>
            </a:r>
          </a:p>
          <a:p>
            <a:pPr lvl="1"/>
            <a:r>
              <a:rPr lang="en-US" dirty="0"/>
              <a:t>There are alternatives to this, such as Position Independent code</a:t>
            </a:r>
          </a:p>
          <a:p>
            <a:pPr lvl="1"/>
            <a:r>
              <a:rPr lang="en-US" dirty="0"/>
              <a:t>But those alternatives often have performance costs</a:t>
            </a:r>
          </a:p>
          <a:p>
            <a:pPr lvl="1"/>
            <a:endParaRPr lang="en-US" dirty="0"/>
          </a:p>
          <a:p>
            <a:r>
              <a:rPr lang="en-US" dirty="0"/>
              <a:t>But we can’t know which addresses will be available</a:t>
            </a:r>
          </a:p>
          <a:p>
            <a:pPr lvl="1"/>
            <a:r>
              <a:rPr lang="en-US" dirty="0"/>
              <a:t>How would developers know which addresses Chrome could use safely or which addresses </a:t>
            </a:r>
            <a:r>
              <a:rPr lang="en-US" dirty="0" err="1"/>
              <a:t>Powerpoint</a:t>
            </a:r>
            <a:r>
              <a:rPr lang="en-US" dirty="0"/>
              <a:t> intended to use?</a:t>
            </a:r>
          </a:p>
          <a:p>
            <a:pPr lvl="1"/>
            <a:endParaRPr lang="en-US" dirty="0"/>
          </a:p>
          <a:p>
            <a:r>
              <a:rPr lang="en-US" dirty="0"/>
              <a:t>Plus, the amount of RAM on systems varies widely</a:t>
            </a:r>
          </a:p>
          <a:p>
            <a:pPr lvl="1"/>
            <a:r>
              <a:rPr lang="en-US" dirty="0"/>
              <a:t>Old laptop with 512 MB, Desktop with 16 GB, Server with 256 GB</a:t>
            </a:r>
          </a:p>
          <a:p>
            <a:pPr lvl="1"/>
            <a:r>
              <a:rPr lang="en-US" dirty="0"/>
              <a:t>If they run x86-64 Linux, the same program will work on all of them</a:t>
            </a:r>
          </a:p>
          <a:p>
            <a:pPr lvl="1"/>
            <a:r>
              <a:rPr lang="en-US" dirty="0"/>
              <a:t>Specialized systems, like embedded, might not need this requirement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3F43D-E981-43DF-A2EC-811F91F7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C60C1-1248-4930-9E44-7E56FA2A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virtual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0C5E0-9439-45E1-BB61-756C5DCC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Independence from other programs running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from machine hardware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Applications shouldn’t be able to even </a:t>
            </a:r>
            <a:r>
              <a:rPr lang="en-US" i="1" dirty="0"/>
              <a:t>read</a:t>
            </a:r>
            <a:r>
              <a:rPr lang="en-US" dirty="0"/>
              <a:t> other memory much less write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Efficiency</a:t>
            </a:r>
          </a:p>
          <a:p>
            <a:pPr lvl="1"/>
            <a:r>
              <a:rPr lang="en-US" dirty="0"/>
              <a:t>Allow reuse of some parts of memory</a:t>
            </a:r>
          </a:p>
          <a:p>
            <a:pPr lvl="2"/>
            <a:r>
              <a:rPr lang="en-US" dirty="0"/>
              <a:t>Code sections for threads, duplicate processes, or shared libraries</a:t>
            </a:r>
          </a:p>
          <a:p>
            <a:pPr lvl="1"/>
            <a:r>
              <a:rPr lang="en-US" dirty="0"/>
              <a:t>Don’t slow down the system too much by enabling the above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67A65-D669-4835-A320-20CAE0A8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3294</Words>
  <Application>Microsoft Office PowerPoint</Application>
  <PresentationFormat>Widescreen</PresentationFormat>
  <Paragraphs>1119</Paragraphs>
  <Slides>55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Consolas</vt:lpstr>
      <vt:lpstr>Tahoma</vt:lpstr>
      <vt:lpstr>Class Slides</vt:lpstr>
      <vt:lpstr>Lecture 11: Virtual Memory</vt:lpstr>
      <vt:lpstr>Resources the OS manages</vt:lpstr>
      <vt:lpstr>Today’s Goals</vt:lpstr>
      <vt:lpstr>Outline</vt:lpstr>
      <vt:lpstr>The reality of memory in a computer</vt:lpstr>
      <vt:lpstr>A process’s view of the memory</vt:lpstr>
      <vt:lpstr>Virtual memory enables this illusion</vt:lpstr>
      <vt:lpstr>Why is this illusion important?</vt:lpstr>
      <vt:lpstr>Goals of virtual memory</vt:lpstr>
      <vt:lpstr>Virtual memory is how the OS controls memory accesses</vt:lpstr>
      <vt:lpstr>Memory Management Unit (MMU) supports virtual memory</vt:lpstr>
      <vt:lpstr>Short Break + Question</vt:lpstr>
      <vt:lpstr>Short Break + Question</vt:lpstr>
      <vt:lpstr>Outline</vt:lpstr>
      <vt:lpstr>Share memory by splitting between whole processes</vt:lpstr>
      <vt:lpstr>Address translation with a base register</vt:lpstr>
      <vt:lpstr>Adding protection creates “Base and Bound” translation</vt:lpstr>
      <vt:lpstr>Base and bounds evaluation</vt:lpstr>
      <vt:lpstr>Memory fragmentation example</vt:lpstr>
      <vt:lpstr>Memory fragmentation example</vt:lpstr>
      <vt:lpstr>Memory fragmentation example</vt:lpstr>
      <vt:lpstr>Check your understanding – base and bound</vt:lpstr>
      <vt:lpstr>Check your understanding – base and bound</vt:lpstr>
      <vt:lpstr>What if we split the code into multiple base/bound segments?</vt:lpstr>
      <vt:lpstr>Segmentation design</vt:lpstr>
      <vt:lpstr>Memory Management Unit for segmentation</vt:lpstr>
      <vt:lpstr>OS management of processes with segmentation</vt:lpstr>
      <vt:lpstr>Segmentation evaluation</vt:lpstr>
      <vt:lpstr>Quick question – segmentation (16-bit address space)</vt:lpstr>
      <vt:lpstr>Quick question – segmentation (16-bit address space)</vt:lpstr>
      <vt:lpstr>Break + Practice – segmentation (16-bit address space)</vt:lpstr>
      <vt:lpstr>Break + Practice – segmentation (16-bit address space)</vt:lpstr>
      <vt:lpstr>Break + Practice – segmentation (16-bit address space)</vt:lpstr>
      <vt:lpstr>Break + Practice – segmentation (16-bit address space)</vt:lpstr>
      <vt:lpstr>Break + Practice – segmentation (16-bit address space)</vt:lpstr>
      <vt:lpstr>Outline</vt:lpstr>
      <vt:lpstr>Improving upon segmentation</vt:lpstr>
      <vt:lpstr>Solution to fragmentation: pages of memory</vt:lpstr>
      <vt:lpstr>Page table translates virtual addresses to physical addresses</vt:lpstr>
      <vt:lpstr>Paging versus segmentation</vt:lpstr>
      <vt:lpstr>PowerPoint Presentation</vt:lpstr>
      <vt:lpstr>PowerPoint Presentation</vt:lpstr>
      <vt:lpstr>PowerPoint Presentation</vt:lpstr>
      <vt:lpstr>Check your understanding – virtual address translation</vt:lpstr>
      <vt:lpstr>Check your understanding – virtual address translation</vt:lpstr>
      <vt:lpstr>Steps to translating virtual addresses with paging</vt:lpstr>
      <vt:lpstr>Break + Virtual Memory Practice</vt:lpstr>
      <vt:lpstr>Break + Virtual Memory Practice</vt:lpstr>
      <vt:lpstr>How the OS deals with memory in a paging system</vt:lpstr>
      <vt:lpstr>Dealing with processes bigger than memory</vt:lpstr>
      <vt:lpstr>PowerPoint Presentation</vt:lpstr>
      <vt:lpstr>OS management of processes with paging</vt:lpstr>
      <vt:lpstr>Paging evaluation</vt:lpstr>
      <vt:lpstr>Paging evaluation (continued)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Virtual Memory</dc:title>
  <dc:creator>Branden Ghena</dc:creator>
  <cp:lastModifiedBy>Branden Ghena</cp:lastModifiedBy>
  <cp:revision>31</cp:revision>
  <dcterms:created xsi:type="dcterms:W3CDTF">2020-10-21T03:25:18Z</dcterms:created>
  <dcterms:modified xsi:type="dcterms:W3CDTF">2024-11-05T17:44:18Z</dcterms:modified>
</cp:coreProperties>
</file>