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56"/>
  </p:notesMasterIdLst>
  <p:sldIdLst>
    <p:sldId id="256" r:id="rId2"/>
    <p:sldId id="440" r:id="rId3"/>
    <p:sldId id="434" r:id="rId4"/>
    <p:sldId id="264" r:id="rId5"/>
    <p:sldId id="348" r:id="rId6"/>
    <p:sldId id="383" r:id="rId7"/>
    <p:sldId id="386" r:id="rId8"/>
    <p:sldId id="396" r:id="rId9"/>
    <p:sldId id="397" r:id="rId10"/>
    <p:sldId id="399" r:id="rId11"/>
    <p:sldId id="423" r:id="rId12"/>
    <p:sldId id="388" r:id="rId13"/>
    <p:sldId id="401" r:id="rId14"/>
    <p:sldId id="402" r:id="rId15"/>
    <p:sldId id="389" r:id="rId16"/>
    <p:sldId id="443" r:id="rId17"/>
    <p:sldId id="400" r:id="rId18"/>
    <p:sldId id="442" r:id="rId19"/>
    <p:sldId id="439" r:id="rId20"/>
    <p:sldId id="424" r:id="rId21"/>
    <p:sldId id="391" r:id="rId22"/>
    <p:sldId id="392" r:id="rId23"/>
    <p:sldId id="441" r:id="rId24"/>
    <p:sldId id="410" r:id="rId25"/>
    <p:sldId id="409" r:id="rId26"/>
    <p:sldId id="394" r:id="rId27"/>
    <p:sldId id="404" r:id="rId28"/>
    <p:sldId id="405" r:id="rId29"/>
    <p:sldId id="431" r:id="rId30"/>
    <p:sldId id="429" r:id="rId31"/>
    <p:sldId id="430" r:id="rId32"/>
    <p:sldId id="438" r:id="rId33"/>
    <p:sldId id="407" r:id="rId34"/>
    <p:sldId id="411" r:id="rId35"/>
    <p:sldId id="412" r:id="rId36"/>
    <p:sldId id="415" r:id="rId37"/>
    <p:sldId id="385" r:id="rId38"/>
    <p:sldId id="416" r:id="rId39"/>
    <p:sldId id="406" r:id="rId40"/>
    <p:sldId id="417" r:id="rId41"/>
    <p:sldId id="420" r:id="rId42"/>
    <p:sldId id="425" r:id="rId43"/>
    <p:sldId id="437" r:id="rId44"/>
    <p:sldId id="403" r:id="rId45"/>
    <p:sldId id="418" r:id="rId46"/>
    <p:sldId id="432" r:id="rId47"/>
    <p:sldId id="436" r:id="rId48"/>
    <p:sldId id="419" r:id="rId49"/>
    <p:sldId id="435" r:id="rId50"/>
    <p:sldId id="395" r:id="rId51"/>
    <p:sldId id="433" r:id="rId52"/>
    <p:sldId id="421" r:id="rId53"/>
    <p:sldId id="422" r:id="rId54"/>
    <p:sldId id="426" r:id="rId5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440"/>
            <p14:sldId id="434"/>
            <p14:sldId id="264"/>
          </p14:sldIdLst>
        </p14:section>
        <p14:section name="Virtualization" id="{B55B8E8C-5EAB-4A1E-A4E9-AE5E896E46FA}">
          <p14:sldIdLst>
            <p14:sldId id="348"/>
            <p14:sldId id="383"/>
            <p14:sldId id="386"/>
            <p14:sldId id="396"/>
            <p14:sldId id="397"/>
            <p14:sldId id="399"/>
          </p14:sldIdLst>
        </p14:section>
        <p14:section name="Emulation" id="{62CAC01A-68EB-41E8-A5FB-E07EB8B60EE1}">
          <p14:sldIdLst>
            <p14:sldId id="423"/>
            <p14:sldId id="388"/>
            <p14:sldId id="401"/>
            <p14:sldId id="402"/>
            <p14:sldId id="389"/>
            <p14:sldId id="443"/>
            <p14:sldId id="400"/>
            <p14:sldId id="442"/>
            <p14:sldId id="439"/>
          </p14:sldIdLst>
        </p14:section>
        <p14:section name="Hypervisors" id="{BBE0937B-F1C3-4991-B7FA-689FAA2112DB}">
          <p14:sldIdLst>
            <p14:sldId id="424"/>
            <p14:sldId id="391"/>
            <p14:sldId id="392"/>
            <p14:sldId id="441"/>
            <p14:sldId id="410"/>
            <p14:sldId id="409"/>
            <p14:sldId id="394"/>
            <p14:sldId id="404"/>
            <p14:sldId id="405"/>
            <p14:sldId id="431"/>
            <p14:sldId id="429"/>
            <p14:sldId id="430"/>
            <p14:sldId id="438"/>
            <p14:sldId id="407"/>
            <p14:sldId id="411"/>
            <p14:sldId id="412"/>
            <p14:sldId id="415"/>
            <p14:sldId id="385"/>
            <p14:sldId id="416"/>
            <p14:sldId id="406"/>
            <p14:sldId id="417"/>
            <p14:sldId id="420"/>
          </p14:sldIdLst>
        </p14:section>
        <p14:section name="Containers" id="{76BD417F-7FD2-41E9-84E7-EDD4D3793B11}">
          <p14:sldIdLst>
            <p14:sldId id="425"/>
            <p14:sldId id="437"/>
            <p14:sldId id="403"/>
            <p14:sldId id="418"/>
            <p14:sldId id="432"/>
            <p14:sldId id="436"/>
            <p14:sldId id="419"/>
            <p14:sldId id="435"/>
            <p14:sldId id="395"/>
            <p14:sldId id="433"/>
            <p14:sldId id="421"/>
            <p14:sldId id="422"/>
          </p14:sldIdLst>
        </p14:section>
        <p14:section name="Wrapup" id="{29A7F866-9DA9-446B-8359-CE426CB89C7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80785" autoAdjust="0"/>
  </p:normalViewPr>
  <p:slideViewPr>
    <p:cSldViewPr snapToGrid="0">
      <p:cViewPr varScale="1">
        <p:scale>
          <a:sx n="96" d="100"/>
          <a:sy n="96" d="100"/>
        </p:scale>
        <p:origin x="84" y="83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presProps" Target="presProp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12/3/2024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227668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34768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61156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246828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280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9DC289-C093-4A03-96E3-7FA6F6D9C6F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50997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12/3/2024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12/3/2024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12/3/2024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gif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jpeg"/><Relationship Id="rId3" Type="http://schemas.openxmlformats.org/officeDocument/2006/relationships/image" Target="../media/image15.jpeg"/><Relationship Id="rId7" Type="http://schemas.openxmlformats.org/officeDocument/2006/relationships/image" Target="../media/image19.jpeg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8.jpeg"/><Relationship Id="rId5" Type="http://schemas.openxmlformats.org/officeDocument/2006/relationships/image" Target="../media/image17.jpeg"/><Relationship Id="rId4" Type="http://schemas.openxmlformats.org/officeDocument/2006/relationships/image" Target="../media/image16.jpe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18:</a:t>
            </a:r>
            <a:br>
              <a:rPr lang="en-US" dirty="0"/>
            </a:br>
            <a:r>
              <a:rPr lang="en-US" dirty="0"/>
              <a:t>Virtualization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CS343 – Operating Systems</a:t>
            </a:r>
          </a:p>
          <a:p>
            <a:r>
              <a:rPr lang="en-US" dirty="0"/>
              <a:t>Branden Ghena – Fall 2024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149D6F-FCEF-424A-AB8F-0345C4ED880B}"/>
              </a:ext>
            </a:extLst>
          </p:cNvPr>
          <p:cNvSpPr txBox="1"/>
          <p:nvPr/>
        </p:nvSpPr>
        <p:spPr>
          <a:xfrm>
            <a:off x="607595" y="5527563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Some slides borrowed from:</a:t>
            </a:r>
            <a:br>
              <a:rPr lang="en-US" dirty="0"/>
            </a:br>
            <a:r>
              <a:rPr lang="en-US" dirty="0"/>
              <a:t>Jaswinder Pal Singh (Princeton), Harsha V. </a:t>
            </a:r>
            <a:r>
              <a:rPr lang="en-US" dirty="0" err="1"/>
              <a:t>Madhyastha</a:t>
            </a:r>
            <a:r>
              <a:rPr lang="en-US" dirty="0"/>
              <a:t> (Michigan), and UC Berkeley CS162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5F1F04-4FD5-4A81-AC3B-48C7F84F2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approaches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CCAE30-680F-4954-AAD6-99AE4BB9F6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67287" cy="50292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Simulate everything in the computer completely</a:t>
            </a:r>
          </a:p>
          <a:p>
            <a:pPr lvl="1"/>
            <a:r>
              <a:rPr lang="en-US" dirty="0"/>
              <a:t>Emulation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parts of the computer, but not all of it (actually use CPU)</a:t>
            </a:r>
          </a:p>
          <a:p>
            <a:pPr lvl="1"/>
            <a:r>
              <a:rPr lang="en-US" dirty="0"/>
              <a:t>Hypervisor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Simulate the operating system (software environment)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63990-5405-4616-9374-A408E9B090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5992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b="1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6313549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emulation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User software emulates the behavior of every single instruction</a:t>
            </a:r>
          </a:p>
          <a:p>
            <a:pPr lvl="1"/>
            <a:r>
              <a:rPr lang="en-US" dirty="0"/>
              <a:t>Data structures for Processor, Memory, I/O, etc.</a:t>
            </a:r>
          </a:p>
          <a:p>
            <a:pPr lvl="1"/>
            <a:r>
              <a:rPr lang="en-US" dirty="0"/>
              <a:t>Code for Instruction Cycle:</a:t>
            </a:r>
          </a:p>
          <a:p>
            <a:pPr lvl="2"/>
            <a:r>
              <a:rPr lang="en-US" dirty="0"/>
              <a:t>Fetch next instruction</a:t>
            </a:r>
          </a:p>
          <a:p>
            <a:pPr lvl="2"/>
            <a:r>
              <a:rPr lang="en-US" dirty="0"/>
              <a:t>Decode</a:t>
            </a:r>
          </a:p>
          <a:p>
            <a:pPr lvl="2"/>
            <a:r>
              <a:rPr lang="en-US" dirty="0"/>
              <a:t>Perform operation</a:t>
            </a:r>
          </a:p>
          <a:p>
            <a:pPr lvl="2"/>
            <a:r>
              <a:rPr lang="en-US" dirty="0"/>
              <a:t>Update state</a:t>
            </a:r>
          </a:p>
          <a:p>
            <a:pPr lvl="2"/>
            <a:endParaRPr lang="en-US" dirty="0"/>
          </a:p>
          <a:p>
            <a:r>
              <a:rPr lang="en-US" dirty="0"/>
              <a:t>Example: Gameboy emulator</a:t>
            </a:r>
          </a:p>
          <a:p>
            <a:pPr lvl="1"/>
            <a:r>
              <a:rPr lang="en-US" dirty="0"/>
              <a:t>Simulates every behavior as-if it were actually Gameboy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55033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C694B0-FBAA-40BD-A4E9-B480C71A24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example: QEMU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AF1381-DA43-4307-A336-4C4AB8525E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We have been using QEMU for lab to simulate an x86-64 computer</a:t>
            </a:r>
          </a:p>
          <a:p>
            <a:pPr lvl="1"/>
            <a:r>
              <a:rPr lang="en-US" dirty="0"/>
              <a:t>2 CPU cores</a:t>
            </a:r>
          </a:p>
          <a:p>
            <a:pPr lvl="1"/>
            <a:r>
              <a:rPr lang="en-US" dirty="0"/>
              <a:t>2 GB of RAM</a:t>
            </a:r>
          </a:p>
          <a:p>
            <a:pPr lvl="1"/>
            <a:r>
              <a:rPr lang="en-US" dirty="0" err="1"/>
              <a:t>VirtIO</a:t>
            </a:r>
            <a:r>
              <a:rPr lang="en-US" dirty="0"/>
              <a:t> GPU</a:t>
            </a:r>
          </a:p>
          <a:p>
            <a:pPr lvl="1"/>
            <a:r>
              <a:rPr lang="en-US" dirty="0"/>
              <a:t>PS/2 mouse and keyboard</a:t>
            </a:r>
          </a:p>
          <a:p>
            <a:pPr lvl="1"/>
            <a:r>
              <a:rPr lang="en-US" dirty="0"/>
              <a:t>2 PCI IDE interfaces with hard disk and CD-ROM support</a:t>
            </a:r>
          </a:p>
          <a:p>
            <a:pPr lvl="2"/>
            <a:r>
              <a:rPr lang="en-US" dirty="0" err="1"/>
              <a:t>nautilus.iso</a:t>
            </a:r>
            <a:r>
              <a:rPr lang="en-US" dirty="0"/>
              <a:t> connected to CD-ROM</a:t>
            </a:r>
          </a:p>
          <a:p>
            <a:pPr lvl="1"/>
            <a:r>
              <a:rPr lang="en-US" dirty="0"/>
              <a:t>Serial and parallel ports</a:t>
            </a:r>
          </a:p>
          <a:p>
            <a:pPr lvl="2"/>
            <a:r>
              <a:rPr lang="en-US" dirty="0" err="1"/>
              <a:t>stdio</a:t>
            </a:r>
            <a:r>
              <a:rPr lang="en-US" dirty="0"/>
              <a:t> connected to serial port</a:t>
            </a:r>
          </a:p>
          <a:p>
            <a:pPr lvl="2"/>
            <a:r>
              <a:rPr lang="en-US" dirty="0"/>
              <a:t>file </a:t>
            </a:r>
            <a:r>
              <a:rPr lang="en-US" dirty="0" err="1"/>
              <a:t>parport.out</a:t>
            </a:r>
            <a:r>
              <a:rPr lang="en-US" dirty="0"/>
              <a:t> connected to parallel port</a:t>
            </a:r>
          </a:p>
          <a:p>
            <a:pPr lvl="1"/>
            <a:r>
              <a:rPr lang="en-US" dirty="0"/>
              <a:t>Other stuff</a:t>
            </a:r>
          </a:p>
          <a:p>
            <a:pPr lvl="2"/>
            <a:r>
              <a:rPr lang="en-US" dirty="0"/>
              <a:t>Floppy disk</a:t>
            </a:r>
          </a:p>
          <a:p>
            <a:pPr lvl="2"/>
            <a:r>
              <a:rPr lang="en-US" dirty="0"/>
              <a:t>PCI and ISA network adapters</a:t>
            </a:r>
          </a:p>
          <a:p>
            <a:pPr lvl="2"/>
            <a:r>
              <a:rPr lang="en-US" dirty="0"/>
              <a:t>Intel HD Audio Controller and HDA codec</a:t>
            </a:r>
          </a:p>
          <a:p>
            <a:pPr lvl="2"/>
            <a:r>
              <a:rPr lang="en-US" dirty="0"/>
              <a:t>PCI UHCI, OHCI, EHCI or XHCI USB controller and a virtual USB-1.1 hub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0D782-559C-4500-B1F4-B9EA41AB2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1259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D30D9-53EE-4DF3-B1FD-E90003A86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Emulation tradeoffs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9D749E-3F3C-4D05-AA95-F691B15F63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38348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Upsides</a:t>
            </a:r>
          </a:p>
          <a:p>
            <a:pPr lvl="1"/>
            <a:r>
              <a:rPr lang="en-US" dirty="0"/>
              <a:t>Any hardware you want</a:t>
            </a:r>
          </a:p>
          <a:p>
            <a:pPr lvl="1"/>
            <a:r>
              <a:rPr lang="en-US" dirty="0"/>
              <a:t>Entirely in </a:t>
            </a:r>
            <a:r>
              <a:rPr lang="en-US" dirty="0" err="1"/>
              <a:t>userspace</a:t>
            </a:r>
            <a:endParaRPr lang="en-US" dirty="0"/>
          </a:p>
          <a:p>
            <a:pPr lvl="1"/>
            <a:r>
              <a:rPr lang="en-US" dirty="0"/>
              <a:t>You could even run multiple emulators simultaneously if you wanted to</a:t>
            </a:r>
          </a:p>
          <a:p>
            <a:pPr lvl="1"/>
            <a:endParaRPr lang="en-US" dirty="0"/>
          </a:p>
          <a:p>
            <a:r>
              <a:rPr lang="en-US" dirty="0"/>
              <a:t>Downsides</a:t>
            </a:r>
          </a:p>
          <a:p>
            <a:pPr lvl="1"/>
            <a:r>
              <a:rPr lang="en-US" dirty="0"/>
              <a:t>Accurate behavior is difficult to provide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Software runs slower than the hardware would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(But modern hardware might run software faster than old hardware)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78D7F8-C8E3-4A42-94CC-65F772854D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8C3A16B-347D-49F5-8459-9ED0CDC5E582}"/>
              </a:ext>
            </a:extLst>
          </p:cNvPr>
          <p:cNvGrpSpPr/>
          <p:nvPr/>
        </p:nvGrpSpPr>
        <p:grpSpPr>
          <a:xfrm>
            <a:off x="6907082" y="1143000"/>
            <a:ext cx="4673312" cy="3772807"/>
            <a:chOff x="3228975" y="1114425"/>
            <a:chExt cx="5734050" cy="4629150"/>
          </a:xfrm>
        </p:grpSpPr>
        <p:pic>
          <p:nvPicPr>
            <p:cNvPr id="3074" name="Picture 2">
              <a:extLst>
                <a:ext uri="{FF2B5EF4-FFF2-40B4-BE49-F238E27FC236}">
                  <a16:creationId xmlns:a16="http://schemas.microsoft.com/office/drawing/2014/main" id="{26E9ABB7-6D7B-40CD-AF8D-B2812CB1147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28975" y="1114425"/>
              <a:ext cx="5734050" cy="4629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DE1E6F1-7D76-407E-B3C5-0FEFEBAE2383}"/>
                </a:ext>
              </a:extLst>
            </p:cNvPr>
            <p:cNvSpPr/>
            <p:nvPr/>
          </p:nvSpPr>
          <p:spPr>
            <a:xfrm>
              <a:off x="7498079" y="4584191"/>
              <a:ext cx="1464945" cy="511683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3329201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emulators: interpreted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1512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Create a simple environment for code to execute within</a:t>
            </a:r>
          </a:p>
          <a:p>
            <a:r>
              <a:rPr lang="en-US" dirty="0"/>
              <a:t>Interpret code instructions (bytecode or lines of code) and perform actions</a:t>
            </a:r>
          </a:p>
          <a:p>
            <a:pPr lvl="1"/>
            <a:r>
              <a:rPr lang="en-US" dirty="0"/>
              <a:t>Example: fakes a machine that executes Java bytecode</a:t>
            </a:r>
          </a:p>
          <a:p>
            <a:endParaRPr lang="en-US" dirty="0"/>
          </a:p>
          <a:p>
            <a:r>
              <a:rPr lang="en-US" dirty="0"/>
              <a:t>Still ties in to many parts of the real machine</a:t>
            </a:r>
          </a:p>
          <a:p>
            <a:pPr lvl="1"/>
            <a:r>
              <a:rPr lang="en-US" dirty="0"/>
              <a:t>Filesystem</a:t>
            </a:r>
          </a:p>
          <a:p>
            <a:pPr lvl="1"/>
            <a:r>
              <a:rPr lang="en-US" dirty="0"/>
              <a:t>Devices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8BB587A3-7CD4-4090-8234-5B0060D8F7C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4273" b="3169"/>
          <a:stretch/>
        </p:blipFill>
        <p:spPr bwMode="auto">
          <a:xfrm>
            <a:off x="6981201" y="1098550"/>
            <a:ext cx="4528047" cy="5073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716102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D95FDC-E417-FF24-EA0A-F9F684DDE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WebAssembly</a:t>
            </a:r>
            <a:r>
              <a:rPr lang="en-US" dirty="0"/>
              <a:t>: modern version of a language emulator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53A338-9AEB-27C8-4E8E-C3E4DED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WebAssembly</a:t>
            </a:r>
            <a:r>
              <a:rPr lang="en-US" dirty="0"/>
              <a:t> (</a:t>
            </a:r>
            <a:r>
              <a:rPr lang="en-US" dirty="0" err="1"/>
              <a:t>Wasm</a:t>
            </a:r>
            <a:r>
              <a:rPr lang="en-US" dirty="0"/>
              <a:t>) is a compilation target</a:t>
            </a:r>
          </a:p>
          <a:p>
            <a:pPr lvl="1"/>
            <a:r>
              <a:rPr lang="en-US" dirty="0"/>
              <a:t>Like x86-64 or ARM</a:t>
            </a:r>
          </a:p>
          <a:p>
            <a:pPr lvl="1"/>
            <a:endParaRPr lang="en-US" dirty="0"/>
          </a:p>
          <a:p>
            <a:r>
              <a:rPr lang="en-US" dirty="0"/>
              <a:t>Compilers generate </a:t>
            </a:r>
            <a:r>
              <a:rPr lang="en-US" dirty="0" err="1"/>
              <a:t>Wasm</a:t>
            </a:r>
            <a:r>
              <a:rPr lang="en-US" dirty="0"/>
              <a:t> from languages like C, C++, or Rust</a:t>
            </a:r>
          </a:p>
          <a:p>
            <a:endParaRPr lang="en-US" dirty="0"/>
          </a:p>
          <a:p>
            <a:r>
              <a:rPr lang="en-US" dirty="0"/>
              <a:t>Web browser runs a virtual machine the understands and executes the </a:t>
            </a:r>
            <a:r>
              <a:rPr lang="en-US" dirty="0" err="1"/>
              <a:t>Wasm</a:t>
            </a:r>
            <a:r>
              <a:rPr lang="en-US" dirty="0"/>
              <a:t> instructions</a:t>
            </a:r>
          </a:p>
          <a:p>
            <a:pPr lvl="1"/>
            <a:r>
              <a:rPr lang="en-US" dirty="0"/>
              <a:t>With an API to make requests to the actual computer OS</a:t>
            </a:r>
          </a:p>
          <a:p>
            <a:endParaRPr lang="en-US" dirty="0"/>
          </a:p>
          <a:p>
            <a:r>
              <a:rPr lang="en-US" dirty="0"/>
              <a:t>End result: C/C++ programs can run in Web browsers</a:t>
            </a:r>
          </a:p>
          <a:p>
            <a:pPr lvl="1"/>
            <a:r>
              <a:rPr lang="en-US" dirty="0"/>
              <a:t>While maintaining decent performance</a:t>
            </a:r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02DF3-F760-4694-94A5-05C918DAE3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9929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697C0-0B68-4D22-9434-BA02940B1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Not-quite-emulation: binary translation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25FD0-6E2B-427C-8AFA-E0CB57A09A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414741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MacOS on ARM (M1)</a:t>
            </a:r>
          </a:p>
          <a:p>
            <a:pPr lvl="1"/>
            <a:r>
              <a:rPr lang="en-US" dirty="0"/>
              <a:t>Uses ARM processor with ARM instruction set</a:t>
            </a:r>
          </a:p>
          <a:p>
            <a:pPr lvl="1"/>
            <a:r>
              <a:rPr lang="en-US" dirty="0"/>
              <a:t>Old programs were compiled for x86-64 instruction set</a:t>
            </a:r>
          </a:p>
          <a:p>
            <a:pPr lvl="1"/>
            <a:endParaRPr lang="en-US" dirty="0"/>
          </a:p>
          <a:p>
            <a:r>
              <a:rPr lang="en-US" dirty="0"/>
              <a:t>Solution: translate assembly instructions</a:t>
            </a:r>
          </a:p>
          <a:p>
            <a:pPr lvl="1"/>
            <a:r>
              <a:rPr lang="en-US" dirty="0"/>
              <a:t>Can be translated in advance</a:t>
            </a:r>
          </a:p>
          <a:p>
            <a:pPr lvl="1"/>
            <a:r>
              <a:rPr lang="en-US" dirty="0"/>
              <a:t>Or just-in-time (JIT)</a:t>
            </a:r>
          </a:p>
          <a:p>
            <a:pPr lvl="1"/>
            <a:r>
              <a:rPr lang="en-US" dirty="0"/>
              <a:t>Works fine for applications that are I/O bound</a:t>
            </a:r>
          </a:p>
          <a:p>
            <a:pPr lvl="1"/>
            <a:endParaRPr lang="en-US" dirty="0"/>
          </a:p>
          <a:p>
            <a:r>
              <a:rPr lang="en-US" dirty="0"/>
              <a:t>Simulates a different CPU, but leaves the remainder of the computer the same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219BE-53AE-439D-93A3-33378C458E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2050" name="Picture 2" descr="Rosetta 2 is Apple's key to making the ARM transition less painful - The  Verge">
            <a:extLst>
              <a:ext uri="{FF2B5EF4-FFF2-40B4-BE49-F238E27FC236}">
                <a16:creationId xmlns:a16="http://schemas.microsoft.com/office/drawing/2014/main" id="{D9257DEB-F9A6-44DA-A434-89A600F495A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379993" y="1143000"/>
            <a:ext cx="3200401" cy="38467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6235795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0A2F6C-BF8F-D441-FEB2-288C558BA0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74F20E-35EB-D25E-88A2-9171AF1A3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 + Comic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6723F0-A982-EC1D-8884-D1A12855B7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9935" cy="4780722"/>
          </a:xfrm>
        </p:spPr>
        <p:txBody>
          <a:bodyPr>
            <a:normAutofit/>
          </a:bodyPr>
          <a:lstStyle/>
          <a:p>
            <a:r>
              <a:rPr lang="en-US" sz="2400" dirty="0"/>
              <a:t>What are the best use cases for hardware emulation?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DA182D-D56C-8118-9630-83F9D209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1026" name="Picture 2" descr="Emulation">
            <a:extLst>
              <a:ext uri="{FF2B5EF4-FFF2-40B4-BE49-F238E27FC236}">
                <a16:creationId xmlns:a16="http://schemas.microsoft.com/office/drawing/2014/main" id="{EE41CA2B-D0EB-C4DD-7D5A-4ABC002A79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17" y="228600"/>
            <a:ext cx="3200482" cy="61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7206F6-F396-2058-178A-41FCE44F16BA}"/>
              </a:ext>
            </a:extLst>
          </p:cNvPr>
          <p:cNvSpPr txBox="1"/>
          <p:nvPr/>
        </p:nvSpPr>
        <p:spPr>
          <a:xfrm>
            <a:off x="607595" y="635214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https://xkcd.com/2221/</a:t>
            </a:r>
          </a:p>
        </p:txBody>
      </p:sp>
    </p:spTree>
    <p:extLst>
      <p:ext uri="{BB962C8B-B14F-4D97-AF65-F5344CB8AC3E}">
        <p14:creationId xmlns:p14="http://schemas.microsoft.com/office/powerpoint/2010/main" val="37249924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9854F8-B328-701B-7329-48663D05F0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 + Comic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B4813B-302B-7A27-92E6-5BBB7ADBE1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959935" cy="47807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What are the best use cases for hardware emulation?</a:t>
            </a:r>
          </a:p>
          <a:p>
            <a:endParaRPr lang="en-US" dirty="0"/>
          </a:p>
          <a:p>
            <a:pPr lvl="1"/>
            <a:r>
              <a:rPr lang="en-US" dirty="0"/>
              <a:t>Non-standard, slow machines (example: old gaming consoles)</a:t>
            </a:r>
          </a:p>
          <a:p>
            <a:pPr lvl="2"/>
            <a:r>
              <a:rPr lang="en-US" dirty="0"/>
              <a:t>Where people do not have access to the original hardware</a:t>
            </a:r>
          </a:p>
          <a:p>
            <a:pPr lvl="2"/>
            <a:r>
              <a:rPr lang="en-US" dirty="0"/>
              <a:t>The original hardware was slower than modern hardware</a:t>
            </a:r>
          </a:p>
          <a:p>
            <a:pPr lvl="2"/>
            <a:r>
              <a:rPr lang="en-US" dirty="0"/>
              <a:t>And there are existing application binaries that they want to run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pPr lvl="1"/>
            <a:r>
              <a:rPr lang="en-US" dirty="0"/>
              <a:t>Application-level simulation/testing (example: Nautilus!)</a:t>
            </a:r>
          </a:p>
          <a:p>
            <a:pPr lvl="2"/>
            <a:r>
              <a:rPr lang="en-US" dirty="0"/>
              <a:t>Still hopefully for the above (for performance)</a:t>
            </a:r>
          </a:p>
          <a:p>
            <a:pPr lvl="2"/>
            <a:r>
              <a:rPr lang="en-US" dirty="0"/>
              <a:t>Entirely controlled environment: makes debugging easier</a:t>
            </a:r>
          </a:p>
          <a:p>
            <a:pPr lvl="2"/>
            <a:r>
              <a:rPr lang="en-US" dirty="0"/>
              <a:t>Nautilus does run significantly slower in QEMU, but that’s okay for our purposes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B50692-ED34-79CD-492B-80287E43AA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1026" name="Picture 2" descr="Emulation">
            <a:extLst>
              <a:ext uri="{FF2B5EF4-FFF2-40B4-BE49-F238E27FC236}">
                <a16:creationId xmlns:a16="http://schemas.microsoft.com/office/drawing/2014/main" id="{415063B7-6ECB-E274-28D5-0828288A73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62917" y="228600"/>
            <a:ext cx="3200482" cy="6174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21601C-3D1D-0B65-9711-10ED09A17BB1}"/>
              </a:ext>
            </a:extLst>
          </p:cNvPr>
          <p:cNvSpPr txBox="1"/>
          <p:nvPr/>
        </p:nvSpPr>
        <p:spPr>
          <a:xfrm>
            <a:off x="607595" y="6352143"/>
            <a:ext cx="609391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https://xkcd.com/2221/</a:t>
            </a:r>
          </a:p>
        </p:txBody>
      </p:sp>
    </p:spTree>
    <p:extLst>
      <p:ext uri="{BB962C8B-B14F-4D97-AF65-F5344CB8AC3E}">
        <p14:creationId xmlns:p14="http://schemas.microsoft.com/office/powerpoint/2010/main" val="4826104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F74F1-042B-FF10-AE4B-88CE51A13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37D36-A008-4F56-9F87-6FEA4B16E3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Today is the last lecture!</a:t>
            </a:r>
          </a:p>
          <a:p>
            <a:endParaRPr lang="en-US" dirty="0"/>
          </a:p>
          <a:p>
            <a:r>
              <a:rPr lang="en-US" dirty="0"/>
              <a:t>No class on Thursday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PagingLab</a:t>
            </a:r>
            <a:r>
              <a:rPr lang="en-US" dirty="0"/>
              <a:t> due Thursday</a:t>
            </a:r>
          </a:p>
          <a:p>
            <a:pPr lvl="1"/>
            <a:r>
              <a:rPr lang="en-US" dirty="0"/>
              <a:t>Still okay to use slip days or late penalties on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C5F8F1-8FF9-7DB4-9C31-A6D9713D8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5511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924645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 we speed up virtual machines?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“Efficiency … demands that a statistically dominant subset of the virtual processor’s instructions be executed directly by the real processor, with no software intervention…”</a:t>
            </a:r>
          </a:p>
          <a:p>
            <a:pPr marL="0" indent="0" algn="r">
              <a:buNone/>
            </a:pPr>
            <a:r>
              <a:rPr lang="en-US" dirty="0"/>
              <a:t>—</a:t>
            </a:r>
            <a:r>
              <a:rPr lang="en-US" dirty="0" err="1"/>
              <a:t>Popek</a:t>
            </a:r>
            <a:r>
              <a:rPr lang="en-US" dirty="0"/>
              <a:t> and Goldberg, 1974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Need to use some parts of the computer for real while simulating other parts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90324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 Monitor (VMM)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1051006" cy="5029200"/>
          </a:xfrm>
        </p:spPr>
        <p:txBody>
          <a:bodyPr>
            <a:normAutofit/>
          </a:bodyPr>
          <a:lstStyle/>
          <a:p>
            <a:r>
              <a:rPr lang="en-US" dirty="0"/>
              <a:t>Also known as hypervisors</a:t>
            </a:r>
          </a:p>
          <a:p>
            <a:pPr lvl="1"/>
            <a:r>
              <a:rPr lang="en-US" dirty="0"/>
              <a:t>OS kernel is the system “supervisor” and manages the computer</a:t>
            </a:r>
          </a:p>
          <a:p>
            <a:pPr lvl="1"/>
            <a:r>
              <a:rPr lang="en-US" dirty="0"/>
              <a:t>Hypervisor manages supervisors</a:t>
            </a:r>
          </a:p>
          <a:p>
            <a:pPr lvl="1"/>
            <a:endParaRPr lang="en-US" dirty="0"/>
          </a:p>
          <a:p>
            <a:r>
              <a:rPr lang="en-US" dirty="0"/>
              <a:t>Creates the illusion that the OS has full control over the hardware</a:t>
            </a:r>
          </a:p>
          <a:p>
            <a:pPr lvl="1"/>
            <a:r>
              <a:rPr lang="en-US" dirty="0"/>
              <a:t>And even gives real (limited) access to hardware whenever possible</a:t>
            </a:r>
          </a:p>
          <a:p>
            <a:pPr lvl="1"/>
            <a:r>
              <a:rPr lang="en-US" dirty="0"/>
              <a:t>But may actually be sharing full computer resources among several OSes</a:t>
            </a:r>
            <a:br>
              <a:rPr lang="en-US" dirty="0"/>
            </a:b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Probably what you had in mind as virtual machines</a:t>
            </a:r>
          </a:p>
          <a:p>
            <a:pPr lvl="1"/>
            <a:r>
              <a:rPr lang="en-US" dirty="0"/>
              <a:t>VirtualBox, VMWare, Parallels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52064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D41C04-A1C0-B5DC-69C1-34ECF585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Hpyervisors</a:t>
            </a:r>
            <a:r>
              <a:rPr lang="en-US" dirty="0"/>
              <a:t> use real hardware for performance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1ADAB2-D324-55A1-3413-DFC304DBC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Big idea: </a:t>
            </a:r>
            <a:r>
              <a:rPr lang="en-US" dirty="0"/>
              <a:t>Hypervisors run the guest OS on the real hardware for performance</a:t>
            </a:r>
          </a:p>
          <a:p>
            <a:endParaRPr lang="en-US" dirty="0"/>
          </a:p>
          <a:p>
            <a:r>
              <a:rPr lang="en-US" dirty="0"/>
              <a:t>Normal code runs directly on hardware as usual</a:t>
            </a:r>
          </a:p>
          <a:p>
            <a:pPr lvl="1"/>
            <a:r>
              <a:rPr lang="en-US" dirty="0"/>
              <a:t>Assembly instructions, accessing memory, normal application stuff</a:t>
            </a:r>
          </a:p>
          <a:p>
            <a:pPr lvl="1"/>
            <a:r>
              <a:rPr lang="en-US" dirty="0"/>
              <a:t>Significantly faster than emulation</a:t>
            </a:r>
          </a:p>
          <a:p>
            <a:endParaRPr lang="en-US" dirty="0"/>
          </a:p>
          <a:p>
            <a:r>
              <a:rPr lang="en-US" dirty="0"/>
              <a:t>Accesses requiring kernel permissions go through the hypervisor first, then get redirected to the guest OS</a:t>
            </a:r>
          </a:p>
          <a:p>
            <a:pPr lvl="1"/>
            <a:r>
              <a:rPr lang="en-US" dirty="0"/>
              <a:t>Context switching, virtual memory changes, device access, etc.</a:t>
            </a:r>
          </a:p>
          <a:p>
            <a:pPr lvl="1"/>
            <a:r>
              <a:rPr lang="en-US" dirty="0"/>
              <a:t>Hypervisor may intervene on some of these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E3596-BDD1-47E9-2169-2C76B3908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28828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 option: directly on hardware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11879" r="48163"/>
          <a:stretch/>
        </p:blipFill>
        <p:spPr bwMode="auto">
          <a:xfrm>
            <a:off x="855244" y="1581408"/>
            <a:ext cx="5431255" cy="4431784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499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Hypervisor manages hardware directly</a:t>
            </a:r>
          </a:p>
          <a:p>
            <a:endParaRPr lang="en-US" dirty="0"/>
          </a:p>
          <a:p>
            <a:r>
              <a:rPr lang="en-US" dirty="0"/>
              <a:t>Guest OSes run on top of it</a:t>
            </a:r>
          </a:p>
          <a:p>
            <a:pPr lvl="1"/>
            <a:r>
              <a:rPr lang="en-US" dirty="0"/>
              <a:t>“Guest OS” as in it isn’t actually in charge of the computer</a:t>
            </a:r>
          </a:p>
        </p:txBody>
      </p:sp>
    </p:spTree>
    <p:extLst>
      <p:ext uri="{BB962C8B-B14F-4D97-AF65-F5344CB8AC3E}">
        <p14:creationId xmlns:p14="http://schemas.microsoft.com/office/powerpoint/2010/main" val="16098419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 option: on top of Host OS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l="52211" t="12000"/>
          <a:stretch/>
        </p:blipFill>
        <p:spPr bwMode="auto">
          <a:xfrm>
            <a:off x="6325644" y="1587500"/>
            <a:ext cx="5007100" cy="4425692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04041B9-108F-4D56-B76F-6F086893D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0055" y="1587500"/>
            <a:ext cx="5293895" cy="4655840"/>
          </a:xfrm>
          <a:solidFill>
            <a:schemeClr val="bg1"/>
          </a:solidFill>
        </p:spPr>
        <p:txBody>
          <a:bodyPr/>
          <a:lstStyle/>
          <a:p>
            <a:r>
              <a:rPr lang="en-US" dirty="0"/>
              <a:t>Normal operating system runs on hardware</a:t>
            </a:r>
          </a:p>
          <a:p>
            <a:pPr lvl="1"/>
            <a:r>
              <a:rPr lang="en-US" dirty="0"/>
              <a:t>Known as “Host OS”</a:t>
            </a:r>
          </a:p>
          <a:p>
            <a:pPr lvl="1"/>
            <a:endParaRPr lang="en-US" dirty="0"/>
          </a:p>
          <a:p>
            <a:r>
              <a:rPr lang="en-US" dirty="0"/>
              <a:t>Hypervisor runs on top of host and coordinates with it to enable interactions with hardware</a:t>
            </a:r>
          </a:p>
          <a:p>
            <a:pPr lvl="1"/>
            <a:r>
              <a:rPr lang="en-US" dirty="0"/>
              <a:t>Some coordination may be within the host kernel itself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11085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</p:spPr>
        <p:txBody>
          <a:bodyPr anchor="ctr">
            <a:normAutofit/>
          </a:bodyPr>
          <a:lstStyle/>
          <a:p>
            <a:r>
              <a:rPr lang="en-US" dirty="0"/>
              <a:t>Hypervisor layering options: comparison</a:t>
            </a:r>
          </a:p>
        </p:txBody>
      </p:sp>
      <p:pic>
        <p:nvPicPr>
          <p:cNvPr id="4098" name="Picture 2" descr="Graphical user interface, application&#10;&#10;Description automatically generated">
            <a:extLst>
              <a:ext uri="{FF2B5EF4-FFF2-40B4-BE49-F238E27FC236}">
                <a16:creationId xmlns:a16="http://schemas.microsoft.com/office/drawing/2014/main" id="{D243B6B5-E4BD-4E2D-ACFE-A76CEA41DD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auto">
          <a:xfrm>
            <a:off x="855244" y="983992"/>
            <a:ext cx="10477500" cy="5029200"/>
          </a:xfrm>
          <a:prstGeom prst="rect">
            <a:avLst/>
          </a:prstGeom>
          <a:solidFill>
            <a:srgbClr val="FFFFFF"/>
          </a:solidFill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668000" y="6356350"/>
            <a:ext cx="912394" cy="365125"/>
          </a:xfrm>
        </p:spPr>
        <p:txBody>
          <a:bodyPr anchor="ctr">
            <a:normAutofit/>
          </a:bodyPr>
          <a:lstStyle/>
          <a:p>
            <a:pPr>
              <a:spcAft>
                <a:spcPts val="600"/>
              </a:spcAft>
            </a:pPr>
            <a:fld id="{0778C724-3839-4D76-A707-B4C23905D055}" type="slidenum">
              <a:rPr lang="en-US" smtClean="0"/>
              <a:pPr>
                <a:spcAft>
                  <a:spcPts val="600"/>
                </a:spcAft>
              </a:pPr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532C60-BF8A-430A-A94F-B719C4FBFD2D}"/>
              </a:ext>
            </a:extLst>
          </p:cNvPr>
          <p:cNvSpPr txBox="1"/>
          <p:nvPr/>
        </p:nvSpPr>
        <p:spPr>
          <a:xfrm>
            <a:off x="2476500" y="5874008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“Bare Metal” Hypervisor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4BBFADC-AB8B-4BDB-98C7-028D84901B44}"/>
              </a:ext>
            </a:extLst>
          </p:cNvPr>
          <p:cNvSpPr txBox="1"/>
          <p:nvPr/>
        </p:nvSpPr>
        <p:spPr>
          <a:xfrm>
            <a:off x="7200900" y="5880100"/>
            <a:ext cx="2730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</p:spTree>
    <p:extLst>
      <p:ext uri="{BB962C8B-B14F-4D97-AF65-F5344CB8AC3E}">
        <p14:creationId xmlns:p14="http://schemas.microsoft.com/office/powerpoint/2010/main" val="117413039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4BB24-4B08-4ACA-94AE-AFB8461D9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Abstraction choices for hypervisor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04DDB8-204B-4632-B149-518926E04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virtualizing hypervisor</a:t>
            </a:r>
          </a:p>
          <a:p>
            <a:pPr lvl="1"/>
            <a:r>
              <a:rPr lang="en-US" dirty="0"/>
              <a:t>Virtual machine looks exactly like a physical machine</a:t>
            </a:r>
          </a:p>
          <a:p>
            <a:pPr lvl="2"/>
            <a:r>
              <a:rPr lang="en-US" dirty="0"/>
              <a:t>Though not necessarily the exact same machine it’s actually running on</a:t>
            </a:r>
          </a:p>
          <a:p>
            <a:pPr lvl="1"/>
            <a:r>
              <a:rPr lang="en-US" dirty="0"/>
              <a:t>Guest OS does not need to be modified in any way</a:t>
            </a:r>
          </a:p>
          <a:p>
            <a:pPr lvl="1"/>
            <a:r>
              <a:rPr lang="en-US" dirty="0"/>
              <a:t>Guest may not even be aware it’s running virtually</a:t>
            </a:r>
          </a:p>
          <a:p>
            <a:pPr lvl="1"/>
            <a:endParaRPr lang="en-US" dirty="0"/>
          </a:p>
          <a:p>
            <a:r>
              <a:rPr lang="en-US" dirty="0"/>
              <a:t>Para-virtualizing hypervisor</a:t>
            </a:r>
          </a:p>
          <a:p>
            <a:pPr lvl="1"/>
            <a:r>
              <a:rPr lang="en-US" dirty="0"/>
              <a:t>Guest OS has extensions to cooperate with hypervisor</a:t>
            </a:r>
          </a:p>
          <a:p>
            <a:pPr lvl="1"/>
            <a:r>
              <a:rPr lang="en-US" dirty="0"/>
              <a:t>Sacrifice transparency for better performance</a:t>
            </a:r>
          </a:p>
          <a:p>
            <a:pPr lvl="2"/>
            <a:r>
              <a:rPr lang="en-US" dirty="0"/>
              <a:t>Same abstraction-breaking ideal from previous lectures</a:t>
            </a:r>
          </a:p>
          <a:p>
            <a:pPr lvl="1"/>
            <a:r>
              <a:rPr lang="en-US" dirty="0"/>
              <a:t>Might include an API to interact with hypervisor</a:t>
            </a:r>
          </a:p>
          <a:p>
            <a:pPr lvl="1"/>
            <a:r>
              <a:rPr lang="en-US" dirty="0"/>
              <a:t>Guest OS likely can skip some stuff the hypervisor handles instead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ABFD8-5090-4172-A26E-AE320A44C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868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80810373"/>
              </p:ext>
            </p:extLst>
          </p:nvPr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</p:spTree>
    <p:extLst>
      <p:ext uri="{BB962C8B-B14F-4D97-AF65-F5344CB8AC3E}">
        <p14:creationId xmlns:p14="http://schemas.microsoft.com/office/powerpoint/2010/main" val="20740715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6419850" y="2239796"/>
            <a:ext cx="2974848" cy="1164820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9836150" y="1064303"/>
            <a:ext cx="1663700" cy="36933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“Normal” VMs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 flipH="1">
            <a:off x="9107424" y="1433635"/>
            <a:ext cx="728726" cy="1028022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83342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93BF9-E9FF-ADB5-8FAA-B3947E2988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EB642-1533-FEB6-CED9-FABD1664A7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Midterm exam 2</a:t>
            </a:r>
          </a:p>
          <a:p>
            <a:pPr lvl="1"/>
            <a:r>
              <a:rPr lang="en-US" dirty="0"/>
              <a:t>Wednesday, December 11</a:t>
            </a:r>
            <a:r>
              <a:rPr lang="en-US" baseline="30000" dirty="0"/>
              <a:t>th</a:t>
            </a:r>
            <a:r>
              <a:rPr lang="en-US" dirty="0"/>
              <a:t> from 12:00-1:20 pm in the lecture hall</a:t>
            </a:r>
          </a:p>
          <a:p>
            <a:pPr lvl="2"/>
            <a:r>
              <a:rPr lang="en-US" dirty="0"/>
              <a:t>Normal 80-minute exam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Expect a similar format to the previous exam</a:t>
            </a:r>
          </a:p>
          <a:p>
            <a:pPr lvl="2"/>
            <a:r>
              <a:rPr lang="en-US" dirty="0"/>
              <a:t>Covers Device I/O through Virtualization</a:t>
            </a:r>
          </a:p>
          <a:p>
            <a:pPr lvl="3"/>
            <a:r>
              <a:rPr lang="en-US" dirty="0"/>
              <a:t>Lectures 9 through 18</a:t>
            </a:r>
          </a:p>
          <a:p>
            <a:pPr lvl="3"/>
            <a:r>
              <a:rPr lang="en-US" dirty="0"/>
              <a:t>Does NOT cover scheduling or concurrency</a:t>
            </a:r>
          </a:p>
          <a:p>
            <a:pPr lvl="3"/>
            <a:endParaRPr lang="en-US" dirty="0"/>
          </a:p>
          <a:p>
            <a:pPr lvl="1"/>
            <a:r>
              <a:rPr lang="en-US" dirty="0"/>
              <a:t>Practice materials on Canvas homepage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May bring: </a:t>
            </a:r>
            <a:r>
              <a:rPr lang="en-US" b="1" dirty="0"/>
              <a:t>one</a:t>
            </a:r>
            <a:r>
              <a:rPr lang="en-US" dirty="0"/>
              <a:t> 8.5x11” sheet with notes on front and back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295956-780A-FB01-6CB5-E09857C2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030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3218688" y="2304288"/>
            <a:ext cx="2974848" cy="2296466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607595" y="1398770"/>
            <a:ext cx="1663700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Cloud/Server stuff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>
            <a:off x="2271295" y="2045101"/>
            <a:ext cx="1093697" cy="846435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072923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DE141BB9-5D69-4838-BC72-3F3EE6948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Arbitrary combinations of these are possible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9B613B-9F36-41C0-9362-D952DF4E3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8" name="Table 8">
            <a:extLst>
              <a:ext uri="{FF2B5EF4-FFF2-40B4-BE49-F238E27FC236}">
                <a16:creationId xmlns:a16="http://schemas.microsoft.com/office/drawing/2014/main" id="{F6514158-4F46-4D0E-9287-7EF97C3AFD65}"/>
              </a:ext>
            </a:extLst>
          </p:cNvPr>
          <p:cNvGraphicFramePr>
            <a:graphicFrameLocks noGrp="1"/>
          </p:cNvGraphicFramePr>
          <p:nvPr/>
        </p:nvGraphicFramePr>
        <p:xfrm>
          <a:off x="2222500" y="1711325"/>
          <a:ext cx="8128000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800">
                  <a:extLst>
                    <a:ext uri="{9D8B030D-6E8A-4147-A177-3AD203B41FA5}">
                      <a16:colId xmlns:a16="http://schemas.microsoft.com/office/drawing/2014/main" val="1175197216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161480693"/>
                    </a:ext>
                  </a:extLst>
                </a:gridCol>
                <a:gridCol w="3251200">
                  <a:extLst>
                    <a:ext uri="{9D8B030D-6E8A-4147-A177-3AD203B41FA5}">
                      <a16:colId xmlns:a16="http://schemas.microsoft.com/office/drawing/2014/main" val="2816429992"/>
                    </a:ext>
                  </a:extLst>
                </a:gridCol>
                <a:gridCol w="812800">
                  <a:extLst>
                    <a:ext uri="{9D8B030D-6E8A-4147-A177-3AD203B41FA5}">
                      <a16:colId xmlns:a16="http://schemas.microsoft.com/office/drawing/2014/main" val="39692186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96989453"/>
                  </a:ext>
                </a:extLst>
              </a:tr>
              <a:tr h="148336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</a:t>
                      </a:r>
                      <a:r>
                        <a:rPr lang="en-US" dirty="0" err="1"/>
                        <a:t>ESXi</a:t>
                      </a:r>
                      <a:r>
                        <a:rPr lang="en-US" dirty="0"/>
                        <a:t>,</a:t>
                      </a:r>
                      <a:br>
                        <a:rPr lang="en-US" dirty="0"/>
                      </a:br>
                      <a:r>
                        <a:rPr lang="en-US" dirty="0"/>
                        <a:t>Microsoft Hyper-V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VMware Workstation,</a:t>
                      </a:r>
                      <a:br>
                        <a:rPr lang="en-US" dirty="0"/>
                      </a:br>
                      <a:r>
                        <a:rPr lang="en-US" dirty="0"/>
                        <a:t>VMware Fusion,</a:t>
                      </a:r>
                      <a:br>
                        <a:rPr lang="en-US" dirty="0"/>
                      </a:br>
                      <a:r>
                        <a:rPr lang="en-US" dirty="0"/>
                        <a:t>Parallels, VirtualBox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2699809"/>
                  </a:ext>
                </a:extLst>
              </a:tr>
              <a:tr h="1483360"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Xen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User Mode Linux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87106645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/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4242781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91989E4F-6180-4CBD-96AE-9CA26CD6FF32}"/>
              </a:ext>
            </a:extLst>
          </p:cNvPr>
          <p:cNvSpPr txBox="1"/>
          <p:nvPr/>
        </p:nvSpPr>
        <p:spPr>
          <a:xfrm>
            <a:off x="29718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Bare Metal Hypervisor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226614F-D210-424E-AA99-F73AC0434FD2}"/>
              </a:ext>
            </a:extLst>
          </p:cNvPr>
          <p:cNvSpPr txBox="1"/>
          <p:nvPr/>
        </p:nvSpPr>
        <p:spPr>
          <a:xfrm>
            <a:off x="6286500" y="1571625"/>
            <a:ext cx="33147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Hosted Hypervisor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A0331BF-76BB-44BB-83B7-217B976FB06F}"/>
              </a:ext>
            </a:extLst>
          </p:cNvPr>
          <p:cNvSpPr txBox="1"/>
          <p:nvPr/>
        </p:nvSpPr>
        <p:spPr>
          <a:xfrm>
            <a:off x="1308100" y="2461657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Fully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44A69DC-392D-4006-B497-5CF138C4ADB9}"/>
              </a:ext>
            </a:extLst>
          </p:cNvPr>
          <p:cNvSpPr txBox="1"/>
          <p:nvPr/>
        </p:nvSpPr>
        <p:spPr>
          <a:xfrm>
            <a:off x="1308100" y="3954423"/>
            <a:ext cx="16637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Para</a:t>
            </a:r>
            <a:br>
              <a:rPr lang="en-US" dirty="0"/>
            </a:br>
            <a:r>
              <a:rPr lang="en-US" dirty="0"/>
              <a:t>Virtualized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096AD25-10AE-506D-A05F-1CAA6C1F50E7}"/>
              </a:ext>
            </a:extLst>
          </p:cNvPr>
          <p:cNvSpPr/>
          <p:nvPr/>
        </p:nvSpPr>
        <p:spPr>
          <a:xfrm>
            <a:off x="6456426" y="3816096"/>
            <a:ext cx="2974848" cy="963168"/>
          </a:xfrm>
          <a:prstGeom prst="ellipse">
            <a:avLst/>
          </a:pr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9302E18-B794-66DB-FAFD-CA0841A14CA3}"/>
              </a:ext>
            </a:extLst>
          </p:cNvPr>
          <p:cNvSpPr txBox="1"/>
          <p:nvPr/>
        </p:nvSpPr>
        <p:spPr>
          <a:xfrm>
            <a:off x="9227339" y="5615932"/>
            <a:ext cx="1663700" cy="646331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Run Linux as an application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7467457-AB46-488B-BD79-C2B6D5645103}"/>
              </a:ext>
            </a:extLst>
          </p:cNvPr>
          <p:cNvCxnSpPr>
            <a:cxnSpLocks/>
          </p:cNvCxnSpPr>
          <p:nvPr/>
        </p:nvCxnSpPr>
        <p:spPr>
          <a:xfrm flipH="1" flipV="1">
            <a:off x="8668512" y="4779264"/>
            <a:ext cx="558827" cy="836668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215096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5991363-31E0-4209-148D-7FD42E4F34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Windows Subsystem for Linux (WSL 2)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B3B5067-DF91-19A2-CB9B-B36DE4642F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Provides Linux environment</a:t>
            </a:r>
            <a:br>
              <a:rPr lang="en-US" dirty="0"/>
            </a:br>
            <a:r>
              <a:rPr lang="en-US" dirty="0"/>
              <a:t>on a Windows computer</a:t>
            </a:r>
          </a:p>
          <a:p>
            <a:endParaRPr lang="en-US" dirty="0"/>
          </a:p>
          <a:p>
            <a:r>
              <a:rPr lang="en-US" dirty="0"/>
              <a:t>Windows Hyper-V provides a</a:t>
            </a:r>
            <a:br>
              <a:rPr lang="en-US" dirty="0"/>
            </a:br>
            <a:r>
              <a:rPr lang="en-US" dirty="0"/>
              <a:t>fully-virtualized system</a:t>
            </a:r>
          </a:p>
          <a:p>
            <a:pPr lvl="1"/>
            <a:r>
              <a:rPr lang="en-US" dirty="0"/>
              <a:t>Windows and Linux both run</a:t>
            </a:r>
            <a:br>
              <a:rPr lang="en-US" dirty="0"/>
            </a:br>
            <a:r>
              <a:rPr lang="en-US" dirty="0"/>
              <a:t>on top of it</a:t>
            </a:r>
          </a:p>
          <a:p>
            <a:pPr lvl="1"/>
            <a:endParaRPr lang="en-US" dirty="0"/>
          </a:p>
          <a:p>
            <a:r>
              <a:rPr lang="en-US" dirty="0"/>
              <a:t>Differences:</a:t>
            </a:r>
          </a:p>
          <a:p>
            <a:pPr lvl="1"/>
            <a:r>
              <a:rPr lang="en-US" dirty="0"/>
              <a:t>WSL2 also enables communication between </a:t>
            </a:r>
            <a:r>
              <a:rPr lang="en-US" dirty="0" err="1"/>
              <a:t>userspaces</a:t>
            </a:r>
            <a:r>
              <a:rPr lang="en-US" dirty="0"/>
              <a:t> rather than fully isolating the two</a:t>
            </a:r>
          </a:p>
          <a:p>
            <a:pPr lvl="2"/>
            <a:r>
              <a:rPr lang="en-US" dirty="0"/>
              <a:t>They can both share access to the file system, for example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Windows is a “privileged” guest with full control of the system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FC0BEE-4C9B-0700-453A-3CF8D5756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25347E4-3F33-A2A8-667E-0E17E72F41A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68" y="1143000"/>
            <a:ext cx="5792526" cy="33516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7762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4A82D8-8093-43FE-BD84-81FAC5AE0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privileged instructions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FBC655-F031-4F83-A6ED-F2D561A2AE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guest OS is going to run privileged instructions</a:t>
            </a:r>
          </a:p>
          <a:p>
            <a:pPr lvl="1"/>
            <a:r>
              <a:rPr lang="en-US" dirty="0"/>
              <a:t>Scheduling threads, editing page tables, modifying interrupt state</a:t>
            </a:r>
          </a:p>
          <a:p>
            <a:pPr lvl="1"/>
            <a:endParaRPr lang="en-US" dirty="0"/>
          </a:p>
          <a:p>
            <a:r>
              <a:rPr lang="en-US" dirty="0"/>
              <a:t>Cannot let it have full control over the hardware</a:t>
            </a:r>
          </a:p>
          <a:p>
            <a:pPr lvl="1"/>
            <a:r>
              <a:rPr lang="en-US" dirty="0"/>
              <a:t>Otherwise it really isn’t a “guest” and host might never regain control</a:t>
            </a:r>
          </a:p>
          <a:p>
            <a:pPr lvl="1"/>
            <a:endParaRPr lang="en-US" dirty="0"/>
          </a:p>
          <a:p>
            <a:r>
              <a:rPr lang="en-US" dirty="0"/>
              <a:t>Solution: trap into hypervisor</a:t>
            </a:r>
          </a:p>
          <a:p>
            <a:pPr lvl="1"/>
            <a:r>
              <a:rPr lang="en-US" dirty="0"/>
              <a:t>Bare metal: Illegal instruction fault goes directly to hypervisor</a:t>
            </a:r>
          </a:p>
          <a:p>
            <a:pPr lvl="1"/>
            <a:r>
              <a:rPr lang="en-US" dirty="0"/>
              <a:t>Hosted: Illegal instruction fault in Host OS passed to hypervisor</a:t>
            </a:r>
          </a:p>
          <a:p>
            <a:pPr lvl="2"/>
            <a:r>
              <a:rPr lang="en-US" dirty="0"/>
              <a:t>Which can actually do something to handle it!!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77D142-ADCD-47E4-B756-11AC852A92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2117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04F49-230E-4AE2-A544-C76921E15B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example: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B8497E-2B55-48F1-B77A-EE7D13A0CB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A185825-DDE6-43C1-8D97-6EE1B5A9B76F}"/>
              </a:ext>
            </a:extLst>
          </p:cNvPr>
          <p:cNvSpPr txBox="1"/>
          <p:nvPr/>
        </p:nvSpPr>
        <p:spPr>
          <a:xfrm>
            <a:off x="607595" y="1155700"/>
            <a:ext cx="3748505" cy="52014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Process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r>
              <a:rPr lang="en-US" sz="2400" dirty="0"/>
              <a:t>1. System call: trap to OS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5. Resume execution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8787E5E-A474-4A86-BF3A-D479B9AB3AE4}"/>
              </a:ext>
            </a:extLst>
          </p:cNvPr>
          <p:cNvSpPr txBox="1"/>
          <p:nvPr/>
        </p:nvSpPr>
        <p:spPr>
          <a:xfrm>
            <a:off x="4356100" y="1155700"/>
            <a:ext cx="3748505" cy="3354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Guest OS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3. OS trap handler: Decode trap and execute </a:t>
            </a:r>
            <a:r>
              <a:rPr lang="en-US" sz="2400" dirty="0" err="1"/>
              <a:t>syscall</a:t>
            </a:r>
            <a:r>
              <a:rPr lang="en-US" sz="2400" dirty="0"/>
              <a:t>. When done issue </a:t>
            </a:r>
            <a:br>
              <a:rPr lang="en-US" sz="2400" dirty="0"/>
            </a:br>
            <a:r>
              <a:rPr lang="en-US" sz="2400" dirty="0"/>
              <a:t>return-from-trap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D9ACFCC-50F3-4971-A877-0F0954927A1B}"/>
              </a:ext>
            </a:extLst>
          </p:cNvPr>
          <p:cNvSpPr txBox="1"/>
          <p:nvPr/>
        </p:nvSpPr>
        <p:spPr>
          <a:xfrm>
            <a:off x="8104605" y="1155700"/>
            <a:ext cx="3748505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/>
              <a:t>Hypervisor</a:t>
            </a:r>
            <a:br>
              <a:rPr lang="en-US" sz="2800" b="1" dirty="0"/>
            </a:br>
            <a:r>
              <a:rPr lang="en-US" sz="1600" b="1" dirty="0"/>
              <a:t> </a:t>
            </a:r>
            <a:endParaRPr lang="en-US" sz="2800" b="1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2. Receive trap. Call guest OS trap handler</a:t>
            </a:r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pPr marL="457200" indent="-457200">
              <a:buAutoNum type="arabicPeriod"/>
            </a:pPr>
            <a:endParaRPr lang="en-US" sz="2400" dirty="0"/>
          </a:p>
          <a:p>
            <a:r>
              <a:rPr lang="en-US" sz="2400" dirty="0"/>
              <a:t>4. OS tried to return from trap. Do real return-from-trap</a:t>
            </a:r>
          </a:p>
        </p:txBody>
      </p:sp>
    </p:spTree>
    <p:extLst>
      <p:ext uri="{BB962C8B-B14F-4D97-AF65-F5344CB8AC3E}">
        <p14:creationId xmlns:p14="http://schemas.microsoft.com/office/powerpoint/2010/main" val="8817594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2874F3-3D60-463D-93D9-369087269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Problem: x86 doesn’t virtualize very well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73EF44-6803-415F-A106-8BE8ED738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CPU architecture is virtualizable only if sensitive instructions always trap if run in user mode</a:t>
            </a:r>
          </a:p>
          <a:p>
            <a:r>
              <a:rPr lang="en-US" dirty="0"/>
              <a:t>Historically, x86 does not guarantee this</a:t>
            </a:r>
          </a:p>
          <a:p>
            <a:pPr lvl="1"/>
            <a:r>
              <a:rPr lang="en-US" dirty="0"/>
              <a:t>Some instructions behave differently in user mode</a:t>
            </a:r>
          </a:p>
          <a:p>
            <a:pPr lvl="1"/>
            <a:r>
              <a:rPr lang="en-US" dirty="0"/>
              <a:t>For example: some instructions have no effect when run in user mode</a:t>
            </a:r>
          </a:p>
          <a:p>
            <a:pPr lvl="1"/>
            <a:endParaRPr lang="en-US" dirty="0"/>
          </a:p>
          <a:p>
            <a:r>
              <a:rPr lang="en-US" dirty="0"/>
              <a:t>One solution: binary translation</a:t>
            </a:r>
          </a:p>
          <a:p>
            <a:pPr lvl="1"/>
            <a:r>
              <a:rPr lang="en-US" dirty="0"/>
              <a:t>Find all unacceptable instructions in the OS binary (possibly at runtime)</a:t>
            </a:r>
          </a:p>
          <a:p>
            <a:pPr lvl="1"/>
            <a:r>
              <a:rPr lang="en-US" dirty="0"/>
              <a:t>Replace with different instructions that trap to hypervisor</a:t>
            </a:r>
          </a:p>
          <a:p>
            <a:pPr lvl="2"/>
            <a:r>
              <a:rPr lang="en-US" dirty="0"/>
              <a:t>Which will perform the originally desired operations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A73C55-FBEE-4D15-B135-4B2908DA0E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62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5383C-89BB-4621-9BAF-B0FC04D4E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 extensions to x86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C55FAA-62E2-4A18-A524-EAAEE03405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Intel VT and AMD-V</a:t>
            </a:r>
          </a:p>
          <a:p>
            <a:pPr lvl="1"/>
            <a:r>
              <a:rPr lang="en-US" dirty="0"/>
              <a:t>Extensions to instruction set architecture to enable virtualization</a:t>
            </a:r>
          </a:p>
          <a:p>
            <a:pPr lvl="1"/>
            <a:r>
              <a:rPr lang="en-US" dirty="0"/>
              <a:t>Fix virtualization problems</a:t>
            </a:r>
          </a:p>
          <a:p>
            <a:pPr lvl="1"/>
            <a:r>
              <a:rPr lang="en-US" dirty="0"/>
              <a:t>Also speed up virtualization performance by requiring less trapping</a:t>
            </a:r>
          </a:p>
          <a:p>
            <a:pPr lvl="1"/>
            <a:endParaRPr lang="en-US" dirty="0"/>
          </a:p>
          <a:p>
            <a:r>
              <a:rPr lang="en-US" dirty="0"/>
              <a:t>VM Entry/Exit</a:t>
            </a:r>
          </a:p>
          <a:p>
            <a:pPr lvl="1"/>
            <a:r>
              <a:rPr lang="en-US" dirty="0"/>
              <a:t>Swap out Virtual Machine Control Structure (VMCS) that specifies OS state</a:t>
            </a:r>
          </a:p>
          <a:p>
            <a:pPr lvl="2"/>
            <a:r>
              <a:rPr lang="en-US" dirty="0"/>
              <a:t>Registers, Address Space, Executing Threads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Example optimization: Virtual Processor ID in TLB entries</a:t>
            </a:r>
          </a:p>
          <a:p>
            <a:pPr lvl="2"/>
            <a:r>
              <a:rPr lang="en-US" dirty="0"/>
              <a:t>Allows Guest OS and Host OS to share a TLB</a:t>
            </a:r>
          </a:p>
          <a:p>
            <a:pPr lvl="2"/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C3B279-AEDB-4BD7-AA0A-0A1D764C7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99157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C76BD-1EB1-4617-85A0-92401EB9D6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challenges: Memory 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426F01-FD84-4223-8070-B3C804024A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098005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Guest OS maintains its own page tables, mapping virtual to physical memory</a:t>
            </a:r>
          </a:p>
          <a:p>
            <a:pPr lvl="1"/>
            <a:r>
              <a:rPr lang="en-US" dirty="0"/>
              <a:t>But the guest itself is running in virtual memory</a:t>
            </a:r>
          </a:p>
          <a:p>
            <a:pPr lvl="1"/>
            <a:endParaRPr lang="en-US" dirty="0"/>
          </a:p>
          <a:p>
            <a:r>
              <a:rPr lang="en-US" dirty="0"/>
              <a:t>Hypervisor maintains “shadow page tables” that map Guest memory pages to actual memory pages</a:t>
            </a:r>
          </a:p>
          <a:p>
            <a:pPr lvl="1"/>
            <a:r>
              <a:rPr lang="en-US" dirty="0"/>
              <a:t>Guest modifications to page tables trap to hypervisor that modifies its own tables accordingly</a:t>
            </a:r>
          </a:p>
          <a:p>
            <a:pPr lvl="1"/>
            <a:endParaRPr lang="en-US" dirty="0"/>
          </a:p>
          <a:p>
            <a:r>
              <a:rPr lang="en-US" dirty="0"/>
              <a:t>Virtual extensions can do this double-translation in hardware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199038-C964-4904-B73D-C13669498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D119D01-E9DF-4633-9F3E-543A19E34C0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779794" y="1208881"/>
            <a:ext cx="4800600" cy="4440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7277356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70B44D-AB0E-45CB-98BC-040FDDA54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Hypervisor challenge: I/O devices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E5FB7-F2B1-4EF1-AE62-150482F7F4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Difficult to replicate all the different drivers that can exist in a kernel in the hypervisor</a:t>
            </a:r>
          </a:p>
          <a:p>
            <a:endParaRPr lang="en-US" dirty="0"/>
          </a:p>
          <a:p>
            <a:r>
              <a:rPr lang="en-US" dirty="0"/>
              <a:t>One solution: leverage host OS drivers</a:t>
            </a:r>
          </a:p>
          <a:p>
            <a:pPr lvl="1"/>
            <a:r>
              <a:rPr lang="en-US" dirty="0"/>
              <a:t>Present virtual I/O devices to guest OS</a:t>
            </a:r>
          </a:p>
          <a:p>
            <a:pPr lvl="1"/>
            <a:r>
              <a:rPr lang="en-US" dirty="0"/>
              <a:t>Guest interacts with virtual I/O through its own device driver</a:t>
            </a:r>
          </a:p>
          <a:p>
            <a:pPr lvl="1"/>
            <a:r>
              <a:rPr lang="en-US" dirty="0"/>
              <a:t>Calls get sent to hypervisor, which makes appropriate calls to host drivers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AE27A-430C-4C47-BBAC-A44652657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65780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Questions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VirtualBox work on the ARM Macs?</a:t>
            </a:r>
          </a:p>
          <a:p>
            <a:pPr lvl="1"/>
            <a:r>
              <a:rPr lang="en-US" dirty="0"/>
              <a:t>Will old versions of VirtualBox work?</a:t>
            </a:r>
          </a:p>
          <a:p>
            <a:pPr marL="914400" lvl="2" indent="0">
              <a:buNone/>
            </a:pP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810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Explore notion of a “virtual machine” and how to virtualize computers.</a:t>
            </a:r>
          </a:p>
          <a:p>
            <a:endParaRPr lang="en-US" dirty="0"/>
          </a:p>
          <a:p>
            <a:r>
              <a:rPr lang="en-US" dirty="0"/>
              <a:t>Understand challenges and tradeoffs for several approaches</a:t>
            </a:r>
          </a:p>
          <a:p>
            <a:pPr lvl="1"/>
            <a:r>
              <a:rPr lang="en-US" dirty="0"/>
              <a:t>Emulation</a:t>
            </a:r>
          </a:p>
          <a:p>
            <a:pPr lvl="1"/>
            <a:r>
              <a:rPr lang="en-US" dirty="0"/>
              <a:t>Hypervisors</a:t>
            </a:r>
          </a:p>
          <a:p>
            <a:pPr lvl="1"/>
            <a:r>
              <a:rPr lang="en-US" dirty="0"/>
              <a:t>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A6798-5680-4D3D-8D0A-1E209A2568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Questions – VirtualBox on ARM Mac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D86BF-F020-4DE9-ABBF-817C36878D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Will VirtualBox work on the ARM Macs?</a:t>
            </a:r>
          </a:p>
          <a:p>
            <a:pPr lvl="1"/>
            <a:r>
              <a:rPr lang="en-US" dirty="0"/>
              <a:t>Will old versions of VirtualBox work?</a:t>
            </a:r>
          </a:p>
          <a:p>
            <a:pPr lvl="2"/>
            <a:r>
              <a:rPr lang="en-US" dirty="0"/>
              <a:t>No. Originally compiled for x86-64 only. Needs a new version written for ARM. Support exists as of October 2022!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What architecture will the guest OS need to be?</a:t>
            </a:r>
          </a:p>
          <a:p>
            <a:pPr lvl="2"/>
            <a:r>
              <a:rPr lang="en-US" dirty="0"/>
              <a:t>ARM. VirtualBox is a hypervisor that runs code on the actual processor.</a:t>
            </a:r>
          </a:p>
          <a:p>
            <a:pPr lvl="2"/>
            <a:r>
              <a:rPr lang="en-US" dirty="0"/>
              <a:t>Windows and Linux do have some ARM support…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Could students run CS213 labs in it?</a:t>
            </a:r>
          </a:p>
          <a:p>
            <a:pPr lvl="2"/>
            <a:r>
              <a:rPr lang="en-US" dirty="0"/>
              <a:t>Not really… Any x86-64 specific stuff won’t work.</a:t>
            </a:r>
          </a:p>
          <a:p>
            <a:pPr lvl="2"/>
            <a:r>
              <a:rPr lang="en-US" dirty="0"/>
              <a:t>They would need an emulator for x86-64 assembly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7885E7-1EB2-4121-9AD4-33CAD7158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9824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079BC-82CC-456B-BB9B-988456F9EE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virtualization extensions often disabled by default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BF6C53-01A6-4059-A1A3-F7CDD8957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120105" cy="5029200"/>
          </a:xfrm>
        </p:spPr>
        <p:txBody>
          <a:bodyPr/>
          <a:lstStyle/>
          <a:p>
            <a:r>
              <a:rPr lang="en-US" dirty="0"/>
              <a:t>Most users will never have a need for them</a:t>
            </a:r>
          </a:p>
          <a:p>
            <a:pPr lvl="1"/>
            <a:r>
              <a:rPr lang="en-US" dirty="0"/>
              <a:t>And developers can probably figure out BIOS settings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7A4AE-B627-4F0B-BE61-5D0C75C43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5122" name="Picture 2" descr="enter image description here">
            <a:extLst>
              <a:ext uri="{FF2B5EF4-FFF2-40B4-BE49-F238E27FC236}">
                <a16:creationId xmlns:a16="http://schemas.microsoft.com/office/drawing/2014/main" id="{08DF6379-34BE-4C12-B097-9C49CEEC50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5960644" y="1155700"/>
            <a:ext cx="5619750" cy="3724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virtualbox">
            <a:extLst>
              <a:ext uri="{FF2B5EF4-FFF2-40B4-BE49-F238E27FC236}">
                <a16:creationId xmlns:a16="http://schemas.microsoft.com/office/drawing/2014/main" id="{3B8A650E-F270-4B90-B329-7A24E33689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07595" y="3130146"/>
            <a:ext cx="5165630" cy="3042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2209673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b="1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b="1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51989059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C942F0-1BA4-A55A-99D8-2CE4C2006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Not-quite-containers: Compatibility layer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480731-11F5-01C4-7DC7-3F340F8F19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allow software to run on another OS, provide an interface that can translate system calls</a:t>
            </a:r>
          </a:p>
          <a:p>
            <a:pPr lvl="1"/>
            <a:r>
              <a:rPr lang="en-US" dirty="0"/>
              <a:t>Essentially emulating an OS, rather than computer hardware</a:t>
            </a:r>
          </a:p>
          <a:p>
            <a:endParaRPr lang="en-US" dirty="0"/>
          </a:p>
          <a:p>
            <a:r>
              <a:rPr lang="en-US" dirty="0"/>
              <a:t>Wine</a:t>
            </a:r>
          </a:p>
          <a:p>
            <a:pPr lvl="1"/>
            <a:r>
              <a:rPr lang="en-US" dirty="0"/>
              <a:t>Provides dynamic libraries that mirror those that exist in Windows</a:t>
            </a:r>
          </a:p>
          <a:p>
            <a:pPr lvl="2"/>
            <a:r>
              <a:rPr lang="en-US" dirty="0"/>
              <a:t>But new implementations make Linux system calls</a:t>
            </a:r>
          </a:p>
          <a:p>
            <a:endParaRPr lang="en-US" dirty="0"/>
          </a:p>
          <a:p>
            <a:r>
              <a:rPr lang="en-US" dirty="0"/>
              <a:t>WSL (1.0)</a:t>
            </a:r>
          </a:p>
          <a:p>
            <a:pPr lvl="1"/>
            <a:r>
              <a:rPr lang="en-US" dirty="0"/>
              <a:t>Translates Linux system calls into Windows system 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C4C22-E5A7-A524-2AC3-47522D632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19952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750BAD-FD07-4792-A2B8-95636B418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Cloud platform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89D64-8E28-4D4C-A2BA-437C21F756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190705" cy="5029200"/>
          </a:xfrm>
        </p:spPr>
        <p:txBody>
          <a:bodyPr/>
          <a:lstStyle/>
          <a:p>
            <a:r>
              <a:rPr lang="en-US" dirty="0"/>
              <a:t>May want to provide multiple OSes, but can do so with multiple physical machines</a:t>
            </a:r>
          </a:p>
          <a:p>
            <a:endParaRPr lang="en-US" dirty="0"/>
          </a:p>
          <a:p>
            <a:r>
              <a:rPr lang="en-US" dirty="0"/>
              <a:t>Really want encapsulation and isolation</a:t>
            </a:r>
          </a:p>
          <a:p>
            <a:pPr lvl="1"/>
            <a:r>
              <a:rPr lang="en-US" dirty="0"/>
              <a:t>Encapsulation</a:t>
            </a:r>
          </a:p>
          <a:p>
            <a:pPr lvl="2"/>
            <a:r>
              <a:rPr lang="en-US" dirty="0"/>
              <a:t>Include particular shared libraries that application needs</a:t>
            </a:r>
          </a:p>
          <a:p>
            <a:pPr lvl="2"/>
            <a:r>
              <a:rPr lang="en-US" dirty="0"/>
              <a:t>Without interfering with other applications on system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Isolation</a:t>
            </a:r>
          </a:p>
          <a:p>
            <a:pPr lvl="2"/>
            <a:r>
              <a:rPr lang="en-US" dirty="0"/>
              <a:t>Guarantee certain processing and memory allocations to each application</a:t>
            </a:r>
          </a:p>
          <a:p>
            <a:pPr lvl="2"/>
            <a:r>
              <a:rPr lang="en-US" dirty="0"/>
              <a:t>Limit visibility into the filesystem (without overhead of partition per app)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28DE4A-CEB0-481D-B7B5-95C2B3B584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787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6E07C-B5C2-43C7-AB28-B019B7D45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F91F07-372E-422E-9BB2-178BCC91C4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171157" cy="5029200"/>
          </a:xfrm>
        </p:spPr>
        <p:txBody>
          <a:bodyPr/>
          <a:lstStyle/>
          <a:p>
            <a:r>
              <a:rPr lang="en-US" dirty="0"/>
              <a:t>Provide each application with illusion of its own dedicated OS</a:t>
            </a:r>
          </a:p>
          <a:p>
            <a:pPr lvl="1"/>
            <a:r>
              <a:rPr lang="en-US" dirty="0"/>
              <a:t>Isolated resources:</a:t>
            </a:r>
            <a:br>
              <a:rPr lang="en-US" dirty="0"/>
            </a:br>
            <a:r>
              <a:rPr lang="en-US" dirty="0"/>
              <a:t>processor and memory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Isolated namespace:</a:t>
            </a:r>
            <a:br>
              <a:rPr lang="en-US" dirty="0"/>
            </a:br>
            <a:r>
              <a:rPr lang="en-US" dirty="0"/>
              <a:t>PIDs, network, filesystem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Includes only the binaries and libraries it needs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4FD108-98B8-4A5F-BA21-5974F63E6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09CDF103-C643-41FB-D59A-17B58813C6E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939415" y="1342008"/>
            <a:ext cx="4789289" cy="43486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64980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981A4244-BE2F-5C17-FEA8-8B4E7156E9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Visual comparison of Hypervisors and Containers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F8FB77-2E10-E280-8912-37B69A215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F92857-7ECF-1653-00D1-20EAF3C932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02018" y="1344170"/>
            <a:ext cx="9985819" cy="4788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1998293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49B3FE4-0BBF-1389-E4D5-B5FADB3F6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implement containers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BF9F5E2-43F5-4AC7-7A1B-EDB3A44FB1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Needs the ability to isolate one process from the effects of another</a:t>
            </a:r>
          </a:p>
          <a:p>
            <a:pPr lvl="1"/>
            <a:r>
              <a:rPr lang="en-US" dirty="0"/>
              <a:t>More strongly than a normal OS does anyways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Linux, there is a related idea which is the basis for containers</a:t>
            </a:r>
          </a:p>
          <a:p>
            <a:pPr lvl="1"/>
            <a:r>
              <a:rPr lang="en-US" dirty="0" err="1"/>
              <a:t>cgroups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26BD768-B805-4E4C-7D7A-2FC3D83E61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85267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244-A496-48A3-BE33-51679C6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(control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687-9896-46AF-B6E4-204F6E4D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335579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 of processes treated as a group for resource allocation</a:t>
            </a:r>
          </a:p>
          <a:p>
            <a:endParaRPr lang="en-US" dirty="0"/>
          </a:p>
          <a:p>
            <a:r>
              <a:rPr lang="en-US" dirty="0"/>
              <a:t>Provider greater performance isolation between </a:t>
            </a:r>
            <a:r>
              <a:rPr lang="en-US" dirty="0" err="1"/>
              <a:t>cgroups</a:t>
            </a:r>
            <a:r>
              <a:rPr lang="en-US" dirty="0"/>
              <a:t> than between processes</a:t>
            </a:r>
          </a:p>
          <a:p>
            <a:pPr lvl="1"/>
            <a:r>
              <a:rPr lang="en-US" dirty="0"/>
              <a:t>Firm limits per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6981-1C82-40FA-825F-9311F8B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C5C479D-76CD-4A17-8B0A-80A59D069444}"/>
              </a:ext>
            </a:extLst>
          </p:cNvPr>
          <p:cNvSpPr/>
          <p:nvPr/>
        </p:nvSpPr>
        <p:spPr bwMode="auto">
          <a:xfrm>
            <a:off x="4746239" y="3587090"/>
            <a:ext cx="6595709" cy="18980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7F648D-D3C7-4DA5-A5D6-EEBFA5E04E5B}"/>
              </a:ext>
            </a:extLst>
          </p:cNvPr>
          <p:cNvGrpSpPr/>
          <p:nvPr/>
        </p:nvGrpSpPr>
        <p:grpSpPr>
          <a:xfrm>
            <a:off x="6452507" y="3912021"/>
            <a:ext cx="535506" cy="613399"/>
            <a:chOff x="2286000" y="3733800"/>
            <a:chExt cx="535506" cy="6133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28800A-7247-4B72-A474-48CEF3068960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2B6245-94E4-4BB2-9A81-DAF27205F544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AE9EAD-C9B4-4A0E-824A-40E63AD0CC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2E01C8-0BE0-4A37-984E-41730DC3DA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D4677D-60FE-4CFF-AFDE-D80084FED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967BB2-B71A-4AA3-829E-03B1E622963A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0627E9-FDBC-46D6-AD47-477ACE4842C4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C32FAE-F7CF-4228-9051-AE484F37B91B}"/>
              </a:ext>
            </a:extLst>
          </p:cNvPr>
          <p:cNvGrpSpPr/>
          <p:nvPr/>
        </p:nvGrpSpPr>
        <p:grpSpPr>
          <a:xfrm>
            <a:off x="6256660" y="4069882"/>
            <a:ext cx="535506" cy="613399"/>
            <a:chOff x="2286000" y="3733800"/>
            <a:chExt cx="535506" cy="6133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52539-A140-413D-A500-7C161589B047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7D16C-493E-412E-A2FE-D4DA0139AA8E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4C10D0-5F15-4113-A5AD-C47CE086E9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548178-E5B7-4D98-B2F6-E6DCB5B014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E5B41F-8852-4452-9FF5-B66DE6C77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4B8FF0-BF2A-4264-ADE1-15D437F3D01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5F46E4-9E5C-487B-A80A-948527E377CE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2ADAD-0421-4AAA-87F5-59E6B55F1268}"/>
              </a:ext>
            </a:extLst>
          </p:cNvPr>
          <p:cNvSpPr/>
          <p:nvPr/>
        </p:nvSpPr>
        <p:spPr bwMode="auto">
          <a:xfrm>
            <a:off x="9788957" y="4723995"/>
            <a:ext cx="1219200" cy="638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B01D7-2916-4988-9845-BFD05B657F4C}"/>
              </a:ext>
            </a:extLst>
          </p:cNvPr>
          <p:cNvSpPr/>
          <p:nvPr/>
        </p:nvSpPr>
        <p:spPr bwMode="auto">
          <a:xfrm>
            <a:off x="9598328" y="4814076"/>
            <a:ext cx="1327608" cy="624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1599D-AE9B-46EA-B2EC-C893FAE0EC0D}"/>
              </a:ext>
            </a:extLst>
          </p:cNvPr>
          <p:cNvSpPr/>
          <p:nvPr/>
        </p:nvSpPr>
        <p:spPr bwMode="auto">
          <a:xfrm>
            <a:off x="9451628" y="4899229"/>
            <a:ext cx="1353603" cy="585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8C6FC-533A-4BF2-A077-1429B2F62501}"/>
              </a:ext>
            </a:extLst>
          </p:cNvPr>
          <p:cNvSpPr txBox="1"/>
          <p:nvPr/>
        </p:nvSpPr>
        <p:spPr>
          <a:xfrm rot="16200000">
            <a:off x="3750514" y="6080864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9F145E-0F14-471E-A164-C5C180837F28}"/>
              </a:ext>
            </a:extLst>
          </p:cNvPr>
          <p:cNvCxnSpPr/>
          <p:nvPr/>
        </p:nvCxnSpPr>
        <p:spPr bwMode="auto">
          <a:xfrm>
            <a:off x="4226357" y="5515198"/>
            <a:ext cx="708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7B9051-7604-49EC-9E6F-DED0DF640D18}"/>
              </a:ext>
            </a:extLst>
          </p:cNvPr>
          <p:cNvCxnSpPr/>
          <p:nvPr/>
        </p:nvCxnSpPr>
        <p:spPr bwMode="auto">
          <a:xfrm>
            <a:off x="4226357" y="3556392"/>
            <a:ext cx="7086600" cy="0"/>
          </a:xfrm>
          <a:prstGeom prst="line">
            <a:avLst/>
          </a:prstGeom>
          <a:solidFill>
            <a:schemeClr val="accent1"/>
          </a:solidFill>
          <a:ln w="28575" cap="flat" cmpd="tri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EFD4B7-EA33-48E1-B22D-51EBF904CC32}"/>
              </a:ext>
            </a:extLst>
          </p:cNvPr>
          <p:cNvSpPr txBox="1"/>
          <p:nvPr/>
        </p:nvSpPr>
        <p:spPr>
          <a:xfrm rot="16200000">
            <a:off x="3430140" y="4336093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27B4A-4F0F-4DBD-B35B-AFB880FC28D3}"/>
              </a:ext>
            </a:extLst>
          </p:cNvPr>
          <p:cNvSpPr txBox="1"/>
          <p:nvPr/>
        </p:nvSpPr>
        <p:spPr>
          <a:xfrm rot="16200000">
            <a:off x="3546966" y="221990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Software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F40946-22C8-48FA-8D6C-E0568C872A68}"/>
              </a:ext>
            </a:extLst>
          </p:cNvPr>
          <p:cNvGrpSpPr/>
          <p:nvPr/>
        </p:nvGrpSpPr>
        <p:grpSpPr>
          <a:xfrm>
            <a:off x="7460841" y="3572099"/>
            <a:ext cx="535506" cy="609599"/>
            <a:chOff x="3884094" y="3222794"/>
            <a:chExt cx="611706" cy="7396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A484B5-56A3-48B0-B258-3B68BC1F69C3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9A4F59-C60D-406D-A130-D71DE241B1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D1C950-B13C-4215-AC8B-5365A83FE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643FEC-3CEE-4AA6-BF37-C1BAF80E2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306A4E-1887-40B0-B26F-6A07BD9C205E}"/>
              </a:ext>
            </a:extLst>
          </p:cNvPr>
          <p:cNvSpPr txBox="1"/>
          <p:nvPr/>
        </p:nvSpPr>
        <p:spPr>
          <a:xfrm>
            <a:off x="7192229" y="4123058"/>
            <a:ext cx="977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syscall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98703-4217-475A-9AC7-BF6C018144B0}"/>
              </a:ext>
            </a:extLst>
          </p:cNvPr>
          <p:cNvSpPr txBox="1"/>
          <p:nvPr/>
        </p:nvSpPr>
        <p:spPr>
          <a:xfrm>
            <a:off x="7400502" y="456067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intr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CB02B-B248-44D0-B7B0-CE617F042EF4}"/>
              </a:ext>
            </a:extLst>
          </p:cNvPr>
          <p:cNvGrpSpPr/>
          <p:nvPr/>
        </p:nvGrpSpPr>
        <p:grpSpPr>
          <a:xfrm>
            <a:off x="7500851" y="4876085"/>
            <a:ext cx="535506" cy="609599"/>
            <a:chOff x="3884094" y="3222794"/>
            <a:chExt cx="611706" cy="739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81AFE0-828A-4381-A51B-8456E1E153C1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3B5496-286A-4B02-B39E-1E8D6BEE79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FA9866-0359-42F1-9EE2-F0ED9AFB2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F85029-B40C-44C1-9C3E-CAA9551B1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E2D617-0189-46F1-B097-8DD736DA4E4B}"/>
              </a:ext>
            </a:extLst>
          </p:cNvPr>
          <p:cNvSpPr txBox="1"/>
          <p:nvPr/>
        </p:nvSpPr>
        <p:spPr>
          <a:xfrm>
            <a:off x="9872960" y="5121162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AD1E3-9992-482F-B67C-0B4D4131530F}"/>
              </a:ext>
            </a:extLst>
          </p:cNvPr>
          <p:cNvGrpSpPr/>
          <p:nvPr/>
        </p:nvGrpSpPr>
        <p:grpSpPr>
          <a:xfrm>
            <a:off x="6148482" y="4171865"/>
            <a:ext cx="535506" cy="613399"/>
            <a:chOff x="2286000" y="3733800"/>
            <a:chExt cx="535506" cy="6133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643EE-EFA4-4966-93E0-F66FEBCDA905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3F3C53-7975-481F-900D-32860352078A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2BDCA0-BD6F-41E5-9CF7-6BA411B78F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C3793C-C4BA-45C1-8C2A-F3FE2CA812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665A390-C71F-4B10-A083-B35C18806D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8C22F9-6E43-4A12-82D1-72D8FF7E270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66282-47E3-4A23-92D1-EAA2A2377AD1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E8DF92-B7EE-407C-91B3-D7381189F24A}"/>
              </a:ext>
            </a:extLst>
          </p:cNvPr>
          <p:cNvSpPr txBox="1"/>
          <p:nvPr/>
        </p:nvSpPr>
        <p:spPr>
          <a:xfrm>
            <a:off x="5972578" y="4759481"/>
            <a:ext cx="81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Page Tables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A6A20F-043D-412A-BBDB-7A0F5A5D2951}"/>
              </a:ext>
            </a:extLst>
          </p:cNvPr>
          <p:cNvSpPr txBox="1"/>
          <p:nvPr/>
        </p:nvSpPr>
        <p:spPr>
          <a:xfrm>
            <a:off x="8221725" y="453483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intrpt</a:t>
            </a:r>
            <a:r>
              <a:rPr lang="en-US" sz="1400" dirty="0"/>
              <a:t> handlers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58498-27A8-495F-9CFD-4F27580397C3}"/>
              </a:ext>
            </a:extLst>
          </p:cNvPr>
          <p:cNvSpPr txBox="1"/>
          <p:nvPr/>
        </p:nvSpPr>
        <p:spPr>
          <a:xfrm>
            <a:off x="8265128" y="3686398"/>
            <a:ext cx="13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syscall</a:t>
            </a:r>
            <a:r>
              <a:rPr lang="en-US" sz="1400" dirty="0"/>
              <a:t> handlers</a:t>
            </a:r>
          </a:p>
        </p:txBody>
      </p:sp>
      <p:sp>
        <p:nvSpPr>
          <p:cNvPr id="54" name="Freeform 79">
            <a:extLst>
              <a:ext uri="{FF2B5EF4-FFF2-40B4-BE49-F238E27FC236}">
                <a16:creationId xmlns:a16="http://schemas.microsoft.com/office/drawing/2014/main" id="{20FC9802-E400-47AD-90D7-FFB6D5867531}"/>
              </a:ext>
            </a:extLst>
          </p:cNvPr>
          <p:cNvSpPr/>
          <p:nvPr/>
        </p:nvSpPr>
        <p:spPr bwMode="auto">
          <a:xfrm>
            <a:off x="7938821" y="3807532"/>
            <a:ext cx="429768" cy="174522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Freeform 80">
            <a:extLst>
              <a:ext uri="{FF2B5EF4-FFF2-40B4-BE49-F238E27FC236}">
                <a16:creationId xmlns:a16="http://schemas.microsoft.com/office/drawing/2014/main" id="{2482F9F3-B4A9-4F3D-A275-5E0655B031B7}"/>
              </a:ext>
            </a:extLst>
          </p:cNvPr>
          <p:cNvSpPr/>
          <p:nvPr/>
        </p:nvSpPr>
        <p:spPr bwMode="auto">
          <a:xfrm flipV="1">
            <a:off x="7968173" y="4867607"/>
            <a:ext cx="429768" cy="246051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ED796D-0B5E-4286-B3A9-AEB9F38EAD70}"/>
              </a:ext>
            </a:extLst>
          </p:cNvPr>
          <p:cNvSpPr txBox="1"/>
          <p:nvPr/>
        </p:nvSpPr>
        <p:spPr>
          <a:xfrm>
            <a:off x="4746239" y="4023378"/>
            <a:ext cx="114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375A5-EFA3-40E9-BA75-805611897D1A}"/>
              </a:ext>
            </a:extLst>
          </p:cNvPr>
          <p:cNvSpPr txBox="1"/>
          <p:nvPr/>
        </p:nvSpPr>
        <p:spPr>
          <a:xfrm>
            <a:off x="9306863" y="4039927"/>
            <a:ext cx="132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subsystems</a:t>
            </a:r>
          </a:p>
        </p:txBody>
      </p:sp>
      <p:sp>
        <p:nvSpPr>
          <p:cNvPr id="58" name="Rounded Rectangle 95">
            <a:extLst>
              <a:ext uri="{FF2B5EF4-FFF2-40B4-BE49-F238E27FC236}">
                <a16:creationId xmlns:a16="http://schemas.microsoft.com/office/drawing/2014/main" id="{5CD5804A-6BDA-4E39-BB6B-E5D5B8650B79}"/>
              </a:ext>
            </a:extLst>
          </p:cNvPr>
          <p:cNvSpPr/>
          <p:nvPr/>
        </p:nvSpPr>
        <p:spPr bwMode="auto">
          <a:xfrm>
            <a:off x="4912157" y="1882614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ounded Rectangle 97">
            <a:extLst>
              <a:ext uri="{FF2B5EF4-FFF2-40B4-BE49-F238E27FC236}">
                <a16:creationId xmlns:a16="http://schemas.microsoft.com/office/drawing/2014/main" id="{34131739-44DC-43C1-8751-3E174130B67A}"/>
              </a:ext>
            </a:extLst>
          </p:cNvPr>
          <p:cNvSpPr/>
          <p:nvPr/>
        </p:nvSpPr>
        <p:spPr bwMode="auto">
          <a:xfrm>
            <a:off x="5167336" y="1687910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98">
            <a:extLst>
              <a:ext uri="{FF2B5EF4-FFF2-40B4-BE49-F238E27FC236}">
                <a16:creationId xmlns:a16="http://schemas.microsoft.com/office/drawing/2014/main" id="{C3B013C6-F834-408C-9130-7D30A52AC3DC}"/>
              </a:ext>
            </a:extLst>
          </p:cNvPr>
          <p:cNvSpPr/>
          <p:nvPr/>
        </p:nvSpPr>
        <p:spPr bwMode="auto">
          <a:xfrm>
            <a:off x="5743054" y="1963419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ounded Rectangle 99">
            <a:extLst>
              <a:ext uri="{FF2B5EF4-FFF2-40B4-BE49-F238E27FC236}">
                <a16:creationId xmlns:a16="http://schemas.microsoft.com/office/drawing/2014/main" id="{765D25F2-094F-4170-AEC7-57C27AD69FFB}"/>
              </a:ext>
            </a:extLst>
          </p:cNvPr>
          <p:cNvSpPr/>
          <p:nvPr/>
        </p:nvSpPr>
        <p:spPr bwMode="auto">
          <a:xfrm>
            <a:off x="6325187" y="1536741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Rounded Rectangle 100">
            <a:extLst>
              <a:ext uri="{FF2B5EF4-FFF2-40B4-BE49-F238E27FC236}">
                <a16:creationId xmlns:a16="http://schemas.microsoft.com/office/drawing/2014/main" id="{8A52D7C7-8E6D-4DAB-A1FB-0735902DF53A}"/>
              </a:ext>
            </a:extLst>
          </p:cNvPr>
          <p:cNvSpPr/>
          <p:nvPr/>
        </p:nvSpPr>
        <p:spPr bwMode="auto">
          <a:xfrm>
            <a:off x="7462632" y="1726573"/>
            <a:ext cx="1060421" cy="14989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id="{F7E0A428-9537-4A01-BB22-37D110445A97}"/>
              </a:ext>
            </a:extLst>
          </p:cNvPr>
          <p:cNvSpPr/>
          <p:nvPr/>
        </p:nvSpPr>
        <p:spPr bwMode="auto">
          <a:xfrm>
            <a:off x="8038350" y="2002082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Rounded Rectangle 102">
            <a:extLst>
              <a:ext uri="{FF2B5EF4-FFF2-40B4-BE49-F238E27FC236}">
                <a16:creationId xmlns:a16="http://schemas.microsoft.com/office/drawing/2014/main" id="{DD07CB17-0BAA-427A-8561-CDB57736A0B4}"/>
              </a:ext>
            </a:extLst>
          </p:cNvPr>
          <p:cNvSpPr/>
          <p:nvPr/>
        </p:nvSpPr>
        <p:spPr bwMode="auto">
          <a:xfrm>
            <a:off x="8620483" y="1575404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Rounded Rectangle 103">
            <a:extLst>
              <a:ext uri="{FF2B5EF4-FFF2-40B4-BE49-F238E27FC236}">
                <a16:creationId xmlns:a16="http://schemas.microsoft.com/office/drawing/2014/main" id="{08742434-E077-4EAC-BC80-45344C99B271}"/>
              </a:ext>
            </a:extLst>
          </p:cNvPr>
          <p:cNvSpPr/>
          <p:nvPr/>
        </p:nvSpPr>
        <p:spPr bwMode="auto">
          <a:xfrm>
            <a:off x="9807757" y="1581589"/>
            <a:ext cx="542378" cy="130319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Rounded Rectangle 104">
            <a:extLst>
              <a:ext uri="{FF2B5EF4-FFF2-40B4-BE49-F238E27FC236}">
                <a16:creationId xmlns:a16="http://schemas.microsoft.com/office/drawing/2014/main" id="{B7D5C0FE-9F8F-49EB-AFD4-A1B1A679E035}"/>
              </a:ext>
            </a:extLst>
          </p:cNvPr>
          <p:cNvSpPr/>
          <p:nvPr/>
        </p:nvSpPr>
        <p:spPr bwMode="auto">
          <a:xfrm>
            <a:off x="10167908" y="1886450"/>
            <a:ext cx="845504" cy="137474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09C9F-1D00-4EDE-B327-21B669EC67A7}"/>
              </a:ext>
            </a:extLst>
          </p:cNvPr>
          <p:cNvSpPr/>
          <p:nvPr/>
        </p:nvSpPr>
        <p:spPr bwMode="auto">
          <a:xfrm>
            <a:off x="487226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2029D-0B9C-43B4-AFE3-9D5CA3C7EB9D}"/>
              </a:ext>
            </a:extLst>
          </p:cNvPr>
          <p:cNvSpPr/>
          <p:nvPr/>
        </p:nvSpPr>
        <p:spPr bwMode="auto">
          <a:xfrm>
            <a:off x="660568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EF5C0B-080A-4257-8D85-BA64D04172D0}"/>
              </a:ext>
            </a:extLst>
          </p:cNvPr>
          <p:cNvSpPr/>
          <p:nvPr/>
        </p:nvSpPr>
        <p:spPr bwMode="auto">
          <a:xfrm>
            <a:off x="833312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1B3676-1A2F-497F-ADC3-85B32DB05EAB}"/>
              </a:ext>
            </a:extLst>
          </p:cNvPr>
          <p:cNvSpPr/>
          <p:nvPr/>
        </p:nvSpPr>
        <p:spPr bwMode="auto">
          <a:xfrm>
            <a:off x="1006654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F12AB0-471B-4D85-A86B-B18B87E07EAB}"/>
              </a:ext>
            </a:extLst>
          </p:cNvPr>
          <p:cNvSpPr txBox="1"/>
          <p:nvPr/>
        </p:nvSpPr>
        <p:spPr>
          <a:xfrm>
            <a:off x="5125886" y="579057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411BD-27B0-44B8-BD44-93DE9864CF8B}"/>
              </a:ext>
            </a:extLst>
          </p:cNvPr>
          <p:cNvSpPr txBox="1"/>
          <p:nvPr/>
        </p:nvSpPr>
        <p:spPr>
          <a:xfrm>
            <a:off x="6957536" y="57905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77F4B7-B3BA-4718-8802-D2570B4364E6}"/>
              </a:ext>
            </a:extLst>
          </p:cNvPr>
          <p:cNvSpPr txBox="1"/>
          <p:nvPr/>
        </p:nvSpPr>
        <p:spPr>
          <a:xfrm>
            <a:off x="8531277" y="5790572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BW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DA39F-07C4-49F5-9FBA-D092ABB7B8A5}"/>
              </a:ext>
            </a:extLst>
          </p:cNvPr>
          <p:cNvSpPr txBox="1"/>
          <p:nvPr/>
        </p:nvSpPr>
        <p:spPr>
          <a:xfrm>
            <a:off x="10408076" y="57905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75" name="Freeform 17">
            <a:extLst>
              <a:ext uri="{FF2B5EF4-FFF2-40B4-BE49-F238E27FC236}">
                <a16:creationId xmlns:a16="http://schemas.microsoft.com/office/drawing/2014/main" id="{1406DDEA-6133-4D76-8E6D-ECDDE82C7F43}"/>
              </a:ext>
            </a:extLst>
          </p:cNvPr>
          <p:cNvSpPr/>
          <p:nvPr/>
        </p:nvSpPr>
        <p:spPr bwMode="auto">
          <a:xfrm>
            <a:off x="4539040" y="2708936"/>
            <a:ext cx="2753710" cy="3090041"/>
          </a:xfrm>
          <a:custGeom>
            <a:avLst/>
            <a:gdLst>
              <a:gd name="connsiteX0" fmla="*/ 336331 w 2753710"/>
              <a:gd name="connsiteY0" fmla="*/ 3090041 h 3090041"/>
              <a:gd name="connsiteX1" fmla="*/ 1481958 w 2753710"/>
              <a:gd name="connsiteY1" fmla="*/ 3090041 h 3090041"/>
              <a:gd name="connsiteX2" fmla="*/ 2753710 w 2753710"/>
              <a:gd name="connsiteY2" fmla="*/ 0 h 3090041"/>
              <a:gd name="connsiteX3" fmla="*/ 0 w 2753710"/>
              <a:gd name="connsiteY3" fmla="*/ 0 h 3090041"/>
              <a:gd name="connsiteX4" fmla="*/ 336331 w 2753710"/>
              <a:gd name="connsiteY4" fmla="*/ 3090041 h 30900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753710" h="3090041">
                <a:moveTo>
                  <a:pt x="336331" y="3090041"/>
                </a:moveTo>
                <a:lnTo>
                  <a:pt x="1481958" y="3090041"/>
                </a:lnTo>
                <a:lnTo>
                  <a:pt x="2753710" y="0"/>
                </a:lnTo>
                <a:lnTo>
                  <a:pt x="0" y="0"/>
                </a:lnTo>
                <a:lnTo>
                  <a:pt x="336331" y="3090041"/>
                </a:lnTo>
                <a:close/>
              </a:path>
            </a:pathLst>
          </a:custGeom>
          <a:solidFill>
            <a:schemeClr val="accent1">
              <a:alpha val="21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6" name="Freeform 18">
            <a:extLst>
              <a:ext uri="{FF2B5EF4-FFF2-40B4-BE49-F238E27FC236}">
                <a16:creationId xmlns:a16="http://schemas.microsoft.com/office/drawing/2014/main" id="{BDB7A531-AA3F-49F1-B488-062A11BF9D07}"/>
              </a:ext>
            </a:extLst>
          </p:cNvPr>
          <p:cNvSpPr/>
          <p:nvPr/>
        </p:nvSpPr>
        <p:spPr bwMode="auto">
          <a:xfrm>
            <a:off x="6105081" y="2719446"/>
            <a:ext cx="3436883" cy="3069021"/>
          </a:xfrm>
          <a:custGeom>
            <a:avLst/>
            <a:gdLst>
              <a:gd name="connsiteX0" fmla="*/ 0 w 3436883"/>
              <a:gd name="connsiteY0" fmla="*/ 3069021 h 3069021"/>
              <a:gd name="connsiteX1" fmla="*/ 262759 w 3436883"/>
              <a:gd name="connsiteY1" fmla="*/ 3069021 h 3069021"/>
              <a:gd name="connsiteX2" fmla="*/ 3436883 w 3436883"/>
              <a:gd name="connsiteY2" fmla="*/ 0 h 3069021"/>
              <a:gd name="connsiteX3" fmla="*/ 1303283 w 3436883"/>
              <a:gd name="connsiteY3" fmla="*/ 21021 h 3069021"/>
              <a:gd name="connsiteX4" fmla="*/ 0 w 3436883"/>
              <a:gd name="connsiteY4" fmla="*/ 3069021 h 3069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36883" h="3069021">
                <a:moveTo>
                  <a:pt x="0" y="3069021"/>
                </a:moveTo>
                <a:lnTo>
                  <a:pt x="262759" y="3069021"/>
                </a:lnTo>
                <a:lnTo>
                  <a:pt x="3436883" y="0"/>
                </a:lnTo>
                <a:lnTo>
                  <a:pt x="1303283" y="21021"/>
                </a:lnTo>
                <a:lnTo>
                  <a:pt x="0" y="3069021"/>
                </a:lnTo>
                <a:close/>
              </a:path>
            </a:pathLst>
          </a:custGeom>
          <a:solidFill>
            <a:schemeClr val="accent6">
              <a:lumMod val="20000"/>
              <a:lumOff val="80000"/>
              <a:alpha val="27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D7B3C-075D-4E32-BBA3-663B5D0953A5}"/>
              </a:ext>
            </a:extLst>
          </p:cNvPr>
          <p:cNvSpPr txBox="1"/>
          <p:nvPr/>
        </p:nvSpPr>
        <p:spPr>
          <a:xfrm>
            <a:off x="5876299" y="12424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“production”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04CC8-C0D5-455F-9DAF-8F92E7EBD645}"/>
              </a:ext>
            </a:extLst>
          </p:cNvPr>
          <p:cNvSpPr txBox="1"/>
          <p:nvPr/>
        </p:nvSpPr>
        <p:spPr>
          <a:xfrm>
            <a:off x="7687650" y="12424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“testing”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9ECEB-3D7A-49B9-9F35-12A44EC671A0}"/>
              </a:ext>
            </a:extLst>
          </p:cNvPr>
          <p:cNvSpPr txBox="1"/>
          <p:nvPr/>
        </p:nvSpPr>
        <p:spPr>
          <a:xfrm>
            <a:off x="9956958" y="12424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“dev”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B22C98-5A4D-4377-BC39-D2C2C7EC71B7}"/>
              </a:ext>
            </a:extLst>
          </p:cNvPr>
          <p:cNvSpPr txBox="1"/>
          <p:nvPr/>
        </p:nvSpPr>
        <p:spPr>
          <a:xfrm>
            <a:off x="4621151" y="124249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Example:</a:t>
            </a:r>
          </a:p>
        </p:txBody>
      </p:sp>
      <p:sp>
        <p:nvSpPr>
          <p:cNvPr id="81" name="Freeform 23">
            <a:extLst>
              <a:ext uri="{FF2B5EF4-FFF2-40B4-BE49-F238E27FC236}">
                <a16:creationId xmlns:a16="http://schemas.microsoft.com/office/drawing/2014/main" id="{6C2FB6B8-0B2B-4184-8423-B0BEB36E133B}"/>
              </a:ext>
            </a:extLst>
          </p:cNvPr>
          <p:cNvSpPr/>
          <p:nvPr/>
        </p:nvSpPr>
        <p:spPr bwMode="auto">
          <a:xfrm>
            <a:off x="6441412" y="2687915"/>
            <a:ext cx="4698124" cy="3090042"/>
          </a:xfrm>
          <a:custGeom>
            <a:avLst/>
            <a:gdLst>
              <a:gd name="connsiteX0" fmla="*/ 0 w 4698124"/>
              <a:gd name="connsiteY0" fmla="*/ 3090042 h 3090042"/>
              <a:gd name="connsiteX1" fmla="*/ 0 w 4698124"/>
              <a:gd name="connsiteY1" fmla="*/ 3090042 h 3090042"/>
              <a:gd name="connsiteX2" fmla="*/ 4698124 w 4698124"/>
              <a:gd name="connsiteY2" fmla="*/ 0 h 3090042"/>
              <a:gd name="connsiteX3" fmla="*/ 3289738 w 4698124"/>
              <a:gd name="connsiteY3" fmla="*/ 52552 h 3090042"/>
              <a:gd name="connsiteX4" fmla="*/ 0 w 4698124"/>
              <a:gd name="connsiteY4" fmla="*/ 3090042 h 30900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698124" h="3090042">
                <a:moveTo>
                  <a:pt x="0" y="3090042"/>
                </a:moveTo>
                <a:lnTo>
                  <a:pt x="0" y="3090042"/>
                </a:lnTo>
                <a:lnTo>
                  <a:pt x="4698124" y="0"/>
                </a:lnTo>
                <a:lnTo>
                  <a:pt x="3289738" y="52552"/>
                </a:lnTo>
                <a:lnTo>
                  <a:pt x="0" y="3090042"/>
                </a:lnTo>
                <a:close/>
              </a:path>
            </a:pathLst>
          </a:custGeom>
          <a:solidFill>
            <a:srgbClr val="FFC000">
              <a:alpha val="22000"/>
            </a:srgb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194280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5" grpId="0" animBg="1"/>
      <p:bldP spid="76" grpId="0" animBg="1"/>
      <p:bldP spid="81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600244-A496-48A3-BE33-51679C6AF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</a:t>
            </a:r>
            <a:r>
              <a:rPr lang="en-US" dirty="0" err="1"/>
              <a:t>cgroups</a:t>
            </a:r>
            <a:r>
              <a:rPr lang="en-US" dirty="0"/>
              <a:t> (control groups)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7A687-9896-46AF-B6E4-204F6E4D8C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6" y="1143000"/>
            <a:ext cx="3355790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Collection of processes treated as a group for resource allocation</a:t>
            </a:r>
          </a:p>
          <a:p>
            <a:endParaRPr lang="en-US" dirty="0"/>
          </a:p>
          <a:p>
            <a:r>
              <a:rPr lang="en-US" dirty="0"/>
              <a:t>Provider greater performance isolation between </a:t>
            </a:r>
            <a:r>
              <a:rPr lang="en-US" dirty="0" err="1"/>
              <a:t>cgroups</a:t>
            </a:r>
            <a:r>
              <a:rPr lang="en-US" dirty="0"/>
              <a:t> than between processes</a:t>
            </a:r>
          </a:p>
          <a:p>
            <a:pPr lvl="1"/>
            <a:r>
              <a:rPr lang="en-US" dirty="0"/>
              <a:t>Firm limits per group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AC6981-1C82-40FA-825F-9311F8B4FC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  <p:sp>
        <p:nvSpPr>
          <p:cNvPr id="5" name="Rounded Rectangle 2">
            <a:extLst>
              <a:ext uri="{FF2B5EF4-FFF2-40B4-BE49-F238E27FC236}">
                <a16:creationId xmlns:a16="http://schemas.microsoft.com/office/drawing/2014/main" id="{0C5C479D-76CD-4A17-8B0A-80A59D069444}"/>
              </a:ext>
            </a:extLst>
          </p:cNvPr>
          <p:cNvSpPr/>
          <p:nvPr/>
        </p:nvSpPr>
        <p:spPr bwMode="auto">
          <a:xfrm>
            <a:off x="4746239" y="3587090"/>
            <a:ext cx="6595709" cy="1898036"/>
          </a:xfrm>
          <a:prstGeom prst="round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B7F648D-D3C7-4DA5-A5D6-EEBFA5E04E5B}"/>
              </a:ext>
            </a:extLst>
          </p:cNvPr>
          <p:cNvGrpSpPr/>
          <p:nvPr/>
        </p:nvGrpSpPr>
        <p:grpSpPr>
          <a:xfrm>
            <a:off x="6452507" y="3912021"/>
            <a:ext cx="535506" cy="613399"/>
            <a:chOff x="2286000" y="3733800"/>
            <a:chExt cx="535506" cy="613399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FE28800A-7247-4B72-A474-48CEF3068960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772B6245-94E4-4BB2-9A81-DAF27205F544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F4AE9EAD-C9B4-4A0E-824A-40E63AD0CC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532E01C8-0BE0-4A37-984E-41730DC3DA2A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08D4677D-60FE-4CFF-AFDE-D80084FED4F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B967BB2-B71A-4AA3-829E-03B1E622963A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50627E9-FDBC-46D6-AD47-477ACE4842C4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71C32FAE-F7CF-4228-9051-AE484F37B91B}"/>
              </a:ext>
            </a:extLst>
          </p:cNvPr>
          <p:cNvGrpSpPr/>
          <p:nvPr/>
        </p:nvGrpSpPr>
        <p:grpSpPr>
          <a:xfrm>
            <a:off x="6256660" y="4069882"/>
            <a:ext cx="535506" cy="613399"/>
            <a:chOff x="2286000" y="3733800"/>
            <a:chExt cx="535506" cy="613399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A5452539-A140-413D-A500-7C161589B047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0D77D16C-493E-412E-A2FE-D4DA0139AA8E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934C10D0-5F15-4113-A5AD-C47CE086E923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B2548178-E5B7-4D98-B2F6-E6DCB5B01486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8FE5B41F-8852-4452-9FF5-B66DE6C77A4B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74B8FF0-BF2A-4264-ADE1-15D437F3D01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85F46E4-9E5C-487B-A80A-948527E377CE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EDE2ADAD-0421-4AAA-87F5-59E6B55F1268}"/>
              </a:ext>
            </a:extLst>
          </p:cNvPr>
          <p:cNvSpPr/>
          <p:nvPr/>
        </p:nvSpPr>
        <p:spPr bwMode="auto">
          <a:xfrm>
            <a:off x="9788957" y="4723995"/>
            <a:ext cx="1219200" cy="638803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0B01D7-2916-4988-9845-BFD05B657F4C}"/>
              </a:ext>
            </a:extLst>
          </p:cNvPr>
          <p:cNvSpPr/>
          <p:nvPr/>
        </p:nvSpPr>
        <p:spPr bwMode="auto">
          <a:xfrm>
            <a:off x="9598328" y="4814076"/>
            <a:ext cx="1327608" cy="624922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C1599D-AE9B-46EA-B2EC-C893FAE0EC0D}"/>
              </a:ext>
            </a:extLst>
          </p:cNvPr>
          <p:cNvSpPr/>
          <p:nvPr/>
        </p:nvSpPr>
        <p:spPr bwMode="auto">
          <a:xfrm>
            <a:off x="9451628" y="4899229"/>
            <a:ext cx="1353603" cy="585897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9B8C6FC-533A-4BF2-A077-1429B2F62501}"/>
              </a:ext>
            </a:extLst>
          </p:cNvPr>
          <p:cNvSpPr txBox="1"/>
          <p:nvPr/>
        </p:nvSpPr>
        <p:spPr>
          <a:xfrm rot="16200000">
            <a:off x="3750514" y="6080864"/>
            <a:ext cx="11040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Hardware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3C9F145E-0F14-471E-A164-C5C180837F28}"/>
              </a:ext>
            </a:extLst>
          </p:cNvPr>
          <p:cNvCxnSpPr/>
          <p:nvPr/>
        </p:nvCxnSpPr>
        <p:spPr bwMode="auto">
          <a:xfrm>
            <a:off x="4226357" y="5515198"/>
            <a:ext cx="7086600" cy="0"/>
          </a:xfrm>
          <a:prstGeom prst="line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87B9051-7604-49EC-9E6F-DED0DF640D18}"/>
              </a:ext>
            </a:extLst>
          </p:cNvPr>
          <p:cNvCxnSpPr/>
          <p:nvPr/>
        </p:nvCxnSpPr>
        <p:spPr bwMode="auto">
          <a:xfrm>
            <a:off x="4226357" y="3556392"/>
            <a:ext cx="7086600" cy="0"/>
          </a:xfrm>
          <a:prstGeom prst="line">
            <a:avLst/>
          </a:prstGeom>
          <a:solidFill>
            <a:schemeClr val="accent1"/>
          </a:solidFill>
          <a:ln w="28575" cap="flat" cmpd="tri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36EFD4B7-EA33-48E1-B22D-51EBF904CC32}"/>
              </a:ext>
            </a:extLst>
          </p:cNvPr>
          <p:cNvSpPr txBox="1"/>
          <p:nvPr/>
        </p:nvSpPr>
        <p:spPr>
          <a:xfrm rot="16200000">
            <a:off x="3430140" y="4336093"/>
            <a:ext cx="1744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System Software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4D27B4A-4F0F-4DBD-B35B-AFB880FC28D3}"/>
              </a:ext>
            </a:extLst>
          </p:cNvPr>
          <p:cNvSpPr txBox="1"/>
          <p:nvPr/>
        </p:nvSpPr>
        <p:spPr>
          <a:xfrm rot="16200000">
            <a:off x="3546966" y="2219904"/>
            <a:ext cx="1511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User Software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2F40946-22C8-48FA-8D6C-E0568C872A68}"/>
              </a:ext>
            </a:extLst>
          </p:cNvPr>
          <p:cNvGrpSpPr/>
          <p:nvPr/>
        </p:nvGrpSpPr>
        <p:grpSpPr>
          <a:xfrm>
            <a:off x="7460841" y="3572099"/>
            <a:ext cx="535506" cy="609599"/>
            <a:chOff x="3884094" y="3222794"/>
            <a:chExt cx="611706" cy="739606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DEA484B5-56A3-48B0-B258-3B68BC1F69C3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359A4F59-C60D-406D-A130-D71DE241B1D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C2D1C950-B13C-4215-AC8B-5365A83FEB59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D7643FEC-3CEE-4AA6-BF37-C1BAF80E2671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8E306A4E-1887-40B0-B26F-6A07BD9C205E}"/>
              </a:ext>
            </a:extLst>
          </p:cNvPr>
          <p:cNvSpPr txBox="1"/>
          <p:nvPr/>
        </p:nvSpPr>
        <p:spPr>
          <a:xfrm>
            <a:off x="7192229" y="4123058"/>
            <a:ext cx="97719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syscall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0C98703-4217-475A-9AC7-BF6C018144B0}"/>
              </a:ext>
            </a:extLst>
          </p:cNvPr>
          <p:cNvSpPr txBox="1"/>
          <p:nvPr/>
        </p:nvSpPr>
        <p:spPr>
          <a:xfrm>
            <a:off x="7400502" y="4560675"/>
            <a:ext cx="74411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intr</a:t>
            </a:r>
            <a:r>
              <a:rPr lang="en-US" sz="1600" dirty="0"/>
              <a:t> </a:t>
            </a:r>
            <a:r>
              <a:rPr lang="en-US" sz="1600" dirty="0" err="1"/>
              <a:t>tbl</a:t>
            </a:r>
            <a:endParaRPr lang="en-US" sz="1600" dirty="0"/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23BCB02B-B248-44D0-B7B0-CE617F042EF4}"/>
              </a:ext>
            </a:extLst>
          </p:cNvPr>
          <p:cNvGrpSpPr/>
          <p:nvPr/>
        </p:nvGrpSpPr>
        <p:grpSpPr>
          <a:xfrm>
            <a:off x="7500851" y="4876085"/>
            <a:ext cx="535506" cy="609599"/>
            <a:chOff x="3884094" y="3222794"/>
            <a:chExt cx="611706" cy="739606"/>
          </a:xfrm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A81AFE0-828A-4381-A51B-8456E1E153C1}"/>
                </a:ext>
              </a:extLst>
            </p:cNvPr>
            <p:cNvSpPr/>
            <p:nvPr/>
          </p:nvSpPr>
          <p:spPr bwMode="auto">
            <a:xfrm>
              <a:off x="3884094" y="3222794"/>
              <a:ext cx="611706" cy="739606"/>
            </a:xfrm>
            <a:prstGeom prst="rect">
              <a:avLst/>
            </a:prstGeom>
            <a:noFill/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13B5496-286A-4B02-B39E-1E8D6BEE79B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4290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F8FA9866-0359-42F1-9EE2-F0ED9AFB24D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592597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8F85029-B40C-44C1-9C3E-CAA9551B17C3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884094" y="3733800"/>
              <a:ext cx="611706" cy="0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42" name="TextBox 41">
            <a:extLst>
              <a:ext uri="{FF2B5EF4-FFF2-40B4-BE49-F238E27FC236}">
                <a16:creationId xmlns:a16="http://schemas.microsoft.com/office/drawing/2014/main" id="{0CE2D617-0189-46F1-B097-8DD736DA4E4B}"/>
              </a:ext>
            </a:extLst>
          </p:cNvPr>
          <p:cNvSpPr txBox="1"/>
          <p:nvPr/>
        </p:nvSpPr>
        <p:spPr>
          <a:xfrm>
            <a:off x="9872960" y="5121162"/>
            <a:ext cx="843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Drivers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2CAAD1E3-9992-482F-B67C-0B4D4131530F}"/>
              </a:ext>
            </a:extLst>
          </p:cNvPr>
          <p:cNvGrpSpPr/>
          <p:nvPr/>
        </p:nvGrpSpPr>
        <p:grpSpPr>
          <a:xfrm>
            <a:off x="6148482" y="4171865"/>
            <a:ext cx="535506" cy="613399"/>
            <a:chOff x="2286000" y="3733800"/>
            <a:chExt cx="535506" cy="613399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D93643EE-EFA4-4966-93E0-F66FEBCDA905}"/>
                </a:ext>
              </a:extLst>
            </p:cNvPr>
            <p:cNvGrpSpPr/>
            <p:nvPr/>
          </p:nvGrpSpPr>
          <p:grpSpPr>
            <a:xfrm>
              <a:off x="2286000" y="3737600"/>
              <a:ext cx="535506" cy="609599"/>
              <a:chOff x="3884094" y="3222794"/>
              <a:chExt cx="611706" cy="739606"/>
            </a:xfrm>
          </p:grpSpPr>
          <p:sp>
            <p:nvSpPr>
              <p:cNvPr id="47" name="Rectangle 46">
                <a:extLst>
                  <a:ext uri="{FF2B5EF4-FFF2-40B4-BE49-F238E27FC236}">
                    <a16:creationId xmlns:a16="http://schemas.microsoft.com/office/drawing/2014/main" id="{303F3C53-7975-481F-900D-32860352078A}"/>
                  </a:ext>
                </a:extLst>
              </p:cNvPr>
              <p:cNvSpPr/>
              <p:nvPr/>
            </p:nvSpPr>
            <p:spPr bwMode="auto">
              <a:xfrm>
                <a:off x="3884094" y="3222794"/>
                <a:ext cx="611706" cy="739606"/>
              </a:xfrm>
              <a:prstGeom prst="rect">
                <a:avLst/>
              </a:prstGeom>
              <a:solidFill>
                <a:schemeClr val="accent5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cxnSp>
            <p:nvCxnSpPr>
              <p:cNvPr id="48" name="Straight Connector 47">
                <a:extLst>
                  <a:ext uri="{FF2B5EF4-FFF2-40B4-BE49-F238E27FC236}">
                    <a16:creationId xmlns:a16="http://schemas.microsoft.com/office/drawing/2014/main" id="{E72BDCA0-BD6F-41E5-9CF7-6BA411B78F07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4290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49" name="Straight Connector 48">
                <a:extLst>
                  <a:ext uri="{FF2B5EF4-FFF2-40B4-BE49-F238E27FC236}">
                    <a16:creationId xmlns:a16="http://schemas.microsoft.com/office/drawing/2014/main" id="{02C3793C-C4BA-45C1-8C2A-F3FE2CA81255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592597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B665A390-C71F-4B10-A083-B35C18806D78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3884094" y="3733800"/>
                <a:ext cx="611706" cy="0"/>
              </a:xfrm>
              <a:prstGeom prst="line">
                <a:avLst/>
              </a:prstGeom>
              <a:solidFill>
                <a:schemeClr val="accent1"/>
              </a:solidFill>
              <a:ln w="12700" cap="flat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968C22F9-6E43-4A12-82D1-72D8FF7E2705}"/>
                </a:ext>
              </a:extLst>
            </p:cNvPr>
            <p:cNvCxnSpPr/>
            <p:nvPr/>
          </p:nvCxnSpPr>
          <p:spPr bwMode="auto">
            <a:xfrm>
              <a:off x="2743200" y="37376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84166282-47E3-4A23-92D1-EAA2A2377AD1}"/>
                </a:ext>
              </a:extLst>
            </p:cNvPr>
            <p:cNvCxnSpPr/>
            <p:nvPr/>
          </p:nvCxnSpPr>
          <p:spPr bwMode="auto">
            <a:xfrm>
              <a:off x="2667000" y="3733800"/>
              <a:ext cx="0" cy="609599"/>
            </a:xfrm>
            <a:prstGeom prst="line">
              <a:avLst/>
            </a:prstGeom>
            <a:solidFill>
              <a:schemeClr val="accent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</p:cxnSp>
      </p:grpSp>
      <p:sp>
        <p:nvSpPr>
          <p:cNvPr id="51" name="TextBox 50">
            <a:extLst>
              <a:ext uri="{FF2B5EF4-FFF2-40B4-BE49-F238E27FC236}">
                <a16:creationId xmlns:a16="http://schemas.microsoft.com/office/drawing/2014/main" id="{4AE8DF92-B7EE-407C-91B3-D7381189F24A}"/>
              </a:ext>
            </a:extLst>
          </p:cNvPr>
          <p:cNvSpPr txBox="1"/>
          <p:nvPr/>
        </p:nvSpPr>
        <p:spPr>
          <a:xfrm>
            <a:off x="5972578" y="4759481"/>
            <a:ext cx="8192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Page Tables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BDA6A20F-043D-412A-BBDB-7A0F5A5D2951}"/>
              </a:ext>
            </a:extLst>
          </p:cNvPr>
          <p:cNvSpPr txBox="1"/>
          <p:nvPr/>
        </p:nvSpPr>
        <p:spPr>
          <a:xfrm>
            <a:off x="8221725" y="4534834"/>
            <a:ext cx="12691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intrpt</a:t>
            </a:r>
            <a:r>
              <a:rPr lang="en-US" sz="1400" dirty="0"/>
              <a:t> handlers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B558498-27A8-495F-9CFD-4F27580397C3}"/>
              </a:ext>
            </a:extLst>
          </p:cNvPr>
          <p:cNvSpPr txBox="1"/>
          <p:nvPr/>
        </p:nvSpPr>
        <p:spPr>
          <a:xfrm>
            <a:off x="8265128" y="3686398"/>
            <a:ext cx="131811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syscall</a:t>
            </a:r>
            <a:r>
              <a:rPr lang="en-US" sz="1400" dirty="0"/>
              <a:t> handlers</a:t>
            </a:r>
          </a:p>
        </p:txBody>
      </p:sp>
      <p:sp>
        <p:nvSpPr>
          <p:cNvPr id="54" name="Freeform 79">
            <a:extLst>
              <a:ext uri="{FF2B5EF4-FFF2-40B4-BE49-F238E27FC236}">
                <a16:creationId xmlns:a16="http://schemas.microsoft.com/office/drawing/2014/main" id="{20FC9802-E400-47AD-90D7-FFB6D5867531}"/>
              </a:ext>
            </a:extLst>
          </p:cNvPr>
          <p:cNvSpPr/>
          <p:nvPr/>
        </p:nvSpPr>
        <p:spPr bwMode="auto">
          <a:xfrm>
            <a:off x="7938821" y="3807532"/>
            <a:ext cx="429768" cy="174522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5" name="Freeform 80">
            <a:extLst>
              <a:ext uri="{FF2B5EF4-FFF2-40B4-BE49-F238E27FC236}">
                <a16:creationId xmlns:a16="http://schemas.microsoft.com/office/drawing/2014/main" id="{2482F9F3-B4A9-4F3D-A275-5E0655B031B7}"/>
              </a:ext>
            </a:extLst>
          </p:cNvPr>
          <p:cNvSpPr/>
          <p:nvPr/>
        </p:nvSpPr>
        <p:spPr bwMode="auto">
          <a:xfrm flipV="1">
            <a:off x="7968173" y="4867607"/>
            <a:ext cx="429768" cy="246051"/>
          </a:xfrm>
          <a:custGeom>
            <a:avLst/>
            <a:gdLst>
              <a:gd name="connsiteX0" fmla="*/ 0 w 429768"/>
              <a:gd name="connsiteY0" fmla="*/ 786 h 174522"/>
              <a:gd name="connsiteX1" fmla="*/ 210312 w 429768"/>
              <a:gd name="connsiteY1" fmla="*/ 19074 h 174522"/>
              <a:gd name="connsiteX2" fmla="*/ 155448 w 429768"/>
              <a:gd name="connsiteY2" fmla="*/ 128802 h 174522"/>
              <a:gd name="connsiteX3" fmla="*/ 429768 w 429768"/>
              <a:gd name="connsiteY3" fmla="*/ 174522 h 1745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29768" h="174522">
                <a:moveTo>
                  <a:pt x="0" y="786"/>
                </a:moveTo>
                <a:cubicBezTo>
                  <a:pt x="92202" y="-738"/>
                  <a:pt x="184404" y="-2262"/>
                  <a:pt x="210312" y="19074"/>
                </a:cubicBezTo>
                <a:cubicBezTo>
                  <a:pt x="236220" y="40410"/>
                  <a:pt x="118872" y="102894"/>
                  <a:pt x="155448" y="128802"/>
                </a:cubicBezTo>
                <a:cubicBezTo>
                  <a:pt x="192024" y="154710"/>
                  <a:pt x="310896" y="164616"/>
                  <a:pt x="429768" y="174522"/>
                </a:cubicBezTo>
              </a:path>
            </a:pathLst>
          </a:custGeom>
          <a:noFill/>
          <a:ln w="12700" cap="flat" cmpd="sng" algn="ctr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0CED796D-0B5E-4286-B3A9-AEB9F38EAD70}"/>
              </a:ext>
            </a:extLst>
          </p:cNvPr>
          <p:cNvSpPr txBox="1"/>
          <p:nvPr/>
        </p:nvSpPr>
        <p:spPr>
          <a:xfrm>
            <a:off x="4746239" y="4023378"/>
            <a:ext cx="11432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scheduler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8BE375A5-EFA3-40E9-BA75-805611897D1A}"/>
              </a:ext>
            </a:extLst>
          </p:cNvPr>
          <p:cNvSpPr txBox="1"/>
          <p:nvPr/>
        </p:nvSpPr>
        <p:spPr>
          <a:xfrm>
            <a:off x="9306863" y="4039927"/>
            <a:ext cx="13276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i="1" dirty="0"/>
              <a:t>subsystems</a:t>
            </a:r>
          </a:p>
        </p:txBody>
      </p:sp>
      <p:sp>
        <p:nvSpPr>
          <p:cNvPr id="58" name="Rounded Rectangle 95">
            <a:extLst>
              <a:ext uri="{FF2B5EF4-FFF2-40B4-BE49-F238E27FC236}">
                <a16:creationId xmlns:a16="http://schemas.microsoft.com/office/drawing/2014/main" id="{5CD5804A-6BDA-4E39-BB6B-E5D5B8650B79}"/>
              </a:ext>
            </a:extLst>
          </p:cNvPr>
          <p:cNvSpPr/>
          <p:nvPr/>
        </p:nvSpPr>
        <p:spPr bwMode="auto">
          <a:xfrm>
            <a:off x="4912157" y="1882614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59" name="Rounded Rectangle 97">
            <a:extLst>
              <a:ext uri="{FF2B5EF4-FFF2-40B4-BE49-F238E27FC236}">
                <a16:creationId xmlns:a16="http://schemas.microsoft.com/office/drawing/2014/main" id="{34131739-44DC-43C1-8751-3E174130B67A}"/>
              </a:ext>
            </a:extLst>
          </p:cNvPr>
          <p:cNvSpPr/>
          <p:nvPr/>
        </p:nvSpPr>
        <p:spPr bwMode="auto">
          <a:xfrm>
            <a:off x="5167336" y="1687910"/>
            <a:ext cx="1060421" cy="1498984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0" name="Rounded Rectangle 98">
            <a:extLst>
              <a:ext uri="{FF2B5EF4-FFF2-40B4-BE49-F238E27FC236}">
                <a16:creationId xmlns:a16="http://schemas.microsoft.com/office/drawing/2014/main" id="{C3B013C6-F834-408C-9130-7D30A52AC3DC}"/>
              </a:ext>
            </a:extLst>
          </p:cNvPr>
          <p:cNvSpPr/>
          <p:nvPr/>
        </p:nvSpPr>
        <p:spPr bwMode="auto">
          <a:xfrm>
            <a:off x="5743054" y="1963419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1" name="Rounded Rectangle 99">
            <a:extLst>
              <a:ext uri="{FF2B5EF4-FFF2-40B4-BE49-F238E27FC236}">
                <a16:creationId xmlns:a16="http://schemas.microsoft.com/office/drawing/2014/main" id="{765D25F2-094F-4170-AEC7-57C27AD69FFB}"/>
              </a:ext>
            </a:extLst>
          </p:cNvPr>
          <p:cNvSpPr/>
          <p:nvPr/>
        </p:nvSpPr>
        <p:spPr bwMode="auto">
          <a:xfrm>
            <a:off x="6325187" y="1536741"/>
            <a:ext cx="845504" cy="1374741"/>
          </a:xfrm>
          <a:prstGeom prst="roundRect">
            <a:avLst/>
          </a:prstGeom>
          <a:solidFill>
            <a:schemeClr val="accent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2" name="Rounded Rectangle 100">
            <a:extLst>
              <a:ext uri="{FF2B5EF4-FFF2-40B4-BE49-F238E27FC236}">
                <a16:creationId xmlns:a16="http://schemas.microsoft.com/office/drawing/2014/main" id="{8A52D7C7-8E6D-4DAB-A1FB-0735902DF53A}"/>
              </a:ext>
            </a:extLst>
          </p:cNvPr>
          <p:cNvSpPr/>
          <p:nvPr/>
        </p:nvSpPr>
        <p:spPr bwMode="auto">
          <a:xfrm>
            <a:off x="7462632" y="1726573"/>
            <a:ext cx="1060421" cy="1498984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3" name="Rounded Rectangle 101">
            <a:extLst>
              <a:ext uri="{FF2B5EF4-FFF2-40B4-BE49-F238E27FC236}">
                <a16:creationId xmlns:a16="http://schemas.microsoft.com/office/drawing/2014/main" id="{F7E0A428-9537-4A01-BB22-37D110445A97}"/>
              </a:ext>
            </a:extLst>
          </p:cNvPr>
          <p:cNvSpPr/>
          <p:nvPr/>
        </p:nvSpPr>
        <p:spPr bwMode="auto">
          <a:xfrm>
            <a:off x="8038350" y="2002082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4" name="Rounded Rectangle 102">
            <a:extLst>
              <a:ext uri="{FF2B5EF4-FFF2-40B4-BE49-F238E27FC236}">
                <a16:creationId xmlns:a16="http://schemas.microsoft.com/office/drawing/2014/main" id="{DD07CB17-0BAA-427A-8561-CDB57736A0B4}"/>
              </a:ext>
            </a:extLst>
          </p:cNvPr>
          <p:cNvSpPr/>
          <p:nvPr/>
        </p:nvSpPr>
        <p:spPr bwMode="auto">
          <a:xfrm>
            <a:off x="8620483" y="1575404"/>
            <a:ext cx="845504" cy="137474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5" name="Rounded Rectangle 103">
            <a:extLst>
              <a:ext uri="{FF2B5EF4-FFF2-40B4-BE49-F238E27FC236}">
                <a16:creationId xmlns:a16="http://schemas.microsoft.com/office/drawing/2014/main" id="{08742434-E077-4EAC-BC80-45344C99B271}"/>
              </a:ext>
            </a:extLst>
          </p:cNvPr>
          <p:cNvSpPr/>
          <p:nvPr/>
        </p:nvSpPr>
        <p:spPr bwMode="auto">
          <a:xfrm>
            <a:off x="9807757" y="1581589"/>
            <a:ext cx="542378" cy="1303192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6" name="Rounded Rectangle 104">
            <a:extLst>
              <a:ext uri="{FF2B5EF4-FFF2-40B4-BE49-F238E27FC236}">
                <a16:creationId xmlns:a16="http://schemas.microsoft.com/office/drawing/2014/main" id="{B7D5C0FE-9F8F-49EB-AFD4-A1B1A679E035}"/>
              </a:ext>
            </a:extLst>
          </p:cNvPr>
          <p:cNvSpPr/>
          <p:nvPr/>
        </p:nvSpPr>
        <p:spPr bwMode="auto">
          <a:xfrm>
            <a:off x="10167908" y="1886450"/>
            <a:ext cx="845504" cy="1374741"/>
          </a:xfrm>
          <a:prstGeom prst="roundRect">
            <a:avLst/>
          </a:prstGeom>
          <a:solidFill>
            <a:srgbClr val="FFC000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7" name="Rectangle 66">
            <a:extLst>
              <a:ext uri="{FF2B5EF4-FFF2-40B4-BE49-F238E27FC236}">
                <a16:creationId xmlns:a16="http://schemas.microsoft.com/office/drawing/2014/main" id="{29D09C9F-1D00-4EDE-B327-21B669EC67A7}"/>
              </a:ext>
            </a:extLst>
          </p:cNvPr>
          <p:cNvSpPr/>
          <p:nvPr/>
        </p:nvSpPr>
        <p:spPr bwMode="auto">
          <a:xfrm>
            <a:off x="487226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C542029D-0B9C-43B4-AFE3-9D5CA3C7EB9D}"/>
              </a:ext>
            </a:extLst>
          </p:cNvPr>
          <p:cNvSpPr/>
          <p:nvPr/>
        </p:nvSpPr>
        <p:spPr bwMode="auto">
          <a:xfrm>
            <a:off x="6605682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0EEF5C0B-080A-4257-8D85-BA64D04172D0}"/>
              </a:ext>
            </a:extLst>
          </p:cNvPr>
          <p:cNvSpPr/>
          <p:nvPr/>
        </p:nvSpPr>
        <p:spPr bwMode="auto">
          <a:xfrm>
            <a:off x="833312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011B3676-1A2F-497F-ADC3-85B32DB05EAB}"/>
              </a:ext>
            </a:extLst>
          </p:cNvPr>
          <p:cNvSpPr/>
          <p:nvPr/>
        </p:nvSpPr>
        <p:spPr bwMode="auto">
          <a:xfrm>
            <a:off x="10066546" y="5831138"/>
            <a:ext cx="1623832" cy="288200"/>
          </a:xfrm>
          <a:prstGeom prst="rect">
            <a:avLst/>
          </a:prstGeom>
          <a:solidFill>
            <a:schemeClr val="bg2">
              <a:lumMod val="20000"/>
              <a:lumOff val="80000"/>
            </a:schemeClr>
          </a:solidFill>
          <a:ln w="12700" cap="flat" cmpd="sng" algn="ctr">
            <a:solidFill>
              <a:schemeClr val="tx1">
                <a:lumMod val="50000"/>
                <a:lumOff val="50000"/>
              </a:schemeClr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8F12AB0-471B-4D85-A86B-B18B87E07EAB}"/>
              </a:ext>
            </a:extLst>
          </p:cNvPr>
          <p:cNvSpPr txBox="1"/>
          <p:nvPr/>
        </p:nvSpPr>
        <p:spPr>
          <a:xfrm>
            <a:off x="5125886" y="5790572"/>
            <a:ext cx="10962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Processor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20411BD-27B0-44B8-BD44-93DE9864CF8B}"/>
              </a:ext>
            </a:extLst>
          </p:cNvPr>
          <p:cNvSpPr txBox="1"/>
          <p:nvPr/>
        </p:nvSpPr>
        <p:spPr>
          <a:xfrm>
            <a:off x="6957536" y="579057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Memory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CA77F4B7-B3BA-4718-8802-D2570B4364E6}"/>
              </a:ext>
            </a:extLst>
          </p:cNvPr>
          <p:cNvSpPr txBox="1"/>
          <p:nvPr/>
        </p:nvSpPr>
        <p:spPr>
          <a:xfrm>
            <a:off x="8531277" y="5790572"/>
            <a:ext cx="905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Net BW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1ADA39F-07C4-49F5-9FBA-D092ABB7B8A5}"/>
              </a:ext>
            </a:extLst>
          </p:cNvPr>
          <p:cNvSpPr txBox="1"/>
          <p:nvPr/>
        </p:nvSpPr>
        <p:spPr>
          <a:xfrm>
            <a:off x="10408076" y="5790572"/>
            <a:ext cx="6014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Files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A32D7B3C-075D-4E32-BBA3-663B5D0953A5}"/>
              </a:ext>
            </a:extLst>
          </p:cNvPr>
          <p:cNvSpPr txBox="1"/>
          <p:nvPr/>
        </p:nvSpPr>
        <p:spPr>
          <a:xfrm>
            <a:off x="5876299" y="1242492"/>
            <a:ext cx="14205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“production”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C704CC8-C0D5-455F-9DAF-8F92E7EBD645}"/>
              </a:ext>
            </a:extLst>
          </p:cNvPr>
          <p:cNvSpPr txBox="1"/>
          <p:nvPr/>
        </p:nvSpPr>
        <p:spPr>
          <a:xfrm>
            <a:off x="7687650" y="1242492"/>
            <a:ext cx="10182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“testing”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00B9ECEB-3D7A-49B9-9F35-12A44EC671A0}"/>
              </a:ext>
            </a:extLst>
          </p:cNvPr>
          <p:cNvSpPr txBox="1"/>
          <p:nvPr/>
        </p:nvSpPr>
        <p:spPr>
          <a:xfrm>
            <a:off x="9956958" y="1242492"/>
            <a:ext cx="7104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“dev”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67B22C98-5A4D-4377-BC39-D2C2C7EC71B7}"/>
              </a:ext>
            </a:extLst>
          </p:cNvPr>
          <p:cNvSpPr txBox="1"/>
          <p:nvPr/>
        </p:nvSpPr>
        <p:spPr>
          <a:xfrm>
            <a:off x="4621151" y="1242492"/>
            <a:ext cx="10397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50000"/>
                  </a:schemeClr>
                </a:solidFill>
              </a:rPr>
              <a:t>Example:</a:t>
            </a:r>
          </a:p>
        </p:txBody>
      </p:sp>
      <p:sp>
        <p:nvSpPr>
          <p:cNvPr id="82" name="Freeform 26">
            <a:extLst>
              <a:ext uri="{FF2B5EF4-FFF2-40B4-BE49-F238E27FC236}">
                <a16:creationId xmlns:a16="http://schemas.microsoft.com/office/drawing/2014/main" id="{02FBE606-6F8B-4C84-9D42-95678443D60B}"/>
              </a:ext>
            </a:extLst>
          </p:cNvPr>
          <p:cNvSpPr/>
          <p:nvPr/>
        </p:nvSpPr>
        <p:spPr bwMode="auto">
          <a:xfrm>
            <a:off x="4759757" y="2530260"/>
            <a:ext cx="2606566" cy="3247697"/>
          </a:xfrm>
          <a:custGeom>
            <a:avLst/>
            <a:gdLst>
              <a:gd name="connsiteX0" fmla="*/ 1912883 w 2606566"/>
              <a:gd name="connsiteY0" fmla="*/ 3247697 h 3247697"/>
              <a:gd name="connsiteX1" fmla="*/ 2606566 w 2606566"/>
              <a:gd name="connsiteY1" fmla="*/ 3247697 h 3247697"/>
              <a:gd name="connsiteX2" fmla="*/ 2501462 w 2606566"/>
              <a:gd name="connsiteY2" fmla="*/ 0 h 3247697"/>
              <a:gd name="connsiteX3" fmla="*/ 0 w 2606566"/>
              <a:gd name="connsiteY3" fmla="*/ 21021 h 3247697"/>
              <a:gd name="connsiteX4" fmla="*/ 1912883 w 2606566"/>
              <a:gd name="connsiteY4" fmla="*/ 3247697 h 32476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606566" h="3247697">
                <a:moveTo>
                  <a:pt x="1912883" y="3247697"/>
                </a:moveTo>
                <a:lnTo>
                  <a:pt x="2606566" y="3247697"/>
                </a:lnTo>
                <a:lnTo>
                  <a:pt x="2501462" y="0"/>
                </a:lnTo>
                <a:lnTo>
                  <a:pt x="0" y="21021"/>
                </a:lnTo>
                <a:lnTo>
                  <a:pt x="1912883" y="3247697"/>
                </a:lnTo>
                <a:close/>
              </a:path>
            </a:pathLst>
          </a:custGeom>
          <a:solidFill>
            <a:schemeClr val="accent1">
              <a:alpha val="11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3" name="Freeform 27">
            <a:extLst>
              <a:ext uri="{FF2B5EF4-FFF2-40B4-BE49-F238E27FC236}">
                <a16:creationId xmlns:a16="http://schemas.microsoft.com/office/drawing/2014/main" id="{505A5F2C-1848-4F4E-8071-27D9FFF7E95C}"/>
              </a:ext>
            </a:extLst>
          </p:cNvPr>
          <p:cNvSpPr/>
          <p:nvPr/>
        </p:nvSpPr>
        <p:spPr bwMode="auto">
          <a:xfrm>
            <a:off x="7376833" y="2467198"/>
            <a:ext cx="2154621" cy="3310759"/>
          </a:xfrm>
          <a:custGeom>
            <a:avLst/>
            <a:gdLst>
              <a:gd name="connsiteX0" fmla="*/ 31531 w 2154621"/>
              <a:gd name="connsiteY0" fmla="*/ 3310759 h 3310759"/>
              <a:gd name="connsiteX1" fmla="*/ 546538 w 2154621"/>
              <a:gd name="connsiteY1" fmla="*/ 3310759 h 3310759"/>
              <a:gd name="connsiteX2" fmla="*/ 2154621 w 2154621"/>
              <a:gd name="connsiteY2" fmla="*/ 0 h 3310759"/>
              <a:gd name="connsiteX3" fmla="*/ 0 w 2154621"/>
              <a:gd name="connsiteY3" fmla="*/ 42042 h 3310759"/>
              <a:gd name="connsiteX4" fmla="*/ 31531 w 2154621"/>
              <a:gd name="connsiteY4" fmla="*/ 3310759 h 33107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154621" h="3310759">
                <a:moveTo>
                  <a:pt x="31531" y="3310759"/>
                </a:moveTo>
                <a:lnTo>
                  <a:pt x="546538" y="3310759"/>
                </a:lnTo>
                <a:lnTo>
                  <a:pt x="2154621" y="0"/>
                </a:lnTo>
                <a:lnTo>
                  <a:pt x="0" y="42042"/>
                </a:lnTo>
                <a:lnTo>
                  <a:pt x="31531" y="3310759"/>
                </a:lnTo>
                <a:close/>
              </a:path>
            </a:pathLst>
          </a:custGeom>
          <a:solidFill>
            <a:schemeClr val="accent2">
              <a:lumMod val="20000"/>
              <a:lumOff val="80000"/>
              <a:alpha val="40000"/>
            </a:scheme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  <p:sp>
        <p:nvSpPr>
          <p:cNvPr id="84" name="Freeform 28">
            <a:extLst>
              <a:ext uri="{FF2B5EF4-FFF2-40B4-BE49-F238E27FC236}">
                <a16:creationId xmlns:a16="http://schemas.microsoft.com/office/drawing/2014/main" id="{1234B6CA-2931-4E2B-B086-9327C4A0641B}"/>
              </a:ext>
            </a:extLst>
          </p:cNvPr>
          <p:cNvSpPr/>
          <p:nvPr/>
        </p:nvSpPr>
        <p:spPr bwMode="auto">
          <a:xfrm>
            <a:off x="8017964" y="2425157"/>
            <a:ext cx="3163614" cy="3352800"/>
          </a:xfrm>
          <a:custGeom>
            <a:avLst/>
            <a:gdLst>
              <a:gd name="connsiteX0" fmla="*/ 0 w 3163614"/>
              <a:gd name="connsiteY0" fmla="*/ 3342290 h 3352800"/>
              <a:gd name="connsiteX1" fmla="*/ 210207 w 3163614"/>
              <a:gd name="connsiteY1" fmla="*/ 3352800 h 3352800"/>
              <a:gd name="connsiteX2" fmla="*/ 3163614 w 3163614"/>
              <a:gd name="connsiteY2" fmla="*/ 0 h 3352800"/>
              <a:gd name="connsiteX3" fmla="*/ 1681655 w 3163614"/>
              <a:gd name="connsiteY3" fmla="*/ 10510 h 3352800"/>
              <a:gd name="connsiteX4" fmla="*/ 0 w 3163614"/>
              <a:gd name="connsiteY4" fmla="*/ 3342290 h 3352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63614" h="3352800">
                <a:moveTo>
                  <a:pt x="0" y="3342290"/>
                </a:moveTo>
                <a:lnTo>
                  <a:pt x="210207" y="3352800"/>
                </a:lnTo>
                <a:lnTo>
                  <a:pt x="3163614" y="0"/>
                </a:lnTo>
                <a:lnTo>
                  <a:pt x="1681655" y="10510"/>
                </a:lnTo>
                <a:lnTo>
                  <a:pt x="0" y="3342290"/>
                </a:lnTo>
                <a:close/>
              </a:path>
            </a:pathLst>
          </a:custGeom>
          <a:solidFill>
            <a:srgbClr val="FFC000">
              <a:alpha val="24000"/>
            </a:srgbClr>
          </a:solidFill>
          <a:ln w="12700" cap="flat" cmpd="sng" algn="ctr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406562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  <p:bldP spid="83" grpId="0" animBg="1"/>
      <p:bldP spid="8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cgroups</a:t>
            </a:r>
            <a:r>
              <a:rPr lang="en-US" dirty="0"/>
              <a:t> can be used to build containers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Devices can be connected or denied to a </a:t>
            </a:r>
            <a:r>
              <a:rPr lang="en-US" dirty="0" err="1"/>
              <a:t>cgroup</a:t>
            </a:r>
            <a:endParaRPr lang="en-US" dirty="0"/>
          </a:p>
          <a:p>
            <a:pPr lvl="1"/>
            <a:r>
              <a:rPr lang="en-US" dirty="0" err="1"/>
              <a:t>cgroup</a:t>
            </a:r>
            <a:r>
              <a:rPr lang="en-US" dirty="0"/>
              <a:t> processes will not be able to detect device at all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Accounting can be done on </a:t>
            </a:r>
            <a:r>
              <a:rPr lang="en-US" dirty="0" err="1"/>
              <a:t>cgroup</a:t>
            </a:r>
            <a:r>
              <a:rPr lang="en-US" dirty="0"/>
              <a:t> usage</a:t>
            </a:r>
          </a:p>
          <a:p>
            <a:pPr lvl="1"/>
            <a:r>
              <a:rPr lang="en-US" dirty="0"/>
              <a:t>Memory, CPU, disk I/O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8686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550BA053-199C-5131-5ECA-8B26BABE55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Bonus explanation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5BB778-EDFE-7004-FA54-C0F94E1B2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B9D223E0-5396-5640-803C-E3150F5E70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25903" y="727680"/>
            <a:ext cx="8754491" cy="7754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23E4FB6-880E-1B38-95F8-41255CFC815F}"/>
              </a:ext>
            </a:extLst>
          </p:cNvPr>
          <p:cNvSpPr txBox="1"/>
          <p:nvPr/>
        </p:nvSpPr>
        <p:spPr>
          <a:xfrm>
            <a:off x="292608" y="626006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https://twitter.com/b0rk/status/1237744128450072578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id="{6702FC38-F6A8-56A6-83BE-2AA54628D7D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25904" y="1503123"/>
            <a:ext cx="2973648" cy="2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FCC46A8E-4BD5-B4EC-AC68-0953479E72D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9552" y="1503123"/>
            <a:ext cx="2918563" cy="2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>
            <a:extLst>
              <a:ext uri="{FF2B5EF4-FFF2-40B4-BE49-F238E27FC236}">
                <a16:creationId xmlns:a16="http://schemas.microsoft.com/office/drawing/2014/main" id="{680EE34C-9414-3AAA-AB0D-BB00A52CE33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18115" y="1503123"/>
            <a:ext cx="2862279" cy="235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>
            <a:extLst>
              <a:ext uri="{FF2B5EF4-FFF2-40B4-BE49-F238E27FC236}">
                <a16:creationId xmlns:a16="http://schemas.microsoft.com/office/drawing/2014/main" id="{594452DC-5183-E11B-E963-B8C72EEC0BF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2825903" y="3858016"/>
            <a:ext cx="2973649" cy="2402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>
            <a:extLst>
              <a:ext uri="{FF2B5EF4-FFF2-40B4-BE49-F238E27FC236}">
                <a16:creationId xmlns:a16="http://schemas.microsoft.com/office/drawing/2014/main" id="{7C78331C-8EF8-4A84-CFEA-53973148C9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5799552" y="3858016"/>
            <a:ext cx="2918563" cy="24020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>
            <a:extLst>
              <a:ext uri="{FF2B5EF4-FFF2-40B4-BE49-F238E27FC236}">
                <a16:creationId xmlns:a16="http://schemas.microsoft.com/office/drawing/2014/main" id="{048A247D-AB6F-9AF8-09DC-2C4FCAA323A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8718115" y="3858014"/>
            <a:ext cx="2862279" cy="24020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59034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FA1F84-C04F-4F81-9E81-4765ACC69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6F5EB3-012C-4314-8DDA-F659E5FD6B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8041105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Container packaging, distribution, and execution</a:t>
            </a:r>
          </a:p>
          <a:p>
            <a:pPr lvl="1"/>
            <a:r>
              <a:rPr lang="en-US" dirty="0"/>
              <a:t>Also created open standard for container runtimes</a:t>
            </a:r>
          </a:p>
          <a:p>
            <a:pPr lvl="1"/>
            <a:endParaRPr lang="en-US" dirty="0"/>
          </a:p>
          <a:p>
            <a:r>
              <a:rPr lang="en-US" dirty="0"/>
              <a:t>Images</a:t>
            </a:r>
          </a:p>
          <a:p>
            <a:pPr lvl="1"/>
            <a:r>
              <a:rPr lang="en-US" dirty="0"/>
              <a:t>Describes starting state of a Docker container</a:t>
            </a:r>
          </a:p>
          <a:p>
            <a:pPr lvl="1"/>
            <a:r>
              <a:rPr lang="en-US" dirty="0"/>
              <a:t>Like a snapshot of the system</a:t>
            </a:r>
          </a:p>
          <a:p>
            <a:pPr lvl="1"/>
            <a:endParaRPr lang="en-US" dirty="0"/>
          </a:p>
          <a:p>
            <a:r>
              <a:rPr lang="en-US" dirty="0"/>
              <a:t>Union file system</a:t>
            </a:r>
          </a:p>
          <a:p>
            <a:pPr lvl="1"/>
            <a:r>
              <a:rPr lang="en-US" dirty="0"/>
              <a:t>Image describes file system as a sequence of layers</a:t>
            </a:r>
          </a:p>
          <a:p>
            <a:pPr lvl="2"/>
            <a:r>
              <a:rPr lang="en-US" dirty="0"/>
              <a:t>Each layer includes some files</a:t>
            </a:r>
          </a:p>
          <a:p>
            <a:pPr lvl="1"/>
            <a:r>
              <a:rPr lang="en-US" dirty="0"/>
              <a:t>Overall file system is the </a:t>
            </a:r>
            <a:r>
              <a:rPr lang="en-US" i="1" dirty="0"/>
              <a:t>union</a:t>
            </a:r>
            <a:r>
              <a:rPr lang="en-US" dirty="0"/>
              <a:t> of all the layers</a:t>
            </a:r>
          </a:p>
          <a:p>
            <a:pPr lvl="1"/>
            <a:r>
              <a:rPr lang="en-US" dirty="0"/>
              <a:t>Layers can be reused in different images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2F38DA-110E-4F3C-8E00-C28D09D0B9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  <p:pic>
        <p:nvPicPr>
          <p:cNvPr id="7174" name="Picture 6">
            <a:extLst>
              <a:ext uri="{FF2B5EF4-FFF2-40B4-BE49-F238E27FC236}">
                <a16:creationId xmlns:a16="http://schemas.microsoft.com/office/drawing/2014/main" id="{D45189CD-98D8-4C2D-B140-390BFB8724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648700" y="1848853"/>
            <a:ext cx="3160294" cy="31602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1453175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DD92A-9863-4579-8E9A-184B7319A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Docker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BB2269-F0F2-436F-97FE-335A8BCF4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Environments are hard to set up</a:t>
            </a:r>
          </a:p>
          <a:p>
            <a:pPr lvl="1"/>
            <a:r>
              <a:rPr lang="en-US" dirty="0"/>
              <a:t>Often the hardest part of starting software development</a:t>
            </a:r>
          </a:p>
          <a:p>
            <a:pPr lvl="1"/>
            <a:r>
              <a:rPr lang="en-US" dirty="0"/>
              <a:t>Containerized applications encapsulate requirements</a:t>
            </a:r>
          </a:p>
          <a:p>
            <a:pPr lvl="1"/>
            <a:r>
              <a:rPr lang="en-US" dirty="0"/>
              <a:t>Can be run on any system that has the same kernel it was built for</a:t>
            </a:r>
          </a:p>
          <a:p>
            <a:pPr lvl="1"/>
            <a:endParaRPr lang="en-US" dirty="0"/>
          </a:p>
          <a:p>
            <a:r>
              <a:rPr lang="en-US" dirty="0"/>
              <a:t>Packages an application and its requirements into a container</a:t>
            </a:r>
          </a:p>
          <a:p>
            <a:pPr lvl="1"/>
            <a:r>
              <a:rPr lang="en-US" dirty="0"/>
              <a:t>Can be used by an individual to more easily run an application</a:t>
            </a:r>
          </a:p>
          <a:p>
            <a:pPr lvl="1"/>
            <a:r>
              <a:rPr lang="en-US" dirty="0"/>
              <a:t>Can be deployed to a cloud server to run</a:t>
            </a:r>
          </a:p>
          <a:p>
            <a:pPr lvl="1"/>
            <a:endParaRPr lang="en-US" dirty="0"/>
          </a:p>
          <a:p>
            <a:r>
              <a:rPr lang="en-US" dirty="0"/>
              <a:t>Example: could use Docker for QEMU + Nautilus</a:t>
            </a:r>
          </a:p>
          <a:p>
            <a:pPr lvl="1"/>
            <a:r>
              <a:rPr lang="en-US" dirty="0"/>
              <a:t>Need a very specific version of QEMU, with all the proper libraries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B733C5-2924-42E5-881A-EDB9F5DBF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89711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  <a:p>
            <a:endParaRPr lang="en-US" dirty="0"/>
          </a:p>
          <a:p>
            <a:r>
              <a:rPr lang="en-US" dirty="0"/>
              <a:t>Approaches</a:t>
            </a:r>
          </a:p>
          <a:p>
            <a:pPr lvl="1"/>
            <a:r>
              <a:rPr lang="en-US" sz="2800" dirty="0"/>
              <a:t>Emulation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Hypervisors</a:t>
            </a:r>
          </a:p>
          <a:p>
            <a:pPr lvl="1"/>
            <a:endParaRPr lang="en-US" sz="2800" dirty="0"/>
          </a:p>
          <a:p>
            <a:pPr lvl="1"/>
            <a:r>
              <a:rPr lang="en-US" sz="2800" dirty="0"/>
              <a:t>Containers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576004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Virtual (fake) versions of real resources are often provided to users</a:t>
            </a:r>
          </a:p>
          <a:p>
            <a:pPr lvl="1"/>
            <a:r>
              <a:rPr lang="en-US" dirty="0"/>
              <a:t>Memory – virtual memory</a:t>
            </a:r>
          </a:p>
          <a:p>
            <a:pPr lvl="1"/>
            <a:r>
              <a:rPr lang="en-US" dirty="0"/>
              <a:t>CPU – processes and scheduler</a:t>
            </a:r>
          </a:p>
          <a:p>
            <a:pPr lvl="1"/>
            <a:r>
              <a:rPr lang="en-US" dirty="0"/>
              <a:t>Disk – files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OS provides these abstractions to simplify applications</a:t>
            </a:r>
          </a:p>
          <a:p>
            <a:pPr lvl="1"/>
            <a:r>
              <a:rPr lang="en-US" dirty="0"/>
              <a:t>And provide security!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EC9092-95E2-43C6-83F5-6639F96A1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Virtual Machines (VMs)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B98AC2-80D4-4BAA-AE34-EE89853836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91125" cy="5029200"/>
          </a:xfrm>
        </p:spPr>
        <p:txBody>
          <a:bodyPr/>
          <a:lstStyle/>
          <a:p>
            <a:r>
              <a:rPr lang="en-US" dirty="0"/>
              <a:t>What about virtualizing the whole computer?</a:t>
            </a:r>
          </a:p>
          <a:p>
            <a:pPr lvl="1"/>
            <a:r>
              <a:rPr lang="en-US" dirty="0"/>
              <a:t>Provide interfaces that look like a normal computer</a:t>
            </a:r>
          </a:p>
          <a:p>
            <a:pPr lvl="1"/>
            <a:r>
              <a:rPr lang="en-US" dirty="0"/>
              <a:t>But actually interact with software that manages and multiplexes access</a:t>
            </a:r>
          </a:p>
          <a:p>
            <a:pPr lvl="1"/>
            <a:endParaRPr lang="en-US" dirty="0"/>
          </a:p>
          <a:p>
            <a:r>
              <a:rPr lang="en-US" dirty="0"/>
              <a:t>Run an entire OS within an 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D532-27B3-4F0A-8CC7-1C57822F31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pic>
        <p:nvPicPr>
          <p:cNvPr id="6" name="Picture 5" descr="A screenshot of a cell phone&#10;&#10;Description automatically generated">
            <a:extLst>
              <a:ext uri="{FF2B5EF4-FFF2-40B4-BE49-F238E27FC236}">
                <a16:creationId xmlns:a16="http://schemas.microsoft.com/office/drawing/2014/main" id="{AD41CDE3-D69A-4532-974E-2F00825AF2C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314230" y="1261760"/>
            <a:ext cx="6163535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531969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22D28-16BD-4BD2-BBD6-15D76133A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Original motivation: support more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0AAAB5-9616-4951-8942-2DE8F8B99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1960s IBM mainframes had many different OSes</a:t>
            </a:r>
          </a:p>
          <a:p>
            <a:pPr lvl="1"/>
            <a:r>
              <a:rPr lang="en-US" dirty="0"/>
              <a:t>Some applications only written for certain OSes though</a:t>
            </a:r>
          </a:p>
          <a:p>
            <a:pPr lvl="1"/>
            <a:endParaRPr lang="en-US" dirty="0"/>
          </a:p>
          <a:p>
            <a:r>
              <a:rPr lang="en-US" dirty="0"/>
              <a:t>Virtualization allowed multiple OSes to run on a single mainframe</a:t>
            </a:r>
          </a:p>
          <a:p>
            <a:pPr lvl="1"/>
            <a:r>
              <a:rPr lang="en-US" dirty="0"/>
              <a:t>Which let one powerful computer serve varied needs of many people</a:t>
            </a:r>
          </a:p>
          <a:p>
            <a:pPr lvl="1"/>
            <a:endParaRPr lang="en-US" dirty="0"/>
          </a:p>
          <a:p>
            <a:r>
              <a:rPr lang="en-US" dirty="0"/>
              <a:t>Still applies today to some degree</a:t>
            </a:r>
          </a:p>
          <a:p>
            <a:pPr lvl="1"/>
            <a:r>
              <a:rPr lang="en-US" dirty="0"/>
              <a:t>Windows + Ubuntu VM</a:t>
            </a:r>
          </a:p>
          <a:p>
            <a:pPr lvl="2"/>
            <a:r>
              <a:rPr lang="en-US" dirty="0"/>
              <a:t>Want PowerPoint and also terminal environment (vim/make/</a:t>
            </a:r>
            <a:r>
              <a:rPr lang="en-US" dirty="0" err="1"/>
              <a:t>gcc</a:t>
            </a:r>
            <a:r>
              <a:rPr lang="en-US" dirty="0"/>
              <a:t>)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MacOS + Windows VM</a:t>
            </a:r>
          </a:p>
          <a:p>
            <a:pPr lvl="2"/>
            <a:r>
              <a:rPr lang="en-US" dirty="0"/>
              <a:t>Various Windows-only programs</a:t>
            </a:r>
          </a:p>
          <a:p>
            <a:pPr lvl="2"/>
            <a:r>
              <a:rPr lang="en-US" dirty="0"/>
              <a:t>Often dual boot rather than VM if you don’t need to run them simultaneously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F467E-C70E-491E-8067-181924E0D8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7632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7E4BA8-F607-47B2-987C-FDA95C08E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Modern motivation: package and isolate applications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5E4126-6C1F-4A44-A7F2-13F2FC3DA6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High-performance applications aren’t really stand-alone</a:t>
            </a:r>
          </a:p>
          <a:p>
            <a:pPr lvl="1"/>
            <a:r>
              <a:rPr lang="en-US" dirty="0"/>
              <a:t>Assumptions about OS</a:t>
            </a:r>
          </a:p>
          <a:p>
            <a:pPr lvl="1"/>
            <a:r>
              <a:rPr lang="en-US" dirty="0"/>
              <a:t>Assumptions about libraries and services</a:t>
            </a:r>
          </a:p>
          <a:p>
            <a:pPr lvl="1"/>
            <a:r>
              <a:rPr lang="en-US" dirty="0"/>
              <a:t>Multiple processes working together</a:t>
            </a:r>
          </a:p>
          <a:p>
            <a:pPr lvl="1"/>
            <a:endParaRPr lang="en-US" dirty="0"/>
          </a:p>
          <a:p>
            <a:r>
              <a:rPr lang="en-US" dirty="0"/>
              <a:t>A virtual machine is a method to encapsulate “entire stack”</a:t>
            </a:r>
          </a:p>
          <a:p>
            <a:pPr lvl="1"/>
            <a:r>
              <a:rPr lang="en-US" dirty="0"/>
              <a:t>Even down to expectations of hardware</a:t>
            </a:r>
          </a:p>
          <a:p>
            <a:pPr lvl="1"/>
            <a:endParaRPr lang="en-US" dirty="0"/>
          </a:p>
          <a:p>
            <a:r>
              <a:rPr lang="en-US" dirty="0"/>
              <a:t>Cloud computing platforms run many applications together</a:t>
            </a:r>
          </a:p>
          <a:p>
            <a:pPr lvl="1"/>
            <a:r>
              <a:rPr lang="en-US" dirty="0"/>
              <a:t>Need isolation from each other in a strongly controllable way</a:t>
            </a:r>
          </a:p>
          <a:p>
            <a:pPr lvl="2"/>
            <a:r>
              <a:rPr lang="en-US" dirty="0"/>
              <a:t>Exactly 2 GB of RAM go to this</a:t>
            </a:r>
          </a:p>
          <a:p>
            <a:pPr lvl="2"/>
            <a:r>
              <a:rPr lang="en-US" dirty="0"/>
              <a:t>Exactly two processor cores go to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418CB-2841-414D-B441-7263507CB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0139764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59C7661-1A23-46AD-9A1C-969826AB4919}" vid="{8313A47A-0E3D-42A5-B506-581C2F87242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1192</TotalTime>
  <Words>2786</Words>
  <Application>Microsoft Office PowerPoint</Application>
  <PresentationFormat>Widescreen</PresentationFormat>
  <Paragraphs>589</Paragraphs>
  <Slides>54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54</vt:i4>
      </vt:variant>
    </vt:vector>
  </HeadingPairs>
  <TitlesOfParts>
    <vt:vector size="58" baseType="lpstr">
      <vt:lpstr>Arial</vt:lpstr>
      <vt:lpstr>Calibri</vt:lpstr>
      <vt:lpstr>Tahoma</vt:lpstr>
      <vt:lpstr>Class Slides</vt:lpstr>
      <vt:lpstr>Lecture 18: Virtualization</vt:lpstr>
      <vt:lpstr>Administrivia</vt:lpstr>
      <vt:lpstr>Administrivia</vt:lpstr>
      <vt:lpstr>Today’s Goals</vt:lpstr>
      <vt:lpstr>Outline</vt:lpstr>
      <vt:lpstr>Virtualization</vt:lpstr>
      <vt:lpstr>Virtual Machines (VMs)</vt:lpstr>
      <vt:lpstr>Original motivation: support more applications</vt:lpstr>
      <vt:lpstr>Modern motivation: package and isolate applications</vt:lpstr>
      <vt:lpstr>Virtualization approaches</vt:lpstr>
      <vt:lpstr>Outline</vt:lpstr>
      <vt:lpstr>Software emulation</vt:lpstr>
      <vt:lpstr>Emulation example: QEMU</vt:lpstr>
      <vt:lpstr>Emulation tradeoffs</vt:lpstr>
      <vt:lpstr>Simple emulators: interpreted languages</vt:lpstr>
      <vt:lpstr>WebAssembly: modern version of a language emulator</vt:lpstr>
      <vt:lpstr>Not-quite-emulation: binary translation</vt:lpstr>
      <vt:lpstr>Break + Question + Comic</vt:lpstr>
      <vt:lpstr>Break + Question + Comic</vt:lpstr>
      <vt:lpstr>Outline</vt:lpstr>
      <vt:lpstr>How do we speed up virtual machines?</vt:lpstr>
      <vt:lpstr>Virtual Machine Monitor (VMM)</vt:lpstr>
      <vt:lpstr>Hpyervisors use real hardware for performance</vt:lpstr>
      <vt:lpstr>Hypervisor layering option: directly on hardware</vt:lpstr>
      <vt:lpstr>Hypervisor layering option: on top of Host OS</vt:lpstr>
      <vt:lpstr>Hypervisor layering options: comparison</vt:lpstr>
      <vt:lpstr>Abstraction choices for hypervisor</vt:lpstr>
      <vt:lpstr>Arbitrary combinations of these are possible</vt:lpstr>
      <vt:lpstr>Arbitrary combinations of these are possible</vt:lpstr>
      <vt:lpstr>Arbitrary combinations of these are possible</vt:lpstr>
      <vt:lpstr>Arbitrary combinations of these are possible</vt:lpstr>
      <vt:lpstr>Windows Subsystem for Linux (WSL 2)</vt:lpstr>
      <vt:lpstr>Hypervisor challenges: privileged instructions</vt:lpstr>
      <vt:lpstr>Hypervisor example: system call</vt:lpstr>
      <vt:lpstr>Problem: x86 doesn’t virtualize very well</vt:lpstr>
      <vt:lpstr>Virtualization extensions to x86</vt:lpstr>
      <vt:lpstr>Hypervisor challenges: Memory virtualization</vt:lpstr>
      <vt:lpstr>Hypervisor challenge: I/O devices</vt:lpstr>
      <vt:lpstr>Break + Questions – VirtualBox on ARM Mac</vt:lpstr>
      <vt:lpstr>Break + Questions – VirtualBox on ARM Mac</vt:lpstr>
      <vt:lpstr>Sidebar: virtualization extensions often disabled by default</vt:lpstr>
      <vt:lpstr>Outline</vt:lpstr>
      <vt:lpstr>Not-quite-containers: Compatibility layer</vt:lpstr>
      <vt:lpstr>Cloud platform requirements</vt:lpstr>
      <vt:lpstr>Containers</vt:lpstr>
      <vt:lpstr>Visual comparison of Hypervisors and Containers</vt:lpstr>
      <vt:lpstr>How to implement containers</vt:lpstr>
      <vt:lpstr>Linux cgroups (control groups)</vt:lpstr>
      <vt:lpstr>Linux cgroups (control groups)</vt:lpstr>
      <vt:lpstr>cgroups can be used to build containers</vt:lpstr>
      <vt:lpstr>Bonus explanation</vt:lpstr>
      <vt:lpstr>Docker</vt:lpstr>
      <vt:lpstr>Docker use cases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19: Virtualization</dc:title>
  <dc:creator>Branden Ghena</dc:creator>
  <cp:lastModifiedBy>Branden Ghena</cp:lastModifiedBy>
  <cp:revision>64</cp:revision>
  <dcterms:created xsi:type="dcterms:W3CDTF">2020-11-17T04:33:03Z</dcterms:created>
  <dcterms:modified xsi:type="dcterms:W3CDTF">2024-12-03T18:09:44Z</dcterms:modified>
</cp:coreProperties>
</file>