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384" r:id="rId3"/>
    <p:sldId id="450" r:id="rId4"/>
    <p:sldId id="449" r:id="rId5"/>
    <p:sldId id="264" r:id="rId6"/>
    <p:sldId id="348" r:id="rId7"/>
    <p:sldId id="329" r:id="rId8"/>
    <p:sldId id="415" r:id="rId9"/>
    <p:sldId id="330" r:id="rId10"/>
    <p:sldId id="331" r:id="rId11"/>
    <p:sldId id="835" r:id="rId12"/>
    <p:sldId id="416" r:id="rId13"/>
    <p:sldId id="383" r:id="rId14"/>
    <p:sldId id="424" r:id="rId15"/>
    <p:sldId id="391" r:id="rId16"/>
    <p:sldId id="393" r:id="rId17"/>
    <p:sldId id="394" r:id="rId18"/>
    <p:sldId id="411" r:id="rId19"/>
    <p:sldId id="386" r:id="rId20"/>
    <p:sldId id="395" r:id="rId21"/>
    <p:sldId id="396" r:id="rId22"/>
    <p:sldId id="398" r:id="rId23"/>
    <p:sldId id="397" r:id="rId24"/>
    <p:sldId id="839" r:id="rId25"/>
    <p:sldId id="417" r:id="rId26"/>
    <p:sldId id="421" r:id="rId27"/>
    <p:sldId id="838" r:id="rId28"/>
    <p:sldId id="836" r:id="rId29"/>
    <p:sldId id="837" r:id="rId30"/>
    <p:sldId id="419" r:id="rId31"/>
    <p:sldId id="420" r:id="rId32"/>
    <p:sldId id="399" r:id="rId33"/>
    <p:sldId id="404" r:id="rId34"/>
    <p:sldId id="400" r:id="rId35"/>
    <p:sldId id="388" r:id="rId36"/>
    <p:sldId id="412" r:id="rId37"/>
    <p:sldId id="345" r:id="rId38"/>
    <p:sldId id="403" r:id="rId39"/>
    <p:sldId id="361" r:id="rId40"/>
    <p:sldId id="349" r:id="rId41"/>
    <p:sldId id="350" r:id="rId42"/>
    <p:sldId id="351" r:id="rId43"/>
    <p:sldId id="352" r:id="rId44"/>
    <p:sldId id="355" r:id="rId45"/>
    <p:sldId id="360" r:id="rId46"/>
    <p:sldId id="390" r:id="rId47"/>
    <p:sldId id="406" r:id="rId48"/>
    <p:sldId id="405" r:id="rId49"/>
    <p:sldId id="413" r:id="rId50"/>
    <p:sldId id="832" r:id="rId51"/>
    <p:sldId id="370" r:id="rId52"/>
    <p:sldId id="829" r:id="rId53"/>
    <p:sldId id="373" r:id="rId54"/>
    <p:sldId id="833" r:id="rId55"/>
    <p:sldId id="372" r:id="rId56"/>
    <p:sldId id="371" r:id="rId57"/>
    <p:sldId id="830" r:id="rId58"/>
    <p:sldId id="365" r:id="rId59"/>
    <p:sldId id="375" r:id="rId60"/>
    <p:sldId id="402" r:id="rId61"/>
    <p:sldId id="408" r:id="rId62"/>
    <p:sldId id="831" r:id="rId63"/>
    <p:sldId id="409" r:id="rId64"/>
    <p:sldId id="834" r:id="rId65"/>
    <p:sldId id="401" r:id="rId66"/>
    <p:sldId id="41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450"/>
            <p14:sldId id="449"/>
            <p14:sldId id="264"/>
          </p14:sldIdLst>
        </p14:section>
        <p14:section name="Course Theme" id="{B55B8E8C-5EAB-4A1E-A4E9-AE5E896E46FA}">
          <p14:sldIdLst>
            <p14:sldId id="348"/>
            <p14:sldId id="329"/>
            <p14:sldId id="415"/>
            <p14:sldId id="330"/>
            <p14:sldId id="331"/>
            <p14:sldId id="835"/>
            <p14:sldId id="416"/>
            <p14:sldId id="383"/>
            <p14:sldId id="424"/>
            <p14:sldId id="391"/>
            <p14:sldId id="393"/>
            <p14:sldId id="394"/>
          </p14:sldIdLst>
        </p14:section>
        <p14:section name="Course Logistics" id="{E5ED56FB-A721-4D68-A358-2320B4890130}">
          <p14:sldIdLst>
            <p14:sldId id="411"/>
            <p14:sldId id="386"/>
            <p14:sldId id="395"/>
            <p14:sldId id="396"/>
            <p14:sldId id="398"/>
            <p14:sldId id="397"/>
            <p14:sldId id="839"/>
            <p14:sldId id="417"/>
            <p14:sldId id="421"/>
            <p14:sldId id="838"/>
            <p14:sldId id="836"/>
            <p14:sldId id="837"/>
            <p14:sldId id="419"/>
            <p14:sldId id="420"/>
            <p14:sldId id="399"/>
            <p14:sldId id="404"/>
            <p14:sldId id="400"/>
            <p14:sldId id="388"/>
          </p14:sldIdLst>
        </p14:section>
        <p14:section name="Overview of Computer Systems" id="{DAF8E405-8CB8-4616-BB1A-EB9F311554BC}">
          <p14:sldIdLst>
            <p14:sldId id="412"/>
            <p14:sldId id="345"/>
            <p14:sldId id="403"/>
            <p14:sldId id="361"/>
            <p14:sldId id="349"/>
            <p14:sldId id="350"/>
            <p14:sldId id="351"/>
            <p14:sldId id="352"/>
            <p14:sldId id="355"/>
            <p14:sldId id="360"/>
            <p14:sldId id="390"/>
            <p14:sldId id="406"/>
            <p14:sldId id="405"/>
          </p14:sldIdLst>
        </p14:section>
        <p14:section name="Basic Notations" id="{A3148134-2DBE-41A9-8D49-995E3D54B122}">
          <p14:sldIdLst>
            <p14:sldId id="413"/>
            <p14:sldId id="832"/>
            <p14:sldId id="370"/>
            <p14:sldId id="829"/>
            <p14:sldId id="373"/>
            <p14:sldId id="83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  <p14:sldId id="834"/>
            <p14:sldId id="401"/>
          </p14:sldIdLst>
        </p14:section>
        <p14:section name="Wrapup" id="{29A7F866-9DA9-446B-8359-CE426CB89C7A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0384" autoAdjust="0"/>
  </p:normalViewPr>
  <p:slideViewPr>
    <p:cSldViewPr snapToGrid="0">
      <p:cViewPr varScale="1">
        <p:scale>
          <a:sx n="90" d="100"/>
          <a:sy n="90" d="100"/>
        </p:scale>
        <p:origin x="10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If you think of the classical “Hello world!” program, the course helps you understand what happens and why when you run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3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62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6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414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59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tiff"/><Relationship Id="rId12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Limits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abstractions break down</a:t>
            </a:r>
          </a:p>
          <a:p>
            <a:pPr lvl="1"/>
            <a:r>
              <a:rPr lang="en-US" dirty="0"/>
              <a:t>Their implementation is buggy</a:t>
            </a:r>
          </a:p>
          <a:p>
            <a:pPr lvl="1"/>
            <a:r>
              <a:rPr lang="en-US" dirty="0"/>
              <a:t>Mismatch between expected interface and implementation</a:t>
            </a:r>
          </a:p>
          <a:p>
            <a:pPr lvl="1"/>
            <a:r>
              <a:rPr lang="en-US" dirty="0"/>
              <a:t>Their performance is inadequate</a:t>
            </a:r>
          </a:p>
          <a:p>
            <a:pPr lvl="1"/>
            <a:r>
              <a:rPr lang="en-US" dirty="0"/>
              <a:t>We need control over the details they hide</a:t>
            </a:r>
          </a:p>
          <a:p>
            <a:pPr lvl="1"/>
            <a:r>
              <a:rPr lang="en-US" dirty="0"/>
              <a:t>Security concerns make these details important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At that point, details come rushing back</a:t>
            </a:r>
          </a:p>
          <a:p>
            <a:pPr lvl="1"/>
            <a:r>
              <a:rPr lang="en-US" dirty="0"/>
              <a:t>Can’t pretend they don’t exist anymore</a:t>
            </a:r>
          </a:p>
          <a:p>
            <a:pPr lvl="1"/>
            <a:r>
              <a:rPr lang="en-US" dirty="0"/>
              <a:t>We must know how to deal with them</a:t>
            </a:r>
          </a:p>
          <a:p>
            <a:endParaRPr lang="en-US" dirty="0"/>
          </a:p>
          <a:p>
            <a:r>
              <a:rPr lang="en-US" dirty="0"/>
              <a:t>This class prepares you to be ready when that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07B1-6276-47ED-9E8C-1F40340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0ABC-FA6C-B65A-1BDE-B83AC2A3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abstractions break?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35AE-F0FA-DEF7-061F-3A74BEAB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about some real-world examples of “broken” software</a:t>
            </a:r>
          </a:p>
          <a:p>
            <a:pPr lvl="1"/>
            <a:r>
              <a:rPr lang="en-US" dirty="0"/>
              <a:t>That broke because of how the underlying system actually works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Dates and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Rockets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Programming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8B3BF-F289-E1A0-C6FF-7CD7C303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DD9-CAC2-4EEF-B77D-8E9754D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designs fail in unexpected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94D4-6AE5-4A76-A5C8-6217FDCA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software engineers at Microsoft came up with a cute way of storing dates</a:t>
            </a:r>
          </a:p>
          <a:p>
            <a:pPr lvl="1"/>
            <a:r>
              <a:rPr lang="en-US" dirty="0"/>
              <a:t>Two-digit year, month, date, hour, minute concatenated into a 10-digit number</a:t>
            </a:r>
          </a:p>
          <a:p>
            <a:pPr lvl="1"/>
            <a:r>
              <a:rPr lang="en-US" dirty="0"/>
              <a:t>Example: 2005230710 -&gt; May 23, 2020 at 7:10 AM</a:t>
            </a:r>
          </a:p>
          <a:p>
            <a:pPr lvl="1"/>
            <a:endParaRPr lang="en-US" dirty="0"/>
          </a:p>
          <a:p>
            <a:r>
              <a:rPr lang="en-US" dirty="0"/>
              <a:t>Stored as a 32-bit signed number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Maximum value: 2147483647</a:t>
            </a:r>
          </a:p>
          <a:p>
            <a:pPr lvl="1"/>
            <a:endParaRPr lang="en-US" dirty="0"/>
          </a:p>
          <a:p>
            <a:r>
              <a:rPr lang="en-US" dirty="0"/>
              <a:t>Result: Starting January 1</a:t>
            </a:r>
            <a:r>
              <a:rPr lang="en-US" baseline="30000" dirty="0"/>
              <a:t>st</a:t>
            </a:r>
            <a:r>
              <a:rPr lang="en-US" dirty="0"/>
              <a:t>, 2022, Microsoft Exchange email servers could no longer send email</a:t>
            </a:r>
          </a:p>
          <a:p>
            <a:pPr lvl="1"/>
            <a:r>
              <a:rPr lang="en-US" dirty="0"/>
              <a:t>2201010001 is greater than the largest 32-bit number</a:t>
            </a:r>
          </a:p>
          <a:p>
            <a:pPr lvl="1"/>
            <a:r>
              <a:rPr lang="en-US" dirty="0"/>
              <a:t>Microsoft had to issue an emergency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3341-B0A6-46D7-9B47-28D4641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mismatches lead to real-world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4844" cy="5029200"/>
          </a:xfrm>
        </p:spPr>
        <p:txBody>
          <a:bodyPr/>
          <a:lstStyle/>
          <a:p>
            <a:r>
              <a:rPr lang="en-US" dirty="0"/>
              <a:t>Ariane 5 explosion (1996)</a:t>
            </a:r>
          </a:p>
          <a:p>
            <a:pPr lvl="1"/>
            <a:r>
              <a:rPr lang="en-US" dirty="0"/>
              <a:t>Inertial reference system converted a 64-bit float to a 16-bit integer</a:t>
            </a:r>
          </a:p>
          <a:p>
            <a:pPr lvl="1"/>
            <a:r>
              <a:rPr lang="en-US" dirty="0"/>
              <a:t>Expectation: converting from decimal to whole numbers is safe</a:t>
            </a:r>
          </a:p>
          <a:p>
            <a:pPr lvl="1"/>
            <a:r>
              <a:rPr lang="en-US" dirty="0"/>
              <a:t>Had worked in the past in Ariane 4, but Ariane 5 was faster</a:t>
            </a:r>
          </a:p>
          <a:p>
            <a:pPr lvl="1"/>
            <a:r>
              <a:rPr lang="en-US" dirty="0"/>
              <a:t>Speed too large to fit in a 16-bit integer -&gt; software fault</a:t>
            </a:r>
          </a:p>
          <a:p>
            <a:pPr lvl="1"/>
            <a:r>
              <a:rPr lang="en-US" dirty="0"/>
              <a:t>Reality: rocket explodes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2-10-14 at 10.34.40 AM.png">
            <a:extLst>
              <a:ext uri="{FF2B5EF4-FFF2-40B4-BE49-F238E27FC236}">
                <a16:creationId xmlns:a16="http://schemas.microsoft.com/office/drawing/2014/main" id="{0494BCE0-8CB6-4BDD-8474-EE3D7411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2" y="3683000"/>
            <a:ext cx="4129310" cy="3175000"/>
          </a:xfrm>
          <a:prstGeom prst="rect">
            <a:avLst/>
          </a:prstGeom>
        </p:spPr>
      </p:pic>
      <p:pic>
        <p:nvPicPr>
          <p:cNvPr id="6" name="Picture 5" descr="ariane5-pic2.jpg">
            <a:extLst>
              <a:ext uri="{FF2B5EF4-FFF2-40B4-BE49-F238E27FC236}">
                <a16:creationId xmlns:a16="http://schemas.microsoft.com/office/drawing/2014/main" id="{0C8CEB47-B5B2-4AB1-8CC7-96B3973A2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94" y="3683000"/>
            <a:ext cx="1703872" cy="3175000"/>
          </a:xfrm>
          <a:prstGeom prst="rect">
            <a:avLst/>
          </a:prstGeom>
        </p:spPr>
      </p:pic>
      <p:pic>
        <p:nvPicPr>
          <p:cNvPr id="7" name="Picture 6" descr="ariane5.jpg">
            <a:extLst>
              <a:ext uri="{FF2B5EF4-FFF2-40B4-BE49-F238E27FC236}">
                <a16:creationId xmlns:a16="http://schemas.microsoft.com/office/drawing/2014/main" id="{E0A4F373-0717-4C5B-8405-1A204D8FA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16" y="3683000"/>
            <a:ext cx="1632391" cy="3175000"/>
          </a:xfrm>
          <a:prstGeom prst="rect">
            <a:avLst/>
          </a:prstGeom>
        </p:spPr>
      </p:pic>
      <p:pic>
        <p:nvPicPr>
          <p:cNvPr id="8" name="Picture 7" descr="ariane5-pic3.png">
            <a:extLst>
              <a:ext uri="{FF2B5EF4-FFF2-40B4-BE49-F238E27FC236}">
                <a16:creationId xmlns:a16="http://schemas.microsoft.com/office/drawing/2014/main" id="{5CC34327-C3A9-41FF-9527-872CFD2F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17" y="3683000"/>
            <a:ext cx="2129896" cy="317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83DAB-ACC8-5E08-0B7E-5B4424698EBB}"/>
              </a:ext>
            </a:extLst>
          </p:cNvPr>
          <p:cNvSpPr txBox="1"/>
          <p:nvPr/>
        </p:nvSpPr>
        <p:spPr>
          <a:xfrm>
            <a:off x="6805245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079CB-CFAE-B60B-3BBE-09EAD8193D1E}"/>
              </a:ext>
            </a:extLst>
          </p:cNvPr>
          <p:cNvSpPr txBox="1"/>
          <p:nvPr/>
        </p:nvSpPr>
        <p:spPr>
          <a:xfrm>
            <a:off x="9220199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bugs can result in massive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5224636" cy="5029200"/>
          </a:xfrm>
        </p:spPr>
        <p:txBody>
          <a:bodyPr/>
          <a:lstStyle/>
          <a:p>
            <a:r>
              <a:rPr lang="en-US" dirty="0"/>
              <a:t>2014 vulnerability in OpenSSL</a:t>
            </a:r>
          </a:p>
          <a:p>
            <a:pPr lvl="1"/>
            <a:endParaRPr lang="en-US" dirty="0"/>
          </a:p>
          <a:p>
            <a:r>
              <a:rPr lang="en-US" dirty="0"/>
              <a:t>Clients can check if server is active by sending a message and listening for echoed response</a:t>
            </a:r>
          </a:p>
          <a:p>
            <a:pPr lvl="1"/>
            <a:endParaRPr lang="en-US" dirty="0"/>
          </a:p>
          <a:p>
            <a:r>
              <a:rPr lang="en-US" dirty="0"/>
              <a:t>C library forgot to check bounds of array and could be abused to return important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06"/>
          <a:stretch/>
        </p:blipFill>
        <p:spPr>
          <a:xfrm>
            <a:off x="5850802" y="860597"/>
            <a:ext cx="5928894" cy="287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CBABF-7545-5F96-76B0-34DDE7EC4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94"/>
          <a:stretch/>
        </p:blipFill>
        <p:spPr>
          <a:xfrm>
            <a:off x="5850802" y="3733800"/>
            <a:ext cx="5928894" cy="30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D6-9090-4367-B0E1-1DCF064A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realities impact software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01C-B0AF-41D9-A87A-2119B4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Abstracted lower-level details can affect performance a lot!</a:t>
            </a:r>
          </a:p>
          <a:p>
            <a:r>
              <a:rPr lang="en-US" dirty="0"/>
              <a:t>Question: does the order of iterating through an array matter?</a:t>
            </a:r>
          </a:p>
          <a:p>
            <a:pPr lvl="1"/>
            <a:r>
              <a:rPr lang="en-US" dirty="0"/>
              <a:t>Each column in a row OR each row in a column?</a:t>
            </a:r>
          </a:p>
          <a:p>
            <a:r>
              <a:rPr lang="en-US" dirty="0"/>
              <a:t>Answer: right code is 10-32 times slower on Intel systems</a:t>
            </a:r>
          </a:p>
          <a:p>
            <a:pPr lvl="1"/>
            <a:r>
              <a:rPr lang="en-US" dirty="0"/>
              <a:t>Due to cache design and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1F26-2ED2-415A-8A07-DC925BA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2559-E426-4944-B116-8D786025753D}"/>
              </a:ext>
            </a:extLst>
          </p:cNvPr>
          <p:cNvSpPr>
            <a:spLocks/>
          </p:cNvSpPr>
          <p:nvPr/>
        </p:nvSpPr>
        <p:spPr bwMode="auto">
          <a:xfrm>
            <a:off x="6054654" y="3680981"/>
            <a:ext cx="4701232" cy="293705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7BE17-FB2D-4D3A-B543-B23595C70600}"/>
              </a:ext>
            </a:extLst>
          </p:cNvPr>
          <p:cNvSpPr>
            <a:spLocks/>
          </p:cNvSpPr>
          <p:nvPr/>
        </p:nvSpPr>
        <p:spPr bwMode="auto">
          <a:xfrm>
            <a:off x="900953" y="3680981"/>
            <a:ext cx="4701232" cy="2937053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9FA08-50AB-47C4-BF2A-FC1C78921777}"/>
              </a:ext>
            </a:extLst>
          </p:cNvPr>
          <p:cNvGrpSpPr>
            <a:grpSpLocks/>
          </p:cNvGrpSpPr>
          <p:nvPr/>
        </p:nvGrpSpPr>
        <p:grpSpPr bwMode="auto">
          <a:xfrm>
            <a:off x="5375891" y="4857518"/>
            <a:ext cx="953036" cy="321971"/>
            <a:chOff x="0" y="0"/>
            <a:chExt cx="480" cy="144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9180086-2C36-4B35-8DA1-BB5C6D6F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18FD208-D48E-488D-B672-94ED05C0D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B7-F90B-4880-A78F-917B41D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61AE-F8EE-464A-A305-1CE1B69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through abstractions to understand how computer processors and memories affect software design and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concepts of “computer systems” areas:</a:t>
            </a:r>
          </a:p>
          <a:p>
            <a:pPr lvl="1"/>
            <a:r>
              <a:rPr lang="en-US" dirty="0"/>
              <a:t>Architecture, Compilers, Security, Networks, Operating Systems,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900B-B44A-4FD7-B9EB-18E8482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F3-E7D9-43BF-A9A9-C65F7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8395-4007-4A27-8135-EA52AF3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systems courses are builder-centric</a:t>
            </a:r>
          </a:p>
          <a:p>
            <a:pPr lvl="1"/>
            <a:r>
              <a:rPr lang="en-US" b="1" dirty="0"/>
              <a:t>Computer Architecture</a:t>
            </a:r>
            <a:r>
              <a:rPr lang="en-US" dirty="0"/>
              <a:t>: design a pipelined processor in Verilog</a:t>
            </a:r>
          </a:p>
          <a:p>
            <a:pPr lvl="1"/>
            <a:r>
              <a:rPr lang="en-US" b="1" dirty="0"/>
              <a:t>Operating Systems</a:t>
            </a:r>
            <a:r>
              <a:rPr lang="en-US" dirty="0"/>
              <a:t>: implement portions of an operating system</a:t>
            </a:r>
          </a:p>
          <a:p>
            <a:pPr lvl="1"/>
            <a:r>
              <a:rPr lang="en-US" b="1" dirty="0"/>
              <a:t>Compilers</a:t>
            </a:r>
            <a:r>
              <a:rPr lang="en-US" dirty="0"/>
              <a:t>: write a compiler for a simple language</a:t>
            </a:r>
          </a:p>
          <a:p>
            <a:pPr lvl="1"/>
            <a:r>
              <a:rPr lang="en-US" b="1" dirty="0"/>
              <a:t>Networking</a:t>
            </a:r>
            <a:r>
              <a:rPr lang="en-US" dirty="0"/>
              <a:t>: implement and simulate network protocols</a:t>
            </a:r>
          </a:p>
          <a:p>
            <a:pPr lvl="1"/>
            <a:r>
              <a:rPr lang="en-US" dirty="0"/>
              <a:t>Fun, for sure</a:t>
            </a:r>
          </a:p>
          <a:p>
            <a:pPr lvl="2"/>
            <a:r>
              <a:rPr lang="en-US" dirty="0"/>
              <a:t>But ultimately, many more of you will </a:t>
            </a:r>
            <a:r>
              <a:rPr lang="en-US" b="1" i="1" dirty="0"/>
              <a:t>build on </a:t>
            </a:r>
            <a:r>
              <a:rPr lang="en-US" dirty="0"/>
              <a:t>systems</a:t>
            </a:r>
          </a:p>
          <a:p>
            <a:pPr lvl="2"/>
            <a:r>
              <a:rPr lang="en-US" dirty="0"/>
              <a:t>Rather than </a:t>
            </a:r>
            <a:r>
              <a:rPr lang="en-US" b="1" i="1" dirty="0"/>
              <a:t>build systems</a:t>
            </a:r>
            <a:r>
              <a:rPr lang="en-US" dirty="0"/>
              <a:t> directly</a:t>
            </a:r>
          </a:p>
          <a:p>
            <a:pPr lvl="2"/>
            <a:endParaRPr lang="en-US" dirty="0"/>
          </a:p>
          <a:p>
            <a:r>
              <a:rPr lang="en-US" dirty="0"/>
              <a:t>This 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want to bring out the hacker in everyone!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DA08-8996-4E0A-A989-690B90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b="1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017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>
            <a:normAutofit/>
          </a:bodyPr>
          <a:lstStyle/>
          <a:p>
            <a:r>
              <a:rPr lang="en-US" dirty="0"/>
              <a:t>TA (1)</a:t>
            </a:r>
          </a:p>
          <a:p>
            <a:pPr lvl="1"/>
            <a:r>
              <a:rPr lang="en-US" dirty="0"/>
              <a:t>Mohammad </a:t>
            </a:r>
            <a:r>
              <a:rPr lang="en-US" dirty="0" err="1"/>
              <a:t>Kavousi</a:t>
            </a:r>
            <a:endParaRPr lang="en-US" dirty="0"/>
          </a:p>
          <a:p>
            <a:pPr lvl="2"/>
            <a:r>
              <a:rPr lang="en-US" dirty="0"/>
              <a:t>PhD student in Computer Science</a:t>
            </a:r>
          </a:p>
          <a:p>
            <a:endParaRPr lang="en-US" dirty="0"/>
          </a:p>
          <a:p>
            <a:r>
              <a:rPr lang="en-US" dirty="0"/>
              <a:t>PMs (12):</a:t>
            </a:r>
          </a:p>
          <a:p>
            <a:pPr lvl="1"/>
            <a:r>
              <a:rPr lang="en-US" dirty="0"/>
              <a:t>Adam Chen		Alex Kang</a:t>
            </a:r>
          </a:p>
          <a:p>
            <a:pPr lvl="1"/>
            <a:r>
              <a:rPr lang="en-US" dirty="0"/>
              <a:t>Daniel Lee		Elena Fabian</a:t>
            </a:r>
          </a:p>
          <a:p>
            <a:pPr lvl="1"/>
            <a:r>
              <a:rPr lang="en-US" dirty="0"/>
              <a:t>Ethan </a:t>
            </a:r>
            <a:r>
              <a:rPr lang="en-US" dirty="0" err="1"/>
              <a:t>Haveman</a:t>
            </a:r>
            <a:r>
              <a:rPr lang="en-US" dirty="0"/>
              <a:t>	Garrett Weil</a:t>
            </a:r>
          </a:p>
          <a:p>
            <a:pPr lvl="1"/>
            <a:r>
              <a:rPr lang="en-US" dirty="0"/>
              <a:t>Jay Park			Jerry Han</a:t>
            </a:r>
          </a:p>
          <a:p>
            <a:pPr lvl="1"/>
            <a:r>
              <a:rPr lang="en-US" dirty="0"/>
              <a:t>Kevin Hayes		Kevin Su</a:t>
            </a:r>
          </a:p>
          <a:p>
            <a:pPr lvl="1"/>
            <a:r>
              <a:rPr lang="en-US" dirty="0"/>
              <a:t>Robert Pritchard	Ryan Wong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9BED-B606-4451-A434-E676B5C0862D}"/>
              </a:ext>
            </a:extLst>
          </p:cNvPr>
          <p:cNvSpPr txBox="1"/>
          <p:nvPr/>
        </p:nvSpPr>
        <p:spPr>
          <a:xfrm>
            <a:off x="6894094" y="4470400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piazza</a:t>
            </a:r>
          </a:p>
        </p:txBody>
      </p:sp>
    </p:spTree>
    <p:extLst>
      <p:ext uri="{BB962C8B-B14F-4D97-AF65-F5344CB8AC3E}">
        <p14:creationId xmlns:p14="http://schemas.microsoft.com/office/powerpoint/2010/main" val="30050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A85-C3DB-4F8D-A777-1B0EC76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6B64-3C4D-44D1-871B-3899EB6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brief: how </a:t>
            </a:r>
            <a:r>
              <a:rPr lang="en-US" i="1" dirty="0"/>
              <a:t>does</a:t>
            </a:r>
            <a:r>
              <a:rPr lang="en-US" dirty="0"/>
              <a:t> a computer work anyway?</a:t>
            </a:r>
          </a:p>
          <a:p>
            <a:endParaRPr lang="en-US" dirty="0"/>
          </a:p>
          <a:p>
            <a:r>
              <a:rPr lang="en-US" dirty="0"/>
              <a:t>We will explore that question across four major sections:</a:t>
            </a:r>
          </a:p>
          <a:p>
            <a:pPr lvl="1"/>
            <a:r>
              <a:rPr lang="en-US" b="1" dirty="0"/>
              <a:t>Representations</a:t>
            </a:r>
            <a:r>
              <a:rPr lang="en-US" dirty="0"/>
              <a:t> of information on a computer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machine</a:t>
            </a:r>
            <a:r>
              <a:rPr lang="en-US" dirty="0"/>
              <a:t> executes software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memory</a:t>
            </a:r>
            <a:r>
              <a:rPr lang="en-US" dirty="0"/>
              <a:t> is organized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operating system </a:t>
            </a:r>
            <a:r>
              <a:rPr lang="en-US" dirty="0"/>
              <a:t>manages this all for efficiency and 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BCD7-4C2E-4F85-9AB4-3928712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1FC3-CC7B-4F66-8BC6-142D570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- 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D54-D7B9-4001-8086-1C5EB1F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Lectures: here in class, Tuesdays and Thursdays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should have best-effort recordings (a few hours later) and I also post the slides right before class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Computer Systems: A Programmer’s Perspective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useful reference</a:t>
            </a:r>
          </a:p>
          <a:p>
            <a:pPr lvl="1"/>
            <a:endParaRPr lang="en-US" dirty="0"/>
          </a:p>
          <a:p>
            <a:r>
              <a:rPr lang="en-US" dirty="0"/>
              <a:t>Office hours: (starting next week)</a:t>
            </a:r>
          </a:p>
          <a:p>
            <a:pPr lvl="1"/>
            <a:r>
              <a:rPr lang="en-US" dirty="0"/>
              <a:t>Likely a mix of mostly in-person and some online</a:t>
            </a:r>
          </a:p>
          <a:p>
            <a:pPr lvl="1"/>
            <a:r>
              <a:rPr lang="en-US" dirty="0"/>
              <a:t>More info will be posted to Piazza when schedule is ready</a:t>
            </a:r>
          </a:p>
          <a:p>
            <a:pPr lvl="2"/>
            <a:r>
              <a:rPr lang="en-US" dirty="0"/>
              <a:t>Can reach out on Piazza to schedule a meeting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3F324-17FB-476A-82E1-40D3291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We can do extra questions right after class too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breakdown</a:t>
            </a:r>
          </a:p>
          <a:p>
            <a:pPr lvl="1"/>
            <a:r>
              <a:rPr lang="en-US" dirty="0"/>
              <a:t>50% Programming Labs 	(4 labs at 12.5% each)</a:t>
            </a:r>
          </a:p>
          <a:p>
            <a:pPr lvl="1"/>
            <a:r>
              <a:rPr lang="en-US" dirty="0"/>
              <a:t>20% </a:t>
            </a:r>
            <a:r>
              <a:rPr lang="en-US" dirty="0" err="1"/>
              <a:t>Homeworks</a:t>
            </a:r>
            <a:r>
              <a:rPr lang="en-US" dirty="0"/>
              <a:t> 		(4 </a:t>
            </a:r>
            <a:r>
              <a:rPr lang="en-US" dirty="0" err="1"/>
              <a:t>homeworks</a:t>
            </a:r>
            <a:r>
              <a:rPr lang="en-US" dirty="0"/>
              <a:t> at 5% each)</a:t>
            </a:r>
          </a:p>
          <a:p>
            <a:pPr lvl="1"/>
            <a:r>
              <a:rPr lang="en-US" dirty="0"/>
              <a:t>15% Midterm Exam 1</a:t>
            </a:r>
          </a:p>
          <a:p>
            <a:pPr lvl="1"/>
            <a:r>
              <a:rPr lang="en-US" dirty="0"/>
              <a:t>15% Midterm Exam 2</a:t>
            </a:r>
          </a:p>
          <a:p>
            <a:endParaRPr lang="en-US" dirty="0"/>
          </a:p>
          <a:p>
            <a:r>
              <a:rPr lang="en-US" dirty="0"/>
              <a:t>Exact number to letter mapping is a little flexible</a:t>
            </a:r>
          </a:p>
          <a:p>
            <a:pPr lvl="1"/>
            <a:r>
              <a:rPr lang="en-US" dirty="0"/>
              <a:t>But this course is NOT curved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B79-3533-4EF1-9A06-95DDE772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5EF-CB15-4D6E-BF01-209A114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labs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Pack Lab</a:t>
            </a:r>
            <a:r>
              <a:rPr lang="en-US" sz="1600" baseline="30000" dirty="0"/>
              <a:t> </a:t>
            </a:r>
            <a:r>
              <a:rPr lang="en-US" sz="1800" b="1" baseline="30000" dirty="0"/>
              <a:t>(</a:t>
            </a:r>
            <a:r>
              <a:rPr lang="en-US" sz="1800" b="1" baseline="30000" dirty="0">
                <a:solidFill>
                  <a:schemeClr val="accent3">
                    <a:lumMod val="75000"/>
                  </a:schemeClr>
                </a:solidFill>
              </a:rPr>
              <a:t>new</a:t>
            </a:r>
            <a:r>
              <a:rPr lang="en-US" sz="1800" b="1" baseline="30000" dirty="0"/>
              <a:t>)</a:t>
            </a:r>
            <a:r>
              <a:rPr lang="en-US" sz="1800" dirty="0"/>
              <a:t> </a:t>
            </a:r>
            <a:r>
              <a:rPr lang="en-US" dirty="0"/>
              <a:t>– manipulate bits and bytes of a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Bomb Lab – deconstruct software to understand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Attack Lab – exploit security vulnerabilities in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SETI Lab – make software faster with concurrency</a:t>
            </a:r>
          </a:p>
          <a:p>
            <a:pPr lvl="1"/>
            <a:endParaRPr lang="en-US" dirty="0"/>
          </a:p>
          <a:p>
            <a:r>
              <a:rPr lang="en-US" dirty="0"/>
              <a:t>Work on these preferably as a group of two</a:t>
            </a:r>
          </a:p>
          <a:p>
            <a:pPr lvl="1"/>
            <a:r>
              <a:rPr lang="en-US" dirty="0"/>
              <a:t>Work together and don’t split up assignments (otherwise you won’t learn)</a:t>
            </a:r>
          </a:p>
          <a:p>
            <a:pPr lvl="1"/>
            <a:r>
              <a:rPr lang="en-US" dirty="0"/>
              <a:t>Individual is acceptable but less good</a:t>
            </a:r>
          </a:p>
          <a:p>
            <a:pPr lvl="1"/>
            <a:r>
              <a:rPr lang="en-US" dirty="0"/>
              <a:t>We’ll do a pairing survey if you don’t already have a partner in mind</a:t>
            </a:r>
          </a:p>
          <a:p>
            <a:pPr lvl="1"/>
            <a:endParaRPr lang="en-US" dirty="0"/>
          </a:p>
          <a:p>
            <a:r>
              <a:rPr lang="en-US" dirty="0"/>
              <a:t>Very different from CS211 style projects</a:t>
            </a:r>
          </a:p>
          <a:p>
            <a:pPr lvl="1"/>
            <a:r>
              <a:rPr lang="en-US" dirty="0"/>
              <a:t>Emphasis on the thinking rather than the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5E7-994C-480E-B1D0-6FB9A0B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3CC6-6ACA-E36C-4008-58CDCD21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difficult ranking (ranked by past PMs)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BC18-E55D-9E55-46FA-2D5D3DA7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482352"/>
            <a:ext cx="10972800" cy="1689847"/>
          </a:xfrm>
        </p:spPr>
        <p:txBody>
          <a:bodyPr/>
          <a:lstStyle/>
          <a:p>
            <a:r>
              <a:rPr lang="en-US" dirty="0"/>
              <a:t>We give extra time to work Bomb Lab and SETI Lab</a:t>
            </a:r>
          </a:p>
          <a:p>
            <a:r>
              <a:rPr lang="en-US" dirty="0"/>
              <a:t>But beware: SETI Lab runs over Thanksgiving break to the end of the quarter!!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0744-760A-1ACF-98F5-FBA6B13B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3BF401-B43E-EE16-FD47-270F03C8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812431"/>
              </p:ext>
            </p:extLst>
          </p:nvPr>
        </p:nvGraphicFramePr>
        <p:xfrm>
          <a:off x="607595" y="1250576"/>
          <a:ext cx="109727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151">
                  <a:extLst>
                    <a:ext uri="{9D8B030D-6E8A-4147-A177-3AD203B41FA5}">
                      <a16:colId xmlns:a16="http://schemas.microsoft.com/office/drawing/2014/main" val="1013592865"/>
                    </a:ext>
                  </a:extLst>
                </a:gridCol>
                <a:gridCol w="2204501">
                  <a:extLst>
                    <a:ext uri="{9D8B030D-6E8A-4147-A177-3AD203B41FA5}">
                      <a16:colId xmlns:a16="http://schemas.microsoft.com/office/drawing/2014/main" val="1027008220"/>
                    </a:ext>
                  </a:extLst>
                </a:gridCol>
                <a:gridCol w="6309147">
                  <a:extLst>
                    <a:ext uri="{9D8B030D-6E8A-4147-A177-3AD203B41FA5}">
                      <a16:colId xmlns:a16="http://schemas.microsoft.com/office/drawing/2014/main" val="425621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Difficulty (out of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What is challenging about it?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01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1. Pack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     6 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2. Bomb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Interpreting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6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3. Attack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Debugging what’s going 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9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4. SETI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 programming AND big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04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3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61E-E687-4A0B-8C99-35BEB47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5FAD-B3EE-490F-AF9D-5EE5BD0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Worksheet-style practice problems to help you actually understand what’s going on and practice for exams</a:t>
            </a:r>
          </a:p>
          <a:p>
            <a:pPr lvl="1"/>
            <a:r>
              <a:rPr lang="en-US" dirty="0"/>
              <a:t>This class can feel a little like a math class sometimes</a:t>
            </a:r>
          </a:p>
          <a:p>
            <a:pPr lvl="1"/>
            <a:r>
              <a:rPr lang="en-US" dirty="0"/>
              <a:t>(But not all the time! I promise)</a:t>
            </a:r>
          </a:p>
          <a:p>
            <a:endParaRPr lang="en-US" dirty="0"/>
          </a:p>
          <a:p>
            <a:r>
              <a:rPr lang="en-US" dirty="0"/>
              <a:t>Four </a:t>
            </a:r>
            <a:r>
              <a:rPr lang="en-US" dirty="0" err="1"/>
              <a:t>homeworks</a:t>
            </a:r>
            <a:r>
              <a:rPr lang="en-US" dirty="0"/>
              <a:t> that cover class topics</a:t>
            </a:r>
          </a:p>
          <a:p>
            <a:pPr lvl="1"/>
            <a:r>
              <a:rPr lang="en-US" dirty="0"/>
              <a:t>The first releases on Thursday!</a:t>
            </a:r>
          </a:p>
          <a:p>
            <a:pPr lvl="1"/>
            <a:endParaRPr lang="en-US" dirty="0"/>
          </a:p>
          <a:p>
            <a:r>
              <a:rPr lang="en-US" dirty="0"/>
              <a:t>Important practice, but not meant to be too difficult</a:t>
            </a:r>
          </a:p>
          <a:p>
            <a:pPr lvl="1"/>
            <a:r>
              <a:rPr lang="en-US" dirty="0"/>
              <a:t>Last quarter 95% of the class had an A on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6AE9-48B0-4535-93F9-9191BF1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21F-8167-44C5-B226-AA1E57FC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4653-9AF2-44B6-AA98-61E2F6AA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midterm exam will be during class time</a:t>
            </a:r>
          </a:p>
          <a:p>
            <a:pPr lvl="1"/>
            <a:r>
              <a:rPr lang="en-US" dirty="0"/>
              <a:t>Should be back in person well before then</a:t>
            </a:r>
          </a:p>
          <a:p>
            <a:pPr lvl="1"/>
            <a:endParaRPr lang="en-US" dirty="0"/>
          </a:p>
          <a:p>
            <a:r>
              <a:rPr lang="en-US" dirty="0"/>
              <a:t>Second midterm exam will be during exam week</a:t>
            </a:r>
          </a:p>
          <a:p>
            <a:pPr lvl="1"/>
            <a:r>
              <a:rPr lang="en-US" b="1" dirty="0"/>
              <a:t>Important:</a:t>
            </a:r>
            <a:r>
              <a:rPr lang="en-US" dirty="0"/>
              <a:t> Wednesday of exam week is our scheduled slot</a:t>
            </a:r>
          </a:p>
          <a:p>
            <a:endParaRPr lang="en-US" dirty="0"/>
          </a:p>
          <a:p>
            <a:r>
              <a:rPr lang="en-US" dirty="0"/>
              <a:t>Not cumulative, second midterm is second half of class</a:t>
            </a:r>
          </a:p>
          <a:p>
            <a:pPr lvl="1"/>
            <a:r>
              <a:rPr lang="en-US" dirty="0"/>
              <a:t>But material in this class builds on itself…</a:t>
            </a:r>
          </a:p>
          <a:p>
            <a:pPr lvl="1"/>
            <a:endParaRPr lang="en-US" dirty="0"/>
          </a:p>
          <a:p>
            <a:r>
              <a:rPr lang="en-US" dirty="0"/>
              <a:t>Exams are serious in CS213. They’re how we judge your individual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D124-09E4-406D-B099-F79FD3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8071-FFF5-1CEF-4FC6-431F1989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special policies in CS213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C6A1-1996-5234-5ABE-F98D8CF2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Minimum midterm average rule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 policy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Slip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3346-5A6F-6D69-F660-B6D87077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4843-47F4-F9C3-7548-A66F8EE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Weighing 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EA97-818A-1CDF-151B-B2B76373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concern in CS213: we allow lots of group work</a:t>
            </a:r>
          </a:p>
          <a:p>
            <a:pPr lvl="1"/>
            <a:r>
              <a:rPr lang="en-US" dirty="0"/>
              <a:t>But we need to individually assess you as well</a:t>
            </a:r>
          </a:p>
          <a:p>
            <a:pPr lvl="1"/>
            <a:r>
              <a:rPr lang="en-US" dirty="0"/>
              <a:t>Especially to make sure that you’re ready for future systems courses</a:t>
            </a:r>
          </a:p>
          <a:p>
            <a:pPr lvl="1"/>
            <a:endParaRPr lang="en-US" dirty="0"/>
          </a:p>
          <a:p>
            <a:r>
              <a:rPr lang="en-US" dirty="0"/>
              <a:t>Normal way to do this is make the exams a huge portion of your grade (like 50%+)</a:t>
            </a:r>
          </a:p>
          <a:p>
            <a:pPr lvl="1"/>
            <a:r>
              <a:rPr lang="en-US" dirty="0"/>
              <a:t>We really don’t want to do that in CS213</a:t>
            </a:r>
          </a:p>
          <a:p>
            <a:pPr lvl="1"/>
            <a:r>
              <a:rPr lang="en-US" dirty="0"/>
              <a:t>Not fun to have your letter grade decided by a single test</a:t>
            </a:r>
          </a:p>
          <a:p>
            <a:pPr lvl="1"/>
            <a:endParaRPr lang="en-US" dirty="0"/>
          </a:p>
          <a:p>
            <a:r>
              <a:rPr lang="en-US" dirty="0"/>
              <a:t>Compromise: require a minimum average exam grade to pass</a:t>
            </a:r>
          </a:p>
          <a:p>
            <a:pPr lvl="1"/>
            <a:r>
              <a:rPr lang="en-US" dirty="0"/>
              <a:t>But still keep exam weights low so most of your grade is the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F181-C5B8-7115-DB88-9723ABFC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E3B-DA85-9333-5018-451CBCDC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Midterm Average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042B-47D9-2474-5705-F797BE0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pass, you need at least a 65% average across the two exams</a:t>
            </a:r>
          </a:p>
          <a:p>
            <a:pPr lvl="1"/>
            <a:r>
              <a:rPr lang="en-US" dirty="0"/>
              <a:t>Overall exam averages are usually in the high 70s%</a:t>
            </a:r>
          </a:p>
          <a:p>
            <a:pPr lvl="1"/>
            <a:r>
              <a:rPr lang="en-US" dirty="0"/>
              <a:t>Examples:  60% and 70%    or    80% and 50%    or    65% and 65%</a:t>
            </a:r>
          </a:p>
          <a:p>
            <a:pPr lvl="1"/>
            <a:endParaRPr lang="en-US" dirty="0"/>
          </a:p>
          <a:p>
            <a:r>
              <a:rPr lang="en-US" dirty="0"/>
              <a:t>BUT, we do want to reward improvement</a:t>
            </a:r>
          </a:p>
          <a:p>
            <a:pPr lvl="1"/>
            <a:r>
              <a:rPr lang="en-US" dirty="0"/>
              <a:t>The average rule waived if your </a:t>
            </a:r>
            <a:r>
              <a:rPr lang="en-US" b="1" dirty="0"/>
              <a:t>second midterm is 85% or higher</a:t>
            </a:r>
          </a:p>
          <a:p>
            <a:pPr lvl="1"/>
            <a:r>
              <a:rPr lang="en-US" dirty="0"/>
              <a:t>30% and 85% (would be 57% average) has no penalty</a:t>
            </a:r>
          </a:p>
          <a:p>
            <a:pPr lvl="1"/>
            <a:r>
              <a:rPr lang="en-US" dirty="0"/>
              <a:t>Bottom line: either do well </a:t>
            </a:r>
            <a:r>
              <a:rPr lang="en-US" b="1" dirty="0"/>
              <a:t>or</a:t>
            </a:r>
            <a:r>
              <a:rPr lang="en-US" dirty="0"/>
              <a:t> show significant improvement</a:t>
            </a:r>
          </a:p>
          <a:p>
            <a:pPr lvl="1"/>
            <a:endParaRPr lang="en-US" dirty="0"/>
          </a:p>
          <a:p>
            <a:r>
              <a:rPr lang="en-US" dirty="0"/>
              <a:t>By the numbers:</a:t>
            </a:r>
          </a:p>
          <a:p>
            <a:pPr lvl="1"/>
            <a:r>
              <a:rPr lang="en-US" dirty="0"/>
              <a:t>In Winter 2023, would have affected ~9 students</a:t>
            </a:r>
          </a:p>
          <a:p>
            <a:pPr lvl="1"/>
            <a:r>
              <a:rPr lang="en-US" dirty="0"/>
              <a:t>In Spring 2023, it did affect &lt;5 students (although some dropped)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22C9-EC5F-B1B4-0287-49B2F7C0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240F-697F-316E-827A-613D07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questions, four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3000-0B02-7449-3F20-D36E7EAC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always ask questions during lecture!</a:t>
            </a:r>
          </a:p>
          <a:p>
            <a:pPr lvl="1"/>
            <a:r>
              <a:rPr lang="en-US" dirty="0"/>
              <a:t>I’ll let you know if I need to move on for now and answer you after class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We’ll take breaks during lecture</a:t>
            </a:r>
          </a:p>
          <a:p>
            <a:pPr lvl="1"/>
            <a:r>
              <a:rPr lang="en-US" dirty="0"/>
              <a:t>I’ll pause after each break to see if any questions came up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will hang out after class for questions</a:t>
            </a:r>
          </a:p>
          <a:p>
            <a:pPr lvl="1"/>
            <a:r>
              <a:rPr lang="en-US" dirty="0"/>
              <a:t>Plenty of time to answer everyone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always ask questions on Piazza too</a:t>
            </a:r>
          </a:p>
          <a:p>
            <a:pPr marL="457200" lvl="1" indent="0">
              <a:buNone/>
            </a:pPr>
            <a:r>
              <a:rPr lang="en-US" dirty="0"/>
              <a:t>The class message board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BC38-679E-15C5-2100-12C3BC02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dirty="0" err="1"/>
              <a:t>homeworks</a:t>
            </a:r>
            <a:r>
              <a:rPr lang="en-US" dirty="0"/>
              <a:t> and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lvl="1"/>
            <a:endParaRPr lang="en-US" dirty="0"/>
          </a:p>
          <a:p>
            <a:r>
              <a:rPr lang="en-US" dirty="0"/>
              <a:t>There are exceptions to this: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Piazza)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and 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homework 1 three days late</a:t>
            </a:r>
          </a:p>
          <a:p>
            <a:pPr lvl="1"/>
            <a:r>
              <a:rPr lang="en-US" dirty="0"/>
              <a:t>Turn in homework 4 two days late and SETI lab one day late</a:t>
            </a:r>
          </a:p>
          <a:p>
            <a:pPr lvl="1"/>
            <a:r>
              <a:rPr lang="en-US" dirty="0"/>
              <a:t>Turn in homework 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BC-DFF1-493D-AFE5-D71C71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631-BB4A-4A9F-BC19-DDE37CA2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14505" cy="5029200"/>
          </a:xfrm>
        </p:spPr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hard</a:t>
            </a:r>
          </a:p>
          <a:p>
            <a:pPr lvl="1"/>
            <a:r>
              <a:rPr lang="en-US" dirty="0"/>
              <a:t>And it’s hard in a different way. Lots of new material that builds on itself</a:t>
            </a:r>
          </a:p>
          <a:p>
            <a:pPr lvl="1"/>
            <a:r>
              <a:rPr lang="en-US" dirty="0"/>
              <a:t>You have an opportunity to learn a lot from it</a:t>
            </a:r>
          </a:p>
          <a:p>
            <a:pPr lvl="1"/>
            <a:endParaRPr lang="en-US" dirty="0"/>
          </a:p>
          <a:p>
            <a:r>
              <a:rPr lang="en-US" dirty="0"/>
              <a:t>I’m confident that you can all succeed</a:t>
            </a:r>
          </a:p>
          <a:p>
            <a:pPr lvl="1"/>
            <a:r>
              <a:rPr lang="en-US" dirty="0"/>
              <a:t>Labs, </a:t>
            </a:r>
            <a:r>
              <a:rPr lang="en-US" dirty="0" err="1"/>
              <a:t>Homeworks</a:t>
            </a:r>
            <a:r>
              <a:rPr lang="en-US" dirty="0"/>
              <a:t>, Lecture, Office Hours are all designed to support you</a:t>
            </a:r>
          </a:p>
          <a:p>
            <a:pPr lvl="1"/>
            <a:endParaRPr lang="en-US" dirty="0"/>
          </a:p>
          <a:p>
            <a:r>
              <a:rPr lang="en-US" dirty="0"/>
              <a:t>You’ll gain a much deeper understanding of how computers operate</a:t>
            </a:r>
          </a:p>
          <a:p>
            <a:pPr lvl="1"/>
            <a:r>
              <a:rPr lang="en-US" dirty="0"/>
              <a:t>Maybe it’s not for you, maybe you’ll love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9C10-6410-437C-BE71-606F07D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Come to lecture</a:t>
            </a:r>
          </a:p>
          <a:p>
            <a:r>
              <a:rPr lang="en-US" sz="3200" dirty="0"/>
              <a:t> Ask questions</a:t>
            </a:r>
          </a:p>
          <a:p>
            <a:r>
              <a:rPr lang="en-US" sz="3200" dirty="0"/>
              <a:t> Consult the textbook for clarity and practice</a:t>
            </a:r>
          </a:p>
          <a:p>
            <a:r>
              <a:rPr lang="en-US" sz="3200" dirty="0"/>
              <a:t> Start assignments early</a:t>
            </a:r>
          </a:p>
          <a:p>
            <a:r>
              <a:rPr lang="en-US" sz="3200" dirty="0"/>
              <a:t> Stay on top of the material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b="1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068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Hello World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happens when you run “hello” on your system?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does it happen?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 introduce key concepts, terminology, and components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76600" y="2392895"/>
            <a:ext cx="5181600" cy="252941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hello world 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(“hello, world\n”);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8927D-7FA6-4ED8-8B54-2A14CB0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GCC is our compiler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It takes our source code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text file containing characters</a:t>
            </a:r>
          </a:p>
          <a:p>
            <a:pPr lvl="1"/>
            <a:r>
              <a:rPr lang="en-US" dirty="0"/>
              <a:t>Text file = readable by humans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And translates (compiles) it into </a:t>
            </a:r>
            <a:r>
              <a:rPr lang="en-US" b="1" dirty="0"/>
              <a:t>assembly code</a:t>
            </a:r>
          </a:p>
          <a:p>
            <a:pPr lvl="1"/>
            <a:r>
              <a:rPr lang="en-US" dirty="0"/>
              <a:t>A text representation of x86 instructions</a:t>
            </a:r>
          </a:p>
          <a:p>
            <a:pPr lvl="1"/>
            <a:r>
              <a:rPr lang="en-US" dirty="0"/>
              <a:t>Here, not explicitly stored in a file</a:t>
            </a:r>
          </a:p>
          <a:p>
            <a:pPr lvl="1"/>
            <a:r>
              <a:rPr lang="en-US" dirty="0"/>
              <a:t>We’ll be working with assembly a lot this quarter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Then translates (assembles) that into an executable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binary file containing x86 </a:t>
            </a:r>
            <a:r>
              <a:rPr lang="en-US" b="1" dirty="0"/>
              <a:t>machine code</a:t>
            </a:r>
          </a:p>
          <a:p>
            <a:pPr lvl="1"/>
            <a:r>
              <a:rPr lang="en-US" dirty="0"/>
              <a:t>Binary file = not meant to be read by humans (but sometimes we have to)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041400" y="1676400"/>
            <a:ext cx="5181600" cy="27135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gcc</a:t>
            </a:r>
            <a:r>
              <a:rPr lang="en-US" sz="1600" b="1" dirty="0">
                <a:latin typeface="Courier New" pitchFamily="49" charset="0"/>
              </a:rPr>
              <a:t> –o hello </a:t>
            </a:r>
            <a:r>
              <a:rPr lang="en-US" sz="1600" b="1" dirty="0" err="1">
                <a:latin typeface="Courier New" pitchFamily="49" charset="0"/>
              </a:rPr>
              <a:t>hello.c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2F5B04-FC87-4AED-9A63-C4EF249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does the shell do?</a:t>
            </a:r>
          </a:p>
          <a:p>
            <a:pPr lvl="1" eaLnBrk="1" hangingPunct="1"/>
            <a:r>
              <a:rPr lang="en-US" dirty="0"/>
              <a:t>Prints a prompt</a:t>
            </a:r>
          </a:p>
          <a:p>
            <a:pPr lvl="1" eaLnBrk="1" hangingPunct="1"/>
            <a:r>
              <a:rPr lang="en-US" dirty="0"/>
              <a:t>Waits for you to type a command</a:t>
            </a:r>
          </a:p>
          <a:p>
            <a:pPr lvl="1" eaLnBrk="1" hangingPunct="1"/>
            <a:r>
              <a:rPr lang="en-US" dirty="0"/>
              <a:t>Interpret the command</a:t>
            </a:r>
          </a:p>
          <a:p>
            <a:pPr lvl="1" eaLnBrk="1" hangingPunct="1"/>
            <a:r>
              <a:rPr lang="en-US" dirty="0"/>
              <a:t>Then loads and runs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program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What happens at the hardware level?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057400"/>
            <a:ext cx="5181600" cy="83048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./hello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hello, world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A1171B-E673-492D-BEDE-2FBF5CB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64744660-AC86-434D-4157-527479A8D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8789" y="3417898"/>
            <a:ext cx="1575804" cy="984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F3E89-93A6-4774-8D43-AA2D5F16E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4" name="Text Box 34"/>
            <p:cNvSpPr txBox="1">
              <a:spLocks noChangeArrowheads="1"/>
            </p:cNvSpPr>
            <p:nvPr/>
          </p:nvSpPr>
          <p:spPr bwMode="auto">
            <a:xfrm>
              <a:off x="341" y="3536"/>
              <a:ext cx="52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Mouse</a:t>
              </a:r>
            </a:p>
          </p:txBody>
        </p: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864" y="3535"/>
              <a:ext cx="700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Keyboard</a:t>
              </a:r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1" y="2739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586804" name="AutoShape 52"/>
          <p:cNvSpPr>
            <a:spLocks noChangeArrowheads="1"/>
          </p:cNvSpPr>
          <p:nvPr/>
        </p:nvSpPr>
        <p:spPr bwMode="auto">
          <a:xfrm>
            <a:off x="5008595" y="1353324"/>
            <a:ext cx="2317750" cy="373876"/>
          </a:xfrm>
          <a:prstGeom prst="wedgeRectCallout">
            <a:avLst>
              <a:gd name="adj1" fmla="val -17303"/>
              <a:gd name="adj2" fmla="val 19263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Buses: transfer data</a:t>
            </a:r>
          </a:p>
        </p:txBody>
      </p:sp>
      <p:sp>
        <p:nvSpPr>
          <p:cNvPr id="586805" name="AutoShape 53"/>
          <p:cNvSpPr>
            <a:spLocks noChangeArrowheads="1"/>
          </p:cNvSpPr>
          <p:nvPr/>
        </p:nvSpPr>
        <p:spPr bwMode="auto">
          <a:xfrm>
            <a:off x="1600201" y="6053666"/>
            <a:ext cx="3563825" cy="665478"/>
          </a:xfrm>
          <a:prstGeom prst="wedgeRectCallout">
            <a:avLst>
              <a:gd name="adj1" fmla="val 8208"/>
              <a:gd name="adj2" fmla="val -104279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 err="1">
                <a:latin typeface="Arial" charset="0"/>
              </a:rPr>
              <a:t>Input/Output</a:t>
            </a:r>
            <a:r>
              <a:rPr lang="en-US" sz="1600" dirty="0">
                <a:latin typeface="Arial" charset="0"/>
              </a:rPr>
              <a:t> (I/O) Devices:</a:t>
            </a:r>
          </a:p>
          <a:p>
            <a:pPr>
              <a:buNone/>
            </a:pPr>
            <a:r>
              <a:rPr lang="en-US" sz="1600" dirty="0">
                <a:latin typeface="Arial" charset="0"/>
              </a:rPr>
              <a:t>System connections to outside world.</a:t>
            </a:r>
          </a:p>
        </p:txBody>
      </p:sp>
      <p:sp>
        <p:nvSpPr>
          <p:cNvPr id="586806" name="AutoShape 54"/>
          <p:cNvSpPr>
            <a:spLocks noChangeArrowheads="1"/>
          </p:cNvSpPr>
          <p:nvPr/>
        </p:nvSpPr>
        <p:spPr bwMode="auto">
          <a:xfrm>
            <a:off x="7504779" y="1270149"/>
            <a:ext cx="3066760" cy="835678"/>
          </a:xfrm>
          <a:prstGeom prst="wedgeRectCallout">
            <a:avLst>
              <a:gd name="adj1" fmla="val -14657"/>
              <a:gd name="adj2" fmla="val 9770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Main mem.: Temporary storage device. Holds both a program and the data it manipulates.</a:t>
            </a:r>
          </a:p>
        </p:txBody>
      </p:sp>
      <p:sp>
        <p:nvSpPr>
          <p:cNvPr id="586807" name="AutoShape 55"/>
          <p:cNvSpPr>
            <a:spLocks noChangeArrowheads="1"/>
          </p:cNvSpPr>
          <p:nvPr/>
        </p:nvSpPr>
        <p:spPr bwMode="auto">
          <a:xfrm>
            <a:off x="2311192" y="1203183"/>
            <a:ext cx="2136775" cy="873126"/>
          </a:xfrm>
          <a:prstGeom prst="wedgeRectCallout">
            <a:avLst>
              <a:gd name="adj1" fmla="val -12502"/>
              <a:gd name="adj2" fmla="val 85892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Processor: Executes instructions stored in main memory</a:t>
            </a:r>
          </a:p>
        </p:txBody>
      </p: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5232404" y="6002869"/>
            <a:ext cx="1642530" cy="618065"/>
          </a:xfrm>
          <a:prstGeom prst="wedgeRectCallout">
            <a:avLst>
              <a:gd name="adj1" fmla="val 55563"/>
              <a:gd name="adj2" fmla="val -9058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Disk: Persistent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storage device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4C0ABC9F-688A-43C5-8E2B-C609E01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4" grpId="0" animBg="1"/>
      <p:bldP spid="586804" grpId="1" animBg="1"/>
      <p:bldP spid="586805" grpId="0" animBg="1"/>
      <p:bldP spid="586805" grpId="1" animBg="1"/>
      <p:bldP spid="586806" grpId="0" animBg="1"/>
      <p:bldP spid="586806" grpId="1" animBg="1"/>
      <p:bldP spid="586807" grpId="0" animBg="1"/>
      <p:bldP spid="586807" grpId="1" animBg="1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4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8944167" y="253176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2371518" y="5953311"/>
            <a:ext cx="24345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User types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464183" y="2980273"/>
            <a:ext cx="2834585" cy="2230876"/>
            <a:chOff x="1957115" y="3037416"/>
            <a:chExt cx="2834585" cy="223087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 flipV="1">
              <a:off x="1957115" y="4678609"/>
              <a:ext cx="372972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1957115" y="4088926"/>
              <a:ext cx="0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1957115" y="4088926"/>
              <a:ext cx="2834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791700" y="3056980"/>
              <a:ext cx="0" cy="10319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H="1" flipV="1">
              <a:off x="2455332" y="3037416"/>
              <a:ext cx="2336367" cy="19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4003276" y="2863371"/>
            <a:ext cx="42518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6330902" y="1289051"/>
            <a:ext cx="375295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Reading the </a:t>
            </a:r>
            <a:r>
              <a:rPr lang="en-US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./hello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command </a:t>
            </a:r>
            <a:br>
              <a:rPr lang="en-US" b="1" dirty="0">
                <a:solidFill>
                  <a:srgbClr val="FF0000"/>
                </a:solidFill>
                <a:latin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</a:rPr>
              <a:t>from the keyboard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ACE82854-82A4-42D1-A692-C37B5A7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341325" y="1371601"/>
            <a:ext cx="35670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Shell program loads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executable into main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1685" y="2977098"/>
            <a:ext cx="1935163" cy="2924175"/>
            <a:chOff x="4781550" y="3248025"/>
            <a:chExt cx="1935163" cy="2924175"/>
          </a:xfrm>
        </p:grpSpPr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4781550" y="3248025"/>
              <a:ext cx="0" cy="1022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897563" y="4270375"/>
              <a:ext cx="0" cy="190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781550" y="4270375"/>
              <a:ext cx="1116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781550" y="3248025"/>
              <a:ext cx="19351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14800" y="3014133"/>
            <a:ext cx="914400" cy="91440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106334" y="3033186"/>
            <a:ext cx="3166533" cy="1951564"/>
            <a:chOff x="2582333" y="3033186"/>
            <a:chExt cx="3166533" cy="19515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582333" y="3047999"/>
              <a:ext cx="2082800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643965" y="3033186"/>
              <a:ext cx="0" cy="104986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622802" y="4076700"/>
              <a:ext cx="1117598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746750" y="4049187"/>
              <a:ext cx="2116" cy="93556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7641870" y="5536291"/>
            <a:ext cx="190789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i="1" dirty="0">
                <a:latin typeface="Helvetica" pitchFamily="34" charset="0"/>
              </a:rPr>
              <a:t> executable </a:t>
            </a:r>
          </a:p>
          <a:p>
            <a:pPr algn="ctr" eaLnBrk="0" hangingPunct="0">
              <a:buNone/>
            </a:pPr>
            <a:r>
              <a:rPr lang="en-US" sz="1600" i="1" dirty="0">
                <a:latin typeface="Helvetica" pitchFamily="34" charset="0"/>
              </a:rPr>
              <a:t>stored on disk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139CE29D-70B1-4BF4-BA62-5BF7826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4037542" y="2909893"/>
            <a:ext cx="4238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246563" y="5883280"/>
            <a:ext cx="16875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"</a:t>
            </a:r>
            <a:r>
              <a:rPr lang="en-US" sz="1600" b="1" i="1" dirty="0" err="1">
                <a:latin typeface="Helvetica" pitchFamily="34" charset="0"/>
              </a:rPr>
              <a:t>hello,world</a:t>
            </a:r>
            <a:r>
              <a:rPr lang="en-US" sz="1600" b="1" i="1" dirty="0">
                <a:latin typeface="Helvetica" pitchFamily="34" charset="0"/>
              </a:rPr>
              <a:t>\n"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4000" y="3057531"/>
            <a:ext cx="2193926" cy="2516188"/>
            <a:chOff x="2540000" y="3057531"/>
            <a:chExt cx="2193926" cy="251618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4733926" y="3057531"/>
              <a:ext cx="0" cy="9620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544889" y="4019556"/>
              <a:ext cx="0" cy="155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3544889" y="4019556"/>
              <a:ext cx="1189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540000" y="3057531"/>
              <a:ext cx="2193926" cy="74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5474850" y="1363663"/>
            <a:ext cx="51475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The processor reads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code,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executes instructions, and displays “hello…”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B8B997-1766-4B62-8FE9-B21525F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Operating System (OS)</a:t>
            </a:r>
          </a:p>
        </p:txBody>
      </p:sp>
      <p:sp>
        <p:nvSpPr>
          <p:cNvPr id="33797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Neither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nor our shell interfaced with the hardware directly</a:t>
            </a:r>
          </a:p>
          <a:p>
            <a:pPr lvl="1"/>
            <a:r>
              <a:rPr lang="en-US" dirty="0"/>
              <a:t>All interactions were mediated by the </a:t>
            </a:r>
            <a:r>
              <a:rPr lang="en-US" b="1" i="1" dirty="0"/>
              <a:t>operating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i="1" dirty="0"/>
              <a:t>Operating system</a:t>
            </a:r>
            <a:r>
              <a:rPr lang="en-US" i="1" dirty="0"/>
              <a:t>:</a:t>
            </a:r>
            <a:r>
              <a:rPr lang="en-US" dirty="0"/>
              <a:t> a layer of software interposed between the application program and the hardware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Primary goals</a:t>
            </a:r>
          </a:p>
          <a:p>
            <a:pPr lvl="1" eaLnBrk="1" hangingPunct="1"/>
            <a:r>
              <a:rPr lang="en-US" dirty="0"/>
              <a:t>Protect resources from misuse by applications</a:t>
            </a:r>
          </a:p>
          <a:p>
            <a:pPr lvl="1" eaLnBrk="1" hangingPunct="1"/>
            <a:r>
              <a:rPr lang="en-US" dirty="0"/>
              <a:t>Provide simple and uniform mechanisms for manipulating hardware devices</a:t>
            </a:r>
          </a:p>
          <a:p>
            <a:pPr lvl="1" eaLnBrk="1" hangingPunct="1"/>
            <a:r>
              <a:rPr lang="en-US" dirty="0"/>
              <a:t>Manage sharing of resources between applications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1854200" y="3340100"/>
            <a:ext cx="6345238" cy="1143000"/>
            <a:chOff x="608" y="1720"/>
            <a:chExt cx="3997" cy="72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608" y="172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Application programs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608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Processor 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64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Main memory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720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I/O devices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608" y="196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Operating system</a:t>
              </a:r>
            </a:p>
          </p:txBody>
        </p:sp>
        <p:sp>
          <p:nvSpPr>
            <p:cNvPr id="33804" name="AutoShape 9"/>
            <p:cNvSpPr>
              <a:spLocks/>
            </p:cNvSpPr>
            <p:nvPr/>
          </p:nvSpPr>
          <p:spPr bwMode="auto">
            <a:xfrm>
              <a:off x="3824" y="17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AutoShape 10"/>
            <p:cNvSpPr>
              <a:spLocks/>
            </p:cNvSpPr>
            <p:nvPr/>
          </p:nvSpPr>
          <p:spPr bwMode="auto">
            <a:xfrm>
              <a:off x="3824" y="2200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3934" y="1816"/>
              <a:ext cx="62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935" y="2200"/>
              <a:ext cx="6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Hardware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685471-FAA2-4B69-B093-2C3BB4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3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idea: a computer system is more than just hardware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intertwined hardware and software that must cooperate to achieve the end goal – running applications</a:t>
            </a:r>
          </a:p>
          <a:p>
            <a:pPr lvl="1"/>
            <a:r>
              <a:rPr lang="en-US" b="1" dirty="0"/>
              <a:t>Hardware</a:t>
            </a:r>
            <a:r>
              <a:rPr lang="en-US" dirty="0"/>
              <a:t>: expensive, fast, immutable</a:t>
            </a:r>
          </a:p>
          <a:p>
            <a:pPr lvl="1"/>
            <a:r>
              <a:rPr lang="en-US" b="1" dirty="0"/>
              <a:t>Software</a:t>
            </a:r>
            <a:r>
              <a:rPr lang="en-US" dirty="0"/>
              <a:t>: cheap (comparatively), slow, flexible</a:t>
            </a:r>
          </a:p>
          <a:p>
            <a:pPr lvl="1"/>
            <a:r>
              <a:rPr lang="en-US" dirty="0"/>
              <a:t>Different tradeoffs</a:t>
            </a:r>
          </a:p>
          <a:p>
            <a:pPr lvl="2"/>
            <a:r>
              <a:rPr lang="en-US" dirty="0"/>
              <a:t>So we’ll use them for different roles!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rest of the course will expand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087-3C65-4688-896D-B392B07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Almost certainly loading the program from disk (milliseconds)</a:t>
            </a:r>
          </a:p>
          <a:p>
            <a:pPr lvl="2"/>
            <a:r>
              <a:rPr lang="en-US" dirty="0"/>
              <a:t>Possibly sending text to graphics (microseconds – milliseconds)</a:t>
            </a:r>
          </a:p>
          <a:p>
            <a:pPr lvl="2"/>
            <a:r>
              <a:rPr lang="en-US" dirty="0"/>
              <a:t>Definitely not executing the code (nanoseconds – microseconds)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4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b="1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58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Discuss how a computer system works at a high level</a:t>
            </a:r>
          </a:p>
          <a:p>
            <a:endParaRPr lang="en-US" dirty="0"/>
          </a:p>
          <a:p>
            <a:r>
              <a:rPr lang="en-US" dirty="0"/>
              <a:t>Begin exploring how computers represent information with bits and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BE9-DA82-5751-22D8-A9990BA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2DA-37DC-472E-5D92-2FBA317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how a computer really works we need to understand that data it operates on</a:t>
            </a:r>
          </a:p>
          <a:p>
            <a:endParaRPr lang="en-US" dirty="0"/>
          </a:p>
          <a:p>
            <a:r>
              <a:rPr lang="en-US" dirty="0"/>
              <a:t>Computers hold data in memory as individual ones and zeros</a:t>
            </a:r>
          </a:p>
          <a:p>
            <a:pPr lvl="1"/>
            <a:r>
              <a:rPr lang="en-US" dirty="0"/>
              <a:t>These ones and zeros make up binary values</a:t>
            </a:r>
          </a:p>
          <a:p>
            <a:pPr lvl="1"/>
            <a:endParaRPr lang="en-US" dirty="0"/>
          </a:p>
          <a:p>
            <a:r>
              <a:rPr lang="en-US" dirty="0"/>
              <a:t>So, we’re going to need to understand binary</a:t>
            </a:r>
          </a:p>
          <a:p>
            <a:pPr lvl="1"/>
            <a:r>
              <a:rPr lang="en-US" dirty="0"/>
              <a:t>Binary will </a:t>
            </a:r>
            <a:r>
              <a:rPr lang="en-US" b="1" i="1" dirty="0"/>
              <a:t>definitely</a:t>
            </a:r>
            <a:r>
              <a:rPr lang="en-US" dirty="0"/>
              <a:t> come up again in this and other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4D04-7B15-F479-C2BD-5CC73006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6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bases are also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60, used by the Babylonians</a:t>
            </a:r>
          </a:p>
          <a:p>
            <a:pPr lvl="1"/>
            <a:r>
              <a:rPr lang="en-US" dirty="0"/>
              <a:t>The source of 60 seconds in a minute, 60 minutes in an hour</a:t>
            </a:r>
          </a:p>
          <a:p>
            <a:pPr lvl="1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20, used by the Maya and </a:t>
            </a:r>
            <a:r>
              <a:rPr lang="en-US" dirty="0" err="1"/>
              <a:t>Gauls</a:t>
            </a:r>
            <a:endParaRPr lang="en-US" dirty="0"/>
          </a:p>
          <a:p>
            <a:pPr lvl="1"/>
            <a:r>
              <a:rPr lang="en-US" dirty="0"/>
              <a:t>Parts of this remain in French today</a:t>
            </a:r>
          </a:p>
          <a:p>
            <a:pPr lvl="1"/>
            <a:endParaRPr lang="en-US" dirty="0"/>
          </a:p>
          <a:p>
            <a:r>
              <a:rPr lang="en-US" dirty="0"/>
              <a:t>Base 2, used by computers</a:t>
            </a:r>
          </a:p>
          <a:p>
            <a:pPr lvl="1"/>
            <a:r>
              <a:rPr lang="en-US" dirty="0"/>
              <a:t>Example: 10010010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Same idea as before: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 </a:t>
            </a: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  <a:r>
              <a:rPr lang="en-US" dirty="0"/>
              <a:t> </a:t>
            </a:r>
            <a:r>
              <a:rPr lang="en-US" sz="2000" dirty="0"/>
              <a:t>(especially in computer systems)</a:t>
            </a:r>
            <a:endParaRPr lang="en-US" b="1" i="1" dirty="0"/>
          </a:p>
          <a:p>
            <a:r>
              <a:rPr lang="en-US" dirty="0"/>
              <a:t>Let’s convert 138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138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138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865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×8 + 0×4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10001010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9581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B2E-27C3-4EE1-2C9C-8E415A5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1F2E-D94D-B2C2-C976-56090F67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101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+ 0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0</a:t>
            </a:r>
            <a:br>
              <a:rPr lang="en-US" baseline="30000" dirty="0"/>
            </a:br>
            <a:endParaRPr lang="en-US" baseline="30000" dirty="0"/>
          </a:p>
          <a:p>
            <a:pPr lvl="1"/>
            <a:r>
              <a:rPr lang="en-US" dirty="0"/>
              <a:t>=     4  +    0   +   1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    5</a:t>
            </a:r>
            <a:r>
              <a:rPr lang="en-US" baseline="-25000" dirty="0"/>
              <a:t>10</a:t>
            </a:r>
          </a:p>
          <a:p>
            <a:pPr lvl="1"/>
            <a:endParaRPr lang="en-US" dirty="0"/>
          </a:p>
          <a:p>
            <a:r>
              <a:rPr lang="en-US" dirty="0"/>
              <a:t>Convert 4</a:t>
            </a:r>
            <a:r>
              <a:rPr lang="en-US" baseline="-25000" dirty="0"/>
              <a:t>10</a:t>
            </a:r>
            <a:r>
              <a:rPr lang="en-US" dirty="0"/>
              <a:t> to binary:	100</a:t>
            </a:r>
            <a:r>
              <a:rPr lang="en-US" baseline="-25000" dirty="0"/>
              <a:t>2</a:t>
            </a:r>
            <a:r>
              <a:rPr lang="en-US" dirty="0"/>
              <a:t> (one less than 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3271-B683-67CB-FF73-A1148379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7425-D9C0-4A93-9465-A7FA6D121980}"/>
              </a:ext>
            </a:extLst>
          </p:cNvPr>
          <p:cNvSpPr txBox="1"/>
          <p:nvPr/>
        </p:nvSpPr>
        <p:spPr>
          <a:xfrm rot="16200000">
            <a:off x="2089701" y="3476227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7EA0F-AC6C-4FE8-83F4-615FA30AABE5}"/>
              </a:ext>
            </a:extLst>
          </p:cNvPr>
          <p:cNvSpPr txBox="1"/>
          <p:nvPr/>
        </p:nvSpPr>
        <p:spPr>
          <a:xfrm>
            <a:off x="3652348" y="4232171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A6DFDB-1ADD-4413-9F5C-09C24A40A4AE}"/>
              </a:ext>
            </a:extLst>
          </p:cNvPr>
          <p:cNvCxnSpPr/>
          <p:nvPr/>
        </p:nvCxnSpPr>
        <p:spPr>
          <a:xfrm>
            <a:off x="4271449" y="4430856"/>
            <a:ext cx="645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A0CB3-3CF9-493F-AC60-E19B42DF28B4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</a:t>
            </a:r>
          </a:p>
          <a:p>
            <a:pPr lvl="2"/>
            <a:r>
              <a:rPr lang="en-US" dirty="0"/>
              <a:t>0x42 -&gt; 0b 0100 0010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60D821-584E-F49C-0E8C-C6A0C6C1775F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</a:t>
            </a:r>
          </a:p>
          <a:p>
            <a:pPr lvl="2"/>
            <a:r>
              <a:rPr lang="en-US" dirty="0"/>
              <a:t>0x42 -&gt; 0b 0100 0010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915407-A925-9CD2-A9BE-11219EF3092A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Alternate method:</a:t>
            </a:r>
          </a:p>
          <a:p>
            <a:pPr lvl="1"/>
            <a:r>
              <a:rPr lang="en-US" dirty="0"/>
              <a:t>0x42</a:t>
            </a:r>
          </a:p>
          <a:p>
            <a:pPr lvl="1"/>
            <a:r>
              <a:rPr lang="en-US" dirty="0"/>
              <a:t>= 4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0</a:t>
            </a:r>
          </a:p>
          <a:p>
            <a:pPr lvl="1"/>
            <a:r>
              <a:rPr lang="en-US" dirty="0"/>
              <a:t>= 64 + 2</a:t>
            </a:r>
          </a:p>
          <a:p>
            <a:pPr lvl="1"/>
            <a:r>
              <a:rPr lang="en-US" dirty="0"/>
              <a:t>= 66</a:t>
            </a:r>
          </a:p>
          <a:p>
            <a:pPr lvl="1"/>
            <a:endParaRPr lang="en-US" dirty="0"/>
          </a:p>
          <a:p>
            <a:r>
              <a:rPr lang="en-US" dirty="0"/>
              <a:t>But you’re honestly better off converting hex to binary first</a:t>
            </a:r>
          </a:p>
          <a:p>
            <a:pPr lvl="1"/>
            <a:r>
              <a:rPr lang="en-US" dirty="0"/>
              <a:t>It’s good 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1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595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</a:t>
            </a:r>
            <a:r>
              <a:rPr lang="en-US" b="1" dirty="0">
                <a:cs typeface="Calibri" panose="020F0502020204030204" pitchFamily="34" charset="0"/>
              </a:rPr>
              <a:t>illusions</a:t>
            </a:r>
            <a:r>
              <a:rPr lang="en-US" dirty="0">
                <a:cs typeface="Calibri" panose="020F0502020204030204" pitchFamily="34" charset="0"/>
              </a:rPr>
              <a:t>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None of these are actually true!</a:t>
            </a:r>
          </a:p>
          <a:p>
            <a:pPr lvl="1"/>
            <a:r>
              <a:rPr lang="en-US" sz="2000" dirty="0"/>
              <a:t>But we usually program as if they were, and we get away with it!</a:t>
            </a:r>
          </a:p>
          <a:p>
            <a:pPr lvl="1"/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power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illusions are called </a:t>
            </a:r>
            <a:r>
              <a:rPr lang="en-US" b="1" i="1" dirty="0"/>
              <a:t>abstractions</a:t>
            </a:r>
          </a:p>
          <a:p>
            <a:r>
              <a:rPr lang="en-US" dirty="0"/>
              <a:t>They approximate reality, but leave out details</a:t>
            </a:r>
          </a:p>
          <a:p>
            <a:pPr lvl="1"/>
            <a:r>
              <a:rPr lang="en-US" dirty="0"/>
              <a:t>Instead, they provide an </a:t>
            </a:r>
            <a:r>
              <a:rPr lang="en-US" i="1" dirty="0"/>
              <a:t>interface</a:t>
            </a:r>
            <a:r>
              <a:rPr lang="en-US" dirty="0"/>
              <a:t> that we can work and think with</a:t>
            </a:r>
          </a:p>
          <a:p>
            <a:r>
              <a:rPr lang="en-US" dirty="0"/>
              <a:t>We can forget about those details, and be more productive</a:t>
            </a:r>
          </a:p>
          <a:p>
            <a:endParaRPr lang="en-US" b="1" dirty="0"/>
          </a:p>
          <a:p>
            <a:r>
              <a:rPr lang="en-US" dirty="0"/>
              <a:t>Abstractions we love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r>
              <a:rPr lang="en-US" dirty="0"/>
              <a:t>High-level programming languages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21-F8A5-4234-BA30-0FD60BD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44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2250</TotalTime>
  <Words>4496</Words>
  <Application>Microsoft Office PowerPoint</Application>
  <PresentationFormat>Widescreen</PresentationFormat>
  <Paragraphs>1108</Paragraphs>
  <Slides>66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Lecture 01 Introduction</vt:lpstr>
      <vt:lpstr>Welcome to CS213!</vt:lpstr>
      <vt:lpstr>Asking questions, four ways</vt:lpstr>
      <vt:lpstr>Branden Ghena (he/him)</vt:lpstr>
      <vt:lpstr>Today’s Goals</vt:lpstr>
      <vt:lpstr>Outline</vt:lpstr>
      <vt:lpstr>Convenient computing</vt:lpstr>
      <vt:lpstr>Convenient illusions in computing</vt:lpstr>
      <vt:lpstr>The power of abstraction</vt:lpstr>
      <vt:lpstr>The Limits of Abstraction</vt:lpstr>
      <vt:lpstr>When do abstractions break?</vt:lpstr>
      <vt:lpstr>Complicated designs fail in unexpected ways</vt:lpstr>
      <vt:lpstr>Expectation mismatches lead to real-world problems</vt:lpstr>
      <vt:lpstr>Simple bugs can result in massive vulnerabilities</vt:lpstr>
      <vt:lpstr>Hardware realities impact software performance </vt:lpstr>
      <vt:lpstr>CS213 goals</vt:lpstr>
      <vt:lpstr>Course design goal</vt:lpstr>
      <vt:lpstr>Outline</vt:lpstr>
      <vt:lpstr>Course Staff</vt:lpstr>
      <vt:lpstr>Course details - how to learn stuff</vt:lpstr>
      <vt:lpstr>Asking questions</vt:lpstr>
      <vt:lpstr>Grades</vt:lpstr>
      <vt:lpstr>Programming Labs</vt:lpstr>
      <vt:lpstr>Lab difficult ranking (ranked by past PMs)</vt:lpstr>
      <vt:lpstr>Homeworks</vt:lpstr>
      <vt:lpstr>Midterm Exams</vt:lpstr>
      <vt:lpstr>Three special policies in CS213</vt:lpstr>
      <vt:lpstr>Weighing midterm exams</vt:lpstr>
      <vt:lpstr>Minimum Midterm Average Rule</vt:lpstr>
      <vt:lpstr>Late Policy</vt:lpstr>
      <vt:lpstr>Slip Days</vt:lpstr>
      <vt:lpstr>Academic Integrity</vt:lpstr>
      <vt:lpstr>Break + Architecture of a lecture</vt:lpstr>
      <vt:lpstr>Expectations</vt:lpstr>
      <vt:lpstr>How to succeed in this class</vt:lpstr>
      <vt:lpstr>Outline</vt:lpstr>
      <vt:lpstr>Hello World</vt:lpstr>
      <vt:lpstr>Compiling hello</vt:lpstr>
      <vt:lpstr>Running hello</vt:lpstr>
      <vt:lpstr>Hardware organization</vt:lpstr>
      <vt:lpstr>Running hello</vt:lpstr>
      <vt:lpstr>Running hello</vt:lpstr>
      <vt:lpstr>Running hello</vt:lpstr>
      <vt:lpstr>The Operating System (OS)</vt:lpstr>
      <vt:lpstr>Key idea: a computer system is more than just hardware</vt:lpstr>
      <vt:lpstr>Open Question + Break</vt:lpstr>
      <vt:lpstr>Open Question + Break</vt:lpstr>
      <vt:lpstr>Open Question + Break</vt:lpstr>
      <vt:lpstr>Outline</vt:lpstr>
      <vt:lpstr>Learning binary</vt:lpstr>
      <vt:lpstr>Positional Numbering Systems</vt:lpstr>
      <vt:lpstr>Other bases are also possible</vt:lpstr>
      <vt:lpstr>Base 2 Example</vt:lpstr>
      <vt:lpstr>Binary practice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Practice problem</vt:lpstr>
      <vt:lpstr>Practice problem</vt:lpstr>
      <vt:lpstr>Big idea: bits can be used to represent anything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Branden Ghena</dc:creator>
  <cp:lastModifiedBy>Branden Ghena</cp:lastModifiedBy>
  <cp:revision>72</cp:revision>
  <dcterms:created xsi:type="dcterms:W3CDTF">2021-03-31T21:24:19Z</dcterms:created>
  <dcterms:modified xsi:type="dcterms:W3CDTF">2024-01-09T19:22:50Z</dcterms:modified>
</cp:coreProperties>
</file>