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88"/>
  </p:notesMasterIdLst>
  <p:sldIdLst>
    <p:sldId id="256" r:id="rId2"/>
    <p:sldId id="384" r:id="rId3"/>
    <p:sldId id="264" r:id="rId4"/>
    <p:sldId id="2146" r:id="rId5"/>
    <p:sldId id="832" r:id="rId6"/>
    <p:sldId id="370" r:id="rId7"/>
    <p:sldId id="373" r:id="rId8"/>
    <p:sldId id="833" r:id="rId9"/>
    <p:sldId id="372" r:id="rId10"/>
    <p:sldId id="371" r:id="rId11"/>
    <p:sldId id="830" r:id="rId12"/>
    <p:sldId id="2144" r:id="rId13"/>
    <p:sldId id="402" r:id="rId14"/>
    <p:sldId id="408" r:id="rId15"/>
    <p:sldId id="831" r:id="rId16"/>
    <p:sldId id="2145" r:id="rId17"/>
    <p:sldId id="2147" r:id="rId18"/>
    <p:sldId id="375" r:id="rId19"/>
    <p:sldId id="2148" r:id="rId20"/>
    <p:sldId id="425" r:id="rId21"/>
    <p:sldId id="465" r:id="rId22"/>
    <p:sldId id="428" r:id="rId23"/>
    <p:sldId id="489" r:id="rId24"/>
    <p:sldId id="429" r:id="rId25"/>
    <p:sldId id="430" r:id="rId26"/>
    <p:sldId id="2127" r:id="rId27"/>
    <p:sldId id="2153" r:id="rId28"/>
    <p:sldId id="2155" r:id="rId29"/>
    <p:sldId id="2154" r:id="rId30"/>
    <p:sldId id="2156" r:id="rId31"/>
    <p:sldId id="2157" r:id="rId32"/>
    <p:sldId id="2159" r:id="rId33"/>
    <p:sldId id="2149" r:id="rId34"/>
    <p:sldId id="467" r:id="rId35"/>
    <p:sldId id="2123" r:id="rId36"/>
    <p:sldId id="2120" r:id="rId37"/>
    <p:sldId id="2121" r:id="rId38"/>
    <p:sldId id="394" r:id="rId39"/>
    <p:sldId id="470" r:id="rId40"/>
    <p:sldId id="2150" r:id="rId41"/>
    <p:sldId id="471" r:id="rId42"/>
    <p:sldId id="463" r:id="rId43"/>
    <p:sldId id="472" r:id="rId44"/>
    <p:sldId id="469" r:id="rId45"/>
    <p:sldId id="473" r:id="rId46"/>
    <p:sldId id="2151" r:id="rId47"/>
    <p:sldId id="2130" r:id="rId48"/>
    <p:sldId id="474" r:id="rId49"/>
    <p:sldId id="396" r:id="rId50"/>
    <p:sldId id="475" r:id="rId51"/>
    <p:sldId id="476" r:id="rId52"/>
    <p:sldId id="477" r:id="rId53"/>
    <p:sldId id="353" r:id="rId54"/>
    <p:sldId id="354" r:id="rId55"/>
    <p:sldId id="479" r:id="rId56"/>
    <p:sldId id="480" r:id="rId57"/>
    <p:sldId id="2152" r:id="rId58"/>
    <p:sldId id="405" r:id="rId59"/>
    <p:sldId id="358" r:id="rId60"/>
    <p:sldId id="361" r:id="rId61"/>
    <p:sldId id="492" r:id="rId62"/>
    <p:sldId id="495" r:id="rId63"/>
    <p:sldId id="493" r:id="rId64"/>
    <p:sldId id="494" r:id="rId65"/>
    <p:sldId id="363" r:id="rId66"/>
    <p:sldId id="364" r:id="rId67"/>
    <p:sldId id="365" r:id="rId68"/>
    <p:sldId id="2161" r:id="rId69"/>
    <p:sldId id="478" r:id="rId70"/>
    <p:sldId id="460" r:id="rId71"/>
    <p:sldId id="368" r:id="rId72"/>
    <p:sldId id="496" r:id="rId73"/>
    <p:sldId id="369" r:id="rId74"/>
    <p:sldId id="409" r:id="rId75"/>
    <p:sldId id="2139" r:id="rId76"/>
    <p:sldId id="2141" r:id="rId77"/>
    <p:sldId id="2160" r:id="rId78"/>
    <p:sldId id="2162" r:id="rId79"/>
    <p:sldId id="453" r:id="rId80"/>
    <p:sldId id="2122" r:id="rId81"/>
    <p:sldId id="504" r:id="rId82"/>
    <p:sldId id="406" r:id="rId83"/>
    <p:sldId id="2118" r:id="rId84"/>
    <p:sldId id="503" r:id="rId85"/>
    <p:sldId id="2140" r:id="rId86"/>
    <p:sldId id="2163"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4C0DD7-F1CF-4368-81C8-E87A97418579}">
          <p14:sldIdLst>
            <p14:sldId id="256"/>
          </p14:sldIdLst>
        </p14:section>
        <p14:section name="Goals" id="{1DC203D8-8C04-4F3B-815B-A15E3261C9A4}">
          <p14:sldIdLst>
            <p14:sldId id="384"/>
            <p14:sldId id="264"/>
          </p14:sldIdLst>
        </p14:section>
        <p14:section name="Binary and Hex" id="{D3C1636D-75AA-47F4-A950-8A0F15474074}">
          <p14:sldIdLst>
            <p14:sldId id="2146"/>
            <p14:sldId id="832"/>
            <p14:sldId id="370"/>
            <p14:sldId id="373"/>
            <p14:sldId id="833"/>
            <p14:sldId id="372"/>
            <p14:sldId id="371"/>
            <p14:sldId id="830"/>
            <p14:sldId id="2144"/>
            <p14:sldId id="402"/>
            <p14:sldId id="408"/>
            <p14:sldId id="831"/>
            <p14:sldId id="2145"/>
            <p14:sldId id="2147"/>
            <p14:sldId id="375"/>
          </p14:sldIdLst>
        </p14:section>
        <p14:section name="Memory" id="{DE30311F-11D8-42C1-BA67-A32758693C61}">
          <p14:sldIdLst>
            <p14:sldId id="2148"/>
            <p14:sldId id="425"/>
            <p14:sldId id="465"/>
            <p14:sldId id="428"/>
            <p14:sldId id="489"/>
            <p14:sldId id="429"/>
            <p14:sldId id="430"/>
            <p14:sldId id="2127"/>
            <p14:sldId id="2153"/>
            <p14:sldId id="2155"/>
            <p14:sldId id="2154"/>
            <p14:sldId id="2156"/>
            <p14:sldId id="2157"/>
            <p14:sldId id="2159"/>
          </p14:sldIdLst>
        </p14:section>
        <p14:section name="Encoding" id="{643E4A34-D015-4927-B2C8-D52EE0AEAA99}">
          <p14:sldIdLst>
            <p14:sldId id="2149"/>
            <p14:sldId id="467"/>
            <p14:sldId id="2123"/>
            <p14:sldId id="2120"/>
            <p14:sldId id="2121"/>
            <p14:sldId id="394"/>
            <p14:sldId id="470"/>
          </p14:sldIdLst>
        </p14:section>
        <p14:section name="Integer Encodings" id="{8339CCB9-A7C6-47EF-9FFF-04FF38510CA8}">
          <p14:sldIdLst>
            <p14:sldId id="2150"/>
            <p14:sldId id="471"/>
            <p14:sldId id="463"/>
            <p14:sldId id="472"/>
            <p14:sldId id="469"/>
            <p14:sldId id="473"/>
          </p14:sldIdLst>
        </p14:section>
        <p14:section name="Signed Integers" id="{B992D542-E62A-4070-97A6-B9F59AA2DBB2}">
          <p14:sldIdLst>
            <p14:sldId id="2151"/>
            <p14:sldId id="2130"/>
            <p14:sldId id="474"/>
            <p14:sldId id="396"/>
            <p14:sldId id="475"/>
            <p14:sldId id="476"/>
            <p14:sldId id="477"/>
            <p14:sldId id="353"/>
            <p14:sldId id="354"/>
            <p14:sldId id="479"/>
            <p14:sldId id="480"/>
          </p14:sldIdLst>
        </p14:section>
        <p14:section name="Converting Sign" id="{FCDF62DA-6566-4E7F-B3AF-BFC0CEDC3D6F}">
          <p14:sldIdLst>
            <p14:sldId id="2152"/>
            <p14:sldId id="405"/>
            <p14:sldId id="358"/>
            <p14:sldId id="361"/>
            <p14:sldId id="492"/>
            <p14:sldId id="495"/>
            <p14:sldId id="493"/>
            <p14:sldId id="494"/>
            <p14:sldId id="363"/>
            <p14:sldId id="364"/>
            <p14:sldId id="365"/>
          </p14:sldIdLst>
        </p14:section>
        <p14:section name="Converting Length" id="{2CFBDD1D-FEC2-4374-9B55-081F5D323D4C}">
          <p14:sldIdLst>
            <p14:sldId id="2161"/>
            <p14:sldId id="478"/>
            <p14:sldId id="460"/>
            <p14:sldId id="368"/>
            <p14:sldId id="496"/>
            <p14:sldId id="369"/>
            <p14:sldId id="409"/>
            <p14:sldId id="2139"/>
            <p14:sldId id="2141"/>
            <p14:sldId id="2160"/>
          </p14:sldIdLst>
        </p14:section>
        <p14:section name="Other encoding" id="{EA74FA71-A921-407D-A932-1A2C806212D9}">
          <p14:sldIdLst>
            <p14:sldId id="2162"/>
            <p14:sldId id="453"/>
            <p14:sldId id="2122"/>
            <p14:sldId id="504"/>
            <p14:sldId id="406"/>
            <p14:sldId id="2118"/>
            <p14:sldId id="503"/>
            <p14:sldId id="2140"/>
          </p14:sldIdLst>
        </p14:section>
        <p14:section name="Wrapup" id="{29A7F866-9DA9-446B-8359-CE426CB89C7A}">
          <p14:sldIdLst>
            <p14:sldId id="21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2A84"/>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9" autoAdjust="0"/>
    <p:restoredTop sz="92730" autoAdjust="0"/>
  </p:normalViewPr>
  <p:slideViewPr>
    <p:cSldViewPr snapToGrid="0">
      <p:cViewPr varScale="1">
        <p:scale>
          <a:sx n="74" d="100"/>
          <a:sy n="74" d="100"/>
        </p:scale>
        <p:origin x="84" y="179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67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BBF250-3188-4B97-91A0-4CBD75F11794}" type="datetimeFigureOut">
              <a:rPr lang="en-US" smtClean="0"/>
              <a:t>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DC289-C093-4A03-96E3-7FA6F6D9C6F5}" type="slidenum">
              <a:rPr lang="en-US" smtClean="0"/>
              <a:t>‹#›</a:t>
            </a:fld>
            <a:endParaRPr lang="en-US"/>
          </a:p>
        </p:txBody>
      </p:sp>
    </p:spTree>
    <p:extLst>
      <p:ext uri="{BB962C8B-B14F-4D97-AF65-F5344CB8AC3E}">
        <p14:creationId xmlns:p14="http://schemas.microsoft.com/office/powerpoint/2010/main" val="2478410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Rot="1" noChangeAspect="1" noChangeArrowheads="1" noTextEdit="1"/>
          </p:cNvSpPr>
          <p:nvPr>
            <p:ph type="sldImg"/>
          </p:nvPr>
        </p:nvSpPr>
        <p:spPr>
          <a:ln/>
        </p:spPr>
      </p:sp>
      <p:sp>
        <p:nvSpPr>
          <p:cNvPr id="6236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22827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471488" y="727075"/>
            <a:ext cx="6375400" cy="3586163"/>
          </a:xfrm>
          <a:ln/>
        </p:spPr>
      </p:sp>
      <p:sp>
        <p:nvSpPr>
          <p:cNvPr id="59395" name="Rectangle 3"/>
          <p:cNvSpPr>
            <a:spLocks noGrp="1" noChangeArrowheads="1"/>
          </p:cNvSpPr>
          <p:nvPr>
            <p:ph type="body" idx="1"/>
          </p:nvPr>
        </p:nvSpPr>
        <p:spPr>
          <a:xfrm>
            <a:off x="974726" y="4562476"/>
            <a:ext cx="5365749" cy="4319587"/>
          </a:xfrm>
          <a:noFill/>
          <a:ln w="9525"/>
        </p:spPr>
        <p:txBody>
          <a:bodyPr/>
          <a:lstStyle/>
          <a:p>
            <a:endParaRPr lang="en-US" dirty="0"/>
          </a:p>
        </p:txBody>
      </p:sp>
    </p:spTree>
    <p:extLst>
      <p:ext uri="{BB962C8B-B14F-4D97-AF65-F5344CB8AC3E}">
        <p14:creationId xmlns:p14="http://schemas.microsoft.com/office/powerpoint/2010/main" val="41634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471488" y="727075"/>
            <a:ext cx="6375400" cy="3586163"/>
          </a:xfrm>
          <a:ln/>
        </p:spPr>
      </p:sp>
      <p:sp>
        <p:nvSpPr>
          <p:cNvPr id="62467" name="Rectangle 3"/>
          <p:cNvSpPr>
            <a:spLocks noGrp="1" noChangeArrowheads="1"/>
          </p:cNvSpPr>
          <p:nvPr>
            <p:ph type="body" idx="1"/>
          </p:nvPr>
        </p:nvSpPr>
        <p:spPr>
          <a:xfrm>
            <a:off x="974726" y="4562476"/>
            <a:ext cx="5365749" cy="4319587"/>
          </a:xfrm>
          <a:noFill/>
          <a:ln w="9525"/>
        </p:spPr>
        <p:txBody>
          <a:bodyPr/>
          <a:lstStyle/>
          <a:p>
            <a:endParaRPr lang="en-US"/>
          </a:p>
        </p:txBody>
      </p:sp>
    </p:spTree>
    <p:extLst>
      <p:ext uri="{BB962C8B-B14F-4D97-AF65-F5344CB8AC3E}">
        <p14:creationId xmlns:p14="http://schemas.microsoft.com/office/powerpoint/2010/main" val="283967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5460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216080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473688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471488" y="727075"/>
            <a:ext cx="6375400" cy="3586163"/>
          </a:xfrm>
          <a:ln/>
        </p:spPr>
      </p:sp>
      <p:sp>
        <p:nvSpPr>
          <p:cNvPr id="68611" name="Rectangle 3"/>
          <p:cNvSpPr>
            <a:spLocks noGrp="1" noChangeArrowheads="1"/>
          </p:cNvSpPr>
          <p:nvPr>
            <p:ph type="body" idx="1"/>
          </p:nvPr>
        </p:nvSpPr>
        <p:spPr>
          <a:xfrm>
            <a:off x="974726" y="4562476"/>
            <a:ext cx="5365749" cy="4319587"/>
          </a:xfrm>
          <a:noFill/>
          <a:ln w="9525"/>
        </p:spPr>
        <p:txBody>
          <a:bodyPr/>
          <a:lstStyle/>
          <a:p>
            <a:endParaRPr lang="en-US"/>
          </a:p>
        </p:txBody>
      </p:sp>
    </p:spTree>
    <p:extLst>
      <p:ext uri="{BB962C8B-B14F-4D97-AF65-F5344CB8AC3E}">
        <p14:creationId xmlns:p14="http://schemas.microsoft.com/office/powerpoint/2010/main" val="5236071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471488" y="727075"/>
            <a:ext cx="6375400" cy="3586163"/>
          </a:xfrm>
          <a:ln/>
        </p:spPr>
      </p:sp>
      <p:sp>
        <p:nvSpPr>
          <p:cNvPr id="69635" name="Rectangle 3"/>
          <p:cNvSpPr>
            <a:spLocks noGrp="1" noChangeArrowheads="1"/>
          </p:cNvSpPr>
          <p:nvPr>
            <p:ph type="body" idx="1"/>
          </p:nvPr>
        </p:nvSpPr>
        <p:spPr>
          <a:xfrm>
            <a:off x="974726" y="4562476"/>
            <a:ext cx="5365749" cy="4319587"/>
          </a:xfrm>
          <a:noFill/>
          <a:ln w="9525"/>
        </p:spPr>
        <p:txBody>
          <a:bodyPr/>
          <a:lstStyle/>
          <a:p>
            <a:endParaRPr lang="en-US"/>
          </a:p>
        </p:txBody>
      </p:sp>
    </p:spTree>
    <p:extLst>
      <p:ext uri="{BB962C8B-B14F-4D97-AF65-F5344CB8AC3E}">
        <p14:creationId xmlns:p14="http://schemas.microsoft.com/office/powerpoint/2010/main" val="2025271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xfrm>
            <a:off x="4142749" y="9119173"/>
            <a:ext cx="3170763" cy="480388"/>
          </a:xfrm>
          <a:prstGeom prst="rect">
            <a:avLst/>
          </a:prstGeom>
          <a:noFill/>
        </p:spPr>
        <p:txBody>
          <a:bodyPr/>
          <a:lstStyle/>
          <a:p>
            <a:fld id="{FC6B3C85-FCC3-498D-8F89-579795790699}" type="slidenum">
              <a:rPr lang="en-US" smtClean="0"/>
              <a:pPr/>
              <a:t>74</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r>
              <a:rPr lang="en-US" dirty="0"/>
              <a:t>Truncating</a:t>
            </a:r>
            <a:r>
              <a:rPr lang="en-US" baseline="0" dirty="0"/>
              <a:t> from a w-bit number to a k-bit one – drop the high-order w-k bits; clearly can alter its value </a:t>
            </a:r>
            <a:endParaRPr lang="en-US" dirty="0"/>
          </a:p>
        </p:txBody>
      </p:sp>
    </p:spTree>
    <p:extLst>
      <p:ext uri="{BB962C8B-B14F-4D97-AF65-F5344CB8AC3E}">
        <p14:creationId xmlns:p14="http://schemas.microsoft.com/office/powerpoint/2010/main" val="1124967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Rot="1" noChangeAspect="1" noChangeArrowheads="1" noTextEdit="1"/>
          </p:cNvSpPr>
          <p:nvPr>
            <p:ph type="sldImg"/>
          </p:nvPr>
        </p:nvSpPr>
        <p:spPr>
          <a:ln/>
        </p:spPr>
      </p:sp>
      <p:sp>
        <p:nvSpPr>
          <p:cNvPr id="6348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419462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9DC289-C093-4A03-96E3-7FA6F6D9C6F5}" type="slidenum">
              <a:rPr lang="en-US" smtClean="0"/>
              <a:t>84</a:t>
            </a:fld>
            <a:endParaRPr lang="en-US"/>
          </a:p>
        </p:txBody>
      </p:sp>
    </p:spTree>
    <p:extLst>
      <p:ext uri="{BB962C8B-B14F-4D97-AF65-F5344CB8AC3E}">
        <p14:creationId xmlns:p14="http://schemas.microsoft.com/office/powerpoint/2010/main" val="2313705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Rot="1" noChangeAspect="1" noChangeArrowheads="1" noTextEdit="1"/>
          </p:cNvSpPr>
          <p:nvPr>
            <p:ph type="sldImg"/>
          </p:nvPr>
        </p:nvSpPr>
        <p:spPr>
          <a:ln/>
        </p:spPr>
      </p:sp>
      <p:sp>
        <p:nvSpPr>
          <p:cNvPr id="6225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212372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Rot="1" noChangeAspect="1" noChangeArrowheads="1" noTextEdit="1"/>
          </p:cNvSpPr>
          <p:nvPr>
            <p:ph type="sldImg"/>
          </p:nvPr>
        </p:nvSpPr>
        <p:spPr>
          <a:ln/>
        </p:spPr>
      </p:sp>
      <p:sp>
        <p:nvSpPr>
          <p:cNvPr id="624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0561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p:cNvSpPr>
            <a:spLocks noGrp="1" noRot="1" noChangeAspect="1" noChangeArrowheads="1" noTextEdit="1"/>
          </p:cNvSpPr>
          <p:nvPr>
            <p:ph type="sldImg"/>
          </p:nvPr>
        </p:nvSpPr>
        <p:spPr>
          <a:ln/>
        </p:spPr>
      </p:sp>
      <p:sp>
        <p:nvSpPr>
          <p:cNvPr id="627715" name="Rectangle 3"/>
          <p:cNvSpPr>
            <a:spLocks noGrp="1" noChangeArrowheads="1"/>
          </p:cNvSpPr>
          <p:nvPr>
            <p:ph type="body" idx="1"/>
          </p:nvPr>
        </p:nvSpPr>
        <p:spPr/>
        <p:txBody>
          <a:bodyPr/>
          <a:lstStyle/>
          <a:p>
            <a:r>
              <a:rPr lang="en-US" dirty="0"/>
              <a:t>For objects that span</a:t>
            </a:r>
            <a:r>
              <a:rPr lang="en-US" baseline="0" dirty="0"/>
              <a:t> multiple bytes we need to agree on two things </a:t>
            </a:r>
          </a:p>
          <a:p>
            <a:r>
              <a:rPr lang="en-US" baseline="0" dirty="0"/>
              <a:t> - what would be the address of the object?</a:t>
            </a:r>
          </a:p>
          <a:p>
            <a:r>
              <a:rPr lang="en-US" baseline="0" dirty="0"/>
              <a:t> - how would we order the bytes in memory?</a:t>
            </a:r>
            <a:endParaRPr lang="en-US" dirty="0"/>
          </a:p>
        </p:txBody>
      </p:sp>
    </p:spTree>
    <p:extLst>
      <p:ext uri="{BB962C8B-B14F-4D97-AF65-F5344CB8AC3E}">
        <p14:creationId xmlns:p14="http://schemas.microsoft.com/office/powerpoint/2010/main" val="106508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Rot="1" noChangeAspect="1" noChangeArrowheads="1" noTextEdit="1"/>
          </p:cNvSpPr>
          <p:nvPr>
            <p:ph type="sldImg"/>
          </p:nvPr>
        </p:nvSpPr>
        <p:spPr>
          <a:ln/>
        </p:spPr>
      </p:sp>
      <p:sp>
        <p:nvSpPr>
          <p:cNvPr id="629763" name="Rectangle 3"/>
          <p:cNvSpPr>
            <a:spLocks noGrp="1" noChangeArrowheads="1"/>
          </p:cNvSpPr>
          <p:nvPr>
            <p:ph type="body" idx="1"/>
          </p:nvPr>
        </p:nvSpPr>
        <p:spPr/>
        <p:txBody>
          <a:bodyPr/>
          <a:lstStyle/>
          <a:p>
            <a:r>
              <a:rPr lang="en-US" dirty="0"/>
              <a:t>most</a:t>
            </a:r>
            <a:r>
              <a:rPr lang="en-US" baseline="0" dirty="0"/>
              <a:t> significant</a:t>
            </a:r>
            <a:r>
              <a:rPr lang="en-US" dirty="0"/>
              <a:t> comes</a:t>
            </a:r>
            <a:r>
              <a:rPr lang="en-US" baseline="0" dirty="0"/>
              <a:t> first -&gt; </a:t>
            </a:r>
            <a:r>
              <a:rPr lang="en-US" dirty="0"/>
              <a:t>big endian</a:t>
            </a:r>
          </a:p>
          <a:p>
            <a:r>
              <a:rPr lang="en-US" dirty="0"/>
              <a:t>Little</a:t>
            </a:r>
            <a:r>
              <a:rPr lang="en-US" baseline="0" dirty="0"/>
              <a:t> and big endian comes from Jonathan Swifts’ </a:t>
            </a:r>
            <a:r>
              <a:rPr lang="en-US" baseline="0" dirty="0" err="1"/>
              <a:t>Guilliver’s</a:t>
            </a:r>
            <a:r>
              <a:rPr lang="en-US" baseline="0" dirty="0"/>
              <a:t> Travels where two groups couldn’t agree as to how a soft-boiled egg should be opened (big or little end first)</a:t>
            </a:r>
          </a:p>
          <a:p>
            <a:r>
              <a:rPr lang="en-US" baseline="0" dirty="0"/>
              <a:t>Anecdote: little endian was developed by </a:t>
            </a:r>
            <a:r>
              <a:rPr lang="en-US" baseline="0" dirty="0" err="1"/>
              <a:t>intel</a:t>
            </a:r>
            <a:r>
              <a:rPr lang="en-US" baseline="0" dirty="0"/>
              <a:t> to keep backwards compatibility with cashier’s machines that were streaming data in the proper order for computation (LSB in first). </a:t>
            </a:r>
          </a:p>
          <a:p>
            <a:r>
              <a:rPr lang="en-US" dirty="0"/>
              <a:t>The CTC  </a:t>
            </a:r>
            <a:r>
              <a:rPr lang="en-US" dirty="0" err="1"/>
              <a:t>Datapoint</a:t>
            </a:r>
            <a:r>
              <a:rPr lang="en-US" baseline="0" dirty="0"/>
              <a:t> 2200 </a:t>
            </a:r>
            <a:r>
              <a:rPr lang="en-US" dirty="0"/>
              <a:t>was designed using simpler bit-serial logic in which little-endian address and data formats facilitate carry propagation. When Intel implemented the 8008 for </a:t>
            </a:r>
            <a:r>
              <a:rPr lang="en-US" dirty="0" err="1"/>
              <a:t>Datapoint</a:t>
            </a:r>
            <a:r>
              <a:rPr lang="en-US" dirty="0"/>
              <a:t>, they kept the little-endian architecture. However, </a:t>
            </a:r>
            <a:r>
              <a:rPr lang="en-US" dirty="0" err="1"/>
              <a:t>Datapoint</a:t>
            </a:r>
            <a:r>
              <a:rPr lang="en-US" dirty="0"/>
              <a:t> never used the 8008 chip, using an MSI equivalent implementation as Intel was unable to deliver the 8008 in time. After renegotiation, CTC kept its money and Intel kept the rights</a:t>
            </a:r>
            <a:r>
              <a:rPr lang="en-US" baseline="0" dirty="0"/>
              <a:t> to 8008. That was the beginning of the x86 architecture.</a:t>
            </a:r>
            <a:endParaRPr lang="en-US" dirty="0"/>
          </a:p>
        </p:txBody>
      </p:sp>
    </p:spTree>
    <p:extLst>
      <p:ext uri="{BB962C8B-B14F-4D97-AF65-F5344CB8AC3E}">
        <p14:creationId xmlns:p14="http://schemas.microsoft.com/office/powerpoint/2010/main" val="966126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r>
              <a:rPr lang="en-US" dirty="0"/>
              <a:t>Note</a:t>
            </a:r>
            <a:r>
              <a:rPr lang="en-US" baseline="0" dirty="0"/>
              <a:t> that short </a:t>
            </a:r>
            <a:r>
              <a:rPr lang="en-US" baseline="0" dirty="0" err="1"/>
              <a:t>int</a:t>
            </a:r>
            <a:r>
              <a:rPr lang="en-US" baseline="0" dirty="0"/>
              <a:t> use 2-bytes, unqualified </a:t>
            </a:r>
            <a:r>
              <a:rPr lang="en-US" baseline="0" dirty="0" err="1"/>
              <a:t>int</a:t>
            </a:r>
            <a:r>
              <a:rPr lang="en-US" baseline="0" dirty="0"/>
              <a:t> is 4B and long </a:t>
            </a:r>
            <a:r>
              <a:rPr lang="en-US" baseline="0" dirty="0" err="1"/>
              <a:t>int</a:t>
            </a:r>
            <a:r>
              <a:rPr lang="en-US" baseline="0" dirty="0"/>
              <a:t> uses the full word size (4 or 8)</a:t>
            </a:r>
          </a:p>
          <a:p>
            <a:r>
              <a:rPr lang="en-US" baseline="0" dirty="0"/>
              <a:t>Also note two different floating-point formats – single and double precision</a:t>
            </a:r>
          </a:p>
          <a:p>
            <a:r>
              <a:rPr lang="en-US" baseline="0" dirty="0"/>
              <a:t>There are differences among same architectures of different width, different </a:t>
            </a:r>
            <a:r>
              <a:rPr lang="en-US" baseline="0" dirty="0" err="1"/>
              <a:t>archs</a:t>
            </a:r>
            <a:r>
              <a:rPr lang="en-US" baseline="0" dirty="0"/>
              <a:t> of same width, and the standard is in </a:t>
            </a:r>
            <a:r>
              <a:rPr lang="en-US" baseline="0" dirty="0" err="1"/>
              <a:t>lala</a:t>
            </a:r>
            <a:r>
              <a:rPr lang="en-US" baseline="0" dirty="0"/>
              <a:t> land</a:t>
            </a:r>
            <a:endParaRPr lang="en-US" dirty="0"/>
          </a:p>
        </p:txBody>
      </p:sp>
    </p:spTree>
    <p:extLst>
      <p:ext uri="{BB962C8B-B14F-4D97-AF65-F5344CB8AC3E}">
        <p14:creationId xmlns:p14="http://schemas.microsoft.com/office/powerpoint/2010/main" val="1787165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471488" y="727075"/>
            <a:ext cx="6375400" cy="3586163"/>
          </a:xfrm>
          <a:ln/>
        </p:spPr>
      </p:sp>
      <p:sp>
        <p:nvSpPr>
          <p:cNvPr id="56323" name="Rectangle 3"/>
          <p:cNvSpPr>
            <a:spLocks noGrp="1" noChangeArrowheads="1"/>
          </p:cNvSpPr>
          <p:nvPr>
            <p:ph type="body" idx="1"/>
          </p:nvPr>
        </p:nvSpPr>
        <p:spPr>
          <a:xfrm>
            <a:off x="974726" y="4562476"/>
            <a:ext cx="5365749" cy="4319587"/>
          </a:xfrm>
          <a:noFill/>
          <a:ln w="9525"/>
        </p:spPr>
        <p:txBody>
          <a:bodyPr/>
          <a:lstStyle/>
          <a:p>
            <a:pPr eaLnBrk="1" hangingPunct="1"/>
            <a:r>
              <a:rPr lang="en-US" dirty="0"/>
              <a:t>Note the asymmetry on the 2’s-complement</a:t>
            </a:r>
            <a:r>
              <a:rPr lang="en-US" baseline="0" dirty="0"/>
              <a:t> range, a source of bugs; why the asymmetry? 0 is nonnegative which means it can represent one less positive number</a:t>
            </a:r>
          </a:p>
          <a:p>
            <a:pPr eaLnBrk="1" hangingPunct="1"/>
            <a:r>
              <a:rPr lang="en-US" baseline="0" dirty="0"/>
              <a:t>Note also that </a:t>
            </a:r>
            <a:r>
              <a:rPr lang="en-US" baseline="0" dirty="0" err="1"/>
              <a:t>UMax</a:t>
            </a:r>
            <a:r>
              <a:rPr lang="en-US" baseline="0" dirty="0"/>
              <a:t> is just over 2 </a:t>
            </a:r>
            <a:r>
              <a:rPr lang="en-US" baseline="0" dirty="0" err="1"/>
              <a:t>TMax</a:t>
            </a:r>
            <a:r>
              <a:rPr lang="en-US" baseline="0" dirty="0"/>
              <a:t> (</a:t>
            </a:r>
            <a:r>
              <a:rPr lang="en-US" baseline="0" dirty="0" err="1"/>
              <a:t>Umax</a:t>
            </a:r>
            <a:r>
              <a:rPr lang="en-US" baseline="0" dirty="0"/>
              <a:t> = 2*Tmax+1)</a:t>
            </a:r>
            <a:endParaRPr lang="en-US" dirty="0"/>
          </a:p>
        </p:txBody>
      </p:sp>
    </p:spTree>
    <p:extLst>
      <p:ext uri="{BB962C8B-B14F-4D97-AF65-F5344CB8AC3E}">
        <p14:creationId xmlns:p14="http://schemas.microsoft.com/office/powerpoint/2010/main" val="1564213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471488" y="727075"/>
            <a:ext cx="6375400" cy="3586163"/>
          </a:xfrm>
          <a:ln/>
        </p:spPr>
      </p:sp>
      <p:sp>
        <p:nvSpPr>
          <p:cNvPr id="57347" name="Rectangle 3"/>
          <p:cNvSpPr>
            <a:spLocks noGrp="1" noChangeArrowheads="1"/>
          </p:cNvSpPr>
          <p:nvPr>
            <p:ph type="body" idx="1"/>
          </p:nvPr>
        </p:nvSpPr>
        <p:spPr>
          <a:xfrm>
            <a:off x="974726" y="4562476"/>
            <a:ext cx="5365749" cy="4319587"/>
          </a:xfrm>
          <a:noFill/>
          <a:ln w="9525"/>
        </p:spPr>
        <p:txBody>
          <a:bodyPr/>
          <a:lstStyle/>
          <a:p>
            <a:endParaRPr lang="en-US"/>
          </a:p>
        </p:txBody>
      </p:sp>
    </p:spTree>
    <p:extLst>
      <p:ext uri="{BB962C8B-B14F-4D97-AF65-F5344CB8AC3E}">
        <p14:creationId xmlns:p14="http://schemas.microsoft.com/office/powerpoint/2010/main" val="245924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xfrm>
            <a:off x="4142749" y="9119173"/>
            <a:ext cx="3170763" cy="480388"/>
          </a:xfrm>
          <a:prstGeom prst="rect">
            <a:avLst/>
          </a:prstGeom>
          <a:noFill/>
        </p:spPr>
        <p:txBody>
          <a:bodyPr/>
          <a:lstStyle/>
          <a:p>
            <a:fld id="{2A84619A-C8A0-4823-B65C-8AEFA27CCA85}" type="slidenum">
              <a:rPr lang="en-US" smtClean="0"/>
              <a:pPr/>
              <a:t>58</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772952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4E2A84"/>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0F8AEA4-90DD-470A-A00C-52C76871BE7D}"/>
              </a:ext>
            </a:extLst>
          </p:cNvPr>
          <p:cNvSpPr/>
          <p:nvPr userDrawn="1"/>
        </p:nvSpPr>
        <p:spPr>
          <a:xfrm>
            <a:off x="607595" y="684106"/>
            <a:ext cx="10972799" cy="5485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NWU PPT Wide Opt 2_Master.jpg">
            <a:extLst>
              <a:ext uri="{FF2B5EF4-FFF2-40B4-BE49-F238E27FC236}">
                <a16:creationId xmlns:a16="http://schemas.microsoft.com/office/drawing/2014/main" id="{D5195E2D-71BD-4DAB-A8EA-C60068318A8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2641"/>
          <a:stretch/>
        </p:blipFill>
        <p:spPr>
          <a:xfrm>
            <a:off x="0" y="6353298"/>
            <a:ext cx="12192000" cy="504701"/>
          </a:xfrm>
          <a:prstGeom prst="rect">
            <a:avLst/>
          </a:prstGeom>
        </p:spPr>
      </p:pic>
      <p:sp>
        <p:nvSpPr>
          <p:cNvPr id="2" name="Title 1">
            <a:extLst>
              <a:ext uri="{FF2B5EF4-FFF2-40B4-BE49-F238E27FC236}">
                <a16:creationId xmlns:a16="http://schemas.microsoft.com/office/drawing/2014/main" id="{39A78A89-7B53-4AF2-9B97-0D7A0E3C415D}"/>
              </a:ext>
            </a:extLst>
          </p:cNvPr>
          <p:cNvSpPr>
            <a:spLocks noGrp="1"/>
          </p:cNvSpPr>
          <p:nvPr>
            <p:ph type="ctrTitle"/>
          </p:nvPr>
        </p:nvSpPr>
        <p:spPr>
          <a:xfrm>
            <a:off x="607595" y="684106"/>
            <a:ext cx="10972799" cy="2286000"/>
          </a:xfrm>
          <a:prstGeom prst="rect">
            <a:avLst/>
          </a:prstGeom>
        </p:spPr>
        <p:txBody>
          <a:bodyPr anchor="b"/>
          <a:lstStyle>
            <a:lvl1pPr algn="ctr">
              <a:defRPr sz="6000" b="1"/>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A3757E7-8A62-4C6A-A11F-B44CFFC7E267}"/>
              </a:ext>
            </a:extLst>
          </p:cNvPr>
          <p:cNvSpPr>
            <a:spLocks noGrp="1"/>
          </p:cNvSpPr>
          <p:nvPr>
            <p:ph type="subTitle" idx="1"/>
          </p:nvPr>
        </p:nvSpPr>
        <p:spPr>
          <a:xfrm>
            <a:off x="607595" y="3887894"/>
            <a:ext cx="10972799" cy="1369905"/>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B852B33-DB5B-406B-8EF8-7F27B15C3EB7}"/>
              </a:ext>
            </a:extLst>
          </p:cNvPr>
          <p:cNvSpPr>
            <a:spLocks noGrp="1"/>
          </p:cNvSpPr>
          <p:nvPr>
            <p:ph type="dt" sz="half" idx="10"/>
          </p:nvPr>
        </p:nvSpPr>
        <p:spPr>
          <a:xfrm>
            <a:off x="607595" y="5804324"/>
            <a:ext cx="916405" cy="365125"/>
          </a:xfrm>
        </p:spPr>
        <p:txBody>
          <a:bodyPr/>
          <a:lstStyle/>
          <a:p>
            <a:fld id="{6DA34142-4057-4E41-8FAB-93DD5A2F5272}" type="datetime1">
              <a:rPr lang="en-US" smtClean="0"/>
              <a:t>1/9/2024</a:t>
            </a:fld>
            <a:endParaRPr lang="en-US"/>
          </a:p>
        </p:txBody>
      </p:sp>
      <p:sp>
        <p:nvSpPr>
          <p:cNvPr id="5" name="Footer Placeholder 4">
            <a:extLst>
              <a:ext uri="{FF2B5EF4-FFF2-40B4-BE49-F238E27FC236}">
                <a16:creationId xmlns:a16="http://schemas.microsoft.com/office/drawing/2014/main" id="{1D218BC2-7D03-48DD-8ED3-F2F43C400C3B}"/>
              </a:ext>
            </a:extLst>
          </p:cNvPr>
          <p:cNvSpPr>
            <a:spLocks noGrp="1"/>
          </p:cNvSpPr>
          <p:nvPr>
            <p:ph type="ftr" sz="quarter" idx="11"/>
          </p:nvPr>
        </p:nvSpPr>
        <p:spPr>
          <a:xfrm>
            <a:off x="4261807" y="5806652"/>
            <a:ext cx="3664373" cy="365125"/>
          </a:xfrm>
        </p:spPr>
        <p:txBody>
          <a:bodyPr/>
          <a:lstStyle/>
          <a:p>
            <a:endParaRPr lang="en-US"/>
          </a:p>
        </p:txBody>
      </p:sp>
    </p:spTree>
    <p:extLst>
      <p:ext uri="{BB962C8B-B14F-4D97-AF65-F5344CB8AC3E}">
        <p14:creationId xmlns:p14="http://schemas.microsoft.com/office/powerpoint/2010/main" val="1437491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1B4F-AD76-4462-AF17-AA9750E0FB72}"/>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35C87F7-B5DC-45D6-AC96-43D6899A05C5}"/>
              </a:ext>
            </a:extLst>
          </p:cNvPr>
          <p:cNvSpPr>
            <a:spLocks noGrp="1"/>
          </p:cNvSpPr>
          <p:nvPr>
            <p:ph idx="1"/>
          </p:nvPr>
        </p:nvSpPr>
        <p:spPr/>
        <p:txBody>
          <a:bodyPr/>
          <a:lstStyle>
            <a:lvl1pPr>
              <a:spcBef>
                <a:spcPts val="14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F6F708-77A7-451E-A87C-DF3B5FA66ECC}"/>
              </a:ext>
            </a:extLst>
          </p:cNvPr>
          <p:cNvSpPr>
            <a:spLocks noGrp="1"/>
          </p:cNvSpPr>
          <p:nvPr>
            <p:ph type="dt" sz="half" idx="10"/>
          </p:nvPr>
        </p:nvSpPr>
        <p:spPr/>
        <p:txBody>
          <a:bodyPr/>
          <a:lstStyle/>
          <a:p>
            <a:fld id="{F8582682-8512-4993-8477-88A6B81ECC95}" type="datetime1">
              <a:rPr lang="en-US" smtClean="0"/>
              <a:t>1/9/2024</a:t>
            </a:fld>
            <a:endParaRPr lang="en-US"/>
          </a:p>
        </p:txBody>
      </p:sp>
      <p:sp>
        <p:nvSpPr>
          <p:cNvPr id="5" name="Footer Placeholder 4">
            <a:extLst>
              <a:ext uri="{FF2B5EF4-FFF2-40B4-BE49-F238E27FC236}">
                <a16:creationId xmlns:a16="http://schemas.microsoft.com/office/drawing/2014/main" id="{A0AE1449-91D8-4F9D-A105-23A1F43EC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F04F4-7CB4-4D18-91E9-7F025B560053}"/>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1322617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1B4F-AD76-4462-AF17-AA9750E0FB72}"/>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35C87F7-B5DC-45D6-AC96-43D6899A05C5}"/>
              </a:ext>
            </a:extLst>
          </p:cNvPr>
          <p:cNvSpPr>
            <a:spLocks noGrp="1"/>
          </p:cNvSpPr>
          <p:nvPr>
            <p:ph idx="1"/>
          </p:nvPr>
        </p:nvSpPr>
        <p:spPr>
          <a:xfrm>
            <a:off x="607594" y="1143000"/>
            <a:ext cx="5257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F6F708-77A7-451E-A87C-DF3B5FA66ECC}"/>
              </a:ext>
            </a:extLst>
          </p:cNvPr>
          <p:cNvSpPr>
            <a:spLocks noGrp="1"/>
          </p:cNvSpPr>
          <p:nvPr>
            <p:ph type="dt" sz="half" idx="10"/>
          </p:nvPr>
        </p:nvSpPr>
        <p:spPr/>
        <p:txBody>
          <a:bodyPr/>
          <a:lstStyle/>
          <a:p>
            <a:fld id="{F8582682-8512-4993-8477-88A6B81ECC95}" type="datetime1">
              <a:rPr lang="en-US" smtClean="0"/>
              <a:t>1/9/2024</a:t>
            </a:fld>
            <a:endParaRPr lang="en-US"/>
          </a:p>
        </p:txBody>
      </p:sp>
      <p:sp>
        <p:nvSpPr>
          <p:cNvPr id="5" name="Footer Placeholder 4">
            <a:extLst>
              <a:ext uri="{FF2B5EF4-FFF2-40B4-BE49-F238E27FC236}">
                <a16:creationId xmlns:a16="http://schemas.microsoft.com/office/drawing/2014/main" id="{A0AE1449-91D8-4F9D-A105-23A1F43EC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F04F4-7CB4-4D18-91E9-7F025B560053}"/>
              </a:ext>
            </a:extLst>
          </p:cNvPr>
          <p:cNvSpPr>
            <a:spLocks noGrp="1"/>
          </p:cNvSpPr>
          <p:nvPr>
            <p:ph type="sldNum" sz="quarter" idx="12"/>
          </p:nvPr>
        </p:nvSpPr>
        <p:spPr/>
        <p:txBody>
          <a:bodyPr/>
          <a:lstStyle/>
          <a:p>
            <a:fld id="{0778C724-3839-4D76-A707-B4C23905D055}" type="slidenum">
              <a:rPr lang="en-US" smtClean="0"/>
              <a:t>‹#›</a:t>
            </a:fld>
            <a:endParaRPr lang="en-US"/>
          </a:p>
        </p:txBody>
      </p:sp>
      <p:sp>
        <p:nvSpPr>
          <p:cNvPr id="7" name="Content Placeholder 2">
            <a:extLst>
              <a:ext uri="{FF2B5EF4-FFF2-40B4-BE49-F238E27FC236}">
                <a16:creationId xmlns:a16="http://schemas.microsoft.com/office/drawing/2014/main" id="{ED6171B2-CD8A-4537-A0B5-CFA0882ED8CE}"/>
              </a:ext>
            </a:extLst>
          </p:cNvPr>
          <p:cNvSpPr>
            <a:spLocks noGrp="1"/>
          </p:cNvSpPr>
          <p:nvPr>
            <p:ph idx="13"/>
          </p:nvPr>
        </p:nvSpPr>
        <p:spPr>
          <a:xfrm>
            <a:off x="6326608" y="1143000"/>
            <a:ext cx="5257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157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6EE6D-0807-49F6-8402-F877AEC3AE6F}"/>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BF2EDB09-5A47-4685-A1EE-A5B4DA19048D}"/>
              </a:ext>
            </a:extLst>
          </p:cNvPr>
          <p:cNvSpPr>
            <a:spLocks noGrp="1"/>
          </p:cNvSpPr>
          <p:nvPr>
            <p:ph type="dt" sz="half" idx="10"/>
          </p:nvPr>
        </p:nvSpPr>
        <p:spPr/>
        <p:txBody>
          <a:bodyPr/>
          <a:lstStyle/>
          <a:p>
            <a:fld id="{A92C82BC-EFE8-41E4-A86B-07FC0B1457C3}" type="datetime1">
              <a:rPr lang="en-US" smtClean="0"/>
              <a:t>1/9/2024</a:t>
            </a:fld>
            <a:endParaRPr lang="en-US"/>
          </a:p>
        </p:txBody>
      </p:sp>
      <p:sp>
        <p:nvSpPr>
          <p:cNvPr id="4" name="Footer Placeholder 3">
            <a:extLst>
              <a:ext uri="{FF2B5EF4-FFF2-40B4-BE49-F238E27FC236}">
                <a16:creationId xmlns:a16="http://schemas.microsoft.com/office/drawing/2014/main" id="{9F5553B9-1067-4918-A0C0-3170E1AA20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5B2D71-8C87-4458-AC29-EA2047202D57}"/>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283431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D77160-3215-44CF-B830-0B88FB365401}"/>
              </a:ext>
            </a:extLst>
          </p:cNvPr>
          <p:cNvSpPr>
            <a:spLocks noGrp="1"/>
          </p:cNvSpPr>
          <p:nvPr>
            <p:ph type="dt" sz="half" idx="10"/>
          </p:nvPr>
        </p:nvSpPr>
        <p:spPr/>
        <p:txBody>
          <a:bodyPr/>
          <a:lstStyle/>
          <a:p>
            <a:fld id="{F41D1D5B-B5C1-4AF0-9BCF-12885203BE3F}" type="datetime1">
              <a:rPr lang="en-US" smtClean="0"/>
              <a:t>1/9/2024</a:t>
            </a:fld>
            <a:endParaRPr lang="en-US"/>
          </a:p>
        </p:txBody>
      </p:sp>
      <p:sp>
        <p:nvSpPr>
          <p:cNvPr id="3" name="Footer Placeholder 2">
            <a:extLst>
              <a:ext uri="{FF2B5EF4-FFF2-40B4-BE49-F238E27FC236}">
                <a16:creationId xmlns:a16="http://schemas.microsoft.com/office/drawing/2014/main" id="{BA931AD3-C3A1-4F17-AE8A-223019F625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71321F-FC35-406D-934E-9286AA485743}"/>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1580841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utline">
    <p:bg>
      <p:bgPr>
        <a:solidFill>
          <a:srgbClr val="4E2A84"/>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96553EE-3FBA-43B0-83E3-DED9FBF895AE}"/>
              </a:ext>
            </a:extLst>
          </p:cNvPr>
          <p:cNvSpPr>
            <a:spLocks noGrp="1"/>
          </p:cNvSpPr>
          <p:nvPr>
            <p:ph type="dt" sz="half" idx="10"/>
          </p:nvPr>
        </p:nvSpPr>
        <p:spPr/>
        <p:txBody>
          <a:bodyPr/>
          <a:lstStyle>
            <a:lvl1pPr>
              <a:defRPr>
                <a:solidFill>
                  <a:schemeClr val="bg1"/>
                </a:solidFill>
              </a:defRPr>
            </a:lvl1pPr>
          </a:lstStyle>
          <a:p>
            <a:fld id="{600F0348-2F1A-4EE8-8A85-4721B86DEA66}" type="datetime1">
              <a:rPr lang="en-US" smtClean="0"/>
              <a:t>1/9/2024</a:t>
            </a:fld>
            <a:endParaRPr lang="en-US"/>
          </a:p>
        </p:txBody>
      </p:sp>
      <p:sp>
        <p:nvSpPr>
          <p:cNvPr id="4" name="Footer Placeholder 3">
            <a:extLst>
              <a:ext uri="{FF2B5EF4-FFF2-40B4-BE49-F238E27FC236}">
                <a16:creationId xmlns:a16="http://schemas.microsoft.com/office/drawing/2014/main" id="{236DF780-B863-4D17-AD07-08D9915186D4}"/>
              </a:ext>
            </a:extLst>
          </p:cNvPr>
          <p:cNvSpPr>
            <a:spLocks noGrp="1"/>
          </p:cNvSpPr>
          <p:nvPr>
            <p:ph type="ftr" sz="quarter" idx="11"/>
          </p:nvPr>
        </p:nvSpPr>
        <p:spPr/>
        <p:txBody>
          <a:bodyPr/>
          <a:lstStyle>
            <a:lvl1pPr>
              <a:defRPr>
                <a:solidFill>
                  <a:schemeClr val="bg1"/>
                </a:solidFill>
              </a:defRPr>
            </a:lvl1pPr>
          </a:lstStyle>
          <a:p>
            <a:endParaRPr lang="en-US"/>
          </a:p>
        </p:txBody>
      </p:sp>
      <p:sp>
        <p:nvSpPr>
          <p:cNvPr id="5" name="Slide Number Placeholder 4">
            <a:extLst>
              <a:ext uri="{FF2B5EF4-FFF2-40B4-BE49-F238E27FC236}">
                <a16:creationId xmlns:a16="http://schemas.microsoft.com/office/drawing/2014/main" id="{037C2309-BC50-471A-9507-CB2945B5B40D}"/>
              </a:ext>
            </a:extLst>
          </p:cNvPr>
          <p:cNvSpPr>
            <a:spLocks noGrp="1"/>
          </p:cNvSpPr>
          <p:nvPr>
            <p:ph type="sldNum" sz="quarter" idx="12"/>
          </p:nvPr>
        </p:nvSpPr>
        <p:spPr/>
        <p:txBody>
          <a:bodyPr/>
          <a:lstStyle>
            <a:lvl1pPr>
              <a:defRPr>
                <a:solidFill>
                  <a:schemeClr val="bg1"/>
                </a:solidFill>
              </a:defRPr>
            </a:lvl1pPr>
          </a:lstStyle>
          <a:p>
            <a:fld id="{0778C724-3839-4D76-A707-B4C23905D055}" type="slidenum">
              <a:rPr lang="en-US" smtClean="0"/>
              <a:pPr/>
              <a:t>‹#›</a:t>
            </a:fld>
            <a:endParaRPr lang="en-US" dirty="0"/>
          </a:p>
        </p:txBody>
      </p:sp>
      <p:sp>
        <p:nvSpPr>
          <p:cNvPr id="7" name="Text Placeholder 6">
            <a:extLst>
              <a:ext uri="{FF2B5EF4-FFF2-40B4-BE49-F238E27FC236}">
                <a16:creationId xmlns:a16="http://schemas.microsoft.com/office/drawing/2014/main" id="{311DEA04-1277-494F-991B-E62F01E89264}"/>
              </a:ext>
            </a:extLst>
          </p:cNvPr>
          <p:cNvSpPr>
            <a:spLocks noGrp="1"/>
          </p:cNvSpPr>
          <p:nvPr>
            <p:ph type="body" sz="quarter" idx="13"/>
          </p:nvPr>
        </p:nvSpPr>
        <p:spPr>
          <a:xfrm>
            <a:off x="607596" y="694143"/>
            <a:ext cx="10972798" cy="5486400"/>
          </a:xfrm>
          <a:solidFill>
            <a:schemeClr val="bg1"/>
          </a:solidFill>
        </p:spPr>
        <p:txBody>
          <a:bodyPr lIns="182880" tIns="182880" rIns="182880" bIns="182880"/>
          <a:lstStyle>
            <a:lvl1pPr>
              <a:spcBef>
                <a:spcPts val="20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a:extLst>
              <a:ext uri="{FF2B5EF4-FFF2-40B4-BE49-F238E27FC236}">
                <a16:creationId xmlns:a16="http://schemas.microsoft.com/office/drawing/2014/main" id="{A84967AA-4B26-426D-8185-065158151CA2}"/>
              </a:ext>
            </a:extLst>
          </p:cNvPr>
          <p:cNvSpPr>
            <a:spLocks noGrp="1"/>
          </p:cNvSpPr>
          <p:nvPr>
            <p:ph type="title"/>
          </p:nvPr>
        </p:nvSpPr>
        <p:spPr>
          <a:xfrm>
            <a:off x="607595" y="8343"/>
            <a:ext cx="10972798" cy="685800"/>
          </a:xfrm>
        </p:spPr>
        <p:txBody>
          <a:bodyPr/>
          <a:lstStyle>
            <a:lvl1pPr>
              <a:defRPr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3474306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ACFB29-59D2-4823-BEFA-2A2FDF148C75}"/>
              </a:ext>
            </a:extLst>
          </p:cNvPr>
          <p:cNvSpPr>
            <a:spLocks noGrp="1"/>
          </p:cNvSpPr>
          <p:nvPr>
            <p:ph type="body" idx="1"/>
          </p:nvPr>
        </p:nvSpPr>
        <p:spPr>
          <a:xfrm>
            <a:off x="607595" y="1143000"/>
            <a:ext cx="10972800" cy="5029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EC448D8-B1FE-4537-8A5B-AEAA01D153E0}"/>
              </a:ext>
            </a:extLst>
          </p:cNvPr>
          <p:cNvSpPr>
            <a:spLocks noGrp="1"/>
          </p:cNvSpPr>
          <p:nvPr>
            <p:ph type="dt" sz="half" idx="2"/>
          </p:nvPr>
        </p:nvSpPr>
        <p:spPr>
          <a:xfrm>
            <a:off x="607595" y="6356350"/>
            <a:ext cx="916405" cy="365125"/>
          </a:xfrm>
          <a:prstGeom prst="rect">
            <a:avLst/>
          </a:prstGeom>
        </p:spPr>
        <p:txBody>
          <a:bodyPr vert="horz" lIns="91440" tIns="45720" rIns="91440" bIns="45720" rtlCol="0" anchor="ctr"/>
          <a:lstStyle>
            <a:lvl1pPr algn="l">
              <a:defRPr sz="1200">
                <a:solidFill>
                  <a:schemeClr val="tx1">
                    <a:lumMod val="50000"/>
                    <a:lumOff val="50000"/>
                  </a:schemeClr>
                </a:solidFill>
              </a:defRPr>
            </a:lvl1pPr>
          </a:lstStyle>
          <a:p>
            <a:fld id="{F27AB6CE-1AFC-4A94-BDA7-A76098728A1D}" type="datetime1">
              <a:rPr lang="en-US" smtClean="0"/>
              <a:t>1/9/2024</a:t>
            </a:fld>
            <a:endParaRPr lang="en-US"/>
          </a:p>
        </p:txBody>
      </p:sp>
      <p:sp>
        <p:nvSpPr>
          <p:cNvPr id="5" name="Footer Placeholder 4">
            <a:extLst>
              <a:ext uri="{FF2B5EF4-FFF2-40B4-BE49-F238E27FC236}">
                <a16:creationId xmlns:a16="http://schemas.microsoft.com/office/drawing/2014/main" id="{842C4873-1315-4883-97DC-8A47AFCAED56}"/>
              </a:ext>
            </a:extLst>
          </p:cNvPr>
          <p:cNvSpPr>
            <a:spLocks noGrp="1"/>
          </p:cNvSpPr>
          <p:nvPr>
            <p:ph type="ftr" sz="quarter" idx="3"/>
          </p:nvPr>
        </p:nvSpPr>
        <p:spPr>
          <a:xfrm>
            <a:off x="4267200" y="6356350"/>
            <a:ext cx="3664373" cy="365125"/>
          </a:xfrm>
          <a:prstGeom prst="rect">
            <a:avLst/>
          </a:prstGeom>
        </p:spPr>
        <p:txBody>
          <a:bodyPr vert="horz" lIns="91440" tIns="45720" rIns="91440" bIns="45720" rtlCol="0" anchor="ctr"/>
          <a:lstStyle>
            <a:lvl1pPr algn="ctr">
              <a:defRPr sz="1200">
                <a:solidFill>
                  <a:schemeClr val="tx1">
                    <a:lumMod val="50000"/>
                    <a:lumOff val="50000"/>
                  </a:schemeClr>
                </a:solidFill>
              </a:defRPr>
            </a:lvl1pPr>
          </a:lstStyle>
          <a:p>
            <a:endParaRPr lang="en-US"/>
          </a:p>
        </p:txBody>
      </p:sp>
      <p:sp>
        <p:nvSpPr>
          <p:cNvPr id="6" name="Slide Number Placeholder 5">
            <a:extLst>
              <a:ext uri="{FF2B5EF4-FFF2-40B4-BE49-F238E27FC236}">
                <a16:creationId xmlns:a16="http://schemas.microsoft.com/office/drawing/2014/main" id="{451DC0E4-58B6-42DF-8BD2-2BB7A3B6E319}"/>
              </a:ext>
            </a:extLst>
          </p:cNvPr>
          <p:cNvSpPr>
            <a:spLocks noGrp="1"/>
          </p:cNvSpPr>
          <p:nvPr>
            <p:ph type="sldNum" sz="quarter" idx="4"/>
          </p:nvPr>
        </p:nvSpPr>
        <p:spPr>
          <a:xfrm>
            <a:off x="10668000" y="6356350"/>
            <a:ext cx="912394" cy="365125"/>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fld id="{0778C724-3839-4D76-A707-B4C23905D055}" type="slidenum">
              <a:rPr lang="en-US" smtClean="0"/>
              <a:pPr/>
              <a:t>‹#›</a:t>
            </a:fld>
            <a:endParaRPr lang="en-US" dirty="0"/>
          </a:p>
        </p:txBody>
      </p:sp>
      <p:sp>
        <p:nvSpPr>
          <p:cNvPr id="10" name="Title Placeholder 9">
            <a:extLst>
              <a:ext uri="{FF2B5EF4-FFF2-40B4-BE49-F238E27FC236}">
                <a16:creationId xmlns:a16="http://schemas.microsoft.com/office/drawing/2014/main" id="{BCB9CD12-280E-4818-853C-F36BB6D68A85}"/>
              </a:ext>
            </a:extLst>
          </p:cNvPr>
          <p:cNvSpPr>
            <a:spLocks noGrp="1"/>
          </p:cNvSpPr>
          <p:nvPr>
            <p:ph type="title"/>
          </p:nvPr>
        </p:nvSpPr>
        <p:spPr>
          <a:xfrm>
            <a:off x="607595" y="228600"/>
            <a:ext cx="10972799" cy="685800"/>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163179962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0" r:id="rId3"/>
    <p:sldLayoutId id="2147483696" r:id="rId4"/>
    <p:sldLayoutId id="2147483697" r:id="rId5"/>
    <p:sldLayoutId id="2147483698" r:id="rId6"/>
  </p:sldLayoutIdLst>
  <p:hf hdr="0" ftr="0" dt="0"/>
  <p:txStyles>
    <p:titleStyle>
      <a:lvl1pPr algn="l" defTabSz="914400" rtl="0" eaLnBrk="1" latinLnBrk="0" hangingPunct="1">
        <a:lnSpc>
          <a:spcPct val="90000"/>
        </a:lnSpc>
        <a:spcBef>
          <a:spcPct val="0"/>
        </a:spcBef>
        <a:buNone/>
        <a:defRPr sz="32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asciitable.com/"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file/file"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s://en.wikipedia.org/wiki/Year_2038_proble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B4EB4-B710-4B4C-9E9E-B9B5D5E06A83}"/>
              </a:ext>
            </a:extLst>
          </p:cNvPr>
          <p:cNvSpPr>
            <a:spLocks noGrp="1"/>
          </p:cNvSpPr>
          <p:nvPr>
            <p:ph type="ctrTitle"/>
          </p:nvPr>
        </p:nvSpPr>
        <p:spPr>
          <a:solidFill>
            <a:schemeClr val="bg1"/>
          </a:solidFill>
        </p:spPr>
        <p:txBody>
          <a:bodyPr/>
          <a:lstStyle/>
          <a:p>
            <a:r>
              <a:rPr lang="en-US" dirty="0"/>
              <a:t>Lecture 02</a:t>
            </a:r>
            <a:br>
              <a:rPr lang="en-US" dirty="0"/>
            </a:br>
            <a:r>
              <a:rPr lang="en-US" dirty="0"/>
              <a:t>Representations</a:t>
            </a:r>
          </a:p>
        </p:txBody>
      </p:sp>
      <p:sp>
        <p:nvSpPr>
          <p:cNvPr id="3" name="Subtitle 2">
            <a:extLst>
              <a:ext uri="{FF2B5EF4-FFF2-40B4-BE49-F238E27FC236}">
                <a16:creationId xmlns:a16="http://schemas.microsoft.com/office/drawing/2014/main" id="{BCC2EFA9-08FA-449E-880F-86912EE7E777}"/>
              </a:ext>
            </a:extLst>
          </p:cNvPr>
          <p:cNvSpPr>
            <a:spLocks noGrp="1"/>
          </p:cNvSpPr>
          <p:nvPr>
            <p:ph type="subTitle" idx="1"/>
          </p:nvPr>
        </p:nvSpPr>
        <p:spPr/>
        <p:txBody>
          <a:bodyPr/>
          <a:lstStyle/>
          <a:p>
            <a:r>
              <a:rPr lang="en-US" dirty="0"/>
              <a:t>CS213 – Intro to Computer Systems</a:t>
            </a:r>
          </a:p>
          <a:p>
            <a:r>
              <a:rPr lang="en-US" dirty="0"/>
              <a:t>Branden Ghena – Fall 2023</a:t>
            </a:r>
          </a:p>
        </p:txBody>
      </p:sp>
      <p:sp>
        <p:nvSpPr>
          <p:cNvPr id="4" name="TextBox 3">
            <a:extLst>
              <a:ext uri="{FF2B5EF4-FFF2-40B4-BE49-F238E27FC236}">
                <a16:creationId xmlns:a16="http://schemas.microsoft.com/office/drawing/2014/main" id="{039C8337-0804-4F14-931E-8B64EF5974B3}"/>
              </a:ext>
            </a:extLst>
          </p:cNvPr>
          <p:cNvSpPr txBox="1"/>
          <p:nvPr/>
        </p:nvSpPr>
        <p:spPr>
          <a:xfrm>
            <a:off x="607595" y="5511800"/>
            <a:ext cx="10972799" cy="584775"/>
          </a:xfrm>
          <a:prstGeom prst="rect">
            <a:avLst/>
          </a:prstGeom>
          <a:noFill/>
        </p:spPr>
        <p:txBody>
          <a:bodyPr wrap="square" rtlCol="0">
            <a:spAutoFit/>
          </a:bodyPr>
          <a:lstStyle/>
          <a:p>
            <a:r>
              <a:rPr lang="en-US" sz="1600" dirty="0"/>
              <a:t>Slides adapted from:</a:t>
            </a:r>
            <a:br>
              <a:rPr lang="en-US" sz="1600" dirty="0"/>
            </a:br>
            <a:r>
              <a:rPr lang="en-US" sz="1600" dirty="0"/>
              <a:t>St-Amour, </a:t>
            </a:r>
            <a:r>
              <a:rPr lang="en-US" sz="1600" dirty="0" err="1"/>
              <a:t>Hardavellas</a:t>
            </a:r>
            <a:r>
              <a:rPr lang="en-US" sz="1600" dirty="0"/>
              <a:t>, </a:t>
            </a:r>
            <a:r>
              <a:rPr lang="en-US" sz="1600" dirty="0" err="1"/>
              <a:t>Bustamente</a:t>
            </a:r>
            <a:r>
              <a:rPr lang="en-US" sz="1600" dirty="0"/>
              <a:t> (Northwestern), Bryant, </a:t>
            </a:r>
            <a:r>
              <a:rPr lang="en-US" sz="1600" dirty="0" err="1"/>
              <a:t>O’Hallaron</a:t>
            </a:r>
            <a:r>
              <a:rPr lang="en-US" sz="1600" dirty="0"/>
              <a:t> (CMU), Garcia, Weaver (UC Berkeley)</a:t>
            </a:r>
          </a:p>
        </p:txBody>
      </p:sp>
    </p:spTree>
    <p:extLst>
      <p:ext uri="{BB962C8B-B14F-4D97-AF65-F5344CB8AC3E}">
        <p14:creationId xmlns:p14="http://schemas.microsoft.com/office/powerpoint/2010/main" val="3802196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6" name="Rectangle 4"/>
          <p:cNvSpPr>
            <a:spLocks noGrp="1" noChangeArrowheads="1"/>
          </p:cNvSpPr>
          <p:nvPr>
            <p:ph type="title"/>
          </p:nvPr>
        </p:nvSpPr>
        <p:spPr/>
        <p:txBody>
          <a:bodyPr/>
          <a:lstStyle/>
          <a:p>
            <a:r>
              <a:rPr lang="en-US" dirty="0"/>
              <a:t>Why don’t computers use Base 10?</a:t>
            </a:r>
          </a:p>
        </p:txBody>
      </p:sp>
      <p:sp>
        <p:nvSpPr>
          <p:cNvPr id="591877" name="Rectangle 5"/>
          <p:cNvSpPr>
            <a:spLocks noGrp="1" noChangeArrowheads="1"/>
          </p:cNvSpPr>
          <p:nvPr>
            <p:ph idx="1"/>
          </p:nvPr>
        </p:nvSpPr>
        <p:spPr>
          <a:xfrm>
            <a:off x="607595" y="1143000"/>
            <a:ext cx="8345905" cy="5029200"/>
          </a:xfrm>
        </p:spPr>
        <p:txBody>
          <a:bodyPr>
            <a:normAutofit/>
          </a:bodyPr>
          <a:lstStyle/>
          <a:p>
            <a:r>
              <a:rPr lang="en-US" dirty="0"/>
              <a:t>Because implementing it electronically is a pain</a:t>
            </a:r>
          </a:p>
          <a:p>
            <a:pPr lvl="1"/>
            <a:r>
              <a:rPr lang="en-US" dirty="0"/>
              <a:t>Hard to store</a:t>
            </a:r>
          </a:p>
          <a:p>
            <a:pPr lvl="2"/>
            <a:r>
              <a:rPr lang="en-US" sz="2000" dirty="0"/>
              <a:t>ENIAC (first general-purpose electronic computer) </a:t>
            </a:r>
            <a:br>
              <a:rPr lang="en-US" sz="2000" dirty="0"/>
            </a:br>
            <a:r>
              <a:rPr lang="en-US" sz="2000" dirty="0"/>
              <a:t>used 10 vacuum tubes / digit</a:t>
            </a:r>
          </a:p>
          <a:p>
            <a:pPr lvl="2"/>
            <a:endParaRPr lang="en-US" sz="2000" dirty="0"/>
          </a:p>
          <a:p>
            <a:pPr lvl="1"/>
            <a:r>
              <a:rPr lang="en-US" dirty="0"/>
              <a:t>Hard to transmit</a:t>
            </a:r>
          </a:p>
          <a:p>
            <a:pPr lvl="2"/>
            <a:r>
              <a:rPr lang="en-US" sz="2000" dirty="0"/>
              <a:t>Need high precision to encode</a:t>
            </a:r>
            <a:br>
              <a:rPr lang="en-US" sz="2000" dirty="0"/>
            </a:br>
            <a:r>
              <a:rPr lang="en-US" sz="2000" dirty="0"/>
              <a:t>10 signal levels on single wire</a:t>
            </a:r>
          </a:p>
          <a:p>
            <a:pPr lvl="2"/>
            <a:endParaRPr lang="en-US" sz="2000" dirty="0"/>
          </a:p>
          <a:p>
            <a:pPr lvl="1"/>
            <a:r>
              <a:rPr lang="en-US" dirty="0"/>
              <a:t>Messy to implement digital logic functions</a:t>
            </a:r>
          </a:p>
          <a:p>
            <a:pPr lvl="2"/>
            <a:r>
              <a:rPr lang="en-US" sz="2000" dirty="0"/>
              <a:t>Addition, multiplication, etc.</a:t>
            </a:r>
          </a:p>
          <a:p>
            <a:pPr lvl="2"/>
            <a:r>
              <a:rPr lang="en-US" sz="2000" dirty="0"/>
              <a:t>(See CE203 for details)</a:t>
            </a:r>
          </a:p>
        </p:txBody>
      </p:sp>
      <p:pic>
        <p:nvPicPr>
          <p:cNvPr id="591879" name="Picture 7"/>
          <p:cNvPicPr>
            <a:picLocks noChangeAspect="1" noChangeArrowheads="1"/>
          </p:cNvPicPr>
          <p:nvPr/>
        </p:nvPicPr>
        <p:blipFill>
          <a:blip r:embed="rId3" cstate="print"/>
          <a:srcRect/>
          <a:stretch>
            <a:fillRect/>
          </a:stretch>
        </p:blipFill>
        <p:spPr bwMode="auto">
          <a:xfrm>
            <a:off x="7658100" y="2574131"/>
            <a:ext cx="4114800" cy="3140869"/>
          </a:xfrm>
          <a:prstGeom prst="rect">
            <a:avLst/>
          </a:prstGeom>
          <a:noFill/>
          <a:ln w="12700" cap="sq">
            <a:noFill/>
            <a:miter lim="800000"/>
            <a:headEnd type="none" w="sm" len="sm"/>
            <a:tailEnd type="none" w="sm" len="sm"/>
          </a:ln>
          <a:effectLst/>
        </p:spPr>
      </p:pic>
      <p:sp>
        <p:nvSpPr>
          <p:cNvPr id="5" name="Slide Number Placeholder 3">
            <a:extLst>
              <a:ext uri="{FF2B5EF4-FFF2-40B4-BE49-F238E27FC236}">
                <a16:creationId xmlns:a16="http://schemas.microsoft.com/office/drawing/2014/main" id="{3AF3A8EC-5F30-4D95-94DF-FF9A07AEA19D}"/>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10</a:t>
            </a:fld>
            <a:endParaRPr lang="en-US" dirty="0"/>
          </a:p>
        </p:txBody>
      </p:sp>
    </p:spTree>
    <p:extLst>
      <p:ext uri="{BB962C8B-B14F-4D97-AF65-F5344CB8AC3E}">
        <p14:creationId xmlns:p14="http://schemas.microsoft.com/office/powerpoint/2010/main" val="339309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 16: Hexadecimal</a:t>
            </a:r>
          </a:p>
        </p:txBody>
      </p:sp>
      <p:sp>
        <p:nvSpPr>
          <p:cNvPr id="3" name="Content Placeholder 2"/>
          <p:cNvSpPr>
            <a:spLocks noGrp="1"/>
          </p:cNvSpPr>
          <p:nvPr>
            <p:ph idx="1"/>
          </p:nvPr>
        </p:nvSpPr>
        <p:spPr>
          <a:xfrm>
            <a:off x="607594" y="1143000"/>
            <a:ext cx="8625299" cy="5029200"/>
          </a:xfrm>
        </p:spPr>
        <p:txBody>
          <a:bodyPr>
            <a:normAutofit/>
          </a:bodyPr>
          <a:lstStyle/>
          <a:p>
            <a:r>
              <a:rPr lang="en-US" dirty="0"/>
              <a:t>Writing long sequences of 0s and 1s is tedious and error-prone</a:t>
            </a:r>
          </a:p>
          <a:p>
            <a:pPr lvl="1"/>
            <a:r>
              <a:rPr lang="en-US" dirty="0"/>
              <a:t>And takes up a lot of space on a page!</a:t>
            </a:r>
          </a:p>
          <a:p>
            <a:r>
              <a:rPr lang="en-US" dirty="0"/>
              <a:t>So we’ll often use base 16 (also called </a:t>
            </a:r>
            <a:r>
              <a:rPr lang="en-US" i="1" dirty="0"/>
              <a:t>hexadecimal</a:t>
            </a:r>
            <a:r>
              <a:rPr lang="en-US" dirty="0"/>
              <a:t>)</a:t>
            </a:r>
            <a:br>
              <a:rPr lang="en-US" dirty="0"/>
            </a:br>
            <a:endParaRPr lang="en-US" dirty="0"/>
          </a:p>
          <a:p>
            <a:endParaRPr lang="en-US" dirty="0"/>
          </a:p>
          <a:p>
            <a:r>
              <a:rPr lang="en-US" dirty="0"/>
              <a:t>Base 2 = 2 symbols (0, 1)</a:t>
            </a:r>
            <a:br>
              <a:rPr lang="en-US" dirty="0"/>
            </a:br>
            <a:r>
              <a:rPr lang="en-US" dirty="0"/>
              <a:t>Base 10 = 10 symbols (0-9)</a:t>
            </a:r>
            <a:br>
              <a:rPr lang="en-US" dirty="0"/>
            </a:br>
            <a:r>
              <a:rPr lang="en-US" dirty="0"/>
              <a:t>Base 16, need 16 symbols</a:t>
            </a:r>
          </a:p>
          <a:p>
            <a:pPr lvl="1"/>
            <a:r>
              <a:rPr lang="en-US" dirty="0"/>
              <a:t>Use letters A-F once we run out of decimal digits</a:t>
            </a:r>
          </a:p>
        </p:txBody>
      </p:sp>
      <p:graphicFrame>
        <p:nvGraphicFramePr>
          <p:cNvPr id="10" name="Table 9"/>
          <p:cNvGraphicFramePr>
            <a:graphicFrameLocks noGrp="1"/>
          </p:cNvGraphicFramePr>
          <p:nvPr/>
        </p:nvGraphicFramePr>
        <p:xfrm>
          <a:off x="9503997" y="450948"/>
          <a:ext cx="2209800" cy="515112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0">
                <a:tc>
                  <a:txBody>
                    <a:bodyPr/>
                    <a:lstStyle/>
                    <a:p>
                      <a:r>
                        <a:rPr lang="en-US" sz="1200" b="1" dirty="0"/>
                        <a:t>Hex</a:t>
                      </a:r>
                    </a:p>
                  </a:txBody>
                  <a:tcPr/>
                </a:tc>
                <a:tc>
                  <a:txBody>
                    <a:bodyPr/>
                    <a:lstStyle/>
                    <a:p>
                      <a:r>
                        <a:rPr lang="en-US" sz="1200" b="1" dirty="0"/>
                        <a:t>Decimal</a:t>
                      </a:r>
                    </a:p>
                  </a:txBody>
                  <a:tcPr/>
                </a:tc>
                <a:tc>
                  <a:txBody>
                    <a:bodyPr/>
                    <a:lstStyle/>
                    <a:p>
                      <a:r>
                        <a:rPr lang="en-US" sz="1200" b="1" dirty="0"/>
                        <a:t>Binary</a:t>
                      </a:r>
                    </a:p>
                  </a:txBody>
                  <a:tcPr/>
                </a:tc>
                <a:extLst>
                  <a:ext uri="{0D108BD9-81ED-4DB2-BD59-A6C34878D82A}">
                    <a16:rowId xmlns:a16="http://schemas.microsoft.com/office/drawing/2014/main" val="10000"/>
                  </a:ext>
                </a:extLst>
              </a:tr>
              <a:tr h="0">
                <a:tc>
                  <a:txBody>
                    <a:bodyPr/>
                    <a:lstStyle/>
                    <a:p>
                      <a:pPr algn="r"/>
                      <a:r>
                        <a:rPr lang="en-US" sz="1400" b="1" dirty="0"/>
                        <a:t>0</a:t>
                      </a:r>
                    </a:p>
                  </a:txBody>
                  <a:tcPr/>
                </a:tc>
                <a:tc>
                  <a:txBody>
                    <a:bodyPr/>
                    <a:lstStyle/>
                    <a:p>
                      <a:pPr algn="r"/>
                      <a:r>
                        <a:rPr lang="en-US" sz="1400" b="1" dirty="0"/>
                        <a:t>0</a:t>
                      </a:r>
                    </a:p>
                  </a:txBody>
                  <a:tcPr/>
                </a:tc>
                <a:tc>
                  <a:txBody>
                    <a:bodyPr/>
                    <a:lstStyle/>
                    <a:p>
                      <a:pPr algn="r"/>
                      <a:r>
                        <a:rPr lang="en-US" sz="1400" b="1" dirty="0"/>
                        <a:t>0000</a:t>
                      </a:r>
                    </a:p>
                  </a:txBody>
                  <a:tcPr/>
                </a:tc>
                <a:extLst>
                  <a:ext uri="{0D108BD9-81ED-4DB2-BD59-A6C34878D82A}">
                    <a16:rowId xmlns:a16="http://schemas.microsoft.com/office/drawing/2014/main" val="10001"/>
                  </a:ext>
                </a:extLst>
              </a:tr>
              <a:tr h="0">
                <a:tc>
                  <a:txBody>
                    <a:bodyPr/>
                    <a:lstStyle/>
                    <a:p>
                      <a:pPr algn="r"/>
                      <a:r>
                        <a:rPr lang="en-US" sz="1400" b="1" dirty="0"/>
                        <a:t>1</a:t>
                      </a:r>
                    </a:p>
                  </a:txBody>
                  <a:tcPr/>
                </a:tc>
                <a:tc>
                  <a:txBody>
                    <a:bodyPr/>
                    <a:lstStyle/>
                    <a:p>
                      <a:pPr algn="r"/>
                      <a:r>
                        <a:rPr lang="en-US" sz="1400" b="1" dirty="0"/>
                        <a:t>1</a:t>
                      </a:r>
                    </a:p>
                  </a:txBody>
                  <a:tcPr/>
                </a:tc>
                <a:tc>
                  <a:txBody>
                    <a:bodyPr/>
                    <a:lstStyle/>
                    <a:p>
                      <a:pPr algn="r"/>
                      <a:r>
                        <a:rPr lang="en-US" sz="1400" b="1" dirty="0"/>
                        <a:t>0001</a:t>
                      </a:r>
                    </a:p>
                  </a:txBody>
                  <a:tcPr/>
                </a:tc>
                <a:extLst>
                  <a:ext uri="{0D108BD9-81ED-4DB2-BD59-A6C34878D82A}">
                    <a16:rowId xmlns:a16="http://schemas.microsoft.com/office/drawing/2014/main" val="10002"/>
                  </a:ext>
                </a:extLst>
              </a:tr>
              <a:tr h="0">
                <a:tc>
                  <a:txBody>
                    <a:bodyPr/>
                    <a:lstStyle/>
                    <a:p>
                      <a:pPr algn="r"/>
                      <a:r>
                        <a:rPr lang="en-US" sz="1400" b="1" dirty="0"/>
                        <a:t>2</a:t>
                      </a:r>
                    </a:p>
                  </a:txBody>
                  <a:tcPr/>
                </a:tc>
                <a:tc>
                  <a:txBody>
                    <a:bodyPr/>
                    <a:lstStyle/>
                    <a:p>
                      <a:pPr algn="r"/>
                      <a:r>
                        <a:rPr lang="en-US" sz="1400" b="1" dirty="0"/>
                        <a:t>2</a:t>
                      </a:r>
                    </a:p>
                  </a:txBody>
                  <a:tcPr/>
                </a:tc>
                <a:tc>
                  <a:txBody>
                    <a:bodyPr/>
                    <a:lstStyle/>
                    <a:p>
                      <a:pPr algn="r"/>
                      <a:r>
                        <a:rPr lang="en-US" sz="1400" b="1" dirty="0"/>
                        <a:t>0010</a:t>
                      </a:r>
                    </a:p>
                  </a:txBody>
                  <a:tcPr/>
                </a:tc>
                <a:extLst>
                  <a:ext uri="{0D108BD9-81ED-4DB2-BD59-A6C34878D82A}">
                    <a16:rowId xmlns:a16="http://schemas.microsoft.com/office/drawing/2014/main" val="10003"/>
                  </a:ext>
                </a:extLst>
              </a:tr>
              <a:tr h="0">
                <a:tc>
                  <a:txBody>
                    <a:bodyPr/>
                    <a:lstStyle/>
                    <a:p>
                      <a:pPr algn="r"/>
                      <a:r>
                        <a:rPr lang="en-US" sz="1400" b="1" dirty="0"/>
                        <a:t>3</a:t>
                      </a:r>
                    </a:p>
                  </a:txBody>
                  <a:tcPr/>
                </a:tc>
                <a:tc>
                  <a:txBody>
                    <a:bodyPr/>
                    <a:lstStyle/>
                    <a:p>
                      <a:pPr algn="r"/>
                      <a:r>
                        <a:rPr lang="en-US" sz="1400" b="1" dirty="0"/>
                        <a:t>3</a:t>
                      </a:r>
                    </a:p>
                  </a:txBody>
                  <a:tcPr/>
                </a:tc>
                <a:tc>
                  <a:txBody>
                    <a:bodyPr/>
                    <a:lstStyle/>
                    <a:p>
                      <a:pPr algn="r"/>
                      <a:r>
                        <a:rPr lang="en-US" sz="1400" b="1" dirty="0"/>
                        <a:t>0011</a:t>
                      </a:r>
                    </a:p>
                  </a:txBody>
                  <a:tcPr/>
                </a:tc>
                <a:extLst>
                  <a:ext uri="{0D108BD9-81ED-4DB2-BD59-A6C34878D82A}">
                    <a16:rowId xmlns:a16="http://schemas.microsoft.com/office/drawing/2014/main" val="10004"/>
                  </a:ext>
                </a:extLst>
              </a:tr>
              <a:tr h="0">
                <a:tc>
                  <a:txBody>
                    <a:bodyPr/>
                    <a:lstStyle/>
                    <a:p>
                      <a:pPr algn="r"/>
                      <a:r>
                        <a:rPr lang="en-US" sz="1400" b="1" dirty="0"/>
                        <a:t>4</a:t>
                      </a:r>
                    </a:p>
                  </a:txBody>
                  <a:tcPr/>
                </a:tc>
                <a:tc>
                  <a:txBody>
                    <a:bodyPr/>
                    <a:lstStyle/>
                    <a:p>
                      <a:pPr algn="r"/>
                      <a:r>
                        <a:rPr lang="en-US" sz="1400" b="1" dirty="0"/>
                        <a:t>4</a:t>
                      </a:r>
                    </a:p>
                  </a:txBody>
                  <a:tcPr/>
                </a:tc>
                <a:tc>
                  <a:txBody>
                    <a:bodyPr/>
                    <a:lstStyle/>
                    <a:p>
                      <a:pPr algn="r"/>
                      <a:r>
                        <a:rPr lang="en-US" sz="1400" b="1" dirty="0"/>
                        <a:t>0100</a:t>
                      </a:r>
                    </a:p>
                  </a:txBody>
                  <a:tcPr/>
                </a:tc>
                <a:extLst>
                  <a:ext uri="{0D108BD9-81ED-4DB2-BD59-A6C34878D82A}">
                    <a16:rowId xmlns:a16="http://schemas.microsoft.com/office/drawing/2014/main" val="10005"/>
                  </a:ext>
                </a:extLst>
              </a:tr>
              <a:tr h="0">
                <a:tc>
                  <a:txBody>
                    <a:bodyPr/>
                    <a:lstStyle/>
                    <a:p>
                      <a:pPr algn="r"/>
                      <a:r>
                        <a:rPr lang="en-US" sz="1400" b="1" dirty="0"/>
                        <a:t>5</a:t>
                      </a:r>
                    </a:p>
                  </a:txBody>
                  <a:tcPr/>
                </a:tc>
                <a:tc>
                  <a:txBody>
                    <a:bodyPr/>
                    <a:lstStyle/>
                    <a:p>
                      <a:pPr algn="r"/>
                      <a:r>
                        <a:rPr lang="en-US" sz="1400" b="1" dirty="0"/>
                        <a:t>5</a:t>
                      </a:r>
                    </a:p>
                  </a:txBody>
                  <a:tcPr/>
                </a:tc>
                <a:tc>
                  <a:txBody>
                    <a:bodyPr/>
                    <a:lstStyle/>
                    <a:p>
                      <a:pPr algn="r"/>
                      <a:r>
                        <a:rPr lang="en-US" sz="1400" b="1" dirty="0"/>
                        <a:t>0101</a:t>
                      </a:r>
                    </a:p>
                  </a:txBody>
                  <a:tcPr/>
                </a:tc>
                <a:extLst>
                  <a:ext uri="{0D108BD9-81ED-4DB2-BD59-A6C34878D82A}">
                    <a16:rowId xmlns:a16="http://schemas.microsoft.com/office/drawing/2014/main" val="10006"/>
                  </a:ext>
                </a:extLst>
              </a:tr>
              <a:tr h="0">
                <a:tc>
                  <a:txBody>
                    <a:bodyPr/>
                    <a:lstStyle/>
                    <a:p>
                      <a:pPr algn="r"/>
                      <a:r>
                        <a:rPr lang="en-US" sz="1400" b="1" dirty="0"/>
                        <a:t>6</a:t>
                      </a:r>
                    </a:p>
                  </a:txBody>
                  <a:tcPr/>
                </a:tc>
                <a:tc>
                  <a:txBody>
                    <a:bodyPr/>
                    <a:lstStyle/>
                    <a:p>
                      <a:pPr algn="r"/>
                      <a:r>
                        <a:rPr lang="en-US" sz="1400" b="1" dirty="0"/>
                        <a:t>6</a:t>
                      </a:r>
                    </a:p>
                  </a:txBody>
                  <a:tcPr/>
                </a:tc>
                <a:tc>
                  <a:txBody>
                    <a:bodyPr/>
                    <a:lstStyle/>
                    <a:p>
                      <a:pPr algn="r"/>
                      <a:r>
                        <a:rPr lang="en-US" sz="1400" b="1" dirty="0"/>
                        <a:t>0110</a:t>
                      </a:r>
                    </a:p>
                  </a:txBody>
                  <a:tcPr/>
                </a:tc>
                <a:extLst>
                  <a:ext uri="{0D108BD9-81ED-4DB2-BD59-A6C34878D82A}">
                    <a16:rowId xmlns:a16="http://schemas.microsoft.com/office/drawing/2014/main" val="10007"/>
                  </a:ext>
                </a:extLst>
              </a:tr>
              <a:tr h="0">
                <a:tc>
                  <a:txBody>
                    <a:bodyPr/>
                    <a:lstStyle/>
                    <a:p>
                      <a:pPr algn="r"/>
                      <a:r>
                        <a:rPr lang="en-US" sz="1400" b="1" dirty="0"/>
                        <a:t>7</a:t>
                      </a:r>
                    </a:p>
                  </a:txBody>
                  <a:tcPr/>
                </a:tc>
                <a:tc>
                  <a:txBody>
                    <a:bodyPr/>
                    <a:lstStyle/>
                    <a:p>
                      <a:pPr algn="r"/>
                      <a:r>
                        <a:rPr lang="en-US" sz="1400" b="1" dirty="0"/>
                        <a:t>7</a:t>
                      </a:r>
                    </a:p>
                  </a:txBody>
                  <a:tcPr/>
                </a:tc>
                <a:tc>
                  <a:txBody>
                    <a:bodyPr/>
                    <a:lstStyle/>
                    <a:p>
                      <a:pPr algn="r"/>
                      <a:r>
                        <a:rPr lang="en-US" sz="1400" b="1" dirty="0"/>
                        <a:t>0111</a:t>
                      </a:r>
                    </a:p>
                  </a:txBody>
                  <a:tcPr/>
                </a:tc>
                <a:extLst>
                  <a:ext uri="{0D108BD9-81ED-4DB2-BD59-A6C34878D82A}">
                    <a16:rowId xmlns:a16="http://schemas.microsoft.com/office/drawing/2014/main" val="10008"/>
                  </a:ext>
                </a:extLst>
              </a:tr>
              <a:tr h="0">
                <a:tc>
                  <a:txBody>
                    <a:bodyPr/>
                    <a:lstStyle/>
                    <a:p>
                      <a:pPr algn="r"/>
                      <a:r>
                        <a:rPr lang="en-US" sz="1400" b="1" dirty="0"/>
                        <a:t>8</a:t>
                      </a:r>
                    </a:p>
                  </a:txBody>
                  <a:tcPr/>
                </a:tc>
                <a:tc>
                  <a:txBody>
                    <a:bodyPr/>
                    <a:lstStyle/>
                    <a:p>
                      <a:pPr algn="r"/>
                      <a:r>
                        <a:rPr lang="en-US" sz="1400" b="1" dirty="0"/>
                        <a:t>8</a:t>
                      </a:r>
                    </a:p>
                  </a:txBody>
                  <a:tcPr/>
                </a:tc>
                <a:tc>
                  <a:txBody>
                    <a:bodyPr/>
                    <a:lstStyle/>
                    <a:p>
                      <a:pPr algn="r"/>
                      <a:r>
                        <a:rPr lang="en-US" sz="1400" b="1" dirty="0"/>
                        <a:t>1000</a:t>
                      </a:r>
                    </a:p>
                  </a:txBody>
                  <a:tcPr/>
                </a:tc>
                <a:extLst>
                  <a:ext uri="{0D108BD9-81ED-4DB2-BD59-A6C34878D82A}">
                    <a16:rowId xmlns:a16="http://schemas.microsoft.com/office/drawing/2014/main" val="10009"/>
                  </a:ext>
                </a:extLst>
              </a:tr>
              <a:tr h="0">
                <a:tc>
                  <a:txBody>
                    <a:bodyPr/>
                    <a:lstStyle/>
                    <a:p>
                      <a:pPr algn="r"/>
                      <a:r>
                        <a:rPr lang="en-US" sz="1400" b="1" dirty="0"/>
                        <a:t>9</a:t>
                      </a:r>
                    </a:p>
                  </a:txBody>
                  <a:tcPr/>
                </a:tc>
                <a:tc>
                  <a:txBody>
                    <a:bodyPr/>
                    <a:lstStyle/>
                    <a:p>
                      <a:pPr algn="r"/>
                      <a:r>
                        <a:rPr lang="en-US" sz="1400" b="1" dirty="0"/>
                        <a:t>9</a:t>
                      </a:r>
                    </a:p>
                  </a:txBody>
                  <a:tcPr/>
                </a:tc>
                <a:tc>
                  <a:txBody>
                    <a:bodyPr/>
                    <a:lstStyle/>
                    <a:p>
                      <a:pPr algn="r"/>
                      <a:r>
                        <a:rPr lang="en-US" sz="1400" b="1" dirty="0"/>
                        <a:t>1001</a:t>
                      </a:r>
                    </a:p>
                  </a:txBody>
                  <a:tcPr/>
                </a:tc>
                <a:extLst>
                  <a:ext uri="{0D108BD9-81ED-4DB2-BD59-A6C34878D82A}">
                    <a16:rowId xmlns:a16="http://schemas.microsoft.com/office/drawing/2014/main" val="10010"/>
                  </a:ext>
                </a:extLst>
              </a:tr>
              <a:tr h="0">
                <a:tc>
                  <a:txBody>
                    <a:bodyPr/>
                    <a:lstStyle/>
                    <a:p>
                      <a:pPr algn="r"/>
                      <a:r>
                        <a:rPr lang="en-US" sz="1400" b="1" dirty="0"/>
                        <a:t>A</a:t>
                      </a:r>
                    </a:p>
                  </a:txBody>
                  <a:tcPr/>
                </a:tc>
                <a:tc>
                  <a:txBody>
                    <a:bodyPr/>
                    <a:lstStyle/>
                    <a:p>
                      <a:pPr algn="r"/>
                      <a:r>
                        <a:rPr lang="en-US" sz="1400" b="1" dirty="0"/>
                        <a:t>10</a:t>
                      </a:r>
                    </a:p>
                  </a:txBody>
                  <a:tcPr/>
                </a:tc>
                <a:tc>
                  <a:txBody>
                    <a:bodyPr/>
                    <a:lstStyle/>
                    <a:p>
                      <a:pPr algn="r"/>
                      <a:r>
                        <a:rPr lang="en-US" sz="1400" b="1" dirty="0"/>
                        <a:t>1010</a:t>
                      </a:r>
                    </a:p>
                  </a:txBody>
                  <a:tcPr/>
                </a:tc>
                <a:extLst>
                  <a:ext uri="{0D108BD9-81ED-4DB2-BD59-A6C34878D82A}">
                    <a16:rowId xmlns:a16="http://schemas.microsoft.com/office/drawing/2014/main" val="10011"/>
                  </a:ext>
                </a:extLst>
              </a:tr>
              <a:tr h="0">
                <a:tc>
                  <a:txBody>
                    <a:bodyPr/>
                    <a:lstStyle/>
                    <a:p>
                      <a:pPr algn="r"/>
                      <a:r>
                        <a:rPr lang="en-US" sz="1400" b="1" dirty="0"/>
                        <a:t>B</a:t>
                      </a:r>
                    </a:p>
                  </a:txBody>
                  <a:tcPr/>
                </a:tc>
                <a:tc>
                  <a:txBody>
                    <a:bodyPr/>
                    <a:lstStyle/>
                    <a:p>
                      <a:pPr algn="r"/>
                      <a:r>
                        <a:rPr lang="en-US" sz="1400" b="1" dirty="0"/>
                        <a:t>11</a:t>
                      </a:r>
                    </a:p>
                  </a:txBody>
                  <a:tcPr/>
                </a:tc>
                <a:tc>
                  <a:txBody>
                    <a:bodyPr/>
                    <a:lstStyle/>
                    <a:p>
                      <a:pPr algn="r"/>
                      <a:r>
                        <a:rPr lang="en-US" sz="1400" b="1" dirty="0"/>
                        <a:t>1011</a:t>
                      </a:r>
                    </a:p>
                  </a:txBody>
                  <a:tcPr/>
                </a:tc>
                <a:extLst>
                  <a:ext uri="{0D108BD9-81ED-4DB2-BD59-A6C34878D82A}">
                    <a16:rowId xmlns:a16="http://schemas.microsoft.com/office/drawing/2014/main" val="10012"/>
                  </a:ext>
                </a:extLst>
              </a:tr>
              <a:tr h="0">
                <a:tc>
                  <a:txBody>
                    <a:bodyPr/>
                    <a:lstStyle/>
                    <a:p>
                      <a:pPr algn="r"/>
                      <a:r>
                        <a:rPr lang="en-US" sz="1400" b="1" dirty="0"/>
                        <a:t>C</a:t>
                      </a:r>
                    </a:p>
                  </a:txBody>
                  <a:tcPr/>
                </a:tc>
                <a:tc>
                  <a:txBody>
                    <a:bodyPr/>
                    <a:lstStyle/>
                    <a:p>
                      <a:pPr algn="r"/>
                      <a:r>
                        <a:rPr lang="en-US" sz="1400" b="1" dirty="0"/>
                        <a:t>12</a:t>
                      </a:r>
                    </a:p>
                  </a:txBody>
                  <a:tcPr/>
                </a:tc>
                <a:tc>
                  <a:txBody>
                    <a:bodyPr/>
                    <a:lstStyle/>
                    <a:p>
                      <a:pPr algn="r"/>
                      <a:r>
                        <a:rPr lang="en-US" sz="1400" b="1" dirty="0"/>
                        <a:t>1100</a:t>
                      </a:r>
                    </a:p>
                  </a:txBody>
                  <a:tcPr/>
                </a:tc>
                <a:extLst>
                  <a:ext uri="{0D108BD9-81ED-4DB2-BD59-A6C34878D82A}">
                    <a16:rowId xmlns:a16="http://schemas.microsoft.com/office/drawing/2014/main" val="10013"/>
                  </a:ext>
                </a:extLst>
              </a:tr>
              <a:tr h="0">
                <a:tc>
                  <a:txBody>
                    <a:bodyPr/>
                    <a:lstStyle/>
                    <a:p>
                      <a:pPr algn="r"/>
                      <a:r>
                        <a:rPr lang="en-US" sz="1400" b="1" dirty="0"/>
                        <a:t>D</a:t>
                      </a:r>
                    </a:p>
                  </a:txBody>
                  <a:tcPr/>
                </a:tc>
                <a:tc>
                  <a:txBody>
                    <a:bodyPr/>
                    <a:lstStyle/>
                    <a:p>
                      <a:pPr algn="r"/>
                      <a:r>
                        <a:rPr lang="en-US" sz="1400" b="1" dirty="0"/>
                        <a:t>13</a:t>
                      </a:r>
                    </a:p>
                  </a:txBody>
                  <a:tcPr/>
                </a:tc>
                <a:tc>
                  <a:txBody>
                    <a:bodyPr/>
                    <a:lstStyle/>
                    <a:p>
                      <a:pPr algn="r"/>
                      <a:r>
                        <a:rPr lang="en-US" sz="1400" b="1" dirty="0"/>
                        <a:t>1101</a:t>
                      </a:r>
                    </a:p>
                  </a:txBody>
                  <a:tcPr/>
                </a:tc>
                <a:extLst>
                  <a:ext uri="{0D108BD9-81ED-4DB2-BD59-A6C34878D82A}">
                    <a16:rowId xmlns:a16="http://schemas.microsoft.com/office/drawing/2014/main" val="10014"/>
                  </a:ext>
                </a:extLst>
              </a:tr>
              <a:tr h="0">
                <a:tc>
                  <a:txBody>
                    <a:bodyPr/>
                    <a:lstStyle/>
                    <a:p>
                      <a:pPr algn="r"/>
                      <a:r>
                        <a:rPr lang="en-US" sz="1400" b="1" dirty="0"/>
                        <a:t>E</a:t>
                      </a:r>
                    </a:p>
                  </a:txBody>
                  <a:tcPr/>
                </a:tc>
                <a:tc>
                  <a:txBody>
                    <a:bodyPr/>
                    <a:lstStyle/>
                    <a:p>
                      <a:pPr algn="r"/>
                      <a:r>
                        <a:rPr lang="en-US" sz="1400" b="1" dirty="0"/>
                        <a:t>14</a:t>
                      </a:r>
                    </a:p>
                  </a:txBody>
                  <a:tcPr/>
                </a:tc>
                <a:tc>
                  <a:txBody>
                    <a:bodyPr/>
                    <a:lstStyle/>
                    <a:p>
                      <a:pPr algn="r"/>
                      <a:r>
                        <a:rPr lang="en-US" sz="1400" b="1" dirty="0"/>
                        <a:t>1110</a:t>
                      </a:r>
                    </a:p>
                  </a:txBody>
                  <a:tcPr/>
                </a:tc>
                <a:extLst>
                  <a:ext uri="{0D108BD9-81ED-4DB2-BD59-A6C34878D82A}">
                    <a16:rowId xmlns:a16="http://schemas.microsoft.com/office/drawing/2014/main" val="10015"/>
                  </a:ext>
                </a:extLst>
              </a:tr>
              <a:tr h="0">
                <a:tc>
                  <a:txBody>
                    <a:bodyPr/>
                    <a:lstStyle/>
                    <a:p>
                      <a:pPr algn="r"/>
                      <a:r>
                        <a:rPr lang="en-US" sz="1400" b="1" dirty="0"/>
                        <a:t>F</a:t>
                      </a:r>
                    </a:p>
                  </a:txBody>
                  <a:tcPr/>
                </a:tc>
                <a:tc>
                  <a:txBody>
                    <a:bodyPr/>
                    <a:lstStyle/>
                    <a:p>
                      <a:pPr algn="r"/>
                      <a:r>
                        <a:rPr lang="en-US" sz="1400" b="1" dirty="0"/>
                        <a:t>15</a:t>
                      </a:r>
                    </a:p>
                  </a:txBody>
                  <a:tcPr/>
                </a:tc>
                <a:tc>
                  <a:txBody>
                    <a:bodyPr/>
                    <a:lstStyle/>
                    <a:p>
                      <a:pPr algn="r"/>
                      <a:r>
                        <a:rPr lang="en-US" sz="1400" b="1" dirty="0"/>
                        <a:t>1111</a:t>
                      </a:r>
                    </a:p>
                  </a:txBody>
                  <a:tcPr/>
                </a:tc>
                <a:extLst>
                  <a:ext uri="{0D108BD9-81ED-4DB2-BD59-A6C34878D82A}">
                    <a16:rowId xmlns:a16="http://schemas.microsoft.com/office/drawing/2014/main" val="10016"/>
                  </a:ext>
                </a:extLst>
              </a:tr>
            </a:tbl>
          </a:graphicData>
        </a:graphic>
      </p:graphicFrame>
      <p:sp>
        <p:nvSpPr>
          <p:cNvPr id="19" name="Slide Number Placeholder 3">
            <a:extLst>
              <a:ext uri="{FF2B5EF4-FFF2-40B4-BE49-F238E27FC236}">
                <a16:creationId xmlns:a16="http://schemas.microsoft.com/office/drawing/2014/main" id="{6EDF51DE-5267-4B20-ADF2-544A2E8238F5}"/>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11</a:t>
            </a:fld>
            <a:endParaRPr lang="en-US" dirty="0"/>
          </a:p>
        </p:txBody>
      </p:sp>
    </p:spTree>
    <p:extLst>
      <p:ext uri="{BB962C8B-B14F-4D97-AF65-F5344CB8AC3E}">
        <p14:creationId xmlns:p14="http://schemas.microsoft.com/office/powerpoint/2010/main" val="1461580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 16: Hexadecimal</a:t>
            </a:r>
          </a:p>
        </p:txBody>
      </p:sp>
      <p:sp>
        <p:nvSpPr>
          <p:cNvPr id="3" name="Content Placeholder 2"/>
          <p:cNvSpPr>
            <a:spLocks noGrp="1"/>
          </p:cNvSpPr>
          <p:nvPr>
            <p:ph idx="1"/>
          </p:nvPr>
        </p:nvSpPr>
        <p:spPr>
          <a:xfrm>
            <a:off x="607594" y="1143000"/>
            <a:ext cx="8625299" cy="5029200"/>
          </a:xfrm>
        </p:spPr>
        <p:txBody>
          <a:bodyPr>
            <a:normAutofit/>
          </a:bodyPr>
          <a:lstStyle/>
          <a:p>
            <a:r>
              <a:rPr lang="en-US" dirty="0"/>
              <a:t>16 = 2</a:t>
            </a:r>
            <a:r>
              <a:rPr lang="en-US" baseline="30000" dirty="0"/>
              <a:t>4</a:t>
            </a:r>
            <a:r>
              <a:rPr lang="en-US" dirty="0"/>
              <a:t>, so every group of 4 bits becomes a hexadecimal digit (or </a:t>
            </a:r>
            <a:r>
              <a:rPr lang="en-US" i="1" dirty="0" err="1"/>
              <a:t>hexit</a:t>
            </a:r>
            <a:r>
              <a:rPr lang="en-US" dirty="0"/>
              <a:t>)</a:t>
            </a:r>
          </a:p>
          <a:p>
            <a:pPr lvl="1"/>
            <a:r>
              <a:rPr lang="en-US" dirty="0"/>
              <a:t>If we have a number of bits not divisible by 4, add 0s on the left (always ok, just like base 10)</a:t>
            </a:r>
          </a:p>
        </p:txBody>
      </p:sp>
      <p:graphicFrame>
        <p:nvGraphicFramePr>
          <p:cNvPr id="10" name="Table 9"/>
          <p:cNvGraphicFramePr>
            <a:graphicFrameLocks noGrp="1"/>
          </p:cNvGraphicFramePr>
          <p:nvPr/>
        </p:nvGraphicFramePr>
        <p:xfrm>
          <a:off x="9503997" y="450948"/>
          <a:ext cx="2209800" cy="515112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0">
                <a:tc>
                  <a:txBody>
                    <a:bodyPr/>
                    <a:lstStyle/>
                    <a:p>
                      <a:r>
                        <a:rPr lang="en-US" sz="1200" b="1" dirty="0"/>
                        <a:t>Hex</a:t>
                      </a:r>
                    </a:p>
                  </a:txBody>
                  <a:tcPr/>
                </a:tc>
                <a:tc>
                  <a:txBody>
                    <a:bodyPr/>
                    <a:lstStyle/>
                    <a:p>
                      <a:r>
                        <a:rPr lang="en-US" sz="1200" b="1" dirty="0"/>
                        <a:t>Decimal</a:t>
                      </a:r>
                    </a:p>
                  </a:txBody>
                  <a:tcPr/>
                </a:tc>
                <a:tc>
                  <a:txBody>
                    <a:bodyPr/>
                    <a:lstStyle/>
                    <a:p>
                      <a:r>
                        <a:rPr lang="en-US" sz="1200" b="1" dirty="0"/>
                        <a:t>Binary</a:t>
                      </a:r>
                    </a:p>
                  </a:txBody>
                  <a:tcPr/>
                </a:tc>
                <a:extLst>
                  <a:ext uri="{0D108BD9-81ED-4DB2-BD59-A6C34878D82A}">
                    <a16:rowId xmlns:a16="http://schemas.microsoft.com/office/drawing/2014/main" val="10000"/>
                  </a:ext>
                </a:extLst>
              </a:tr>
              <a:tr h="0">
                <a:tc>
                  <a:txBody>
                    <a:bodyPr/>
                    <a:lstStyle/>
                    <a:p>
                      <a:pPr algn="r"/>
                      <a:r>
                        <a:rPr lang="en-US" sz="1400" b="1" dirty="0"/>
                        <a:t>0</a:t>
                      </a:r>
                    </a:p>
                  </a:txBody>
                  <a:tcPr/>
                </a:tc>
                <a:tc>
                  <a:txBody>
                    <a:bodyPr/>
                    <a:lstStyle/>
                    <a:p>
                      <a:pPr algn="r"/>
                      <a:r>
                        <a:rPr lang="en-US" sz="1400" b="1" dirty="0"/>
                        <a:t>0</a:t>
                      </a:r>
                    </a:p>
                  </a:txBody>
                  <a:tcPr/>
                </a:tc>
                <a:tc>
                  <a:txBody>
                    <a:bodyPr/>
                    <a:lstStyle/>
                    <a:p>
                      <a:pPr algn="r"/>
                      <a:r>
                        <a:rPr lang="en-US" sz="1400" b="1" dirty="0"/>
                        <a:t>0000</a:t>
                      </a:r>
                    </a:p>
                  </a:txBody>
                  <a:tcPr/>
                </a:tc>
                <a:extLst>
                  <a:ext uri="{0D108BD9-81ED-4DB2-BD59-A6C34878D82A}">
                    <a16:rowId xmlns:a16="http://schemas.microsoft.com/office/drawing/2014/main" val="10001"/>
                  </a:ext>
                </a:extLst>
              </a:tr>
              <a:tr h="0">
                <a:tc>
                  <a:txBody>
                    <a:bodyPr/>
                    <a:lstStyle/>
                    <a:p>
                      <a:pPr algn="r"/>
                      <a:r>
                        <a:rPr lang="en-US" sz="1400" b="1" dirty="0"/>
                        <a:t>1</a:t>
                      </a:r>
                    </a:p>
                  </a:txBody>
                  <a:tcPr/>
                </a:tc>
                <a:tc>
                  <a:txBody>
                    <a:bodyPr/>
                    <a:lstStyle/>
                    <a:p>
                      <a:pPr algn="r"/>
                      <a:r>
                        <a:rPr lang="en-US" sz="1400" b="1" dirty="0"/>
                        <a:t>1</a:t>
                      </a:r>
                    </a:p>
                  </a:txBody>
                  <a:tcPr/>
                </a:tc>
                <a:tc>
                  <a:txBody>
                    <a:bodyPr/>
                    <a:lstStyle/>
                    <a:p>
                      <a:pPr algn="r"/>
                      <a:r>
                        <a:rPr lang="en-US" sz="1400" b="1" dirty="0"/>
                        <a:t>0001</a:t>
                      </a:r>
                    </a:p>
                  </a:txBody>
                  <a:tcPr/>
                </a:tc>
                <a:extLst>
                  <a:ext uri="{0D108BD9-81ED-4DB2-BD59-A6C34878D82A}">
                    <a16:rowId xmlns:a16="http://schemas.microsoft.com/office/drawing/2014/main" val="10002"/>
                  </a:ext>
                </a:extLst>
              </a:tr>
              <a:tr h="0">
                <a:tc>
                  <a:txBody>
                    <a:bodyPr/>
                    <a:lstStyle/>
                    <a:p>
                      <a:pPr algn="r"/>
                      <a:r>
                        <a:rPr lang="en-US" sz="1400" b="1" dirty="0"/>
                        <a:t>2</a:t>
                      </a:r>
                    </a:p>
                  </a:txBody>
                  <a:tcPr/>
                </a:tc>
                <a:tc>
                  <a:txBody>
                    <a:bodyPr/>
                    <a:lstStyle/>
                    <a:p>
                      <a:pPr algn="r"/>
                      <a:r>
                        <a:rPr lang="en-US" sz="1400" b="1" dirty="0"/>
                        <a:t>2</a:t>
                      </a:r>
                    </a:p>
                  </a:txBody>
                  <a:tcPr/>
                </a:tc>
                <a:tc>
                  <a:txBody>
                    <a:bodyPr/>
                    <a:lstStyle/>
                    <a:p>
                      <a:pPr algn="r"/>
                      <a:r>
                        <a:rPr lang="en-US" sz="1400" b="1" dirty="0"/>
                        <a:t>0010</a:t>
                      </a:r>
                    </a:p>
                  </a:txBody>
                  <a:tcPr/>
                </a:tc>
                <a:extLst>
                  <a:ext uri="{0D108BD9-81ED-4DB2-BD59-A6C34878D82A}">
                    <a16:rowId xmlns:a16="http://schemas.microsoft.com/office/drawing/2014/main" val="10003"/>
                  </a:ext>
                </a:extLst>
              </a:tr>
              <a:tr h="0">
                <a:tc>
                  <a:txBody>
                    <a:bodyPr/>
                    <a:lstStyle/>
                    <a:p>
                      <a:pPr algn="r"/>
                      <a:r>
                        <a:rPr lang="en-US" sz="1400" b="1" dirty="0"/>
                        <a:t>3</a:t>
                      </a:r>
                    </a:p>
                  </a:txBody>
                  <a:tcPr/>
                </a:tc>
                <a:tc>
                  <a:txBody>
                    <a:bodyPr/>
                    <a:lstStyle/>
                    <a:p>
                      <a:pPr algn="r"/>
                      <a:r>
                        <a:rPr lang="en-US" sz="1400" b="1" dirty="0"/>
                        <a:t>3</a:t>
                      </a:r>
                    </a:p>
                  </a:txBody>
                  <a:tcPr/>
                </a:tc>
                <a:tc>
                  <a:txBody>
                    <a:bodyPr/>
                    <a:lstStyle/>
                    <a:p>
                      <a:pPr algn="r"/>
                      <a:r>
                        <a:rPr lang="en-US" sz="1400" b="1" dirty="0"/>
                        <a:t>0011</a:t>
                      </a:r>
                    </a:p>
                  </a:txBody>
                  <a:tcPr/>
                </a:tc>
                <a:extLst>
                  <a:ext uri="{0D108BD9-81ED-4DB2-BD59-A6C34878D82A}">
                    <a16:rowId xmlns:a16="http://schemas.microsoft.com/office/drawing/2014/main" val="10004"/>
                  </a:ext>
                </a:extLst>
              </a:tr>
              <a:tr h="0">
                <a:tc>
                  <a:txBody>
                    <a:bodyPr/>
                    <a:lstStyle/>
                    <a:p>
                      <a:pPr algn="r"/>
                      <a:r>
                        <a:rPr lang="en-US" sz="1400" b="1" dirty="0"/>
                        <a:t>4</a:t>
                      </a:r>
                    </a:p>
                  </a:txBody>
                  <a:tcPr/>
                </a:tc>
                <a:tc>
                  <a:txBody>
                    <a:bodyPr/>
                    <a:lstStyle/>
                    <a:p>
                      <a:pPr algn="r"/>
                      <a:r>
                        <a:rPr lang="en-US" sz="1400" b="1" dirty="0"/>
                        <a:t>4</a:t>
                      </a:r>
                    </a:p>
                  </a:txBody>
                  <a:tcPr/>
                </a:tc>
                <a:tc>
                  <a:txBody>
                    <a:bodyPr/>
                    <a:lstStyle/>
                    <a:p>
                      <a:pPr algn="r"/>
                      <a:r>
                        <a:rPr lang="en-US" sz="1400" b="1" dirty="0"/>
                        <a:t>0100</a:t>
                      </a:r>
                    </a:p>
                  </a:txBody>
                  <a:tcPr/>
                </a:tc>
                <a:extLst>
                  <a:ext uri="{0D108BD9-81ED-4DB2-BD59-A6C34878D82A}">
                    <a16:rowId xmlns:a16="http://schemas.microsoft.com/office/drawing/2014/main" val="10005"/>
                  </a:ext>
                </a:extLst>
              </a:tr>
              <a:tr h="0">
                <a:tc>
                  <a:txBody>
                    <a:bodyPr/>
                    <a:lstStyle/>
                    <a:p>
                      <a:pPr algn="r"/>
                      <a:r>
                        <a:rPr lang="en-US" sz="1400" b="1" dirty="0"/>
                        <a:t>5</a:t>
                      </a:r>
                    </a:p>
                  </a:txBody>
                  <a:tcPr/>
                </a:tc>
                <a:tc>
                  <a:txBody>
                    <a:bodyPr/>
                    <a:lstStyle/>
                    <a:p>
                      <a:pPr algn="r"/>
                      <a:r>
                        <a:rPr lang="en-US" sz="1400" b="1" dirty="0"/>
                        <a:t>5</a:t>
                      </a:r>
                    </a:p>
                  </a:txBody>
                  <a:tcPr/>
                </a:tc>
                <a:tc>
                  <a:txBody>
                    <a:bodyPr/>
                    <a:lstStyle/>
                    <a:p>
                      <a:pPr algn="r"/>
                      <a:r>
                        <a:rPr lang="en-US" sz="1400" b="1" dirty="0"/>
                        <a:t>0101</a:t>
                      </a:r>
                    </a:p>
                  </a:txBody>
                  <a:tcPr/>
                </a:tc>
                <a:extLst>
                  <a:ext uri="{0D108BD9-81ED-4DB2-BD59-A6C34878D82A}">
                    <a16:rowId xmlns:a16="http://schemas.microsoft.com/office/drawing/2014/main" val="10006"/>
                  </a:ext>
                </a:extLst>
              </a:tr>
              <a:tr h="0">
                <a:tc>
                  <a:txBody>
                    <a:bodyPr/>
                    <a:lstStyle/>
                    <a:p>
                      <a:pPr algn="r"/>
                      <a:r>
                        <a:rPr lang="en-US" sz="1400" b="1" dirty="0"/>
                        <a:t>6</a:t>
                      </a:r>
                    </a:p>
                  </a:txBody>
                  <a:tcPr/>
                </a:tc>
                <a:tc>
                  <a:txBody>
                    <a:bodyPr/>
                    <a:lstStyle/>
                    <a:p>
                      <a:pPr algn="r"/>
                      <a:r>
                        <a:rPr lang="en-US" sz="1400" b="1" dirty="0"/>
                        <a:t>6</a:t>
                      </a:r>
                    </a:p>
                  </a:txBody>
                  <a:tcPr/>
                </a:tc>
                <a:tc>
                  <a:txBody>
                    <a:bodyPr/>
                    <a:lstStyle/>
                    <a:p>
                      <a:pPr algn="r"/>
                      <a:r>
                        <a:rPr lang="en-US" sz="1400" b="1" dirty="0"/>
                        <a:t>0110</a:t>
                      </a:r>
                    </a:p>
                  </a:txBody>
                  <a:tcPr/>
                </a:tc>
                <a:extLst>
                  <a:ext uri="{0D108BD9-81ED-4DB2-BD59-A6C34878D82A}">
                    <a16:rowId xmlns:a16="http://schemas.microsoft.com/office/drawing/2014/main" val="10007"/>
                  </a:ext>
                </a:extLst>
              </a:tr>
              <a:tr h="0">
                <a:tc>
                  <a:txBody>
                    <a:bodyPr/>
                    <a:lstStyle/>
                    <a:p>
                      <a:pPr algn="r"/>
                      <a:r>
                        <a:rPr lang="en-US" sz="1400" b="1" dirty="0"/>
                        <a:t>7</a:t>
                      </a:r>
                    </a:p>
                  </a:txBody>
                  <a:tcPr/>
                </a:tc>
                <a:tc>
                  <a:txBody>
                    <a:bodyPr/>
                    <a:lstStyle/>
                    <a:p>
                      <a:pPr algn="r"/>
                      <a:r>
                        <a:rPr lang="en-US" sz="1400" b="1" dirty="0"/>
                        <a:t>7</a:t>
                      </a:r>
                    </a:p>
                  </a:txBody>
                  <a:tcPr/>
                </a:tc>
                <a:tc>
                  <a:txBody>
                    <a:bodyPr/>
                    <a:lstStyle/>
                    <a:p>
                      <a:pPr algn="r"/>
                      <a:r>
                        <a:rPr lang="en-US" sz="1400" b="1" dirty="0"/>
                        <a:t>0111</a:t>
                      </a:r>
                    </a:p>
                  </a:txBody>
                  <a:tcPr/>
                </a:tc>
                <a:extLst>
                  <a:ext uri="{0D108BD9-81ED-4DB2-BD59-A6C34878D82A}">
                    <a16:rowId xmlns:a16="http://schemas.microsoft.com/office/drawing/2014/main" val="10008"/>
                  </a:ext>
                </a:extLst>
              </a:tr>
              <a:tr h="0">
                <a:tc>
                  <a:txBody>
                    <a:bodyPr/>
                    <a:lstStyle/>
                    <a:p>
                      <a:pPr algn="r"/>
                      <a:r>
                        <a:rPr lang="en-US" sz="1400" b="1" dirty="0"/>
                        <a:t>8</a:t>
                      </a:r>
                    </a:p>
                  </a:txBody>
                  <a:tcPr/>
                </a:tc>
                <a:tc>
                  <a:txBody>
                    <a:bodyPr/>
                    <a:lstStyle/>
                    <a:p>
                      <a:pPr algn="r"/>
                      <a:r>
                        <a:rPr lang="en-US" sz="1400" b="1" dirty="0"/>
                        <a:t>8</a:t>
                      </a:r>
                    </a:p>
                  </a:txBody>
                  <a:tcPr/>
                </a:tc>
                <a:tc>
                  <a:txBody>
                    <a:bodyPr/>
                    <a:lstStyle/>
                    <a:p>
                      <a:pPr algn="r"/>
                      <a:r>
                        <a:rPr lang="en-US" sz="1400" b="1" dirty="0"/>
                        <a:t>1000</a:t>
                      </a:r>
                    </a:p>
                  </a:txBody>
                  <a:tcPr/>
                </a:tc>
                <a:extLst>
                  <a:ext uri="{0D108BD9-81ED-4DB2-BD59-A6C34878D82A}">
                    <a16:rowId xmlns:a16="http://schemas.microsoft.com/office/drawing/2014/main" val="10009"/>
                  </a:ext>
                </a:extLst>
              </a:tr>
              <a:tr h="0">
                <a:tc>
                  <a:txBody>
                    <a:bodyPr/>
                    <a:lstStyle/>
                    <a:p>
                      <a:pPr algn="r"/>
                      <a:r>
                        <a:rPr lang="en-US" sz="1400" b="1" dirty="0"/>
                        <a:t>9</a:t>
                      </a:r>
                    </a:p>
                  </a:txBody>
                  <a:tcPr/>
                </a:tc>
                <a:tc>
                  <a:txBody>
                    <a:bodyPr/>
                    <a:lstStyle/>
                    <a:p>
                      <a:pPr algn="r"/>
                      <a:r>
                        <a:rPr lang="en-US" sz="1400" b="1" dirty="0"/>
                        <a:t>9</a:t>
                      </a:r>
                    </a:p>
                  </a:txBody>
                  <a:tcPr/>
                </a:tc>
                <a:tc>
                  <a:txBody>
                    <a:bodyPr/>
                    <a:lstStyle/>
                    <a:p>
                      <a:pPr algn="r"/>
                      <a:r>
                        <a:rPr lang="en-US" sz="1400" b="1" dirty="0"/>
                        <a:t>1001</a:t>
                      </a:r>
                    </a:p>
                  </a:txBody>
                  <a:tcPr/>
                </a:tc>
                <a:extLst>
                  <a:ext uri="{0D108BD9-81ED-4DB2-BD59-A6C34878D82A}">
                    <a16:rowId xmlns:a16="http://schemas.microsoft.com/office/drawing/2014/main" val="10010"/>
                  </a:ext>
                </a:extLst>
              </a:tr>
              <a:tr h="0">
                <a:tc>
                  <a:txBody>
                    <a:bodyPr/>
                    <a:lstStyle/>
                    <a:p>
                      <a:pPr algn="r"/>
                      <a:r>
                        <a:rPr lang="en-US" sz="1400" b="1" dirty="0"/>
                        <a:t>A</a:t>
                      </a:r>
                    </a:p>
                  </a:txBody>
                  <a:tcPr/>
                </a:tc>
                <a:tc>
                  <a:txBody>
                    <a:bodyPr/>
                    <a:lstStyle/>
                    <a:p>
                      <a:pPr algn="r"/>
                      <a:r>
                        <a:rPr lang="en-US" sz="1400" b="1" dirty="0"/>
                        <a:t>10</a:t>
                      </a:r>
                    </a:p>
                  </a:txBody>
                  <a:tcPr/>
                </a:tc>
                <a:tc>
                  <a:txBody>
                    <a:bodyPr/>
                    <a:lstStyle/>
                    <a:p>
                      <a:pPr algn="r"/>
                      <a:r>
                        <a:rPr lang="en-US" sz="1400" b="1" dirty="0"/>
                        <a:t>1010</a:t>
                      </a:r>
                    </a:p>
                  </a:txBody>
                  <a:tcPr/>
                </a:tc>
                <a:extLst>
                  <a:ext uri="{0D108BD9-81ED-4DB2-BD59-A6C34878D82A}">
                    <a16:rowId xmlns:a16="http://schemas.microsoft.com/office/drawing/2014/main" val="10011"/>
                  </a:ext>
                </a:extLst>
              </a:tr>
              <a:tr h="0">
                <a:tc>
                  <a:txBody>
                    <a:bodyPr/>
                    <a:lstStyle/>
                    <a:p>
                      <a:pPr algn="r"/>
                      <a:r>
                        <a:rPr lang="en-US" sz="1400" b="1" dirty="0"/>
                        <a:t>B</a:t>
                      </a:r>
                    </a:p>
                  </a:txBody>
                  <a:tcPr/>
                </a:tc>
                <a:tc>
                  <a:txBody>
                    <a:bodyPr/>
                    <a:lstStyle/>
                    <a:p>
                      <a:pPr algn="r"/>
                      <a:r>
                        <a:rPr lang="en-US" sz="1400" b="1" dirty="0"/>
                        <a:t>11</a:t>
                      </a:r>
                    </a:p>
                  </a:txBody>
                  <a:tcPr/>
                </a:tc>
                <a:tc>
                  <a:txBody>
                    <a:bodyPr/>
                    <a:lstStyle/>
                    <a:p>
                      <a:pPr algn="r"/>
                      <a:r>
                        <a:rPr lang="en-US" sz="1400" b="1" dirty="0"/>
                        <a:t>1011</a:t>
                      </a:r>
                    </a:p>
                  </a:txBody>
                  <a:tcPr/>
                </a:tc>
                <a:extLst>
                  <a:ext uri="{0D108BD9-81ED-4DB2-BD59-A6C34878D82A}">
                    <a16:rowId xmlns:a16="http://schemas.microsoft.com/office/drawing/2014/main" val="10012"/>
                  </a:ext>
                </a:extLst>
              </a:tr>
              <a:tr h="0">
                <a:tc>
                  <a:txBody>
                    <a:bodyPr/>
                    <a:lstStyle/>
                    <a:p>
                      <a:pPr algn="r"/>
                      <a:r>
                        <a:rPr lang="en-US" sz="1400" b="1" dirty="0"/>
                        <a:t>C</a:t>
                      </a:r>
                    </a:p>
                  </a:txBody>
                  <a:tcPr/>
                </a:tc>
                <a:tc>
                  <a:txBody>
                    <a:bodyPr/>
                    <a:lstStyle/>
                    <a:p>
                      <a:pPr algn="r"/>
                      <a:r>
                        <a:rPr lang="en-US" sz="1400" b="1" dirty="0"/>
                        <a:t>12</a:t>
                      </a:r>
                    </a:p>
                  </a:txBody>
                  <a:tcPr/>
                </a:tc>
                <a:tc>
                  <a:txBody>
                    <a:bodyPr/>
                    <a:lstStyle/>
                    <a:p>
                      <a:pPr algn="r"/>
                      <a:r>
                        <a:rPr lang="en-US" sz="1400" b="1" dirty="0"/>
                        <a:t>1100</a:t>
                      </a:r>
                    </a:p>
                  </a:txBody>
                  <a:tcPr/>
                </a:tc>
                <a:extLst>
                  <a:ext uri="{0D108BD9-81ED-4DB2-BD59-A6C34878D82A}">
                    <a16:rowId xmlns:a16="http://schemas.microsoft.com/office/drawing/2014/main" val="10013"/>
                  </a:ext>
                </a:extLst>
              </a:tr>
              <a:tr h="0">
                <a:tc>
                  <a:txBody>
                    <a:bodyPr/>
                    <a:lstStyle/>
                    <a:p>
                      <a:pPr algn="r"/>
                      <a:r>
                        <a:rPr lang="en-US" sz="1400" b="1" dirty="0"/>
                        <a:t>D</a:t>
                      </a:r>
                    </a:p>
                  </a:txBody>
                  <a:tcPr/>
                </a:tc>
                <a:tc>
                  <a:txBody>
                    <a:bodyPr/>
                    <a:lstStyle/>
                    <a:p>
                      <a:pPr algn="r"/>
                      <a:r>
                        <a:rPr lang="en-US" sz="1400" b="1" dirty="0"/>
                        <a:t>13</a:t>
                      </a:r>
                    </a:p>
                  </a:txBody>
                  <a:tcPr/>
                </a:tc>
                <a:tc>
                  <a:txBody>
                    <a:bodyPr/>
                    <a:lstStyle/>
                    <a:p>
                      <a:pPr algn="r"/>
                      <a:r>
                        <a:rPr lang="en-US" sz="1400" b="1" dirty="0"/>
                        <a:t>1101</a:t>
                      </a:r>
                    </a:p>
                  </a:txBody>
                  <a:tcPr/>
                </a:tc>
                <a:extLst>
                  <a:ext uri="{0D108BD9-81ED-4DB2-BD59-A6C34878D82A}">
                    <a16:rowId xmlns:a16="http://schemas.microsoft.com/office/drawing/2014/main" val="10014"/>
                  </a:ext>
                </a:extLst>
              </a:tr>
              <a:tr h="0">
                <a:tc>
                  <a:txBody>
                    <a:bodyPr/>
                    <a:lstStyle/>
                    <a:p>
                      <a:pPr algn="r"/>
                      <a:r>
                        <a:rPr lang="en-US" sz="1400" b="1" dirty="0"/>
                        <a:t>E</a:t>
                      </a:r>
                    </a:p>
                  </a:txBody>
                  <a:tcPr/>
                </a:tc>
                <a:tc>
                  <a:txBody>
                    <a:bodyPr/>
                    <a:lstStyle/>
                    <a:p>
                      <a:pPr algn="r"/>
                      <a:r>
                        <a:rPr lang="en-US" sz="1400" b="1" dirty="0"/>
                        <a:t>14</a:t>
                      </a:r>
                    </a:p>
                  </a:txBody>
                  <a:tcPr/>
                </a:tc>
                <a:tc>
                  <a:txBody>
                    <a:bodyPr/>
                    <a:lstStyle/>
                    <a:p>
                      <a:pPr algn="r"/>
                      <a:r>
                        <a:rPr lang="en-US" sz="1400" b="1" dirty="0"/>
                        <a:t>1110</a:t>
                      </a:r>
                    </a:p>
                  </a:txBody>
                  <a:tcPr/>
                </a:tc>
                <a:extLst>
                  <a:ext uri="{0D108BD9-81ED-4DB2-BD59-A6C34878D82A}">
                    <a16:rowId xmlns:a16="http://schemas.microsoft.com/office/drawing/2014/main" val="10015"/>
                  </a:ext>
                </a:extLst>
              </a:tr>
              <a:tr h="0">
                <a:tc>
                  <a:txBody>
                    <a:bodyPr/>
                    <a:lstStyle/>
                    <a:p>
                      <a:pPr algn="r"/>
                      <a:r>
                        <a:rPr lang="en-US" sz="1400" b="1" dirty="0"/>
                        <a:t>F</a:t>
                      </a:r>
                    </a:p>
                  </a:txBody>
                  <a:tcPr/>
                </a:tc>
                <a:tc>
                  <a:txBody>
                    <a:bodyPr/>
                    <a:lstStyle/>
                    <a:p>
                      <a:pPr algn="r"/>
                      <a:r>
                        <a:rPr lang="en-US" sz="1400" b="1" dirty="0"/>
                        <a:t>15</a:t>
                      </a:r>
                    </a:p>
                  </a:txBody>
                  <a:tcPr/>
                </a:tc>
                <a:tc>
                  <a:txBody>
                    <a:bodyPr/>
                    <a:lstStyle/>
                    <a:p>
                      <a:pPr algn="r"/>
                      <a:r>
                        <a:rPr lang="en-US" sz="1400" b="1" dirty="0"/>
                        <a:t>1111</a:t>
                      </a:r>
                    </a:p>
                  </a:txBody>
                  <a:tcPr/>
                </a:tc>
                <a:extLst>
                  <a:ext uri="{0D108BD9-81ED-4DB2-BD59-A6C34878D82A}">
                    <a16:rowId xmlns:a16="http://schemas.microsoft.com/office/drawing/2014/main" val="10016"/>
                  </a:ext>
                </a:extLst>
              </a:tr>
            </a:tbl>
          </a:graphicData>
        </a:graphic>
      </p:graphicFrame>
      <p:sp>
        <p:nvSpPr>
          <p:cNvPr id="11" name="Rectangle 10"/>
          <p:cNvSpPr/>
          <p:nvPr/>
        </p:nvSpPr>
        <p:spPr>
          <a:xfrm>
            <a:off x="1273176" y="3907136"/>
            <a:ext cx="4352924" cy="461665"/>
          </a:xfrm>
          <a:prstGeom prst="rect">
            <a:avLst/>
          </a:prstGeom>
        </p:spPr>
        <p:txBody>
          <a:bodyPr wrap="square">
            <a:spAutoFit/>
          </a:bodyPr>
          <a:lstStyle/>
          <a:p>
            <a:r>
              <a:rPr lang="en-US" sz="2400" dirty="0"/>
              <a:t> </a:t>
            </a:r>
            <a:r>
              <a:rPr lang="en-US" sz="2400" dirty="0">
                <a:solidFill>
                  <a:schemeClr val="bg1">
                    <a:lumMod val="65000"/>
                  </a:schemeClr>
                </a:solidFill>
              </a:rPr>
              <a:t>    </a:t>
            </a:r>
            <a:r>
              <a:rPr lang="en-US" sz="2400" dirty="0"/>
              <a:t> 1 0 1 0 0 1 0 1 1 1 1 0 1 1</a:t>
            </a:r>
          </a:p>
        </p:txBody>
      </p:sp>
      <p:sp>
        <p:nvSpPr>
          <p:cNvPr id="12" name="Rectangle 11"/>
          <p:cNvSpPr/>
          <p:nvPr/>
        </p:nvSpPr>
        <p:spPr>
          <a:xfrm>
            <a:off x="6191584" y="3911601"/>
            <a:ext cx="1191352" cy="461665"/>
          </a:xfrm>
          <a:prstGeom prst="rect">
            <a:avLst/>
          </a:prstGeom>
        </p:spPr>
        <p:txBody>
          <a:bodyPr wrap="none">
            <a:spAutoFit/>
          </a:bodyPr>
          <a:lstStyle/>
          <a:p>
            <a:r>
              <a:rPr lang="en-US" sz="2400" dirty="0"/>
              <a:t>0x297B</a:t>
            </a:r>
          </a:p>
        </p:txBody>
      </p:sp>
      <p:cxnSp>
        <p:nvCxnSpPr>
          <p:cNvPr id="13" name="Straight Arrow Connector 12"/>
          <p:cNvCxnSpPr/>
          <p:nvPr/>
        </p:nvCxnSpPr>
        <p:spPr bwMode="auto">
          <a:xfrm>
            <a:off x="5702300" y="4140200"/>
            <a:ext cx="381000" cy="1588"/>
          </a:xfrm>
          <a:prstGeom prst="straightConnector1">
            <a:avLst/>
          </a:prstGeom>
          <a:solidFill>
            <a:schemeClr val="accent1"/>
          </a:solidFill>
          <a:ln w="28575" cap="sq" cmpd="sng" algn="ctr">
            <a:solidFill>
              <a:schemeClr val="tx1"/>
            </a:solidFill>
            <a:prstDash val="solid"/>
            <a:round/>
            <a:headEnd type="none" w="sm" len="sm"/>
            <a:tailEnd type="arrow"/>
          </a:ln>
          <a:effectLst/>
        </p:spPr>
      </p:cxnSp>
      <p:grpSp>
        <p:nvGrpSpPr>
          <p:cNvPr id="14" name="Group 13"/>
          <p:cNvGrpSpPr/>
          <p:nvPr/>
        </p:nvGrpSpPr>
        <p:grpSpPr>
          <a:xfrm>
            <a:off x="2425700" y="3911600"/>
            <a:ext cx="2082800" cy="533400"/>
            <a:chOff x="1219200" y="5105400"/>
            <a:chExt cx="1693334" cy="533400"/>
          </a:xfrm>
        </p:grpSpPr>
        <p:cxnSp>
          <p:nvCxnSpPr>
            <p:cNvPr id="15" name="Straight Connector 14"/>
            <p:cNvCxnSpPr/>
            <p:nvPr/>
          </p:nvCxnSpPr>
          <p:spPr bwMode="auto">
            <a:xfrm>
              <a:off x="2912534" y="5105400"/>
              <a:ext cx="0" cy="533400"/>
            </a:xfrm>
            <a:prstGeom prst="line">
              <a:avLst/>
            </a:prstGeom>
            <a:ln>
              <a:solidFill>
                <a:srgbClr val="FF0000"/>
              </a:solidFill>
              <a:prstDash val="dash"/>
              <a:headEnd type="none" w="sm" len="sm"/>
              <a:tailEnd type="none" w="sm" len="sm"/>
            </a:ln>
          </p:spPr>
          <p:style>
            <a:lnRef idx="3">
              <a:schemeClr val="accent6"/>
            </a:lnRef>
            <a:fillRef idx="0">
              <a:schemeClr val="accent6"/>
            </a:fillRef>
            <a:effectRef idx="2">
              <a:schemeClr val="accent6"/>
            </a:effectRef>
            <a:fontRef idx="minor">
              <a:schemeClr val="tx1"/>
            </a:fontRef>
          </p:style>
        </p:cxnSp>
        <p:cxnSp>
          <p:nvCxnSpPr>
            <p:cNvPr id="16" name="Straight Connector 15"/>
            <p:cNvCxnSpPr/>
            <p:nvPr/>
          </p:nvCxnSpPr>
          <p:spPr bwMode="auto">
            <a:xfrm>
              <a:off x="2057400" y="5105400"/>
              <a:ext cx="0" cy="533400"/>
            </a:xfrm>
            <a:prstGeom prst="line">
              <a:avLst/>
            </a:prstGeom>
            <a:ln>
              <a:solidFill>
                <a:srgbClr val="FF0000"/>
              </a:solidFill>
              <a:prstDash val="dash"/>
              <a:headEnd type="none" w="sm" len="sm"/>
              <a:tailEnd type="none" w="sm" len="sm"/>
            </a:ln>
          </p:spPr>
          <p:style>
            <a:lnRef idx="3">
              <a:schemeClr val="accent6"/>
            </a:lnRef>
            <a:fillRef idx="0">
              <a:schemeClr val="accent6"/>
            </a:fillRef>
            <a:effectRef idx="2">
              <a:schemeClr val="accent6"/>
            </a:effectRef>
            <a:fontRef idx="minor">
              <a:schemeClr val="tx1"/>
            </a:fontRef>
          </p:style>
        </p:cxnSp>
        <p:cxnSp>
          <p:nvCxnSpPr>
            <p:cNvPr id="17" name="Straight Connector 16"/>
            <p:cNvCxnSpPr/>
            <p:nvPr/>
          </p:nvCxnSpPr>
          <p:spPr bwMode="auto">
            <a:xfrm>
              <a:off x="1219200" y="5105400"/>
              <a:ext cx="0" cy="533400"/>
            </a:xfrm>
            <a:prstGeom prst="line">
              <a:avLst/>
            </a:prstGeom>
            <a:ln>
              <a:solidFill>
                <a:srgbClr val="FF0000"/>
              </a:solidFill>
              <a:prstDash val="dash"/>
              <a:headEnd type="none" w="sm" len="sm"/>
              <a:tailEnd type="none" w="sm" len="sm"/>
            </a:ln>
          </p:spPr>
          <p:style>
            <a:lnRef idx="3">
              <a:schemeClr val="accent6"/>
            </a:lnRef>
            <a:fillRef idx="0">
              <a:schemeClr val="accent6"/>
            </a:fillRef>
            <a:effectRef idx="2">
              <a:schemeClr val="accent6"/>
            </a:effectRef>
            <a:fontRef idx="minor">
              <a:schemeClr val="tx1"/>
            </a:fontRef>
          </p:style>
        </p:cxnSp>
      </p:grpSp>
      <p:sp>
        <p:nvSpPr>
          <p:cNvPr id="18" name="Rectangle 17"/>
          <p:cNvSpPr/>
          <p:nvPr/>
        </p:nvSpPr>
        <p:spPr>
          <a:xfrm>
            <a:off x="1323182" y="3907136"/>
            <a:ext cx="647700" cy="461665"/>
          </a:xfrm>
          <a:prstGeom prst="rect">
            <a:avLst/>
          </a:prstGeom>
        </p:spPr>
        <p:txBody>
          <a:bodyPr wrap="square">
            <a:spAutoFit/>
          </a:bodyPr>
          <a:lstStyle/>
          <a:p>
            <a:r>
              <a:rPr lang="en-US" sz="2400" dirty="0">
                <a:solidFill>
                  <a:schemeClr val="bg1">
                    <a:lumMod val="75000"/>
                  </a:schemeClr>
                </a:solidFill>
              </a:rPr>
              <a:t>0 0</a:t>
            </a:r>
          </a:p>
        </p:txBody>
      </p:sp>
      <p:sp>
        <p:nvSpPr>
          <p:cNvPr id="20" name="TextBox 19"/>
          <p:cNvSpPr txBox="1"/>
          <p:nvPr/>
        </p:nvSpPr>
        <p:spPr>
          <a:xfrm>
            <a:off x="5530584" y="5037435"/>
            <a:ext cx="3205160" cy="461665"/>
          </a:xfrm>
          <a:prstGeom prst="rect">
            <a:avLst/>
          </a:prstGeom>
          <a:solidFill>
            <a:srgbClr val="D3F2D3"/>
          </a:solidFill>
          <a:ln>
            <a:solidFill>
              <a:schemeClr val="tx1"/>
            </a:solidFill>
          </a:ln>
        </p:spPr>
        <p:txBody>
          <a:bodyPr wrap="square" rtlCol="0">
            <a:spAutoFit/>
          </a:bodyPr>
          <a:lstStyle/>
          <a:p>
            <a:r>
              <a:rPr lang="en-US" sz="2400" dirty="0">
                <a:latin typeface="Calibri" charset="0"/>
                <a:ea typeface="Calibri" charset="0"/>
                <a:cs typeface="Calibri" charset="0"/>
              </a:rPr>
              <a:t>“0x” prefix = it’s in hex</a:t>
            </a:r>
          </a:p>
        </p:txBody>
      </p:sp>
      <p:sp>
        <p:nvSpPr>
          <p:cNvPr id="19" name="Slide Number Placeholder 3">
            <a:extLst>
              <a:ext uri="{FF2B5EF4-FFF2-40B4-BE49-F238E27FC236}">
                <a16:creationId xmlns:a16="http://schemas.microsoft.com/office/drawing/2014/main" id="{6EDF51DE-5267-4B20-ADF2-544A2E8238F5}"/>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12</a:t>
            </a:fld>
            <a:endParaRPr lang="en-US" dirty="0"/>
          </a:p>
        </p:txBody>
      </p:sp>
    </p:spTree>
    <p:extLst>
      <p:ext uri="{BB962C8B-B14F-4D97-AF65-F5344CB8AC3E}">
        <p14:creationId xmlns:p14="http://schemas.microsoft.com/office/powerpoint/2010/main" val="441523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8" grpId="0"/>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51018-562E-4782-B552-DF05993C96FA}"/>
              </a:ext>
            </a:extLst>
          </p:cNvPr>
          <p:cNvSpPr>
            <a:spLocks noGrp="1"/>
          </p:cNvSpPr>
          <p:nvPr>
            <p:ph type="title"/>
          </p:nvPr>
        </p:nvSpPr>
        <p:spPr/>
        <p:txBody>
          <a:bodyPr/>
          <a:lstStyle/>
          <a:p>
            <a:r>
              <a:rPr lang="en-US" dirty="0"/>
              <a:t>Break + Practice problem</a:t>
            </a:r>
          </a:p>
        </p:txBody>
      </p:sp>
      <p:sp>
        <p:nvSpPr>
          <p:cNvPr id="3" name="Content Placeholder 2">
            <a:extLst>
              <a:ext uri="{FF2B5EF4-FFF2-40B4-BE49-F238E27FC236}">
                <a16:creationId xmlns:a16="http://schemas.microsoft.com/office/drawing/2014/main" id="{512DDEB4-F281-4696-952B-98DDF1767C9F}"/>
              </a:ext>
            </a:extLst>
          </p:cNvPr>
          <p:cNvSpPr>
            <a:spLocks noGrp="1"/>
          </p:cNvSpPr>
          <p:nvPr>
            <p:ph idx="1"/>
          </p:nvPr>
        </p:nvSpPr>
        <p:spPr/>
        <p:txBody>
          <a:bodyPr/>
          <a:lstStyle/>
          <a:p>
            <a:r>
              <a:rPr lang="en-US" b="1" dirty="0"/>
              <a:t>Convert 0x42 to decimal</a:t>
            </a:r>
          </a:p>
          <a:p>
            <a:endParaRPr lang="en-US" dirty="0"/>
          </a:p>
          <a:p>
            <a:r>
              <a:rPr lang="en-US" dirty="0"/>
              <a:t>Steps</a:t>
            </a:r>
          </a:p>
          <a:p>
            <a:pPr lvl="1"/>
            <a:r>
              <a:rPr lang="en-US" dirty="0"/>
              <a:t>Convert 0x42 to binary:</a:t>
            </a:r>
          </a:p>
          <a:p>
            <a:pPr lvl="2"/>
            <a:endParaRPr lang="en-US" dirty="0"/>
          </a:p>
          <a:p>
            <a:pPr lvl="2"/>
            <a:endParaRPr lang="en-US" dirty="0"/>
          </a:p>
          <a:p>
            <a:pPr lvl="2"/>
            <a:endParaRPr lang="en-US" dirty="0"/>
          </a:p>
          <a:p>
            <a:pPr lvl="1"/>
            <a:r>
              <a:rPr lang="en-US" dirty="0"/>
              <a:t>Convert binary to decimal:</a:t>
            </a:r>
          </a:p>
        </p:txBody>
      </p:sp>
      <p:sp>
        <p:nvSpPr>
          <p:cNvPr id="4" name="Slide Number Placeholder 3">
            <a:extLst>
              <a:ext uri="{FF2B5EF4-FFF2-40B4-BE49-F238E27FC236}">
                <a16:creationId xmlns:a16="http://schemas.microsoft.com/office/drawing/2014/main" id="{3BB339B7-4093-4D58-9873-7F7B99A303D2}"/>
              </a:ext>
            </a:extLst>
          </p:cNvPr>
          <p:cNvSpPr>
            <a:spLocks noGrp="1"/>
          </p:cNvSpPr>
          <p:nvPr>
            <p:ph type="sldNum" sz="quarter" idx="12"/>
          </p:nvPr>
        </p:nvSpPr>
        <p:spPr/>
        <p:txBody>
          <a:bodyPr/>
          <a:lstStyle/>
          <a:p>
            <a:fld id="{0778C724-3839-4D76-A707-B4C23905D055}" type="slidenum">
              <a:rPr lang="en-US" smtClean="0"/>
              <a:t>13</a:t>
            </a:fld>
            <a:endParaRPr lang="en-US"/>
          </a:p>
        </p:txBody>
      </p:sp>
      <p:graphicFrame>
        <p:nvGraphicFramePr>
          <p:cNvPr id="5" name="Table 4">
            <a:extLst>
              <a:ext uri="{FF2B5EF4-FFF2-40B4-BE49-F238E27FC236}">
                <a16:creationId xmlns:a16="http://schemas.microsoft.com/office/drawing/2014/main" id="{37FA0CB3-3CF9-493F-AC60-E19B42DF28B4}"/>
              </a:ext>
            </a:extLst>
          </p:cNvPr>
          <p:cNvGraphicFramePr>
            <a:graphicFrameLocks noGrp="1"/>
          </p:cNvGraphicFramePr>
          <p:nvPr/>
        </p:nvGraphicFramePr>
        <p:xfrm>
          <a:off x="9503997" y="450948"/>
          <a:ext cx="2209800" cy="515112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0">
                <a:tc>
                  <a:txBody>
                    <a:bodyPr/>
                    <a:lstStyle/>
                    <a:p>
                      <a:r>
                        <a:rPr lang="en-US" sz="1200" b="1" dirty="0"/>
                        <a:t>Hex</a:t>
                      </a:r>
                    </a:p>
                  </a:txBody>
                  <a:tcPr/>
                </a:tc>
                <a:tc>
                  <a:txBody>
                    <a:bodyPr/>
                    <a:lstStyle/>
                    <a:p>
                      <a:r>
                        <a:rPr lang="en-US" sz="1200" b="1" dirty="0"/>
                        <a:t>Decimal</a:t>
                      </a:r>
                    </a:p>
                  </a:txBody>
                  <a:tcPr/>
                </a:tc>
                <a:tc>
                  <a:txBody>
                    <a:bodyPr/>
                    <a:lstStyle/>
                    <a:p>
                      <a:r>
                        <a:rPr lang="en-US" sz="1200" b="1" dirty="0"/>
                        <a:t>Binary</a:t>
                      </a:r>
                    </a:p>
                  </a:txBody>
                  <a:tcPr/>
                </a:tc>
                <a:extLst>
                  <a:ext uri="{0D108BD9-81ED-4DB2-BD59-A6C34878D82A}">
                    <a16:rowId xmlns:a16="http://schemas.microsoft.com/office/drawing/2014/main" val="10000"/>
                  </a:ext>
                </a:extLst>
              </a:tr>
              <a:tr h="0">
                <a:tc>
                  <a:txBody>
                    <a:bodyPr/>
                    <a:lstStyle/>
                    <a:p>
                      <a:pPr algn="r"/>
                      <a:r>
                        <a:rPr lang="en-US" sz="1400" b="1" dirty="0"/>
                        <a:t>0</a:t>
                      </a:r>
                    </a:p>
                  </a:txBody>
                  <a:tcPr/>
                </a:tc>
                <a:tc>
                  <a:txBody>
                    <a:bodyPr/>
                    <a:lstStyle/>
                    <a:p>
                      <a:pPr algn="r"/>
                      <a:r>
                        <a:rPr lang="en-US" sz="1400" b="1" dirty="0"/>
                        <a:t>0</a:t>
                      </a:r>
                    </a:p>
                  </a:txBody>
                  <a:tcPr/>
                </a:tc>
                <a:tc>
                  <a:txBody>
                    <a:bodyPr/>
                    <a:lstStyle/>
                    <a:p>
                      <a:pPr algn="r"/>
                      <a:r>
                        <a:rPr lang="en-US" sz="1400" b="1" dirty="0"/>
                        <a:t>0000</a:t>
                      </a:r>
                    </a:p>
                  </a:txBody>
                  <a:tcPr/>
                </a:tc>
                <a:extLst>
                  <a:ext uri="{0D108BD9-81ED-4DB2-BD59-A6C34878D82A}">
                    <a16:rowId xmlns:a16="http://schemas.microsoft.com/office/drawing/2014/main" val="10001"/>
                  </a:ext>
                </a:extLst>
              </a:tr>
              <a:tr h="0">
                <a:tc>
                  <a:txBody>
                    <a:bodyPr/>
                    <a:lstStyle/>
                    <a:p>
                      <a:pPr algn="r"/>
                      <a:r>
                        <a:rPr lang="en-US" sz="1400" b="1" dirty="0"/>
                        <a:t>1</a:t>
                      </a:r>
                    </a:p>
                  </a:txBody>
                  <a:tcPr/>
                </a:tc>
                <a:tc>
                  <a:txBody>
                    <a:bodyPr/>
                    <a:lstStyle/>
                    <a:p>
                      <a:pPr algn="r"/>
                      <a:r>
                        <a:rPr lang="en-US" sz="1400" b="1" dirty="0"/>
                        <a:t>1</a:t>
                      </a:r>
                    </a:p>
                  </a:txBody>
                  <a:tcPr/>
                </a:tc>
                <a:tc>
                  <a:txBody>
                    <a:bodyPr/>
                    <a:lstStyle/>
                    <a:p>
                      <a:pPr algn="r"/>
                      <a:r>
                        <a:rPr lang="en-US" sz="1400" b="1" dirty="0"/>
                        <a:t>0001</a:t>
                      </a:r>
                    </a:p>
                  </a:txBody>
                  <a:tcPr/>
                </a:tc>
                <a:extLst>
                  <a:ext uri="{0D108BD9-81ED-4DB2-BD59-A6C34878D82A}">
                    <a16:rowId xmlns:a16="http://schemas.microsoft.com/office/drawing/2014/main" val="10002"/>
                  </a:ext>
                </a:extLst>
              </a:tr>
              <a:tr h="0">
                <a:tc>
                  <a:txBody>
                    <a:bodyPr/>
                    <a:lstStyle/>
                    <a:p>
                      <a:pPr algn="r"/>
                      <a:r>
                        <a:rPr lang="en-US" sz="1400" b="1" dirty="0"/>
                        <a:t>2</a:t>
                      </a:r>
                    </a:p>
                  </a:txBody>
                  <a:tcPr/>
                </a:tc>
                <a:tc>
                  <a:txBody>
                    <a:bodyPr/>
                    <a:lstStyle/>
                    <a:p>
                      <a:pPr algn="r"/>
                      <a:r>
                        <a:rPr lang="en-US" sz="1400" b="1" dirty="0"/>
                        <a:t>2</a:t>
                      </a:r>
                    </a:p>
                  </a:txBody>
                  <a:tcPr/>
                </a:tc>
                <a:tc>
                  <a:txBody>
                    <a:bodyPr/>
                    <a:lstStyle/>
                    <a:p>
                      <a:pPr algn="r"/>
                      <a:r>
                        <a:rPr lang="en-US" sz="1400" b="1" dirty="0"/>
                        <a:t>0010</a:t>
                      </a:r>
                    </a:p>
                  </a:txBody>
                  <a:tcPr/>
                </a:tc>
                <a:extLst>
                  <a:ext uri="{0D108BD9-81ED-4DB2-BD59-A6C34878D82A}">
                    <a16:rowId xmlns:a16="http://schemas.microsoft.com/office/drawing/2014/main" val="10003"/>
                  </a:ext>
                </a:extLst>
              </a:tr>
              <a:tr h="0">
                <a:tc>
                  <a:txBody>
                    <a:bodyPr/>
                    <a:lstStyle/>
                    <a:p>
                      <a:pPr algn="r"/>
                      <a:r>
                        <a:rPr lang="en-US" sz="1400" b="1" dirty="0"/>
                        <a:t>3</a:t>
                      </a:r>
                    </a:p>
                  </a:txBody>
                  <a:tcPr/>
                </a:tc>
                <a:tc>
                  <a:txBody>
                    <a:bodyPr/>
                    <a:lstStyle/>
                    <a:p>
                      <a:pPr algn="r"/>
                      <a:r>
                        <a:rPr lang="en-US" sz="1400" b="1" dirty="0"/>
                        <a:t>3</a:t>
                      </a:r>
                    </a:p>
                  </a:txBody>
                  <a:tcPr/>
                </a:tc>
                <a:tc>
                  <a:txBody>
                    <a:bodyPr/>
                    <a:lstStyle/>
                    <a:p>
                      <a:pPr algn="r"/>
                      <a:r>
                        <a:rPr lang="en-US" sz="1400" b="1" dirty="0"/>
                        <a:t>0011</a:t>
                      </a:r>
                    </a:p>
                  </a:txBody>
                  <a:tcPr/>
                </a:tc>
                <a:extLst>
                  <a:ext uri="{0D108BD9-81ED-4DB2-BD59-A6C34878D82A}">
                    <a16:rowId xmlns:a16="http://schemas.microsoft.com/office/drawing/2014/main" val="10004"/>
                  </a:ext>
                </a:extLst>
              </a:tr>
              <a:tr h="0">
                <a:tc>
                  <a:txBody>
                    <a:bodyPr/>
                    <a:lstStyle/>
                    <a:p>
                      <a:pPr algn="r"/>
                      <a:r>
                        <a:rPr lang="en-US" sz="1400" b="1" dirty="0"/>
                        <a:t>4</a:t>
                      </a:r>
                    </a:p>
                  </a:txBody>
                  <a:tcPr/>
                </a:tc>
                <a:tc>
                  <a:txBody>
                    <a:bodyPr/>
                    <a:lstStyle/>
                    <a:p>
                      <a:pPr algn="r"/>
                      <a:r>
                        <a:rPr lang="en-US" sz="1400" b="1" dirty="0"/>
                        <a:t>4</a:t>
                      </a:r>
                    </a:p>
                  </a:txBody>
                  <a:tcPr/>
                </a:tc>
                <a:tc>
                  <a:txBody>
                    <a:bodyPr/>
                    <a:lstStyle/>
                    <a:p>
                      <a:pPr algn="r"/>
                      <a:r>
                        <a:rPr lang="en-US" sz="1400" b="1" dirty="0"/>
                        <a:t>0100</a:t>
                      </a:r>
                    </a:p>
                  </a:txBody>
                  <a:tcPr/>
                </a:tc>
                <a:extLst>
                  <a:ext uri="{0D108BD9-81ED-4DB2-BD59-A6C34878D82A}">
                    <a16:rowId xmlns:a16="http://schemas.microsoft.com/office/drawing/2014/main" val="10005"/>
                  </a:ext>
                </a:extLst>
              </a:tr>
              <a:tr h="0">
                <a:tc>
                  <a:txBody>
                    <a:bodyPr/>
                    <a:lstStyle/>
                    <a:p>
                      <a:pPr algn="r"/>
                      <a:r>
                        <a:rPr lang="en-US" sz="1400" b="1" dirty="0"/>
                        <a:t>5</a:t>
                      </a:r>
                    </a:p>
                  </a:txBody>
                  <a:tcPr/>
                </a:tc>
                <a:tc>
                  <a:txBody>
                    <a:bodyPr/>
                    <a:lstStyle/>
                    <a:p>
                      <a:pPr algn="r"/>
                      <a:r>
                        <a:rPr lang="en-US" sz="1400" b="1" dirty="0"/>
                        <a:t>5</a:t>
                      </a:r>
                    </a:p>
                  </a:txBody>
                  <a:tcPr/>
                </a:tc>
                <a:tc>
                  <a:txBody>
                    <a:bodyPr/>
                    <a:lstStyle/>
                    <a:p>
                      <a:pPr algn="r"/>
                      <a:r>
                        <a:rPr lang="en-US" sz="1400" b="1" dirty="0"/>
                        <a:t>0101</a:t>
                      </a:r>
                    </a:p>
                  </a:txBody>
                  <a:tcPr/>
                </a:tc>
                <a:extLst>
                  <a:ext uri="{0D108BD9-81ED-4DB2-BD59-A6C34878D82A}">
                    <a16:rowId xmlns:a16="http://schemas.microsoft.com/office/drawing/2014/main" val="10006"/>
                  </a:ext>
                </a:extLst>
              </a:tr>
              <a:tr h="0">
                <a:tc>
                  <a:txBody>
                    <a:bodyPr/>
                    <a:lstStyle/>
                    <a:p>
                      <a:pPr algn="r"/>
                      <a:r>
                        <a:rPr lang="en-US" sz="1400" b="1" dirty="0"/>
                        <a:t>6</a:t>
                      </a:r>
                    </a:p>
                  </a:txBody>
                  <a:tcPr/>
                </a:tc>
                <a:tc>
                  <a:txBody>
                    <a:bodyPr/>
                    <a:lstStyle/>
                    <a:p>
                      <a:pPr algn="r"/>
                      <a:r>
                        <a:rPr lang="en-US" sz="1400" b="1" dirty="0"/>
                        <a:t>6</a:t>
                      </a:r>
                    </a:p>
                  </a:txBody>
                  <a:tcPr/>
                </a:tc>
                <a:tc>
                  <a:txBody>
                    <a:bodyPr/>
                    <a:lstStyle/>
                    <a:p>
                      <a:pPr algn="r"/>
                      <a:r>
                        <a:rPr lang="en-US" sz="1400" b="1" dirty="0"/>
                        <a:t>0110</a:t>
                      </a:r>
                    </a:p>
                  </a:txBody>
                  <a:tcPr/>
                </a:tc>
                <a:extLst>
                  <a:ext uri="{0D108BD9-81ED-4DB2-BD59-A6C34878D82A}">
                    <a16:rowId xmlns:a16="http://schemas.microsoft.com/office/drawing/2014/main" val="10007"/>
                  </a:ext>
                </a:extLst>
              </a:tr>
              <a:tr h="0">
                <a:tc>
                  <a:txBody>
                    <a:bodyPr/>
                    <a:lstStyle/>
                    <a:p>
                      <a:pPr algn="r"/>
                      <a:r>
                        <a:rPr lang="en-US" sz="1400" b="1" dirty="0"/>
                        <a:t>7</a:t>
                      </a:r>
                    </a:p>
                  </a:txBody>
                  <a:tcPr/>
                </a:tc>
                <a:tc>
                  <a:txBody>
                    <a:bodyPr/>
                    <a:lstStyle/>
                    <a:p>
                      <a:pPr algn="r"/>
                      <a:r>
                        <a:rPr lang="en-US" sz="1400" b="1" dirty="0"/>
                        <a:t>7</a:t>
                      </a:r>
                    </a:p>
                  </a:txBody>
                  <a:tcPr/>
                </a:tc>
                <a:tc>
                  <a:txBody>
                    <a:bodyPr/>
                    <a:lstStyle/>
                    <a:p>
                      <a:pPr algn="r"/>
                      <a:r>
                        <a:rPr lang="en-US" sz="1400" b="1" dirty="0"/>
                        <a:t>0111</a:t>
                      </a:r>
                    </a:p>
                  </a:txBody>
                  <a:tcPr/>
                </a:tc>
                <a:extLst>
                  <a:ext uri="{0D108BD9-81ED-4DB2-BD59-A6C34878D82A}">
                    <a16:rowId xmlns:a16="http://schemas.microsoft.com/office/drawing/2014/main" val="10008"/>
                  </a:ext>
                </a:extLst>
              </a:tr>
              <a:tr h="0">
                <a:tc>
                  <a:txBody>
                    <a:bodyPr/>
                    <a:lstStyle/>
                    <a:p>
                      <a:pPr algn="r"/>
                      <a:r>
                        <a:rPr lang="en-US" sz="1400" b="1" dirty="0"/>
                        <a:t>8</a:t>
                      </a:r>
                    </a:p>
                  </a:txBody>
                  <a:tcPr/>
                </a:tc>
                <a:tc>
                  <a:txBody>
                    <a:bodyPr/>
                    <a:lstStyle/>
                    <a:p>
                      <a:pPr algn="r"/>
                      <a:r>
                        <a:rPr lang="en-US" sz="1400" b="1" dirty="0"/>
                        <a:t>8</a:t>
                      </a:r>
                    </a:p>
                  </a:txBody>
                  <a:tcPr/>
                </a:tc>
                <a:tc>
                  <a:txBody>
                    <a:bodyPr/>
                    <a:lstStyle/>
                    <a:p>
                      <a:pPr algn="r"/>
                      <a:r>
                        <a:rPr lang="en-US" sz="1400" b="1" dirty="0"/>
                        <a:t>1000</a:t>
                      </a:r>
                    </a:p>
                  </a:txBody>
                  <a:tcPr/>
                </a:tc>
                <a:extLst>
                  <a:ext uri="{0D108BD9-81ED-4DB2-BD59-A6C34878D82A}">
                    <a16:rowId xmlns:a16="http://schemas.microsoft.com/office/drawing/2014/main" val="10009"/>
                  </a:ext>
                </a:extLst>
              </a:tr>
              <a:tr h="0">
                <a:tc>
                  <a:txBody>
                    <a:bodyPr/>
                    <a:lstStyle/>
                    <a:p>
                      <a:pPr algn="r"/>
                      <a:r>
                        <a:rPr lang="en-US" sz="1400" b="1" dirty="0"/>
                        <a:t>9</a:t>
                      </a:r>
                    </a:p>
                  </a:txBody>
                  <a:tcPr/>
                </a:tc>
                <a:tc>
                  <a:txBody>
                    <a:bodyPr/>
                    <a:lstStyle/>
                    <a:p>
                      <a:pPr algn="r"/>
                      <a:r>
                        <a:rPr lang="en-US" sz="1400" b="1" dirty="0"/>
                        <a:t>9</a:t>
                      </a:r>
                    </a:p>
                  </a:txBody>
                  <a:tcPr/>
                </a:tc>
                <a:tc>
                  <a:txBody>
                    <a:bodyPr/>
                    <a:lstStyle/>
                    <a:p>
                      <a:pPr algn="r"/>
                      <a:r>
                        <a:rPr lang="en-US" sz="1400" b="1" dirty="0"/>
                        <a:t>1001</a:t>
                      </a:r>
                    </a:p>
                  </a:txBody>
                  <a:tcPr/>
                </a:tc>
                <a:extLst>
                  <a:ext uri="{0D108BD9-81ED-4DB2-BD59-A6C34878D82A}">
                    <a16:rowId xmlns:a16="http://schemas.microsoft.com/office/drawing/2014/main" val="10010"/>
                  </a:ext>
                </a:extLst>
              </a:tr>
              <a:tr h="0">
                <a:tc>
                  <a:txBody>
                    <a:bodyPr/>
                    <a:lstStyle/>
                    <a:p>
                      <a:pPr algn="r"/>
                      <a:r>
                        <a:rPr lang="en-US" sz="1400" b="1" dirty="0"/>
                        <a:t>A</a:t>
                      </a:r>
                    </a:p>
                  </a:txBody>
                  <a:tcPr/>
                </a:tc>
                <a:tc>
                  <a:txBody>
                    <a:bodyPr/>
                    <a:lstStyle/>
                    <a:p>
                      <a:pPr algn="r"/>
                      <a:r>
                        <a:rPr lang="en-US" sz="1400" b="1" dirty="0"/>
                        <a:t>10</a:t>
                      </a:r>
                    </a:p>
                  </a:txBody>
                  <a:tcPr/>
                </a:tc>
                <a:tc>
                  <a:txBody>
                    <a:bodyPr/>
                    <a:lstStyle/>
                    <a:p>
                      <a:pPr algn="r"/>
                      <a:r>
                        <a:rPr lang="en-US" sz="1400" b="1" dirty="0"/>
                        <a:t>1010</a:t>
                      </a:r>
                    </a:p>
                  </a:txBody>
                  <a:tcPr/>
                </a:tc>
                <a:extLst>
                  <a:ext uri="{0D108BD9-81ED-4DB2-BD59-A6C34878D82A}">
                    <a16:rowId xmlns:a16="http://schemas.microsoft.com/office/drawing/2014/main" val="10011"/>
                  </a:ext>
                </a:extLst>
              </a:tr>
              <a:tr h="0">
                <a:tc>
                  <a:txBody>
                    <a:bodyPr/>
                    <a:lstStyle/>
                    <a:p>
                      <a:pPr algn="r"/>
                      <a:r>
                        <a:rPr lang="en-US" sz="1400" b="1" dirty="0"/>
                        <a:t>B</a:t>
                      </a:r>
                    </a:p>
                  </a:txBody>
                  <a:tcPr/>
                </a:tc>
                <a:tc>
                  <a:txBody>
                    <a:bodyPr/>
                    <a:lstStyle/>
                    <a:p>
                      <a:pPr algn="r"/>
                      <a:r>
                        <a:rPr lang="en-US" sz="1400" b="1" dirty="0"/>
                        <a:t>11</a:t>
                      </a:r>
                    </a:p>
                  </a:txBody>
                  <a:tcPr/>
                </a:tc>
                <a:tc>
                  <a:txBody>
                    <a:bodyPr/>
                    <a:lstStyle/>
                    <a:p>
                      <a:pPr algn="r"/>
                      <a:r>
                        <a:rPr lang="en-US" sz="1400" b="1" dirty="0"/>
                        <a:t>1011</a:t>
                      </a:r>
                    </a:p>
                  </a:txBody>
                  <a:tcPr/>
                </a:tc>
                <a:extLst>
                  <a:ext uri="{0D108BD9-81ED-4DB2-BD59-A6C34878D82A}">
                    <a16:rowId xmlns:a16="http://schemas.microsoft.com/office/drawing/2014/main" val="10012"/>
                  </a:ext>
                </a:extLst>
              </a:tr>
              <a:tr h="0">
                <a:tc>
                  <a:txBody>
                    <a:bodyPr/>
                    <a:lstStyle/>
                    <a:p>
                      <a:pPr algn="r"/>
                      <a:r>
                        <a:rPr lang="en-US" sz="1400" b="1" dirty="0"/>
                        <a:t>C</a:t>
                      </a:r>
                    </a:p>
                  </a:txBody>
                  <a:tcPr/>
                </a:tc>
                <a:tc>
                  <a:txBody>
                    <a:bodyPr/>
                    <a:lstStyle/>
                    <a:p>
                      <a:pPr algn="r"/>
                      <a:r>
                        <a:rPr lang="en-US" sz="1400" b="1" dirty="0"/>
                        <a:t>12</a:t>
                      </a:r>
                    </a:p>
                  </a:txBody>
                  <a:tcPr/>
                </a:tc>
                <a:tc>
                  <a:txBody>
                    <a:bodyPr/>
                    <a:lstStyle/>
                    <a:p>
                      <a:pPr algn="r"/>
                      <a:r>
                        <a:rPr lang="en-US" sz="1400" b="1" dirty="0"/>
                        <a:t>1100</a:t>
                      </a:r>
                    </a:p>
                  </a:txBody>
                  <a:tcPr/>
                </a:tc>
                <a:extLst>
                  <a:ext uri="{0D108BD9-81ED-4DB2-BD59-A6C34878D82A}">
                    <a16:rowId xmlns:a16="http://schemas.microsoft.com/office/drawing/2014/main" val="10013"/>
                  </a:ext>
                </a:extLst>
              </a:tr>
              <a:tr h="0">
                <a:tc>
                  <a:txBody>
                    <a:bodyPr/>
                    <a:lstStyle/>
                    <a:p>
                      <a:pPr algn="r"/>
                      <a:r>
                        <a:rPr lang="en-US" sz="1400" b="1" dirty="0"/>
                        <a:t>D</a:t>
                      </a:r>
                    </a:p>
                  </a:txBody>
                  <a:tcPr/>
                </a:tc>
                <a:tc>
                  <a:txBody>
                    <a:bodyPr/>
                    <a:lstStyle/>
                    <a:p>
                      <a:pPr algn="r"/>
                      <a:r>
                        <a:rPr lang="en-US" sz="1400" b="1" dirty="0"/>
                        <a:t>13</a:t>
                      </a:r>
                    </a:p>
                  </a:txBody>
                  <a:tcPr/>
                </a:tc>
                <a:tc>
                  <a:txBody>
                    <a:bodyPr/>
                    <a:lstStyle/>
                    <a:p>
                      <a:pPr algn="r"/>
                      <a:r>
                        <a:rPr lang="en-US" sz="1400" b="1" dirty="0"/>
                        <a:t>1101</a:t>
                      </a:r>
                    </a:p>
                  </a:txBody>
                  <a:tcPr/>
                </a:tc>
                <a:extLst>
                  <a:ext uri="{0D108BD9-81ED-4DB2-BD59-A6C34878D82A}">
                    <a16:rowId xmlns:a16="http://schemas.microsoft.com/office/drawing/2014/main" val="10014"/>
                  </a:ext>
                </a:extLst>
              </a:tr>
              <a:tr h="0">
                <a:tc>
                  <a:txBody>
                    <a:bodyPr/>
                    <a:lstStyle/>
                    <a:p>
                      <a:pPr algn="r"/>
                      <a:r>
                        <a:rPr lang="en-US" sz="1400" b="1" dirty="0"/>
                        <a:t>E</a:t>
                      </a:r>
                    </a:p>
                  </a:txBody>
                  <a:tcPr/>
                </a:tc>
                <a:tc>
                  <a:txBody>
                    <a:bodyPr/>
                    <a:lstStyle/>
                    <a:p>
                      <a:pPr algn="r"/>
                      <a:r>
                        <a:rPr lang="en-US" sz="1400" b="1" dirty="0"/>
                        <a:t>14</a:t>
                      </a:r>
                    </a:p>
                  </a:txBody>
                  <a:tcPr/>
                </a:tc>
                <a:tc>
                  <a:txBody>
                    <a:bodyPr/>
                    <a:lstStyle/>
                    <a:p>
                      <a:pPr algn="r"/>
                      <a:r>
                        <a:rPr lang="en-US" sz="1400" b="1" dirty="0"/>
                        <a:t>1110</a:t>
                      </a:r>
                    </a:p>
                  </a:txBody>
                  <a:tcPr/>
                </a:tc>
                <a:extLst>
                  <a:ext uri="{0D108BD9-81ED-4DB2-BD59-A6C34878D82A}">
                    <a16:rowId xmlns:a16="http://schemas.microsoft.com/office/drawing/2014/main" val="10015"/>
                  </a:ext>
                </a:extLst>
              </a:tr>
              <a:tr h="0">
                <a:tc>
                  <a:txBody>
                    <a:bodyPr/>
                    <a:lstStyle/>
                    <a:p>
                      <a:pPr algn="r"/>
                      <a:r>
                        <a:rPr lang="en-US" sz="1400" b="1" dirty="0"/>
                        <a:t>F</a:t>
                      </a:r>
                    </a:p>
                  </a:txBody>
                  <a:tcPr/>
                </a:tc>
                <a:tc>
                  <a:txBody>
                    <a:bodyPr/>
                    <a:lstStyle/>
                    <a:p>
                      <a:pPr algn="r"/>
                      <a:r>
                        <a:rPr lang="en-US" sz="1400" b="1" dirty="0"/>
                        <a:t>15</a:t>
                      </a:r>
                    </a:p>
                  </a:txBody>
                  <a:tcPr/>
                </a:tc>
                <a:tc>
                  <a:txBody>
                    <a:bodyPr/>
                    <a:lstStyle/>
                    <a:p>
                      <a:pPr algn="r"/>
                      <a:r>
                        <a:rPr lang="en-US" sz="1400" b="1" dirty="0"/>
                        <a:t>1111</a:t>
                      </a:r>
                    </a:p>
                  </a:txBody>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2310604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51018-562E-4782-B552-DF05993C96FA}"/>
              </a:ext>
            </a:extLst>
          </p:cNvPr>
          <p:cNvSpPr>
            <a:spLocks noGrp="1"/>
          </p:cNvSpPr>
          <p:nvPr>
            <p:ph type="title"/>
          </p:nvPr>
        </p:nvSpPr>
        <p:spPr/>
        <p:txBody>
          <a:bodyPr/>
          <a:lstStyle/>
          <a:p>
            <a:r>
              <a:rPr lang="en-US" dirty="0"/>
              <a:t>Break + Practice problem</a:t>
            </a:r>
          </a:p>
        </p:txBody>
      </p:sp>
      <p:sp>
        <p:nvSpPr>
          <p:cNvPr id="3" name="Content Placeholder 2">
            <a:extLst>
              <a:ext uri="{FF2B5EF4-FFF2-40B4-BE49-F238E27FC236}">
                <a16:creationId xmlns:a16="http://schemas.microsoft.com/office/drawing/2014/main" id="{512DDEB4-F281-4696-952B-98DDF1767C9F}"/>
              </a:ext>
            </a:extLst>
          </p:cNvPr>
          <p:cNvSpPr>
            <a:spLocks noGrp="1"/>
          </p:cNvSpPr>
          <p:nvPr>
            <p:ph idx="1"/>
          </p:nvPr>
        </p:nvSpPr>
        <p:spPr/>
        <p:txBody>
          <a:bodyPr/>
          <a:lstStyle/>
          <a:p>
            <a:r>
              <a:rPr lang="en-US" b="1" dirty="0"/>
              <a:t>Convert 0x42 to decimal</a:t>
            </a:r>
          </a:p>
          <a:p>
            <a:endParaRPr lang="en-US" dirty="0"/>
          </a:p>
          <a:p>
            <a:r>
              <a:rPr lang="en-US" dirty="0"/>
              <a:t>Steps</a:t>
            </a:r>
          </a:p>
          <a:p>
            <a:pPr lvl="1"/>
            <a:r>
              <a:rPr lang="en-US" dirty="0"/>
              <a:t>Convert 0x42 to binary:</a:t>
            </a:r>
          </a:p>
          <a:p>
            <a:pPr lvl="2"/>
            <a:r>
              <a:rPr lang="en-US" dirty="0"/>
              <a:t>0x4 -&gt; 0b0100	0x2 -&gt; 0b0010</a:t>
            </a:r>
          </a:p>
          <a:p>
            <a:pPr lvl="2"/>
            <a:r>
              <a:rPr lang="en-US" dirty="0"/>
              <a:t>0x42 -&gt; 0b 0100 0010</a:t>
            </a:r>
          </a:p>
          <a:p>
            <a:pPr lvl="1"/>
            <a:endParaRPr lang="en-US" dirty="0"/>
          </a:p>
          <a:p>
            <a:pPr lvl="1"/>
            <a:r>
              <a:rPr lang="en-US" dirty="0"/>
              <a:t>Convert binary to decimal:</a:t>
            </a:r>
          </a:p>
        </p:txBody>
      </p:sp>
      <p:sp>
        <p:nvSpPr>
          <p:cNvPr id="4" name="Slide Number Placeholder 3">
            <a:extLst>
              <a:ext uri="{FF2B5EF4-FFF2-40B4-BE49-F238E27FC236}">
                <a16:creationId xmlns:a16="http://schemas.microsoft.com/office/drawing/2014/main" id="{3BB339B7-4093-4D58-9873-7F7B99A303D2}"/>
              </a:ext>
            </a:extLst>
          </p:cNvPr>
          <p:cNvSpPr>
            <a:spLocks noGrp="1"/>
          </p:cNvSpPr>
          <p:nvPr>
            <p:ph type="sldNum" sz="quarter" idx="12"/>
          </p:nvPr>
        </p:nvSpPr>
        <p:spPr/>
        <p:txBody>
          <a:bodyPr/>
          <a:lstStyle/>
          <a:p>
            <a:fld id="{0778C724-3839-4D76-A707-B4C23905D055}" type="slidenum">
              <a:rPr lang="en-US" smtClean="0"/>
              <a:t>14</a:t>
            </a:fld>
            <a:endParaRPr lang="en-US"/>
          </a:p>
        </p:txBody>
      </p:sp>
      <p:graphicFrame>
        <p:nvGraphicFramePr>
          <p:cNvPr id="7" name="Table 6">
            <a:extLst>
              <a:ext uri="{FF2B5EF4-FFF2-40B4-BE49-F238E27FC236}">
                <a16:creationId xmlns:a16="http://schemas.microsoft.com/office/drawing/2014/main" id="{B760D821-584E-F49C-0E8C-C6A0C6C1775F}"/>
              </a:ext>
            </a:extLst>
          </p:cNvPr>
          <p:cNvGraphicFramePr>
            <a:graphicFrameLocks noGrp="1"/>
          </p:cNvGraphicFramePr>
          <p:nvPr/>
        </p:nvGraphicFramePr>
        <p:xfrm>
          <a:off x="9503997" y="450948"/>
          <a:ext cx="2209800" cy="515112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0">
                <a:tc>
                  <a:txBody>
                    <a:bodyPr/>
                    <a:lstStyle/>
                    <a:p>
                      <a:r>
                        <a:rPr lang="en-US" sz="1200" b="1" dirty="0"/>
                        <a:t>Hex</a:t>
                      </a:r>
                    </a:p>
                  </a:txBody>
                  <a:tcPr/>
                </a:tc>
                <a:tc>
                  <a:txBody>
                    <a:bodyPr/>
                    <a:lstStyle/>
                    <a:p>
                      <a:r>
                        <a:rPr lang="en-US" sz="1200" b="1" dirty="0"/>
                        <a:t>Decimal</a:t>
                      </a:r>
                    </a:p>
                  </a:txBody>
                  <a:tcPr/>
                </a:tc>
                <a:tc>
                  <a:txBody>
                    <a:bodyPr/>
                    <a:lstStyle/>
                    <a:p>
                      <a:r>
                        <a:rPr lang="en-US" sz="1200" b="1" dirty="0"/>
                        <a:t>Binary</a:t>
                      </a:r>
                    </a:p>
                  </a:txBody>
                  <a:tcPr/>
                </a:tc>
                <a:extLst>
                  <a:ext uri="{0D108BD9-81ED-4DB2-BD59-A6C34878D82A}">
                    <a16:rowId xmlns:a16="http://schemas.microsoft.com/office/drawing/2014/main" val="10000"/>
                  </a:ext>
                </a:extLst>
              </a:tr>
              <a:tr h="0">
                <a:tc>
                  <a:txBody>
                    <a:bodyPr/>
                    <a:lstStyle/>
                    <a:p>
                      <a:pPr algn="r"/>
                      <a:r>
                        <a:rPr lang="en-US" sz="1400" b="1" dirty="0"/>
                        <a:t>0</a:t>
                      </a:r>
                    </a:p>
                  </a:txBody>
                  <a:tcPr/>
                </a:tc>
                <a:tc>
                  <a:txBody>
                    <a:bodyPr/>
                    <a:lstStyle/>
                    <a:p>
                      <a:pPr algn="r"/>
                      <a:r>
                        <a:rPr lang="en-US" sz="1400" b="1" dirty="0"/>
                        <a:t>0</a:t>
                      </a:r>
                    </a:p>
                  </a:txBody>
                  <a:tcPr/>
                </a:tc>
                <a:tc>
                  <a:txBody>
                    <a:bodyPr/>
                    <a:lstStyle/>
                    <a:p>
                      <a:pPr algn="r"/>
                      <a:r>
                        <a:rPr lang="en-US" sz="1400" b="1" dirty="0"/>
                        <a:t>0000</a:t>
                      </a:r>
                    </a:p>
                  </a:txBody>
                  <a:tcPr/>
                </a:tc>
                <a:extLst>
                  <a:ext uri="{0D108BD9-81ED-4DB2-BD59-A6C34878D82A}">
                    <a16:rowId xmlns:a16="http://schemas.microsoft.com/office/drawing/2014/main" val="10001"/>
                  </a:ext>
                </a:extLst>
              </a:tr>
              <a:tr h="0">
                <a:tc>
                  <a:txBody>
                    <a:bodyPr/>
                    <a:lstStyle/>
                    <a:p>
                      <a:pPr algn="r"/>
                      <a:r>
                        <a:rPr lang="en-US" sz="1400" b="1" dirty="0"/>
                        <a:t>1</a:t>
                      </a:r>
                    </a:p>
                  </a:txBody>
                  <a:tcPr/>
                </a:tc>
                <a:tc>
                  <a:txBody>
                    <a:bodyPr/>
                    <a:lstStyle/>
                    <a:p>
                      <a:pPr algn="r"/>
                      <a:r>
                        <a:rPr lang="en-US" sz="1400" b="1" dirty="0"/>
                        <a:t>1</a:t>
                      </a:r>
                    </a:p>
                  </a:txBody>
                  <a:tcPr/>
                </a:tc>
                <a:tc>
                  <a:txBody>
                    <a:bodyPr/>
                    <a:lstStyle/>
                    <a:p>
                      <a:pPr algn="r"/>
                      <a:r>
                        <a:rPr lang="en-US" sz="1400" b="1" dirty="0"/>
                        <a:t>0001</a:t>
                      </a:r>
                    </a:p>
                  </a:txBody>
                  <a:tcPr/>
                </a:tc>
                <a:extLst>
                  <a:ext uri="{0D108BD9-81ED-4DB2-BD59-A6C34878D82A}">
                    <a16:rowId xmlns:a16="http://schemas.microsoft.com/office/drawing/2014/main" val="10002"/>
                  </a:ext>
                </a:extLst>
              </a:tr>
              <a:tr h="0">
                <a:tc>
                  <a:txBody>
                    <a:bodyPr/>
                    <a:lstStyle/>
                    <a:p>
                      <a:pPr algn="r"/>
                      <a:r>
                        <a:rPr lang="en-US" sz="1400" b="1" dirty="0"/>
                        <a:t>2</a:t>
                      </a:r>
                    </a:p>
                  </a:txBody>
                  <a:tcPr/>
                </a:tc>
                <a:tc>
                  <a:txBody>
                    <a:bodyPr/>
                    <a:lstStyle/>
                    <a:p>
                      <a:pPr algn="r"/>
                      <a:r>
                        <a:rPr lang="en-US" sz="1400" b="1" dirty="0"/>
                        <a:t>2</a:t>
                      </a:r>
                    </a:p>
                  </a:txBody>
                  <a:tcPr/>
                </a:tc>
                <a:tc>
                  <a:txBody>
                    <a:bodyPr/>
                    <a:lstStyle/>
                    <a:p>
                      <a:pPr algn="r"/>
                      <a:r>
                        <a:rPr lang="en-US" sz="1400" b="1" dirty="0"/>
                        <a:t>0010</a:t>
                      </a:r>
                    </a:p>
                  </a:txBody>
                  <a:tcPr/>
                </a:tc>
                <a:extLst>
                  <a:ext uri="{0D108BD9-81ED-4DB2-BD59-A6C34878D82A}">
                    <a16:rowId xmlns:a16="http://schemas.microsoft.com/office/drawing/2014/main" val="10003"/>
                  </a:ext>
                </a:extLst>
              </a:tr>
              <a:tr h="0">
                <a:tc>
                  <a:txBody>
                    <a:bodyPr/>
                    <a:lstStyle/>
                    <a:p>
                      <a:pPr algn="r"/>
                      <a:r>
                        <a:rPr lang="en-US" sz="1400" b="1" dirty="0"/>
                        <a:t>3</a:t>
                      </a:r>
                    </a:p>
                  </a:txBody>
                  <a:tcPr/>
                </a:tc>
                <a:tc>
                  <a:txBody>
                    <a:bodyPr/>
                    <a:lstStyle/>
                    <a:p>
                      <a:pPr algn="r"/>
                      <a:r>
                        <a:rPr lang="en-US" sz="1400" b="1" dirty="0"/>
                        <a:t>3</a:t>
                      </a:r>
                    </a:p>
                  </a:txBody>
                  <a:tcPr/>
                </a:tc>
                <a:tc>
                  <a:txBody>
                    <a:bodyPr/>
                    <a:lstStyle/>
                    <a:p>
                      <a:pPr algn="r"/>
                      <a:r>
                        <a:rPr lang="en-US" sz="1400" b="1" dirty="0"/>
                        <a:t>0011</a:t>
                      </a:r>
                    </a:p>
                  </a:txBody>
                  <a:tcPr/>
                </a:tc>
                <a:extLst>
                  <a:ext uri="{0D108BD9-81ED-4DB2-BD59-A6C34878D82A}">
                    <a16:rowId xmlns:a16="http://schemas.microsoft.com/office/drawing/2014/main" val="10004"/>
                  </a:ext>
                </a:extLst>
              </a:tr>
              <a:tr h="0">
                <a:tc>
                  <a:txBody>
                    <a:bodyPr/>
                    <a:lstStyle/>
                    <a:p>
                      <a:pPr algn="r"/>
                      <a:r>
                        <a:rPr lang="en-US" sz="1400" b="1" dirty="0"/>
                        <a:t>4</a:t>
                      </a:r>
                    </a:p>
                  </a:txBody>
                  <a:tcPr/>
                </a:tc>
                <a:tc>
                  <a:txBody>
                    <a:bodyPr/>
                    <a:lstStyle/>
                    <a:p>
                      <a:pPr algn="r"/>
                      <a:r>
                        <a:rPr lang="en-US" sz="1400" b="1" dirty="0"/>
                        <a:t>4</a:t>
                      </a:r>
                    </a:p>
                  </a:txBody>
                  <a:tcPr/>
                </a:tc>
                <a:tc>
                  <a:txBody>
                    <a:bodyPr/>
                    <a:lstStyle/>
                    <a:p>
                      <a:pPr algn="r"/>
                      <a:r>
                        <a:rPr lang="en-US" sz="1400" b="1" dirty="0"/>
                        <a:t>0100</a:t>
                      </a:r>
                    </a:p>
                  </a:txBody>
                  <a:tcPr/>
                </a:tc>
                <a:extLst>
                  <a:ext uri="{0D108BD9-81ED-4DB2-BD59-A6C34878D82A}">
                    <a16:rowId xmlns:a16="http://schemas.microsoft.com/office/drawing/2014/main" val="10005"/>
                  </a:ext>
                </a:extLst>
              </a:tr>
              <a:tr h="0">
                <a:tc>
                  <a:txBody>
                    <a:bodyPr/>
                    <a:lstStyle/>
                    <a:p>
                      <a:pPr algn="r"/>
                      <a:r>
                        <a:rPr lang="en-US" sz="1400" b="1" dirty="0"/>
                        <a:t>5</a:t>
                      </a:r>
                    </a:p>
                  </a:txBody>
                  <a:tcPr/>
                </a:tc>
                <a:tc>
                  <a:txBody>
                    <a:bodyPr/>
                    <a:lstStyle/>
                    <a:p>
                      <a:pPr algn="r"/>
                      <a:r>
                        <a:rPr lang="en-US" sz="1400" b="1" dirty="0"/>
                        <a:t>5</a:t>
                      </a:r>
                    </a:p>
                  </a:txBody>
                  <a:tcPr/>
                </a:tc>
                <a:tc>
                  <a:txBody>
                    <a:bodyPr/>
                    <a:lstStyle/>
                    <a:p>
                      <a:pPr algn="r"/>
                      <a:r>
                        <a:rPr lang="en-US" sz="1400" b="1" dirty="0"/>
                        <a:t>0101</a:t>
                      </a:r>
                    </a:p>
                  </a:txBody>
                  <a:tcPr/>
                </a:tc>
                <a:extLst>
                  <a:ext uri="{0D108BD9-81ED-4DB2-BD59-A6C34878D82A}">
                    <a16:rowId xmlns:a16="http://schemas.microsoft.com/office/drawing/2014/main" val="10006"/>
                  </a:ext>
                </a:extLst>
              </a:tr>
              <a:tr h="0">
                <a:tc>
                  <a:txBody>
                    <a:bodyPr/>
                    <a:lstStyle/>
                    <a:p>
                      <a:pPr algn="r"/>
                      <a:r>
                        <a:rPr lang="en-US" sz="1400" b="1" dirty="0"/>
                        <a:t>6</a:t>
                      </a:r>
                    </a:p>
                  </a:txBody>
                  <a:tcPr/>
                </a:tc>
                <a:tc>
                  <a:txBody>
                    <a:bodyPr/>
                    <a:lstStyle/>
                    <a:p>
                      <a:pPr algn="r"/>
                      <a:r>
                        <a:rPr lang="en-US" sz="1400" b="1" dirty="0"/>
                        <a:t>6</a:t>
                      </a:r>
                    </a:p>
                  </a:txBody>
                  <a:tcPr/>
                </a:tc>
                <a:tc>
                  <a:txBody>
                    <a:bodyPr/>
                    <a:lstStyle/>
                    <a:p>
                      <a:pPr algn="r"/>
                      <a:r>
                        <a:rPr lang="en-US" sz="1400" b="1" dirty="0"/>
                        <a:t>0110</a:t>
                      </a:r>
                    </a:p>
                  </a:txBody>
                  <a:tcPr/>
                </a:tc>
                <a:extLst>
                  <a:ext uri="{0D108BD9-81ED-4DB2-BD59-A6C34878D82A}">
                    <a16:rowId xmlns:a16="http://schemas.microsoft.com/office/drawing/2014/main" val="10007"/>
                  </a:ext>
                </a:extLst>
              </a:tr>
              <a:tr h="0">
                <a:tc>
                  <a:txBody>
                    <a:bodyPr/>
                    <a:lstStyle/>
                    <a:p>
                      <a:pPr algn="r"/>
                      <a:r>
                        <a:rPr lang="en-US" sz="1400" b="1" dirty="0"/>
                        <a:t>7</a:t>
                      </a:r>
                    </a:p>
                  </a:txBody>
                  <a:tcPr/>
                </a:tc>
                <a:tc>
                  <a:txBody>
                    <a:bodyPr/>
                    <a:lstStyle/>
                    <a:p>
                      <a:pPr algn="r"/>
                      <a:r>
                        <a:rPr lang="en-US" sz="1400" b="1" dirty="0"/>
                        <a:t>7</a:t>
                      </a:r>
                    </a:p>
                  </a:txBody>
                  <a:tcPr/>
                </a:tc>
                <a:tc>
                  <a:txBody>
                    <a:bodyPr/>
                    <a:lstStyle/>
                    <a:p>
                      <a:pPr algn="r"/>
                      <a:r>
                        <a:rPr lang="en-US" sz="1400" b="1" dirty="0"/>
                        <a:t>0111</a:t>
                      </a:r>
                    </a:p>
                  </a:txBody>
                  <a:tcPr/>
                </a:tc>
                <a:extLst>
                  <a:ext uri="{0D108BD9-81ED-4DB2-BD59-A6C34878D82A}">
                    <a16:rowId xmlns:a16="http://schemas.microsoft.com/office/drawing/2014/main" val="10008"/>
                  </a:ext>
                </a:extLst>
              </a:tr>
              <a:tr h="0">
                <a:tc>
                  <a:txBody>
                    <a:bodyPr/>
                    <a:lstStyle/>
                    <a:p>
                      <a:pPr algn="r"/>
                      <a:r>
                        <a:rPr lang="en-US" sz="1400" b="1" dirty="0"/>
                        <a:t>8</a:t>
                      </a:r>
                    </a:p>
                  </a:txBody>
                  <a:tcPr/>
                </a:tc>
                <a:tc>
                  <a:txBody>
                    <a:bodyPr/>
                    <a:lstStyle/>
                    <a:p>
                      <a:pPr algn="r"/>
                      <a:r>
                        <a:rPr lang="en-US" sz="1400" b="1" dirty="0"/>
                        <a:t>8</a:t>
                      </a:r>
                    </a:p>
                  </a:txBody>
                  <a:tcPr/>
                </a:tc>
                <a:tc>
                  <a:txBody>
                    <a:bodyPr/>
                    <a:lstStyle/>
                    <a:p>
                      <a:pPr algn="r"/>
                      <a:r>
                        <a:rPr lang="en-US" sz="1400" b="1" dirty="0"/>
                        <a:t>1000</a:t>
                      </a:r>
                    </a:p>
                  </a:txBody>
                  <a:tcPr/>
                </a:tc>
                <a:extLst>
                  <a:ext uri="{0D108BD9-81ED-4DB2-BD59-A6C34878D82A}">
                    <a16:rowId xmlns:a16="http://schemas.microsoft.com/office/drawing/2014/main" val="10009"/>
                  </a:ext>
                </a:extLst>
              </a:tr>
              <a:tr h="0">
                <a:tc>
                  <a:txBody>
                    <a:bodyPr/>
                    <a:lstStyle/>
                    <a:p>
                      <a:pPr algn="r"/>
                      <a:r>
                        <a:rPr lang="en-US" sz="1400" b="1" dirty="0"/>
                        <a:t>9</a:t>
                      </a:r>
                    </a:p>
                  </a:txBody>
                  <a:tcPr/>
                </a:tc>
                <a:tc>
                  <a:txBody>
                    <a:bodyPr/>
                    <a:lstStyle/>
                    <a:p>
                      <a:pPr algn="r"/>
                      <a:r>
                        <a:rPr lang="en-US" sz="1400" b="1" dirty="0"/>
                        <a:t>9</a:t>
                      </a:r>
                    </a:p>
                  </a:txBody>
                  <a:tcPr/>
                </a:tc>
                <a:tc>
                  <a:txBody>
                    <a:bodyPr/>
                    <a:lstStyle/>
                    <a:p>
                      <a:pPr algn="r"/>
                      <a:r>
                        <a:rPr lang="en-US" sz="1400" b="1" dirty="0"/>
                        <a:t>1001</a:t>
                      </a:r>
                    </a:p>
                  </a:txBody>
                  <a:tcPr/>
                </a:tc>
                <a:extLst>
                  <a:ext uri="{0D108BD9-81ED-4DB2-BD59-A6C34878D82A}">
                    <a16:rowId xmlns:a16="http://schemas.microsoft.com/office/drawing/2014/main" val="10010"/>
                  </a:ext>
                </a:extLst>
              </a:tr>
              <a:tr h="0">
                <a:tc>
                  <a:txBody>
                    <a:bodyPr/>
                    <a:lstStyle/>
                    <a:p>
                      <a:pPr algn="r"/>
                      <a:r>
                        <a:rPr lang="en-US" sz="1400" b="1" dirty="0"/>
                        <a:t>A</a:t>
                      </a:r>
                    </a:p>
                  </a:txBody>
                  <a:tcPr/>
                </a:tc>
                <a:tc>
                  <a:txBody>
                    <a:bodyPr/>
                    <a:lstStyle/>
                    <a:p>
                      <a:pPr algn="r"/>
                      <a:r>
                        <a:rPr lang="en-US" sz="1400" b="1" dirty="0"/>
                        <a:t>10</a:t>
                      </a:r>
                    </a:p>
                  </a:txBody>
                  <a:tcPr/>
                </a:tc>
                <a:tc>
                  <a:txBody>
                    <a:bodyPr/>
                    <a:lstStyle/>
                    <a:p>
                      <a:pPr algn="r"/>
                      <a:r>
                        <a:rPr lang="en-US" sz="1400" b="1" dirty="0"/>
                        <a:t>1010</a:t>
                      </a:r>
                    </a:p>
                  </a:txBody>
                  <a:tcPr/>
                </a:tc>
                <a:extLst>
                  <a:ext uri="{0D108BD9-81ED-4DB2-BD59-A6C34878D82A}">
                    <a16:rowId xmlns:a16="http://schemas.microsoft.com/office/drawing/2014/main" val="10011"/>
                  </a:ext>
                </a:extLst>
              </a:tr>
              <a:tr h="0">
                <a:tc>
                  <a:txBody>
                    <a:bodyPr/>
                    <a:lstStyle/>
                    <a:p>
                      <a:pPr algn="r"/>
                      <a:r>
                        <a:rPr lang="en-US" sz="1400" b="1" dirty="0"/>
                        <a:t>B</a:t>
                      </a:r>
                    </a:p>
                  </a:txBody>
                  <a:tcPr/>
                </a:tc>
                <a:tc>
                  <a:txBody>
                    <a:bodyPr/>
                    <a:lstStyle/>
                    <a:p>
                      <a:pPr algn="r"/>
                      <a:r>
                        <a:rPr lang="en-US" sz="1400" b="1" dirty="0"/>
                        <a:t>11</a:t>
                      </a:r>
                    </a:p>
                  </a:txBody>
                  <a:tcPr/>
                </a:tc>
                <a:tc>
                  <a:txBody>
                    <a:bodyPr/>
                    <a:lstStyle/>
                    <a:p>
                      <a:pPr algn="r"/>
                      <a:r>
                        <a:rPr lang="en-US" sz="1400" b="1" dirty="0"/>
                        <a:t>1011</a:t>
                      </a:r>
                    </a:p>
                  </a:txBody>
                  <a:tcPr/>
                </a:tc>
                <a:extLst>
                  <a:ext uri="{0D108BD9-81ED-4DB2-BD59-A6C34878D82A}">
                    <a16:rowId xmlns:a16="http://schemas.microsoft.com/office/drawing/2014/main" val="10012"/>
                  </a:ext>
                </a:extLst>
              </a:tr>
              <a:tr h="0">
                <a:tc>
                  <a:txBody>
                    <a:bodyPr/>
                    <a:lstStyle/>
                    <a:p>
                      <a:pPr algn="r"/>
                      <a:r>
                        <a:rPr lang="en-US" sz="1400" b="1" dirty="0"/>
                        <a:t>C</a:t>
                      </a:r>
                    </a:p>
                  </a:txBody>
                  <a:tcPr/>
                </a:tc>
                <a:tc>
                  <a:txBody>
                    <a:bodyPr/>
                    <a:lstStyle/>
                    <a:p>
                      <a:pPr algn="r"/>
                      <a:r>
                        <a:rPr lang="en-US" sz="1400" b="1" dirty="0"/>
                        <a:t>12</a:t>
                      </a:r>
                    </a:p>
                  </a:txBody>
                  <a:tcPr/>
                </a:tc>
                <a:tc>
                  <a:txBody>
                    <a:bodyPr/>
                    <a:lstStyle/>
                    <a:p>
                      <a:pPr algn="r"/>
                      <a:r>
                        <a:rPr lang="en-US" sz="1400" b="1" dirty="0"/>
                        <a:t>1100</a:t>
                      </a:r>
                    </a:p>
                  </a:txBody>
                  <a:tcPr/>
                </a:tc>
                <a:extLst>
                  <a:ext uri="{0D108BD9-81ED-4DB2-BD59-A6C34878D82A}">
                    <a16:rowId xmlns:a16="http://schemas.microsoft.com/office/drawing/2014/main" val="10013"/>
                  </a:ext>
                </a:extLst>
              </a:tr>
              <a:tr h="0">
                <a:tc>
                  <a:txBody>
                    <a:bodyPr/>
                    <a:lstStyle/>
                    <a:p>
                      <a:pPr algn="r"/>
                      <a:r>
                        <a:rPr lang="en-US" sz="1400" b="1" dirty="0"/>
                        <a:t>D</a:t>
                      </a:r>
                    </a:p>
                  </a:txBody>
                  <a:tcPr/>
                </a:tc>
                <a:tc>
                  <a:txBody>
                    <a:bodyPr/>
                    <a:lstStyle/>
                    <a:p>
                      <a:pPr algn="r"/>
                      <a:r>
                        <a:rPr lang="en-US" sz="1400" b="1" dirty="0"/>
                        <a:t>13</a:t>
                      </a:r>
                    </a:p>
                  </a:txBody>
                  <a:tcPr/>
                </a:tc>
                <a:tc>
                  <a:txBody>
                    <a:bodyPr/>
                    <a:lstStyle/>
                    <a:p>
                      <a:pPr algn="r"/>
                      <a:r>
                        <a:rPr lang="en-US" sz="1400" b="1" dirty="0"/>
                        <a:t>1101</a:t>
                      </a:r>
                    </a:p>
                  </a:txBody>
                  <a:tcPr/>
                </a:tc>
                <a:extLst>
                  <a:ext uri="{0D108BD9-81ED-4DB2-BD59-A6C34878D82A}">
                    <a16:rowId xmlns:a16="http://schemas.microsoft.com/office/drawing/2014/main" val="10014"/>
                  </a:ext>
                </a:extLst>
              </a:tr>
              <a:tr h="0">
                <a:tc>
                  <a:txBody>
                    <a:bodyPr/>
                    <a:lstStyle/>
                    <a:p>
                      <a:pPr algn="r"/>
                      <a:r>
                        <a:rPr lang="en-US" sz="1400" b="1" dirty="0"/>
                        <a:t>E</a:t>
                      </a:r>
                    </a:p>
                  </a:txBody>
                  <a:tcPr/>
                </a:tc>
                <a:tc>
                  <a:txBody>
                    <a:bodyPr/>
                    <a:lstStyle/>
                    <a:p>
                      <a:pPr algn="r"/>
                      <a:r>
                        <a:rPr lang="en-US" sz="1400" b="1" dirty="0"/>
                        <a:t>14</a:t>
                      </a:r>
                    </a:p>
                  </a:txBody>
                  <a:tcPr/>
                </a:tc>
                <a:tc>
                  <a:txBody>
                    <a:bodyPr/>
                    <a:lstStyle/>
                    <a:p>
                      <a:pPr algn="r"/>
                      <a:r>
                        <a:rPr lang="en-US" sz="1400" b="1" dirty="0"/>
                        <a:t>1110</a:t>
                      </a:r>
                    </a:p>
                  </a:txBody>
                  <a:tcPr/>
                </a:tc>
                <a:extLst>
                  <a:ext uri="{0D108BD9-81ED-4DB2-BD59-A6C34878D82A}">
                    <a16:rowId xmlns:a16="http://schemas.microsoft.com/office/drawing/2014/main" val="10015"/>
                  </a:ext>
                </a:extLst>
              </a:tr>
              <a:tr h="0">
                <a:tc>
                  <a:txBody>
                    <a:bodyPr/>
                    <a:lstStyle/>
                    <a:p>
                      <a:pPr algn="r"/>
                      <a:r>
                        <a:rPr lang="en-US" sz="1400" b="1" dirty="0"/>
                        <a:t>F</a:t>
                      </a:r>
                    </a:p>
                  </a:txBody>
                  <a:tcPr/>
                </a:tc>
                <a:tc>
                  <a:txBody>
                    <a:bodyPr/>
                    <a:lstStyle/>
                    <a:p>
                      <a:pPr algn="r"/>
                      <a:r>
                        <a:rPr lang="en-US" sz="1400" b="1" dirty="0"/>
                        <a:t>15</a:t>
                      </a:r>
                    </a:p>
                  </a:txBody>
                  <a:tcPr/>
                </a:tc>
                <a:tc>
                  <a:txBody>
                    <a:bodyPr/>
                    <a:lstStyle/>
                    <a:p>
                      <a:pPr algn="r"/>
                      <a:r>
                        <a:rPr lang="en-US" sz="1400" b="1" dirty="0"/>
                        <a:t>1111</a:t>
                      </a:r>
                    </a:p>
                  </a:txBody>
                  <a:tcPr/>
                </a:tc>
                <a:extLst>
                  <a:ext uri="{0D108BD9-81ED-4DB2-BD59-A6C34878D82A}">
                    <a16:rowId xmlns:a16="http://schemas.microsoft.com/office/drawing/2014/main" val="10016"/>
                  </a:ext>
                </a:extLst>
              </a:tr>
            </a:tbl>
          </a:graphicData>
        </a:graphic>
      </p:graphicFrame>
      <p:sp>
        <p:nvSpPr>
          <p:cNvPr id="5" name="TextBox 4">
            <a:extLst>
              <a:ext uri="{FF2B5EF4-FFF2-40B4-BE49-F238E27FC236}">
                <a16:creationId xmlns:a16="http://schemas.microsoft.com/office/drawing/2014/main" id="{375583C9-E428-502C-815B-5D1B39CFE59B}"/>
              </a:ext>
            </a:extLst>
          </p:cNvPr>
          <p:cNvSpPr txBox="1"/>
          <p:nvPr/>
        </p:nvSpPr>
        <p:spPr>
          <a:xfrm>
            <a:off x="5517704" y="1946506"/>
            <a:ext cx="3355839" cy="461665"/>
          </a:xfrm>
          <a:prstGeom prst="rect">
            <a:avLst/>
          </a:prstGeom>
          <a:solidFill>
            <a:srgbClr val="D3F2D3"/>
          </a:solidFill>
          <a:ln>
            <a:solidFill>
              <a:schemeClr val="tx1"/>
            </a:solidFill>
          </a:ln>
        </p:spPr>
        <p:txBody>
          <a:bodyPr wrap="square" rtlCol="0">
            <a:spAutoFit/>
          </a:bodyPr>
          <a:lstStyle/>
          <a:p>
            <a:r>
              <a:rPr lang="en-US" sz="2400" dirty="0">
                <a:latin typeface="Calibri" charset="0"/>
                <a:ea typeface="Calibri" charset="0"/>
                <a:cs typeface="Calibri" charset="0"/>
              </a:rPr>
              <a:t>“0b” prefix = it’s in binary</a:t>
            </a:r>
          </a:p>
        </p:txBody>
      </p:sp>
    </p:spTree>
    <p:extLst>
      <p:ext uri="{BB962C8B-B14F-4D97-AF65-F5344CB8AC3E}">
        <p14:creationId xmlns:p14="http://schemas.microsoft.com/office/powerpoint/2010/main" val="4035735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51018-562E-4782-B552-DF05993C96FA}"/>
              </a:ext>
            </a:extLst>
          </p:cNvPr>
          <p:cNvSpPr>
            <a:spLocks noGrp="1"/>
          </p:cNvSpPr>
          <p:nvPr>
            <p:ph type="title"/>
          </p:nvPr>
        </p:nvSpPr>
        <p:spPr/>
        <p:txBody>
          <a:bodyPr/>
          <a:lstStyle/>
          <a:p>
            <a:r>
              <a:rPr lang="en-US" dirty="0"/>
              <a:t>Break + Practice problem</a:t>
            </a:r>
          </a:p>
        </p:txBody>
      </p:sp>
      <p:sp>
        <p:nvSpPr>
          <p:cNvPr id="3" name="Content Placeholder 2">
            <a:extLst>
              <a:ext uri="{FF2B5EF4-FFF2-40B4-BE49-F238E27FC236}">
                <a16:creationId xmlns:a16="http://schemas.microsoft.com/office/drawing/2014/main" id="{512DDEB4-F281-4696-952B-98DDF1767C9F}"/>
              </a:ext>
            </a:extLst>
          </p:cNvPr>
          <p:cNvSpPr>
            <a:spLocks noGrp="1"/>
          </p:cNvSpPr>
          <p:nvPr>
            <p:ph idx="1"/>
          </p:nvPr>
        </p:nvSpPr>
        <p:spPr/>
        <p:txBody>
          <a:bodyPr/>
          <a:lstStyle/>
          <a:p>
            <a:r>
              <a:rPr lang="en-US" b="1" dirty="0"/>
              <a:t>Convert 0x42 to decimal</a:t>
            </a:r>
          </a:p>
          <a:p>
            <a:endParaRPr lang="en-US" dirty="0"/>
          </a:p>
          <a:p>
            <a:r>
              <a:rPr lang="en-US" dirty="0"/>
              <a:t>Steps</a:t>
            </a:r>
          </a:p>
          <a:p>
            <a:pPr lvl="1"/>
            <a:r>
              <a:rPr lang="en-US" dirty="0"/>
              <a:t>Convert 0x42 to binary:</a:t>
            </a:r>
          </a:p>
          <a:p>
            <a:pPr lvl="2"/>
            <a:r>
              <a:rPr lang="en-US" dirty="0"/>
              <a:t>0x4 -&gt; 0b0100	0x2 -&gt; 0b0010</a:t>
            </a:r>
          </a:p>
          <a:p>
            <a:pPr lvl="2"/>
            <a:r>
              <a:rPr lang="en-US" dirty="0"/>
              <a:t>0x42 -&gt; 0b 0100 0010</a:t>
            </a:r>
          </a:p>
          <a:p>
            <a:pPr lvl="1"/>
            <a:endParaRPr lang="en-US" dirty="0"/>
          </a:p>
          <a:p>
            <a:pPr lvl="1"/>
            <a:r>
              <a:rPr lang="en-US" dirty="0"/>
              <a:t>Convert binary to decimal:</a:t>
            </a:r>
          </a:p>
          <a:p>
            <a:pPr lvl="2"/>
            <a:r>
              <a:rPr lang="en-US" dirty="0"/>
              <a:t>1*2</a:t>
            </a:r>
            <a:r>
              <a:rPr lang="en-US" baseline="30000" dirty="0"/>
              <a:t>6</a:t>
            </a:r>
            <a:r>
              <a:rPr lang="en-US" baseline="-25000" dirty="0"/>
              <a:t> </a:t>
            </a:r>
            <a:r>
              <a:rPr lang="en-US" dirty="0"/>
              <a:t>+ 1*2</a:t>
            </a:r>
            <a:r>
              <a:rPr lang="en-US" baseline="30000" dirty="0"/>
              <a:t>1 </a:t>
            </a:r>
            <a:r>
              <a:rPr lang="en-US" dirty="0"/>
              <a:t>= 64 + 2 = 66</a:t>
            </a:r>
          </a:p>
        </p:txBody>
      </p:sp>
      <p:sp>
        <p:nvSpPr>
          <p:cNvPr id="4" name="Slide Number Placeholder 3">
            <a:extLst>
              <a:ext uri="{FF2B5EF4-FFF2-40B4-BE49-F238E27FC236}">
                <a16:creationId xmlns:a16="http://schemas.microsoft.com/office/drawing/2014/main" id="{3BB339B7-4093-4D58-9873-7F7B99A303D2}"/>
              </a:ext>
            </a:extLst>
          </p:cNvPr>
          <p:cNvSpPr>
            <a:spLocks noGrp="1"/>
          </p:cNvSpPr>
          <p:nvPr>
            <p:ph type="sldNum" sz="quarter" idx="12"/>
          </p:nvPr>
        </p:nvSpPr>
        <p:spPr/>
        <p:txBody>
          <a:bodyPr/>
          <a:lstStyle/>
          <a:p>
            <a:fld id="{0778C724-3839-4D76-A707-B4C23905D055}" type="slidenum">
              <a:rPr lang="en-US" smtClean="0"/>
              <a:t>15</a:t>
            </a:fld>
            <a:endParaRPr lang="en-US"/>
          </a:p>
        </p:txBody>
      </p:sp>
      <p:graphicFrame>
        <p:nvGraphicFramePr>
          <p:cNvPr id="5" name="Table 4">
            <a:extLst>
              <a:ext uri="{FF2B5EF4-FFF2-40B4-BE49-F238E27FC236}">
                <a16:creationId xmlns:a16="http://schemas.microsoft.com/office/drawing/2014/main" id="{1E915407-A925-9CD2-A9BE-11219EF3092A}"/>
              </a:ext>
            </a:extLst>
          </p:cNvPr>
          <p:cNvGraphicFramePr>
            <a:graphicFrameLocks noGrp="1"/>
          </p:cNvGraphicFramePr>
          <p:nvPr/>
        </p:nvGraphicFramePr>
        <p:xfrm>
          <a:off x="9503997" y="450948"/>
          <a:ext cx="2209800" cy="515112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0">
                <a:tc>
                  <a:txBody>
                    <a:bodyPr/>
                    <a:lstStyle/>
                    <a:p>
                      <a:r>
                        <a:rPr lang="en-US" sz="1200" b="1" dirty="0"/>
                        <a:t>Hex</a:t>
                      </a:r>
                    </a:p>
                  </a:txBody>
                  <a:tcPr/>
                </a:tc>
                <a:tc>
                  <a:txBody>
                    <a:bodyPr/>
                    <a:lstStyle/>
                    <a:p>
                      <a:r>
                        <a:rPr lang="en-US" sz="1200" b="1" dirty="0"/>
                        <a:t>Decimal</a:t>
                      </a:r>
                    </a:p>
                  </a:txBody>
                  <a:tcPr/>
                </a:tc>
                <a:tc>
                  <a:txBody>
                    <a:bodyPr/>
                    <a:lstStyle/>
                    <a:p>
                      <a:r>
                        <a:rPr lang="en-US" sz="1200" b="1" dirty="0"/>
                        <a:t>Binary</a:t>
                      </a:r>
                    </a:p>
                  </a:txBody>
                  <a:tcPr/>
                </a:tc>
                <a:extLst>
                  <a:ext uri="{0D108BD9-81ED-4DB2-BD59-A6C34878D82A}">
                    <a16:rowId xmlns:a16="http://schemas.microsoft.com/office/drawing/2014/main" val="10000"/>
                  </a:ext>
                </a:extLst>
              </a:tr>
              <a:tr h="0">
                <a:tc>
                  <a:txBody>
                    <a:bodyPr/>
                    <a:lstStyle/>
                    <a:p>
                      <a:pPr algn="r"/>
                      <a:r>
                        <a:rPr lang="en-US" sz="1400" b="1" dirty="0"/>
                        <a:t>0</a:t>
                      </a:r>
                    </a:p>
                  </a:txBody>
                  <a:tcPr/>
                </a:tc>
                <a:tc>
                  <a:txBody>
                    <a:bodyPr/>
                    <a:lstStyle/>
                    <a:p>
                      <a:pPr algn="r"/>
                      <a:r>
                        <a:rPr lang="en-US" sz="1400" b="1" dirty="0"/>
                        <a:t>0</a:t>
                      </a:r>
                    </a:p>
                  </a:txBody>
                  <a:tcPr/>
                </a:tc>
                <a:tc>
                  <a:txBody>
                    <a:bodyPr/>
                    <a:lstStyle/>
                    <a:p>
                      <a:pPr algn="r"/>
                      <a:r>
                        <a:rPr lang="en-US" sz="1400" b="1" dirty="0"/>
                        <a:t>0000</a:t>
                      </a:r>
                    </a:p>
                  </a:txBody>
                  <a:tcPr/>
                </a:tc>
                <a:extLst>
                  <a:ext uri="{0D108BD9-81ED-4DB2-BD59-A6C34878D82A}">
                    <a16:rowId xmlns:a16="http://schemas.microsoft.com/office/drawing/2014/main" val="10001"/>
                  </a:ext>
                </a:extLst>
              </a:tr>
              <a:tr h="0">
                <a:tc>
                  <a:txBody>
                    <a:bodyPr/>
                    <a:lstStyle/>
                    <a:p>
                      <a:pPr algn="r"/>
                      <a:r>
                        <a:rPr lang="en-US" sz="1400" b="1" dirty="0"/>
                        <a:t>1</a:t>
                      </a:r>
                    </a:p>
                  </a:txBody>
                  <a:tcPr/>
                </a:tc>
                <a:tc>
                  <a:txBody>
                    <a:bodyPr/>
                    <a:lstStyle/>
                    <a:p>
                      <a:pPr algn="r"/>
                      <a:r>
                        <a:rPr lang="en-US" sz="1400" b="1" dirty="0"/>
                        <a:t>1</a:t>
                      </a:r>
                    </a:p>
                  </a:txBody>
                  <a:tcPr/>
                </a:tc>
                <a:tc>
                  <a:txBody>
                    <a:bodyPr/>
                    <a:lstStyle/>
                    <a:p>
                      <a:pPr algn="r"/>
                      <a:r>
                        <a:rPr lang="en-US" sz="1400" b="1" dirty="0"/>
                        <a:t>0001</a:t>
                      </a:r>
                    </a:p>
                  </a:txBody>
                  <a:tcPr/>
                </a:tc>
                <a:extLst>
                  <a:ext uri="{0D108BD9-81ED-4DB2-BD59-A6C34878D82A}">
                    <a16:rowId xmlns:a16="http://schemas.microsoft.com/office/drawing/2014/main" val="10002"/>
                  </a:ext>
                </a:extLst>
              </a:tr>
              <a:tr h="0">
                <a:tc>
                  <a:txBody>
                    <a:bodyPr/>
                    <a:lstStyle/>
                    <a:p>
                      <a:pPr algn="r"/>
                      <a:r>
                        <a:rPr lang="en-US" sz="1400" b="1" dirty="0"/>
                        <a:t>2</a:t>
                      </a:r>
                    </a:p>
                  </a:txBody>
                  <a:tcPr/>
                </a:tc>
                <a:tc>
                  <a:txBody>
                    <a:bodyPr/>
                    <a:lstStyle/>
                    <a:p>
                      <a:pPr algn="r"/>
                      <a:r>
                        <a:rPr lang="en-US" sz="1400" b="1" dirty="0"/>
                        <a:t>2</a:t>
                      </a:r>
                    </a:p>
                  </a:txBody>
                  <a:tcPr/>
                </a:tc>
                <a:tc>
                  <a:txBody>
                    <a:bodyPr/>
                    <a:lstStyle/>
                    <a:p>
                      <a:pPr algn="r"/>
                      <a:r>
                        <a:rPr lang="en-US" sz="1400" b="1" dirty="0"/>
                        <a:t>0010</a:t>
                      </a:r>
                    </a:p>
                  </a:txBody>
                  <a:tcPr/>
                </a:tc>
                <a:extLst>
                  <a:ext uri="{0D108BD9-81ED-4DB2-BD59-A6C34878D82A}">
                    <a16:rowId xmlns:a16="http://schemas.microsoft.com/office/drawing/2014/main" val="10003"/>
                  </a:ext>
                </a:extLst>
              </a:tr>
              <a:tr h="0">
                <a:tc>
                  <a:txBody>
                    <a:bodyPr/>
                    <a:lstStyle/>
                    <a:p>
                      <a:pPr algn="r"/>
                      <a:r>
                        <a:rPr lang="en-US" sz="1400" b="1" dirty="0"/>
                        <a:t>3</a:t>
                      </a:r>
                    </a:p>
                  </a:txBody>
                  <a:tcPr/>
                </a:tc>
                <a:tc>
                  <a:txBody>
                    <a:bodyPr/>
                    <a:lstStyle/>
                    <a:p>
                      <a:pPr algn="r"/>
                      <a:r>
                        <a:rPr lang="en-US" sz="1400" b="1" dirty="0"/>
                        <a:t>3</a:t>
                      </a:r>
                    </a:p>
                  </a:txBody>
                  <a:tcPr/>
                </a:tc>
                <a:tc>
                  <a:txBody>
                    <a:bodyPr/>
                    <a:lstStyle/>
                    <a:p>
                      <a:pPr algn="r"/>
                      <a:r>
                        <a:rPr lang="en-US" sz="1400" b="1" dirty="0"/>
                        <a:t>0011</a:t>
                      </a:r>
                    </a:p>
                  </a:txBody>
                  <a:tcPr/>
                </a:tc>
                <a:extLst>
                  <a:ext uri="{0D108BD9-81ED-4DB2-BD59-A6C34878D82A}">
                    <a16:rowId xmlns:a16="http://schemas.microsoft.com/office/drawing/2014/main" val="10004"/>
                  </a:ext>
                </a:extLst>
              </a:tr>
              <a:tr h="0">
                <a:tc>
                  <a:txBody>
                    <a:bodyPr/>
                    <a:lstStyle/>
                    <a:p>
                      <a:pPr algn="r"/>
                      <a:r>
                        <a:rPr lang="en-US" sz="1400" b="1" dirty="0"/>
                        <a:t>4</a:t>
                      </a:r>
                    </a:p>
                  </a:txBody>
                  <a:tcPr/>
                </a:tc>
                <a:tc>
                  <a:txBody>
                    <a:bodyPr/>
                    <a:lstStyle/>
                    <a:p>
                      <a:pPr algn="r"/>
                      <a:r>
                        <a:rPr lang="en-US" sz="1400" b="1" dirty="0"/>
                        <a:t>4</a:t>
                      </a:r>
                    </a:p>
                  </a:txBody>
                  <a:tcPr/>
                </a:tc>
                <a:tc>
                  <a:txBody>
                    <a:bodyPr/>
                    <a:lstStyle/>
                    <a:p>
                      <a:pPr algn="r"/>
                      <a:r>
                        <a:rPr lang="en-US" sz="1400" b="1" dirty="0"/>
                        <a:t>0100</a:t>
                      </a:r>
                    </a:p>
                  </a:txBody>
                  <a:tcPr/>
                </a:tc>
                <a:extLst>
                  <a:ext uri="{0D108BD9-81ED-4DB2-BD59-A6C34878D82A}">
                    <a16:rowId xmlns:a16="http://schemas.microsoft.com/office/drawing/2014/main" val="10005"/>
                  </a:ext>
                </a:extLst>
              </a:tr>
              <a:tr h="0">
                <a:tc>
                  <a:txBody>
                    <a:bodyPr/>
                    <a:lstStyle/>
                    <a:p>
                      <a:pPr algn="r"/>
                      <a:r>
                        <a:rPr lang="en-US" sz="1400" b="1" dirty="0"/>
                        <a:t>5</a:t>
                      </a:r>
                    </a:p>
                  </a:txBody>
                  <a:tcPr/>
                </a:tc>
                <a:tc>
                  <a:txBody>
                    <a:bodyPr/>
                    <a:lstStyle/>
                    <a:p>
                      <a:pPr algn="r"/>
                      <a:r>
                        <a:rPr lang="en-US" sz="1400" b="1" dirty="0"/>
                        <a:t>5</a:t>
                      </a:r>
                    </a:p>
                  </a:txBody>
                  <a:tcPr/>
                </a:tc>
                <a:tc>
                  <a:txBody>
                    <a:bodyPr/>
                    <a:lstStyle/>
                    <a:p>
                      <a:pPr algn="r"/>
                      <a:r>
                        <a:rPr lang="en-US" sz="1400" b="1" dirty="0"/>
                        <a:t>0101</a:t>
                      </a:r>
                    </a:p>
                  </a:txBody>
                  <a:tcPr/>
                </a:tc>
                <a:extLst>
                  <a:ext uri="{0D108BD9-81ED-4DB2-BD59-A6C34878D82A}">
                    <a16:rowId xmlns:a16="http://schemas.microsoft.com/office/drawing/2014/main" val="10006"/>
                  </a:ext>
                </a:extLst>
              </a:tr>
              <a:tr h="0">
                <a:tc>
                  <a:txBody>
                    <a:bodyPr/>
                    <a:lstStyle/>
                    <a:p>
                      <a:pPr algn="r"/>
                      <a:r>
                        <a:rPr lang="en-US" sz="1400" b="1" dirty="0"/>
                        <a:t>6</a:t>
                      </a:r>
                    </a:p>
                  </a:txBody>
                  <a:tcPr/>
                </a:tc>
                <a:tc>
                  <a:txBody>
                    <a:bodyPr/>
                    <a:lstStyle/>
                    <a:p>
                      <a:pPr algn="r"/>
                      <a:r>
                        <a:rPr lang="en-US" sz="1400" b="1" dirty="0"/>
                        <a:t>6</a:t>
                      </a:r>
                    </a:p>
                  </a:txBody>
                  <a:tcPr/>
                </a:tc>
                <a:tc>
                  <a:txBody>
                    <a:bodyPr/>
                    <a:lstStyle/>
                    <a:p>
                      <a:pPr algn="r"/>
                      <a:r>
                        <a:rPr lang="en-US" sz="1400" b="1" dirty="0"/>
                        <a:t>0110</a:t>
                      </a:r>
                    </a:p>
                  </a:txBody>
                  <a:tcPr/>
                </a:tc>
                <a:extLst>
                  <a:ext uri="{0D108BD9-81ED-4DB2-BD59-A6C34878D82A}">
                    <a16:rowId xmlns:a16="http://schemas.microsoft.com/office/drawing/2014/main" val="10007"/>
                  </a:ext>
                </a:extLst>
              </a:tr>
              <a:tr h="0">
                <a:tc>
                  <a:txBody>
                    <a:bodyPr/>
                    <a:lstStyle/>
                    <a:p>
                      <a:pPr algn="r"/>
                      <a:r>
                        <a:rPr lang="en-US" sz="1400" b="1" dirty="0"/>
                        <a:t>7</a:t>
                      </a:r>
                    </a:p>
                  </a:txBody>
                  <a:tcPr/>
                </a:tc>
                <a:tc>
                  <a:txBody>
                    <a:bodyPr/>
                    <a:lstStyle/>
                    <a:p>
                      <a:pPr algn="r"/>
                      <a:r>
                        <a:rPr lang="en-US" sz="1400" b="1" dirty="0"/>
                        <a:t>7</a:t>
                      </a:r>
                    </a:p>
                  </a:txBody>
                  <a:tcPr/>
                </a:tc>
                <a:tc>
                  <a:txBody>
                    <a:bodyPr/>
                    <a:lstStyle/>
                    <a:p>
                      <a:pPr algn="r"/>
                      <a:r>
                        <a:rPr lang="en-US" sz="1400" b="1" dirty="0"/>
                        <a:t>0111</a:t>
                      </a:r>
                    </a:p>
                  </a:txBody>
                  <a:tcPr/>
                </a:tc>
                <a:extLst>
                  <a:ext uri="{0D108BD9-81ED-4DB2-BD59-A6C34878D82A}">
                    <a16:rowId xmlns:a16="http://schemas.microsoft.com/office/drawing/2014/main" val="10008"/>
                  </a:ext>
                </a:extLst>
              </a:tr>
              <a:tr h="0">
                <a:tc>
                  <a:txBody>
                    <a:bodyPr/>
                    <a:lstStyle/>
                    <a:p>
                      <a:pPr algn="r"/>
                      <a:r>
                        <a:rPr lang="en-US" sz="1400" b="1" dirty="0"/>
                        <a:t>8</a:t>
                      </a:r>
                    </a:p>
                  </a:txBody>
                  <a:tcPr/>
                </a:tc>
                <a:tc>
                  <a:txBody>
                    <a:bodyPr/>
                    <a:lstStyle/>
                    <a:p>
                      <a:pPr algn="r"/>
                      <a:r>
                        <a:rPr lang="en-US" sz="1400" b="1" dirty="0"/>
                        <a:t>8</a:t>
                      </a:r>
                    </a:p>
                  </a:txBody>
                  <a:tcPr/>
                </a:tc>
                <a:tc>
                  <a:txBody>
                    <a:bodyPr/>
                    <a:lstStyle/>
                    <a:p>
                      <a:pPr algn="r"/>
                      <a:r>
                        <a:rPr lang="en-US" sz="1400" b="1" dirty="0"/>
                        <a:t>1000</a:t>
                      </a:r>
                    </a:p>
                  </a:txBody>
                  <a:tcPr/>
                </a:tc>
                <a:extLst>
                  <a:ext uri="{0D108BD9-81ED-4DB2-BD59-A6C34878D82A}">
                    <a16:rowId xmlns:a16="http://schemas.microsoft.com/office/drawing/2014/main" val="10009"/>
                  </a:ext>
                </a:extLst>
              </a:tr>
              <a:tr h="0">
                <a:tc>
                  <a:txBody>
                    <a:bodyPr/>
                    <a:lstStyle/>
                    <a:p>
                      <a:pPr algn="r"/>
                      <a:r>
                        <a:rPr lang="en-US" sz="1400" b="1" dirty="0"/>
                        <a:t>9</a:t>
                      </a:r>
                    </a:p>
                  </a:txBody>
                  <a:tcPr/>
                </a:tc>
                <a:tc>
                  <a:txBody>
                    <a:bodyPr/>
                    <a:lstStyle/>
                    <a:p>
                      <a:pPr algn="r"/>
                      <a:r>
                        <a:rPr lang="en-US" sz="1400" b="1" dirty="0"/>
                        <a:t>9</a:t>
                      </a:r>
                    </a:p>
                  </a:txBody>
                  <a:tcPr/>
                </a:tc>
                <a:tc>
                  <a:txBody>
                    <a:bodyPr/>
                    <a:lstStyle/>
                    <a:p>
                      <a:pPr algn="r"/>
                      <a:r>
                        <a:rPr lang="en-US" sz="1400" b="1" dirty="0"/>
                        <a:t>1001</a:t>
                      </a:r>
                    </a:p>
                  </a:txBody>
                  <a:tcPr/>
                </a:tc>
                <a:extLst>
                  <a:ext uri="{0D108BD9-81ED-4DB2-BD59-A6C34878D82A}">
                    <a16:rowId xmlns:a16="http://schemas.microsoft.com/office/drawing/2014/main" val="10010"/>
                  </a:ext>
                </a:extLst>
              </a:tr>
              <a:tr h="0">
                <a:tc>
                  <a:txBody>
                    <a:bodyPr/>
                    <a:lstStyle/>
                    <a:p>
                      <a:pPr algn="r"/>
                      <a:r>
                        <a:rPr lang="en-US" sz="1400" b="1" dirty="0"/>
                        <a:t>A</a:t>
                      </a:r>
                    </a:p>
                  </a:txBody>
                  <a:tcPr/>
                </a:tc>
                <a:tc>
                  <a:txBody>
                    <a:bodyPr/>
                    <a:lstStyle/>
                    <a:p>
                      <a:pPr algn="r"/>
                      <a:r>
                        <a:rPr lang="en-US" sz="1400" b="1" dirty="0"/>
                        <a:t>10</a:t>
                      </a:r>
                    </a:p>
                  </a:txBody>
                  <a:tcPr/>
                </a:tc>
                <a:tc>
                  <a:txBody>
                    <a:bodyPr/>
                    <a:lstStyle/>
                    <a:p>
                      <a:pPr algn="r"/>
                      <a:r>
                        <a:rPr lang="en-US" sz="1400" b="1" dirty="0"/>
                        <a:t>1010</a:t>
                      </a:r>
                    </a:p>
                  </a:txBody>
                  <a:tcPr/>
                </a:tc>
                <a:extLst>
                  <a:ext uri="{0D108BD9-81ED-4DB2-BD59-A6C34878D82A}">
                    <a16:rowId xmlns:a16="http://schemas.microsoft.com/office/drawing/2014/main" val="10011"/>
                  </a:ext>
                </a:extLst>
              </a:tr>
              <a:tr h="0">
                <a:tc>
                  <a:txBody>
                    <a:bodyPr/>
                    <a:lstStyle/>
                    <a:p>
                      <a:pPr algn="r"/>
                      <a:r>
                        <a:rPr lang="en-US" sz="1400" b="1" dirty="0"/>
                        <a:t>B</a:t>
                      </a:r>
                    </a:p>
                  </a:txBody>
                  <a:tcPr/>
                </a:tc>
                <a:tc>
                  <a:txBody>
                    <a:bodyPr/>
                    <a:lstStyle/>
                    <a:p>
                      <a:pPr algn="r"/>
                      <a:r>
                        <a:rPr lang="en-US" sz="1400" b="1" dirty="0"/>
                        <a:t>11</a:t>
                      </a:r>
                    </a:p>
                  </a:txBody>
                  <a:tcPr/>
                </a:tc>
                <a:tc>
                  <a:txBody>
                    <a:bodyPr/>
                    <a:lstStyle/>
                    <a:p>
                      <a:pPr algn="r"/>
                      <a:r>
                        <a:rPr lang="en-US" sz="1400" b="1" dirty="0"/>
                        <a:t>1011</a:t>
                      </a:r>
                    </a:p>
                  </a:txBody>
                  <a:tcPr/>
                </a:tc>
                <a:extLst>
                  <a:ext uri="{0D108BD9-81ED-4DB2-BD59-A6C34878D82A}">
                    <a16:rowId xmlns:a16="http://schemas.microsoft.com/office/drawing/2014/main" val="10012"/>
                  </a:ext>
                </a:extLst>
              </a:tr>
              <a:tr h="0">
                <a:tc>
                  <a:txBody>
                    <a:bodyPr/>
                    <a:lstStyle/>
                    <a:p>
                      <a:pPr algn="r"/>
                      <a:r>
                        <a:rPr lang="en-US" sz="1400" b="1" dirty="0"/>
                        <a:t>C</a:t>
                      </a:r>
                    </a:p>
                  </a:txBody>
                  <a:tcPr/>
                </a:tc>
                <a:tc>
                  <a:txBody>
                    <a:bodyPr/>
                    <a:lstStyle/>
                    <a:p>
                      <a:pPr algn="r"/>
                      <a:r>
                        <a:rPr lang="en-US" sz="1400" b="1" dirty="0"/>
                        <a:t>12</a:t>
                      </a:r>
                    </a:p>
                  </a:txBody>
                  <a:tcPr/>
                </a:tc>
                <a:tc>
                  <a:txBody>
                    <a:bodyPr/>
                    <a:lstStyle/>
                    <a:p>
                      <a:pPr algn="r"/>
                      <a:r>
                        <a:rPr lang="en-US" sz="1400" b="1" dirty="0"/>
                        <a:t>1100</a:t>
                      </a:r>
                    </a:p>
                  </a:txBody>
                  <a:tcPr/>
                </a:tc>
                <a:extLst>
                  <a:ext uri="{0D108BD9-81ED-4DB2-BD59-A6C34878D82A}">
                    <a16:rowId xmlns:a16="http://schemas.microsoft.com/office/drawing/2014/main" val="10013"/>
                  </a:ext>
                </a:extLst>
              </a:tr>
              <a:tr h="0">
                <a:tc>
                  <a:txBody>
                    <a:bodyPr/>
                    <a:lstStyle/>
                    <a:p>
                      <a:pPr algn="r"/>
                      <a:r>
                        <a:rPr lang="en-US" sz="1400" b="1" dirty="0"/>
                        <a:t>D</a:t>
                      </a:r>
                    </a:p>
                  </a:txBody>
                  <a:tcPr/>
                </a:tc>
                <a:tc>
                  <a:txBody>
                    <a:bodyPr/>
                    <a:lstStyle/>
                    <a:p>
                      <a:pPr algn="r"/>
                      <a:r>
                        <a:rPr lang="en-US" sz="1400" b="1" dirty="0"/>
                        <a:t>13</a:t>
                      </a:r>
                    </a:p>
                  </a:txBody>
                  <a:tcPr/>
                </a:tc>
                <a:tc>
                  <a:txBody>
                    <a:bodyPr/>
                    <a:lstStyle/>
                    <a:p>
                      <a:pPr algn="r"/>
                      <a:r>
                        <a:rPr lang="en-US" sz="1400" b="1" dirty="0"/>
                        <a:t>1101</a:t>
                      </a:r>
                    </a:p>
                  </a:txBody>
                  <a:tcPr/>
                </a:tc>
                <a:extLst>
                  <a:ext uri="{0D108BD9-81ED-4DB2-BD59-A6C34878D82A}">
                    <a16:rowId xmlns:a16="http://schemas.microsoft.com/office/drawing/2014/main" val="10014"/>
                  </a:ext>
                </a:extLst>
              </a:tr>
              <a:tr h="0">
                <a:tc>
                  <a:txBody>
                    <a:bodyPr/>
                    <a:lstStyle/>
                    <a:p>
                      <a:pPr algn="r"/>
                      <a:r>
                        <a:rPr lang="en-US" sz="1400" b="1" dirty="0"/>
                        <a:t>E</a:t>
                      </a:r>
                    </a:p>
                  </a:txBody>
                  <a:tcPr/>
                </a:tc>
                <a:tc>
                  <a:txBody>
                    <a:bodyPr/>
                    <a:lstStyle/>
                    <a:p>
                      <a:pPr algn="r"/>
                      <a:r>
                        <a:rPr lang="en-US" sz="1400" b="1" dirty="0"/>
                        <a:t>14</a:t>
                      </a:r>
                    </a:p>
                  </a:txBody>
                  <a:tcPr/>
                </a:tc>
                <a:tc>
                  <a:txBody>
                    <a:bodyPr/>
                    <a:lstStyle/>
                    <a:p>
                      <a:pPr algn="r"/>
                      <a:r>
                        <a:rPr lang="en-US" sz="1400" b="1" dirty="0"/>
                        <a:t>1110</a:t>
                      </a:r>
                    </a:p>
                  </a:txBody>
                  <a:tcPr/>
                </a:tc>
                <a:extLst>
                  <a:ext uri="{0D108BD9-81ED-4DB2-BD59-A6C34878D82A}">
                    <a16:rowId xmlns:a16="http://schemas.microsoft.com/office/drawing/2014/main" val="10015"/>
                  </a:ext>
                </a:extLst>
              </a:tr>
              <a:tr h="0">
                <a:tc>
                  <a:txBody>
                    <a:bodyPr/>
                    <a:lstStyle/>
                    <a:p>
                      <a:pPr algn="r"/>
                      <a:r>
                        <a:rPr lang="en-US" sz="1400" b="1" dirty="0"/>
                        <a:t>F</a:t>
                      </a:r>
                    </a:p>
                  </a:txBody>
                  <a:tcPr/>
                </a:tc>
                <a:tc>
                  <a:txBody>
                    <a:bodyPr/>
                    <a:lstStyle/>
                    <a:p>
                      <a:pPr algn="r"/>
                      <a:r>
                        <a:rPr lang="en-US" sz="1400" b="1" dirty="0"/>
                        <a:t>15</a:t>
                      </a:r>
                    </a:p>
                  </a:txBody>
                  <a:tcPr/>
                </a:tc>
                <a:tc>
                  <a:txBody>
                    <a:bodyPr/>
                    <a:lstStyle/>
                    <a:p>
                      <a:pPr algn="r"/>
                      <a:r>
                        <a:rPr lang="en-US" sz="1400" b="1" dirty="0"/>
                        <a:t>1111</a:t>
                      </a:r>
                    </a:p>
                  </a:txBody>
                  <a:tcPr/>
                </a:tc>
                <a:extLst>
                  <a:ext uri="{0D108BD9-81ED-4DB2-BD59-A6C34878D82A}">
                    <a16:rowId xmlns:a16="http://schemas.microsoft.com/office/drawing/2014/main" val="10016"/>
                  </a:ext>
                </a:extLst>
              </a:tr>
            </a:tbl>
          </a:graphicData>
        </a:graphic>
      </p:graphicFrame>
      <p:sp>
        <p:nvSpPr>
          <p:cNvPr id="6" name="TextBox 5">
            <a:extLst>
              <a:ext uri="{FF2B5EF4-FFF2-40B4-BE49-F238E27FC236}">
                <a16:creationId xmlns:a16="http://schemas.microsoft.com/office/drawing/2014/main" id="{87A5861B-F4D7-5655-E3F9-9F32C35F9D3B}"/>
              </a:ext>
            </a:extLst>
          </p:cNvPr>
          <p:cNvSpPr txBox="1"/>
          <p:nvPr/>
        </p:nvSpPr>
        <p:spPr>
          <a:xfrm>
            <a:off x="5517704" y="1946506"/>
            <a:ext cx="3355839" cy="461665"/>
          </a:xfrm>
          <a:prstGeom prst="rect">
            <a:avLst/>
          </a:prstGeom>
          <a:solidFill>
            <a:srgbClr val="D3F2D3"/>
          </a:solidFill>
          <a:ln>
            <a:solidFill>
              <a:schemeClr val="tx1"/>
            </a:solidFill>
          </a:ln>
        </p:spPr>
        <p:txBody>
          <a:bodyPr wrap="square" rtlCol="0">
            <a:spAutoFit/>
          </a:bodyPr>
          <a:lstStyle/>
          <a:p>
            <a:r>
              <a:rPr lang="en-US" sz="2400" dirty="0">
                <a:latin typeface="Calibri" charset="0"/>
                <a:ea typeface="Calibri" charset="0"/>
                <a:cs typeface="Calibri" charset="0"/>
              </a:rPr>
              <a:t>“0b” prefix = it’s in binary</a:t>
            </a:r>
          </a:p>
        </p:txBody>
      </p:sp>
    </p:spTree>
    <p:extLst>
      <p:ext uri="{BB962C8B-B14F-4D97-AF65-F5344CB8AC3E}">
        <p14:creationId xmlns:p14="http://schemas.microsoft.com/office/powerpoint/2010/main" val="740353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51018-562E-4782-B552-DF05993C96FA}"/>
              </a:ext>
            </a:extLst>
          </p:cNvPr>
          <p:cNvSpPr>
            <a:spLocks noGrp="1"/>
          </p:cNvSpPr>
          <p:nvPr>
            <p:ph type="title"/>
          </p:nvPr>
        </p:nvSpPr>
        <p:spPr/>
        <p:txBody>
          <a:bodyPr>
            <a:normAutofit fontScale="90000"/>
          </a:bodyPr>
          <a:lstStyle/>
          <a:p>
            <a:r>
              <a:rPr lang="en-US" dirty="0"/>
              <a:t>Direct hex-to-decimal conversion is possible, but unnecessary</a:t>
            </a:r>
          </a:p>
        </p:txBody>
      </p:sp>
      <p:sp>
        <p:nvSpPr>
          <p:cNvPr id="3" name="Content Placeholder 2">
            <a:extLst>
              <a:ext uri="{FF2B5EF4-FFF2-40B4-BE49-F238E27FC236}">
                <a16:creationId xmlns:a16="http://schemas.microsoft.com/office/drawing/2014/main" id="{512DDEB4-F281-4696-952B-98DDF1767C9F}"/>
              </a:ext>
            </a:extLst>
          </p:cNvPr>
          <p:cNvSpPr>
            <a:spLocks noGrp="1"/>
          </p:cNvSpPr>
          <p:nvPr>
            <p:ph idx="1"/>
          </p:nvPr>
        </p:nvSpPr>
        <p:spPr/>
        <p:txBody>
          <a:bodyPr/>
          <a:lstStyle/>
          <a:p>
            <a:r>
              <a:rPr lang="en-US" b="1" dirty="0"/>
              <a:t>Convert 0x42 to decimal</a:t>
            </a:r>
          </a:p>
          <a:p>
            <a:endParaRPr lang="en-US" dirty="0"/>
          </a:p>
          <a:p>
            <a:r>
              <a:rPr lang="en-US" dirty="0"/>
              <a:t>Alternate method:</a:t>
            </a:r>
          </a:p>
          <a:p>
            <a:pPr lvl="1"/>
            <a:r>
              <a:rPr lang="en-US" dirty="0"/>
              <a:t>0x42</a:t>
            </a:r>
          </a:p>
          <a:p>
            <a:pPr lvl="1"/>
            <a:r>
              <a:rPr lang="en-US" dirty="0"/>
              <a:t>= 4</a:t>
            </a:r>
            <a:r>
              <a:rPr lang="en-US" sz="2400" dirty="0">
                <a:latin typeface="Calibri" charset="0"/>
                <a:ea typeface="Calibri" charset="0"/>
                <a:cs typeface="Calibri" charset="0"/>
              </a:rPr>
              <a:t>×</a:t>
            </a:r>
            <a:r>
              <a:rPr lang="en-US" dirty="0"/>
              <a:t>16</a:t>
            </a:r>
            <a:r>
              <a:rPr lang="en-US" baseline="30000" dirty="0"/>
              <a:t>1</a:t>
            </a:r>
            <a:r>
              <a:rPr lang="en-US" dirty="0"/>
              <a:t> + 2</a:t>
            </a:r>
            <a:r>
              <a:rPr lang="en-US" sz="2400" dirty="0">
                <a:latin typeface="Calibri" charset="0"/>
                <a:ea typeface="Calibri" charset="0"/>
                <a:cs typeface="Calibri" charset="0"/>
              </a:rPr>
              <a:t>×</a:t>
            </a:r>
            <a:r>
              <a:rPr lang="en-US" dirty="0"/>
              <a:t>16</a:t>
            </a:r>
            <a:r>
              <a:rPr lang="en-US" baseline="30000" dirty="0"/>
              <a:t>0</a:t>
            </a:r>
          </a:p>
          <a:p>
            <a:pPr lvl="1"/>
            <a:r>
              <a:rPr lang="en-US" dirty="0"/>
              <a:t>= 64 + 2</a:t>
            </a:r>
          </a:p>
          <a:p>
            <a:pPr lvl="1"/>
            <a:r>
              <a:rPr lang="en-US" dirty="0"/>
              <a:t>= 66</a:t>
            </a:r>
          </a:p>
          <a:p>
            <a:pPr lvl="1"/>
            <a:endParaRPr lang="en-US" dirty="0"/>
          </a:p>
          <a:p>
            <a:r>
              <a:rPr lang="en-US" dirty="0"/>
              <a:t>But you’re honestly better off converting hex to binary first</a:t>
            </a:r>
          </a:p>
          <a:p>
            <a:pPr lvl="1"/>
            <a:r>
              <a:rPr lang="en-US" dirty="0"/>
              <a:t>It’s good practice!</a:t>
            </a:r>
          </a:p>
        </p:txBody>
      </p:sp>
      <p:sp>
        <p:nvSpPr>
          <p:cNvPr id="4" name="Slide Number Placeholder 3">
            <a:extLst>
              <a:ext uri="{FF2B5EF4-FFF2-40B4-BE49-F238E27FC236}">
                <a16:creationId xmlns:a16="http://schemas.microsoft.com/office/drawing/2014/main" id="{3BB339B7-4093-4D58-9873-7F7B99A303D2}"/>
              </a:ext>
            </a:extLst>
          </p:cNvPr>
          <p:cNvSpPr>
            <a:spLocks noGrp="1"/>
          </p:cNvSpPr>
          <p:nvPr>
            <p:ph type="sldNum" sz="quarter" idx="12"/>
          </p:nvPr>
        </p:nvSpPr>
        <p:spPr/>
        <p:txBody>
          <a:bodyPr/>
          <a:lstStyle/>
          <a:p>
            <a:fld id="{0778C724-3839-4D76-A707-B4C23905D055}" type="slidenum">
              <a:rPr lang="en-US" smtClean="0"/>
              <a:t>16</a:t>
            </a:fld>
            <a:endParaRPr lang="en-US"/>
          </a:p>
        </p:txBody>
      </p:sp>
    </p:spTree>
    <p:extLst>
      <p:ext uri="{BB962C8B-B14F-4D97-AF65-F5344CB8AC3E}">
        <p14:creationId xmlns:p14="http://schemas.microsoft.com/office/powerpoint/2010/main" val="3716826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4EDEE-F93B-EB18-C80E-4D5C49A080ED}"/>
              </a:ext>
            </a:extLst>
          </p:cNvPr>
          <p:cNvSpPr>
            <a:spLocks noGrp="1"/>
          </p:cNvSpPr>
          <p:nvPr>
            <p:ph type="title"/>
          </p:nvPr>
        </p:nvSpPr>
        <p:spPr/>
        <p:txBody>
          <a:bodyPr/>
          <a:lstStyle/>
          <a:p>
            <a:r>
              <a:rPr lang="en-US" dirty="0"/>
              <a:t>Specific bit widths</a:t>
            </a:r>
          </a:p>
        </p:txBody>
      </p:sp>
      <p:sp>
        <p:nvSpPr>
          <p:cNvPr id="3" name="Content Placeholder 2">
            <a:extLst>
              <a:ext uri="{FF2B5EF4-FFF2-40B4-BE49-F238E27FC236}">
                <a16:creationId xmlns:a16="http://schemas.microsoft.com/office/drawing/2014/main" id="{36AE2D37-A56A-328B-1E1D-E278C629B31E}"/>
              </a:ext>
            </a:extLst>
          </p:cNvPr>
          <p:cNvSpPr>
            <a:spLocks noGrp="1"/>
          </p:cNvSpPr>
          <p:nvPr>
            <p:ph idx="1"/>
          </p:nvPr>
        </p:nvSpPr>
        <p:spPr/>
        <p:txBody>
          <a:bodyPr>
            <a:normAutofit lnSpcReduction="10000"/>
          </a:bodyPr>
          <a:lstStyle/>
          <a:p>
            <a:r>
              <a:rPr lang="en-US" dirty="0"/>
              <a:t>Since computers are hardware, cannot have arbitrary bit lengths</a:t>
            </a:r>
          </a:p>
          <a:p>
            <a:pPr lvl="1"/>
            <a:r>
              <a:rPr lang="en-US" dirty="0"/>
              <a:t>Must be </a:t>
            </a:r>
            <a:r>
              <a:rPr lang="en-US" i="1" dirty="0"/>
              <a:t>some</a:t>
            </a:r>
            <a:r>
              <a:rPr lang="en-US" dirty="0"/>
              <a:t> specific number of bits</a:t>
            </a:r>
          </a:p>
          <a:p>
            <a:pPr lvl="1"/>
            <a:r>
              <a:rPr lang="en-US" dirty="0"/>
              <a:t>We’ll say “this is a 16-bit number” or this is a “9-bit number”</a:t>
            </a:r>
          </a:p>
          <a:p>
            <a:pPr lvl="1"/>
            <a:endParaRPr lang="en-US" dirty="0"/>
          </a:p>
          <a:p>
            <a:r>
              <a:rPr lang="en-US" dirty="0"/>
              <a:t>What if the number of bits isn’t divisible by four, can it still be hex?</a:t>
            </a:r>
          </a:p>
          <a:p>
            <a:pPr lvl="1"/>
            <a:r>
              <a:rPr lang="en-US" dirty="0"/>
              <a:t>Yes! All non-existent bits MUST be zero</a:t>
            </a:r>
          </a:p>
          <a:p>
            <a:pPr lvl="1"/>
            <a:endParaRPr lang="en-US" dirty="0"/>
          </a:p>
          <a:p>
            <a:r>
              <a:rPr lang="en-US" dirty="0"/>
              <a:t>Example: translate 0x35 to a 6-bit binary number</a:t>
            </a:r>
          </a:p>
          <a:p>
            <a:pPr lvl="1"/>
            <a:r>
              <a:rPr lang="en-US" dirty="0"/>
              <a:t>0b0011 0101 -&gt; 0b11 0101</a:t>
            </a:r>
          </a:p>
          <a:p>
            <a:pPr lvl="1"/>
            <a:endParaRPr lang="en-US" dirty="0"/>
          </a:p>
          <a:p>
            <a:pPr lvl="1"/>
            <a:r>
              <a:rPr lang="en-US" dirty="0"/>
              <a:t>If it had been 0x75 (0b111 0101) writing as a 6-bit binary number would be impossible (converting could happen, but we’d have overflow)</a:t>
            </a:r>
          </a:p>
        </p:txBody>
      </p:sp>
      <p:sp>
        <p:nvSpPr>
          <p:cNvPr id="4" name="Slide Number Placeholder 3">
            <a:extLst>
              <a:ext uri="{FF2B5EF4-FFF2-40B4-BE49-F238E27FC236}">
                <a16:creationId xmlns:a16="http://schemas.microsoft.com/office/drawing/2014/main" id="{76598162-AC70-7209-69FE-63E3E4FFAEC6}"/>
              </a:ext>
            </a:extLst>
          </p:cNvPr>
          <p:cNvSpPr>
            <a:spLocks noGrp="1"/>
          </p:cNvSpPr>
          <p:nvPr>
            <p:ph type="sldNum" sz="quarter" idx="12"/>
          </p:nvPr>
        </p:nvSpPr>
        <p:spPr/>
        <p:txBody>
          <a:bodyPr/>
          <a:lstStyle/>
          <a:p>
            <a:fld id="{0778C724-3839-4D76-A707-B4C23905D055}" type="slidenum">
              <a:rPr lang="en-US" smtClean="0"/>
              <a:t>17</a:t>
            </a:fld>
            <a:endParaRPr lang="en-US"/>
          </a:p>
        </p:txBody>
      </p:sp>
    </p:spTree>
    <p:extLst>
      <p:ext uri="{BB962C8B-B14F-4D97-AF65-F5344CB8AC3E}">
        <p14:creationId xmlns:p14="http://schemas.microsoft.com/office/powerpoint/2010/main" val="102205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Bytes</a:t>
            </a:r>
          </a:p>
        </p:txBody>
      </p:sp>
      <p:sp>
        <p:nvSpPr>
          <p:cNvPr id="3" name="Content Placeholder 2"/>
          <p:cNvSpPr>
            <a:spLocks noGrp="1"/>
          </p:cNvSpPr>
          <p:nvPr>
            <p:ph idx="1"/>
          </p:nvPr>
        </p:nvSpPr>
        <p:spPr/>
        <p:txBody>
          <a:bodyPr/>
          <a:lstStyle/>
          <a:p>
            <a:r>
              <a:rPr lang="en-US" dirty="0"/>
              <a:t>A single bit doesn’t hold much information</a:t>
            </a:r>
          </a:p>
          <a:p>
            <a:pPr lvl="1"/>
            <a:r>
              <a:rPr lang="en-US" dirty="0"/>
              <a:t>Only two possible values: 0 and 1</a:t>
            </a:r>
          </a:p>
          <a:p>
            <a:pPr lvl="1"/>
            <a:r>
              <a:rPr lang="en-US" dirty="0"/>
              <a:t>So we’ll typically work with larger groups of bits</a:t>
            </a:r>
          </a:p>
          <a:p>
            <a:pPr lvl="1"/>
            <a:endParaRPr lang="en-US" dirty="0"/>
          </a:p>
          <a:p>
            <a:r>
              <a:rPr lang="en-US" dirty="0"/>
              <a:t>For convenience, we’ll refer to groups of 8 bits as </a:t>
            </a:r>
            <a:r>
              <a:rPr lang="en-US" b="1" i="1" dirty="0"/>
              <a:t>bytes</a:t>
            </a:r>
          </a:p>
          <a:p>
            <a:pPr lvl="1"/>
            <a:r>
              <a:rPr lang="en-US" dirty="0"/>
              <a:t>And usually work with multiples of 8 bits at a time</a:t>
            </a:r>
          </a:p>
          <a:p>
            <a:pPr lvl="1"/>
            <a:r>
              <a:rPr lang="en-US" dirty="0"/>
              <a:t>Conveniently, 8 bits = 2 </a:t>
            </a:r>
            <a:r>
              <a:rPr lang="en-US" dirty="0" err="1"/>
              <a:t>hexits</a:t>
            </a:r>
            <a:endParaRPr lang="en-US" dirty="0"/>
          </a:p>
          <a:p>
            <a:endParaRPr lang="en-US" dirty="0"/>
          </a:p>
          <a:p>
            <a:r>
              <a:rPr lang="en-US" dirty="0"/>
              <a:t>Some examples</a:t>
            </a:r>
          </a:p>
          <a:p>
            <a:pPr lvl="1"/>
            <a:r>
              <a:rPr lang="en-US" dirty="0"/>
              <a:t>1 byte: 0b01100111 = 0x67</a:t>
            </a:r>
          </a:p>
          <a:p>
            <a:pPr lvl="1"/>
            <a:r>
              <a:rPr lang="en-US" dirty="0"/>
              <a:t>2 bytes: 11000100  00101111</a:t>
            </a:r>
            <a:r>
              <a:rPr lang="en-US" baseline="-25000" dirty="0"/>
              <a:t>2</a:t>
            </a:r>
            <a:r>
              <a:rPr lang="en-US" dirty="0"/>
              <a:t> = 0xC42F</a:t>
            </a:r>
          </a:p>
        </p:txBody>
      </p:sp>
      <p:sp>
        <p:nvSpPr>
          <p:cNvPr id="4" name="Slide Number Placeholder 3">
            <a:extLst>
              <a:ext uri="{FF2B5EF4-FFF2-40B4-BE49-F238E27FC236}">
                <a16:creationId xmlns:a16="http://schemas.microsoft.com/office/drawing/2014/main" id="{6CEA3AB9-5C56-4688-BF11-B6FB4B64972D}"/>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18</a:t>
            </a:fld>
            <a:endParaRPr lang="en-US" dirty="0"/>
          </a:p>
        </p:txBody>
      </p:sp>
      <p:sp>
        <p:nvSpPr>
          <p:cNvPr id="5" name="TextBox 4">
            <a:extLst>
              <a:ext uri="{FF2B5EF4-FFF2-40B4-BE49-F238E27FC236}">
                <a16:creationId xmlns:a16="http://schemas.microsoft.com/office/drawing/2014/main" id="{9D5DE5FF-1B99-47AD-96AB-2CF4A005808E}"/>
              </a:ext>
            </a:extLst>
          </p:cNvPr>
          <p:cNvSpPr txBox="1"/>
          <p:nvPr/>
        </p:nvSpPr>
        <p:spPr>
          <a:xfrm>
            <a:off x="7933385" y="5026661"/>
            <a:ext cx="3421845" cy="830997"/>
          </a:xfrm>
          <a:prstGeom prst="rect">
            <a:avLst/>
          </a:prstGeom>
          <a:solidFill>
            <a:srgbClr val="D3F2D3"/>
          </a:solidFill>
          <a:ln>
            <a:solidFill>
              <a:schemeClr val="tx1"/>
            </a:solidFill>
          </a:ln>
        </p:spPr>
        <p:txBody>
          <a:bodyPr wrap="square" rtlCol="0">
            <a:spAutoFit/>
          </a:bodyPr>
          <a:lstStyle/>
          <a:p>
            <a:r>
              <a:rPr lang="en-US" sz="2400" dirty="0">
                <a:latin typeface="Calibri" charset="0"/>
                <a:ea typeface="Calibri" charset="0"/>
                <a:cs typeface="Calibri" charset="0"/>
              </a:rPr>
              <a:t>“0b” prefix = it’s in binary</a:t>
            </a:r>
          </a:p>
          <a:p>
            <a:r>
              <a:rPr lang="en-US" sz="2400" dirty="0">
                <a:latin typeface="Calibri" charset="0"/>
                <a:ea typeface="Calibri" charset="0"/>
                <a:cs typeface="Calibri" charset="0"/>
              </a:rPr>
              <a:t>“0x” prefix = it’s in hex</a:t>
            </a:r>
          </a:p>
        </p:txBody>
      </p:sp>
    </p:spTree>
    <p:extLst>
      <p:ext uri="{BB962C8B-B14F-4D97-AF65-F5344CB8AC3E}">
        <p14:creationId xmlns:p14="http://schemas.microsoft.com/office/powerpoint/2010/main" val="1145522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19</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a:solidFill>
            <a:schemeClr val="bg1"/>
          </a:solidFill>
        </p:spPr>
        <p:txBody>
          <a:bodyPr>
            <a:normAutofit/>
          </a:bodyPr>
          <a:lstStyle/>
          <a:p>
            <a:r>
              <a:rPr lang="en-US" dirty="0"/>
              <a:t>Binary and Hex</a:t>
            </a:r>
          </a:p>
          <a:p>
            <a:pPr lvl="1"/>
            <a:endParaRPr lang="en-US" dirty="0"/>
          </a:p>
          <a:p>
            <a:r>
              <a:rPr lang="en-US" b="1" dirty="0"/>
              <a:t>Memory</a:t>
            </a:r>
          </a:p>
          <a:p>
            <a:pPr lvl="1"/>
            <a:endParaRPr lang="en-US" dirty="0"/>
          </a:p>
          <a:p>
            <a:r>
              <a:rPr lang="en-US" dirty="0"/>
              <a:t>Encoding</a:t>
            </a:r>
          </a:p>
          <a:p>
            <a:r>
              <a:rPr lang="en-US" dirty="0"/>
              <a:t>Integer Encodings</a:t>
            </a:r>
          </a:p>
          <a:p>
            <a:pPr lvl="1"/>
            <a:r>
              <a:rPr lang="en-US" dirty="0"/>
              <a:t>Signed Integers</a:t>
            </a:r>
          </a:p>
          <a:p>
            <a:pPr lvl="1"/>
            <a:r>
              <a:rPr lang="en-US" dirty="0"/>
              <a:t>Converting Sign</a:t>
            </a:r>
          </a:p>
          <a:p>
            <a:pPr lvl="1"/>
            <a:r>
              <a:rPr lang="en-US" dirty="0"/>
              <a:t>Converting Length</a:t>
            </a:r>
          </a:p>
          <a:p>
            <a:r>
              <a:rPr lang="en-US" dirty="0"/>
              <a:t>Other encodings</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3432548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B7D11-EBEE-496F-9568-3BF843D0164E}"/>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D7E84197-A1E5-4675-8314-60CFDD1FAEED}"/>
              </a:ext>
            </a:extLst>
          </p:cNvPr>
          <p:cNvSpPr>
            <a:spLocks noGrp="1"/>
          </p:cNvSpPr>
          <p:nvPr>
            <p:ph idx="1"/>
          </p:nvPr>
        </p:nvSpPr>
        <p:spPr/>
        <p:txBody>
          <a:bodyPr>
            <a:normAutofit/>
          </a:bodyPr>
          <a:lstStyle/>
          <a:p>
            <a:r>
              <a:rPr lang="en-US" dirty="0"/>
              <a:t>Homework 1 will be posted sometime later today</a:t>
            </a:r>
          </a:p>
          <a:p>
            <a:pPr lvl="1"/>
            <a:r>
              <a:rPr lang="en-US" dirty="0"/>
              <a:t>Practice problems on binary-to-hex-to-decimal conversion, integer encodings, and memory</a:t>
            </a:r>
          </a:p>
          <a:p>
            <a:pPr lvl="1"/>
            <a:r>
              <a:rPr lang="en-US" dirty="0"/>
              <a:t>Today’s lecture will finish the content you need for it</a:t>
            </a:r>
          </a:p>
          <a:p>
            <a:pPr lvl="1"/>
            <a:endParaRPr lang="en-US" dirty="0"/>
          </a:p>
          <a:p>
            <a:pPr lvl="1"/>
            <a:r>
              <a:rPr lang="en-US" dirty="0"/>
              <a:t>Due Tuesday October 3</a:t>
            </a:r>
            <a:r>
              <a:rPr lang="en-US" baseline="30000" dirty="0"/>
              <a:t>rd</a:t>
            </a:r>
            <a:endParaRPr lang="en-US" dirty="0"/>
          </a:p>
          <a:p>
            <a:pPr lvl="2"/>
            <a:r>
              <a:rPr lang="en-US" dirty="0"/>
              <a:t>I need to create </a:t>
            </a:r>
            <a:r>
              <a:rPr lang="en-US" dirty="0" err="1"/>
              <a:t>Gradescope</a:t>
            </a:r>
            <a:r>
              <a:rPr lang="en-US" dirty="0"/>
              <a:t> so you can submit it. Should happen this weekend</a:t>
            </a:r>
          </a:p>
          <a:p>
            <a:pPr lvl="1"/>
            <a:endParaRPr lang="en-US" dirty="0"/>
          </a:p>
          <a:p>
            <a:endParaRPr lang="en-US" dirty="0"/>
          </a:p>
        </p:txBody>
      </p:sp>
      <p:sp>
        <p:nvSpPr>
          <p:cNvPr id="4" name="Slide Number Placeholder 3">
            <a:extLst>
              <a:ext uri="{FF2B5EF4-FFF2-40B4-BE49-F238E27FC236}">
                <a16:creationId xmlns:a16="http://schemas.microsoft.com/office/drawing/2014/main" id="{833AAEB3-2F96-4A4E-8B88-D0EE27E07359}"/>
              </a:ext>
            </a:extLst>
          </p:cNvPr>
          <p:cNvSpPr>
            <a:spLocks noGrp="1"/>
          </p:cNvSpPr>
          <p:nvPr>
            <p:ph type="sldNum" sz="quarter" idx="12"/>
          </p:nvPr>
        </p:nvSpPr>
        <p:spPr/>
        <p:txBody>
          <a:bodyPr/>
          <a:lstStyle/>
          <a:p>
            <a:fld id="{0778C724-3839-4D76-A707-B4C23905D055}" type="slidenum">
              <a:rPr lang="en-US" smtClean="0"/>
              <a:t>2</a:t>
            </a:fld>
            <a:endParaRPr lang="en-US"/>
          </a:p>
        </p:txBody>
      </p:sp>
    </p:spTree>
    <p:extLst>
      <p:ext uri="{BB962C8B-B14F-4D97-AF65-F5344CB8AC3E}">
        <p14:creationId xmlns:p14="http://schemas.microsoft.com/office/powerpoint/2010/main" val="744388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r>
              <a:rPr lang="en-US" dirty="0"/>
              <a:t>Byte-oriented memory organization</a:t>
            </a:r>
          </a:p>
        </p:txBody>
      </p:sp>
      <p:sp>
        <p:nvSpPr>
          <p:cNvPr id="593923" name="Rectangle 3"/>
          <p:cNvSpPr>
            <a:spLocks noGrp="1" noChangeArrowheads="1"/>
          </p:cNvSpPr>
          <p:nvPr>
            <p:ph idx="1"/>
          </p:nvPr>
        </p:nvSpPr>
        <p:spPr/>
        <p:txBody>
          <a:bodyPr>
            <a:normAutofit fontScale="92500" lnSpcReduction="10000"/>
          </a:bodyPr>
          <a:lstStyle/>
          <a:p>
            <a:r>
              <a:rPr lang="en-US" sz="2400" dirty="0"/>
              <a:t>We’ve seen how sequences of bits can express numbers</a:t>
            </a:r>
          </a:p>
          <a:p>
            <a:pPr lvl="1"/>
            <a:r>
              <a:rPr lang="en-US" sz="2000" dirty="0"/>
              <a:t>And how we usually work with groups of 8 bits (</a:t>
            </a:r>
            <a:r>
              <a:rPr lang="en-US" sz="2000" b="1" i="1" dirty="0"/>
              <a:t>bytes</a:t>
            </a:r>
            <a:r>
              <a:rPr lang="en-US" sz="2000" dirty="0"/>
              <a:t>) for convenience</a:t>
            </a:r>
          </a:p>
          <a:p>
            <a:pPr lvl="1"/>
            <a:r>
              <a:rPr lang="en-US" sz="2000" dirty="0"/>
              <a:t>Variables are almost always some multiple number of bytes (1 byte, 2 bytes, 8 bytes, etc.)</a:t>
            </a:r>
          </a:p>
          <a:p>
            <a:pPr lvl="1"/>
            <a:endParaRPr lang="en-US" sz="2000" dirty="0"/>
          </a:p>
          <a:p>
            <a:r>
              <a:rPr lang="en-US" sz="2400" dirty="0"/>
              <a:t>In a computer system, bytes can be stored in memory</a:t>
            </a:r>
          </a:p>
          <a:p>
            <a:pPr lvl="1"/>
            <a:r>
              <a:rPr lang="en-US" sz="2000" dirty="0"/>
              <a:t>Conceptually, memory is a very large array of bytes</a:t>
            </a:r>
          </a:p>
          <a:p>
            <a:pPr lvl="1"/>
            <a:r>
              <a:rPr lang="en-US" sz="2000" dirty="0"/>
              <a:t>Each byte has its own </a:t>
            </a:r>
            <a:r>
              <a:rPr lang="en-US" dirty="0"/>
              <a:t>address (≈ pointer)</a:t>
            </a:r>
            <a:endParaRPr lang="en-US" sz="2000" dirty="0"/>
          </a:p>
          <a:p>
            <a:pPr lvl="1"/>
            <a:endParaRPr lang="en-US" sz="1800" dirty="0"/>
          </a:p>
          <a:p>
            <a:endParaRPr lang="en-US" sz="2400" dirty="0"/>
          </a:p>
          <a:p>
            <a:endParaRPr lang="en-US" dirty="0"/>
          </a:p>
          <a:p>
            <a:endParaRPr lang="en-US" sz="2400" dirty="0"/>
          </a:p>
          <a:p>
            <a:r>
              <a:rPr lang="en-US" sz="2400" dirty="0"/>
              <a:t>Compiler + run-time system control allocation</a:t>
            </a:r>
          </a:p>
          <a:p>
            <a:pPr lvl="1"/>
            <a:r>
              <a:rPr lang="en-US" sz="2000" dirty="0"/>
              <a:t>Where different program objects should be stored</a:t>
            </a:r>
          </a:p>
          <a:p>
            <a:pPr lvl="1"/>
            <a:r>
              <a:rPr lang="en-US" sz="2000" dirty="0"/>
              <a:t>Multiple mechanisms, each with its own region: static, stack, and heap</a:t>
            </a:r>
          </a:p>
        </p:txBody>
      </p:sp>
      <p:grpSp>
        <p:nvGrpSpPr>
          <p:cNvPr id="22" name="Group 21">
            <a:extLst>
              <a:ext uri="{FF2B5EF4-FFF2-40B4-BE49-F238E27FC236}">
                <a16:creationId xmlns:a16="http://schemas.microsoft.com/office/drawing/2014/main" id="{F45ECF14-DFEE-4B45-9E26-6F7B4450D933}"/>
              </a:ext>
            </a:extLst>
          </p:cNvPr>
          <p:cNvGrpSpPr>
            <a:grpSpLocks/>
          </p:cNvGrpSpPr>
          <p:nvPr/>
        </p:nvGrpSpPr>
        <p:grpSpPr bwMode="auto">
          <a:xfrm>
            <a:off x="1787524" y="3657600"/>
            <a:ext cx="6424615" cy="968028"/>
            <a:chOff x="-2" y="171"/>
            <a:chExt cx="4047" cy="609"/>
          </a:xfrm>
        </p:grpSpPr>
        <p:sp>
          <p:nvSpPr>
            <p:cNvPr id="23" name="Rectangle 22">
              <a:extLst>
                <a:ext uri="{FF2B5EF4-FFF2-40B4-BE49-F238E27FC236}">
                  <a16:creationId xmlns:a16="http://schemas.microsoft.com/office/drawing/2014/main" id="{39E1A4EF-AB35-4A3B-B8A8-1F9E29136978}"/>
                </a:ext>
              </a:extLst>
            </p:cNvPr>
            <p:cNvSpPr>
              <a:spLocks/>
            </p:cNvSpPr>
            <p:nvPr/>
          </p:nvSpPr>
          <p:spPr bwMode="auto">
            <a:xfrm>
              <a:off x="13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4" name="Rectangle 23">
              <a:extLst>
                <a:ext uri="{FF2B5EF4-FFF2-40B4-BE49-F238E27FC236}">
                  <a16:creationId xmlns:a16="http://schemas.microsoft.com/office/drawing/2014/main" id="{661657AC-CDBF-44BD-8A06-C3D543C62185}"/>
                </a:ext>
              </a:extLst>
            </p:cNvPr>
            <p:cNvSpPr>
              <a:spLocks/>
            </p:cNvSpPr>
            <p:nvPr/>
          </p:nvSpPr>
          <p:spPr bwMode="auto">
            <a:xfrm>
              <a:off x="37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5" name="Rectangle 24">
              <a:extLst>
                <a:ext uri="{FF2B5EF4-FFF2-40B4-BE49-F238E27FC236}">
                  <a16:creationId xmlns:a16="http://schemas.microsoft.com/office/drawing/2014/main" id="{4620C66F-7CF6-4F12-BE2F-76C254CAFADD}"/>
                </a:ext>
              </a:extLst>
            </p:cNvPr>
            <p:cNvSpPr>
              <a:spLocks/>
            </p:cNvSpPr>
            <p:nvPr/>
          </p:nvSpPr>
          <p:spPr bwMode="auto">
            <a:xfrm>
              <a:off x="61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6" name="Rectangle 25">
              <a:extLst>
                <a:ext uri="{FF2B5EF4-FFF2-40B4-BE49-F238E27FC236}">
                  <a16:creationId xmlns:a16="http://schemas.microsoft.com/office/drawing/2014/main" id="{022A0BE0-A0C7-41D1-8148-4FB7A415C18B}"/>
                </a:ext>
              </a:extLst>
            </p:cNvPr>
            <p:cNvSpPr>
              <a:spLocks/>
            </p:cNvSpPr>
            <p:nvPr/>
          </p:nvSpPr>
          <p:spPr bwMode="auto">
            <a:xfrm>
              <a:off x="85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7" name="Rectangle 26">
              <a:extLst>
                <a:ext uri="{FF2B5EF4-FFF2-40B4-BE49-F238E27FC236}">
                  <a16:creationId xmlns:a16="http://schemas.microsoft.com/office/drawing/2014/main" id="{1BFFB728-FF55-46DB-B977-CCCA226746F9}"/>
                </a:ext>
              </a:extLst>
            </p:cNvPr>
            <p:cNvSpPr>
              <a:spLocks/>
            </p:cNvSpPr>
            <p:nvPr/>
          </p:nvSpPr>
          <p:spPr bwMode="auto">
            <a:xfrm>
              <a:off x="109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8" name="Rectangle 27">
              <a:extLst>
                <a:ext uri="{FF2B5EF4-FFF2-40B4-BE49-F238E27FC236}">
                  <a16:creationId xmlns:a16="http://schemas.microsoft.com/office/drawing/2014/main" id="{E9242FC5-40E8-47CD-8736-D12F69BB2E5E}"/>
                </a:ext>
              </a:extLst>
            </p:cNvPr>
            <p:cNvSpPr>
              <a:spLocks/>
            </p:cNvSpPr>
            <p:nvPr/>
          </p:nvSpPr>
          <p:spPr bwMode="auto">
            <a:xfrm>
              <a:off x="1338" y="520"/>
              <a:ext cx="968" cy="192"/>
            </a:xfrm>
            <a:prstGeom prst="rect">
              <a:avLst/>
            </a:prstGeom>
            <a:noFill/>
            <a:ln w="19050">
              <a:solidFill>
                <a:srgbClr val="003300"/>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9" name="Rectangle 28">
              <a:extLst>
                <a:ext uri="{FF2B5EF4-FFF2-40B4-BE49-F238E27FC236}">
                  <a16:creationId xmlns:a16="http://schemas.microsoft.com/office/drawing/2014/main" id="{28EDEA07-E00F-406B-8ABB-A903198FF327}"/>
                </a:ext>
              </a:extLst>
            </p:cNvPr>
            <p:cNvSpPr>
              <a:spLocks/>
            </p:cNvSpPr>
            <p:nvPr/>
          </p:nvSpPr>
          <p:spPr bwMode="auto">
            <a:xfrm>
              <a:off x="229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0" name="Rectangle 29">
              <a:extLst>
                <a:ext uri="{FF2B5EF4-FFF2-40B4-BE49-F238E27FC236}">
                  <a16:creationId xmlns:a16="http://schemas.microsoft.com/office/drawing/2014/main" id="{37B26448-598F-4451-9BC2-DA1A9BB15CAB}"/>
                </a:ext>
              </a:extLst>
            </p:cNvPr>
            <p:cNvSpPr>
              <a:spLocks/>
            </p:cNvSpPr>
            <p:nvPr/>
          </p:nvSpPr>
          <p:spPr bwMode="auto">
            <a:xfrm>
              <a:off x="253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1" name="Rectangle 30">
              <a:extLst>
                <a:ext uri="{FF2B5EF4-FFF2-40B4-BE49-F238E27FC236}">
                  <a16:creationId xmlns:a16="http://schemas.microsoft.com/office/drawing/2014/main" id="{D6187BCA-AA05-46BD-85D0-2570DC0330CD}"/>
                </a:ext>
              </a:extLst>
            </p:cNvPr>
            <p:cNvSpPr>
              <a:spLocks/>
            </p:cNvSpPr>
            <p:nvPr/>
          </p:nvSpPr>
          <p:spPr bwMode="auto">
            <a:xfrm>
              <a:off x="277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2" name="Rectangle 31">
              <a:extLst>
                <a:ext uri="{FF2B5EF4-FFF2-40B4-BE49-F238E27FC236}">
                  <a16:creationId xmlns:a16="http://schemas.microsoft.com/office/drawing/2014/main" id="{A8D3BA35-1ABC-4FDF-8A75-6FFBEDF98C7D}"/>
                </a:ext>
              </a:extLst>
            </p:cNvPr>
            <p:cNvSpPr>
              <a:spLocks/>
            </p:cNvSpPr>
            <p:nvPr/>
          </p:nvSpPr>
          <p:spPr bwMode="auto">
            <a:xfrm>
              <a:off x="301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3" name="Rectangle 32">
              <a:extLst>
                <a:ext uri="{FF2B5EF4-FFF2-40B4-BE49-F238E27FC236}">
                  <a16:creationId xmlns:a16="http://schemas.microsoft.com/office/drawing/2014/main" id="{CCDA8A7D-0CD6-42EB-AC1D-70DB8BEB6519}"/>
                </a:ext>
              </a:extLst>
            </p:cNvPr>
            <p:cNvSpPr>
              <a:spLocks/>
            </p:cNvSpPr>
            <p:nvPr/>
          </p:nvSpPr>
          <p:spPr bwMode="auto">
            <a:xfrm>
              <a:off x="325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4" name="Rectangle 33">
              <a:extLst>
                <a:ext uri="{FF2B5EF4-FFF2-40B4-BE49-F238E27FC236}">
                  <a16:creationId xmlns:a16="http://schemas.microsoft.com/office/drawing/2014/main" id="{BC9CA30F-F084-446B-8F30-597A211ED273}"/>
                </a:ext>
              </a:extLst>
            </p:cNvPr>
            <p:cNvSpPr>
              <a:spLocks/>
            </p:cNvSpPr>
            <p:nvPr/>
          </p:nvSpPr>
          <p:spPr bwMode="auto">
            <a:xfrm>
              <a:off x="349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5" name="Rectangle 34">
              <a:extLst>
                <a:ext uri="{FF2B5EF4-FFF2-40B4-BE49-F238E27FC236}">
                  <a16:creationId xmlns:a16="http://schemas.microsoft.com/office/drawing/2014/main" id="{317A6A65-D562-4A10-88CB-019D9E2FE747}"/>
                </a:ext>
              </a:extLst>
            </p:cNvPr>
            <p:cNvSpPr>
              <a:spLocks/>
            </p:cNvSpPr>
            <p:nvPr/>
          </p:nvSpPr>
          <p:spPr bwMode="auto">
            <a:xfrm>
              <a:off x="1332" y="484"/>
              <a:ext cx="968" cy="296"/>
            </a:xfrm>
            <a:prstGeom prst="rect">
              <a:avLst/>
            </a:prstGeom>
            <a:noFill/>
            <a:ln w="19050">
              <a:noFill/>
              <a:miter lim="800000"/>
              <a:headEnd/>
              <a:tailEnd/>
            </a:ln>
          </p:spPr>
          <p:txBody>
            <a:bodyPr lIns="50800" tIns="50800" rIns="45720" bIns="50800">
              <a:prstTxWarp prst="textNoShape">
                <a:avLst/>
              </a:prstTxWarp>
            </a:bodyPr>
            <a:lstStyle/>
            <a:p>
              <a:pPr algn="ctr" eaLnBrk="1" hangingPunct="1">
                <a:lnSpc>
                  <a:spcPct val="90000"/>
                </a:lnSpc>
              </a:pPr>
              <a:r>
                <a:rPr lang="en-US" sz="2400" dirty="0">
                  <a:latin typeface="Helvetica" charset="0"/>
                  <a:ea typeface="Helvetica" charset="0"/>
                  <a:cs typeface="Helvetica" charset="0"/>
                  <a:sym typeface="Helvetica" charset="0"/>
                </a:rPr>
                <a:t>• • •</a:t>
              </a:r>
            </a:p>
          </p:txBody>
        </p:sp>
        <p:sp>
          <p:nvSpPr>
            <p:cNvPr id="36" name="Rectangle 35">
              <a:extLst>
                <a:ext uri="{FF2B5EF4-FFF2-40B4-BE49-F238E27FC236}">
                  <a16:creationId xmlns:a16="http://schemas.microsoft.com/office/drawing/2014/main" id="{56C82127-38D3-49CB-8359-C77359C0E953}"/>
                </a:ext>
              </a:extLst>
            </p:cNvPr>
            <p:cNvSpPr>
              <a:spLocks/>
            </p:cNvSpPr>
            <p:nvPr/>
          </p:nvSpPr>
          <p:spPr bwMode="auto">
            <a:xfrm rot="19020000">
              <a:off x="-2" y="171"/>
              <a:ext cx="589" cy="224"/>
            </a:xfrm>
            <a:prstGeom prst="rect">
              <a:avLst/>
            </a:prstGeom>
            <a:noFill/>
            <a:ln w="19050">
              <a:noFill/>
              <a:miter lim="800000"/>
              <a:headEnd/>
              <a:tailEnd/>
            </a:ln>
          </p:spPr>
          <p:txBody>
            <a:bodyPr wrap="none" lIns="50800" tIns="50800" rIns="45720" bIns="50800">
              <a:prstTxWarp prst="textNoShape">
                <a:avLst/>
              </a:prstTxWarp>
              <a:spAutoFit/>
            </a:bodyPr>
            <a:lstStyle/>
            <a:p>
              <a:pPr eaLnBrk="1" hangingPunct="1">
                <a:lnSpc>
                  <a:spcPct val="90000"/>
                </a:lnSpc>
              </a:pPr>
              <a:r>
                <a:rPr lang="en-US" sz="1800" b="0" dirty="0">
                  <a:latin typeface="Courier New Bold" charset="0"/>
                  <a:ea typeface="Courier New Bold" charset="0"/>
                  <a:cs typeface="Courier New Bold" charset="0"/>
                  <a:sym typeface="Courier New Bold" charset="0"/>
                </a:rPr>
                <a:t>00•••0</a:t>
              </a:r>
            </a:p>
          </p:txBody>
        </p:sp>
        <p:sp>
          <p:nvSpPr>
            <p:cNvPr id="37" name="Rectangle 36">
              <a:extLst>
                <a:ext uri="{FF2B5EF4-FFF2-40B4-BE49-F238E27FC236}">
                  <a16:creationId xmlns:a16="http://schemas.microsoft.com/office/drawing/2014/main" id="{DDA81017-E674-4F01-B05A-E9FC8B59A2D8}"/>
                </a:ext>
              </a:extLst>
            </p:cNvPr>
            <p:cNvSpPr>
              <a:spLocks/>
            </p:cNvSpPr>
            <p:nvPr/>
          </p:nvSpPr>
          <p:spPr bwMode="auto">
            <a:xfrm rot="19020000">
              <a:off x="3455" y="171"/>
              <a:ext cx="590" cy="224"/>
            </a:xfrm>
            <a:prstGeom prst="rect">
              <a:avLst/>
            </a:prstGeom>
            <a:noFill/>
            <a:ln w="19050">
              <a:noFill/>
              <a:miter lim="800000"/>
              <a:headEnd/>
              <a:tailEnd/>
            </a:ln>
          </p:spPr>
          <p:txBody>
            <a:bodyPr wrap="none" lIns="50800" tIns="50800" rIns="45720" bIns="50800">
              <a:prstTxWarp prst="textNoShape">
                <a:avLst/>
              </a:prstTxWarp>
              <a:spAutoFit/>
            </a:bodyPr>
            <a:lstStyle/>
            <a:p>
              <a:pPr eaLnBrk="1" hangingPunct="1">
                <a:lnSpc>
                  <a:spcPct val="90000"/>
                </a:lnSpc>
              </a:pPr>
              <a:r>
                <a:rPr lang="en-US" sz="1800" b="0" dirty="0">
                  <a:latin typeface="Courier New Bold" charset="0"/>
                  <a:ea typeface="Courier New Bold" charset="0"/>
                  <a:cs typeface="Courier New Bold" charset="0"/>
                  <a:sym typeface="Courier New Bold" charset="0"/>
                </a:rPr>
                <a:t>FF•••F</a:t>
              </a:r>
            </a:p>
          </p:txBody>
        </p:sp>
      </p:grpSp>
      <p:cxnSp>
        <p:nvCxnSpPr>
          <p:cNvPr id="3" name="Straight Arrow Connector 2">
            <a:extLst>
              <a:ext uri="{FF2B5EF4-FFF2-40B4-BE49-F238E27FC236}">
                <a16:creationId xmlns:a16="http://schemas.microsoft.com/office/drawing/2014/main" id="{01CE6DA8-C16C-4817-AEBA-F63E5C1D79CE}"/>
              </a:ext>
            </a:extLst>
          </p:cNvPr>
          <p:cNvCxnSpPr/>
          <p:nvPr/>
        </p:nvCxnSpPr>
        <p:spPr>
          <a:xfrm>
            <a:off x="2587624" y="4025900"/>
            <a:ext cx="285115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Slide Number Placeholder 3">
            <a:extLst>
              <a:ext uri="{FF2B5EF4-FFF2-40B4-BE49-F238E27FC236}">
                <a16:creationId xmlns:a16="http://schemas.microsoft.com/office/drawing/2014/main" id="{0D7BF4A2-B18D-4DDD-9671-EC4CAFF60D9D}"/>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20</a:t>
            </a:fld>
            <a:endParaRPr lang="en-US"/>
          </a:p>
        </p:txBody>
      </p:sp>
    </p:spTree>
    <p:extLst>
      <p:ext uri="{BB962C8B-B14F-4D97-AF65-F5344CB8AC3E}">
        <p14:creationId xmlns:p14="http://schemas.microsoft.com/office/powerpoint/2010/main" val="8053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Most/least significant bits/bytes</a:t>
            </a:r>
          </a:p>
        </p:txBody>
      </p:sp>
      <p:sp>
        <p:nvSpPr>
          <p:cNvPr id="3" name="Content Placeholder 2"/>
          <p:cNvSpPr>
            <a:spLocks noGrp="1"/>
          </p:cNvSpPr>
          <p:nvPr>
            <p:ph idx="1"/>
          </p:nvPr>
        </p:nvSpPr>
        <p:spPr>
          <a:xfrm>
            <a:off x="607595" y="1143000"/>
            <a:ext cx="10972800" cy="3396584"/>
          </a:xfrm>
        </p:spPr>
        <p:txBody>
          <a:bodyPr>
            <a:normAutofit fontScale="92500" lnSpcReduction="10000"/>
          </a:bodyPr>
          <a:lstStyle/>
          <a:p>
            <a:r>
              <a:rPr lang="en-US" dirty="0"/>
              <a:t>When working with sequences of bits (or sequences of bytes), need to be able to talk about specific bits (bytes)</a:t>
            </a:r>
          </a:p>
          <a:p>
            <a:pPr lvl="1"/>
            <a:endParaRPr lang="en-US" dirty="0"/>
          </a:p>
          <a:p>
            <a:pPr lvl="1"/>
            <a:r>
              <a:rPr lang="en-US" dirty="0"/>
              <a:t>Most Significant bit (</a:t>
            </a:r>
            <a:r>
              <a:rPr lang="en-US" dirty="0" err="1"/>
              <a:t>MSb</a:t>
            </a:r>
            <a:r>
              <a:rPr lang="en-US" dirty="0"/>
              <a:t>) and Most Significant Byte (MSB)</a:t>
            </a:r>
          </a:p>
          <a:p>
            <a:pPr lvl="2"/>
            <a:r>
              <a:rPr lang="en-US" dirty="0"/>
              <a:t>Have the largest possible contribution to numeric value</a:t>
            </a:r>
          </a:p>
          <a:p>
            <a:pPr lvl="2"/>
            <a:r>
              <a:rPr lang="en-US" dirty="0"/>
              <a:t>Leftmost when writing out the binary sequence</a:t>
            </a:r>
          </a:p>
          <a:p>
            <a:pPr lvl="2"/>
            <a:endParaRPr lang="en-US" dirty="0"/>
          </a:p>
          <a:p>
            <a:pPr lvl="1"/>
            <a:r>
              <a:rPr lang="en-US" dirty="0"/>
              <a:t>Least Significant bit (</a:t>
            </a:r>
            <a:r>
              <a:rPr lang="en-US" dirty="0" err="1"/>
              <a:t>LSb</a:t>
            </a:r>
            <a:r>
              <a:rPr lang="en-US" dirty="0"/>
              <a:t>) and Least Significant Byte (LSB)</a:t>
            </a:r>
          </a:p>
          <a:p>
            <a:pPr lvl="2"/>
            <a:r>
              <a:rPr lang="en-US" dirty="0"/>
              <a:t>Have the smallest possible contribution to numeric value</a:t>
            </a:r>
          </a:p>
          <a:p>
            <a:pPr lvl="2"/>
            <a:r>
              <a:rPr lang="en-US" dirty="0"/>
              <a:t>Rightmost when writing out the binary sequence</a:t>
            </a:r>
          </a:p>
        </p:txBody>
      </p:sp>
      <p:sp>
        <p:nvSpPr>
          <p:cNvPr id="4" name="TextBox 3"/>
          <p:cNvSpPr txBox="1"/>
          <p:nvPr/>
        </p:nvSpPr>
        <p:spPr>
          <a:xfrm>
            <a:off x="1739903" y="4668242"/>
            <a:ext cx="8712194" cy="523220"/>
          </a:xfrm>
          <a:prstGeom prst="rect">
            <a:avLst/>
          </a:prstGeom>
          <a:noFill/>
        </p:spPr>
        <p:txBody>
          <a:bodyPr wrap="square" rtlCol="0">
            <a:spAutoFit/>
          </a:bodyPr>
          <a:lstStyle/>
          <a:p>
            <a:r>
              <a:rPr lang="en-US" sz="2800" dirty="0"/>
              <a:t>10110110     01101010     10101010     01111100</a:t>
            </a:r>
          </a:p>
        </p:txBody>
      </p:sp>
      <p:sp>
        <p:nvSpPr>
          <p:cNvPr id="5" name="TextBox 4"/>
          <p:cNvSpPr txBox="1"/>
          <p:nvPr/>
        </p:nvSpPr>
        <p:spPr>
          <a:xfrm>
            <a:off x="1255063" y="6112221"/>
            <a:ext cx="2570961" cy="461665"/>
          </a:xfrm>
          <a:prstGeom prst="rect">
            <a:avLst/>
          </a:prstGeom>
          <a:noFill/>
        </p:spPr>
        <p:txBody>
          <a:bodyPr wrap="none" rtlCol="0">
            <a:spAutoFit/>
          </a:bodyPr>
          <a:lstStyle/>
          <a:p>
            <a:r>
              <a:rPr lang="en-US" sz="2400" dirty="0">
                <a:latin typeface="Calibri" charset="0"/>
                <a:ea typeface="Calibri" charset="0"/>
                <a:cs typeface="Calibri" charset="0"/>
              </a:rPr>
              <a:t>Most significant bit</a:t>
            </a:r>
          </a:p>
        </p:txBody>
      </p:sp>
      <p:sp>
        <p:nvSpPr>
          <p:cNvPr id="6" name="TextBox 5"/>
          <p:cNvSpPr txBox="1"/>
          <p:nvPr/>
        </p:nvSpPr>
        <p:spPr>
          <a:xfrm>
            <a:off x="2515072" y="5629235"/>
            <a:ext cx="2854195" cy="461665"/>
          </a:xfrm>
          <a:prstGeom prst="rect">
            <a:avLst/>
          </a:prstGeom>
          <a:noFill/>
        </p:spPr>
        <p:txBody>
          <a:bodyPr wrap="square" rtlCol="0">
            <a:spAutoFit/>
          </a:bodyPr>
          <a:lstStyle/>
          <a:p>
            <a:r>
              <a:rPr lang="en-US" sz="2400" dirty="0">
                <a:latin typeface="Calibri" charset="0"/>
                <a:ea typeface="Calibri" charset="0"/>
                <a:cs typeface="Calibri" charset="0"/>
              </a:rPr>
              <a:t>Most significant byte</a:t>
            </a:r>
          </a:p>
        </p:txBody>
      </p:sp>
      <p:sp>
        <p:nvSpPr>
          <p:cNvPr id="7" name="TextBox 6"/>
          <p:cNvSpPr txBox="1"/>
          <p:nvPr/>
        </p:nvSpPr>
        <p:spPr>
          <a:xfrm>
            <a:off x="6563064" y="5662614"/>
            <a:ext cx="2797112" cy="461665"/>
          </a:xfrm>
          <a:prstGeom prst="rect">
            <a:avLst/>
          </a:prstGeom>
          <a:noFill/>
        </p:spPr>
        <p:txBody>
          <a:bodyPr wrap="none" rtlCol="0">
            <a:spAutoFit/>
          </a:bodyPr>
          <a:lstStyle/>
          <a:p>
            <a:r>
              <a:rPr lang="en-US" sz="2400" dirty="0">
                <a:latin typeface="Calibri" charset="0"/>
                <a:ea typeface="Calibri" charset="0"/>
                <a:cs typeface="Calibri" charset="0"/>
              </a:rPr>
              <a:t>Least significant byte</a:t>
            </a:r>
          </a:p>
        </p:txBody>
      </p:sp>
      <p:sp>
        <p:nvSpPr>
          <p:cNvPr id="8" name="TextBox 7"/>
          <p:cNvSpPr txBox="1"/>
          <p:nvPr/>
        </p:nvSpPr>
        <p:spPr>
          <a:xfrm>
            <a:off x="7628067" y="6167735"/>
            <a:ext cx="2577372" cy="461665"/>
          </a:xfrm>
          <a:prstGeom prst="rect">
            <a:avLst/>
          </a:prstGeom>
          <a:noFill/>
        </p:spPr>
        <p:txBody>
          <a:bodyPr wrap="none" rtlCol="0">
            <a:spAutoFit/>
          </a:bodyPr>
          <a:lstStyle/>
          <a:p>
            <a:r>
              <a:rPr lang="en-US" sz="2400" dirty="0">
                <a:latin typeface="Calibri" charset="0"/>
                <a:ea typeface="Calibri" charset="0"/>
                <a:cs typeface="Calibri" charset="0"/>
              </a:rPr>
              <a:t>Least significant bit</a:t>
            </a:r>
          </a:p>
        </p:txBody>
      </p:sp>
      <p:cxnSp>
        <p:nvCxnSpPr>
          <p:cNvPr id="10" name="Straight Arrow Connector 9"/>
          <p:cNvCxnSpPr/>
          <p:nvPr/>
        </p:nvCxnSpPr>
        <p:spPr bwMode="auto">
          <a:xfrm flipV="1">
            <a:off x="1986582" y="5237369"/>
            <a:ext cx="0" cy="892054"/>
          </a:xfrm>
          <a:prstGeom prst="straightConnector1">
            <a:avLst/>
          </a:prstGeom>
          <a:solidFill>
            <a:schemeClr val="accent1"/>
          </a:solidFill>
          <a:ln w="63500" cap="flat" cmpd="sng" algn="ctr">
            <a:solidFill>
              <a:srgbClr val="000000"/>
            </a:solidFill>
            <a:prstDash val="solid"/>
            <a:round/>
            <a:headEnd type="none" w="med" len="med"/>
            <a:tailEnd type="triangle"/>
          </a:ln>
          <a:effectLst/>
        </p:spPr>
      </p:cxnSp>
      <p:sp>
        <p:nvSpPr>
          <p:cNvPr id="11" name="Right Brace 10"/>
          <p:cNvSpPr/>
          <p:nvPr/>
        </p:nvSpPr>
        <p:spPr bwMode="auto">
          <a:xfrm rot="5400000">
            <a:off x="2524852" y="4534141"/>
            <a:ext cx="201989" cy="1369968"/>
          </a:xfrm>
          <a:prstGeom prst="rightBrace">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2" name="Right Brace 11"/>
          <p:cNvSpPr/>
          <p:nvPr/>
        </p:nvSpPr>
        <p:spPr bwMode="auto">
          <a:xfrm rot="5400000">
            <a:off x="8815760" y="4533101"/>
            <a:ext cx="201989" cy="1369968"/>
          </a:xfrm>
          <a:prstGeom prst="rightBrace">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4200">
              <a:solidFill>
                <a:srgbClr val="000000"/>
              </a:solidFill>
              <a:latin typeface="Gill Sans" charset="0"/>
              <a:ea typeface="ヒラギノ角ゴ ProN W3" charset="-128"/>
              <a:cs typeface="ヒラギノ角ゴ ProN W3" charset="-128"/>
              <a:sym typeface="Gill Sans" charset="0"/>
            </a:endParaRPr>
          </a:p>
        </p:txBody>
      </p:sp>
      <p:cxnSp>
        <p:nvCxnSpPr>
          <p:cNvPr id="14" name="Straight Arrow Connector 13"/>
          <p:cNvCxnSpPr/>
          <p:nvPr/>
        </p:nvCxnSpPr>
        <p:spPr bwMode="auto">
          <a:xfrm flipV="1">
            <a:off x="2625845" y="5320120"/>
            <a:ext cx="0" cy="363276"/>
          </a:xfrm>
          <a:prstGeom prst="straightConnector1">
            <a:avLst/>
          </a:prstGeom>
          <a:solidFill>
            <a:schemeClr val="accent1"/>
          </a:solidFill>
          <a:ln w="63500" cap="flat" cmpd="sng" algn="ctr">
            <a:solidFill>
              <a:srgbClr val="000000"/>
            </a:solidFill>
            <a:prstDash val="solid"/>
            <a:round/>
            <a:headEnd type="none" w="med" len="med"/>
            <a:tailEnd type="triangle"/>
          </a:ln>
          <a:effectLst/>
        </p:spPr>
      </p:cxnSp>
      <p:cxnSp>
        <p:nvCxnSpPr>
          <p:cNvPr id="16" name="Straight Arrow Connector 15"/>
          <p:cNvCxnSpPr/>
          <p:nvPr/>
        </p:nvCxnSpPr>
        <p:spPr bwMode="auto">
          <a:xfrm flipV="1">
            <a:off x="9592040" y="5219125"/>
            <a:ext cx="0" cy="892054"/>
          </a:xfrm>
          <a:prstGeom prst="straightConnector1">
            <a:avLst/>
          </a:prstGeom>
          <a:solidFill>
            <a:schemeClr val="accent1"/>
          </a:solidFill>
          <a:ln w="63500" cap="flat" cmpd="sng" algn="ctr">
            <a:solidFill>
              <a:srgbClr val="000000"/>
            </a:solidFill>
            <a:prstDash val="solid"/>
            <a:round/>
            <a:headEnd type="none" w="med" len="med"/>
            <a:tailEnd type="triangle"/>
          </a:ln>
          <a:effectLst/>
        </p:spPr>
      </p:cxnSp>
      <p:cxnSp>
        <p:nvCxnSpPr>
          <p:cNvPr id="17" name="Straight Arrow Connector 16"/>
          <p:cNvCxnSpPr/>
          <p:nvPr/>
        </p:nvCxnSpPr>
        <p:spPr bwMode="auto">
          <a:xfrm flipV="1">
            <a:off x="8895154" y="5337827"/>
            <a:ext cx="0" cy="363276"/>
          </a:xfrm>
          <a:prstGeom prst="straightConnector1">
            <a:avLst/>
          </a:prstGeom>
          <a:solidFill>
            <a:schemeClr val="accent1"/>
          </a:solidFill>
          <a:ln w="63500" cap="flat" cmpd="sng" algn="ctr">
            <a:solidFill>
              <a:srgbClr val="000000"/>
            </a:solidFill>
            <a:prstDash val="solid"/>
            <a:round/>
            <a:headEnd type="none" w="med" len="med"/>
            <a:tailEnd type="triangle"/>
          </a:ln>
          <a:effectLst/>
        </p:spPr>
      </p:cxnSp>
      <p:sp>
        <p:nvSpPr>
          <p:cNvPr id="15" name="Slide Number Placeholder 3">
            <a:extLst>
              <a:ext uri="{FF2B5EF4-FFF2-40B4-BE49-F238E27FC236}">
                <a16:creationId xmlns:a16="http://schemas.microsoft.com/office/drawing/2014/main" id="{342CEE99-5532-4B12-9CB7-5B7F94D5781A}"/>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21</a:t>
            </a:fld>
            <a:endParaRPr lang="en-US"/>
          </a:p>
        </p:txBody>
      </p:sp>
    </p:spTree>
    <p:extLst>
      <p:ext uri="{BB962C8B-B14F-4D97-AF65-F5344CB8AC3E}">
        <p14:creationId xmlns:p14="http://schemas.microsoft.com/office/powerpoint/2010/main" val="1928432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and byte ordering</a:t>
            </a:r>
          </a:p>
        </p:txBody>
      </p:sp>
      <p:sp>
        <p:nvSpPr>
          <p:cNvPr id="3" name="Content Placeholder 2"/>
          <p:cNvSpPr>
            <a:spLocks noGrp="1"/>
          </p:cNvSpPr>
          <p:nvPr>
            <p:ph idx="1"/>
          </p:nvPr>
        </p:nvSpPr>
        <p:spPr/>
        <p:txBody>
          <a:bodyPr>
            <a:normAutofit/>
          </a:bodyPr>
          <a:lstStyle/>
          <a:p>
            <a:r>
              <a:rPr lang="en-US" dirty="0"/>
              <a:t>For data that spans multiple bytes, need to agree on two things </a:t>
            </a:r>
          </a:p>
          <a:p>
            <a:pPr lvl="1"/>
            <a:r>
              <a:rPr lang="en-US" b="1" dirty="0"/>
              <a:t>1. What should be the address of the object?</a:t>
            </a:r>
            <a:r>
              <a:rPr lang="en-US" dirty="0"/>
              <a:t> (each byte has its own!)</a:t>
            </a:r>
          </a:p>
          <a:p>
            <a:pPr lvl="2"/>
            <a:r>
              <a:rPr lang="en-US" dirty="0"/>
              <a:t>And by extension, given an address, how do we find the relevant bytes</a:t>
            </a:r>
            <a:br>
              <a:rPr lang="en-US" dirty="0"/>
            </a:br>
            <a:r>
              <a:rPr lang="en-US" dirty="0"/>
              <a:t>(same question!)</a:t>
            </a:r>
            <a:br>
              <a:rPr lang="en-US" dirty="0"/>
            </a:br>
            <a:endParaRPr lang="en-US" dirty="0"/>
          </a:p>
          <a:p>
            <a:pPr lvl="1"/>
            <a:r>
              <a:rPr lang="en-US" b="1" dirty="0"/>
              <a:t>2. How should we order the bytes in memory?</a:t>
            </a:r>
          </a:p>
          <a:p>
            <a:pPr lvl="2"/>
            <a:r>
              <a:rPr lang="en-US" dirty="0"/>
              <a:t>Do we put the most or least significant byte at the first address?</a:t>
            </a:r>
          </a:p>
          <a:p>
            <a:pPr lvl="2"/>
            <a:endParaRPr lang="en-US" dirty="0"/>
          </a:p>
        </p:txBody>
      </p:sp>
      <p:sp>
        <p:nvSpPr>
          <p:cNvPr id="4" name="Slide Number Placeholder 3">
            <a:extLst>
              <a:ext uri="{FF2B5EF4-FFF2-40B4-BE49-F238E27FC236}">
                <a16:creationId xmlns:a16="http://schemas.microsoft.com/office/drawing/2014/main" id="{7EBF0E84-5437-4D82-B13D-6611D2882461}"/>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22</a:t>
            </a:fld>
            <a:endParaRPr lang="en-US"/>
          </a:p>
        </p:txBody>
      </p:sp>
    </p:spTree>
    <p:extLst>
      <p:ext uri="{BB962C8B-B14F-4D97-AF65-F5344CB8AC3E}">
        <p14:creationId xmlns:p14="http://schemas.microsoft.com/office/powerpoint/2010/main" val="1850541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There isn’t always one correct answer</a:t>
            </a:r>
          </a:p>
        </p:txBody>
      </p:sp>
      <p:sp>
        <p:nvSpPr>
          <p:cNvPr id="3" name="Content Placeholder 2"/>
          <p:cNvSpPr>
            <a:spLocks noGrp="1"/>
          </p:cNvSpPr>
          <p:nvPr>
            <p:ph idx="1"/>
          </p:nvPr>
        </p:nvSpPr>
        <p:spPr/>
        <p:txBody>
          <a:bodyPr>
            <a:normAutofit/>
          </a:bodyPr>
          <a:lstStyle/>
          <a:p>
            <a:r>
              <a:rPr lang="en-US" dirty="0"/>
              <a:t>Different systems can pick different answers! (mostly for 2</a:t>
            </a:r>
            <a:r>
              <a:rPr lang="en-US" baseline="30000" dirty="0"/>
              <a:t>nd</a:t>
            </a:r>
            <a:r>
              <a:rPr lang="en-US" dirty="0"/>
              <a:t> Q)</a:t>
            </a:r>
          </a:p>
          <a:p>
            <a:pPr lvl="1"/>
            <a:endParaRPr lang="en-US" dirty="0"/>
          </a:p>
          <a:p>
            <a:pPr lvl="1"/>
            <a:r>
              <a:rPr lang="en-US" dirty="0"/>
              <a:t>Very nice illustration of two overarching principles in systems:</a:t>
            </a:r>
            <a:br>
              <a:rPr lang="en-US" dirty="0"/>
            </a:br>
            <a:r>
              <a:rPr lang="en-US" dirty="0"/>
              <a:t>You need to know the specifics of the system you’re using!</a:t>
            </a:r>
            <a:br>
              <a:rPr lang="en-US" dirty="0"/>
            </a:br>
            <a:endParaRPr lang="en-US" dirty="0"/>
          </a:p>
          <a:p>
            <a:pPr lvl="2"/>
            <a:r>
              <a:rPr lang="en-US" dirty="0"/>
              <a:t>Many questions don’t really have right or wrong answers!</a:t>
            </a:r>
          </a:p>
          <a:p>
            <a:pPr lvl="2"/>
            <a:r>
              <a:rPr lang="en-US" dirty="0"/>
              <a:t>Instead, they have tradeoffs. What the “right” answer is depends on context!</a:t>
            </a:r>
          </a:p>
          <a:p>
            <a:pPr lvl="3"/>
            <a:endParaRPr lang="en-US" dirty="0"/>
          </a:p>
          <a:p>
            <a:pPr lvl="1"/>
            <a:r>
              <a:rPr lang="en-US" dirty="0"/>
              <a:t>Different answers across systems is perfectly fine</a:t>
            </a:r>
          </a:p>
          <a:p>
            <a:pPr lvl="2"/>
            <a:r>
              <a:rPr lang="en-US" dirty="0"/>
              <a:t>But all the parts of a given system must agree with each other!</a:t>
            </a:r>
          </a:p>
        </p:txBody>
      </p:sp>
      <p:sp>
        <p:nvSpPr>
          <p:cNvPr id="4" name="Slide Number Placeholder 3">
            <a:extLst>
              <a:ext uri="{FF2B5EF4-FFF2-40B4-BE49-F238E27FC236}">
                <a16:creationId xmlns:a16="http://schemas.microsoft.com/office/drawing/2014/main" id="{7EBF0E84-5437-4D82-B13D-6611D2882461}"/>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23</a:t>
            </a:fld>
            <a:endParaRPr lang="en-US"/>
          </a:p>
        </p:txBody>
      </p:sp>
    </p:spTree>
    <p:extLst>
      <p:ext uri="{BB962C8B-B14F-4D97-AF65-F5344CB8AC3E}">
        <p14:creationId xmlns:p14="http://schemas.microsoft.com/office/powerpoint/2010/main" val="668959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052" name="Rectangle 60"/>
          <p:cNvSpPr>
            <a:spLocks noGrp="1" noChangeArrowheads="1"/>
          </p:cNvSpPr>
          <p:nvPr>
            <p:ph type="title"/>
          </p:nvPr>
        </p:nvSpPr>
        <p:spPr/>
        <p:txBody>
          <a:bodyPr/>
          <a:lstStyle/>
          <a:p>
            <a:r>
              <a:rPr lang="en-US" dirty="0"/>
              <a:t>1. Addressing data in memory</a:t>
            </a:r>
          </a:p>
        </p:txBody>
      </p:sp>
      <p:sp>
        <p:nvSpPr>
          <p:cNvPr id="597053" name="Rectangle 61"/>
          <p:cNvSpPr>
            <a:spLocks noGrp="1" noChangeArrowheads="1"/>
          </p:cNvSpPr>
          <p:nvPr>
            <p:ph idx="1"/>
          </p:nvPr>
        </p:nvSpPr>
        <p:spPr>
          <a:xfrm>
            <a:off x="607595" y="1143000"/>
            <a:ext cx="6848594" cy="5029200"/>
          </a:xfrm>
        </p:spPr>
        <p:txBody>
          <a:bodyPr>
            <a:normAutofit fontScale="92500" lnSpcReduction="20000"/>
          </a:bodyPr>
          <a:lstStyle/>
          <a:p>
            <a:r>
              <a:rPr lang="en-US" dirty="0"/>
              <a:t>All addresses refer to one or more bytes</a:t>
            </a:r>
          </a:p>
          <a:p>
            <a:pPr lvl="1"/>
            <a:r>
              <a:rPr lang="en-US" dirty="0"/>
              <a:t>Never bits</a:t>
            </a:r>
          </a:p>
          <a:p>
            <a:pPr lvl="1"/>
            <a:endParaRPr lang="en-US" dirty="0"/>
          </a:p>
          <a:p>
            <a:r>
              <a:rPr lang="en-US" dirty="0"/>
              <a:t>For multi-byte objects, the lowest address refers to the entire object</a:t>
            </a:r>
          </a:p>
          <a:p>
            <a:pPr lvl="1"/>
            <a:r>
              <a:rPr lang="en-US" dirty="0"/>
              <a:t>Addresses of successive objects differ by </a:t>
            </a:r>
            <a:br>
              <a:rPr lang="en-US" dirty="0"/>
            </a:br>
            <a:r>
              <a:rPr lang="en-US" dirty="0"/>
              <a:t>4 (32-bit) or 8 (64-bit)</a:t>
            </a:r>
          </a:p>
          <a:p>
            <a:endParaRPr lang="en-US" dirty="0"/>
          </a:p>
          <a:p>
            <a:r>
              <a:rPr lang="en-US" dirty="0"/>
              <a:t>Systems pretty much universally</a:t>
            </a:r>
            <a:br>
              <a:rPr lang="en-US" dirty="0"/>
            </a:br>
            <a:r>
              <a:rPr lang="en-US" dirty="0"/>
              <a:t>use the address of the first byte as</a:t>
            </a:r>
            <a:br>
              <a:rPr lang="en-US" dirty="0"/>
            </a:br>
            <a:r>
              <a:rPr lang="en-US" dirty="0"/>
              <a:t>the address for the whole object</a:t>
            </a:r>
          </a:p>
          <a:p>
            <a:pPr lvl="1"/>
            <a:r>
              <a:rPr lang="en-US" dirty="0"/>
              <a:t>I’m not aware of any system that does</a:t>
            </a:r>
            <a:br>
              <a:rPr lang="en-US" dirty="0"/>
            </a:br>
            <a:r>
              <a:rPr lang="en-US" dirty="0"/>
              <a:t>otherwise</a:t>
            </a:r>
          </a:p>
          <a:p>
            <a:pPr lvl="1"/>
            <a:r>
              <a:rPr lang="en-US" dirty="0"/>
              <a:t>But there could be some weirdo systems</a:t>
            </a:r>
            <a:br>
              <a:rPr lang="en-US" dirty="0"/>
            </a:br>
            <a:r>
              <a:rPr lang="en-US" dirty="0"/>
              <a:t>out there (or historically)</a:t>
            </a:r>
          </a:p>
        </p:txBody>
      </p:sp>
      <p:grpSp>
        <p:nvGrpSpPr>
          <p:cNvPr id="597020" name="Group 28"/>
          <p:cNvGrpSpPr>
            <a:grpSpLocks/>
          </p:cNvGrpSpPr>
          <p:nvPr/>
        </p:nvGrpSpPr>
        <p:grpSpPr bwMode="auto">
          <a:xfrm>
            <a:off x="10494544" y="1295400"/>
            <a:ext cx="609600" cy="4876800"/>
            <a:chOff x="4176" y="768"/>
            <a:chExt cx="240" cy="3072"/>
          </a:xfrm>
        </p:grpSpPr>
        <p:sp>
          <p:nvSpPr>
            <p:cNvPr id="597021" name="Rectangle 29"/>
            <p:cNvSpPr>
              <a:spLocks noChangeArrowheads="1"/>
            </p:cNvSpPr>
            <p:nvPr/>
          </p:nvSpPr>
          <p:spPr bwMode="auto">
            <a:xfrm>
              <a:off x="4176" y="2304"/>
              <a:ext cx="240" cy="1536"/>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22" name="Rectangle 30"/>
            <p:cNvSpPr>
              <a:spLocks noChangeArrowheads="1"/>
            </p:cNvSpPr>
            <p:nvPr/>
          </p:nvSpPr>
          <p:spPr bwMode="auto">
            <a:xfrm>
              <a:off x="4176" y="768"/>
              <a:ext cx="240" cy="1536"/>
            </a:xfrm>
            <a:prstGeom prst="rect">
              <a:avLst/>
            </a:prstGeom>
            <a:solidFill>
              <a:schemeClr val="bg1"/>
            </a:solidFill>
            <a:ln w="25400">
              <a:solidFill>
                <a:schemeClr val="tx1"/>
              </a:solidFill>
              <a:miter lim="800000"/>
              <a:headEnd/>
              <a:tailEnd/>
            </a:ln>
            <a:effectLst/>
          </p:spPr>
          <p:txBody>
            <a:bodyPr wrap="none" anchor="ctr"/>
            <a:lstStyle/>
            <a:p>
              <a:endParaRPr lang="en-US"/>
            </a:p>
          </p:txBody>
        </p:sp>
      </p:grpSp>
      <p:grpSp>
        <p:nvGrpSpPr>
          <p:cNvPr id="597023" name="Group 31"/>
          <p:cNvGrpSpPr>
            <a:grpSpLocks/>
          </p:cNvGrpSpPr>
          <p:nvPr/>
        </p:nvGrpSpPr>
        <p:grpSpPr bwMode="auto">
          <a:xfrm>
            <a:off x="9503944" y="1295400"/>
            <a:ext cx="609600" cy="4876800"/>
            <a:chOff x="3792" y="768"/>
            <a:chExt cx="240" cy="3072"/>
          </a:xfrm>
        </p:grpSpPr>
        <p:sp>
          <p:nvSpPr>
            <p:cNvPr id="597024" name="Rectangle 32"/>
            <p:cNvSpPr>
              <a:spLocks noChangeArrowheads="1"/>
            </p:cNvSpPr>
            <p:nvPr/>
          </p:nvSpPr>
          <p:spPr bwMode="auto">
            <a:xfrm>
              <a:off x="3792" y="768"/>
              <a:ext cx="240" cy="768"/>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25" name="Rectangle 33"/>
            <p:cNvSpPr>
              <a:spLocks noChangeArrowheads="1"/>
            </p:cNvSpPr>
            <p:nvPr/>
          </p:nvSpPr>
          <p:spPr bwMode="auto">
            <a:xfrm>
              <a:off x="3792" y="1536"/>
              <a:ext cx="240" cy="768"/>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26" name="Rectangle 34"/>
            <p:cNvSpPr>
              <a:spLocks noChangeArrowheads="1"/>
            </p:cNvSpPr>
            <p:nvPr/>
          </p:nvSpPr>
          <p:spPr bwMode="auto">
            <a:xfrm>
              <a:off x="3792" y="2304"/>
              <a:ext cx="240" cy="768"/>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27" name="Rectangle 35"/>
            <p:cNvSpPr>
              <a:spLocks noChangeArrowheads="1"/>
            </p:cNvSpPr>
            <p:nvPr/>
          </p:nvSpPr>
          <p:spPr bwMode="auto">
            <a:xfrm>
              <a:off x="3792" y="3072"/>
              <a:ext cx="240" cy="768"/>
            </a:xfrm>
            <a:prstGeom prst="rect">
              <a:avLst/>
            </a:prstGeom>
            <a:solidFill>
              <a:schemeClr val="bg1"/>
            </a:solidFill>
            <a:ln w="25400">
              <a:solidFill>
                <a:schemeClr val="tx1"/>
              </a:solidFill>
              <a:miter lim="800000"/>
              <a:headEnd/>
              <a:tailEnd/>
            </a:ln>
            <a:effectLst/>
          </p:spPr>
          <p:txBody>
            <a:bodyPr wrap="none" anchor="ctr"/>
            <a:lstStyle/>
            <a:p>
              <a:endParaRPr lang="en-US"/>
            </a:p>
          </p:txBody>
        </p:sp>
      </p:grpSp>
      <p:sp>
        <p:nvSpPr>
          <p:cNvPr id="597028" name="Text Box 36"/>
          <p:cNvSpPr txBox="1">
            <a:spLocks noChangeArrowheads="1"/>
          </p:cNvSpPr>
          <p:nvPr/>
        </p:nvSpPr>
        <p:spPr bwMode="auto">
          <a:xfrm>
            <a:off x="9364243" y="773668"/>
            <a:ext cx="800219" cy="369332"/>
          </a:xfrm>
          <a:prstGeom prst="rect">
            <a:avLst/>
          </a:prstGeom>
          <a:noFill/>
          <a:ln w="25400">
            <a:noFill/>
            <a:miter lim="800000"/>
            <a:headEnd/>
            <a:tailEnd/>
          </a:ln>
          <a:effectLst/>
        </p:spPr>
        <p:txBody>
          <a:bodyPr wrap="square">
            <a:spAutoFit/>
          </a:bodyPr>
          <a:lstStyle/>
          <a:p>
            <a:pPr algn="ctr" eaLnBrk="0" hangingPunct="0"/>
            <a:r>
              <a:rPr lang="en-US" b="1" dirty="0">
                <a:latin typeface="Helvetica" pitchFamily="34" charset="0"/>
              </a:rPr>
              <a:t>32-bit</a:t>
            </a:r>
          </a:p>
        </p:txBody>
      </p:sp>
      <p:grpSp>
        <p:nvGrpSpPr>
          <p:cNvPr id="597055" name="Group 63"/>
          <p:cNvGrpSpPr>
            <a:grpSpLocks/>
          </p:cNvGrpSpPr>
          <p:nvPr/>
        </p:nvGrpSpPr>
        <p:grpSpPr bwMode="auto">
          <a:xfrm>
            <a:off x="8494294" y="762000"/>
            <a:ext cx="806450" cy="5410200"/>
            <a:chOff x="4368" y="624"/>
            <a:chExt cx="508" cy="3408"/>
          </a:xfrm>
        </p:grpSpPr>
        <p:sp>
          <p:nvSpPr>
            <p:cNvPr id="596996" name="Rectangle 4"/>
            <p:cNvSpPr>
              <a:spLocks noChangeArrowheads="1"/>
            </p:cNvSpPr>
            <p:nvPr/>
          </p:nvSpPr>
          <p:spPr bwMode="auto">
            <a:xfrm>
              <a:off x="4436" y="960"/>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6997" name="Rectangle 5"/>
            <p:cNvSpPr>
              <a:spLocks noChangeArrowheads="1"/>
            </p:cNvSpPr>
            <p:nvPr/>
          </p:nvSpPr>
          <p:spPr bwMode="auto">
            <a:xfrm>
              <a:off x="4436" y="1152"/>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6998" name="Rectangle 6"/>
            <p:cNvSpPr>
              <a:spLocks noChangeArrowheads="1"/>
            </p:cNvSpPr>
            <p:nvPr/>
          </p:nvSpPr>
          <p:spPr bwMode="auto">
            <a:xfrm>
              <a:off x="4436" y="1344"/>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6999" name="Rectangle 7"/>
            <p:cNvSpPr>
              <a:spLocks noChangeArrowheads="1"/>
            </p:cNvSpPr>
            <p:nvPr/>
          </p:nvSpPr>
          <p:spPr bwMode="auto">
            <a:xfrm>
              <a:off x="4436" y="1536"/>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00" name="Rectangle 8"/>
            <p:cNvSpPr>
              <a:spLocks noChangeArrowheads="1"/>
            </p:cNvSpPr>
            <p:nvPr/>
          </p:nvSpPr>
          <p:spPr bwMode="auto">
            <a:xfrm>
              <a:off x="4436" y="1728"/>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01" name="Rectangle 9"/>
            <p:cNvSpPr>
              <a:spLocks noChangeArrowheads="1"/>
            </p:cNvSpPr>
            <p:nvPr/>
          </p:nvSpPr>
          <p:spPr bwMode="auto">
            <a:xfrm>
              <a:off x="4436" y="1920"/>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02" name="Rectangle 10"/>
            <p:cNvSpPr>
              <a:spLocks noChangeArrowheads="1"/>
            </p:cNvSpPr>
            <p:nvPr/>
          </p:nvSpPr>
          <p:spPr bwMode="auto">
            <a:xfrm>
              <a:off x="4436" y="2112"/>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03" name="Rectangle 11"/>
            <p:cNvSpPr>
              <a:spLocks noChangeArrowheads="1"/>
            </p:cNvSpPr>
            <p:nvPr/>
          </p:nvSpPr>
          <p:spPr bwMode="auto">
            <a:xfrm>
              <a:off x="4436" y="2304"/>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04" name="Rectangle 12"/>
            <p:cNvSpPr>
              <a:spLocks noChangeArrowheads="1"/>
            </p:cNvSpPr>
            <p:nvPr/>
          </p:nvSpPr>
          <p:spPr bwMode="auto">
            <a:xfrm>
              <a:off x="4436" y="2496"/>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05" name="Rectangle 13"/>
            <p:cNvSpPr>
              <a:spLocks noChangeArrowheads="1"/>
            </p:cNvSpPr>
            <p:nvPr/>
          </p:nvSpPr>
          <p:spPr bwMode="auto">
            <a:xfrm>
              <a:off x="4436" y="2688"/>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06" name="Rectangle 14"/>
            <p:cNvSpPr>
              <a:spLocks noChangeArrowheads="1"/>
            </p:cNvSpPr>
            <p:nvPr/>
          </p:nvSpPr>
          <p:spPr bwMode="auto">
            <a:xfrm>
              <a:off x="4436" y="2880"/>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07" name="Rectangle 15"/>
            <p:cNvSpPr>
              <a:spLocks noChangeArrowheads="1"/>
            </p:cNvSpPr>
            <p:nvPr/>
          </p:nvSpPr>
          <p:spPr bwMode="auto">
            <a:xfrm>
              <a:off x="4436" y="3072"/>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29" name="Text Box 37"/>
            <p:cNvSpPr txBox="1">
              <a:spLocks noChangeArrowheads="1"/>
            </p:cNvSpPr>
            <p:nvPr/>
          </p:nvSpPr>
          <p:spPr bwMode="auto">
            <a:xfrm>
              <a:off x="4368" y="624"/>
              <a:ext cx="508" cy="231"/>
            </a:xfrm>
            <a:prstGeom prst="rect">
              <a:avLst/>
            </a:prstGeom>
            <a:noFill/>
            <a:ln w="25400">
              <a:noFill/>
              <a:miter lim="800000"/>
              <a:headEnd/>
              <a:tailEnd/>
            </a:ln>
            <a:effectLst/>
          </p:spPr>
          <p:txBody>
            <a:bodyPr wrap="none">
              <a:spAutoFit/>
            </a:bodyPr>
            <a:lstStyle/>
            <a:p>
              <a:pPr algn="ctr" eaLnBrk="0" hangingPunct="0"/>
              <a:r>
                <a:rPr lang="en-US" b="1">
                  <a:latin typeface="Helvetica" pitchFamily="34" charset="0"/>
                </a:rPr>
                <a:t>Bytes</a:t>
              </a:r>
            </a:p>
          </p:txBody>
        </p:sp>
        <p:sp>
          <p:nvSpPr>
            <p:cNvPr id="597031" name="Rectangle 39"/>
            <p:cNvSpPr>
              <a:spLocks noChangeArrowheads="1"/>
            </p:cNvSpPr>
            <p:nvPr/>
          </p:nvSpPr>
          <p:spPr bwMode="auto">
            <a:xfrm>
              <a:off x="4436" y="3264"/>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33" name="Rectangle 41"/>
            <p:cNvSpPr>
              <a:spLocks noChangeArrowheads="1"/>
            </p:cNvSpPr>
            <p:nvPr/>
          </p:nvSpPr>
          <p:spPr bwMode="auto">
            <a:xfrm>
              <a:off x="4436" y="3456"/>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35" name="Rectangle 43"/>
            <p:cNvSpPr>
              <a:spLocks noChangeArrowheads="1"/>
            </p:cNvSpPr>
            <p:nvPr/>
          </p:nvSpPr>
          <p:spPr bwMode="auto">
            <a:xfrm>
              <a:off x="4436" y="3648"/>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37" name="Rectangle 45"/>
            <p:cNvSpPr>
              <a:spLocks noChangeArrowheads="1"/>
            </p:cNvSpPr>
            <p:nvPr/>
          </p:nvSpPr>
          <p:spPr bwMode="auto">
            <a:xfrm>
              <a:off x="4436" y="3840"/>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grpSp>
      <p:grpSp>
        <p:nvGrpSpPr>
          <p:cNvPr id="597054" name="Group 62"/>
          <p:cNvGrpSpPr>
            <a:grpSpLocks/>
          </p:cNvGrpSpPr>
          <p:nvPr/>
        </p:nvGrpSpPr>
        <p:grpSpPr bwMode="auto">
          <a:xfrm>
            <a:off x="7656095" y="776288"/>
            <a:ext cx="777875" cy="5381625"/>
            <a:chOff x="4886" y="681"/>
            <a:chExt cx="490" cy="3390"/>
          </a:xfrm>
        </p:grpSpPr>
        <p:sp>
          <p:nvSpPr>
            <p:cNvPr id="597008" name="Rectangle 16"/>
            <p:cNvSpPr>
              <a:spLocks noChangeArrowheads="1"/>
            </p:cNvSpPr>
            <p:nvPr/>
          </p:nvSpPr>
          <p:spPr bwMode="auto">
            <a:xfrm>
              <a:off x="4916" y="960"/>
              <a:ext cx="460" cy="231"/>
            </a:xfrm>
            <a:prstGeom prst="rect">
              <a:avLst/>
            </a:prstGeom>
            <a:noFill/>
            <a:ln w="25400">
              <a:noFill/>
              <a:miter lim="800000"/>
              <a:headEnd/>
              <a:tailEnd/>
            </a:ln>
            <a:effectLst/>
          </p:spPr>
          <p:txBody>
            <a:bodyPr wrap="none">
              <a:spAutoFit/>
            </a:bodyPr>
            <a:lstStyle/>
            <a:p>
              <a:pPr eaLnBrk="0" hangingPunct="0"/>
              <a:r>
                <a:rPr lang="en-US" dirty="0">
                  <a:latin typeface="Courier New" pitchFamily="49" charset="0"/>
                </a:rPr>
                <a:t>0000</a:t>
              </a:r>
            </a:p>
          </p:txBody>
        </p:sp>
        <p:sp>
          <p:nvSpPr>
            <p:cNvPr id="597009" name="Rectangle 17"/>
            <p:cNvSpPr>
              <a:spLocks noChangeArrowheads="1"/>
            </p:cNvSpPr>
            <p:nvPr/>
          </p:nvSpPr>
          <p:spPr bwMode="auto">
            <a:xfrm>
              <a:off x="4916" y="1152"/>
              <a:ext cx="460" cy="231"/>
            </a:xfrm>
            <a:prstGeom prst="rect">
              <a:avLst/>
            </a:prstGeom>
            <a:noFill/>
            <a:ln w="25400">
              <a:noFill/>
              <a:miter lim="800000"/>
              <a:headEnd/>
              <a:tailEnd/>
            </a:ln>
            <a:effectLst/>
          </p:spPr>
          <p:txBody>
            <a:bodyPr wrap="none">
              <a:spAutoFit/>
            </a:bodyPr>
            <a:lstStyle/>
            <a:p>
              <a:pPr eaLnBrk="0" hangingPunct="0"/>
              <a:r>
                <a:rPr lang="en-US" dirty="0">
                  <a:latin typeface="Courier New" pitchFamily="49" charset="0"/>
                </a:rPr>
                <a:t>0001</a:t>
              </a:r>
            </a:p>
          </p:txBody>
        </p:sp>
        <p:sp>
          <p:nvSpPr>
            <p:cNvPr id="597010" name="Rectangle 18"/>
            <p:cNvSpPr>
              <a:spLocks noChangeArrowheads="1"/>
            </p:cNvSpPr>
            <p:nvPr/>
          </p:nvSpPr>
          <p:spPr bwMode="auto">
            <a:xfrm>
              <a:off x="4916" y="1344"/>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0002</a:t>
              </a:r>
            </a:p>
          </p:txBody>
        </p:sp>
        <p:sp>
          <p:nvSpPr>
            <p:cNvPr id="597011" name="Rectangle 19"/>
            <p:cNvSpPr>
              <a:spLocks noChangeArrowheads="1"/>
            </p:cNvSpPr>
            <p:nvPr/>
          </p:nvSpPr>
          <p:spPr bwMode="auto">
            <a:xfrm>
              <a:off x="4916" y="1536"/>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0003</a:t>
              </a:r>
            </a:p>
          </p:txBody>
        </p:sp>
        <p:sp>
          <p:nvSpPr>
            <p:cNvPr id="597012" name="Rectangle 20"/>
            <p:cNvSpPr>
              <a:spLocks noChangeArrowheads="1"/>
            </p:cNvSpPr>
            <p:nvPr/>
          </p:nvSpPr>
          <p:spPr bwMode="auto">
            <a:xfrm>
              <a:off x="4916" y="1728"/>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0004</a:t>
              </a:r>
            </a:p>
          </p:txBody>
        </p:sp>
        <p:sp>
          <p:nvSpPr>
            <p:cNvPr id="597013" name="Rectangle 21"/>
            <p:cNvSpPr>
              <a:spLocks noChangeArrowheads="1"/>
            </p:cNvSpPr>
            <p:nvPr/>
          </p:nvSpPr>
          <p:spPr bwMode="auto">
            <a:xfrm>
              <a:off x="4916" y="1920"/>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0005</a:t>
              </a:r>
            </a:p>
          </p:txBody>
        </p:sp>
        <p:sp>
          <p:nvSpPr>
            <p:cNvPr id="597014" name="Rectangle 22"/>
            <p:cNvSpPr>
              <a:spLocks noChangeArrowheads="1"/>
            </p:cNvSpPr>
            <p:nvPr/>
          </p:nvSpPr>
          <p:spPr bwMode="auto">
            <a:xfrm>
              <a:off x="4916" y="2112"/>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0006</a:t>
              </a:r>
            </a:p>
          </p:txBody>
        </p:sp>
        <p:sp>
          <p:nvSpPr>
            <p:cNvPr id="597015" name="Rectangle 23"/>
            <p:cNvSpPr>
              <a:spLocks noChangeArrowheads="1"/>
            </p:cNvSpPr>
            <p:nvPr/>
          </p:nvSpPr>
          <p:spPr bwMode="auto">
            <a:xfrm>
              <a:off x="4916" y="2304"/>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0007</a:t>
              </a:r>
            </a:p>
          </p:txBody>
        </p:sp>
        <p:sp>
          <p:nvSpPr>
            <p:cNvPr id="597016" name="Rectangle 24"/>
            <p:cNvSpPr>
              <a:spLocks noChangeArrowheads="1"/>
            </p:cNvSpPr>
            <p:nvPr/>
          </p:nvSpPr>
          <p:spPr bwMode="auto">
            <a:xfrm>
              <a:off x="4916" y="2496"/>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0008</a:t>
              </a:r>
            </a:p>
          </p:txBody>
        </p:sp>
        <p:sp>
          <p:nvSpPr>
            <p:cNvPr id="597017" name="Rectangle 25"/>
            <p:cNvSpPr>
              <a:spLocks noChangeArrowheads="1"/>
            </p:cNvSpPr>
            <p:nvPr/>
          </p:nvSpPr>
          <p:spPr bwMode="auto">
            <a:xfrm>
              <a:off x="4916" y="2688"/>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0009</a:t>
              </a:r>
            </a:p>
          </p:txBody>
        </p:sp>
        <p:sp>
          <p:nvSpPr>
            <p:cNvPr id="597018" name="Rectangle 26"/>
            <p:cNvSpPr>
              <a:spLocks noChangeArrowheads="1"/>
            </p:cNvSpPr>
            <p:nvPr/>
          </p:nvSpPr>
          <p:spPr bwMode="auto">
            <a:xfrm>
              <a:off x="4916" y="2880"/>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0010</a:t>
              </a:r>
            </a:p>
          </p:txBody>
        </p:sp>
        <p:sp>
          <p:nvSpPr>
            <p:cNvPr id="597019" name="Rectangle 27"/>
            <p:cNvSpPr>
              <a:spLocks noChangeArrowheads="1"/>
            </p:cNvSpPr>
            <p:nvPr/>
          </p:nvSpPr>
          <p:spPr bwMode="auto">
            <a:xfrm>
              <a:off x="4916" y="3072"/>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0011</a:t>
              </a:r>
            </a:p>
          </p:txBody>
        </p:sp>
        <p:sp>
          <p:nvSpPr>
            <p:cNvPr id="597030" name="Text Box 38"/>
            <p:cNvSpPr txBox="1">
              <a:spLocks noChangeArrowheads="1"/>
            </p:cNvSpPr>
            <p:nvPr/>
          </p:nvSpPr>
          <p:spPr bwMode="auto">
            <a:xfrm>
              <a:off x="4886" y="681"/>
              <a:ext cx="488" cy="231"/>
            </a:xfrm>
            <a:prstGeom prst="rect">
              <a:avLst/>
            </a:prstGeom>
            <a:noFill/>
            <a:ln w="25400">
              <a:noFill/>
              <a:miter lim="800000"/>
              <a:headEnd/>
              <a:tailEnd/>
            </a:ln>
            <a:effectLst/>
          </p:spPr>
          <p:txBody>
            <a:bodyPr wrap="none">
              <a:spAutoFit/>
            </a:bodyPr>
            <a:lstStyle/>
            <a:p>
              <a:pPr algn="ctr" eaLnBrk="0" hangingPunct="0"/>
              <a:r>
                <a:rPr lang="en-US" b="1" dirty="0" err="1">
                  <a:latin typeface="Helvetica" pitchFamily="34" charset="0"/>
                </a:rPr>
                <a:t>Addr</a:t>
              </a:r>
              <a:r>
                <a:rPr lang="en-US" b="1" dirty="0">
                  <a:latin typeface="Helvetica" pitchFamily="34" charset="0"/>
                </a:rPr>
                <a:t>.</a:t>
              </a:r>
            </a:p>
          </p:txBody>
        </p:sp>
        <p:sp>
          <p:nvSpPr>
            <p:cNvPr id="597032" name="Rectangle 40"/>
            <p:cNvSpPr>
              <a:spLocks noChangeArrowheads="1"/>
            </p:cNvSpPr>
            <p:nvPr/>
          </p:nvSpPr>
          <p:spPr bwMode="auto">
            <a:xfrm>
              <a:off x="4916" y="3264"/>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0012</a:t>
              </a:r>
            </a:p>
          </p:txBody>
        </p:sp>
        <p:sp>
          <p:nvSpPr>
            <p:cNvPr id="597034" name="Rectangle 42"/>
            <p:cNvSpPr>
              <a:spLocks noChangeArrowheads="1"/>
            </p:cNvSpPr>
            <p:nvPr/>
          </p:nvSpPr>
          <p:spPr bwMode="auto">
            <a:xfrm>
              <a:off x="4916" y="3456"/>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0013</a:t>
              </a:r>
            </a:p>
          </p:txBody>
        </p:sp>
        <p:sp>
          <p:nvSpPr>
            <p:cNvPr id="597036" name="Rectangle 44"/>
            <p:cNvSpPr>
              <a:spLocks noChangeArrowheads="1"/>
            </p:cNvSpPr>
            <p:nvPr/>
          </p:nvSpPr>
          <p:spPr bwMode="auto">
            <a:xfrm>
              <a:off x="4916" y="3648"/>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0014</a:t>
              </a:r>
            </a:p>
          </p:txBody>
        </p:sp>
        <p:sp>
          <p:nvSpPr>
            <p:cNvPr id="597038" name="Rectangle 46"/>
            <p:cNvSpPr>
              <a:spLocks noChangeArrowheads="1"/>
            </p:cNvSpPr>
            <p:nvPr/>
          </p:nvSpPr>
          <p:spPr bwMode="auto">
            <a:xfrm>
              <a:off x="4916" y="3840"/>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0015</a:t>
              </a:r>
            </a:p>
          </p:txBody>
        </p:sp>
      </p:grpSp>
      <p:sp>
        <p:nvSpPr>
          <p:cNvPr id="597039" name="Text Box 47"/>
          <p:cNvSpPr txBox="1">
            <a:spLocks noChangeArrowheads="1"/>
          </p:cNvSpPr>
          <p:nvPr/>
        </p:nvSpPr>
        <p:spPr bwMode="auto">
          <a:xfrm>
            <a:off x="10364368" y="773668"/>
            <a:ext cx="800219" cy="369332"/>
          </a:xfrm>
          <a:prstGeom prst="rect">
            <a:avLst/>
          </a:prstGeom>
          <a:noFill/>
          <a:ln w="25400">
            <a:noFill/>
            <a:miter lim="800000"/>
            <a:headEnd/>
            <a:tailEnd/>
          </a:ln>
          <a:effectLst/>
        </p:spPr>
        <p:txBody>
          <a:bodyPr wrap="none">
            <a:spAutoFit/>
          </a:bodyPr>
          <a:lstStyle/>
          <a:p>
            <a:pPr algn="ctr" eaLnBrk="0" hangingPunct="0"/>
            <a:r>
              <a:rPr lang="en-US" b="1" dirty="0">
                <a:latin typeface="Helvetica" pitchFamily="34" charset="0"/>
              </a:rPr>
              <a:t>64-bit</a:t>
            </a:r>
          </a:p>
        </p:txBody>
      </p:sp>
      <p:sp>
        <p:nvSpPr>
          <p:cNvPr id="597040" name="Rectangle 48"/>
          <p:cNvSpPr>
            <a:spLocks noChangeArrowheads="1"/>
          </p:cNvSpPr>
          <p:nvPr/>
        </p:nvSpPr>
        <p:spPr bwMode="auto">
          <a:xfrm>
            <a:off x="10494544" y="2133600"/>
            <a:ext cx="609600" cy="738664"/>
          </a:xfrm>
          <a:prstGeom prst="rect">
            <a:avLst/>
          </a:prstGeom>
          <a:noFill/>
          <a:ln w="25400">
            <a:noFill/>
            <a:miter lim="800000"/>
            <a:headEnd/>
            <a:tailEnd/>
          </a:ln>
          <a:effectLst/>
        </p:spPr>
        <p:txBody>
          <a:bodyPr>
            <a:spAutoFit/>
          </a:bodyPr>
          <a:lstStyle/>
          <a:p>
            <a:pPr algn="ctr" eaLnBrk="0" hangingPunct="0"/>
            <a:r>
              <a:rPr lang="en-US" sz="1400" b="1">
                <a:latin typeface="Helvetica" pitchFamily="34" charset="0"/>
              </a:rPr>
              <a:t>Addr </a:t>
            </a:r>
          </a:p>
          <a:p>
            <a:pPr algn="ctr" eaLnBrk="0" hangingPunct="0"/>
            <a:r>
              <a:rPr lang="en-US" sz="1400" b="1">
                <a:latin typeface="Helvetica" pitchFamily="34" charset="0"/>
              </a:rPr>
              <a:t>=</a:t>
            </a:r>
          </a:p>
          <a:p>
            <a:pPr algn="ctr" eaLnBrk="0" hangingPunct="0"/>
            <a:r>
              <a:rPr lang="en-US" sz="1400">
                <a:latin typeface="Courier New" pitchFamily="49" charset="0"/>
              </a:rPr>
              <a:t>??</a:t>
            </a:r>
            <a:endParaRPr lang="en-US" sz="1400" b="1">
              <a:latin typeface="Helvetica" pitchFamily="34" charset="0"/>
            </a:endParaRPr>
          </a:p>
        </p:txBody>
      </p:sp>
      <p:sp>
        <p:nvSpPr>
          <p:cNvPr id="597041" name="Rectangle 49"/>
          <p:cNvSpPr>
            <a:spLocks noChangeArrowheads="1"/>
          </p:cNvSpPr>
          <p:nvPr/>
        </p:nvSpPr>
        <p:spPr bwMode="auto">
          <a:xfrm>
            <a:off x="10494544" y="4495800"/>
            <a:ext cx="609600" cy="738664"/>
          </a:xfrm>
          <a:prstGeom prst="rect">
            <a:avLst/>
          </a:prstGeom>
          <a:noFill/>
          <a:ln w="25400">
            <a:noFill/>
            <a:miter lim="800000"/>
            <a:headEnd/>
            <a:tailEnd/>
          </a:ln>
          <a:effectLst/>
        </p:spPr>
        <p:txBody>
          <a:bodyPr>
            <a:spAutoFit/>
          </a:bodyPr>
          <a:lstStyle/>
          <a:p>
            <a:pPr algn="ctr" eaLnBrk="0" hangingPunct="0"/>
            <a:r>
              <a:rPr lang="en-US" sz="1400" b="1">
                <a:latin typeface="Helvetica" pitchFamily="34" charset="0"/>
              </a:rPr>
              <a:t>Addr </a:t>
            </a:r>
          </a:p>
          <a:p>
            <a:pPr algn="ctr" eaLnBrk="0" hangingPunct="0"/>
            <a:r>
              <a:rPr lang="en-US" sz="1400" b="1">
                <a:latin typeface="Helvetica" pitchFamily="34" charset="0"/>
              </a:rPr>
              <a:t>=</a:t>
            </a:r>
          </a:p>
          <a:p>
            <a:pPr algn="ctr" eaLnBrk="0" hangingPunct="0"/>
            <a:r>
              <a:rPr lang="en-US" sz="1400">
                <a:latin typeface="Courier New" pitchFamily="49" charset="0"/>
              </a:rPr>
              <a:t>??</a:t>
            </a:r>
            <a:endParaRPr lang="en-US" sz="1400" b="1">
              <a:latin typeface="Helvetica" pitchFamily="34" charset="0"/>
            </a:endParaRPr>
          </a:p>
        </p:txBody>
      </p:sp>
      <p:sp>
        <p:nvSpPr>
          <p:cNvPr id="597042" name="Rectangle 50"/>
          <p:cNvSpPr>
            <a:spLocks noChangeArrowheads="1"/>
          </p:cNvSpPr>
          <p:nvPr/>
        </p:nvSpPr>
        <p:spPr bwMode="auto">
          <a:xfrm>
            <a:off x="9503944" y="1524000"/>
            <a:ext cx="609600" cy="738664"/>
          </a:xfrm>
          <a:prstGeom prst="rect">
            <a:avLst/>
          </a:prstGeom>
          <a:noFill/>
          <a:ln w="25400">
            <a:noFill/>
            <a:miter lim="800000"/>
            <a:headEnd/>
            <a:tailEnd/>
          </a:ln>
          <a:effectLst/>
        </p:spPr>
        <p:txBody>
          <a:bodyPr>
            <a:spAutoFit/>
          </a:bodyPr>
          <a:lstStyle/>
          <a:p>
            <a:pPr algn="ctr" eaLnBrk="0" hangingPunct="0"/>
            <a:r>
              <a:rPr lang="en-US" sz="1400" b="1">
                <a:latin typeface="Helvetica" pitchFamily="34" charset="0"/>
              </a:rPr>
              <a:t>Addr </a:t>
            </a:r>
          </a:p>
          <a:p>
            <a:pPr algn="ctr" eaLnBrk="0" hangingPunct="0"/>
            <a:r>
              <a:rPr lang="en-US" sz="1400" b="1">
                <a:latin typeface="Helvetica" pitchFamily="34" charset="0"/>
              </a:rPr>
              <a:t>=</a:t>
            </a:r>
          </a:p>
          <a:p>
            <a:pPr algn="ctr" eaLnBrk="0" hangingPunct="0"/>
            <a:r>
              <a:rPr lang="en-US" sz="1400">
                <a:latin typeface="Courier New" pitchFamily="49" charset="0"/>
              </a:rPr>
              <a:t>??</a:t>
            </a:r>
          </a:p>
        </p:txBody>
      </p:sp>
      <p:sp>
        <p:nvSpPr>
          <p:cNvPr id="597043" name="Rectangle 51"/>
          <p:cNvSpPr>
            <a:spLocks noChangeArrowheads="1"/>
          </p:cNvSpPr>
          <p:nvPr/>
        </p:nvSpPr>
        <p:spPr bwMode="auto">
          <a:xfrm>
            <a:off x="9503944" y="2743200"/>
            <a:ext cx="609600" cy="738664"/>
          </a:xfrm>
          <a:prstGeom prst="rect">
            <a:avLst/>
          </a:prstGeom>
          <a:noFill/>
          <a:ln w="25400">
            <a:noFill/>
            <a:miter lim="800000"/>
            <a:headEnd/>
            <a:tailEnd/>
          </a:ln>
          <a:effectLst/>
        </p:spPr>
        <p:txBody>
          <a:bodyPr>
            <a:spAutoFit/>
          </a:bodyPr>
          <a:lstStyle/>
          <a:p>
            <a:pPr algn="ctr" eaLnBrk="0" hangingPunct="0"/>
            <a:r>
              <a:rPr lang="en-US" sz="1400" b="1">
                <a:latin typeface="Helvetica" pitchFamily="34" charset="0"/>
              </a:rPr>
              <a:t>Addr </a:t>
            </a:r>
          </a:p>
          <a:p>
            <a:pPr algn="ctr" eaLnBrk="0" hangingPunct="0"/>
            <a:r>
              <a:rPr lang="en-US" sz="1400" b="1">
                <a:latin typeface="Helvetica" pitchFamily="34" charset="0"/>
              </a:rPr>
              <a:t>=</a:t>
            </a:r>
          </a:p>
          <a:p>
            <a:pPr algn="ctr" eaLnBrk="0" hangingPunct="0"/>
            <a:r>
              <a:rPr lang="en-US" sz="1400">
                <a:latin typeface="Courier New" pitchFamily="49" charset="0"/>
              </a:rPr>
              <a:t>??</a:t>
            </a:r>
            <a:endParaRPr lang="en-US" sz="1400" b="1">
              <a:latin typeface="Helvetica" pitchFamily="34" charset="0"/>
            </a:endParaRPr>
          </a:p>
        </p:txBody>
      </p:sp>
      <p:sp>
        <p:nvSpPr>
          <p:cNvPr id="597044" name="Rectangle 52"/>
          <p:cNvSpPr>
            <a:spLocks noChangeArrowheads="1"/>
          </p:cNvSpPr>
          <p:nvPr/>
        </p:nvSpPr>
        <p:spPr bwMode="auto">
          <a:xfrm>
            <a:off x="9503944" y="3962400"/>
            <a:ext cx="609600" cy="738664"/>
          </a:xfrm>
          <a:prstGeom prst="rect">
            <a:avLst/>
          </a:prstGeom>
          <a:noFill/>
          <a:ln w="25400">
            <a:noFill/>
            <a:miter lim="800000"/>
            <a:headEnd/>
            <a:tailEnd/>
          </a:ln>
          <a:effectLst/>
        </p:spPr>
        <p:txBody>
          <a:bodyPr>
            <a:spAutoFit/>
          </a:bodyPr>
          <a:lstStyle/>
          <a:p>
            <a:pPr algn="ctr" eaLnBrk="0" hangingPunct="0"/>
            <a:r>
              <a:rPr lang="en-US" sz="1400" b="1">
                <a:latin typeface="Helvetica" pitchFamily="34" charset="0"/>
              </a:rPr>
              <a:t>Addr </a:t>
            </a:r>
          </a:p>
          <a:p>
            <a:pPr algn="ctr" eaLnBrk="0" hangingPunct="0"/>
            <a:r>
              <a:rPr lang="en-US" sz="1400" b="1">
                <a:latin typeface="Helvetica" pitchFamily="34" charset="0"/>
              </a:rPr>
              <a:t>=</a:t>
            </a:r>
          </a:p>
          <a:p>
            <a:pPr algn="ctr" eaLnBrk="0" hangingPunct="0"/>
            <a:r>
              <a:rPr lang="en-US" sz="1400">
                <a:latin typeface="Courier New" pitchFamily="49" charset="0"/>
              </a:rPr>
              <a:t>??</a:t>
            </a:r>
            <a:endParaRPr lang="en-US" sz="1400" b="1">
              <a:latin typeface="Helvetica" pitchFamily="34" charset="0"/>
            </a:endParaRPr>
          </a:p>
        </p:txBody>
      </p:sp>
      <p:sp>
        <p:nvSpPr>
          <p:cNvPr id="597045" name="Rectangle 53"/>
          <p:cNvSpPr>
            <a:spLocks noChangeArrowheads="1"/>
          </p:cNvSpPr>
          <p:nvPr/>
        </p:nvSpPr>
        <p:spPr bwMode="auto">
          <a:xfrm>
            <a:off x="9503944" y="5181600"/>
            <a:ext cx="609600" cy="738664"/>
          </a:xfrm>
          <a:prstGeom prst="rect">
            <a:avLst/>
          </a:prstGeom>
          <a:noFill/>
          <a:ln w="25400">
            <a:noFill/>
            <a:miter lim="800000"/>
            <a:headEnd/>
            <a:tailEnd/>
          </a:ln>
          <a:effectLst/>
        </p:spPr>
        <p:txBody>
          <a:bodyPr>
            <a:spAutoFit/>
          </a:bodyPr>
          <a:lstStyle/>
          <a:p>
            <a:pPr algn="ctr" eaLnBrk="0" hangingPunct="0"/>
            <a:r>
              <a:rPr lang="en-US" sz="1400" b="1">
                <a:latin typeface="Helvetica" pitchFamily="34" charset="0"/>
              </a:rPr>
              <a:t>Addr </a:t>
            </a:r>
          </a:p>
          <a:p>
            <a:pPr algn="ctr" eaLnBrk="0" hangingPunct="0"/>
            <a:r>
              <a:rPr lang="en-US" sz="1400" b="1">
                <a:latin typeface="Helvetica" pitchFamily="34" charset="0"/>
              </a:rPr>
              <a:t>=</a:t>
            </a:r>
          </a:p>
          <a:p>
            <a:pPr algn="ctr" eaLnBrk="0" hangingPunct="0"/>
            <a:r>
              <a:rPr lang="en-US" sz="1400">
                <a:latin typeface="Courier New" pitchFamily="49" charset="0"/>
              </a:rPr>
              <a:t>??</a:t>
            </a:r>
            <a:endParaRPr lang="en-US" sz="1400" b="1">
              <a:latin typeface="Helvetica" pitchFamily="34" charset="0"/>
            </a:endParaRPr>
          </a:p>
        </p:txBody>
      </p:sp>
      <p:sp>
        <p:nvSpPr>
          <p:cNvPr id="597046" name="Rectangle 54"/>
          <p:cNvSpPr>
            <a:spLocks noChangeArrowheads="1"/>
          </p:cNvSpPr>
          <p:nvPr/>
        </p:nvSpPr>
        <p:spPr bwMode="auto">
          <a:xfrm>
            <a:off x="9580144" y="1981200"/>
            <a:ext cx="457200" cy="228600"/>
          </a:xfrm>
          <a:prstGeom prst="rect">
            <a:avLst/>
          </a:prstGeom>
          <a:solidFill>
            <a:srgbClr val="F8F6D9"/>
          </a:solidFill>
          <a:ln w="19050">
            <a:noFill/>
            <a:miter lim="800000"/>
            <a:headEnd/>
            <a:tailEnd type="none" w="sm" len="sm"/>
          </a:ln>
          <a:effectLst/>
        </p:spPr>
        <p:txBody>
          <a:bodyPr wrap="none" lIns="45720" rIns="45720" anchor="ctr"/>
          <a:lstStyle/>
          <a:p>
            <a:pPr algn="ctr" eaLnBrk="0" hangingPunct="0">
              <a:lnSpc>
                <a:spcPct val="90000"/>
              </a:lnSpc>
            </a:pPr>
            <a:r>
              <a:rPr lang="en-US" sz="1400" b="1" dirty="0">
                <a:latin typeface="Courier New" pitchFamily="49" charset="0"/>
              </a:rPr>
              <a:t>0000</a:t>
            </a:r>
          </a:p>
        </p:txBody>
      </p:sp>
      <p:sp>
        <p:nvSpPr>
          <p:cNvPr id="597047" name="Rectangle 55"/>
          <p:cNvSpPr>
            <a:spLocks noChangeArrowheads="1"/>
          </p:cNvSpPr>
          <p:nvPr/>
        </p:nvSpPr>
        <p:spPr bwMode="auto">
          <a:xfrm>
            <a:off x="9580144" y="3200400"/>
            <a:ext cx="457200" cy="228600"/>
          </a:xfrm>
          <a:prstGeom prst="rect">
            <a:avLst/>
          </a:prstGeom>
          <a:solidFill>
            <a:srgbClr val="F8F6D9"/>
          </a:solidFill>
          <a:ln w="19050">
            <a:noFill/>
            <a:miter lim="800000"/>
            <a:headEnd/>
            <a:tailEnd type="none" w="sm" len="sm"/>
          </a:ln>
          <a:effectLst/>
        </p:spPr>
        <p:txBody>
          <a:bodyPr wrap="none" lIns="45720" rIns="45720" anchor="ctr"/>
          <a:lstStyle/>
          <a:p>
            <a:pPr algn="ctr" eaLnBrk="0" hangingPunct="0">
              <a:lnSpc>
                <a:spcPct val="90000"/>
              </a:lnSpc>
            </a:pPr>
            <a:r>
              <a:rPr lang="en-US" sz="1400" b="1" dirty="0">
                <a:latin typeface="Courier New" pitchFamily="49" charset="0"/>
              </a:rPr>
              <a:t>0004</a:t>
            </a:r>
          </a:p>
        </p:txBody>
      </p:sp>
      <p:sp>
        <p:nvSpPr>
          <p:cNvPr id="597048" name="Rectangle 56"/>
          <p:cNvSpPr>
            <a:spLocks noChangeArrowheads="1"/>
          </p:cNvSpPr>
          <p:nvPr/>
        </p:nvSpPr>
        <p:spPr bwMode="auto">
          <a:xfrm>
            <a:off x="9580144" y="4419600"/>
            <a:ext cx="457200" cy="228600"/>
          </a:xfrm>
          <a:prstGeom prst="rect">
            <a:avLst/>
          </a:prstGeom>
          <a:solidFill>
            <a:srgbClr val="F8F6D9"/>
          </a:solidFill>
          <a:ln w="19050">
            <a:noFill/>
            <a:miter lim="800000"/>
            <a:headEnd/>
            <a:tailEnd type="none" w="sm" len="sm"/>
          </a:ln>
          <a:effectLst/>
        </p:spPr>
        <p:txBody>
          <a:bodyPr wrap="none" lIns="45720" rIns="45720" anchor="ctr"/>
          <a:lstStyle/>
          <a:p>
            <a:pPr algn="ctr" eaLnBrk="0" hangingPunct="0">
              <a:lnSpc>
                <a:spcPct val="90000"/>
              </a:lnSpc>
            </a:pPr>
            <a:r>
              <a:rPr lang="en-US" sz="1400" b="1" dirty="0">
                <a:latin typeface="Courier New" pitchFamily="49" charset="0"/>
              </a:rPr>
              <a:t>0008</a:t>
            </a:r>
          </a:p>
        </p:txBody>
      </p:sp>
      <p:sp>
        <p:nvSpPr>
          <p:cNvPr id="597049" name="Rectangle 57"/>
          <p:cNvSpPr>
            <a:spLocks noChangeArrowheads="1"/>
          </p:cNvSpPr>
          <p:nvPr/>
        </p:nvSpPr>
        <p:spPr bwMode="auto">
          <a:xfrm>
            <a:off x="9580144" y="5638800"/>
            <a:ext cx="457200" cy="228600"/>
          </a:xfrm>
          <a:prstGeom prst="rect">
            <a:avLst/>
          </a:prstGeom>
          <a:solidFill>
            <a:srgbClr val="F8F6D9"/>
          </a:solidFill>
          <a:ln w="19050">
            <a:noFill/>
            <a:miter lim="800000"/>
            <a:headEnd/>
            <a:tailEnd type="none" w="sm" len="sm"/>
          </a:ln>
          <a:effectLst/>
        </p:spPr>
        <p:txBody>
          <a:bodyPr wrap="none" lIns="45720" rIns="45720" anchor="ctr"/>
          <a:lstStyle/>
          <a:p>
            <a:pPr algn="ctr" eaLnBrk="0" hangingPunct="0">
              <a:lnSpc>
                <a:spcPct val="90000"/>
              </a:lnSpc>
            </a:pPr>
            <a:r>
              <a:rPr lang="en-US" sz="1400" b="1" dirty="0">
                <a:latin typeface="Courier New" pitchFamily="49" charset="0"/>
              </a:rPr>
              <a:t>0012</a:t>
            </a:r>
          </a:p>
        </p:txBody>
      </p:sp>
      <p:sp>
        <p:nvSpPr>
          <p:cNvPr id="597050" name="Rectangle 58"/>
          <p:cNvSpPr>
            <a:spLocks noChangeArrowheads="1"/>
          </p:cNvSpPr>
          <p:nvPr/>
        </p:nvSpPr>
        <p:spPr bwMode="auto">
          <a:xfrm>
            <a:off x="10570744" y="2590800"/>
            <a:ext cx="457200" cy="228600"/>
          </a:xfrm>
          <a:prstGeom prst="rect">
            <a:avLst/>
          </a:prstGeom>
          <a:solidFill>
            <a:srgbClr val="F8F6D9"/>
          </a:solidFill>
          <a:ln w="19050">
            <a:noFill/>
            <a:miter lim="800000"/>
            <a:headEnd/>
            <a:tailEnd type="none" w="sm" len="sm"/>
          </a:ln>
          <a:effectLst/>
        </p:spPr>
        <p:txBody>
          <a:bodyPr wrap="none" lIns="45720" rIns="45720" anchor="ctr"/>
          <a:lstStyle/>
          <a:p>
            <a:pPr algn="ctr" eaLnBrk="0" hangingPunct="0">
              <a:lnSpc>
                <a:spcPct val="90000"/>
              </a:lnSpc>
            </a:pPr>
            <a:r>
              <a:rPr lang="en-US" sz="1400" b="1" dirty="0">
                <a:latin typeface="Courier New" pitchFamily="49" charset="0"/>
              </a:rPr>
              <a:t>0000</a:t>
            </a:r>
          </a:p>
        </p:txBody>
      </p:sp>
      <p:sp>
        <p:nvSpPr>
          <p:cNvPr id="597051" name="Rectangle 59"/>
          <p:cNvSpPr>
            <a:spLocks noChangeArrowheads="1"/>
          </p:cNvSpPr>
          <p:nvPr/>
        </p:nvSpPr>
        <p:spPr bwMode="auto">
          <a:xfrm>
            <a:off x="10570744" y="4953000"/>
            <a:ext cx="457200" cy="228600"/>
          </a:xfrm>
          <a:prstGeom prst="rect">
            <a:avLst/>
          </a:prstGeom>
          <a:solidFill>
            <a:srgbClr val="F8F6D9"/>
          </a:solidFill>
          <a:ln w="19050">
            <a:noFill/>
            <a:miter lim="800000"/>
            <a:headEnd/>
            <a:tailEnd type="none" w="sm" len="sm"/>
          </a:ln>
          <a:effectLst/>
        </p:spPr>
        <p:txBody>
          <a:bodyPr wrap="none" lIns="45720" rIns="45720" anchor="ctr"/>
          <a:lstStyle/>
          <a:p>
            <a:pPr algn="ctr" eaLnBrk="0" hangingPunct="0">
              <a:lnSpc>
                <a:spcPct val="90000"/>
              </a:lnSpc>
            </a:pPr>
            <a:r>
              <a:rPr lang="en-US" sz="1400" b="1" dirty="0">
                <a:latin typeface="Courier New" pitchFamily="49" charset="0"/>
              </a:rPr>
              <a:t>0008</a:t>
            </a:r>
          </a:p>
        </p:txBody>
      </p:sp>
      <p:sp>
        <p:nvSpPr>
          <p:cNvPr id="62" name="Slide Number Placeholder 3">
            <a:extLst>
              <a:ext uri="{FF2B5EF4-FFF2-40B4-BE49-F238E27FC236}">
                <a16:creationId xmlns:a16="http://schemas.microsoft.com/office/drawing/2014/main" id="{AF0C8189-1D67-4FC7-BBE7-73C681C0C059}"/>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24</a:t>
            </a:fld>
            <a:endParaRPr lang="en-US" dirty="0"/>
          </a:p>
        </p:txBody>
      </p:sp>
    </p:spTree>
    <p:extLst>
      <p:ext uri="{BB962C8B-B14F-4D97-AF65-F5344CB8AC3E}">
        <p14:creationId xmlns:p14="http://schemas.microsoft.com/office/powerpoint/2010/main" val="41532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p:txBody>
          <a:bodyPr/>
          <a:lstStyle/>
          <a:p>
            <a:r>
              <a:rPr lang="en-US" dirty="0"/>
              <a:t>2. Byte ordering</a:t>
            </a:r>
          </a:p>
        </p:txBody>
      </p:sp>
      <p:sp>
        <p:nvSpPr>
          <p:cNvPr id="599043" name="Rectangle 3"/>
          <p:cNvSpPr>
            <a:spLocks noGrp="1" noChangeArrowheads="1"/>
          </p:cNvSpPr>
          <p:nvPr>
            <p:ph idx="1"/>
          </p:nvPr>
        </p:nvSpPr>
        <p:spPr/>
        <p:txBody>
          <a:bodyPr/>
          <a:lstStyle/>
          <a:p>
            <a:r>
              <a:rPr lang="en-US" sz="2400" dirty="0"/>
              <a:t>How to order bytes within a multi-byte object in memory</a:t>
            </a:r>
          </a:p>
          <a:p>
            <a:pPr lvl="1"/>
            <a:r>
              <a:rPr lang="en-US" sz="2000" dirty="0"/>
              <a:t>Only relevant when working with data larger than a byte!</a:t>
            </a:r>
          </a:p>
          <a:p>
            <a:r>
              <a:rPr lang="en-US" sz="2400" dirty="0"/>
              <a:t>Conventions</a:t>
            </a:r>
          </a:p>
          <a:p>
            <a:pPr lvl="1"/>
            <a:r>
              <a:rPr lang="en-US" dirty="0"/>
              <a:t>Big Endian: </a:t>
            </a:r>
            <a:r>
              <a:rPr lang="en-US" sz="2000" dirty="0"/>
              <a:t>Oracle</a:t>
            </a:r>
            <a:r>
              <a:rPr lang="en-US" dirty="0"/>
              <a:t>/</a:t>
            </a:r>
            <a:r>
              <a:rPr lang="en-US" sz="2000" dirty="0"/>
              <a:t>Sun (SPARC), IBM (PowerPC), Computer Networks</a:t>
            </a:r>
          </a:p>
          <a:p>
            <a:pPr lvl="2"/>
            <a:r>
              <a:rPr lang="en-US" sz="1800" dirty="0"/>
              <a:t>Most significant byte has lowest address (comes first)</a:t>
            </a:r>
          </a:p>
          <a:p>
            <a:pPr lvl="1"/>
            <a:r>
              <a:rPr lang="en-US" dirty="0"/>
              <a:t>Little Endian: </a:t>
            </a:r>
            <a:r>
              <a:rPr lang="en-US" sz="2000" dirty="0"/>
              <a:t>Intel (x86, x86-64)</a:t>
            </a:r>
          </a:p>
          <a:p>
            <a:pPr lvl="2"/>
            <a:r>
              <a:rPr lang="en-US" sz="1800" dirty="0"/>
              <a:t>Least significant byte has lowest address (comes first)</a:t>
            </a:r>
          </a:p>
          <a:p>
            <a:pPr lvl="2"/>
            <a:endParaRPr lang="en-US" sz="1800" dirty="0"/>
          </a:p>
          <a:p>
            <a:r>
              <a:rPr lang="en-US" sz="2400" dirty="0"/>
              <a:t>Example</a:t>
            </a:r>
          </a:p>
          <a:p>
            <a:pPr lvl="1"/>
            <a:r>
              <a:rPr lang="en-US" sz="2000" dirty="0"/>
              <a:t>4-byte piece of data: </a:t>
            </a:r>
            <a:r>
              <a:rPr lang="en-US" sz="2000" b="1" dirty="0">
                <a:latin typeface="Courier New" pitchFamily="49" charset="0"/>
              </a:rPr>
              <a:t>0x01234567</a:t>
            </a:r>
          </a:p>
          <a:p>
            <a:pPr lvl="1"/>
            <a:r>
              <a:rPr lang="en-US" sz="2000" dirty="0"/>
              <a:t>Address of that data is </a:t>
            </a:r>
            <a:r>
              <a:rPr lang="en-US" sz="2000" b="1" dirty="0">
                <a:latin typeface="Courier New" pitchFamily="49" charset="0"/>
              </a:rPr>
              <a:t>0x100</a:t>
            </a:r>
          </a:p>
        </p:txBody>
      </p:sp>
      <p:grpSp>
        <p:nvGrpSpPr>
          <p:cNvPr id="599044" name="Group 4"/>
          <p:cNvGrpSpPr>
            <a:grpSpLocks/>
          </p:cNvGrpSpPr>
          <p:nvPr/>
        </p:nvGrpSpPr>
        <p:grpSpPr bwMode="auto">
          <a:xfrm>
            <a:off x="6286262" y="4267200"/>
            <a:ext cx="5486400" cy="609600"/>
            <a:chOff x="1104" y="2928"/>
            <a:chExt cx="3456" cy="384"/>
          </a:xfrm>
        </p:grpSpPr>
        <p:sp>
          <p:nvSpPr>
            <p:cNvPr id="599045" name="Rectangle 5"/>
            <p:cNvSpPr>
              <a:spLocks noChangeArrowheads="1"/>
            </p:cNvSpPr>
            <p:nvPr/>
          </p:nvSpPr>
          <p:spPr bwMode="auto">
            <a:xfrm>
              <a:off x="1968" y="2928"/>
              <a:ext cx="432" cy="192"/>
            </a:xfrm>
            <a:prstGeom prst="rect">
              <a:avLst/>
            </a:prstGeom>
            <a:solidFill>
              <a:schemeClr val="bg1"/>
            </a:solidFill>
            <a:ln w="25400">
              <a:noFill/>
              <a:miter lim="800000"/>
              <a:headEnd/>
              <a:tailEnd/>
            </a:ln>
            <a:effectLst/>
          </p:spPr>
          <p:txBody>
            <a:bodyPr wrap="none" anchor="ctr"/>
            <a:lstStyle/>
            <a:p>
              <a:pPr eaLnBrk="0" hangingPunct="0"/>
              <a:r>
                <a:rPr lang="en-US" sz="1400" b="1">
                  <a:latin typeface="Courier New" pitchFamily="49" charset="0"/>
                </a:rPr>
                <a:t>0x100</a:t>
              </a:r>
            </a:p>
          </p:txBody>
        </p:sp>
        <p:sp>
          <p:nvSpPr>
            <p:cNvPr id="599046" name="Rectangle 6"/>
            <p:cNvSpPr>
              <a:spLocks noChangeArrowheads="1"/>
            </p:cNvSpPr>
            <p:nvPr/>
          </p:nvSpPr>
          <p:spPr bwMode="auto">
            <a:xfrm>
              <a:off x="2400" y="2928"/>
              <a:ext cx="432" cy="192"/>
            </a:xfrm>
            <a:prstGeom prst="rect">
              <a:avLst/>
            </a:prstGeom>
            <a:solidFill>
              <a:schemeClr val="bg1"/>
            </a:solidFill>
            <a:ln w="25400">
              <a:noFill/>
              <a:miter lim="800000"/>
              <a:headEnd/>
              <a:tailEnd/>
            </a:ln>
            <a:effectLst/>
          </p:spPr>
          <p:txBody>
            <a:bodyPr wrap="none" anchor="ctr"/>
            <a:lstStyle/>
            <a:p>
              <a:pPr eaLnBrk="0" hangingPunct="0"/>
              <a:r>
                <a:rPr lang="en-US" sz="1400" b="1">
                  <a:latin typeface="Courier New" pitchFamily="49" charset="0"/>
                </a:rPr>
                <a:t>0x101</a:t>
              </a:r>
            </a:p>
          </p:txBody>
        </p:sp>
        <p:sp>
          <p:nvSpPr>
            <p:cNvPr id="599047" name="Rectangle 7"/>
            <p:cNvSpPr>
              <a:spLocks noChangeArrowheads="1"/>
            </p:cNvSpPr>
            <p:nvPr/>
          </p:nvSpPr>
          <p:spPr bwMode="auto">
            <a:xfrm>
              <a:off x="2832" y="2928"/>
              <a:ext cx="432" cy="192"/>
            </a:xfrm>
            <a:prstGeom prst="rect">
              <a:avLst/>
            </a:prstGeom>
            <a:solidFill>
              <a:schemeClr val="bg1"/>
            </a:solidFill>
            <a:ln w="25400">
              <a:noFill/>
              <a:miter lim="800000"/>
              <a:headEnd/>
              <a:tailEnd/>
            </a:ln>
            <a:effectLst/>
          </p:spPr>
          <p:txBody>
            <a:bodyPr wrap="none" anchor="ctr"/>
            <a:lstStyle/>
            <a:p>
              <a:pPr eaLnBrk="0" hangingPunct="0"/>
              <a:r>
                <a:rPr lang="en-US" sz="1400" b="1">
                  <a:latin typeface="Courier New" pitchFamily="49" charset="0"/>
                </a:rPr>
                <a:t>0x102</a:t>
              </a:r>
            </a:p>
          </p:txBody>
        </p:sp>
        <p:sp>
          <p:nvSpPr>
            <p:cNvPr id="599048" name="Rectangle 8"/>
            <p:cNvSpPr>
              <a:spLocks noChangeArrowheads="1"/>
            </p:cNvSpPr>
            <p:nvPr/>
          </p:nvSpPr>
          <p:spPr bwMode="auto">
            <a:xfrm>
              <a:off x="3264" y="2928"/>
              <a:ext cx="432" cy="192"/>
            </a:xfrm>
            <a:prstGeom prst="rect">
              <a:avLst/>
            </a:prstGeom>
            <a:solidFill>
              <a:schemeClr val="bg1"/>
            </a:solidFill>
            <a:ln w="25400">
              <a:noFill/>
              <a:miter lim="800000"/>
              <a:headEnd/>
              <a:tailEnd/>
            </a:ln>
            <a:effectLst/>
          </p:spPr>
          <p:txBody>
            <a:bodyPr wrap="none" anchor="ctr"/>
            <a:lstStyle/>
            <a:p>
              <a:pPr eaLnBrk="0" hangingPunct="0"/>
              <a:r>
                <a:rPr lang="en-US" sz="1400" b="1">
                  <a:latin typeface="Courier New" pitchFamily="49" charset="0"/>
                </a:rPr>
                <a:t>0x103</a:t>
              </a:r>
            </a:p>
          </p:txBody>
        </p:sp>
        <p:sp>
          <p:nvSpPr>
            <p:cNvPr id="599049" name="Rectangle 9"/>
            <p:cNvSpPr>
              <a:spLocks noChangeArrowheads="1"/>
            </p:cNvSpPr>
            <p:nvPr/>
          </p:nvSpPr>
          <p:spPr bwMode="auto">
            <a:xfrm>
              <a:off x="1104" y="3120"/>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endParaRPr lang="en-US" b="1">
                <a:solidFill>
                  <a:schemeClr val="bg1"/>
                </a:solidFill>
                <a:latin typeface="Courier New" pitchFamily="49" charset="0"/>
              </a:endParaRPr>
            </a:p>
          </p:txBody>
        </p:sp>
        <p:sp>
          <p:nvSpPr>
            <p:cNvPr id="599050" name="Rectangle 10"/>
            <p:cNvSpPr>
              <a:spLocks noChangeArrowheads="1"/>
            </p:cNvSpPr>
            <p:nvPr/>
          </p:nvSpPr>
          <p:spPr bwMode="auto">
            <a:xfrm>
              <a:off x="1536" y="3120"/>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endParaRPr lang="en-US" b="1">
                <a:solidFill>
                  <a:schemeClr val="bg1"/>
                </a:solidFill>
                <a:latin typeface="Courier New" pitchFamily="49" charset="0"/>
              </a:endParaRPr>
            </a:p>
          </p:txBody>
        </p:sp>
        <p:sp>
          <p:nvSpPr>
            <p:cNvPr id="599051" name="Rectangle 11"/>
            <p:cNvSpPr>
              <a:spLocks noChangeArrowheads="1"/>
            </p:cNvSpPr>
            <p:nvPr/>
          </p:nvSpPr>
          <p:spPr bwMode="auto">
            <a:xfrm>
              <a:off x="1968" y="3120"/>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solidFill>
                    <a:schemeClr val="bg1"/>
                  </a:solidFill>
                  <a:latin typeface="Courier New" pitchFamily="49" charset="0"/>
                </a:rPr>
                <a:t>01</a:t>
              </a:r>
            </a:p>
          </p:txBody>
        </p:sp>
        <p:sp>
          <p:nvSpPr>
            <p:cNvPr id="599052" name="Rectangle 12"/>
            <p:cNvSpPr>
              <a:spLocks noChangeArrowheads="1"/>
            </p:cNvSpPr>
            <p:nvPr/>
          </p:nvSpPr>
          <p:spPr bwMode="auto">
            <a:xfrm>
              <a:off x="2400" y="3120"/>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solidFill>
                    <a:schemeClr val="bg1"/>
                  </a:solidFill>
                  <a:latin typeface="Courier New" pitchFamily="49" charset="0"/>
                </a:rPr>
                <a:t>23</a:t>
              </a:r>
            </a:p>
          </p:txBody>
        </p:sp>
        <p:sp>
          <p:nvSpPr>
            <p:cNvPr id="599053" name="Rectangle 13"/>
            <p:cNvSpPr>
              <a:spLocks noChangeArrowheads="1"/>
            </p:cNvSpPr>
            <p:nvPr/>
          </p:nvSpPr>
          <p:spPr bwMode="auto">
            <a:xfrm>
              <a:off x="2832" y="3120"/>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solidFill>
                    <a:schemeClr val="bg1"/>
                  </a:solidFill>
                  <a:latin typeface="Courier New" pitchFamily="49" charset="0"/>
                </a:rPr>
                <a:t>45</a:t>
              </a:r>
            </a:p>
          </p:txBody>
        </p:sp>
        <p:sp>
          <p:nvSpPr>
            <p:cNvPr id="599054" name="Rectangle 14"/>
            <p:cNvSpPr>
              <a:spLocks noChangeArrowheads="1"/>
            </p:cNvSpPr>
            <p:nvPr/>
          </p:nvSpPr>
          <p:spPr bwMode="auto">
            <a:xfrm>
              <a:off x="3264" y="3120"/>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solidFill>
                    <a:schemeClr val="bg1"/>
                  </a:solidFill>
                  <a:latin typeface="Courier New" pitchFamily="49" charset="0"/>
                </a:rPr>
                <a:t>67</a:t>
              </a:r>
            </a:p>
          </p:txBody>
        </p:sp>
        <p:sp>
          <p:nvSpPr>
            <p:cNvPr id="599055" name="Rectangle 15"/>
            <p:cNvSpPr>
              <a:spLocks noChangeArrowheads="1"/>
            </p:cNvSpPr>
            <p:nvPr/>
          </p:nvSpPr>
          <p:spPr bwMode="auto">
            <a:xfrm>
              <a:off x="3696" y="3120"/>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endParaRPr lang="en-US" b="1">
                <a:solidFill>
                  <a:schemeClr val="bg1"/>
                </a:solidFill>
                <a:latin typeface="Courier New" pitchFamily="49" charset="0"/>
              </a:endParaRPr>
            </a:p>
          </p:txBody>
        </p:sp>
        <p:sp>
          <p:nvSpPr>
            <p:cNvPr id="599056" name="Rectangle 16"/>
            <p:cNvSpPr>
              <a:spLocks noChangeArrowheads="1"/>
            </p:cNvSpPr>
            <p:nvPr/>
          </p:nvSpPr>
          <p:spPr bwMode="auto">
            <a:xfrm>
              <a:off x="4128" y="3120"/>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endParaRPr lang="en-US" b="1">
                <a:solidFill>
                  <a:schemeClr val="bg1"/>
                </a:solidFill>
                <a:latin typeface="Courier New" pitchFamily="49" charset="0"/>
              </a:endParaRPr>
            </a:p>
          </p:txBody>
        </p:sp>
      </p:grpSp>
      <p:grpSp>
        <p:nvGrpSpPr>
          <p:cNvPr id="599057" name="Group 17"/>
          <p:cNvGrpSpPr>
            <a:grpSpLocks/>
          </p:cNvGrpSpPr>
          <p:nvPr/>
        </p:nvGrpSpPr>
        <p:grpSpPr bwMode="auto">
          <a:xfrm>
            <a:off x="6286262" y="5105400"/>
            <a:ext cx="5486400" cy="609600"/>
            <a:chOff x="1104" y="3456"/>
            <a:chExt cx="3456" cy="384"/>
          </a:xfrm>
        </p:grpSpPr>
        <p:sp>
          <p:nvSpPr>
            <p:cNvPr id="599058" name="Rectangle 18"/>
            <p:cNvSpPr>
              <a:spLocks noChangeArrowheads="1"/>
            </p:cNvSpPr>
            <p:nvPr/>
          </p:nvSpPr>
          <p:spPr bwMode="auto">
            <a:xfrm>
              <a:off x="1968" y="3456"/>
              <a:ext cx="432" cy="192"/>
            </a:xfrm>
            <a:prstGeom prst="rect">
              <a:avLst/>
            </a:prstGeom>
            <a:solidFill>
              <a:schemeClr val="bg1"/>
            </a:solidFill>
            <a:ln w="25400">
              <a:noFill/>
              <a:miter lim="800000"/>
              <a:headEnd/>
              <a:tailEnd/>
            </a:ln>
            <a:effectLst/>
          </p:spPr>
          <p:txBody>
            <a:bodyPr wrap="none" anchor="ctr"/>
            <a:lstStyle/>
            <a:p>
              <a:pPr eaLnBrk="0" hangingPunct="0"/>
              <a:r>
                <a:rPr lang="en-US" sz="1400" b="1">
                  <a:latin typeface="Courier New" pitchFamily="49" charset="0"/>
                </a:rPr>
                <a:t>0x100</a:t>
              </a:r>
            </a:p>
          </p:txBody>
        </p:sp>
        <p:sp>
          <p:nvSpPr>
            <p:cNvPr id="599059" name="Rectangle 19"/>
            <p:cNvSpPr>
              <a:spLocks noChangeArrowheads="1"/>
            </p:cNvSpPr>
            <p:nvPr/>
          </p:nvSpPr>
          <p:spPr bwMode="auto">
            <a:xfrm>
              <a:off x="2400" y="3456"/>
              <a:ext cx="432" cy="192"/>
            </a:xfrm>
            <a:prstGeom prst="rect">
              <a:avLst/>
            </a:prstGeom>
            <a:solidFill>
              <a:schemeClr val="bg1"/>
            </a:solidFill>
            <a:ln w="25400">
              <a:noFill/>
              <a:miter lim="800000"/>
              <a:headEnd/>
              <a:tailEnd/>
            </a:ln>
            <a:effectLst/>
          </p:spPr>
          <p:txBody>
            <a:bodyPr wrap="none" anchor="ctr"/>
            <a:lstStyle/>
            <a:p>
              <a:pPr eaLnBrk="0" hangingPunct="0"/>
              <a:r>
                <a:rPr lang="en-US" sz="1400" b="1">
                  <a:latin typeface="Courier New" pitchFamily="49" charset="0"/>
                </a:rPr>
                <a:t>0x101</a:t>
              </a:r>
            </a:p>
          </p:txBody>
        </p:sp>
        <p:sp>
          <p:nvSpPr>
            <p:cNvPr id="599060" name="Rectangle 20"/>
            <p:cNvSpPr>
              <a:spLocks noChangeArrowheads="1"/>
            </p:cNvSpPr>
            <p:nvPr/>
          </p:nvSpPr>
          <p:spPr bwMode="auto">
            <a:xfrm>
              <a:off x="2832" y="3456"/>
              <a:ext cx="432" cy="192"/>
            </a:xfrm>
            <a:prstGeom prst="rect">
              <a:avLst/>
            </a:prstGeom>
            <a:solidFill>
              <a:schemeClr val="bg1"/>
            </a:solidFill>
            <a:ln w="25400">
              <a:noFill/>
              <a:miter lim="800000"/>
              <a:headEnd/>
              <a:tailEnd/>
            </a:ln>
            <a:effectLst/>
          </p:spPr>
          <p:txBody>
            <a:bodyPr wrap="none" anchor="ctr"/>
            <a:lstStyle/>
            <a:p>
              <a:pPr eaLnBrk="0" hangingPunct="0"/>
              <a:r>
                <a:rPr lang="en-US" sz="1400" b="1">
                  <a:latin typeface="Courier New" pitchFamily="49" charset="0"/>
                </a:rPr>
                <a:t>0x102</a:t>
              </a:r>
            </a:p>
          </p:txBody>
        </p:sp>
        <p:sp>
          <p:nvSpPr>
            <p:cNvPr id="599061" name="Rectangle 21"/>
            <p:cNvSpPr>
              <a:spLocks noChangeArrowheads="1"/>
            </p:cNvSpPr>
            <p:nvPr/>
          </p:nvSpPr>
          <p:spPr bwMode="auto">
            <a:xfrm>
              <a:off x="3264" y="3456"/>
              <a:ext cx="432" cy="192"/>
            </a:xfrm>
            <a:prstGeom prst="rect">
              <a:avLst/>
            </a:prstGeom>
            <a:solidFill>
              <a:schemeClr val="bg1"/>
            </a:solidFill>
            <a:ln w="25400">
              <a:noFill/>
              <a:miter lim="800000"/>
              <a:headEnd/>
              <a:tailEnd/>
            </a:ln>
            <a:effectLst/>
          </p:spPr>
          <p:txBody>
            <a:bodyPr wrap="none" anchor="ctr"/>
            <a:lstStyle/>
            <a:p>
              <a:pPr eaLnBrk="0" hangingPunct="0"/>
              <a:r>
                <a:rPr lang="en-US" sz="1400" b="1">
                  <a:latin typeface="Courier New" pitchFamily="49" charset="0"/>
                </a:rPr>
                <a:t>0x103</a:t>
              </a:r>
            </a:p>
          </p:txBody>
        </p:sp>
        <p:sp>
          <p:nvSpPr>
            <p:cNvPr id="599062" name="Rectangle 22"/>
            <p:cNvSpPr>
              <a:spLocks noChangeArrowheads="1"/>
            </p:cNvSpPr>
            <p:nvPr/>
          </p:nvSpPr>
          <p:spPr bwMode="auto">
            <a:xfrm>
              <a:off x="1104" y="3648"/>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endParaRPr lang="en-US" b="1">
                <a:solidFill>
                  <a:schemeClr val="bg1"/>
                </a:solidFill>
                <a:latin typeface="Courier New" pitchFamily="49" charset="0"/>
              </a:endParaRPr>
            </a:p>
          </p:txBody>
        </p:sp>
        <p:sp>
          <p:nvSpPr>
            <p:cNvPr id="599063" name="Rectangle 23"/>
            <p:cNvSpPr>
              <a:spLocks noChangeArrowheads="1"/>
            </p:cNvSpPr>
            <p:nvPr/>
          </p:nvSpPr>
          <p:spPr bwMode="auto">
            <a:xfrm>
              <a:off x="1536" y="3648"/>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endParaRPr lang="en-US" b="1">
                <a:solidFill>
                  <a:schemeClr val="bg1"/>
                </a:solidFill>
                <a:latin typeface="Courier New" pitchFamily="49" charset="0"/>
              </a:endParaRPr>
            </a:p>
          </p:txBody>
        </p:sp>
        <p:sp>
          <p:nvSpPr>
            <p:cNvPr id="599064" name="Rectangle 24"/>
            <p:cNvSpPr>
              <a:spLocks noChangeArrowheads="1"/>
            </p:cNvSpPr>
            <p:nvPr/>
          </p:nvSpPr>
          <p:spPr bwMode="auto">
            <a:xfrm>
              <a:off x="1968" y="3648"/>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solidFill>
                    <a:schemeClr val="bg1"/>
                  </a:solidFill>
                  <a:latin typeface="Courier New" pitchFamily="49" charset="0"/>
                </a:rPr>
                <a:t>67</a:t>
              </a:r>
            </a:p>
          </p:txBody>
        </p:sp>
        <p:sp>
          <p:nvSpPr>
            <p:cNvPr id="599065" name="Rectangle 25"/>
            <p:cNvSpPr>
              <a:spLocks noChangeArrowheads="1"/>
            </p:cNvSpPr>
            <p:nvPr/>
          </p:nvSpPr>
          <p:spPr bwMode="auto">
            <a:xfrm>
              <a:off x="2400" y="3648"/>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solidFill>
                    <a:schemeClr val="bg1"/>
                  </a:solidFill>
                  <a:latin typeface="Courier New" pitchFamily="49" charset="0"/>
                </a:rPr>
                <a:t>45</a:t>
              </a:r>
            </a:p>
          </p:txBody>
        </p:sp>
        <p:sp>
          <p:nvSpPr>
            <p:cNvPr id="599066" name="Rectangle 26"/>
            <p:cNvSpPr>
              <a:spLocks noChangeArrowheads="1"/>
            </p:cNvSpPr>
            <p:nvPr/>
          </p:nvSpPr>
          <p:spPr bwMode="auto">
            <a:xfrm>
              <a:off x="2832" y="3648"/>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solidFill>
                    <a:schemeClr val="bg1"/>
                  </a:solidFill>
                  <a:latin typeface="Courier New" pitchFamily="49" charset="0"/>
                </a:rPr>
                <a:t>23</a:t>
              </a:r>
            </a:p>
          </p:txBody>
        </p:sp>
        <p:sp>
          <p:nvSpPr>
            <p:cNvPr id="599067" name="Rectangle 27"/>
            <p:cNvSpPr>
              <a:spLocks noChangeArrowheads="1"/>
            </p:cNvSpPr>
            <p:nvPr/>
          </p:nvSpPr>
          <p:spPr bwMode="auto">
            <a:xfrm>
              <a:off x="3264" y="3648"/>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solidFill>
                    <a:schemeClr val="bg1"/>
                  </a:solidFill>
                  <a:latin typeface="Courier New" pitchFamily="49" charset="0"/>
                </a:rPr>
                <a:t>01</a:t>
              </a:r>
            </a:p>
          </p:txBody>
        </p:sp>
        <p:sp>
          <p:nvSpPr>
            <p:cNvPr id="599068" name="Rectangle 28"/>
            <p:cNvSpPr>
              <a:spLocks noChangeArrowheads="1"/>
            </p:cNvSpPr>
            <p:nvPr/>
          </p:nvSpPr>
          <p:spPr bwMode="auto">
            <a:xfrm>
              <a:off x="3696" y="3648"/>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endParaRPr lang="en-US" b="1">
                <a:solidFill>
                  <a:schemeClr val="bg1"/>
                </a:solidFill>
                <a:latin typeface="Courier New" pitchFamily="49" charset="0"/>
              </a:endParaRPr>
            </a:p>
          </p:txBody>
        </p:sp>
        <p:sp>
          <p:nvSpPr>
            <p:cNvPr id="599069" name="Rectangle 29"/>
            <p:cNvSpPr>
              <a:spLocks noChangeArrowheads="1"/>
            </p:cNvSpPr>
            <p:nvPr/>
          </p:nvSpPr>
          <p:spPr bwMode="auto">
            <a:xfrm>
              <a:off x="4128" y="3648"/>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endParaRPr lang="en-US" b="1">
                <a:solidFill>
                  <a:schemeClr val="bg1"/>
                </a:solidFill>
                <a:latin typeface="Courier New" pitchFamily="49" charset="0"/>
              </a:endParaRPr>
            </a:p>
          </p:txBody>
        </p:sp>
      </p:grpSp>
      <p:sp>
        <p:nvSpPr>
          <p:cNvPr id="599070" name="Rectangle 30"/>
          <p:cNvSpPr>
            <a:spLocks noChangeArrowheads="1"/>
          </p:cNvSpPr>
          <p:nvPr/>
        </p:nvSpPr>
        <p:spPr bwMode="auto">
          <a:xfrm>
            <a:off x="5434568" y="4281659"/>
            <a:ext cx="1779588" cy="314445"/>
          </a:xfrm>
          <a:prstGeom prst="rect">
            <a:avLst/>
          </a:prstGeom>
          <a:noFill/>
          <a:ln w="12700">
            <a:noFill/>
            <a:miter lim="800000"/>
            <a:headEnd/>
            <a:tailEnd/>
          </a:ln>
          <a:effectLst/>
        </p:spPr>
        <p:txBody>
          <a:bodyPr lIns="63500" tIns="25400" rIns="63500" bIns="25400">
            <a:spAutoFit/>
          </a:bodyPr>
          <a:lstStyle/>
          <a:p>
            <a:pPr eaLnBrk="0" hangingPunct="0">
              <a:lnSpc>
                <a:spcPct val="95000"/>
              </a:lnSpc>
            </a:pPr>
            <a:r>
              <a:rPr lang="en-US" b="1" dirty="0">
                <a:solidFill>
                  <a:schemeClr val="tx2"/>
                </a:solidFill>
                <a:latin typeface="Helvetica" pitchFamily="34" charset="0"/>
              </a:rPr>
              <a:t>Big Endian</a:t>
            </a:r>
          </a:p>
        </p:txBody>
      </p:sp>
      <p:sp>
        <p:nvSpPr>
          <p:cNvPr id="599071" name="Rectangle 31"/>
          <p:cNvSpPr>
            <a:spLocks noChangeArrowheads="1"/>
          </p:cNvSpPr>
          <p:nvPr/>
        </p:nvSpPr>
        <p:spPr bwMode="auto">
          <a:xfrm>
            <a:off x="5521880" y="5099051"/>
            <a:ext cx="1779588" cy="314445"/>
          </a:xfrm>
          <a:prstGeom prst="rect">
            <a:avLst/>
          </a:prstGeom>
          <a:noFill/>
          <a:ln w="12700">
            <a:noFill/>
            <a:miter lim="800000"/>
            <a:headEnd/>
            <a:tailEnd/>
          </a:ln>
          <a:effectLst/>
        </p:spPr>
        <p:txBody>
          <a:bodyPr lIns="63500" tIns="25400" rIns="63500" bIns="25400">
            <a:spAutoFit/>
          </a:bodyPr>
          <a:lstStyle/>
          <a:p>
            <a:pPr eaLnBrk="0" hangingPunct="0">
              <a:lnSpc>
                <a:spcPct val="95000"/>
              </a:lnSpc>
            </a:pPr>
            <a:r>
              <a:rPr lang="en-US" b="1" dirty="0">
                <a:solidFill>
                  <a:schemeClr val="tx2"/>
                </a:solidFill>
                <a:latin typeface="Helvetica" pitchFamily="34" charset="0"/>
              </a:rPr>
              <a:t>Little Endian</a:t>
            </a:r>
          </a:p>
        </p:txBody>
      </p:sp>
      <p:sp>
        <p:nvSpPr>
          <p:cNvPr id="599072" name="Rectangle 32"/>
          <p:cNvSpPr>
            <a:spLocks noChangeArrowheads="1"/>
          </p:cNvSpPr>
          <p:nvPr/>
        </p:nvSpPr>
        <p:spPr bwMode="auto">
          <a:xfrm>
            <a:off x="7657862" y="4572000"/>
            <a:ext cx="685800" cy="304800"/>
          </a:xfrm>
          <a:prstGeom prst="rect">
            <a:avLst/>
          </a:prstGeom>
          <a:solidFill>
            <a:srgbClr val="99CCFF"/>
          </a:solidFill>
          <a:ln w="28575">
            <a:solidFill>
              <a:schemeClr val="tx2"/>
            </a:solidFill>
            <a:miter lim="800000"/>
            <a:headEnd/>
            <a:tailEnd type="none" w="sm" len="sm"/>
          </a:ln>
          <a:effectLst/>
        </p:spPr>
        <p:txBody>
          <a:bodyPr wrap="none" lIns="45720" rIns="45720" anchor="ctr"/>
          <a:lstStyle/>
          <a:p>
            <a:pPr algn="ctr" eaLnBrk="0" hangingPunct="0">
              <a:lnSpc>
                <a:spcPct val="90000"/>
              </a:lnSpc>
            </a:pPr>
            <a:r>
              <a:rPr lang="en-US" b="1" dirty="0">
                <a:latin typeface="Courier New" pitchFamily="49" charset="0"/>
              </a:rPr>
              <a:t>01</a:t>
            </a:r>
          </a:p>
        </p:txBody>
      </p:sp>
      <p:sp>
        <p:nvSpPr>
          <p:cNvPr id="599073" name="Rectangle 33"/>
          <p:cNvSpPr>
            <a:spLocks noChangeArrowheads="1"/>
          </p:cNvSpPr>
          <p:nvPr/>
        </p:nvSpPr>
        <p:spPr bwMode="auto">
          <a:xfrm>
            <a:off x="8343662" y="4572000"/>
            <a:ext cx="685800" cy="304800"/>
          </a:xfrm>
          <a:prstGeom prst="rect">
            <a:avLst/>
          </a:prstGeom>
          <a:solidFill>
            <a:srgbClr val="99CCFF"/>
          </a:solidFill>
          <a:ln w="28575">
            <a:solidFill>
              <a:schemeClr val="tx2"/>
            </a:solidFill>
            <a:miter lim="800000"/>
            <a:headEnd/>
            <a:tailEnd type="none" w="sm" len="sm"/>
          </a:ln>
          <a:effectLst/>
        </p:spPr>
        <p:txBody>
          <a:bodyPr wrap="none" lIns="45720" rIns="45720" anchor="ctr"/>
          <a:lstStyle/>
          <a:p>
            <a:pPr algn="ctr" eaLnBrk="0" hangingPunct="0">
              <a:lnSpc>
                <a:spcPct val="90000"/>
              </a:lnSpc>
            </a:pPr>
            <a:r>
              <a:rPr lang="en-US" b="1">
                <a:latin typeface="Courier New" pitchFamily="49" charset="0"/>
              </a:rPr>
              <a:t>23</a:t>
            </a:r>
          </a:p>
        </p:txBody>
      </p:sp>
      <p:sp>
        <p:nvSpPr>
          <p:cNvPr id="599074" name="Rectangle 34"/>
          <p:cNvSpPr>
            <a:spLocks noChangeArrowheads="1"/>
          </p:cNvSpPr>
          <p:nvPr/>
        </p:nvSpPr>
        <p:spPr bwMode="auto">
          <a:xfrm>
            <a:off x="9029462" y="4572000"/>
            <a:ext cx="685800" cy="304800"/>
          </a:xfrm>
          <a:prstGeom prst="rect">
            <a:avLst/>
          </a:prstGeom>
          <a:solidFill>
            <a:srgbClr val="99CCFF"/>
          </a:solidFill>
          <a:ln w="28575">
            <a:solidFill>
              <a:schemeClr val="tx2"/>
            </a:solidFill>
            <a:miter lim="800000"/>
            <a:headEnd/>
            <a:tailEnd type="none" w="sm" len="sm"/>
          </a:ln>
          <a:effectLst/>
        </p:spPr>
        <p:txBody>
          <a:bodyPr wrap="none" lIns="45720" rIns="45720" anchor="ctr"/>
          <a:lstStyle/>
          <a:p>
            <a:pPr algn="ctr" eaLnBrk="0" hangingPunct="0">
              <a:lnSpc>
                <a:spcPct val="90000"/>
              </a:lnSpc>
            </a:pPr>
            <a:r>
              <a:rPr lang="en-US" b="1">
                <a:latin typeface="Courier New" pitchFamily="49" charset="0"/>
              </a:rPr>
              <a:t>45</a:t>
            </a:r>
          </a:p>
        </p:txBody>
      </p:sp>
      <p:sp>
        <p:nvSpPr>
          <p:cNvPr id="599075" name="Rectangle 35"/>
          <p:cNvSpPr>
            <a:spLocks noChangeArrowheads="1"/>
          </p:cNvSpPr>
          <p:nvPr/>
        </p:nvSpPr>
        <p:spPr bwMode="auto">
          <a:xfrm>
            <a:off x="9715262" y="4572000"/>
            <a:ext cx="685800" cy="304800"/>
          </a:xfrm>
          <a:prstGeom prst="rect">
            <a:avLst/>
          </a:prstGeom>
          <a:solidFill>
            <a:srgbClr val="99CCFF"/>
          </a:solidFill>
          <a:ln w="28575">
            <a:solidFill>
              <a:schemeClr val="tx2"/>
            </a:solidFill>
            <a:miter lim="800000"/>
            <a:headEnd/>
            <a:tailEnd type="none" w="sm" len="sm"/>
          </a:ln>
          <a:effectLst/>
        </p:spPr>
        <p:txBody>
          <a:bodyPr wrap="none" lIns="45720" rIns="45720" anchor="ctr"/>
          <a:lstStyle/>
          <a:p>
            <a:pPr algn="ctr" eaLnBrk="0" hangingPunct="0">
              <a:lnSpc>
                <a:spcPct val="90000"/>
              </a:lnSpc>
            </a:pPr>
            <a:r>
              <a:rPr lang="en-US" b="1">
                <a:latin typeface="Courier New" pitchFamily="49" charset="0"/>
              </a:rPr>
              <a:t>67</a:t>
            </a:r>
          </a:p>
        </p:txBody>
      </p:sp>
      <p:sp>
        <p:nvSpPr>
          <p:cNvPr id="599076" name="Rectangle 36"/>
          <p:cNvSpPr>
            <a:spLocks noChangeArrowheads="1"/>
          </p:cNvSpPr>
          <p:nvPr/>
        </p:nvSpPr>
        <p:spPr bwMode="auto">
          <a:xfrm>
            <a:off x="7657862" y="5410200"/>
            <a:ext cx="685800" cy="304800"/>
          </a:xfrm>
          <a:prstGeom prst="rect">
            <a:avLst/>
          </a:prstGeom>
          <a:solidFill>
            <a:srgbClr val="99CCFF"/>
          </a:solidFill>
          <a:ln w="28575">
            <a:solidFill>
              <a:schemeClr val="tx2"/>
            </a:solidFill>
            <a:miter lim="800000"/>
            <a:headEnd/>
            <a:tailEnd type="none" w="sm" len="sm"/>
          </a:ln>
          <a:effectLst/>
        </p:spPr>
        <p:txBody>
          <a:bodyPr wrap="none" lIns="45720" rIns="45720" anchor="ctr"/>
          <a:lstStyle/>
          <a:p>
            <a:pPr algn="ctr" eaLnBrk="0" hangingPunct="0">
              <a:lnSpc>
                <a:spcPct val="90000"/>
              </a:lnSpc>
            </a:pPr>
            <a:r>
              <a:rPr lang="en-US" b="1">
                <a:latin typeface="Courier New" pitchFamily="49" charset="0"/>
              </a:rPr>
              <a:t>67</a:t>
            </a:r>
          </a:p>
        </p:txBody>
      </p:sp>
      <p:sp>
        <p:nvSpPr>
          <p:cNvPr id="599077" name="Rectangle 37"/>
          <p:cNvSpPr>
            <a:spLocks noChangeArrowheads="1"/>
          </p:cNvSpPr>
          <p:nvPr/>
        </p:nvSpPr>
        <p:spPr bwMode="auto">
          <a:xfrm>
            <a:off x="8343662" y="5410200"/>
            <a:ext cx="685800" cy="304800"/>
          </a:xfrm>
          <a:prstGeom prst="rect">
            <a:avLst/>
          </a:prstGeom>
          <a:solidFill>
            <a:srgbClr val="99CCFF"/>
          </a:solidFill>
          <a:ln w="28575">
            <a:solidFill>
              <a:schemeClr val="tx2"/>
            </a:solidFill>
            <a:miter lim="800000"/>
            <a:headEnd/>
            <a:tailEnd type="none" w="sm" len="sm"/>
          </a:ln>
          <a:effectLst/>
        </p:spPr>
        <p:txBody>
          <a:bodyPr wrap="none" lIns="45720" rIns="45720" anchor="ctr"/>
          <a:lstStyle/>
          <a:p>
            <a:pPr algn="ctr" eaLnBrk="0" hangingPunct="0">
              <a:lnSpc>
                <a:spcPct val="90000"/>
              </a:lnSpc>
            </a:pPr>
            <a:r>
              <a:rPr lang="en-US" b="1">
                <a:latin typeface="Courier New" pitchFamily="49" charset="0"/>
              </a:rPr>
              <a:t>45</a:t>
            </a:r>
          </a:p>
        </p:txBody>
      </p:sp>
      <p:sp>
        <p:nvSpPr>
          <p:cNvPr id="599078" name="Rectangle 38"/>
          <p:cNvSpPr>
            <a:spLocks noChangeArrowheads="1"/>
          </p:cNvSpPr>
          <p:nvPr/>
        </p:nvSpPr>
        <p:spPr bwMode="auto">
          <a:xfrm>
            <a:off x="9029462" y="5410200"/>
            <a:ext cx="685800" cy="304800"/>
          </a:xfrm>
          <a:prstGeom prst="rect">
            <a:avLst/>
          </a:prstGeom>
          <a:solidFill>
            <a:srgbClr val="99CCFF"/>
          </a:solidFill>
          <a:ln w="28575">
            <a:solidFill>
              <a:schemeClr val="tx2"/>
            </a:solidFill>
            <a:miter lim="800000"/>
            <a:headEnd/>
            <a:tailEnd type="none" w="sm" len="sm"/>
          </a:ln>
          <a:effectLst/>
        </p:spPr>
        <p:txBody>
          <a:bodyPr wrap="none" lIns="45720" rIns="45720" anchor="ctr"/>
          <a:lstStyle/>
          <a:p>
            <a:pPr algn="ctr" eaLnBrk="0" hangingPunct="0">
              <a:lnSpc>
                <a:spcPct val="90000"/>
              </a:lnSpc>
            </a:pPr>
            <a:r>
              <a:rPr lang="en-US" b="1">
                <a:latin typeface="Courier New" pitchFamily="49" charset="0"/>
              </a:rPr>
              <a:t>23</a:t>
            </a:r>
          </a:p>
        </p:txBody>
      </p:sp>
      <p:sp>
        <p:nvSpPr>
          <p:cNvPr id="599079" name="Rectangle 39"/>
          <p:cNvSpPr>
            <a:spLocks noChangeArrowheads="1"/>
          </p:cNvSpPr>
          <p:nvPr/>
        </p:nvSpPr>
        <p:spPr bwMode="auto">
          <a:xfrm>
            <a:off x="9715262" y="5410200"/>
            <a:ext cx="685800" cy="304800"/>
          </a:xfrm>
          <a:prstGeom prst="rect">
            <a:avLst/>
          </a:prstGeom>
          <a:solidFill>
            <a:srgbClr val="99CCFF"/>
          </a:solidFill>
          <a:ln w="28575">
            <a:solidFill>
              <a:schemeClr val="tx2"/>
            </a:solidFill>
            <a:miter lim="800000"/>
            <a:headEnd/>
            <a:tailEnd type="none" w="sm" len="sm"/>
          </a:ln>
          <a:effectLst/>
        </p:spPr>
        <p:txBody>
          <a:bodyPr wrap="none" lIns="45720" rIns="45720" anchor="ctr"/>
          <a:lstStyle/>
          <a:p>
            <a:pPr algn="ctr" eaLnBrk="0" hangingPunct="0">
              <a:lnSpc>
                <a:spcPct val="90000"/>
              </a:lnSpc>
            </a:pPr>
            <a:r>
              <a:rPr lang="en-US" b="1">
                <a:latin typeface="Courier New" pitchFamily="49" charset="0"/>
              </a:rPr>
              <a:t>01</a:t>
            </a:r>
          </a:p>
        </p:txBody>
      </p:sp>
      <p:cxnSp>
        <p:nvCxnSpPr>
          <p:cNvPr id="3" name="Straight Arrow Connector 2"/>
          <p:cNvCxnSpPr/>
          <p:nvPr/>
        </p:nvCxnSpPr>
        <p:spPr bwMode="auto">
          <a:xfrm>
            <a:off x="8648462" y="4114800"/>
            <a:ext cx="2133600" cy="0"/>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4" name="TextBox 3"/>
          <p:cNvSpPr txBox="1"/>
          <p:nvPr/>
        </p:nvSpPr>
        <p:spPr>
          <a:xfrm>
            <a:off x="8348675" y="3745468"/>
            <a:ext cx="3231719" cy="369332"/>
          </a:xfrm>
          <a:prstGeom prst="rect">
            <a:avLst/>
          </a:prstGeom>
          <a:noFill/>
        </p:spPr>
        <p:txBody>
          <a:bodyPr wrap="none" rtlCol="0">
            <a:spAutoFit/>
          </a:bodyPr>
          <a:lstStyle/>
          <a:p>
            <a:r>
              <a:rPr lang="en-US" dirty="0"/>
              <a:t>Increasing memory addresses</a:t>
            </a:r>
          </a:p>
        </p:txBody>
      </p:sp>
      <p:sp>
        <p:nvSpPr>
          <p:cNvPr id="43" name="Slide Number Placeholder 3">
            <a:extLst>
              <a:ext uri="{FF2B5EF4-FFF2-40B4-BE49-F238E27FC236}">
                <a16:creationId xmlns:a16="http://schemas.microsoft.com/office/drawing/2014/main" id="{E5AAD7E1-FBC2-4D0B-9191-E96865CED1AC}"/>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25</a:t>
            </a:fld>
            <a:endParaRPr lang="en-US"/>
          </a:p>
        </p:txBody>
      </p:sp>
    </p:spTree>
    <p:extLst>
      <p:ext uri="{BB962C8B-B14F-4D97-AF65-F5344CB8AC3E}">
        <p14:creationId xmlns:p14="http://schemas.microsoft.com/office/powerpoint/2010/main" val="1236901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990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990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990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990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9907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9907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990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990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72" grpId="0" animBg="1" autoUpdateAnimBg="0"/>
      <p:bldP spid="599073" grpId="0" animBg="1" autoUpdateAnimBg="0"/>
      <p:bldP spid="599074" grpId="0" animBg="1" autoUpdateAnimBg="0"/>
      <p:bldP spid="599075" grpId="0" animBg="1" autoUpdateAnimBg="0"/>
      <p:bldP spid="599076" grpId="0" animBg="1" autoUpdateAnimBg="0"/>
      <p:bldP spid="599077" grpId="0" animBg="1" autoUpdateAnimBg="0"/>
      <p:bldP spid="599078" grpId="0" animBg="1" autoUpdateAnimBg="0"/>
      <p:bldP spid="599079"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E3CCF-A8E8-25CF-D842-682DA1F7F2FB}"/>
              </a:ext>
            </a:extLst>
          </p:cNvPr>
          <p:cNvSpPr>
            <a:spLocks noGrp="1"/>
          </p:cNvSpPr>
          <p:nvPr>
            <p:ph type="title"/>
          </p:nvPr>
        </p:nvSpPr>
        <p:spPr/>
        <p:txBody>
          <a:bodyPr/>
          <a:lstStyle/>
          <a:p>
            <a:r>
              <a:rPr lang="en-US" b="1" dirty="0"/>
              <a:t>Practice:</a:t>
            </a:r>
            <a:r>
              <a:rPr lang="en-US" dirty="0"/>
              <a:t> reading memory</a:t>
            </a:r>
          </a:p>
        </p:txBody>
      </p:sp>
      <p:sp>
        <p:nvSpPr>
          <p:cNvPr id="3" name="Content Placeholder 2">
            <a:extLst>
              <a:ext uri="{FF2B5EF4-FFF2-40B4-BE49-F238E27FC236}">
                <a16:creationId xmlns:a16="http://schemas.microsoft.com/office/drawing/2014/main" id="{CFEFD1F1-7879-9F14-68C2-EB1F24C62A7E}"/>
              </a:ext>
            </a:extLst>
          </p:cNvPr>
          <p:cNvSpPr>
            <a:spLocks noGrp="1"/>
          </p:cNvSpPr>
          <p:nvPr>
            <p:ph idx="1"/>
          </p:nvPr>
        </p:nvSpPr>
        <p:spPr/>
        <p:txBody>
          <a:bodyPr/>
          <a:lstStyle/>
          <a:p>
            <a:r>
              <a:rPr lang="en-US" dirty="0"/>
              <a:t>Assume memory is </a:t>
            </a:r>
            <a:r>
              <a:rPr lang="en-US" b="1" dirty="0"/>
              <a:t>Little Endian</a:t>
            </a:r>
            <a:endParaRPr lang="en-US" dirty="0"/>
          </a:p>
          <a:p>
            <a:pPr lvl="1"/>
            <a:r>
              <a:rPr lang="en-US" dirty="0"/>
              <a:t>So the Least Significant Byte comes first</a:t>
            </a:r>
          </a:p>
          <a:p>
            <a:pPr lvl="1"/>
            <a:endParaRPr lang="en-US" dirty="0"/>
          </a:p>
          <a:p>
            <a:pPr marL="514350" indent="-514350">
              <a:buFont typeface="+mj-lt"/>
              <a:buAutoNum type="arabicPeriod"/>
            </a:pPr>
            <a:r>
              <a:rPr lang="en-US" dirty="0"/>
              <a:t>What is the four-byte value at 0x2010?</a:t>
            </a:r>
            <a:br>
              <a:rPr lang="en-US" dirty="0"/>
            </a:br>
            <a:br>
              <a:rPr lang="en-US" dirty="0"/>
            </a:br>
            <a:endParaRPr lang="en-US" dirty="0"/>
          </a:p>
          <a:p>
            <a:pPr marL="514350" indent="-514350">
              <a:buFont typeface="+mj-lt"/>
              <a:buAutoNum type="arabicPeriod"/>
            </a:pPr>
            <a:r>
              <a:rPr lang="en-US" dirty="0"/>
              <a:t>What is the two-byte value at 0x2014?</a:t>
            </a:r>
            <a:br>
              <a:rPr lang="en-US" dirty="0"/>
            </a:br>
            <a:br>
              <a:rPr lang="en-US" dirty="0"/>
            </a:br>
            <a:endParaRPr lang="en-US" dirty="0"/>
          </a:p>
          <a:p>
            <a:pPr marL="514350" indent="-514350">
              <a:buFont typeface="+mj-lt"/>
              <a:buAutoNum type="arabicPeriod"/>
            </a:pPr>
            <a:r>
              <a:rPr lang="en-US" dirty="0"/>
              <a:t>What is the one-byte value at 0x2016?</a:t>
            </a:r>
          </a:p>
          <a:p>
            <a:endParaRPr lang="en-US" dirty="0"/>
          </a:p>
        </p:txBody>
      </p:sp>
      <p:sp>
        <p:nvSpPr>
          <p:cNvPr id="4" name="Slide Number Placeholder 3">
            <a:extLst>
              <a:ext uri="{FF2B5EF4-FFF2-40B4-BE49-F238E27FC236}">
                <a16:creationId xmlns:a16="http://schemas.microsoft.com/office/drawing/2014/main" id="{4F2C6E94-178A-E8EA-FD7F-03CBC03326B1}"/>
              </a:ext>
            </a:extLst>
          </p:cNvPr>
          <p:cNvSpPr>
            <a:spLocks noGrp="1"/>
          </p:cNvSpPr>
          <p:nvPr>
            <p:ph type="sldNum" sz="quarter" idx="12"/>
          </p:nvPr>
        </p:nvSpPr>
        <p:spPr/>
        <p:txBody>
          <a:bodyPr/>
          <a:lstStyle/>
          <a:p>
            <a:fld id="{0778C724-3839-4D76-A707-B4C23905D055}" type="slidenum">
              <a:rPr lang="en-US" smtClean="0"/>
              <a:t>26</a:t>
            </a:fld>
            <a:endParaRPr lang="en-US"/>
          </a:p>
        </p:txBody>
      </p:sp>
      <p:graphicFrame>
        <p:nvGraphicFramePr>
          <p:cNvPr id="5" name="Table 18">
            <a:extLst>
              <a:ext uri="{FF2B5EF4-FFF2-40B4-BE49-F238E27FC236}">
                <a16:creationId xmlns:a16="http://schemas.microsoft.com/office/drawing/2014/main" id="{7CA5AF1B-F370-2A80-8358-585D12933261}"/>
              </a:ext>
            </a:extLst>
          </p:cNvPr>
          <p:cNvGraphicFramePr>
            <a:graphicFrameLocks/>
          </p:cNvGraphicFramePr>
          <p:nvPr>
            <p:extLst>
              <p:ext uri="{D42A27DB-BD31-4B8C-83A1-F6EECF244321}">
                <p14:modId xmlns:p14="http://schemas.microsoft.com/office/powerpoint/2010/main" val="410473470"/>
              </p:ext>
            </p:extLst>
          </p:nvPr>
        </p:nvGraphicFramePr>
        <p:xfrm>
          <a:off x="8445473" y="571500"/>
          <a:ext cx="2678724" cy="4287131"/>
        </p:xfrm>
        <a:graphic>
          <a:graphicData uri="http://schemas.openxmlformats.org/drawingml/2006/table">
            <a:tbl>
              <a:tblPr firstRow="1" bandRow="1">
                <a:tableStyleId>{9D7B26C5-4107-4FEC-AEDC-1716B250A1EF}</a:tableStyleId>
              </a:tblPr>
              <a:tblGrid>
                <a:gridCol w="1500555">
                  <a:extLst>
                    <a:ext uri="{9D8B030D-6E8A-4147-A177-3AD203B41FA5}">
                      <a16:colId xmlns:a16="http://schemas.microsoft.com/office/drawing/2014/main" val="336651669"/>
                    </a:ext>
                  </a:extLst>
                </a:gridCol>
                <a:gridCol w="1178169">
                  <a:extLst>
                    <a:ext uri="{9D8B030D-6E8A-4147-A177-3AD203B41FA5}">
                      <a16:colId xmlns:a16="http://schemas.microsoft.com/office/drawing/2014/main" val="4245393746"/>
                    </a:ext>
                  </a:extLst>
                </a:gridCol>
              </a:tblGrid>
              <a:tr h="876913">
                <a:tc>
                  <a:txBody>
                    <a:bodyPr/>
                    <a:lstStyle/>
                    <a:p>
                      <a:r>
                        <a:rPr lang="en-US" sz="2400" b="1" dirty="0">
                          <a:solidFill>
                            <a:schemeClr val="tx1"/>
                          </a:solidFill>
                        </a:rPr>
                        <a:t>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a:solidFill>
                            <a:schemeClr val="tx1"/>
                          </a:solidFill>
                        </a:rPr>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2632394"/>
                  </a:ext>
                </a:extLst>
              </a:tr>
              <a:tr h="487174">
                <a:tc>
                  <a:txBody>
                    <a:bodyPr/>
                    <a:lstStyle/>
                    <a:p>
                      <a:r>
                        <a:rPr lang="en-US" sz="2400" b="0" dirty="0">
                          <a:solidFill>
                            <a:schemeClr val="tx1"/>
                          </a:solidFill>
                        </a:rPr>
                        <a:t>0x2010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0030234"/>
                  </a:ext>
                </a:extLst>
              </a:tr>
              <a:tr h="487174">
                <a:tc>
                  <a:txBody>
                    <a:bodyPr/>
                    <a:lstStyle/>
                    <a:p>
                      <a:r>
                        <a:rPr lang="en-US" sz="2400" b="0" dirty="0">
                          <a:solidFill>
                            <a:schemeClr val="tx1"/>
                          </a:solidFill>
                        </a:rPr>
                        <a:t>0x2011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0x1A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4478227"/>
                  </a:ext>
                </a:extLst>
              </a:tr>
              <a:tr h="487174">
                <a:tc>
                  <a:txBody>
                    <a:bodyPr/>
                    <a:lstStyle/>
                    <a:p>
                      <a:r>
                        <a:rPr lang="en-US" sz="2400" b="0" dirty="0">
                          <a:solidFill>
                            <a:schemeClr val="tx1"/>
                          </a:solidFill>
                        </a:rPr>
                        <a:t>0x2012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0xBE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11576"/>
                  </a:ext>
                </a:extLst>
              </a:tr>
              <a:tr h="487174">
                <a:tc>
                  <a:txBody>
                    <a:bodyPr/>
                    <a:lstStyle/>
                    <a:p>
                      <a:r>
                        <a:rPr lang="en-US" sz="2400" b="0" dirty="0">
                          <a:solidFill>
                            <a:schemeClr val="tx1"/>
                          </a:solidFill>
                        </a:rPr>
                        <a:t>0x2013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7247081"/>
                  </a:ext>
                </a:extLst>
              </a:tr>
              <a:tr h="487174">
                <a:tc>
                  <a:txBody>
                    <a:bodyPr/>
                    <a:lstStyle/>
                    <a:p>
                      <a:r>
                        <a:rPr lang="en-US" sz="2400" b="0" dirty="0">
                          <a:solidFill>
                            <a:schemeClr val="tx1"/>
                          </a:solidFill>
                        </a:rPr>
                        <a:t>0x2014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0x0C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5639681"/>
                  </a:ext>
                </a:extLst>
              </a:tr>
              <a:tr h="487174">
                <a:tc>
                  <a:txBody>
                    <a:bodyPr/>
                    <a:lstStyle/>
                    <a:p>
                      <a:r>
                        <a:rPr lang="en-US" sz="2400" b="0" dirty="0">
                          <a:solidFill>
                            <a:schemeClr val="tx1"/>
                          </a:solidFill>
                        </a:rPr>
                        <a:t>0x2015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5372812"/>
                  </a:ext>
                </a:extLst>
              </a:tr>
              <a:tr h="487174">
                <a:tc>
                  <a:txBody>
                    <a:bodyPr/>
                    <a:lstStyle/>
                    <a:p>
                      <a:r>
                        <a:rPr lang="en-US" sz="2400" b="0" dirty="0">
                          <a:solidFill>
                            <a:schemeClr val="tx1"/>
                          </a:solidFill>
                        </a:rPr>
                        <a:t>0x2016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0116876"/>
                  </a:ext>
                </a:extLst>
              </a:tr>
            </a:tbl>
          </a:graphicData>
        </a:graphic>
      </p:graphicFrame>
    </p:spTree>
    <p:extLst>
      <p:ext uri="{BB962C8B-B14F-4D97-AF65-F5344CB8AC3E}">
        <p14:creationId xmlns:p14="http://schemas.microsoft.com/office/powerpoint/2010/main" val="411953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E3CCF-A8E8-25CF-D842-682DA1F7F2FB}"/>
              </a:ext>
            </a:extLst>
          </p:cNvPr>
          <p:cNvSpPr>
            <a:spLocks noGrp="1"/>
          </p:cNvSpPr>
          <p:nvPr>
            <p:ph type="title"/>
          </p:nvPr>
        </p:nvSpPr>
        <p:spPr/>
        <p:txBody>
          <a:bodyPr/>
          <a:lstStyle/>
          <a:p>
            <a:r>
              <a:rPr lang="en-US" b="1" dirty="0"/>
              <a:t>Practice:</a:t>
            </a:r>
            <a:r>
              <a:rPr lang="en-US" dirty="0"/>
              <a:t> reading memory</a:t>
            </a:r>
          </a:p>
        </p:txBody>
      </p:sp>
      <p:sp>
        <p:nvSpPr>
          <p:cNvPr id="3" name="Content Placeholder 2">
            <a:extLst>
              <a:ext uri="{FF2B5EF4-FFF2-40B4-BE49-F238E27FC236}">
                <a16:creationId xmlns:a16="http://schemas.microsoft.com/office/drawing/2014/main" id="{CFEFD1F1-7879-9F14-68C2-EB1F24C62A7E}"/>
              </a:ext>
            </a:extLst>
          </p:cNvPr>
          <p:cNvSpPr>
            <a:spLocks noGrp="1"/>
          </p:cNvSpPr>
          <p:nvPr>
            <p:ph idx="1"/>
          </p:nvPr>
        </p:nvSpPr>
        <p:spPr/>
        <p:txBody>
          <a:bodyPr/>
          <a:lstStyle/>
          <a:p>
            <a:r>
              <a:rPr lang="en-US" dirty="0"/>
              <a:t>Assume memory is </a:t>
            </a:r>
            <a:r>
              <a:rPr lang="en-US" b="1" dirty="0"/>
              <a:t>Little Endian</a:t>
            </a:r>
            <a:endParaRPr lang="en-US" dirty="0"/>
          </a:p>
          <a:p>
            <a:pPr lvl="1"/>
            <a:r>
              <a:rPr lang="en-US" dirty="0"/>
              <a:t>So the Least Significant Byte comes first</a:t>
            </a:r>
          </a:p>
          <a:p>
            <a:pPr lvl="1"/>
            <a:endParaRPr lang="en-US" dirty="0"/>
          </a:p>
          <a:p>
            <a:pPr marL="514350" indent="-514350">
              <a:buFont typeface="+mj-lt"/>
              <a:buAutoNum type="arabicPeriod"/>
            </a:pPr>
            <a:r>
              <a:rPr lang="en-US" dirty="0"/>
              <a:t>What is the four-byte value at 0x2010?</a:t>
            </a:r>
            <a:br>
              <a:rPr lang="en-US" dirty="0"/>
            </a:br>
            <a:br>
              <a:rPr lang="en-US" dirty="0"/>
            </a:br>
            <a:endParaRPr lang="en-US" dirty="0"/>
          </a:p>
          <a:p>
            <a:pPr marL="514350" indent="-514350">
              <a:buFont typeface="+mj-lt"/>
              <a:buAutoNum type="arabicPeriod"/>
            </a:pPr>
            <a:r>
              <a:rPr lang="en-US" dirty="0"/>
              <a:t>What is the two-byte value at 0x2014?</a:t>
            </a:r>
            <a:br>
              <a:rPr lang="en-US" dirty="0"/>
            </a:br>
            <a:br>
              <a:rPr lang="en-US" dirty="0"/>
            </a:br>
            <a:endParaRPr lang="en-US" dirty="0"/>
          </a:p>
          <a:p>
            <a:pPr marL="514350" indent="-514350">
              <a:buFont typeface="+mj-lt"/>
              <a:buAutoNum type="arabicPeriod"/>
            </a:pPr>
            <a:r>
              <a:rPr lang="en-US" dirty="0"/>
              <a:t>What is the one-byte value at 0x2016?</a:t>
            </a:r>
          </a:p>
          <a:p>
            <a:endParaRPr lang="en-US" dirty="0"/>
          </a:p>
        </p:txBody>
      </p:sp>
      <p:sp>
        <p:nvSpPr>
          <p:cNvPr id="4" name="Slide Number Placeholder 3">
            <a:extLst>
              <a:ext uri="{FF2B5EF4-FFF2-40B4-BE49-F238E27FC236}">
                <a16:creationId xmlns:a16="http://schemas.microsoft.com/office/drawing/2014/main" id="{4F2C6E94-178A-E8EA-FD7F-03CBC03326B1}"/>
              </a:ext>
            </a:extLst>
          </p:cNvPr>
          <p:cNvSpPr>
            <a:spLocks noGrp="1"/>
          </p:cNvSpPr>
          <p:nvPr>
            <p:ph type="sldNum" sz="quarter" idx="12"/>
          </p:nvPr>
        </p:nvSpPr>
        <p:spPr/>
        <p:txBody>
          <a:bodyPr/>
          <a:lstStyle/>
          <a:p>
            <a:fld id="{0778C724-3839-4D76-A707-B4C23905D055}" type="slidenum">
              <a:rPr lang="en-US" smtClean="0"/>
              <a:t>27</a:t>
            </a:fld>
            <a:endParaRPr lang="en-US"/>
          </a:p>
        </p:txBody>
      </p:sp>
      <p:graphicFrame>
        <p:nvGraphicFramePr>
          <p:cNvPr id="5" name="Table 18">
            <a:extLst>
              <a:ext uri="{FF2B5EF4-FFF2-40B4-BE49-F238E27FC236}">
                <a16:creationId xmlns:a16="http://schemas.microsoft.com/office/drawing/2014/main" id="{7CA5AF1B-F370-2A80-8358-585D12933261}"/>
              </a:ext>
            </a:extLst>
          </p:cNvPr>
          <p:cNvGraphicFramePr>
            <a:graphicFrameLocks/>
          </p:cNvGraphicFramePr>
          <p:nvPr/>
        </p:nvGraphicFramePr>
        <p:xfrm>
          <a:off x="8445473" y="571500"/>
          <a:ext cx="2678724" cy="4287131"/>
        </p:xfrm>
        <a:graphic>
          <a:graphicData uri="http://schemas.openxmlformats.org/drawingml/2006/table">
            <a:tbl>
              <a:tblPr firstRow="1" bandRow="1">
                <a:tableStyleId>{9D7B26C5-4107-4FEC-AEDC-1716B250A1EF}</a:tableStyleId>
              </a:tblPr>
              <a:tblGrid>
                <a:gridCol w="1500555">
                  <a:extLst>
                    <a:ext uri="{9D8B030D-6E8A-4147-A177-3AD203B41FA5}">
                      <a16:colId xmlns:a16="http://schemas.microsoft.com/office/drawing/2014/main" val="336651669"/>
                    </a:ext>
                  </a:extLst>
                </a:gridCol>
                <a:gridCol w="1178169">
                  <a:extLst>
                    <a:ext uri="{9D8B030D-6E8A-4147-A177-3AD203B41FA5}">
                      <a16:colId xmlns:a16="http://schemas.microsoft.com/office/drawing/2014/main" val="4245393746"/>
                    </a:ext>
                  </a:extLst>
                </a:gridCol>
              </a:tblGrid>
              <a:tr h="876913">
                <a:tc>
                  <a:txBody>
                    <a:bodyPr/>
                    <a:lstStyle/>
                    <a:p>
                      <a:r>
                        <a:rPr lang="en-US" sz="2400" b="1" dirty="0">
                          <a:solidFill>
                            <a:schemeClr val="tx1"/>
                          </a:solidFill>
                        </a:rPr>
                        <a:t>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a:solidFill>
                            <a:schemeClr val="tx1"/>
                          </a:solidFill>
                        </a:rPr>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2632394"/>
                  </a:ext>
                </a:extLst>
              </a:tr>
              <a:tr h="487174">
                <a:tc>
                  <a:txBody>
                    <a:bodyPr/>
                    <a:lstStyle/>
                    <a:p>
                      <a:r>
                        <a:rPr lang="en-US" sz="2400" b="0" dirty="0">
                          <a:solidFill>
                            <a:schemeClr val="tx1"/>
                          </a:solidFill>
                        </a:rPr>
                        <a:t>0x2010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0030234"/>
                  </a:ext>
                </a:extLst>
              </a:tr>
              <a:tr h="487174">
                <a:tc>
                  <a:txBody>
                    <a:bodyPr/>
                    <a:lstStyle/>
                    <a:p>
                      <a:r>
                        <a:rPr lang="en-US" sz="2400" b="0" dirty="0">
                          <a:solidFill>
                            <a:schemeClr val="tx1"/>
                          </a:solidFill>
                        </a:rPr>
                        <a:t>0x2011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0x1A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4478227"/>
                  </a:ext>
                </a:extLst>
              </a:tr>
              <a:tr h="487174">
                <a:tc>
                  <a:txBody>
                    <a:bodyPr/>
                    <a:lstStyle/>
                    <a:p>
                      <a:r>
                        <a:rPr lang="en-US" sz="2400" b="0" dirty="0">
                          <a:solidFill>
                            <a:schemeClr val="tx1"/>
                          </a:solidFill>
                        </a:rPr>
                        <a:t>0x2012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0xBE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11576"/>
                  </a:ext>
                </a:extLst>
              </a:tr>
              <a:tr h="487174">
                <a:tc>
                  <a:txBody>
                    <a:bodyPr/>
                    <a:lstStyle/>
                    <a:p>
                      <a:r>
                        <a:rPr lang="en-US" sz="2400" b="0" dirty="0">
                          <a:solidFill>
                            <a:schemeClr val="tx1"/>
                          </a:solidFill>
                        </a:rPr>
                        <a:t>0x2013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7247081"/>
                  </a:ext>
                </a:extLst>
              </a:tr>
              <a:tr h="487174">
                <a:tc>
                  <a:txBody>
                    <a:bodyPr/>
                    <a:lstStyle/>
                    <a:p>
                      <a:r>
                        <a:rPr lang="en-US" sz="2400" b="0" dirty="0">
                          <a:solidFill>
                            <a:schemeClr val="tx1"/>
                          </a:solidFill>
                        </a:rPr>
                        <a:t>0x2014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0x0C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5639681"/>
                  </a:ext>
                </a:extLst>
              </a:tr>
              <a:tr h="487174">
                <a:tc>
                  <a:txBody>
                    <a:bodyPr/>
                    <a:lstStyle/>
                    <a:p>
                      <a:r>
                        <a:rPr lang="en-US" sz="2400" b="0" dirty="0">
                          <a:solidFill>
                            <a:schemeClr val="tx1"/>
                          </a:solidFill>
                        </a:rPr>
                        <a:t>0x2015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5372812"/>
                  </a:ext>
                </a:extLst>
              </a:tr>
              <a:tr h="487174">
                <a:tc>
                  <a:txBody>
                    <a:bodyPr/>
                    <a:lstStyle/>
                    <a:p>
                      <a:r>
                        <a:rPr lang="en-US" sz="2400" b="0" dirty="0">
                          <a:solidFill>
                            <a:schemeClr val="tx1"/>
                          </a:solidFill>
                        </a:rPr>
                        <a:t>0x2016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0116876"/>
                  </a:ext>
                </a:extLst>
              </a:tr>
            </a:tbl>
          </a:graphicData>
        </a:graphic>
      </p:graphicFrame>
      <p:sp>
        <p:nvSpPr>
          <p:cNvPr id="7" name="TextBox 6">
            <a:extLst>
              <a:ext uri="{FF2B5EF4-FFF2-40B4-BE49-F238E27FC236}">
                <a16:creationId xmlns:a16="http://schemas.microsoft.com/office/drawing/2014/main" id="{39CBDB14-9783-7CF8-5968-377B7E1164B6}"/>
              </a:ext>
            </a:extLst>
          </p:cNvPr>
          <p:cNvSpPr txBox="1"/>
          <p:nvPr/>
        </p:nvSpPr>
        <p:spPr>
          <a:xfrm>
            <a:off x="1067803" y="2905780"/>
            <a:ext cx="2785057" cy="523220"/>
          </a:xfrm>
          <a:prstGeom prst="rect">
            <a:avLst/>
          </a:prstGeom>
          <a:noFill/>
        </p:spPr>
        <p:txBody>
          <a:bodyPr wrap="square">
            <a:spAutoFit/>
          </a:bodyPr>
          <a:lstStyle/>
          <a:p>
            <a:r>
              <a:rPr lang="en-US" sz="2800" b="1" dirty="0"/>
              <a:t>0x98BE1A37</a:t>
            </a:r>
            <a:endParaRPr lang="en-US" sz="2800" dirty="0"/>
          </a:p>
        </p:txBody>
      </p:sp>
      <p:sp>
        <p:nvSpPr>
          <p:cNvPr id="9" name="TextBox 8">
            <a:extLst>
              <a:ext uri="{FF2B5EF4-FFF2-40B4-BE49-F238E27FC236}">
                <a16:creationId xmlns:a16="http://schemas.microsoft.com/office/drawing/2014/main" id="{F877A2CB-366A-963D-A01E-3B467999D472}"/>
              </a:ext>
            </a:extLst>
          </p:cNvPr>
          <p:cNvSpPr txBox="1"/>
          <p:nvPr/>
        </p:nvSpPr>
        <p:spPr>
          <a:xfrm>
            <a:off x="1067803" y="4277380"/>
            <a:ext cx="6098146" cy="523220"/>
          </a:xfrm>
          <a:prstGeom prst="rect">
            <a:avLst/>
          </a:prstGeom>
          <a:noFill/>
        </p:spPr>
        <p:txBody>
          <a:bodyPr wrap="square">
            <a:spAutoFit/>
          </a:bodyPr>
          <a:lstStyle/>
          <a:p>
            <a:r>
              <a:rPr lang="en-US" sz="2800" b="1" dirty="0"/>
              <a:t>0x800C</a:t>
            </a:r>
            <a:endParaRPr lang="en-US" sz="2800" dirty="0"/>
          </a:p>
        </p:txBody>
      </p:sp>
      <p:sp>
        <p:nvSpPr>
          <p:cNvPr id="11" name="TextBox 10">
            <a:extLst>
              <a:ext uri="{FF2B5EF4-FFF2-40B4-BE49-F238E27FC236}">
                <a16:creationId xmlns:a16="http://schemas.microsoft.com/office/drawing/2014/main" id="{6F27F937-BD7A-95A1-A9BB-F8DD79B1A0D3}"/>
              </a:ext>
            </a:extLst>
          </p:cNvPr>
          <p:cNvSpPr txBox="1"/>
          <p:nvPr/>
        </p:nvSpPr>
        <p:spPr>
          <a:xfrm>
            <a:off x="1067803" y="5648980"/>
            <a:ext cx="6098146" cy="523220"/>
          </a:xfrm>
          <a:prstGeom prst="rect">
            <a:avLst/>
          </a:prstGeom>
          <a:noFill/>
        </p:spPr>
        <p:txBody>
          <a:bodyPr wrap="square">
            <a:spAutoFit/>
          </a:bodyPr>
          <a:lstStyle/>
          <a:p>
            <a:r>
              <a:rPr lang="en-US" sz="2800" b="1" dirty="0"/>
              <a:t>0x42</a:t>
            </a:r>
            <a:endParaRPr lang="en-US" sz="2800" dirty="0"/>
          </a:p>
        </p:txBody>
      </p:sp>
    </p:spTree>
    <p:extLst>
      <p:ext uri="{BB962C8B-B14F-4D97-AF65-F5344CB8AC3E}">
        <p14:creationId xmlns:p14="http://schemas.microsoft.com/office/powerpoint/2010/main" val="362133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E3CCF-A8E8-25CF-D842-682DA1F7F2FB}"/>
              </a:ext>
            </a:extLst>
          </p:cNvPr>
          <p:cNvSpPr>
            <a:spLocks noGrp="1"/>
          </p:cNvSpPr>
          <p:nvPr>
            <p:ph type="title"/>
          </p:nvPr>
        </p:nvSpPr>
        <p:spPr/>
        <p:txBody>
          <a:bodyPr/>
          <a:lstStyle/>
          <a:p>
            <a:r>
              <a:rPr lang="en-US" b="1" dirty="0"/>
              <a:t>Practice:</a:t>
            </a:r>
            <a:r>
              <a:rPr lang="en-US" dirty="0"/>
              <a:t> reading memory</a:t>
            </a:r>
          </a:p>
        </p:txBody>
      </p:sp>
      <p:sp>
        <p:nvSpPr>
          <p:cNvPr id="3" name="Content Placeholder 2">
            <a:extLst>
              <a:ext uri="{FF2B5EF4-FFF2-40B4-BE49-F238E27FC236}">
                <a16:creationId xmlns:a16="http://schemas.microsoft.com/office/drawing/2014/main" id="{CFEFD1F1-7879-9F14-68C2-EB1F24C62A7E}"/>
              </a:ext>
            </a:extLst>
          </p:cNvPr>
          <p:cNvSpPr>
            <a:spLocks noGrp="1"/>
          </p:cNvSpPr>
          <p:nvPr>
            <p:ph idx="1"/>
          </p:nvPr>
        </p:nvSpPr>
        <p:spPr/>
        <p:txBody>
          <a:bodyPr/>
          <a:lstStyle/>
          <a:p>
            <a:r>
              <a:rPr lang="en-US" dirty="0"/>
              <a:t>Assume memory is </a:t>
            </a:r>
            <a:r>
              <a:rPr lang="en-US" b="1" dirty="0"/>
              <a:t>Little Endian</a:t>
            </a:r>
            <a:endParaRPr lang="en-US" dirty="0"/>
          </a:p>
          <a:p>
            <a:pPr lvl="1"/>
            <a:r>
              <a:rPr lang="en-US" dirty="0"/>
              <a:t>So the Least Significant Byte comes first</a:t>
            </a:r>
          </a:p>
          <a:p>
            <a:pPr lvl="1"/>
            <a:endParaRPr lang="en-US" dirty="0"/>
          </a:p>
          <a:p>
            <a:pPr marL="514350" indent="-514350">
              <a:buFont typeface="+mj-lt"/>
              <a:buAutoNum type="arabicPeriod"/>
            </a:pPr>
            <a:r>
              <a:rPr lang="en-US" dirty="0"/>
              <a:t>What is the four-byte value at 0x2010?</a:t>
            </a:r>
            <a:br>
              <a:rPr lang="en-US" dirty="0"/>
            </a:br>
            <a:br>
              <a:rPr lang="en-US" dirty="0"/>
            </a:br>
            <a:endParaRPr lang="en-US" dirty="0"/>
          </a:p>
          <a:p>
            <a:pPr marL="514350" indent="-514350">
              <a:buFont typeface="+mj-lt"/>
              <a:buAutoNum type="arabicPeriod"/>
            </a:pPr>
            <a:r>
              <a:rPr lang="en-US" dirty="0"/>
              <a:t>What is the two-byte value at 0x2014?</a:t>
            </a:r>
            <a:br>
              <a:rPr lang="en-US" dirty="0"/>
            </a:br>
            <a:br>
              <a:rPr lang="en-US" dirty="0"/>
            </a:br>
            <a:endParaRPr lang="en-US" dirty="0"/>
          </a:p>
          <a:p>
            <a:pPr marL="514350" indent="-514350">
              <a:buFont typeface="+mj-lt"/>
              <a:buAutoNum type="arabicPeriod"/>
            </a:pPr>
            <a:r>
              <a:rPr lang="en-US" dirty="0"/>
              <a:t>What is the one-byte value at 0x2016?</a:t>
            </a:r>
          </a:p>
          <a:p>
            <a:endParaRPr lang="en-US" dirty="0"/>
          </a:p>
        </p:txBody>
      </p:sp>
      <p:sp>
        <p:nvSpPr>
          <p:cNvPr id="4" name="Slide Number Placeholder 3">
            <a:extLst>
              <a:ext uri="{FF2B5EF4-FFF2-40B4-BE49-F238E27FC236}">
                <a16:creationId xmlns:a16="http://schemas.microsoft.com/office/drawing/2014/main" id="{4F2C6E94-178A-E8EA-FD7F-03CBC03326B1}"/>
              </a:ext>
            </a:extLst>
          </p:cNvPr>
          <p:cNvSpPr>
            <a:spLocks noGrp="1"/>
          </p:cNvSpPr>
          <p:nvPr>
            <p:ph type="sldNum" sz="quarter" idx="12"/>
          </p:nvPr>
        </p:nvSpPr>
        <p:spPr/>
        <p:txBody>
          <a:bodyPr/>
          <a:lstStyle/>
          <a:p>
            <a:fld id="{0778C724-3839-4D76-A707-B4C23905D055}" type="slidenum">
              <a:rPr lang="en-US" smtClean="0"/>
              <a:t>28</a:t>
            </a:fld>
            <a:endParaRPr lang="en-US"/>
          </a:p>
        </p:txBody>
      </p:sp>
      <p:graphicFrame>
        <p:nvGraphicFramePr>
          <p:cNvPr id="5" name="Table 18">
            <a:extLst>
              <a:ext uri="{FF2B5EF4-FFF2-40B4-BE49-F238E27FC236}">
                <a16:creationId xmlns:a16="http://schemas.microsoft.com/office/drawing/2014/main" id="{7CA5AF1B-F370-2A80-8358-585D12933261}"/>
              </a:ext>
            </a:extLst>
          </p:cNvPr>
          <p:cNvGraphicFramePr>
            <a:graphicFrameLocks/>
          </p:cNvGraphicFramePr>
          <p:nvPr/>
        </p:nvGraphicFramePr>
        <p:xfrm>
          <a:off x="8445473" y="571500"/>
          <a:ext cx="2678724" cy="4287131"/>
        </p:xfrm>
        <a:graphic>
          <a:graphicData uri="http://schemas.openxmlformats.org/drawingml/2006/table">
            <a:tbl>
              <a:tblPr firstRow="1" bandRow="1">
                <a:tableStyleId>{9D7B26C5-4107-4FEC-AEDC-1716B250A1EF}</a:tableStyleId>
              </a:tblPr>
              <a:tblGrid>
                <a:gridCol w="1500555">
                  <a:extLst>
                    <a:ext uri="{9D8B030D-6E8A-4147-A177-3AD203B41FA5}">
                      <a16:colId xmlns:a16="http://schemas.microsoft.com/office/drawing/2014/main" val="336651669"/>
                    </a:ext>
                  </a:extLst>
                </a:gridCol>
                <a:gridCol w="1178169">
                  <a:extLst>
                    <a:ext uri="{9D8B030D-6E8A-4147-A177-3AD203B41FA5}">
                      <a16:colId xmlns:a16="http://schemas.microsoft.com/office/drawing/2014/main" val="4245393746"/>
                    </a:ext>
                  </a:extLst>
                </a:gridCol>
              </a:tblGrid>
              <a:tr h="876913">
                <a:tc>
                  <a:txBody>
                    <a:bodyPr/>
                    <a:lstStyle/>
                    <a:p>
                      <a:r>
                        <a:rPr lang="en-US" sz="2400" b="1" dirty="0">
                          <a:solidFill>
                            <a:schemeClr val="tx1"/>
                          </a:solidFill>
                        </a:rPr>
                        <a:t>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a:solidFill>
                            <a:schemeClr val="tx1"/>
                          </a:solidFill>
                        </a:rPr>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2632394"/>
                  </a:ext>
                </a:extLst>
              </a:tr>
              <a:tr h="487174">
                <a:tc>
                  <a:txBody>
                    <a:bodyPr/>
                    <a:lstStyle/>
                    <a:p>
                      <a:r>
                        <a:rPr lang="en-US" sz="2400" b="0" dirty="0">
                          <a:solidFill>
                            <a:schemeClr val="tx1"/>
                          </a:solidFill>
                        </a:rPr>
                        <a:t>0x2010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0030234"/>
                  </a:ext>
                </a:extLst>
              </a:tr>
              <a:tr h="487174">
                <a:tc>
                  <a:txBody>
                    <a:bodyPr/>
                    <a:lstStyle/>
                    <a:p>
                      <a:r>
                        <a:rPr lang="en-US" sz="2400" b="0" dirty="0">
                          <a:solidFill>
                            <a:schemeClr val="tx1"/>
                          </a:solidFill>
                        </a:rPr>
                        <a:t>0x2011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0x1A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4478227"/>
                  </a:ext>
                </a:extLst>
              </a:tr>
              <a:tr h="487174">
                <a:tc>
                  <a:txBody>
                    <a:bodyPr/>
                    <a:lstStyle/>
                    <a:p>
                      <a:r>
                        <a:rPr lang="en-US" sz="2400" b="0" dirty="0">
                          <a:solidFill>
                            <a:schemeClr val="tx1"/>
                          </a:solidFill>
                        </a:rPr>
                        <a:t>0x2012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0xBE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11576"/>
                  </a:ext>
                </a:extLst>
              </a:tr>
              <a:tr h="487174">
                <a:tc>
                  <a:txBody>
                    <a:bodyPr/>
                    <a:lstStyle/>
                    <a:p>
                      <a:r>
                        <a:rPr lang="en-US" sz="2400" b="0" dirty="0">
                          <a:solidFill>
                            <a:schemeClr val="tx1"/>
                          </a:solidFill>
                        </a:rPr>
                        <a:t>0x2013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7247081"/>
                  </a:ext>
                </a:extLst>
              </a:tr>
              <a:tr h="487174">
                <a:tc>
                  <a:txBody>
                    <a:bodyPr/>
                    <a:lstStyle/>
                    <a:p>
                      <a:r>
                        <a:rPr lang="en-US" sz="2400" b="0" dirty="0">
                          <a:solidFill>
                            <a:schemeClr val="tx1"/>
                          </a:solidFill>
                        </a:rPr>
                        <a:t>0x2014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0x0C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5639681"/>
                  </a:ext>
                </a:extLst>
              </a:tr>
              <a:tr h="487174">
                <a:tc>
                  <a:txBody>
                    <a:bodyPr/>
                    <a:lstStyle/>
                    <a:p>
                      <a:r>
                        <a:rPr lang="en-US" sz="2400" b="0" dirty="0">
                          <a:solidFill>
                            <a:schemeClr val="tx1"/>
                          </a:solidFill>
                        </a:rPr>
                        <a:t>0x2015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5372812"/>
                  </a:ext>
                </a:extLst>
              </a:tr>
              <a:tr h="487174">
                <a:tc>
                  <a:txBody>
                    <a:bodyPr/>
                    <a:lstStyle/>
                    <a:p>
                      <a:r>
                        <a:rPr lang="en-US" sz="2400" b="0" dirty="0">
                          <a:solidFill>
                            <a:schemeClr val="tx1"/>
                          </a:solidFill>
                        </a:rPr>
                        <a:t>0x2016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0116876"/>
                  </a:ext>
                </a:extLst>
              </a:tr>
            </a:tbl>
          </a:graphicData>
        </a:graphic>
      </p:graphicFrame>
      <p:sp>
        <p:nvSpPr>
          <p:cNvPr id="7" name="TextBox 6">
            <a:extLst>
              <a:ext uri="{FF2B5EF4-FFF2-40B4-BE49-F238E27FC236}">
                <a16:creationId xmlns:a16="http://schemas.microsoft.com/office/drawing/2014/main" id="{39CBDB14-9783-7CF8-5968-377B7E1164B6}"/>
              </a:ext>
            </a:extLst>
          </p:cNvPr>
          <p:cNvSpPr txBox="1"/>
          <p:nvPr/>
        </p:nvSpPr>
        <p:spPr>
          <a:xfrm>
            <a:off x="1067803" y="2905780"/>
            <a:ext cx="2785057" cy="523220"/>
          </a:xfrm>
          <a:prstGeom prst="rect">
            <a:avLst/>
          </a:prstGeom>
          <a:noFill/>
        </p:spPr>
        <p:txBody>
          <a:bodyPr wrap="square">
            <a:spAutoFit/>
          </a:bodyPr>
          <a:lstStyle/>
          <a:p>
            <a:r>
              <a:rPr lang="en-US" sz="2800" b="1" dirty="0"/>
              <a:t>0x98BE1A37</a:t>
            </a:r>
            <a:endParaRPr lang="en-US" sz="2800" dirty="0"/>
          </a:p>
        </p:txBody>
      </p:sp>
      <p:sp>
        <p:nvSpPr>
          <p:cNvPr id="9" name="TextBox 8">
            <a:extLst>
              <a:ext uri="{FF2B5EF4-FFF2-40B4-BE49-F238E27FC236}">
                <a16:creationId xmlns:a16="http://schemas.microsoft.com/office/drawing/2014/main" id="{F877A2CB-366A-963D-A01E-3B467999D472}"/>
              </a:ext>
            </a:extLst>
          </p:cNvPr>
          <p:cNvSpPr txBox="1"/>
          <p:nvPr/>
        </p:nvSpPr>
        <p:spPr>
          <a:xfrm>
            <a:off x="1067803" y="4277380"/>
            <a:ext cx="6098146" cy="523220"/>
          </a:xfrm>
          <a:prstGeom prst="rect">
            <a:avLst/>
          </a:prstGeom>
          <a:noFill/>
        </p:spPr>
        <p:txBody>
          <a:bodyPr wrap="square">
            <a:spAutoFit/>
          </a:bodyPr>
          <a:lstStyle/>
          <a:p>
            <a:r>
              <a:rPr lang="en-US" sz="2800" b="1" dirty="0"/>
              <a:t>0x800C</a:t>
            </a:r>
            <a:endParaRPr lang="en-US" sz="2800" dirty="0"/>
          </a:p>
        </p:txBody>
      </p:sp>
      <p:sp>
        <p:nvSpPr>
          <p:cNvPr id="11" name="TextBox 10">
            <a:extLst>
              <a:ext uri="{FF2B5EF4-FFF2-40B4-BE49-F238E27FC236}">
                <a16:creationId xmlns:a16="http://schemas.microsoft.com/office/drawing/2014/main" id="{6F27F937-BD7A-95A1-A9BB-F8DD79B1A0D3}"/>
              </a:ext>
            </a:extLst>
          </p:cNvPr>
          <p:cNvSpPr txBox="1"/>
          <p:nvPr/>
        </p:nvSpPr>
        <p:spPr>
          <a:xfrm>
            <a:off x="1067803" y="5648980"/>
            <a:ext cx="6098146" cy="523220"/>
          </a:xfrm>
          <a:prstGeom prst="rect">
            <a:avLst/>
          </a:prstGeom>
          <a:noFill/>
        </p:spPr>
        <p:txBody>
          <a:bodyPr wrap="square">
            <a:spAutoFit/>
          </a:bodyPr>
          <a:lstStyle/>
          <a:p>
            <a:r>
              <a:rPr lang="en-US" sz="2800" b="1" dirty="0"/>
              <a:t>0x42</a:t>
            </a:r>
            <a:endParaRPr lang="en-US" sz="2800" dirty="0"/>
          </a:p>
        </p:txBody>
      </p:sp>
    </p:spTree>
    <p:extLst>
      <p:ext uri="{BB962C8B-B14F-4D97-AF65-F5344CB8AC3E}">
        <p14:creationId xmlns:p14="http://schemas.microsoft.com/office/powerpoint/2010/main" val="2455497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E3CCF-A8E8-25CF-D842-682DA1F7F2FB}"/>
              </a:ext>
            </a:extLst>
          </p:cNvPr>
          <p:cNvSpPr>
            <a:spLocks noGrp="1"/>
          </p:cNvSpPr>
          <p:nvPr>
            <p:ph type="title"/>
          </p:nvPr>
        </p:nvSpPr>
        <p:spPr/>
        <p:txBody>
          <a:bodyPr/>
          <a:lstStyle/>
          <a:p>
            <a:r>
              <a:rPr lang="en-US" b="1" dirty="0"/>
              <a:t>Practice:</a:t>
            </a:r>
            <a:r>
              <a:rPr lang="en-US" dirty="0"/>
              <a:t> reading memory</a:t>
            </a:r>
          </a:p>
        </p:txBody>
      </p:sp>
      <p:sp>
        <p:nvSpPr>
          <p:cNvPr id="3" name="Content Placeholder 2">
            <a:extLst>
              <a:ext uri="{FF2B5EF4-FFF2-40B4-BE49-F238E27FC236}">
                <a16:creationId xmlns:a16="http://schemas.microsoft.com/office/drawing/2014/main" id="{CFEFD1F1-7879-9F14-68C2-EB1F24C62A7E}"/>
              </a:ext>
            </a:extLst>
          </p:cNvPr>
          <p:cNvSpPr>
            <a:spLocks noGrp="1"/>
          </p:cNvSpPr>
          <p:nvPr>
            <p:ph idx="1"/>
          </p:nvPr>
        </p:nvSpPr>
        <p:spPr/>
        <p:txBody>
          <a:bodyPr/>
          <a:lstStyle/>
          <a:p>
            <a:r>
              <a:rPr lang="en-US" dirty="0"/>
              <a:t>Change: assume memory is </a:t>
            </a:r>
            <a:r>
              <a:rPr lang="en-US" b="1" dirty="0"/>
              <a:t>Big Endian</a:t>
            </a:r>
            <a:endParaRPr lang="en-US" dirty="0"/>
          </a:p>
          <a:p>
            <a:pPr lvl="1"/>
            <a:r>
              <a:rPr lang="en-US" dirty="0"/>
              <a:t>So the Most Significant Byte comes first</a:t>
            </a:r>
          </a:p>
          <a:p>
            <a:pPr lvl="1"/>
            <a:endParaRPr lang="en-US" dirty="0"/>
          </a:p>
          <a:p>
            <a:pPr marL="514350" indent="-514350">
              <a:buFont typeface="+mj-lt"/>
              <a:buAutoNum type="arabicPeriod"/>
            </a:pPr>
            <a:r>
              <a:rPr lang="en-US" dirty="0"/>
              <a:t>What is the four-byte value at 0x2010?</a:t>
            </a:r>
            <a:br>
              <a:rPr lang="en-US" dirty="0"/>
            </a:br>
            <a:br>
              <a:rPr lang="en-US" dirty="0"/>
            </a:br>
            <a:endParaRPr lang="en-US" dirty="0"/>
          </a:p>
          <a:p>
            <a:pPr marL="514350" indent="-514350">
              <a:buFont typeface="+mj-lt"/>
              <a:buAutoNum type="arabicPeriod"/>
            </a:pPr>
            <a:r>
              <a:rPr lang="en-US" dirty="0"/>
              <a:t>What is the two-byte value at 0x2014?</a:t>
            </a:r>
            <a:br>
              <a:rPr lang="en-US" dirty="0"/>
            </a:br>
            <a:br>
              <a:rPr lang="en-US" dirty="0"/>
            </a:br>
            <a:endParaRPr lang="en-US" dirty="0"/>
          </a:p>
          <a:p>
            <a:pPr marL="514350" indent="-514350">
              <a:buFont typeface="+mj-lt"/>
              <a:buAutoNum type="arabicPeriod"/>
            </a:pPr>
            <a:r>
              <a:rPr lang="en-US" dirty="0"/>
              <a:t>What is the one-byte value at 0x2016?</a:t>
            </a:r>
          </a:p>
          <a:p>
            <a:endParaRPr lang="en-US" dirty="0"/>
          </a:p>
        </p:txBody>
      </p:sp>
      <p:sp>
        <p:nvSpPr>
          <p:cNvPr id="4" name="Slide Number Placeholder 3">
            <a:extLst>
              <a:ext uri="{FF2B5EF4-FFF2-40B4-BE49-F238E27FC236}">
                <a16:creationId xmlns:a16="http://schemas.microsoft.com/office/drawing/2014/main" id="{4F2C6E94-178A-E8EA-FD7F-03CBC03326B1}"/>
              </a:ext>
            </a:extLst>
          </p:cNvPr>
          <p:cNvSpPr>
            <a:spLocks noGrp="1"/>
          </p:cNvSpPr>
          <p:nvPr>
            <p:ph type="sldNum" sz="quarter" idx="12"/>
          </p:nvPr>
        </p:nvSpPr>
        <p:spPr/>
        <p:txBody>
          <a:bodyPr/>
          <a:lstStyle/>
          <a:p>
            <a:fld id="{0778C724-3839-4D76-A707-B4C23905D055}" type="slidenum">
              <a:rPr lang="en-US" smtClean="0"/>
              <a:t>29</a:t>
            </a:fld>
            <a:endParaRPr lang="en-US"/>
          </a:p>
        </p:txBody>
      </p:sp>
      <p:graphicFrame>
        <p:nvGraphicFramePr>
          <p:cNvPr id="5" name="Table 18">
            <a:extLst>
              <a:ext uri="{FF2B5EF4-FFF2-40B4-BE49-F238E27FC236}">
                <a16:creationId xmlns:a16="http://schemas.microsoft.com/office/drawing/2014/main" id="{7CA5AF1B-F370-2A80-8358-585D12933261}"/>
              </a:ext>
            </a:extLst>
          </p:cNvPr>
          <p:cNvGraphicFramePr>
            <a:graphicFrameLocks/>
          </p:cNvGraphicFramePr>
          <p:nvPr/>
        </p:nvGraphicFramePr>
        <p:xfrm>
          <a:off x="8445473" y="571500"/>
          <a:ext cx="2678724" cy="4287131"/>
        </p:xfrm>
        <a:graphic>
          <a:graphicData uri="http://schemas.openxmlformats.org/drawingml/2006/table">
            <a:tbl>
              <a:tblPr firstRow="1" bandRow="1">
                <a:tableStyleId>{9D7B26C5-4107-4FEC-AEDC-1716B250A1EF}</a:tableStyleId>
              </a:tblPr>
              <a:tblGrid>
                <a:gridCol w="1500555">
                  <a:extLst>
                    <a:ext uri="{9D8B030D-6E8A-4147-A177-3AD203B41FA5}">
                      <a16:colId xmlns:a16="http://schemas.microsoft.com/office/drawing/2014/main" val="336651669"/>
                    </a:ext>
                  </a:extLst>
                </a:gridCol>
                <a:gridCol w="1178169">
                  <a:extLst>
                    <a:ext uri="{9D8B030D-6E8A-4147-A177-3AD203B41FA5}">
                      <a16:colId xmlns:a16="http://schemas.microsoft.com/office/drawing/2014/main" val="4245393746"/>
                    </a:ext>
                  </a:extLst>
                </a:gridCol>
              </a:tblGrid>
              <a:tr h="876913">
                <a:tc>
                  <a:txBody>
                    <a:bodyPr/>
                    <a:lstStyle/>
                    <a:p>
                      <a:r>
                        <a:rPr lang="en-US" sz="2400" b="1" dirty="0">
                          <a:solidFill>
                            <a:schemeClr val="tx1"/>
                          </a:solidFill>
                        </a:rPr>
                        <a:t>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a:solidFill>
                            <a:schemeClr val="tx1"/>
                          </a:solidFill>
                        </a:rPr>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2632394"/>
                  </a:ext>
                </a:extLst>
              </a:tr>
              <a:tr h="487174">
                <a:tc>
                  <a:txBody>
                    <a:bodyPr/>
                    <a:lstStyle/>
                    <a:p>
                      <a:r>
                        <a:rPr lang="en-US" sz="2400" b="0" dirty="0">
                          <a:solidFill>
                            <a:schemeClr val="tx1"/>
                          </a:solidFill>
                        </a:rPr>
                        <a:t>0x2010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0030234"/>
                  </a:ext>
                </a:extLst>
              </a:tr>
              <a:tr h="487174">
                <a:tc>
                  <a:txBody>
                    <a:bodyPr/>
                    <a:lstStyle/>
                    <a:p>
                      <a:r>
                        <a:rPr lang="en-US" sz="2400" b="0" dirty="0">
                          <a:solidFill>
                            <a:schemeClr val="tx1"/>
                          </a:solidFill>
                        </a:rPr>
                        <a:t>0x2011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0x1A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4478227"/>
                  </a:ext>
                </a:extLst>
              </a:tr>
              <a:tr h="487174">
                <a:tc>
                  <a:txBody>
                    <a:bodyPr/>
                    <a:lstStyle/>
                    <a:p>
                      <a:r>
                        <a:rPr lang="en-US" sz="2400" b="0" dirty="0">
                          <a:solidFill>
                            <a:schemeClr val="tx1"/>
                          </a:solidFill>
                        </a:rPr>
                        <a:t>0x2012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0xBE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11576"/>
                  </a:ext>
                </a:extLst>
              </a:tr>
              <a:tr h="487174">
                <a:tc>
                  <a:txBody>
                    <a:bodyPr/>
                    <a:lstStyle/>
                    <a:p>
                      <a:r>
                        <a:rPr lang="en-US" sz="2400" b="0" dirty="0">
                          <a:solidFill>
                            <a:schemeClr val="tx1"/>
                          </a:solidFill>
                        </a:rPr>
                        <a:t>0x2013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7247081"/>
                  </a:ext>
                </a:extLst>
              </a:tr>
              <a:tr h="487174">
                <a:tc>
                  <a:txBody>
                    <a:bodyPr/>
                    <a:lstStyle/>
                    <a:p>
                      <a:r>
                        <a:rPr lang="en-US" sz="2400" b="0" dirty="0">
                          <a:solidFill>
                            <a:schemeClr val="tx1"/>
                          </a:solidFill>
                        </a:rPr>
                        <a:t>0x2014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0x0C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5639681"/>
                  </a:ext>
                </a:extLst>
              </a:tr>
              <a:tr h="487174">
                <a:tc>
                  <a:txBody>
                    <a:bodyPr/>
                    <a:lstStyle/>
                    <a:p>
                      <a:r>
                        <a:rPr lang="en-US" sz="2400" b="0" dirty="0">
                          <a:solidFill>
                            <a:schemeClr val="tx1"/>
                          </a:solidFill>
                        </a:rPr>
                        <a:t>0x2015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5372812"/>
                  </a:ext>
                </a:extLst>
              </a:tr>
              <a:tr h="487174">
                <a:tc>
                  <a:txBody>
                    <a:bodyPr/>
                    <a:lstStyle/>
                    <a:p>
                      <a:r>
                        <a:rPr lang="en-US" sz="2400" b="0" dirty="0">
                          <a:solidFill>
                            <a:schemeClr val="tx1"/>
                          </a:solidFill>
                        </a:rPr>
                        <a:t>0x2016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0116876"/>
                  </a:ext>
                </a:extLst>
              </a:tr>
            </a:tbl>
          </a:graphicData>
        </a:graphic>
      </p:graphicFrame>
      <p:sp>
        <p:nvSpPr>
          <p:cNvPr id="7" name="TextBox 6">
            <a:extLst>
              <a:ext uri="{FF2B5EF4-FFF2-40B4-BE49-F238E27FC236}">
                <a16:creationId xmlns:a16="http://schemas.microsoft.com/office/drawing/2014/main" id="{39CBDB14-9783-7CF8-5968-377B7E1164B6}"/>
              </a:ext>
            </a:extLst>
          </p:cNvPr>
          <p:cNvSpPr txBox="1"/>
          <p:nvPr/>
        </p:nvSpPr>
        <p:spPr>
          <a:xfrm>
            <a:off x="1067803" y="2905780"/>
            <a:ext cx="2785057" cy="523220"/>
          </a:xfrm>
          <a:prstGeom prst="rect">
            <a:avLst/>
          </a:prstGeom>
          <a:noFill/>
        </p:spPr>
        <p:txBody>
          <a:bodyPr wrap="square">
            <a:spAutoFit/>
          </a:bodyPr>
          <a:lstStyle/>
          <a:p>
            <a:r>
              <a:rPr lang="en-US" sz="2800" b="1" dirty="0"/>
              <a:t>0x371ABE98</a:t>
            </a:r>
            <a:endParaRPr lang="en-US" sz="2800" dirty="0"/>
          </a:p>
        </p:txBody>
      </p:sp>
      <p:sp>
        <p:nvSpPr>
          <p:cNvPr id="9" name="TextBox 8">
            <a:extLst>
              <a:ext uri="{FF2B5EF4-FFF2-40B4-BE49-F238E27FC236}">
                <a16:creationId xmlns:a16="http://schemas.microsoft.com/office/drawing/2014/main" id="{F877A2CB-366A-963D-A01E-3B467999D472}"/>
              </a:ext>
            </a:extLst>
          </p:cNvPr>
          <p:cNvSpPr txBox="1"/>
          <p:nvPr/>
        </p:nvSpPr>
        <p:spPr>
          <a:xfrm>
            <a:off x="1067803" y="4277380"/>
            <a:ext cx="6098146" cy="523220"/>
          </a:xfrm>
          <a:prstGeom prst="rect">
            <a:avLst/>
          </a:prstGeom>
          <a:noFill/>
        </p:spPr>
        <p:txBody>
          <a:bodyPr wrap="square">
            <a:spAutoFit/>
          </a:bodyPr>
          <a:lstStyle/>
          <a:p>
            <a:r>
              <a:rPr lang="en-US" sz="2800" b="1" dirty="0"/>
              <a:t>0x0C80</a:t>
            </a:r>
            <a:endParaRPr lang="en-US" sz="2800" dirty="0"/>
          </a:p>
        </p:txBody>
      </p:sp>
      <p:sp>
        <p:nvSpPr>
          <p:cNvPr id="11" name="TextBox 10">
            <a:extLst>
              <a:ext uri="{FF2B5EF4-FFF2-40B4-BE49-F238E27FC236}">
                <a16:creationId xmlns:a16="http://schemas.microsoft.com/office/drawing/2014/main" id="{6F27F937-BD7A-95A1-A9BB-F8DD79B1A0D3}"/>
              </a:ext>
            </a:extLst>
          </p:cNvPr>
          <p:cNvSpPr txBox="1"/>
          <p:nvPr/>
        </p:nvSpPr>
        <p:spPr>
          <a:xfrm>
            <a:off x="1067803" y="5648980"/>
            <a:ext cx="6098146" cy="523220"/>
          </a:xfrm>
          <a:prstGeom prst="rect">
            <a:avLst/>
          </a:prstGeom>
          <a:noFill/>
        </p:spPr>
        <p:txBody>
          <a:bodyPr wrap="square">
            <a:spAutoFit/>
          </a:bodyPr>
          <a:lstStyle/>
          <a:p>
            <a:r>
              <a:rPr lang="en-US" sz="2800" b="1" dirty="0"/>
              <a:t>0x42</a:t>
            </a:r>
            <a:endParaRPr lang="en-US" sz="2800" dirty="0"/>
          </a:p>
        </p:txBody>
      </p:sp>
      <p:sp>
        <p:nvSpPr>
          <p:cNvPr id="6" name="TextBox 5">
            <a:extLst>
              <a:ext uri="{FF2B5EF4-FFF2-40B4-BE49-F238E27FC236}">
                <a16:creationId xmlns:a16="http://schemas.microsoft.com/office/drawing/2014/main" id="{0EB853AE-362F-15CA-5354-C977253F2B2B}"/>
              </a:ext>
            </a:extLst>
          </p:cNvPr>
          <p:cNvSpPr txBox="1"/>
          <p:nvPr/>
        </p:nvSpPr>
        <p:spPr>
          <a:xfrm>
            <a:off x="3458307" y="5710019"/>
            <a:ext cx="2942494" cy="646331"/>
          </a:xfrm>
          <a:prstGeom prst="rect">
            <a:avLst/>
          </a:prstGeom>
          <a:noFill/>
          <a:ln>
            <a:solidFill>
              <a:schemeClr val="accent1"/>
            </a:solidFill>
          </a:ln>
        </p:spPr>
        <p:txBody>
          <a:bodyPr wrap="square" rtlCol="0">
            <a:spAutoFit/>
          </a:bodyPr>
          <a:lstStyle/>
          <a:p>
            <a:r>
              <a:rPr lang="en-US" dirty="0"/>
              <a:t>Note: endianness doesn’t affect one-byte values!</a:t>
            </a:r>
          </a:p>
        </p:txBody>
      </p:sp>
    </p:spTree>
    <p:extLst>
      <p:ext uri="{BB962C8B-B14F-4D97-AF65-F5344CB8AC3E}">
        <p14:creationId xmlns:p14="http://schemas.microsoft.com/office/powerpoint/2010/main" val="868568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EF959-C62E-4F8A-8D4C-BEF087A77FAC}"/>
              </a:ext>
            </a:extLst>
          </p:cNvPr>
          <p:cNvSpPr>
            <a:spLocks noGrp="1"/>
          </p:cNvSpPr>
          <p:nvPr>
            <p:ph type="title"/>
          </p:nvPr>
        </p:nvSpPr>
        <p:spPr/>
        <p:txBody>
          <a:bodyPr/>
          <a:lstStyle/>
          <a:p>
            <a:r>
              <a:rPr lang="en-US" dirty="0"/>
              <a:t>Today’s Goals</a:t>
            </a:r>
          </a:p>
        </p:txBody>
      </p:sp>
      <p:sp>
        <p:nvSpPr>
          <p:cNvPr id="3" name="Content Placeholder 2">
            <a:extLst>
              <a:ext uri="{FF2B5EF4-FFF2-40B4-BE49-F238E27FC236}">
                <a16:creationId xmlns:a16="http://schemas.microsoft.com/office/drawing/2014/main" id="{D7EDBE37-7B8E-47BF-A4AD-CD288F601EC9}"/>
              </a:ext>
            </a:extLst>
          </p:cNvPr>
          <p:cNvSpPr>
            <a:spLocks noGrp="1"/>
          </p:cNvSpPr>
          <p:nvPr>
            <p:ph idx="1"/>
          </p:nvPr>
        </p:nvSpPr>
        <p:spPr/>
        <p:txBody>
          <a:bodyPr/>
          <a:lstStyle/>
          <a:p>
            <a:r>
              <a:rPr lang="en-US" dirty="0"/>
              <a:t>Complete introduction to binary and hexadecimal</a:t>
            </a:r>
          </a:p>
          <a:p>
            <a:endParaRPr lang="en-US" dirty="0"/>
          </a:p>
          <a:p>
            <a:r>
              <a:rPr lang="en-US" dirty="0"/>
              <a:t>Discuss data representation in memory</a:t>
            </a:r>
          </a:p>
          <a:p>
            <a:endParaRPr lang="en-US" dirty="0"/>
          </a:p>
          <a:p>
            <a:r>
              <a:rPr lang="en-US" dirty="0"/>
              <a:t>Explore data representations</a:t>
            </a:r>
          </a:p>
          <a:p>
            <a:pPr lvl="1"/>
            <a:r>
              <a:rPr lang="en-US" dirty="0"/>
              <a:t>Integers, signed and unsigned</a:t>
            </a:r>
          </a:p>
          <a:p>
            <a:pPr lvl="1"/>
            <a:r>
              <a:rPr lang="en-US" dirty="0"/>
              <a:t>Different bit widths</a:t>
            </a:r>
          </a:p>
          <a:p>
            <a:pPr lvl="1"/>
            <a:r>
              <a:rPr lang="en-US" dirty="0"/>
              <a:t>Translating between encoding schemes</a:t>
            </a:r>
          </a:p>
          <a:p>
            <a:pPr lvl="1"/>
            <a:r>
              <a:rPr lang="en-US" dirty="0"/>
              <a:t>Other encodings besides integers</a:t>
            </a:r>
          </a:p>
        </p:txBody>
      </p:sp>
      <p:sp>
        <p:nvSpPr>
          <p:cNvPr id="4" name="Slide Number Placeholder 3">
            <a:extLst>
              <a:ext uri="{FF2B5EF4-FFF2-40B4-BE49-F238E27FC236}">
                <a16:creationId xmlns:a16="http://schemas.microsoft.com/office/drawing/2014/main" id="{3B366CAC-B34E-4A3F-AB6B-24F84A057246}"/>
              </a:ext>
            </a:extLst>
          </p:cNvPr>
          <p:cNvSpPr>
            <a:spLocks noGrp="1"/>
          </p:cNvSpPr>
          <p:nvPr>
            <p:ph type="sldNum" sz="quarter" idx="12"/>
          </p:nvPr>
        </p:nvSpPr>
        <p:spPr/>
        <p:txBody>
          <a:bodyPr/>
          <a:lstStyle/>
          <a:p>
            <a:fld id="{0778C724-3839-4D76-A707-B4C23905D055}" type="slidenum">
              <a:rPr lang="en-US" smtClean="0"/>
              <a:t>3</a:t>
            </a:fld>
            <a:endParaRPr lang="en-US"/>
          </a:p>
        </p:txBody>
      </p:sp>
    </p:spTree>
    <p:extLst>
      <p:ext uri="{BB962C8B-B14F-4D97-AF65-F5344CB8AC3E}">
        <p14:creationId xmlns:p14="http://schemas.microsoft.com/office/powerpoint/2010/main" val="2609719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20F09-2D41-E441-B87D-E4103B87D291}"/>
              </a:ext>
            </a:extLst>
          </p:cNvPr>
          <p:cNvSpPr>
            <a:spLocks noGrp="1"/>
          </p:cNvSpPr>
          <p:nvPr>
            <p:ph type="title"/>
          </p:nvPr>
        </p:nvSpPr>
        <p:spPr/>
        <p:txBody>
          <a:bodyPr/>
          <a:lstStyle/>
          <a:p>
            <a:r>
              <a:rPr lang="en-US" dirty="0"/>
              <a:t>Tables of memory</a:t>
            </a:r>
          </a:p>
        </p:txBody>
      </p:sp>
      <p:sp>
        <p:nvSpPr>
          <p:cNvPr id="3" name="Content Placeholder 2">
            <a:extLst>
              <a:ext uri="{FF2B5EF4-FFF2-40B4-BE49-F238E27FC236}">
                <a16:creationId xmlns:a16="http://schemas.microsoft.com/office/drawing/2014/main" id="{D7D59176-AE3F-D74E-533C-A6E955E2DAF3}"/>
              </a:ext>
            </a:extLst>
          </p:cNvPr>
          <p:cNvSpPr>
            <a:spLocks noGrp="1"/>
          </p:cNvSpPr>
          <p:nvPr>
            <p:ph idx="1"/>
          </p:nvPr>
        </p:nvSpPr>
        <p:spPr>
          <a:xfrm>
            <a:off x="607595" y="3978686"/>
            <a:ext cx="10972800" cy="2193513"/>
          </a:xfrm>
        </p:spPr>
        <p:txBody>
          <a:bodyPr>
            <a:normAutofit lnSpcReduction="10000"/>
          </a:bodyPr>
          <a:lstStyle/>
          <a:p>
            <a:r>
              <a:rPr lang="en-US" dirty="0"/>
              <a:t>Method of displaying large chunks of memory</a:t>
            </a:r>
          </a:p>
          <a:p>
            <a:pPr lvl="1"/>
            <a:r>
              <a:rPr lang="en-US" dirty="0"/>
              <a:t>8 bytes per row</a:t>
            </a:r>
          </a:p>
          <a:p>
            <a:pPr lvl="1"/>
            <a:r>
              <a:rPr lang="en-US" dirty="0"/>
              <a:t>Data values in hexadecimal</a:t>
            </a:r>
          </a:p>
          <a:p>
            <a:pPr lvl="1"/>
            <a:endParaRPr lang="en-US" dirty="0"/>
          </a:p>
          <a:p>
            <a:r>
              <a:rPr lang="en-US" dirty="0"/>
              <a:t>Memory addresses labeled on the left and byte offset on the top</a:t>
            </a:r>
          </a:p>
          <a:p>
            <a:pPr lvl="1"/>
            <a:endParaRPr lang="en-US" dirty="0"/>
          </a:p>
        </p:txBody>
      </p:sp>
      <p:sp>
        <p:nvSpPr>
          <p:cNvPr id="4" name="Slide Number Placeholder 3">
            <a:extLst>
              <a:ext uri="{FF2B5EF4-FFF2-40B4-BE49-F238E27FC236}">
                <a16:creationId xmlns:a16="http://schemas.microsoft.com/office/drawing/2014/main" id="{59BE76B2-80F1-F5E0-34F9-3DBFA9ED4962}"/>
              </a:ext>
            </a:extLst>
          </p:cNvPr>
          <p:cNvSpPr>
            <a:spLocks noGrp="1"/>
          </p:cNvSpPr>
          <p:nvPr>
            <p:ph type="sldNum" sz="quarter" idx="12"/>
          </p:nvPr>
        </p:nvSpPr>
        <p:spPr/>
        <p:txBody>
          <a:bodyPr/>
          <a:lstStyle/>
          <a:p>
            <a:fld id="{0778C724-3839-4D76-A707-B4C23905D055}" type="slidenum">
              <a:rPr lang="en-US" smtClean="0"/>
              <a:t>30</a:t>
            </a:fld>
            <a:endParaRPr lang="en-US"/>
          </a:p>
        </p:txBody>
      </p:sp>
      <p:graphicFrame>
        <p:nvGraphicFramePr>
          <p:cNvPr id="5" name="Content Placeholder 4">
            <a:extLst>
              <a:ext uri="{FF2B5EF4-FFF2-40B4-BE49-F238E27FC236}">
                <a16:creationId xmlns:a16="http://schemas.microsoft.com/office/drawing/2014/main" id="{4307585D-D9A8-28A4-400D-0C7AF7EC2E33}"/>
              </a:ext>
            </a:extLst>
          </p:cNvPr>
          <p:cNvGraphicFramePr>
            <a:graphicFrameLocks/>
          </p:cNvGraphicFramePr>
          <p:nvPr>
            <p:extLst>
              <p:ext uri="{D42A27DB-BD31-4B8C-83A1-F6EECF244321}">
                <p14:modId xmlns:p14="http://schemas.microsoft.com/office/powerpoint/2010/main" val="3747048669"/>
              </p:ext>
            </p:extLst>
          </p:nvPr>
        </p:nvGraphicFramePr>
        <p:xfrm>
          <a:off x="608013" y="1143000"/>
          <a:ext cx="10972793" cy="2743200"/>
        </p:xfrm>
        <a:graphic>
          <a:graphicData uri="http://schemas.openxmlformats.org/drawingml/2006/table">
            <a:tbl>
              <a:tblPr>
                <a:tableStyleId>{5C22544A-7EE6-4342-B048-85BDC9FD1C3A}</a:tableStyleId>
              </a:tblPr>
              <a:tblGrid>
                <a:gridCol w="1489217">
                  <a:extLst>
                    <a:ext uri="{9D8B030D-6E8A-4147-A177-3AD203B41FA5}">
                      <a16:colId xmlns:a16="http://schemas.microsoft.com/office/drawing/2014/main" val="2996802361"/>
                    </a:ext>
                  </a:extLst>
                </a:gridCol>
                <a:gridCol w="1185447">
                  <a:extLst>
                    <a:ext uri="{9D8B030D-6E8A-4147-A177-3AD203B41FA5}">
                      <a16:colId xmlns:a16="http://schemas.microsoft.com/office/drawing/2014/main" val="4181713763"/>
                    </a:ext>
                  </a:extLst>
                </a:gridCol>
                <a:gridCol w="1185447">
                  <a:extLst>
                    <a:ext uri="{9D8B030D-6E8A-4147-A177-3AD203B41FA5}">
                      <a16:colId xmlns:a16="http://schemas.microsoft.com/office/drawing/2014/main" val="3216965333"/>
                    </a:ext>
                  </a:extLst>
                </a:gridCol>
                <a:gridCol w="1185447">
                  <a:extLst>
                    <a:ext uri="{9D8B030D-6E8A-4147-A177-3AD203B41FA5}">
                      <a16:colId xmlns:a16="http://schemas.microsoft.com/office/drawing/2014/main" val="1226059697"/>
                    </a:ext>
                  </a:extLst>
                </a:gridCol>
                <a:gridCol w="1185447">
                  <a:extLst>
                    <a:ext uri="{9D8B030D-6E8A-4147-A177-3AD203B41FA5}">
                      <a16:colId xmlns:a16="http://schemas.microsoft.com/office/drawing/2014/main" val="3504807046"/>
                    </a:ext>
                  </a:extLst>
                </a:gridCol>
                <a:gridCol w="1185447">
                  <a:extLst>
                    <a:ext uri="{9D8B030D-6E8A-4147-A177-3AD203B41FA5}">
                      <a16:colId xmlns:a16="http://schemas.microsoft.com/office/drawing/2014/main" val="3811461917"/>
                    </a:ext>
                  </a:extLst>
                </a:gridCol>
                <a:gridCol w="1185447">
                  <a:extLst>
                    <a:ext uri="{9D8B030D-6E8A-4147-A177-3AD203B41FA5}">
                      <a16:colId xmlns:a16="http://schemas.microsoft.com/office/drawing/2014/main" val="3474441978"/>
                    </a:ext>
                  </a:extLst>
                </a:gridCol>
                <a:gridCol w="1185447">
                  <a:extLst>
                    <a:ext uri="{9D8B030D-6E8A-4147-A177-3AD203B41FA5}">
                      <a16:colId xmlns:a16="http://schemas.microsoft.com/office/drawing/2014/main" val="2417495147"/>
                    </a:ext>
                  </a:extLst>
                </a:gridCol>
                <a:gridCol w="1185447">
                  <a:extLst>
                    <a:ext uri="{9D8B030D-6E8A-4147-A177-3AD203B41FA5}">
                      <a16:colId xmlns:a16="http://schemas.microsoft.com/office/drawing/2014/main" val="993161942"/>
                    </a:ext>
                  </a:extLst>
                </a:gridCol>
              </a:tblGrid>
              <a:tr h="190500">
                <a:tc>
                  <a:txBody>
                    <a:bodyPr/>
                    <a:lstStyle/>
                    <a:p>
                      <a:pPr algn="l" fontAlgn="b"/>
                      <a:r>
                        <a:rPr lang="en-US" sz="2400" b="1" u="none" strike="noStrike" dirty="0">
                          <a:effectLst/>
                        </a:rPr>
                        <a:t>Address</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0</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1</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2</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3</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4</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5</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6</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7</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93086909"/>
                  </a:ext>
                </a:extLst>
              </a:tr>
              <a:tr h="190500">
                <a:tc>
                  <a:txBody>
                    <a:bodyPr/>
                    <a:lstStyle/>
                    <a:p>
                      <a:pPr algn="r" fontAlgn="b"/>
                      <a:r>
                        <a:rPr lang="en-US" sz="2400" b="1" u="none" strike="noStrike" dirty="0">
                          <a:effectLst/>
                        </a:rPr>
                        <a:t>0x1040</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2E</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E2</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BD</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62</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EF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A0</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CD</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93</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2282668"/>
                  </a:ext>
                </a:extLst>
              </a:tr>
              <a:tr h="190500">
                <a:tc>
                  <a:txBody>
                    <a:bodyPr/>
                    <a:lstStyle/>
                    <a:p>
                      <a:pPr algn="r" fontAlgn="b"/>
                      <a:r>
                        <a:rPr lang="en-US" sz="2400" b="1" u="none" strike="noStrike" dirty="0">
                          <a:effectLst/>
                        </a:rPr>
                        <a:t>0x1048</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A4</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75</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61</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2F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0F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DB</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64</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A4</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1550481"/>
                  </a:ext>
                </a:extLst>
              </a:tr>
              <a:tr h="190500">
                <a:tc>
                  <a:txBody>
                    <a:bodyPr/>
                    <a:lstStyle/>
                    <a:p>
                      <a:pPr algn="r" fontAlgn="b"/>
                      <a:r>
                        <a:rPr lang="en-US" sz="2400" b="1" u="none" strike="noStrike" dirty="0">
                          <a:effectLst/>
                        </a:rPr>
                        <a:t>0x1050</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54</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7A</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F2</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60</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6E</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47</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B0</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92</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0366375"/>
                  </a:ext>
                </a:extLst>
              </a:tr>
              <a:tr h="190500">
                <a:tc>
                  <a:txBody>
                    <a:bodyPr/>
                    <a:lstStyle/>
                    <a:p>
                      <a:pPr algn="r" fontAlgn="b"/>
                      <a:r>
                        <a:rPr lang="en-US" sz="2400" b="1" u="none" strike="noStrike" dirty="0">
                          <a:effectLst/>
                        </a:rPr>
                        <a:t>0x1058</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DA</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72</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8F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A8</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E5</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15</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18</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CE</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28071409"/>
                  </a:ext>
                </a:extLst>
              </a:tr>
              <a:tr h="190500">
                <a:tc>
                  <a:txBody>
                    <a:bodyPr/>
                    <a:lstStyle/>
                    <a:p>
                      <a:pPr algn="r" fontAlgn="b"/>
                      <a:r>
                        <a:rPr lang="en-US" sz="2400" b="1" u="none" strike="noStrike" dirty="0">
                          <a:effectLst/>
                        </a:rPr>
                        <a:t>0x1060</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86</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BF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6A</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6A</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92</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99</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CF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6C</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28099268"/>
                  </a:ext>
                </a:extLst>
              </a:tr>
            </a:tbl>
          </a:graphicData>
        </a:graphic>
      </p:graphicFrame>
    </p:spTree>
    <p:extLst>
      <p:ext uri="{BB962C8B-B14F-4D97-AF65-F5344CB8AC3E}">
        <p14:creationId xmlns:p14="http://schemas.microsoft.com/office/powerpoint/2010/main" val="146485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20F09-2D41-E441-B87D-E4103B87D291}"/>
              </a:ext>
            </a:extLst>
          </p:cNvPr>
          <p:cNvSpPr>
            <a:spLocks noGrp="1"/>
          </p:cNvSpPr>
          <p:nvPr>
            <p:ph type="title"/>
          </p:nvPr>
        </p:nvSpPr>
        <p:spPr/>
        <p:txBody>
          <a:bodyPr/>
          <a:lstStyle/>
          <a:p>
            <a:r>
              <a:rPr lang="en-US" dirty="0"/>
              <a:t>Tables of memory</a:t>
            </a:r>
          </a:p>
        </p:txBody>
      </p:sp>
      <p:sp>
        <p:nvSpPr>
          <p:cNvPr id="3" name="Content Placeholder 2">
            <a:extLst>
              <a:ext uri="{FF2B5EF4-FFF2-40B4-BE49-F238E27FC236}">
                <a16:creationId xmlns:a16="http://schemas.microsoft.com/office/drawing/2014/main" id="{D7D59176-AE3F-D74E-533C-A6E955E2DAF3}"/>
              </a:ext>
            </a:extLst>
          </p:cNvPr>
          <p:cNvSpPr>
            <a:spLocks noGrp="1"/>
          </p:cNvSpPr>
          <p:nvPr>
            <p:ph idx="1"/>
          </p:nvPr>
        </p:nvSpPr>
        <p:spPr>
          <a:xfrm>
            <a:off x="607595" y="3978686"/>
            <a:ext cx="10972800" cy="2193513"/>
          </a:xfrm>
        </p:spPr>
        <p:txBody>
          <a:bodyPr>
            <a:normAutofit lnSpcReduction="10000"/>
          </a:bodyPr>
          <a:lstStyle/>
          <a:p>
            <a:r>
              <a:rPr lang="en-US" dirty="0"/>
              <a:t>To find an address: deconstruct into:</a:t>
            </a:r>
          </a:p>
          <a:p>
            <a:pPr lvl="1"/>
            <a:r>
              <a:rPr lang="en-US" dirty="0"/>
              <a:t>base address (left) + offset (top)</a:t>
            </a:r>
          </a:p>
          <a:p>
            <a:pPr lvl="1"/>
            <a:endParaRPr lang="en-US" dirty="0"/>
          </a:p>
          <a:p>
            <a:r>
              <a:rPr lang="en-US" dirty="0"/>
              <a:t>Remember: addresses are in hexadecimal!</a:t>
            </a:r>
          </a:p>
          <a:p>
            <a:pPr lvl="1"/>
            <a:r>
              <a:rPr lang="en-US" dirty="0"/>
              <a:t>0x1048+2 = 0x104A</a:t>
            </a:r>
          </a:p>
        </p:txBody>
      </p:sp>
      <p:sp>
        <p:nvSpPr>
          <p:cNvPr id="4" name="Slide Number Placeholder 3">
            <a:extLst>
              <a:ext uri="{FF2B5EF4-FFF2-40B4-BE49-F238E27FC236}">
                <a16:creationId xmlns:a16="http://schemas.microsoft.com/office/drawing/2014/main" id="{59BE76B2-80F1-F5E0-34F9-3DBFA9ED4962}"/>
              </a:ext>
            </a:extLst>
          </p:cNvPr>
          <p:cNvSpPr>
            <a:spLocks noGrp="1"/>
          </p:cNvSpPr>
          <p:nvPr>
            <p:ph type="sldNum" sz="quarter" idx="12"/>
          </p:nvPr>
        </p:nvSpPr>
        <p:spPr/>
        <p:txBody>
          <a:bodyPr/>
          <a:lstStyle/>
          <a:p>
            <a:fld id="{0778C724-3839-4D76-A707-B4C23905D055}" type="slidenum">
              <a:rPr lang="en-US" smtClean="0"/>
              <a:t>31</a:t>
            </a:fld>
            <a:endParaRPr lang="en-US"/>
          </a:p>
        </p:txBody>
      </p:sp>
      <p:graphicFrame>
        <p:nvGraphicFramePr>
          <p:cNvPr id="5" name="Content Placeholder 4">
            <a:extLst>
              <a:ext uri="{FF2B5EF4-FFF2-40B4-BE49-F238E27FC236}">
                <a16:creationId xmlns:a16="http://schemas.microsoft.com/office/drawing/2014/main" id="{4307585D-D9A8-28A4-400D-0C7AF7EC2E33}"/>
              </a:ext>
            </a:extLst>
          </p:cNvPr>
          <p:cNvGraphicFramePr>
            <a:graphicFrameLocks/>
          </p:cNvGraphicFramePr>
          <p:nvPr/>
        </p:nvGraphicFramePr>
        <p:xfrm>
          <a:off x="608013" y="1143000"/>
          <a:ext cx="10972793" cy="2743200"/>
        </p:xfrm>
        <a:graphic>
          <a:graphicData uri="http://schemas.openxmlformats.org/drawingml/2006/table">
            <a:tbl>
              <a:tblPr>
                <a:tableStyleId>{5C22544A-7EE6-4342-B048-85BDC9FD1C3A}</a:tableStyleId>
              </a:tblPr>
              <a:tblGrid>
                <a:gridCol w="1489217">
                  <a:extLst>
                    <a:ext uri="{9D8B030D-6E8A-4147-A177-3AD203B41FA5}">
                      <a16:colId xmlns:a16="http://schemas.microsoft.com/office/drawing/2014/main" val="2996802361"/>
                    </a:ext>
                  </a:extLst>
                </a:gridCol>
                <a:gridCol w="1185447">
                  <a:extLst>
                    <a:ext uri="{9D8B030D-6E8A-4147-A177-3AD203B41FA5}">
                      <a16:colId xmlns:a16="http://schemas.microsoft.com/office/drawing/2014/main" val="4181713763"/>
                    </a:ext>
                  </a:extLst>
                </a:gridCol>
                <a:gridCol w="1185447">
                  <a:extLst>
                    <a:ext uri="{9D8B030D-6E8A-4147-A177-3AD203B41FA5}">
                      <a16:colId xmlns:a16="http://schemas.microsoft.com/office/drawing/2014/main" val="3216965333"/>
                    </a:ext>
                  </a:extLst>
                </a:gridCol>
                <a:gridCol w="1185447">
                  <a:extLst>
                    <a:ext uri="{9D8B030D-6E8A-4147-A177-3AD203B41FA5}">
                      <a16:colId xmlns:a16="http://schemas.microsoft.com/office/drawing/2014/main" val="1226059697"/>
                    </a:ext>
                  </a:extLst>
                </a:gridCol>
                <a:gridCol w="1185447">
                  <a:extLst>
                    <a:ext uri="{9D8B030D-6E8A-4147-A177-3AD203B41FA5}">
                      <a16:colId xmlns:a16="http://schemas.microsoft.com/office/drawing/2014/main" val="3504807046"/>
                    </a:ext>
                  </a:extLst>
                </a:gridCol>
                <a:gridCol w="1185447">
                  <a:extLst>
                    <a:ext uri="{9D8B030D-6E8A-4147-A177-3AD203B41FA5}">
                      <a16:colId xmlns:a16="http://schemas.microsoft.com/office/drawing/2014/main" val="3811461917"/>
                    </a:ext>
                  </a:extLst>
                </a:gridCol>
                <a:gridCol w="1185447">
                  <a:extLst>
                    <a:ext uri="{9D8B030D-6E8A-4147-A177-3AD203B41FA5}">
                      <a16:colId xmlns:a16="http://schemas.microsoft.com/office/drawing/2014/main" val="3474441978"/>
                    </a:ext>
                  </a:extLst>
                </a:gridCol>
                <a:gridCol w="1185447">
                  <a:extLst>
                    <a:ext uri="{9D8B030D-6E8A-4147-A177-3AD203B41FA5}">
                      <a16:colId xmlns:a16="http://schemas.microsoft.com/office/drawing/2014/main" val="2417495147"/>
                    </a:ext>
                  </a:extLst>
                </a:gridCol>
                <a:gridCol w="1185447">
                  <a:extLst>
                    <a:ext uri="{9D8B030D-6E8A-4147-A177-3AD203B41FA5}">
                      <a16:colId xmlns:a16="http://schemas.microsoft.com/office/drawing/2014/main" val="993161942"/>
                    </a:ext>
                  </a:extLst>
                </a:gridCol>
              </a:tblGrid>
              <a:tr h="190500">
                <a:tc>
                  <a:txBody>
                    <a:bodyPr/>
                    <a:lstStyle/>
                    <a:p>
                      <a:pPr algn="l" fontAlgn="b"/>
                      <a:r>
                        <a:rPr lang="en-US" sz="2400" b="1" u="none" strike="noStrike" dirty="0">
                          <a:effectLst/>
                        </a:rPr>
                        <a:t>Address</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0</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1</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2</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3</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4</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5</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6</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7</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93086909"/>
                  </a:ext>
                </a:extLst>
              </a:tr>
              <a:tr h="190500">
                <a:tc>
                  <a:txBody>
                    <a:bodyPr/>
                    <a:lstStyle/>
                    <a:p>
                      <a:pPr algn="r" fontAlgn="b"/>
                      <a:r>
                        <a:rPr lang="en-US" sz="2400" b="1" u="none" strike="noStrike" dirty="0">
                          <a:effectLst/>
                        </a:rPr>
                        <a:t>0x1040</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2E</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E2</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BD</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62</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EF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A0</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CD</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93</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2282668"/>
                  </a:ext>
                </a:extLst>
              </a:tr>
              <a:tr h="190500">
                <a:tc>
                  <a:txBody>
                    <a:bodyPr/>
                    <a:lstStyle/>
                    <a:p>
                      <a:pPr algn="r" fontAlgn="b"/>
                      <a:r>
                        <a:rPr lang="en-US" sz="2400" b="1" u="none" strike="noStrike" dirty="0">
                          <a:effectLst/>
                        </a:rPr>
                        <a:t>0x1048</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A4</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75</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61</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2F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0F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DB</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64</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A4</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1550481"/>
                  </a:ext>
                </a:extLst>
              </a:tr>
              <a:tr h="190500">
                <a:tc>
                  <a:txBody>
                    <a:bodyPr/>
                    <a:lstStyle/>
                    <a:p>
                      <a:pPr algn="r" fontAlgn="b"/>
                      <a:r>
                        <a:rPr lang="en-US" sz="2400" b="1" u="none" strike="noStrike" dirty="0">
                          <a:effectLst/>
                        </a:rPr>
                        <a:t>0x1050</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54</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7A</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F2</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60</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6E</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47</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B0</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92</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0366375"/>
                  </a:ext>
                </a:extLst>
              </a:tr>
              <a:tr h="190500">
                <a:tc>
                  <a:txBody>
                    <a:bodyPr/>
                    <a:lstStyle/>
                    <a:p>
                      <a:pPr algn="r" fontAlgn="b"/>
                      <a:r>
                        <a:rPr lang="en-US" sz="2400" b="1" u="none" strike="noStrike" dirty="0">
                          <a:effectLst/>
                        </a:rPr>
                        <a:t>0x1058</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DA</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72</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8F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A8</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E5</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15</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18</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CE</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28071409"/>
                  </a:ext>
                </a:extLst>
              </a:tr>
              <a:tr h="190500">
                <a:tc>
                  <a:txBody>
                    <a:bodyPr/>
                    <a:lstStyle/>
                    <a:p>
                      <a:pPr algn="r" fontAlgn="b"/>
                      <a:r>
                        <a:rPr lang="en-US" sz="2400" b="1" u="none" strike="noStrike" dirty="0">
                          <a:effectLst/>
                        </a:rPr>
                        <a:t>0x1060</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86</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BF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6A</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6A</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92</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99</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CF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6C</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28099268"/>
                  </a:ext>
                </a:extLst>
              </a:tr>
            </a:tbl>
          </a:graphicData>
        </a:graphic>
      </p:graphicFrame>
    </p:spTree>
    <p:extLst>
      <p:ext uri="{BB962C8B-B14F-4D97-AF65-F5344CB8AC3E}">
        <p14:creationId xmlns:p14="http://schemas.microsoft.com/office/powerpoint/2010/main" val="1012148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20F09-2D41-E441-B87D-E4103B87D291}"/>
              </a:ext>
            </a:extLst>
          </p:cNvPr>
          <p:cNvSpPr>
            <a:spLocks noGrp="1"/>
          </p:cNvSpPr>
          <p:nvPr>
            <p:ph type="title"/>
          </p:nvPr>
        </p:nvSpPr>
        <p:spPr/>
        <p:txBody>
          <a:bodyPr/>
          <a:lstStyle/>
          <a:p>
            <a:r>
              <a:rPr lang="en-US" dirty="0"/>
              <a:t>Tables of memory</a:t>
            </a:r>
          </a:p>
        </p:txBody>
      </p:sp>
      <p:sp>
        <p:nvSpPr>
          <p:cNvPr id="3" name="Content Placeholder 2">
            <a:extLst>
              <a:ext uri="{FF2B5EF4-FFF2-40B4-BE49-F238E27FC236}">
                <a16:creationId xmlns:a16="http://schemas.microsoft.com/office/drawing/2014/main" id="{D7D59176-AE3F-D74E-533C-A6E955E2DAF3}"/>
              </a:ext>
            </a:extLst>
          </p:cNvPr>
          <p:cNvSpPr>
            <a:spLocks noGrp="1"/>
          </p:cNvSpPr>
          <p:nvPr>
            <p:ph idx="1"/>
          </p:nvPr>
        </p:nvSpPr>
        <p:spPr>
          <a:xfrm>
            <a:off x="607595" y="3978686"/>
            <a:ext cx="10972800" cy="2193513"/>
          </a:xfrm>
        </p:spPr>
        <p:txBody>
          <a:bodyPr>
            <a:normAutofit lnSpcReduction="10000"/>
          </a:bodyPr>
          <a:lstStyle/>
          <a:p>
            <a:r>
              <a:rPr lang="en-US" dirty="0"/>
              <a:t>Practice: what value is at address 0x1050?</a:t>
            </a:r>
          </a:p>
          <a:p>
            <a:pPr lvl="1"/>
            <a:r>
              <a:rPr lang="en-US" dirty="0"/>
              <a:t>0x54 	(0x1050 + 0)</a:t>
            </a:r>
          </a:p>
          <a:p>
            <a:pPr lvl="1"/>
            <a:endParaRPr lang="en-US" dirty="0"/>
          </a:p>
          <a:p>
            <a:r>
              <a:rPr lang="en-US" dirty="0"/>
              <a:t>Practice: what value is at address 0x105F?</a:t>
            </a:r>
          </a:p>
          <a:p>
            <a:pPr lvl="1"/>
            <a:r>
              <a:rPr lang="en-US" dirty="0"/>
              <a:t>0xCE	(0x1058 + 8)</a:t>
            </a:r>
          </a:p>
        </p:txBody>
      </p:sp>
      <p:sp>
        <p:nvSpPr>
          <p:cNvPr id="4" name="Slide Number Placeholder 3">
            <a:extLst>
              <a:ext uri="{FF2B5EF4-FFF2-40B4-BE49-F238E27FC236}">
                <a16:creationId xmlns:a16="http://schemas.microsoft.com/office/drawing/2014/main" id="{59BE76B2-80F1-F5E0-34F9-3DBFA9ED4962}"/>
              </a:ext>
            </a:extLst>
          </p:cNvPr>
          <p:cNvSpPr>
            <a:spLocks noGrp="1"/>
          </p:cNvSpPr>
          <p:nvPr>
            <p:ph type="sldNum" sz="quarter" idx="12"/>
          </p:nvPr>
        </p:nvSpPr>
        <p:spPr/>
        <p:txBody>
          <a:bodyPr/>
          <a:lstStyle/>
          <a:p>
            <a:fld id="{0778C724-3839-4D76-A707-B4C23905D055}" type="slidenum">
              <a:rPr lang="en-US" smtClean="0"/>
              <a:t>32</a:t>
            </a:fld>
            <a:endParaRPr lang="en-US"/>
          </a:p>
        </p:txBody>
      </p:sp>
      <p:graphicFrame>
        <p:nvGraphicFramePr>
          <p:cNvPr id="5" name="Content Placeholder 4">
            <a:extLst>
              <a:ext uri="{FF2B5EF4-FFF2-40B4-BE49-F238E27FC236}">
                <a16:creationId xmlns:a16="http://schemas.microsoft.com/office/drawing/2014/main" id="{4307585D-D9A8-28A4-400D-0C7AF7EC2E33}"/>
              </a:ext>
            </a:extLst>
          </p:cNvPr>
          <p:cNvGraphicFramePr>
            <a:graphicFrameLocks/>
          </p:cNvGraphicFramePr>
          <p:nvPr/>
        </p:nvGraphicFramePr>
        <p:xfrm>
          <a:off x="608013" y="1143000"/>
          <a:ext cx="10972793" cy="2743200"/>
        </p:xfrm>
        <a:graphic>
          <a:graphicData uri="http://schemas.openxmlformats.org/drawingml/2006/table">
            <a:tbl>
              <a:tblPr>
                <a:tableStyleId>{5C22544A-7EE6-4342-B048-85BDC9FD1C3A}</a:tableStyleId>
              </a:tblPr>
              <a:tblGrid>
                <a:gridCol w="1489217">
                  <a:extLst>
                    <a:ext uri="{9D8B030D-6E8A-4147-A177-3AD203B41FA5}">
                      <a16:colId xmlns:a16="http://schemas.microsoft.com/office/drawing/2014/main" val="2996802361"/>
                    </a:ext>
                  </a:extLst>
                </a:gridCol>
                <a:gridCol w="1185447">
                  <a:extLst>
                    <a:ext uri="{9D8B030D-6E8A-4147-A177-3AD203B41FA5}">
                      <a16:colId xmlns:a16="http://schemas.microsoft.com/office/drawing/2014/main" val="4181713763"/>
                    </a:ext>
                  </a:extLst>
                </a:gridCol>
                <a:gridCol w="1185447">
                  <a:extLst>
                    <a:ext uri="{9D8B030D-6E8A-4147-A177-3AD203B41FA5}">
                      <a16:colId xmlns:a16="http://schemas.microsoft.com/office/drawing/2014/main" val="3216965333"/>
                    </a:ext>
                  </a:extLst>
                </a:gridCol>
                <a:gridCol w="1185447">
                  <a:extLst>
                    <a:ext uri="{9D8B030D-6E8A-4147-A177-3AD203B41FA5}">
                      <a16:colId xmlns:a16="http://schemas.microsoft.com/office/drawing/2014/main" val="1226059697"/>
                    </a:ext>
                  </a:extLst>
                </a:gridCol>
                <a:gridCol w="1185447">
                  <a:extLst>
                    <a:ext uri="{9D8B030D-6E8A-4147-A177-3AD203B41FA5}">
                      <a16:colId xmlns:a16="http://schemas.microsoft.com/office/drawing/2014/main" val="3504807046"/>
                    </a:ext>
                  </a:extLst>
                </a:gridCol>
                <a:gridCol w="1185447">
                  <a:extLst>
                    <a:ext uri="{9D8B030D-6E8A-4147-A177-3AD203B41FA5}">
                      <a16:colId xmlns:a16="http://schemas.microsoft.com/office/drawing/2014/main" val="3811461917"/>
                    </a:ext>
                  </a:extLst>
                </a:gridCol>
                <a:gridCol w="1185447">
                  <a:extLst>
                    <a:ext uri="{9D8B030D-6E8A-4147-A177-3AD203B41FA5}">
                      <a16:colId xmlns:a16="http://schemas.microsoft.com/office/drawing/2014/main" val="3474441978"/>
                    </a:ext>
                  </a:extLst>
                </a:gridCol>
                <a:gridCol w="1185447">
                  <a:extLst>
                    <a:ext uri="{9D8B030D-6E8A-4147-A177-3AD203B41FA5}">
                      <a16:colId xmlns:a16="http://schemas.microsoft.com/office/drawing/2014/main" val="2417495147"/>
                    </a:ext>
                  </a:extLst>
                </a:gridCol>
                <a:gridCol w="1185447">
                  <a:extLst>
                    <a:ext uri="{9D8B030D-6E8A-4147-A177-3AD203B41FA5}">
                      <a16:colId xmlns:a16="http://schemas.microsoft.com/office/drawing/2014/main" val="993161942"/>
                    </a:ext>
                  </a:extLst>
                </a:gridCol>
              </a:tblGrid>
              <a:tr h="190500">
                <a:tc>
                  <a:txBody>
                    <a:bodyPr/>
                    <a:lstStyle/>
                    <a:p>
                      <a:pPr algn="l" fontAlgn="b"/>
                      <a:r>
                        <a:rPr lang="en-US" sz="2400" b="1" u="none" strike="noStrike" dirty="0">
                          <a:effectLst/>
                        </a:rPr>
                        <a:t>Address</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0</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1</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2</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3</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4</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5</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6</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7</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93086909"/>
                  </a:ext>
                </a:extLst>
              </a:tr>
              <a:tr h="190500">
                <a:tc>
                  <a:txBody>
                    <a:bodyPr/>
                    <a:lstStyle/>
                    <a:p>
                      <a:pPr algn="r" fontAlgn="b"/>
                      <a:r>
                        <a:rPr lang="en-US" sz="2400" b="1" u="none" strike="noStrike" dirty="0">
                          <a:effectLst/>
                        </a:rPr>
                        <a:t>0x1040</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2E</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E2</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BD</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62</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EF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A0</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CD</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93</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2282668"/>
                  </a:ext>
                </a:extLst>
              </a:tr>
              <a:tr h="190500">
                <a:tc>
                  <a:txBody>
                    <a:bodyPr/>
                    <a:lstStyle/>
                    <a:p>
                      <a:pPr algn="r" fontAlgn="b"/>
                      <a:r>
                        <a:rPr lang="en-US" sz="2400" b="1" u="none" strike="noStrike" dirty="0">
                          <a:effectLst/>
                        </a:rPr>
                        <a:t>0x1048</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A4</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75</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61</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2F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0F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DB</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64</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A4</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1550481"/>
                  </a:ext>
                </a:extLst>
              </a:tr>
              <a:tr h="190500">
                <a:tc>
                  <a:txBody>
                    <a:bodyPr/>
                    <a:lstStyle/>
                    <a:p>
                      <a:pPr algn="r" fontAlgn="b"/>
                      <a:r>
                        <a:rPr lang="en-US" sz="2400" b="1" u="none" strike="noStrike" dirty="0">
                          <a:effectLst/>
                        </a:rPr>
                        <a:t>0x1050</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54</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7A</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F2</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60</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6E</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47</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B0</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92</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0366375"/>
                  </a:ext>
                </a:extLst>
              </a:tr>
              <a:tr h="190500">
                <a:tc>
                  <a:txBody>
                    <a:bodyPr/>
                    <a:lstStyle/>
                    <a:p>
                      <a:pPr algn="r" fontAlgn="b"/>
                      <a:r>
                        <a:rPr lang="en-US" sz="2400" b="1" u="none" strike="noStrike" dirty="0">
                          <a:effectLst/>
                        </a:rPr>
                        <a:t>0x1058</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DA</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72</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8F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A8</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E5</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15</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18</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CE</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28071409"/>
                  </a:ext>
                </a:extLst>
              </a:tr>
              <a:tr h="190500">
                <a:tc>
                  <a:txBody>
                    <a:bodyPr/>
                    <a:lstStyle/>
                    <a:p>
                      <a:pPr algn="r" fontAlgn="b"/>
                      <a:r>
                        <a:rPr lang="en-US" sz="2400" b="1" u="none" strike="noStrike" dirty="0">
                          <a:effectLst/>
                        </a:rPr>
                        <a:t>0x1060</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86</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BF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6A</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6A</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92</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99</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CF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6C</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28099268"/>
                  </a:ext>
                </a:extLst>
              </a:tr>
            </a:tbl>
          </a:graphicData>
        </a:graphic>
      </p:graphicFrame>
      <p:sp>
        <p:nvSpPr>
          <p:cNvPr id="6" name="Rectangle 5">
            <a:extLst>
              <a:ext uri="{FF2B5EF4-FFF2-40B4-BE49-F238E27FC236}">
                <a16:creationId xmlns:a16="http://schemas.microsoft.com/office/drawing/2014/main" id="{635216AD-5565-0AB2-05DE-8930F40A0D57}"/>
              </a:ext>
            </a:extLst>
          </p:cNvPr>
          <p:cNvSpPr/>
          <p:nvPr/>
        </p:nvSpPr>
        <p:spPr>
          <a:xfrm>
            <a:off x="2117558" y="2514600"/>
            <a:ext cx="1148156" cy="446888"/>
          </a:xfrm>
          <a:prstGeom prst="rect">
            <a:avLst/>
          </a:prstGeom>
          <a:noFill/>
          <a:ln w="571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FAE2F50-CEB8-4CAA-7823-28ACB33FD501}"/>
              </a:ext>
            </a:extLst>
          </p:cNvPr>
          <p:cNvSpPr/>
          <p:nvPr/>
        </p:nvSpPr>
        <p:spPr>
          <a:xfrm>
            <a:off x="10425363" y="2982112"/>
            <a:ext cx="1148156" cy="446888"/>
          </a:xfrm>
          <a:prstGeom prst="rect">
            <a:avLst/>
          </a:prstGeom>
          <a:noFill/>
          <a:ln w="571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759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33</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a:solidFill>
            <a:schemeClr val="bg1"/>
          </a:solidFill>
        </p:spPr>
        <p:txBody>
          <a:bodyPr>
            <a:normAutofit/>
          </a:bodyPr>
          <a:lstStyle/>
          <a:p>
            <a:r>
              <a:rPr lang="en-US" dirty="0"/>
              <a:t>Binary and Hex</a:t>
            </a:r>
          </a:p>
          <a:p>
            <a:pPr lvl="1"/>
            <a:endParaRPr lang="en-US" dirty="0"/>
          </a:p>
          <a:p>
            <a:r>
              <a:rPr lang="en-US" dirty="0"/>
              <a:t>Memory</a:t>
            </a:r>
          </a:p>
          <a:p>
            <a:pPr lvl="1"/>
            <a:endParaRPr lang="en-US" dirty="0"/>
          </a:p>
          <a:p>
            <a:r>
              <a:rPr lang="en-US" b="1" dirty="0"/>
              <a:t>Encoding</a:t>
            </a:r>
          </a:p>
          <a:p>
            <a:r>
              <a:rPr lang="en-US" dirty="0"/>
              <a:t>Integer Encodings</a:t>
            </a:r>
          </a:p>
          <a:p>
            <a:pPr lvl="1"/>
            <a:r>
              <a:rPr lang="en-US" dirty="0"/>
              <a:t>Signed Integers</a:t>
            </a:r>
          </a:p>
          <a:p>
            <a:pPr lvl="1"/>
            <a:r>
              <a:rPr lang="en-US" dirty="0"/>
              <a:t>Converting Sign</a:t>
            </a:r>
          </a:p>
          <a:p>
            <a:pPr lvl="1"/>
            <a:r>
              <a:rPr lang="en-US" dirty="0"/>
              <a:t>Converting Length</a:t>
            </a:r>
          </a:p>
          <a:p>
            <a:r>
              <a:rPr lang="en-US" dirty="0"/>
              <a:t>Other encodings</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14420212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57DC2-A72C-224B-8638-82D81BE61ADB}"/>
              </a:ext>
            </a:extLst>
          </p:cNvPr>
          <p:cNvSpPr>
            <a:spLocks noGrp="1"/>
          </p:cNvSpPr>
          <p:nvPr>
            <p:ph type="title"/>
          </p:nvPr>
        </p:nvSpPr>
        <p:spPr/>
        <p:txBody>
          <a:bodyPr/>
          <a:lstStyle/>
          <a:p>
            <a:r>
              <a:rPr lang="en-US" b="1" dirty="0"/>
              <a:t>Big Idea</a:t>
            </a:r>
            <a:r>
              <a:rPr lang="en-US" dirty="0"/>
              <a:t>: What do bits and bytes </a:t>
            </a:r>
            <a:r>
              <a:rPr lang="en-US" b="1" i="1" dirty="0"/>
              <a:t>mean</a:t>
            </a:r>
            <a:r>
              <a:rPr lang="en-US" dirty="0"/>
              <a:t> in a system?</a:t>
            </a:r>
          </a:p>
        </p:txBody>
      </p:sp>
      <p:sp>
        <p:nvSpPr>
          <p:cNvPr id="3" name="Content Placeholder 2">
            <a:extLst>
              <a:ext uri="{FF2B5EF4-FFF2-40B4-BE49-F238E27FC236}">
                <a16:creationId xmlns:a16="http://schemas.microsoft.com/office/drawing/2014/main" id="{250E6365-C86B-B143-9F17-93A3C8CFC210}"/>
              </a:ext>
            </a:extLst>
          </p:cNvPr>
          <p:cNvSpPr>
            <a:spLocks noGrp="1"/>
          </p:cNvSpPr>
          <p:nvPr>
            <p:ph idx="1"/>
          </p:nvPr>
        </p:nvSpPr>
        <p:spPr/>
        <p:txBody>
          <a:bodyPr>
            <a:normAutofit fontScale="85000" lnSpcReduction="20000"/>
          </a:bodyPr>
          <a:lstStyle/>
          <a:p>
            <a:r>
              <a:rPr lang="en-US" dirty="0"/>
              <a:t>The answer is: it depends!</a:t>
            </a:r>
          </a:p>
          <a:p>
            <a:endParaRPr lang="en-US" dirty="0"/>
          </a:p>
          <a:p>
            <a:r>
              <a:rPr lang="en-US" dirty="0"/>
              <a:t>Depending on the context, the bits </a:t>
            </a:r>
            <a:r>
              <a:rPr lang="en-US" b="1" dirty="0">
                <a:latin typeface="Courier New" panose="02070309020205020404" pitchFamily="49" charset="0"/>
                <a:cs typeface="Courier New" panose="02070309020205020404" pitchFamily="49" charset="0"/>
              </a:rPr>
              <a:t>11000011</a:t>
            </a:r>
            <a:r>
              <a:rPr lang="en-US" dirty="0"/>
              <a:t> could mean</a:t>
            </a:r>
          </a:p>
          <a:p>
            <a:pPr lvl="1"/>
            <a:r>
              <a:rPr lang="en-US" dirty="0"/>
              <a:t>The number 195</a:t>
            </a:r>
          </a:p>
          <a:p>
            <a:pPr lvl="1"/>
            <a:r>
              <a:rPr lang="en-US" dirty="0"/>
              <a:t>The number -61</a:t>
            </a:r>
          </a:p>
          <a:p>
            <a:pPr lvl="1"/>
            <a:r>
              <a:rPr lang="en-US" dirty="0"/>
              <a:t>The number -19/16</a:t>
            </a:r>
          </a:p>
          <a:p>
            <a:pPr lvl="1"/>
            <a:r>
              <a:rPr lang="en-US" dirty="0"/>
              <a:t>The character ‘</a:t>
            </a:r>
            <a:r>
              <a:rPr lang="en-US" b="1" dirty="0"/>
              <a:t>├</a:t>
            </a:r>
            <a:r>
              <a:rPr lang="en-US" dirty="0"/>
              <a:t>’</a:t>
            </a:r>
          </a:p>
          <a:p>
            <a:pPr lvl="1"/>
            <a:r>
              <a:rPr lang="en-US" dirty="0"/>
              <a:t>The </a:t>
            </a:r>
            <a:r>
              <a:rPr lang="en-US" b="1" dirty="0">
                <a:latin typeface="Courier New" panose="02070309020205020404" pitchFamily="49" charset="0"/>
                <a:cs typeface="Courier New" panose="02070309020205020404" pitchFamily="49" charset="0"/>
              </a:rPr>
              <a:t>ret</a:t>
            </a:r>
            <a:r>
              <a:rPr lang="en-US" dirty="0"/>
              <a:t> x86 instruction</a:t>
            </a:r>
          </a:p>
          <a:p>
            <a:pPr lvl="1"/>
            <a:endParaRPr lang="en-US" dirty="0"/>
          </a:p>
          <a:p>
            <a:r>
              <a:rPr lang="en-US" dirty="0"/>
              <a:t>You have to know the context to make sense of any bits you have!</a:t>
            </a:r>
          </a:p>
          <a:p>
            <a:pPr lvl="1"/>
            <a:r>
              <a:rPr lang="en-US" dirty="0"/>
              <a:t>Looking at the same bits in different contexts can lead to interesting results</a:t>
            </a:r>
          </a:p>
          <a:p>
            <a:pPr lvl="1"/>
            <a:r>
              <a:rPr lang="en-US" dirty="0"/>
              <a:t>Information = bits + context!</a:t>
            </a:r>
          </a:p>
          <a:p>
            <a:pPr lvl="1"/>
            <a:endParaRPr lang="en-US" dirty="0"/>
          </a:p>
          <a:p>
            <a:r>
              <a:rPr lang="en-US" dirty="0"/>
              <a:t>An </a:t>
            </a:r>
            <a:r>
              <a:rPr lang="en-US" b="1" i="1" dirty="0"/>
              <a:t>encoding</a:t>
            </a:r>
            <a:r>
              <a:rPr lang="en-US" dirty="0"/>
              <a:t> is a set of rules that gives meaning to bits</a:t>
            </a:r>
          </a:p>
        </p:txBody>
      </p:sp>
      <p:sp>
        <p:nvSpPr>
          <p:cNvPr id="4" name="Slide Number Placeholder 3">
            <a:extLst>
              <a:ext uri="{FF2B5EF4-FFF2-40B4-BE49-F238E27FC236}">
                <a16:creationId xmlns:a16="http://schemas.microsoft.com/office/drawing/2014/main" id="{2777BDE5-1DBF-45B0-AFB0-2AB8ACDA2C67}"/>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34</a:t>
            </a:fld>
            <a:endParaRPr lang="en-US"/>
          </a:p>
        </p:txBody>
      </p:sp>
    </p:spTree>
    <p:extLst>
      <p:ext uri="{BB962C8B-B14F-4D97-AF65-F5344CB8AC3E}">
        <p14:creationId xmlns:p14="http://schemas.microsoft.com/office/powerpoint/2010/main" val="24012669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encoding: ASCII characters</a:t>
            </a:r>
          </a:p>
        </p:txBody>
      </p:sp>
      <p:sp>
        <p:nvSpPr>
          <p:cNvPr id="3" name="Content Placeholder 2"/>
          <p:cNvSpPr>
            <a:spLocks noGrp="1"/>
          </p:cNvSpPr>
          <p:nvPr>
            <p:ph idx="1"/>
          </p:nvPr>
        </p:nvSpPr>
        <p:spPr/>
        <p:txBody>
          <a:bodyPr>
            <a:normAutofit fontScale="92500" lnSpcReduction="10000"/>
          </a:bodyPr>
          <a:lstStyle/>
          <a:p>
            <a:r>
              <a:rPr lang="en-US" dirty="0"/>
              <a:t>ASCII = American Standard Code for Information Interchange</a:t>
            </a:r>
          </a:p>
          <a:p>
            <a:pPr lvl="1"/>
            <a:r>
              <a:rPr lang="en-US" dirty="0"/>
              <a:t>Standard dating from the 60s</a:t>
            </a:r>
          </a:p>
          <a:p>
            <a:r>
              <a:rPr lang="en-US" dirty="0"/>
              <a:t>Maps 8-bit* bit patterns to characters</a:t>
            </a:r>
          </a:p>
          <a:p>
            <a:pPr lvl="1"/>
            <a:r>
              <a:rPr lang="en-US" dirty="0"/>
              <a:t>(* the standard is actually 7-bit, leaving the 8</a:t>
            </a:r>
            <a:r>
              <a:rPr lang="en-US" baseline="30000" dirty="0"/>
              <a:t>th</a:t>
            </a:r>
            <a:r>
              <a:rPr lang="en-US" dirty="0"/>
              <a:t> bit unused)</a:t>
            </a:r>
          </a:p>
          <a:p>
            <a:pPr lvl="1"/>
            <a:r>
              <a:rPr lang="en-US" dirty="0"/>
              <a:t>We already know how to go from sequences of bits (base 2) to integers</a:t>
            </a:r>
          </a:p>
          <a:p>
            <a:pPr lvl="1"/>
            <a:r>
              <a:rPr lang="en-US" dirty="0"/>
              <a:t>Need to take one more step, and interpret these integers as characters</a:t>
            </a:r>
          </a:p>
          <a:p>
            <a:pPr marL="279400" lvl="1" indent="0">
              <a:buNone/>
            </a:pPr>
            <a:endParaRPr lang="en-US" dirty="0"/>
          </a:p>
          <a:p>
            <a:r>
              <a:rPr lang="en-US" dirty="0"/>
              <a:t>Examples</a:t>
            </a:r>
          </a:p>
          <a:p>
            <a:pPr lvl="1"/>
            <a:r>
              <a:rPr lang="en-US" dirty="0"/>
              <a:t>0100 0001</a:t>
            </a:r>
            <a:r>
              <a:rPr lang="en-US" baseline="-25000" dirty="0"/>
              <a:t>2</a:t>
            </a:r>
            <a:r>
              <a:rPr lang="en-US" dirty="0"/>
              <a:t> = 0x41 = 65</a:t>
            </a:r>
            <a:r>
              <a:rPr lang="en-US" baseline="-25000" dirty="0"/>
              <a:t>10</a:t>
            </a:r>
            <a:r>
              <a:rPr lang="en-US" dirty="0"/>
              <a:t> = </a:t>
            </a:r>
            <a:r>
              <a:rPr lang="en-US" b="1" dirty="0">
                <a:latin typeface="Courier New" charset="0"/>
                <a:ea typeface="Courier New" charset="0"/>
                <a:cs typeface="Courier New" charset="0"/>
              </a:rPr>
              <a:t>‘A’</a:t>
            </a:r>
          </a:p>
          <a:p>
            <a:pPr lvl="1"/>
            <a:r>
              <a:rPr lang="en-US" dirty="0"/>
              <a:t>0100 0010</a:t>
            </a:r>
            <a:r>
              <a:rPr lang="en-US" baseline="-25000" dirty="0"/>
              <a:t>2</a:t>
            </a:r>
            <a:r>
              <a:rPr lang="en-US" dirty="0"/>
              <a:t> = 0x42 = 66</a:t>
            </a:r>
            <a:r>
              <a:rPr lang="en-US" baseline="-25000" dirty="0"/>
              <a:t>10</a:t>
            </a:r>
            <a:r>
              <a:rPr lang="en-US" dirty="0"/>
              <a:t> = </a:t>
            </a:r>
            <a:r>
              <a:rPr lang="en-US" b="1" dirty="0">
                <a:latin typeface="Courier New" charset="0"/>
                <a:ea typeface="Courier New" charset="0"/>
                <a:cs typeface="Courier New" charset="0"/>
              </a:rPr>
              <a:t>‘B’</a:t>
            </a:r>
          </a:p>
          <a:p>
            <a:pPr lvl="1"/>
            <a:r>
              <a:rPr lang="en-US" dirty="0"/>
              <a:t>0011 0000</a:t>
            </a:r>
            <a:r>
              <a:rPr lang="en-US" baseline="-25000" dirty="0"/>
              <a:t>2</a:t>
            </a:r>
            <a:r>
              <a:rPr lang="en-US" dirty="0"/>
              <a:t> = 0x30 = 48</a:t>
            </a:r>
            <a:r>
              <a:rPr lang="en-US" baseline="-25000" dirty="0"/>
              <a:t>10</a:t>
            </a:r>
            <a:r>
              <a:rPr lang="en-US" dirty="0"/>
              <a:t> = </a:t>
            </a:r>
            <a:r>
              <a:rPr lang="en-US" b="1" dirty="0">
                <a:latin typeface="Courier New" charset="0"/>
                <a:ea typeface="Courier New" charset="0"/>
                <a:cs typeface="Courier New" charset="0"/>
              </a:rPr>
              <a:t>‘0’</a:t>
            </a:r>
          </a:p>
          <a:p>
            <a:pPr lvl="1"/>
            <a:r>
              <a:rPr lang="en-US" dirty="0"/>
              <a:t>0011 0001</a:t>
            </a:r>
            <a:r>
              <a:rPr lang="en-US" baseline="-25000" dirty="0"/>
              <a:t>2</a:t>
            </a:r>
            <a:r>
              <a:rPr lang="en-US" dirty="0"/>
              <a:t> = 0x31 = 49</a:t>
            </a:r>
            <a:r>
              <a:rPr lang="en-US" baseline="-25000" dirty="0"/>
              <a:t>10</a:t>
            </a:r>
            <a:r>
              <a:rPr lang="en-US" dirty="0"/>
              <a:t> = </a:t>
            </a:r>
            <a:r>
              <a:rPr lang="en-US" b="1" dirty="0">
                <a:latin typeface="Courier New" charset="0"/>
                <a:ea typeface="Courier New" charset="0"/>
                <a:cs typeface="Courier New" charset="0"/>
              </a:rPr>
              <a:t>‘1’</a:t>
            </a:r>
          </a:p>
          <a:p>
            <a:r>
              <a:rPr lang="en-US" dirty="0">
                <a:latin typeface="Calibri" panose="020F0502020204030204" pitchFamily="34" charset="0"/>
                <a:ea typeface="Courier New" charset="0"/>
                <a:cs typeface="Calibri" panose="020F0502020204030204" pitchFamily="34" charset="0"/>
              </a:rPr>
              <a:t>Reference: </a:t>
            </a:r>
            <a:r>
              <a:rPr lang="en-US" dirty="0">
                <a:latin typeface="Calibri" panose="020F0502020204030204" pitchFamily="34" charset="0"/>
                <a:ea typeface="Courier New" charset="0"/>
                <a:cs typeface="Calibri" panose="020F0502020204030204" pitchFamily="34" charset="0"/>
                <a:hlinkClick r:id="rId2"/>
              </a:rPr>
              <a:t>https://</a:t>
            </a:r>
            <a:r>
              <a:rPr lang="en-US" dirty="0" err="1">
                <a:latin typeface="Calibri" panose="020F0502020204030204" pitchFamily="34" charset="0"/>
                <a:ea typeface="Courier New" charset="0"/>
                <a:cs typeface="Calibri" panose="020F0502020204030204" pitchFamily="34" charset="0"/>
                <a:hlinkClick r:id="rId2"/>
              </a:rPr>
              <a:t>www.asciitable.com</a:t>
            </a:r>
            <a:r>
              <a:rPr lang="en-US" dirty="0">
                <a:latin typeface="Calibri" panose="020F0502020204030204" pitchFamily="34" charset="0"/>
                <a:ea typeface="Courier New" charset="0"/>
                <a:cs typeface="Calibri" panose="020F0502020204030204" pitchFamily="34" charset="0"/>
                <a:hlinkClick r:id="rId2"/>
              </a:rPr>
              <a:t>/</a:t>
            </a:r>
            <a:endParaRPr lang="en-US" dirty="0">
              <a:latin typeface="Calibri" panose="020F0502020204030204" pitchFamily="34" charset="0"/>
              <a:ea typeface="Courier New" charset="0"/>
              <a:cs typeface="Calibri" panose="020F0502020204030204" pitchFamily="34" charset="0"/>
            </a:endParaRPr>
          </a:p>
        </p:txBody>
      </p:sp>
      <p:sp>
        <p:nvSpPr>
          <p:cNvPr id="4" name="Slide Number Placeholder 3">
            <a:extLst>
              <a:ext uri="{FF2B5EF4-FFF2-40B4-BE49-F238E27FC236}">
                <a16:creationId xmlns:a16="http://schemas.microsoft.com/office/drawing/2014/main" id="{5E74C54A-B3A6-44FA-AA04-97233878A02C}"/>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35</a:t>
            </a:fld>
            <a:endParaRPr lang="en-US"/>
          </a:p>
        </p:txBody>
      </p:sp>
    </p:spTree>
    <p:extLst>
      <p:ext uri="{BB962C8B-B14F-4D97-AF65-F5344CB8AC3E}">
        <p14:creationId xmlns:p14="http://schemas.microsoft.com/office/powerpoint/2010/main" val="27023097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59588-53AB-48A7-21F9-A844BAA81399}"/>
              </a:ext>
            </a:extLst>
          </p:cNvPr>
          <p:cNvSpPr>
            <a:spLocks noGrp="1"/>
          </p:cNvSpPr>
          <p:nvPr>
            <p:ph type="title"/>
          </p:nvPr>
        </p:nvSpPr>
        <p:spPr>
          <a:xfrm>
            <a:off x="607596" y="228599"/>
            <a:ext cx="1926200" cy="1642081"/>
          </a:xfrm>
        </p:spPr>
        <p:txBody>
          <a:bodyPr>
            <a:normAutofit/>
          </a:bodyPr>
          <a:lstStyle/>
          <a:p>
            <a:r>
              <a:rPr lang="en-US" dirty="0"/>
              <a:t>Full ASCII table</a:t>
            </a:r>
          </a:p>
        </p:txBody>
      </p:sp>
      <p:sp>
        <p:nvSpPr>
          <p:cNvPr id="5" name="Content Placeholder 4">
            <a:extLst>
              <a:ext uri="{FF2B5EF4-FFF2-40B4-BE49-F238E27FC236}">
                <a16:creationId xmlns:a16="http://schemas.microsoft.com/office/drawing/2014/main" id="{0B08F317-9844-101B-FA16-0AE4D32A174E}"/>
              </a:ext>
            </a:extLst>
          </p:cNvPr>
          <p:cNvSpPr>
            <a:spLocks noGrp="1"/>
          </p:cNvSpPr>
          <p:nvPr>
            <p:ph idx="1"/>
          </p:nvPr>
        </p:nvSpPr>
        <p:spPr>
          <a:xfrm>
            <a:off x="607594" y="1870680"/>
            <a:ext cx="2106297" cy="4301520"/>
          </a:xfrm>
        </p:spPr>
        <p:txBody>
          <a:bodyPr>
            <a:normAutofit/>
          </a:bodyPr>
          <a:lstStyle/>
          <a:p>
            <a:pPr marL="0" indent="0">
              <a:buNone/>
            </a:pPr>
            <a:r>
              <a:rPr lang="en-US" sz="2400" dirty="0"/>
              <a:t>Values listed in:</a:t>
            </a:r>
          </a:p>
          <a:p>
            <a:pPr marL="0" indent="0">
              <a:buNone/>
            </a:pPr>
            <a:r>
              <a:rPr lang="en-US" sz="2400" b="1" dirty="0"/>
              <a:t>Dec</a:t>
            </a:r>
            <a:r>
              <a:rPr lang="en-US" sz="2400" dirty="0"/>
              <a:t>imal</a:t>
            </a:r>
          </a:p>
          <a:p>
            <a:pPr marL="0" indent="0">
              <a:buNone/>
            </a:pPr>
            <a:r>
              <a:rPr lang="en-US" sz="2400" b="1" dirty="0"/>
              <a:t>Hex</a:t>
            </a:r>
            <a:r>
              <a:rPr lang="en-US" sz="2400" dirty="0"/>
              <a:t>adecimal</a:t>
            </a:r>
          </a:p>
          <a:p>
            <a:pPr marL="0" indent="0">
              <a:buNone/>
            </a:pPr>
            <a:r>
              <a:rPr lang="en-US" sz="2400" b="1" dirty="0"/>
              <a:t>Oct</a:t>
            </a:r>
            <a:r>
              <a:rPr lang="en-US" sz="2400" dirty="0"/>
              <a:t>al</a:t>
            </a:r>
          </a:p>
          <a:p>
            <a:pPr marL="0" indent="0">
              <a:buNone/>
            </a:pPr>
            <a:r>
              <a:rPr lang="en-US" sz="2400" b="1" dirty="0"/>
              <a:t>HTML</a:t>
            </a:r>
          </a:p>
          <a:p>
            <a:pPr marL="0" indent="0">
              <a:buNone/>
            </a:pPr>
            <a:r>
              <a:rPr lang="en-US" sz="2400" b="1" dirty="0"/>
              <a:t>Char</a:t>
            </a:r>
            <a:r>
              <a:rPr lang="en-US" sz="2400" dirty="0"/>
              <a:t>acter</a:t>
            </a:r>
          </a:p>
        </p:txBody>
      </p:sp>
      <p:sp>
        <p:nvSpPr>
          <p:cNvPr id="4" name="Slide Number Placeholder 3">
            <a:extLst>
              <a:ext uri="{FF2B5EF4-FFF2-40B4-BE49-F238E27FC236}">
                <a16:creationId xmlns:a16="http://schemas.microsoft.com/office/drawing/2014/main" id="{3164A202-212A-0B6D-57D9-4AB8DEC8D078}"/>
              </a:ext>
            </a:extLst>
          </p:cNvPr>
          <p:cNvSpPr>
            <a:spLocks noGrp="1"/>
          </p:cNvSpPr>
          <p:nvPr>
            <p:ph type="sldNum" sz="quarter" idx="12"/>
          </p:nvPr>
        </p:nvSpPr>
        <p:spPr/>
        <p:txBody>
          <a:bodyPr/>
          <a:lstStyle/>
          <a:p>
            <a:fld id="{0778C724-3839-4D76-A707-B4C23905D055}" type="slidenum">
              <a:rPr lang="en-US" smtClean="0"/>
              <a:t>36</a:t>
            </a:fld>
            <a:endParaRPr lang="en-US"/>
          </a:p>
        </p:txBody>
      </p:sp>
      <p:pic>
        <p:nvPicPr>
          <p:cNvPr id="1026" name="Picture 2" descr="ASCII Table">
            <a:extLst>
              <a:ext uri="{FF2B5EF4-FFF2-40B4-BE49-F238E27FC236}">
                <a16:creationId xmlns:a16="http://schemas.microsoft.com/office/drawing/2014/main" id="{D582A080-930D-4F13-7F38-C0C60B128B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3892" y="309383"/>
            <a:ext cx="9272955" cy="6328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7934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50AA2-F86B-6D2A-1823-E08B172A4C97}"/>
              </a:ext>
            </a:extLst>
          </p:cNvPr>
          <p:cNvSpPr>
            <a:spLocks noGrp="1"/>
          </p:cNvSpPr>
          <p:nvPr>
            <p:ph type="title"/>
          </p:nvPr>
        </p:nvSpPr>
        <p:spPr/>
        <p:txBody>
          <a:bodyPr/>
          <a:lstStyle/>
          <a:p>
            <a:r>
              <a:rPr lang="en-US" dirty="0"/>
              <a:t>Encodings are just determined by people</a:t>
            </a:r>
          </a:p>
        </p:txBody>
      </p:sp>
      <p:sp>
        <p:nvSpPr>
          <p:cNvPr id="3" name="Content Placeholder 2">
            <a:extLst>
              <a:ext uri="{FF2B5EF4-FFF2-40B4-BE49-F238E27FC236}">
                <a16:creationId xmlns:a16="http://schemas.microsoft.com/office/drawing/2014/main" id="{8D9A93EE-21A7-6C9D-2178-E57D6E7B1342}"/>
              </a:ext>
            </a:extLst>
          </p:cNvPr>
          <p:cNvSpPr>
            <a:spLocks noGrp="1"/>
          </p:cNvSpPr>
          <p:nvPr>
            <p:ph idx="1"/>
          </p:nvPr>
        </p:nvSpPr>
        <p:spPr/>
        <p:txBody>
          <a:bodyPr/>
          <a:lstStyle/>
          <a:p>
            <a:r>
              <a:rPr lang="en-US" dirty="0"/>
              <a:t>There’s no inherent </a:t>
            </a:r>
            <a:r>
              <a:rPr lang="en-US" b="1" dirty="0"/>
              <a:t>truth</a:t>
            </a:r>
            <a:r>
              <a:rPr lang="en-US" dirty="0"/>
              <a:t> in the design of an encoding</a:t>
            </a:r>
          </a:p>
          <a:p>
            <a:pPr lvl="1"/>
            <a:r>
              <a:rPr lang="en-US" dirty="0"/>
              <a:t>Although some encodings are nice or annoying for various reasons</a:t>
            </a:r>
          </a:p>
          <a:p>
            <a:pPr lvl="1"/>
            <a:r>
              <a:rPr lang="en-US" dirty="0"/>
              <a:t>Example: it’s nice in ASCII that letters are in alphabetical order</a:t>
            </a:r>
          </a:p>
          <a:p>
            <a:pPr marL="457200" lvl="1" indent="0">
              <a:buNone/>
            </a:pPr>
            <a:endParaRPr lang="en-US" dirty="0"/>
          </a:p>
          <a:p>
            <a:pPr marL="457200" lvl="1" indent="0">
              <a:buNone/>
            </a:pPr>
            <a:endParaRPr lang="en-US" dirty="0"/>
          </a:p>
          <a:p>
            <a:pPr lvl="1"/>
            <a:endParaRPr lang="en-US" dirty="0"/>
          </a:p>
          <a:p>
            <a:r>
              <a:rPr lang="en-US" dirty="0"/>
              <a:t>You could come up with an entirely new way of encoding characters</a:t>
            </a:r>
          </a:p>
          <a:p>
            <a:pPr lvl="1"/>
            <a:r>
              <a:rPr lang="en-US" dirty="0"/>
              <a:t>The hard part would be getting everyone else to agree to use it</a:t>
            </a:r>
          </a:p>
        </p:txBody>
      </p:sp>
      <p:sp>
        <p:nvSpPr>
          <p:cNvPr id="4" name="Slide Number Placeholder 3">
            <a:extLst>
              <a:ext uri="{FF2B5EF4-FFF2-40B4-BE49-F238E27FC236}">
                <a16:creationId xmlns:a16="http://schemas.microsoft.com/office/drawing/2014/main" id="{03B3E358-E860-1B6E-A38B-754EA3DCD34E}"/>
              </a:ext>
            </a:extLst>
          </p:cNvPr>
          <p:cNvSpPr>
            <a:spLocks noGrp="1"/>
          </p:cNvSpPr>
          <p:nvPr>
            <p:ph type="sldNum" sz="quarter" idx="12"/>
          </p:nvPr>
        </p:nvSpPr>
        <p:spPr/>
        <p:txBody>
          <a:bodyPr/>
          <a:lstStyle/>
          <a:p>
            <a:fld id="{0778C724-3839-4D76-A707-B4C23905D055}" type="slidenum">
              <a:rPr lang="en-US" smtClean="0"/>
              <a:t>37</a:t>
            </a:fld>
            <a:endParaRPr lang="en-US"/>
          </a:p>
        </p:txBody>
      </p:sp>
    </p:spTree>
    <p:extLst>
      <p:ext uri="{BB962C8B-B14F-4D97-AF65-F5344CB8AC3E}">
        <p14:creationId xmlns:p14="http://schemas.microsoft.com/office/powerpoint/2010/main" val="21590320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D67E-6156-4671-8725-FA94E81F5A4D}"/>
              </a:ext>
            </a:extLst>
          </p:cNvPr>
          <p:cNvSpPr>
            <a:spLocks noGrp="1"/>
          </p:cNvSpPr>
          <p:nvPr>
            <p:ph type="title"/>
          </p:nvPr>
        </p:nvSpPr>
        <p:spPr/>
        <p:txBody>
          <a:bodyPr/>
          <a:lstStyle/>
          <a:p>
            <a:r>
              <a:rPr lang="en-US" dirty="0"/>
              <a:t>Open Question + Break</a:t>
            </a:r>
          </a:p>
        </p:txBody>
      </p:sp>
      <p:sp>
        <p:nvSpPr>
          <p:cNvPr id="3" name="Content Placeholder 2">
            <a:extLst>
              <a:ext uri="{FF2B5EF4-FFF2-40B4-BE49-F238E27FC236}">
                <a16:creationId xmlns:a16="http://schemas.microsoft.com/office/drawing/2014/main" id="{BAE7DE55-FE13-415B-ABC1-218BCC2CC88E}"/>
              </a:ext>
            </a:extLst>
          </p:cNvPr>
          <p:cNvSpPr>
            <a:spLocks noGrp="1"/>
          </p:cNvSpPr>
          <p:nvPr>
            <p:ph idx="1"/>
          </p:nvPr>
        </p:nvSpPr>
        <p:spPr/>
        <p:txBody>
          <a:bodyPr/>
          <a:lstStyle/>
          <a:p>
            <a:r>
              <a:rPr lang="en-US" b="1" dirty="0"/>
              <a:t>What things might we want to encode?</a:t>
            </a:r>
          </a:p>
        </p:txBody>
      </p:sp>
      <p:sp>
        <p:nvSpPr>
          <p:cNvPr id="4" name="Slide Number Placeholder 3">
            <a:extLst>
              <a:ext uri="{FF2B5EF4-FFF2-40B4-BE49-F238E27FC236}">
                <a16:creationId xmlns:a16="http://schemas.microsoft.com/office/drawing/2014/main" id="{B008D057-E29B-4B43-B95C-0D8B5DAB7322}"/>
              </a:ext>
            </a:extLst>
          </p:cNvPr>
          <p:cNvSpPr>
            <a:spLocks noGrp="1"/>
          </p:cNvSpPr>
          <p:nvPr>
            <p:ph type="sldNum" sz="quarter" idx="12"/>
          </p:nvPr>
        </p:nvSpPr>
        <p:spPr/>
        <p:txBody>
          <a:bodyPr/>
          <a:lstStyle/>
          <a:p>
            <a:fld id="{0778C724-3839-4D76-A707-B4C23905D055}" type="slidenum">
              <a:rPr lang="en-US" smtClean="0"/>
              <a:t>38</a:t>
            </a:fld>
            <a:endParaRPr lang="en-US"/>
          </a:p>
        </p:txBody>
      </p:sp>
    </p:spTree>
    <p:extLst>
      <p:ext uri="{BB962C8B-B14F-4D97-AF65-F5344CB8AC3E}">
        <p14:creationId xmlns:p14="http://schemas.microsoft.com/office/powerpoint/2010/main" val="452877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D67E-6156-4671-8725-FA94E81F5A4D}"/>
              </a:ext>
            </a:extLst>
          </p:cNvPr>
          <p:cNvSpPr>
            <a:spLocks noGrp="1"/>
          </p:cNvSpPr>
          <p:nvPr>
            <p:ph type="title"/>
          </p:nvPr>
        </p:nvSpPr>
        <p:spPr/>
        <p:txBody>
          <a:bodyPr/>
          <a:lstStyle/>
          <a:p>
            <a:r>
              <a:rPr lang="en-US" dirty="0"/>
              <a:t>Open Question + Break</a:t>
            </a:r>
          </a:p>
        </p:txBody>
      </p:sp>
      <p:sp>
        <p:nvSpPr>
          <p:cNvPr id="3" name="Content Placeholder 2">
            <a:extLst>
              <a:ext uri="{FF2B5EF4-FFF2-40B4-BE49-F238E27FC236}">
                <a16:creationId xmlns:a16="http://schemas.microsoft.com/office/drawing/2014/main" id="{BAE7DE55-FE13-415B-ABC1-218BCC2CC88E}"/>
              </a:ext>
            </a:extLst>
          </p:cNvPr>
          <p:cNvSpPr>
            <a:spLocks noGrp="1"/>
          </p:cNvSpPr>
          <p:nvPr>
            <p:ph idx="1"/>
          </p:nvPr>
        </p:nvSpPr>
        <p:spPr/>
        <p:txBody>
          <a:bodyPr/>
          <a:lstStyle/>
          <a:p>
            <a:r>
              <a:rPr lang="en-US" b="1" dirty="0"/>
              <a:t>What things might we want to encode?</a:t>
            </a:r>
          </a:p>
          <a:p>
            <a:pPr lvl="1"/>
            <a:endParaRPr lang="en-US" dirty="0"/>
          </a:p>
          <a:p>
            <a:pPr lvl="1"/>
            <a:r>
              <a:rPr lang="en-US" dirty="0"/>
              <a:t>Numbers</a:t>
            </a:r>
          </a:p>
          <a:p>
            <a:pPr lvl="2"/>
            <a:r>
              <a:rPr lang="en-US" dirty="0"/>
              <a:t>Signed and unsigned integers</a:t>
            </a:r>
          </a:p>
          <a:p>
            <a:pPr lvl="2"/>
            <a:r>
              <a:rPr lang="en-US" dirty="0"/>
              <a:t>Real numbers</a:t>
            </a:r>
          </a:p>
          <a:p>
            <a:pPr lvl="2"/>
            <a:r>
              <a:rPr lang="en-US" dirty="0"/>
              <a:t>Mathematical symbols: ∞ 𝛑</a:t>
            </a:r>
          </a:p>
          <a:p>
            <a:pPr marL="457200" lvl="1" indent="0">
              <a:buNone/>
            </a:pPr>
            <a:endParaRPr lang="en-US" dirty="0"/>
          </a:p>
          <a:p>
            <a:pPr lvl="1"/>
            <a:r>
              <a:rPr lang="en-US" dirty="0"/>
              <a:t>Language</a:t>
            </a:r>
          </a:p>
          <a:p>
            <a:pPr lvl="2"/>
            <a:r>
              <a:rPr lang="en-US" dirty="0"/>
              <a:t>Characters in various different languages ΩͶݽ</a:t>
            </a:r>
            <a:r>
              <a:rPr lang="ko-KR" altLang="en-US" b="0" i="0" dirty="0">
                <a:solidFill>
                  <a:srgbClr val="202122"/>
                </a:solidFill>
                <a:effectLst/>
                <a:latin typeface="Arial" panose="020B0604020202020204" pitchFamily="34" charset="0"/>
              </a:rPr>
              <a:t>서北</a:t>
            </a:r>
            <a:endParaRPr lang="en-US" altLang="ko-KR" b="0" i="0" dirty="0">
              <a:solidFill>
                <a:srgbClr val="202122"/>
              </a:solidFill>
              <a:effectLst/>
              <a:latin typeface="Arial" panose="020B0604020202020204" pitchFamily="34" charset="0"/>
            </a:endParaRPr>
          </a:p>
          <a:p>
            <a:pPr lvl="2"/>
            <a:r>
              <a:rPr lang="en-US" dirty="0"/>
              <a:t>Emoji 😱😡😁😭</a:t>
            </a:r>
            <a:r>
              <a:rPr lang="en-US" b="0" i="0" dirty="0">
                <a:solidFill>
                  <a:srgbClr val="E8E7E3"/>
                </a:solidFill>
                <a:effectLst/>
                <a:latin typeface="apple color emoji"/>
              </a:rPr>
              <a:t>🤷</a:t>
            </a:r>
            <a:r>
              <a:rPr lang="en-US" dirty="0"/>
              <a:t>🦃🎶🎂✨🐱‍🏍🍢</a:t>
            </a:r>
          </a:p>
          <a:p>
            <a:pPr lvl="2"/>
            <a:endParaRPr lang="en-US" dirty="0"/>
          </a:p>
          <a:p>
            <a:pPr lvl="1"/>
            <a:r>
              <a:rPr lang="en-US" dirty="0"/>
              <a:t>Colors, Playing Cards, User Actions, anything!</a:t>
            </a:r>
          </a:p>
        </p:txBody>
      </p:sp>
      <p:sp>
        <p:nvSpPr>
          <p:cNvPr id="4" name="Slide Number Placeholder 3">
            <a:extLst>
              <a:ext uri="{FF2B5EF4-FFF2-40B4-BE49-F238E27FC236}">
                <a16:creationId xmlns:a16="http://schemas.microsoft.com/office/drawing/2014/main" id="{B008D057-E29B-4B43-B95C-0D8B5DAB7322}"/>
              </a:ext>
            </a:extLst>
          </p:cNvPr>
          <p:cNvSpPr>
            <a:spLocks noGrp="1"/>
          </p:cNvSpPr>
          <p:nvPr>
            <p:ph type="sldNum" sz="quarter" idx="12"/>
          </p:nvPr>
        </p:nvSpPr>
        <p:spPr/>
        <p:txBody>
          <a:bodyPr/>
          <a:lstStyle/>
          <a:p>
            <a:fld id="{0778C724-3839-4D76-A707-B4C23905D055}" type="slidenum">
              <a:rPr lang="en-US" smtClean="0"/>
              <a:t>39</a:t>
            </a:fld>
            <a:endParaRPr lang="en-US"/>
          </a:p>
        </p:txBody>
      </p:sp>
    </p:spTree>
    <p:extLst>
      <p:ext uri="{BB962C8B-B14F-4D97-AF65-F5344CB8AC3E}">
        <p14:creationId xmlns:p14="http://schemas.microsoft.com/office/powerpoint/2010/main" val="2123809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4</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a:solidFill>
            <a:schemeClr val="bg1"/>
          </a:solidFill>
        </p:spPr>
        <p:txBody>
          <a:bodyPr>
            <a:normAutofit/>
          </a:bodyPr>
          <a:lstStyle/>
          <a:p>
            <a:r>
              <a:rPr lang="en-US" b="1" dirty="0"/>
              <a:t>Binary and Hex</a:t>
            </a:r>
          </a:p>
          <a:p>
            <a:pPr lvl="1"/>
            <a:endParaRPr lang="en-US" dirty="0"/>
          </a:p>
          <a:p>
            <a:r>
              <a:rPr lang="en-US" dirty="0"/>
              <a:t>Memory</a:t>
            </a:r>
          </a:p>
          <a:p>
            <a:pPr lvl="1"/>
            <a:endParaRPr lang="en-US" dirty="0"/>
          </a:p>
          <a:p>
            <a:r>
              <a:rPr lang="en-US" dirty="0"/>
              <a:t>Encoding</a:t>
            </a:r>
          </a:p>
          <a:p>
            <a:r>
              <a:rPr lang="en-US" dirty="0"/>
              <a:t>Integer Encodings</a:t>
            </a:r>
          </a:p>
          <a:p>
            <a:pPr lvl="1"/>
            <a:r>
              <a:rPr lang="en-US" dirty="0"/>
              <a:t>Signed Integers</a:t>
            </a:r>
          </a:p>
          <a:p>
            <a:pPr lvl="1"/>
            <a:r>
              <a:rPr lang="en-US" dirty="0"/>
              <a:t>Converting Sign</a:t>
            </a:r>
          </a:p>
          <a:p>
            <a:pPr lvl="1"/>
            <a:r>
              <a:rPr lang="en-US" dirty="0"/>
              <a:t>Converting Length</a:t>
            </a:r>
          </a:p>
          <a:p>
            <a:r>
              <a:rPr lang="en-US" dirty="0"/>
              <a:t>Other encodings</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3667653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40</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a:solidFill>
            <a:schemeClr val="bg1"/>
          </a:solidFill>
        </p:spPr>
        <p:txBody>
          <a:bodyPr>
            <a:normAutofit/>
          </a:bodyPr>
          <a:lstStyle/>
          <a:p>
            <a:r>
              <a:rPr lang="en-US" dirty="0"/>
              <a:t>Binary and Hex</a:t>
            </a:r>
          </a:p>
          <a:p>
            <a:pPr lvl="1"/>
            <a:endParaRPr lang="en-US" dirty="0"/>
          </a:p>
          <a:p>
            <a:r>
              <a:rPr lang="en-US" dirty="0"/>
              <a:t>Memory</a:t>
            </a:r>
          </a:p>
          <a:p>
            <a:pPr lvl="1"/>
            <a:endParaRPr lang="en-US" dirty="0"/>
          </a:p>
          <a:p>
            <a:r>
              <a:rPr lang="en-US" dirty="0"/>
              <a:t>Encoding</a:t>
            </a:r>
          </a:p>
          <a:p>
            <a:r>
              <a:rPr lang="en-US" b="1" dirty="0"/>
              <a:t>Integer Encodings</a:t>
            </a:r>
          </a:p>
          <a:p>
            <a:pPr lvl="1"/>
            <a:r>
              <a:rPr lang="en-US" dirty="0"/>
              <a:t>Signed Integers</a:t>
            </a:r>
          </a:p>
          <a:p>
            <a:pPr lvl="1"/>
            <a:r>
              <a:rPr lang="en-US" dirty="0"/>
              <a:t>Converting Sign</a:t>
            </a:r>
          </a:p>
          <a:p>
            <a:pPr lvl="1"/>
            <a:r>
              <a:rPr lang="en-US" dirty="0"/>
              <a:t>Converting Length</a:t>
            </a:r>
          </a:p>
          <a:p>
            <a:r>
              <a:rPr lang="en-US" dirty="0"/>
              <a:t>Other encodings</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35042767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Integer types in C</a:t>
            </a:r>
          </a:p>
        </p:txBody>
      </p:sp>
      <p:sp>
        <p:nvSpPr>
          <p:cNvPr id="3" name="Content Placeholder 2"/>
          <p:cNvSpPr>
            <a:spLocks noGrp="1"/>
          </p:cNvSpPr>
          <p:nvPr>
            <p:ph idx="1"/>
          </p:nvPr>
        </p:nvSpPr>
        <p:spPr/>
        <p:txBody>
          <a:bodyPr>
            <a:noAutofit/>
          </a:bodyPr>
          <a:lstStyle/>
          <a:p>
            <a:r>
              <a:rPr lang="is-IS" dirty="0"/>
              <a:t>C type provides both size and encoding rules</a:t>
            </a:r>
          </a:p>
          <a:p>
            <a:pPr lvl="1"/>
            <a:endParaRPr lang="en-US" dirty="0"/>
          </a:p>
          <a:p>
            <a:r>
              <a:rPr lang="en-US" dirty="0"/>
              <a:t>Integer types in C come in two flavors</a:t>
            </a:r>
          </a:p>
          <a:p>
            <a:pPr lvl="1"/>
            <a:r>
              <a:rPr lang="en-US" dirty="0"/>
              <a:t>Signed: </a:t>
            </a:r>
            <a:r>
              <a:rPr lang="en-US" b="1" dirty="0">
                <a:latin typeface="Courier New" charset="0"/>
                <a:ea typeface="Courier New" charset="0"/>
                <a:cs typeface="Courier New" charset="0"/>
              </a:rPr>
              <a:t>short</a:t>
            </a:r>
            <a:r>
              <a:rPr lang="en-US" dirty="0"/>
              <a:t>, </a:t>
            </a:r>
            <a:r>
              <a:rPr lang="en-US" b="1" dirty="0">
                <a:latin typeface="Courier New" charset="0"/>
                <a:ea typeface="Courier New" charset="0"/>
                <a:cs typeface="Courier New" charset="0"/>
              </a:rPr>
              <a:t>signed short</a:t>
            </a:r>
            <a:r>
              <a:rPr lang="en-US" dirty="0"/>
              <a:t>, </a:t>
            </a:r>
            <a:r>
              <a:rPr lang="en-US" b="1" dirty="0" err="1">
                <a:latin typeface="Courier New" charset="0"/>
                <a:ea typeface="Courier New" charset="0"/>
                <a:cs typeface="Courier New" charset="0"/>
              </a:rPr>
              <a:t>int</a:t>
            </a:r>
            <a:r>
              <a:rPr lang="en-US" dirty="0"/>
              <a:t>, </a:t>
            </a:r>
            <a:r>
              <a:rPr lang="en-US" b="1" dirty="0">
                <a:latin typeface="Courier New" charset="0"/>
                <a:ea typeface="Courier New" charset="0"/>
                <a:cs typeface="Courier New" charset="0"/>
              </a:rPr>
              <a:t>long</a:t>
            </a:r>
            <a:r>
              <a:rPr lang="en-US" dirty="0"/>
              <a:t>, </a:t>
            </a:r>
            <a:r>
              <a:rPr lang="is-IS" dirty="0"/>
              <a:t>…</a:t>
            </a:r>
          </a:p>
          <a:p>
            <a:pPr lvl="1"/>
            <a:r>
              <a:rPr lang="is-IS" dirty="0"/>
              <a:t>Unsigned: </a:t>
            </a:r>
            <a:r>
              <a:rPr lang="is-IS" b="1" dirty="0">
                <a:latin typeface="Courier New" charset="0"/>
                <a:ea typeface="Courier New" charset="0"/>
                <a:cs typeface="Courier New" charset="0"/>
              </a:rPr>
              <a:t>unsigned char</a:t>
            </a:r>
            <a:r>
              <a:rPr lang="is-IS" dirty="0"/>
              <a:t>, </a:t>
            </a:r>
            <a:r>
              <a:rPr lang="is-IS" b="1" dirty="0">
                <a:latin typeface="Courier New" charset="0"/>
                <a:ea typeface="Courier New" charset="0"/>
                <a:cs typeface="Courier New" charset="0"/>
              </a:rPr>
              <a:t>unsigned short</a:t>
            </a:r>
            <a:r>
              <a:rPr lang="is-IS" dirty="0"/>
              <a:t>, </a:t>
            </a:r>
            <a:r>
              <a:rPr lang="is-IS" b="1" dirty="0">
                <a:latin typeface="Courier New" charset="0"/>
                <a:ea typeface="Courier New" charset="0"/>
                <a:cs typeface="Courier New" charset="0"/>
              </a:rPr>
              <a:t>unsigned int</a:t>
            </a:r>
            <a:r>
              <a:rPr lang="is-IS" dirty="0"/>
              <a:t>, ...</a:t>
            </a:r>
          </a:p>
          <a:p>
            <a:pPr lvl="1"/>
            <a:endParaRPr lang="en-US" dirty="0"/>
          </a:p>
          <a:p>
            <a:r>
              <a:rPr lang="is-IS" dirty="0"/>
              <a:t>And in multiple different sizes</a:t>
            </a:r>
          </a:p>
          <a:p>
            <a:pPr lvl="1"/>
            <a:r>
              <a:rPr lang="is-IS" dirty="0"/>
              <a:t>1 byte: </a:t>
            </a:r>
            <a:r>
              <a:rPr lang="is-IS" b="1" dirty="0">
                <a:latin typeface="Courier New" panose="02070309020205020404" pitchFamily="49" charset="0"/>
                <a:cs typeface="Courier New" panose="02070309020205020404" pitchFamily="49" charset="0"/>
              </a:rPr>
              <a:t>signed char</a:t>
            </a:r>
            <a:r>
              <a:rPr lang="is-IS" dirty="0"/>
              <a:t>, </a:t>
            </a:r>
            <a:r>
              <a:rPr lang="is-IS" b="1" dirty="0">
                <a:latin typeface="Courier New" panose="02070309020205020404" pitchFamily="49" charset="0"/>
                <a:cs typeface="Courier New" panose="02070309020205020404" pitchFamily="49" charset="0"/>
              </a:rPr>
              <a:t>unsigned char</a:t>
            </a:r>
          </a:p>
          <a:p>
            <a:pPr lvl="1"/>
            <a:r>
              <a:rPr lang="is-IS" dirty="0"/>
              <a:t>2 bytes: </a:t>
            </a:r>
            <a:r>
              <a:rPr lang="is-IS" b="1" dirty="0">
                <a:latin typeface="Courier New" panose="02070309020205020404" pitchFamily="49" charset="0"/>
                <a:cs typeface="Courier New" panose="02070309020205020404" pitchFamily="49" charset="0"/>
              </a:rPr>
              <a:t>short</a:t>
            </a:r>
            <a:r>
              <a:rPr lang="is-IS" dirty="0"/>
              <a:t>, </a:t>
            </a:r>
            <a:r>
              <a:rPr lang="is-IS" b="1" dirty="0">
                <a:latin typeface="Courier New" panose="02070309020205020404" pitchFamily="49" charset="0"/>
                <a:cs typeface="Courier New" panose="02070309020205020404" pitchFamily="49" charset="0"/>
              </a:rPr>
              <a:t>unsigned short</a:t>
            </a:r>
          </a:p>
          <a:p>
            <a:pPr lvl="1"/>
            <a:r>
              <a:rPr lang="is-IS" dirty="0"/>
              <a:t>4 bytes: </a:t>
            </a:r>
            <a:r>
              <a:rPr lang="is-IS" b="1" dirty="0">
                <a:latin typeface="Courier New" panose="02070309020205020404" pitchFamily="49" charset="0"/>
                <a:cs typeface="Courier New" panose="02070309020205020404" pitchFamily="49" charset="0"/>
              </a:rPr>
              <a:t>int</a:t>
            </a:r>
            <a:r>
              <a:rPr lang="is-IS" dirty="0"/>
              <a:t>, </a:t>
            </a:r>
            <a:r>
              <a:rPr lang="is-IS" b="1" dirty="0">
                <a:latin typeface="Courier New" panose="02070309020205020404" pitchFamily="49" charset="0"/>
                <a:cs typeface="Courier New" panose="02070309020205020404" pitchFamily="49" charset="0"/>
              </a:rPr>
              <a:t>unsigned int</a:t>
            </a:r>
          </a:p>
          <a:p>
            <a:pPr lvl="1"/>
            <a:r>
              <a:rPr lang="en-US" dirty="0"/>
              <a:t>E</a:t>
            </a:r>
            <a:r>
              <a:rPr lang="is-IS" dirty="0"/>
              <a:t>tc.</a:t>
            </a:r>
          </a:p>
        </p:txBody>
      </p:sp>
    </p:spTree>
    <p:extLst>
      <p:ext uri="{BB962C8B-B14F-4D97-AF65-F5344CB8AC3E}">
        <p14:creationId xmlns:p14="http://schemas.microsoft.com/office/powerpoint/2010/main" val="5735102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title"/>
          </p:nvPr>
        </p:nvSpPr>
        <p:spPr/>
        <p:txBody>
          <a:bodyPr/>
          <a:lstStyle/>
          <a:p>
            <a:r>
              <a:rPr lang="en-US" dirty="0"/>
              <a:t>Sizes of C types are system dependent</a:t>
            </a:r>
          </a:p>
        </p:txBody>
      </p:sp>
      <p:sp>
        <p:nvSpPr>
          <p:cNvPr id="598019" name="Rectangle 3"/>
          <p:cNvSpPr>
            <a:spLocks noGrp="1" noChangeArrowheads="1"/>
          </p:cNvSpPr>
          <p:nvPr>
            <p:ph idx="1"/>
          </p:nvPr>
        </p:nvSpPr>
        <p:spPr>
          <a:xfrm>
            <a:off x="607595" y="1143000"/>
            <a:ext cx="4916905" cy="5029200"/>
          </a:xfrm>
        </p:spPr>
        <p:txBody>
          <a:bodyPr>
            <a:normAutofit/>
          </a:bodyPr>
          <a:lstStyle/>
          <a:p>
            <a:pPr defTabSz="690563">
              <a:tabLst>
                <a:tab pos="4113213" algn="r"/>
                <a:tab pos="6176963" algn="r"/>
                <a:tab pos="7778750" algn="r"/>
              </a:tabLst>
            </a:pPr>
            <a:r>
              <a:rPr lang="en-US" dirty="0"/>
              <a:t>Portability</a:t>
            </a:r>
          </a:p>
          <a:p>
            <a:pPr lvl="1" defTabSz="690563">
              <a:tabLst>
                <a:tab pos="4113213" algn="r"/>
                <a:tab pos="6176963" algn="r"/>
                <a:tab pos="7778750" algn="r"/>
              </a:tabLst>
            </a:pPr>
            <a:r>
              <a:rPr lang="en-US" dirty="0"/>
              <a:t>Some programmers assume an </a:t>
            </a:r>
            <a:r>
              <a:rPr lang="en-US" b="1" dirty="0">
                <a:latin typeface="Courier New" panose="02070309020205020404" pitchFamily="49" charset="0"/>
                <a:cs typeface="Courier New" panose="02070309020205020404" pitchFamily="49" charset="0"/>
              </a:rPr>
              <a:t>int</a:t>
            </a:r>
            <a:r>
              <a:rPr lang="en-US" dirty="0"/>
              <a:t> can be used to store a pointer</a:t>
            </a:r>
          </a:p>
          <a:p>
            <a:pPr lvl="1" defTabSz="690563">
              <a:tabLst>
                <a:tab pos="4113213" algn="r"/>
                <a:tab pos="6176963" algn="r"/>
                <a:tab pos="7778750" algn="r"/>
              </a:tabLst>
            </a:pPr>
            <a:r>
              <a:rPr lang="en-US" dirty="0"/>
              <a:t>OK for most 32-bit machines, but fails for 64-bit machines!</a:t>
            </a:r>
          </a:p>
          <a:p>
            <a:pPr lvl="1" defTabSz="690563">
              <a:tabLst>
                <a:tab pos="4113213" algn="r"/>
                <a:tab pos="6176963" algn="r"/>
                <a:tab pos="7778750" algn="r"/>
              </a:tabLst>
            </a:pPr>
            <a:endParaRPr lang="en-US" dirty="0"/>
          </a:p>
          <a:p>
            <a:pPr defTabSz="690563">
              <a:tabLst>
                <a:tab pos="4113213" algn="r"/>
                <a:tab pos="6176963" algn="r"/>
                <a:tab pos="7778750" algn="r"/>
              </a:tabLst>
            </a:pPr>
            <a:r>
              <a:rPr lang="en-US" dirty="0"/>
              <a:t>How I program</a:t>
            </a:r>
          </a:p>
          <a:p>
            <a:pPr lvl="1" defTabSz="690563">
              <a:tabLst>
                <a:tab pos="4113213" algn="r"/>
                <a:tab pos="6176963" algn="r"/>
                <a:tab pos="7778750" algn="r"/>
              </a:tabLst>
            </a:pPr>
            <a:r>
              <a:rPr lang="en-US" dirty="0"/>
              <a:t>Use fixed width integer types from &lt;</a:t>
            </a:r>
            <a:r>
              <a:rPr lang="en-US" dirty="0" err="1"/>
              <a:t>stdint.h</a:t>
            </a:r>
            <a:r>
              <a:rPr lang="en-US" dirty="0"/>
              <a:t>&gt;</a:t>
            </a:r>
          </a:p>
          <a:p>
            <a:pPr lvl="1" defTabSz="690563">
              <a:tabLst>
                <a:tab pos="4113213" algn="r"/>
                <a:tab pos="6176963" algn="r"/>
                <a:tab pos="7778750" algn="r"/>
              </a:tabLst>
            </a:pPr>
            <a:r>
              <a:rPr lang="en-US" dirty="0"/>
              <a:t>int8_t, int16_t, int32_t</a:t>
            </a:r>
          </a:p>
          <a:p>
            <a:pPr lvl="1" defTabSz="690563">
              <a:tabLst>
                <a:tab pos="4113213" algn="r"/>
                <a:tab pos="6176963" algn="r"/>
                <a:tab pos="7778750" algn="r"/>
              </a:tabLst>
            </a:pPr>
            <a:r>
              <a:rPr lang="en-US" dirty="0"/>
              <a:t>uint8_t, uint16_t, uint32_t</a:t>
            </a:r>
          </a:p>
        </p:txBody>
      </p:sp>
      <p:graphicFrame>
        <p:nvGraphicFramePr>
          <p:cNvPr id="16" name="Group 4"/>
          <p:cNvGraphicFramePr>
            <a:graphicFrameLocks noGrp="1"/>
          </p:cNvGraphicFramePr>
          <p:nvPr>
            <p:extLst>
              <p:ext uri="{D42A27DB-BD31-4B8C-83A1-F6EECF244321}">
                <p14:modId xmlns:p14="http://schemas.microsoft.com/office/powerpoint/2010/main" val="2925962833"/>
              </p:ext>
            </p:extLst>
          </p:nvPr>
        </p:nvGraphicFramePr>
        <p:xfrm>
          <a:off x="5789194" y="1054926"/>
          <a:ext cx="5791200" cy="4748148"/>
        </p:xfrm>
        <a:graphic>
          <a:graphicData uri="http://schemas.openxmlformats.org/drawingml/2006/table">
            <a:tbl>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tblGrid>
              <a:tr h="326571">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Arial Narrow Bold" charset="0"/>
                          <a:ea typeface="Arial Narrow Bold" charset="0"/>
                          <a:cs typeface="Arial Narrow Bold" charset="0"/>
                          <a:sym typeface="Arial Narrow Bold" charset="0"/>
                        </a:rPr>
                        <a:t>C Data Type</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Arial Narrow Bold" charset="0"/>
                          <a:ea typeface="Arial Narrow Bold" charset="0"/>
                          <a:cs typeface="Arial Narrow Bold" charset="0"/>
                          <a:sym typeface="Arial Narrow Bold" charset="0"/>
                        </a:rPr>
                        <a:t>Intel IA32</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Arial Narrow Bold" charset="0"/>
                          <a:ea typeface="Arial Narrow Bold" charset="0"/>
                          <a:cs typeface="Arial Narrow Bold" charset="0"/>
                          <a:sym typeface="Arial Narrow Bold" charset="0"/>
                        </a:rPr>
                        <a:t>x86-64</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Arial Narrow Bold" charset="0"/>
                          <a:ea typeface="Arial Narrow Bold" charset="0"/>
                          <a:cs typeface="Arial Narrow Bold" charset="0"/>
                          <a:sym typeface="Arial Narrow Bold" charset="0"/>
                        </a:rPr>
                        <a:t>C Standard* (C99)</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extLst>
                  <a:ext uri="{0D108BD9-81ED-4DB2-BD59-A6C34878D82A}">
                    <a16:rowId xmlns:a16="http://schemas.microsoft.com/office/drawing/2014/main" val="10000"/>
                  </a:ext>
                </a:extLst>
              </a:tr>
              <a:tr h="293914">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char</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1</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1</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≥1</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1"/>
                  </a:ext>
                </a:extLst>
              </a:tr>
              <a:tr h="293914">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short</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2</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2</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≥2</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2"/>
                  </a:ext>
                </a:extLst>
              </a:tr>
              <a:tr h="293914">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err="1">
                          <a:ln>
                            <a:noFill/>
                          </a:ln>
                          <a:solidFill>
                            <a:schemeClr val="tx1"/>
                          </a:solidFill>
                          <a:effectLst/>
                          <a:latin typeface="Arial Narrow" charset="0"/>
                          <a:ea typeface="Arial Narrow" charset="0"/>
                          <a:cs typeface="Arial Narrow" charset="0"/>
                          <a:sym typeface="Arial Narrow" charset="0"/>
                        </a:rPr>
                        <a:t>int</a:t>
                      </a:r>
                      <a:endPar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endParaRP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4</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4</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≥2</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3"/>
                  </a:ext>
                </a:extLst>
              </a:tr>
              <a:tr h="293914">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long</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4</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8</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≥4</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4"/>
                  </a:ext>
                </a:extLst>
              </a:tr>
              <a:tr h="293914">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a:ln>
                            <a:noFill/>
                          </a:ln>
                          <a:solidFill>
                            <a:schemeClr val="tx1"/>
                          </a:solidFill>
                          <a:effectLst/>
                          <a:latin typeface="Arial Narrow" charset="0"/>
                          <a:ea typeface="Arial Narrow" charset="0"/>
                          <a:cs typeface="Arial Narrow" charset="0"/>
                          <a:sym typeface="Arial Narrow" charset="0"/>
                        </a:rPr>
                        <a:t>long long</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8</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8</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≥8</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5"/>
                  </a:ext>
                </a:extLst>
              </a:tr>
              <a:tr h="293914">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a:ln>
                            <a:noFill/>
                          </a:ln>
                          <a:solidFill>
                            <a:schemeClr val="tx1"/>
                          </a:solidFill>
                          <a:effectLst/>
                          <a:latin typeface="Arial Narrow" charset="0"/>
                          <a:ea typeface="Arial Narrow" charset="0"/>
                          <a:cs typeface="Arial Narrow" charset="0"/>
                          <a:sym typeface="Arial Narrow" charset="0"/>
                        </a:rPr>
                        <a:t>float</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a:ln>
                            <a:noFill/>
                          </a:ln>
                          <a:solidFill>
                            <a:schemeClr val="tx1"/>
                          </a:solidFill>
                          <a:effectLst/>
                          <a:latin typeface="Arial Narrow" charset="0"/>
                          <a:ea typeface="Arial Narrow" charset="0"/>
                          <a:cs typeface="Arial Narrow" charset="0"/>
                          <a:sym typeface="Arial Narrow" charset="0"/>
                        </a:rPr>
                        <a:t>4</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4</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endParaRP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6"/>
                  </a:ext>
                </a:extLst>
              </a:tr>
              <a:tr h="293914">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a:ln>
                            <a:noFill/>
                          </a:ln>
                          <a:solidFill>
                            <a:schemeClr val="tx1"/>
                          </a:solidFill>
                          <a:effectLst/>
                          <a:latin typeface="Arial Narrow" charset="0"/>
                          <a:ea typeface="Arial Narrow" charset="0"/>
                          <a:cs typeface="Arial Narrow" charset="0"/>
                          <a:sym typeface="Arial Narrow" charset="0"/>
                        </a:rPr>
                        <a:t>double</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a:ln>
                            <a:noFill/>
                          </a:ln>
                          <a:solidFill>
                            <a:schemeClr val="tx1"/>
                          </a:solidFill>
                          <a:effectLst/>
                          <a:latin typeface="Arial Narrow" charset="0"/>
                          <a:ea typeface="Arial Narrow" charset="0"/>
                          <a:cs typeface="Arial Narrow" charset="0"/>
                          <a:sym typeface="Arial Narrow" charset="0"/>
                        </a:rPr>
                        <a:t>8</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8</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endParaRP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7"/>
                  </a:ext>
                </a:extLst>
              </a:tr>
              <a:tr h="293914">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pointer</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4</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8</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Widths for data, code pointers may differ!</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9"/>
                  </a:ext>
                </a:extLst>
              </a:tr>
            </a:tbl>
          </a:graphicData>
        </a:graphic>
      </p:graphicFrame>
      <p:sp>
        <p:nvSpPr>
          <p:cNvPr id="2" name="Rectangle 1">
            <a:extLst>
              <a:ext uri="{FF2B5EF4-FFF2-40B4-BE49-F238E27FC236}">
                <a16:creationId xmlns:a16="http://schemas.microsoft.com/office/drawing/2014/main" id="{7C16269B-175C-3265-3426-9EA94B20A814}"/>
              </a:ext>
            </a:extLst>
          </p:cNvPr>
          <p:cNvSpPr/>
          <p:nvPr/>
        </p:nvSpPr>
        <p:spPr>
          <a:xfrm>
            <a:off x="8450317" y="914400"/>
            <a:ext cx="1545021" cy="5029200"/>
          </a:xfrm>
          <a:prstGeom prst="rect">
            <a:avLst/>
          </a:prstGeom>
          <a:noFill/>
          <a:ln w="571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2C97049-D43C-5701-4357-C3436BF88D04}"/>
              </a:ext>
            </a:extLst>
          </p:cNvPr>
          <p:cNvSpPr txBox="1"/>
          <p:nvPr/>
        </p:nvSpPr>
        <p:spPr>
          <a:xfrm>
            <a:off x="8079827" y="6084126"/>
            <a:ext cx="2688022" cy="461665"/>
          </a:xfrm>
          <a:prstGeom prst="rect">
            <a:avLst/>
          </a:prstGeom>
          <a:noFill/>
        </p:spPr>
        <p:txBody>
          <a:bodyPr wrap="square" rtlCol="0">
            <a:spAutoFit/>
          </a:bodyPr>
          <a:lstStyle/>
          <a:p>
            <a:r>
              <a:rPr lang="en-US" sz="2400" dirty="0"/>
              <a:t>CS213 uses this</a:t>
            </a:r>
          </a:p>
        </p:txBody>
      </p:sp>
    </p:spTree>
    <p:extLst>
      <p:ext uri="{BB962C8B-B14F-4D97-AF65-F5344CB8AC3E}">
        <p14:creationId xmlns:p14="http://schemas.microsoft.com/office/powerpoint/2010/main" val="723558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9801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801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9801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980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5A9A8-76D3-4238-A20F-FC4DACB905F8}"/>
              </a:ext>
            </a:extLst>
          </p:cNvPr>
          <p:cNvSpPr>
            <a:spLocks noGrp="1"/>
          </p:cNvSpPr>
          <p:nvPr>
            <p:ph type="title"/>
          </p:nvPr>
        </p:nvSpPr>
        <p:spPr/>
        <p:txBody>
          <a:bodyPr/>
          <a:lstStyle/>
          <a:p>
            <a:r>
              <a:rPr lang="en-US" dirty="0"/>
              <a:t>Expressing C types in bits</a:t>
            </a:r>
          </a:p>
        </p:txBody>
      </p:sp>
      <p:sp>
        <p:nvSpPr>
          <p:cNvPr id="3" name="Content Placeholder 2">
            <a:extLst>
              <a:ext uri="{FF2B5EF4-FFF2-40B4-BE49-F238E27FC236}">
                <a16:creationId xmlns:a16="http://schemas.microsoft.com/office/drawing/2014/main" id="{2047418D-2EED-4393-A12E-19B31B2A45DE}"/>
              </a:ext>
            </a:extLst>
          </p:cNvPr>
          <p:cNvSpPr>
            <a:spLocks noGrp="1"/>
          </p:cNvSpPr>
          <p:nvPr>
            <p:ph idx="1"/>
          </p:nvPr>
        </p:nvSpPr>
        <p:spPr/>
        <p:txBody>
          <a:bodyPr/>
          <a:lstStyle/>
          <a:p>
            <a:r>
              <a:rPr lang="is-IS" dirty="0"/>
              <a:t>Two families of encodings to express integers using bits</a:t>
            </a:r>
          </a:p>
          <a:p>
            <a:pPr lvl="1"/>
            <a:r>
              <a:rPr lang="is-IS" b="1" i="1" dirty="0"/>
              <a:t>Unsigned</a:t>
            </a:r>
            <a:r>
              <a:rPr lang="is-IS" dirty="0"/>
              <a:t> encoding for unsigned integers</a:t>
            </a:r>
          </a:p>
          <a:p>
            <a:pPr lvl="1"/>
            <a:r>
              <a:rPr lang="is-IS" b="1" i="1" dirty="0"/>
              <a:t>Two’s complement</a:t>
            </a:r>
            <a:r>
              <a:rPr lang="is-IS" dirty="0"/>
              <a:t> encoding for signed integers</a:t>
            </a:r>
          </a:p>
          <a:p>
            <a:pPr lvl="1"/>
            <a:endParaRPr lang="is-IS" dirty="0"/>
          </a:p>
          <a:p>
            <a:r>
              <a:rPr lang="is-IS" dirty="0"/>
              <a:t>Each encoding will use a fixed size (# of bits)</a:t>
            </a:r>
          </a:p>
          <a:p>
            <a:pPr lvl="1"/>
            <a:r>
              <a:rPr lang="is-IS" dirty="0"/>
              <a:t>For a given machine</a:t>
            </a:r>
          </a:p>
          <a:p>
            <a:pPr lvl="1"/>
            <a:r>
              <a:rPr lang="is-IS" dirty="0"/>
              <a:t>Size + encoding family determine which C type we’re representing</a:t>
            </a:r>
          </a:p>
          <a:p>
            <a:pPr lvl="2"/>
            <a:r>
              <a:rPr lang="is-IS" dirty="0"/>
              <a:t>Reverse is also true: a C type specifies both size and encoding</a:t>
            </a:r>
          </a:p>
          <a:p>
            <a:pPr lvl="1"/>
            <a:r>
              <a:rPr lang="is-IS" dirty="0"/>
              <a:t>Fixed size is because computers are finite!</a:t>
            </a:r>
            <a:endParaRPr lang="en-US" dirty="0"/>
          </a:p>
          <a:p>
            <a:endParaRPr lang="en-US" dirty="0"/>
          </a:p>
        </p:txBody>
      </p:sp>
      <p:sp>
        <p:nvSpPr>
          <p:cNvPr id="4" name="Slide Number Placeholder 3">
            <a:extLst>
              <a:ext uri="{FF2B5EF4-FFF2-40B4-BE49-F238E27FC236}">
                <a16:creationId xmlns:a16="http://schemas.microsoft.com/office/drawing/2014/main" id="{F8B268F4-37B2-449A-8705-A2A10D76962B}"/>
              </a:ext>
            </a:extLst>
          </p:cNvPr>
          <p:cNvSpPr>
            <a:spLocks noGrp="1"/>
          </p:cNvSpPr>
          <p:nvPr>
            <p:ph type="sldNum" sz="quarter" idx="12"/>
          </p:nvPr>
        </p:nvSpPr>
        <p:spPr/>
        <p:txBody>
          <a:bodyPr/>
          <a:lstStyle/>
          <a:p>
            <a:fld id="{0778C724-3839-4D76-A707-B4C23905D055}" type="slidenum">
              <a:rPr lang="en-US" smtClean="0"/>
              <a:t>43</a:t>
            </a:fld>
            <a:endParaRPr lang="en-US"/>
          </a:p>
        </p:txBody>
      </p:sp>
    </p:spTree>
    <p:extLst>
      <p:ext uri="{BB962C8B-B14F-4D97-AF65-F5344CB8AC3E}">
        <p14:creationId xmlns:p14="http://schemas.microsoft.com/office/powerpoint/2010/main" val="19888867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D67E-6156-4671-8725-FA94E81F5A4D}"/>
              </a:ext>
            </a:extLst>
          </p:cNvPr>
          <p:cNvSpPr>
            <a:spLocks noGrp="1"/>
          </p:cNvSpPr>
          <p:nvPr>
            <p:ph type="title"/>
          </p:nvPr>
        </p:nvSpPr>
        <p:spPr/>
        <p:txBody>
          <a:bodyPr/>
          <a:lstStyle/>
          <a:p>
            <a:r>
              <a:rPr lang="en-US" dirty="0"/>
              <a:t>Unsigned integer encoding</a:t>
            </a:r>
          </a:p>
        </p:txBody>
      </p:sp>
      <p:sp>
        <p:nvSpPr>
          <p:cNvPr id="3" name="Content Placeholder 2">
            <a:extLst>
              <a:ext uri="{FF2B5EF4-FFF2-40B4-BE49-F238E27FC236}">
                <a16:creationId xmlns:a16="http://schemas.microsoft.com/office/drawing/2014/main" id="{BAE7DE55-FE13-415B-ABC1-218BCC2CC88E}"/>
              </a:ext>
            </a:extLst>
          </p:cNvPr>
          <p:cNvSpPr>
            <a:spLocks noGrp="1"/>
          </p:cNvSpPr>
          <p:nvPr>
            <p:ph idx="1"/>
          </p:nvPr>
        </p:nvSpPr>
        <p:spPr/>
        <p:txBody>
          <a:bodyPr>
            <a:normAutofit/>
          </a:bodyPr>
          <a:lstStyle/>
          <a:p>
            <a:r>
              <a:rPr lang="en-US" dirty="0"/>
              <a:t>Just write out the number in binary</a:t>
            </a:r>
          </a:p>
          <a:p>
            <a:pPr lvl="1"/>
            <a:r>
              <a:rPr lang="en-US" dirty="0"/>
              <a:t>Works for 0 and all positive integers</a:t>
            </a:r>
          </a:p>
          <a:p>
            <a:endParaRPr lang="en-US" dirty="0"/>
          </a:p>
          <a:p>
            <a:r>
              <a:rPr lang="en-US" dirty="0"/>
              <a:t>Example: encode 104</a:t>
            </a:r>
            <a:r>
              <a:rPr lang="en-US" baseline="-25000" dirty="0"/>
              <a:t>10</a:t>
            </a:r>
            <a:r>
              <a:rPr lang="en-US" dirty="0"/>
              <a:t> as an </a:t>
            </a:r>
            <a:r>
              <a:rPr lang="en-US" b="1" dirty="0"/>
              <a:t>unsigned</a:t>
            </a:r>
            <a:r>
              <a:rPr lang="en-US" dirty="0"/>
              <a:t> 8-bit integer</a:t>
            </a:r>
          </a:p>
          <a:p>
            <a:pPr lvl="1"/>
            <a:r>
              <a:rPr lang="en-US" dirty="0"/>
              <a:t>104</a:t>
            </a:r>
            <a:r>
              <a:rPr lang="en-US" baseline="-25000" dirty="0"/>
              <a:t>10</a:t>
            </a:r>
            <a:r>
              <a:rPr lang="en-US" dirty="0"/>
              <a:t> = 0×2</a:t>
            </a:r>
            <a:r>
              <a:rPr lang="en-US" baseline="30000" dirty="0"/>
              <a:t>7</a:t>
            </a:r>
            <a:r>
              <a:rPr lang="en-US" dirty="0"/>
              <a:t> + 1×2</a:t>
            </a:r>
            <a:r>
              <a:rPr lang="en-US" baseline="30000" dirty="0"/>
              <a:t>6</a:t>
            </a:r>
            <a:r>
              <a:rPr lang="en-US" dirty="0"/>
              <a:t> + 1×2</a:t>
            </a:r>
            <a:r>
              <a:rPr lang="en-US" baseline="30000" dirty="0"/>
              <a:t>5</a:t>
            </a:r>
            <a:r>
              <a:rPr lang="en-US" dirty="0"/>
              <a:t> + 0×2</a:t>
            </a:r>
            <a:r>
              <a:rPr lang="en-US" baseline="30000" dirty="0"/>
              <a:t>4</a:t>
            </a:r>
            <a:r>
              <a:rPr lang="en-US" dirty="0"/>
              <a:t> + 1×2</a:t>
            </a:r>
            <a:r>
              <a:rPr lang="en-US" baseline="30000" dirty="0"/>
              <a:t>3</a:t>
            </a:r>
            <a:r>
              <a:rPr lang="en-US" dirty="0"/>
              <a:t> + 0×2</a:t>
            </a:r>
            <a:r>
              <a:rPr lang="en-US" baseline="30000" dirty="0"/>
              <a:t>2</a:t>
            </a:r>
            <a:r>
              <a:rPr lang="en-US" dirty="0"/>
              <a:t> + 0×2</a:t>
            </a:r>
            <a:r>
              <a:rPr lang="en-US" baseline="30000" dirty="0"/>
              <a:t>1</a:t>
            </a:r>
            <a:r>
              <a:rPr lang="en-US" dirty="0"/>
              <a:t> + 0×2</a:t>
            </a:r>
            <a:r>
              <a:rPr lang="en-US" baseline="30000" dirty="0"/>
              <a:t>0</a:t>
            </a:r>
            <a:br>
              <a:rPr lang="en-US" baseline="30000" dirty="0"/>
            </a:br>
            <a:r>
              <a:rPr lang="en-US" dirty="0"/>
              <a:t>           </a:t>
            </a:r>
            <a:br>
              <a:rPr lang="en-US" dirty="0"/>
            </a:br>
            <a:endParaRPr lang="en-US" b="1" dirty="0">
              <a:latin typeface="Courier New" charset="0"/>
              <a:ea typeface="Courier New" charset="0"/>
              <a:cs typeface="Courier New" charset="0"/>
            </a:endParaRPr>
          </a:p>
          <a:p>
            <a:pPr lvl="1"/>
            <a:endParaRPr lang="en-US" b="1" dirty="0">
              <a:latin typeface="Courier New" charset="0"/>
              <a:ea typeface="Courier New" charset="0"/>
              <a:cs typeface="Courier New" charset="0"/>
            </a:endParaRPr>
          </a:p>
          <a:p>
            <a:endParaRPr lang="en-US" dirty="0"/>
          </a:p>
        </p:txBody>
      </p:sp>
      <p:sp>
        <p:nvSpPr>
          <p:cNvPr id="4" name="Slide Number Placeholder 3">
            <a:extLst>
              <a:ext uri="{FF2B5EF4-FFF2-40B4-BE49-F238E27FC236}">
                <a16:creationId xmlns:a16="http://schemas.microsoft.com/office/drawing/2014/main" id="{B008D057-E29B-4B43-B95C-0D8B5DAB7322}"/>
              </a:ext>
            </a:extLst>
          </p:cNvPr>
          <p:cNvSpPr>
            <a:spLocks noGrp="1"/>
          </p:cNvSpPr>
          <p:nvPr>
            <p:ph type="sldNum" sz="quarter" idx="12"/>
          </p:nvPr>
        </p:nvSpPr>
        <p:spPr/>
        <p:txBody>
          <a:bodyPr/>
          <a:lstStyle/>
          <a:p>
            <a:fld id="{0778C724-3839-4D76-A707-B4C23905D055}" type="slidenum">
              <a:rPr lang="en-US" smtClean="0"/>
              <a:t>44</a:t>
            </a:fld>
            <a:endParaRPr lang="en-US"/>
          </a:p>
        </p:txBody>
      </p:sp>
      <p:sp>
        <p:nvSpPr>
          <p:cNvPr id="5" name="TextBox 4">
            <a:extLst>
              <a:ext uri="{FF2B5EF4-FFF2-40B4-BE49-F238E27FC236}">
                <a16:creationId xmlns:a16="http://schemas.microsoft.com/office/drawing/2014/main" id="{0BDC445F-40F1-4D85-9933-55869197719C}"/>
              </a:ext>
            </a:extLst>
          </p:cNvPr>
          <p:cNvSpPr txBox="1"/>
          <p:nvPr/>
        </p:nvSpPr>
        <p:spPr>
          <a:xfrm>
            <a:off x="2295652" y="3553460"/>
            <a:ext cx="2643672" cy="584775"/>
          </a:xfrm>
          <a:prstGeom prst="rect">
            <a:avLst/>
          </a:prstGeom>
          <a:noFill/>
        </p:spPr>
        <p:txBody>
          <a:bodyPr wrap="none" rtlCol="0">
            <a:spAutoFit/>
          </a:bodyPr>
          <a:lstStyle/>
          <a:p>
            <a:r>
              <a:rPr lang="en-US" sz="3200" dirty="0"/>
              <a:t>⇒ </a:t>
            </a:r>
            <a:r>
              <a:rPr lang="en-US" sz="3200" b="1" dirty="0">
                <a:latin typeface="Courier New" charset="0"/>
                <a:ea typeface="Courier New" charset="0"/>
                <a:cs typeface="Courier New" charset="0"/>
              </a:rPr>
              <a:t>01101000</a:t>
            </a:r>
            <a:endParaRPr lang="en-US" sz="3200" dirty="0"/>
          </a:p>
        </p:txBody>
      </p:sp>
      <p:sp>
        <p:nvSpPr>
          <p:cNvPr id="6" name="TextBox 5">
            <a:extLst>
              <a:ext uri="{FF2B5EF4-FFF2-40B4-BE49-F238E27FC236}">
                <a16:creationId xmlns:a16="http://schemas.microsoft.com/office/drawing/2014/main" id="{299A7154-324F-4D12-801E-FFF06F6742DD}"/>
              </a:ext>
            </a:extLst>
          </p:cNvPr>
          <p:cNvSpPr txBox="1"/>
          <p:nvPr/>
        </p:nvSpPr>
        <p:spPr>
          <a:xfrm>
            <a:off x="2295652" y="4220905"/>
            <a:ext cx="1656223" cy="584775"/>
          </a:xfrm>
          <a:prstGeom prst="rect">
            <a:avLst/>
          </a:prstGeom>
          <a:noFill/>
        </p:spPr>
        <p:txBody>
          <a:bodyPr wrap="none" rtlCol="0">
            <a:spAutoFit/>
          </a:bodyPr>
          <a:lstStyle/>
          <a:p>
            <a:r>
              <a:rPr lang="en-US" sz="3200" dirty="0"/>
              <a:t>⇒ </a:t>
            </a:r>
            <a:r>
              <a:rPr lang="en-US" sz="3200" b="1" dirty="0">
                <a:latin typeface="Courier New" charset="0"/>
                <a:ea typeface="Courier New" charset="0"/>
                <a:cs typeface="Courier New" charset="0"/>
              </a:rPr>
              <a:t>0x68</a:t>
            </a:r>
            <a:endParaRPr lang="en-US" sz="3200" dirty="0"/>
          </a:p>
        </p:txBody>
      </p:sp>
      <p:graphicFrame>
        <p:nvGraphicFramePr>
          <p:cNvPr id="7" name="Object 6">
            <a:extLst>
              <a:ext uri="{FF2B5EF4-FFF2-40B4-BE49-F238E27FC236}">
                <a16:creationId xmlns:a16="http://schemas.microsoft.com/office/drawing/2014/main" id="{4BEB9332-3AEB-491A-B506-F63E1195C716}"/>
              </a:ext>
            </a:extLst>
          </p:cNvPr>
          <p:cNvGraphicFramePr>
            <a:graphicFrameLocks noChangeAspect="1"/>
          </p:cNvGraphicFramePr>
          <p:nvPr>
            <p:extLst>
              <p:ext uri="{D42A27DB-BD31-4B8C-83A1-F6EECF244321}">
                <p14:modId xmlns:p14="http://schemas.microsoft.com/office/powerpoint/2010/main" val="2558125564"/>
              </p:ext>
            </p:extLst>
          </p:nvPr>
        </p:nvGraphicFramePr>
        <p:xfrm>
          <a:off x="4279900" y="5002213"/>
          <a:ext cx="3007468" cy="841375"/>
        </p:xfrm>
        <a:graphic>
          <a:graphicData uri="http://schemas.openxmlformats.org/presentationml/2006/ole">
            <mc:AlternateContent xmlns:mc="http://schemas.openxmlformats.org/markup-compatibility/2006">
              <mc:Choice xmlns:v="urn:schemas-microsoft-com:vml" Requires="v">
                <p:oleObj name="Equation" r:id="rId2" imgW="2133600" imgH="596900" progId="Equation.3">
                  <p:embed/>
                </p:oleObj>
              </mc:Choice>
              <mc:Fallback>
                <p:oleObj name="Equation" r:id="rId2" imgW="2133600" imgH="596900" progId="Equation.3">
                  <p:embed/>
                  <p:pic>
                    <p:nvPicPr>
                      <p:cNvPr id="4"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9900" y="5002213"/>
                        <a:ext cx="3007468" cy="8413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8" name="TextBox 7">
            <a:extLst>
              <a:ext uri="{FF2B5EF4-FFF2-40B4-BE49-F238E27FC236}">
                <a16:creationId xmlns:a16="http://schemas.microsoft.com/office/drawing/2014/main" id="{9D865271-0D6C-4D6D-A285-75020D47DABB}"/>
              </a:ext>
            </a:extLst>
          </p:cNvPr>
          <p:cNvSpPr txBox="1"/>
          <p:nvPr/>
        </p:nvSpPr>
        <p:spPr>
          <a:xfrm>
            <a:off x="2876550" y="5566331"/>
            <a:ext cx="2806700" cy="369332"/>
          </a:xfrm>
          <a:prstGeom prst="rect">
            <a:avLst/>
          </a:prstGeom>
          <a:noFill/>
        </p:spPr>
        <p:txBody>
          <a:bodyPr wrap="square" rtlCol="0">
            <a:spAutoFit/>
          </a:bodyPr>
          <a:lstStyle/>
          <a:p>
            <a:r>
              <a:rPr lang="en-US" dirty="0">
                <a:latin typeface="+mn-lt"/>
              </a:rPr>
              <a:t>(Binary To Unsigned)</a:t>
            </a:r>
          </a:p>
        </p:txBody>
      </p:sp>
    </p:spTree>
    <p:extLst>
      <p:ext uri="{BB962C8B-B14F-4D97-AF65-F5344CB8AC3E}">
        <p14:creationId xmlns:p14="http://schemas.microsoft.com/office/powerpoint/2010/main" val="460654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E7646-17CB-43B5-B5EB-8C64F0EE4519}"/>
              </a:ext>
            </a:extLst>
          </p:cNvPr>
          <p:cNvSpPr>
            <a:spLocks noGrp="1"/>
          </p:cNvSpPr>
          <p:nvPr>
            <p:ph type="title"/>
          </p:nvPr>
        </p:nvSpPr>
        <p:spPr/>
        <p:txBody>
          <a:bodyPr/>
          <a:lstStyle/>
          <a:p>
            <a:r>
              <a:rPr lang="en-US" dirty="0"/>
              <a:t>Bounds of unsigned integers</a:t>
            </a:r>
          </a:p>
        </p:txBody>
      </p:sp>
      <p:sp>
        <p:nvSpPr>
          <p:cNvPr id="3" name="Content Placeholder 2">
            <a:extLst>
              <a:ext uri="{FF2B5EF4-FFF2-40B4-BE49-F238E27FC236}">
                <a16:creationId xmlns:a16="http://schemas.microsoft.com/office/drawing/2014/main" id="{6C7B76E8-37AB-402E-BD92-286939AA31DF}"/>
              </a:ext>
            </a:extLst>
          </p:cNvPr>
          <p:cNvSpPr>
            <a:spLocks noGrp="1"/>
          </p:cNvSpPr>
          <p:nvPr>
            <p:ph idx="1"/>
          </p:nvPr>
        </p:nvSpPr>
        <p:spPr/>
        <p:txBody>
          <a:bodyPr/>
          <a:lstStyle/>
          <a:p>
            <a:r>
              <a:rPr lang="en-US" dirty="0"/>
              <a:t>For a fixed width </a:t>
            </a:r>
            <a:r>
              <a:rPr lang="en-US" b="1" i="1" dirty="0"/>
              <a:t>w</a:t>
            </a:r>
            <a:r>
              <a:rPr lang="en-US" dirty="0"/>
              <a:t>, a limited range of integers can be expressed</a:t>
            </a:r>
          </a:p>
          <a:p>
            <a:endParaRPr lang="en-US" dirty="0"/>
          </a:p>
          <a:p>
            <a:pPr lvl="1"/>
            <a:r>
              <a:rPr lang="en-US" dirty="0"/>
              <a:t>Smallest value (we will call </a:t>
            </a:r>
            <a:r>
              <a:rPr lang="en-US" b="1" i="1" dirty="0" err="1"/>
              <a:t>UMin</a:t>
            </a:r>
            <a:r>
              <a:rPr lang="en-US" dirty="0"/>
              <a:t>):</a:t>
            </a:r>
          </a:p>
          <a:p>
            <a:pPr lvl="2"/>
            <a:r>
              <a:rPr lang="en-US" dirty="0"/>
              <a:t>all 0s bit pattern: 000</a:t>
            </a:r>
            <a:r>
              <a:rPr lang="is-IS" dirty="0"/>
              <a:t>…0, value of 0</a:t>
            </a:r>
          </a:p>
          <a:p>
            <a:pPr lvl="1"/>
            <a:endParaRPr lang="is-IS" dirty="0"/>
          </a:p>
          <a:p>
            <a:pPr lvl="1"/>
            <a:r>
              <a:rPr lang="is-IS" dirty="0"/>
              <a:t>Largest value (we will call </a:t>
            </a:r>
            <a:r>
              <a:rPr lang="is-IS" b="1" i="1" dirty="0"/>
              <a:t>UMax</a:t>
            </a:r>
            <a:r>
              <a:rPr lang="is-IS" dirty="0"/>
              <a:t>):</a:t>
            </a:r>
          </a:p>
          <a:p>
            <a:pPr lvl="2"/>
            <a:r>
              <a:rPr lang="is-IS" dirty="0"/>
              <a:t>all 1s bit pattern: 111...1, value of 2</a:t>
            </a:r>
            <a:r>
              <a:rPr lang="is-IS" baseline="30000" dirty="0"/>
              <a:t>w</a:t>
            </a:r>
            <a:r>
              <a:rPr lang="is-IS" dirty="0"/>
              <a:t> – 1</a:t>
            </a:r>
          </a:p>
          <a:p>
            <a:pPr lvl="2"/>
            <a:endParaRPr lang="is-IS" dirty="0"/>
          </a:p>
          <a:p>
            <a:pPr lvl="2"/>
            <a:r>
              <a:rPr lang="is-IS" dirty="0"/>
              <a:t>2</a:t>
            </a:r>
            <a:r>
              <a:rPr lang="is-IS" baseline="30000" dirty="0"/>
              <a:t>w</a:t>
            </a:r>
            <a:r>
              <a:rPr lang="is-IS" dirty="0"/>
              <a:t> – 1 = 1×2</a:t>
            </a:r>
            <a:r>
              <a:rPr lang="is-IS" baseline="30000" dirty="0"/>
              <a:t>w-1</a:t>
            </a:r>
            <a:r>
              <a:rPr lang="is-IS" dirty="0"/>
              <a:t> + 1×2</a:t>
            </a:r>
            <a:r>
              <a:rPr lang="en-US" baseline="30000" dirty="0"/>
              <a:t>w-</a:t>
            </a:r>
            <a:r>
              <a:rPr lang="is-IS" baseline="30000" dirty="0"/>
              <a:t>2</a:t>
            </a:r>
            <a:r>
              <a:rPr lang="is-IS" dirty="0"/>
              <a:t> + ... + 1×2</a:t>
            </a:r>
            <a:r>
              <a:rPr lang="is-IS" baseline="30000" dirty="0"/>
              <a:t>1</a:t>
            </a:r>
            <a:r>
              <a:rPr lang="is-IS" dirty="0"/>
              <a:t> + 1×2</a:t>
            </a:r>
            <a:r>
              <a:rPr lang="is-IS" baseline="30000" dirty="0"/>
              <a:t>0 </a:t>
            </a:r>
            <a:r>
              <a:rPr lang="is-IS" dirty="0"/>
              <a:t>= 11111...</a:t>
            </a:r>
          </a:p>
          <a:p>
            <a:pPr lvl="2"/>
            <a:endParaRPr lang="is-IS" dirty="0"/>
          </a:p>
          <a:p>
            <a:r>
              <a:rPr lang="is-IS" dirty="0"/>
              <a:t>Maximum 8-bit number = 2</a:t>
            </a:r>
            <a:r>
              <a:rPr lang="is-IS" baseline="30000" dirty="0"/>
              <a:t>8</a:t>
            </a:r>
            <a:r>
              <a:rPr lang="is-IS" dirty="0"/>
              <a:t>-1 = 256-1 = 255</a:t>
            </a:r>
            <a:endParaRPr lang="en-US" dirty="0"/>
          </a:p>
          <a:p>
            <a:endParaRPr lang="en-US" dirty="0"/>
          </a:p>
        </p:txBody>
      </p:sp>
      <p:sp>
        <p:nvSpPr>
          <p:cNvPr id="4" name="Slide Number Placeholder 3">
            <a:extLst>
              <a:ext uri="{FF2B5EF4-FFF2-40B4-BE49-F238E27FC236}">
                <a16:creationId xmlns:a16="http://schemas.microsoft.com/office/drawing/2014/main" id="{2D0B34C0-B6DE-418D-B999-98BAD3FA99C5}"/>
              </a:ext>
            </a:extLst>
          </p:cNvPr>
          <p:cNvSpPr>
            <a:spLocks noGrp="1"/>
          </p:cNvSpPr>
          <p:nvPr>
            <p:ph type="sldNum" sz="quarter" idx="12"/>
          </p:nvPr>
        </p:nvSpPr>
        <p:spPr/>
        <p:txBody>
          <a:bodyPr/>
          <a:lstStyle/>
          <a:p>
            <a:fld id="{0778C724-3839-4D76-A707-B4C23905D055}" type="slidenum">
              <a:rPr lang="en-US" smtClean="0"/>
              <a:t>45</a:t>
            </a:fld>
            <a:endParaRPr lang="en-US"/>
          </a:p>
        </p:txBody>
      </p:sp>
    </p:spTree>
    <p:extLst>
      <p:ext uri="{BB962C8B-B14F-4D97-AF65-F5344CB8AC3E}">
        <p14:creationId xmlns:p14="http://schemas.microsoft.com/office/powerpoint/2010/main" val="13808711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46</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a:solidFill>
            <a:schemeClr val="bg1"/>
          </a:solidFill>
        </p:spPr>
        <p:txBody>
          <a:bodyPr>
            <a:normAutofit/>
          </a:bodyPr>
          <a:lstStyle/>
          <a:p>
            <a:r>
              <a:rPr lang="en-US" dirty="0"/>
              <a:t>Binary and Hex</a:t>
            </a:r>
          </a:p>
          <a:p>
            <a:pPr lvl="1"/>
            <a:endParaRPr lang="en-US" dirty="0"/>
          </a:p>
          <a:p>
            <a:r>
              <a:rPr lang="en-US" dirty="0"/>
              <a:t>Memory</a:t>
            </a:r>
          </a:p>
          <a:p>
            <a:pPr lvl="1"/>
            <a:endParaRPr lang="en-US" dirty="0"/>
          </a:p>
          <a:p>
            <a:r>
              <a:rPr lang="en-US" dirty="0"/>
              <a:t>Encoding</a:t>
            </a:r>
          </a:p>
          <a:p>
            <a:r>
              <a:rPr lang="en-US" b="1" dirty="0"/>
              <a:t>Integer Encodings</a:t>
            </a:r>
          </a:p>
          <a:p>
            <a:pPr lvl="1"/>
            <a:r>
              <a:rPr lang="en-US" b="1" dirty="0"/>
              <a:t>Signed Integers</a:t>
            </a:r>
          </a:p>
          <a:p>
            <a:pPr lvl="1"/>
            <a:r>
              <a:rPr lang="en-US" dirty="0"/>
              <a:t>Converting Sign</a:t>
            </a:r>
          </a:p>
          <a:p>
            <a:pPr lvl="1"/>
            <a:r>
              <a:rPr lang="en-US" dirty="0"/>
              <a:t>Converting Length</a:t>
            </a:r>
          </a:p>
          <a:p>
            <a:r>
              <a:rPr lang="en-US" dirty="0"/>
              <a:t>Other encodings</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22939609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D3078-6335-B4DE-F807-3FCD152A2ECB}"/>
              </a:ext>
            </a:extLst>
          </p:cNvPr>
          <p:cNvSpPr>
            <a:spLocks noGrp="1"/>
          </p:cNvSpPr>
          <p:nvPr>
            <p:ph type="title"/>
          </p:nvPr>
        </p:nvSpPr>
        <p:spPr/>
        <p:txBody>
          <a:bodyPr/>
          <a:lstStyle/>
          <a:p>
            <a:r>
              <a:rPr lang="en-US" dirty="0"/>
              <a:t>Encoding signed integers</a:t>
            </a:r>
          </a:p>
        </p:txBody>
      </p:sp>
      <p:sp>
        <p:nvSpPr>
          <p:cNvPr id="3" name="Content Placeholder 2">
            <a:extLst>
              <a:ext uri="{FF2B5EF4-FFF2-40B4-BE49-F238E27FC236}">
                <a16:creationId xmlns:a16="http://schemas.microsoft.com/office/drawing/2014/main" id="{509C8D67-7F7E-6605-1A58-F764E17C57A2}"/>
              </a:ext>
            </a:extLst>
          </p:cNvPr>
          <p:cNvSpPr>
            <a:spLocks noGrp="1"/>
          </p:cNvSpPr>
          <p:nvPr>
            <p:ph idx="1"/>
          </p:nvPr>
        </p:nvSpPr>
        <p:spPr/>
        <p:txBody>
          <a:bodyPr/>
          <a:lstStyle/>
          <a:p>
            <a:r>
              <a:rPr lang="en-US" dirty="0"/>
              <a:t>What’s different about representing a signed number?</a:t>
            </a:r>
          </a:p>
          <a:p>
            <a:pPr lvl="1"/>
            <a:r>
              <a:rPr lang="en-US" dirty="0"/>
              <a:t>It can be negative!</a:t>
            </a:r>
          </a:p>
          <a:p>
            <a:pPr lvl="1"/>
            <a:endParaRPr lang="en-US" dirty="0"/>
          </a:p>
          <a:p>
            <a:r>
              <a:rPr lang="en-US" dirty="0"/>
              <a:t>So, we’re going to have to somehow represent values that are negative and positive</a:t>
            </a:r>
          </a:p>
          <a:p>
            <a:endParaRPr lang="en-US" dirty="0"/>
          </a:p>
          <a:p>
            <a:r>
              <a:rPr lang="en-US" dirty="0"/>
              <a:t>There are actually many different encodings capable of doing this</a:t>
            </a:r>
          </a:p>
          <a:p>
            <a:pPr lvl="1"/>
            <a:r>
              <a:rPr lang="en-US" dirty="0"/>
              <a:t>This is when that “nice encoding” versus “annoying encoding” matters</a:t>
            </a:r>
          </a:p>
        </p:txBody>
      </p:sp>
      <p:sp>
        <p:nvSpPr>
          <p:cNvPr id="4" name="Slide Number Placeholder 3">
            <a:extLst>
              <a:ext uri="{FF2B5EF4-FFF2-40B4-BE49-F238E27FC236}">
                <a16:creationId xmlns:a16="http://schemas.microsoft.com/office/drawing/2014/main" id="{E3DCDF4F-A040-0D1E-3400-D9977D079D65}"/>
              </a:ext>
            </a:extLst>
          </p:cNvPr>
          <p:cNvSpPr>
            <a:spLocks noGrp="1"/>
          </p:cNvSpPr>
          <p:nvPr>
            <p:ph type="sldNum" sz="quarter" idx="12"/>
          </p:nvPr>
        </p:nvSpPr>
        <p:spPr/>
        <p:txBody>
          <a:bodyPr/>
          <a:lstStyle/>
          <a:p>
            <a:fld id="{0778C724-3839-4D76-A707-B4C23905D055}" type="slidenum">
              <a:rPr lang="en-US" smtClean="0"/>
              <a:t>47</a:t>
            </a:fld>
            <a:endParaRPr lang="en-US"/>
          </a:p>
        </p:txBody>
      </p:sp>
    </p:spTree>
    <p:extLst>
      <p:ext uri="{BB962C8B-B14F-4D97-AF65-F5344CB8AC3E}">
        <p14:creationId xmlns:p14="http://schemas.microsoft.com/office/powerpoint/2010/main" val="7963827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DF18D-0AA8-4D24-93C5-5BA686749338}"/>
              </a:ext>
            </a:extLst>
          </p:cNvPr>
          <p:cNvSpPr>
            <a:spLocks noGrp="1"/>
          </p:cNvSpPr>
          <p:nvPr>
            <p:ph type="title"/>
          </p:nvPr>
        </p:nvSpPr>
        <p:spPr/>
        <p:txBody>
          <a:bodyPr/>
          <a:lstStyle/>
          <a:p>
            <a:r>
              <a:rPr lang="en-US" dirty="0"/>
              <a:t>Doesn’t work: attempting signed encoding</a:t>
            </a:r>
          </a:p>
        </p:txBody>
      </p:sp>
      <p:sp>
        <p:nvSpPr>
          <p:cNvPr id="3" name="Content Placeholder 2">
            <a:extLst>
              <a:ext uri="{FF2B5EF4-FFF2-40B4-BE49-F238E27FC236}">
                <a16:creationId xmlns:a16="http://schemas.microsoft.com/office/drawing/2014/main" id="{971922EB-4B70-4266-B36E-AF95D7E4DE79}"/>
              </a:ext>
            </a:extLst>
          </p:cNvPr>
          <p:cNvSpPr>
            <a:spLocks noGrp="1"/>
          </p:cNvSpPr>
          <p:nvPr>
            <p:ph idx="1"/>
          </p:nvPr>
        </p:nvSpPr>
        <p:spPr/>
        <p:txBody>
          <a:bodyPr/>
          <a:lstStyle/>
          <a:p>
            <a:r>
              <a:rPr lang="en-US" dirty="0"/>
              <a:t>Goal: encode integers that can be positive or negative</a:t>
            </a:r>
          </a:p>
          <a:p>
            <a:endParaRPr lang="en-US" dirty="0"/>
          </a:p>
          <a:p>
            <a:r>
              <a:rPr lang="en-US" dirty="0"/>
              <a:t>First attempt: we can use the most significant bit for sign</a:t>
            </a:r>
          </a:p>
          <a:p>
            <a:pPr lvl="1"/>
            <a:r>
              <a:rPr lang="en-US" dirty="0"/>
              <a:t>“Sign-and-magnitude” encoding</a:t>
            </a:r>
          </a:p>
          <a:p>
            <a:pPr lvl="1"/>
            <a:endParaRPr lang="en-US" dirty="0"/>
          </a:p>
          <a:p>
            <a:pPr lvl="1"/>
            <a:r>
              <a:rPr lang="en-US" dirty="0"/>
              <a:t>In 8-bits:</a:t>
            </a:r>
          </a:p>
          <a:p>
            <a:pPr lvl="2"/>
            <a:r>
              <a:rPr lang="en-US" dirty="0"/>
              <a:t>+4 = 00000100</a:t>
            </a:r>
          </a:p>
          <a:p>
            <a:pPr lvl="2"/>
            <a:r>
              <a:rPr lang="en-US" dirty="0"/>
              <a:t> -4 = 10000100</a:t>
            </a:r>
          </a:p>
        </p:txBody>
      </p:sp>
      <p:sp>
        <p:nvSpPr>
          <p:cNvPr id="4" name="Slide Number Placeholder 3">
            <a:extLst>
              <a:ext uri="{FF2B5EF4-FFF2-40B4-BE49-F238E27FC236}">
                <a16:creationId xmlns:a16="http://schemas.microsoft.com/office/drawing/2014/main" id="{673ADC82-3998-45B8-A605-38D7C9359C9D}"/>
              </a:ext>
            </a:extLst>
          </p:cNvPr>
          <p:cNvSpPr>
            <a:spLocks noGrp="1"/>
          </p:cNvSpPr>
          <p:nvPr>
            <p:ph type="sldNum" sz="quarter" idx="12"/>
          </p:nvPr>
        </p:nvSpPr>
        <p:spPr/>
        <p:txBody>
          <a:bodyPr/>
          <a:lstStyle/>
          <a:p>
            <a:fld id="{0778C724-3839-4D76-A707-B4C23905D055}" type="slidenum">
              <a:rPr lang="en-US" smtClean="0"/>
              <a:t>48</a:t>
            </a:fld>
            <a:endParaRPr lang="en-US"/>
          </a:p>
        </p:txBody>
      </p:sp>
      <p:sp>
        <p:nvSpPr>
          <p:cNvPr id="6" name="TextBox 5">
            <a:extLst>
              <a:ext uri="{FF2B5EF4-FFF2-40B4-BE49-F238E27FC236}">
                <a16:creationId xmlns:a16="http://schemas.microsoft.com/office/drawing/2014/main" id="{3CFF8C4A-240F-4BF6-8AC5-A5154047B0DA}"/>
              </a:ext>
            </a:extLst>
          </p:cNvPr>
          <p:cNvSpPr txBox="1"/>
          <p:nvPr/>
        </p:nvSpPr>
        <p:spPr>
          <a:xfrm>
            <a:off x="8076197" y="3822700"/>
            <a:ext cx="2781300" cy="794064"/>
          </a:xfrm>
          <a:prstGeom prst="rect">
            <a:avLst/>
          </a:prstGeom>
          <a:noFill/>
        </p:spPr>
        <p:txBody>
          <a:bodyPr wrap="square" rtlCol="0">
            <a:spAutoFit/>
          </a:bodyPr>
          <a:lstStyle/>
          <a:p>
            <a:pPr>
              <a:lnSpc>
                <a:spcPct val="90000"/>
              </a:lnSpc>
              <a:spcBef>
                <a:spcPts val="500"/>
              </a:spcBef>
              <a:defRPr/>
            </a:pPr>
            <a:r>
              <a:rPr kumimoji="0" lang="en-US" sz="2400" b="0" i="0" u="none" strike="noStrike" kern="1200" cap="none" spc="0" normalizeH="0" baseline="0" noProof="0" dirty="0">
                <a:ln>
                  <a:noFill/>
                </a:ln>
                <a:solidFill>
                  <a:prstClr val="black"/>
                </a:solidFill>
                <a:effectLst/>
                <a:uLnTx/>
                <a:uFillTx/>
                <a:latin typeface="Tahoma"/>
                <a:ea typeface="+mn-ea"/>
                <a:cs typeface="+mn-cs"/>
              </a:rPr>
              <a:t>+0 = 00000000</a:t>
            </a:r>
          </a:p>
          <a:p>
            <a:r>
              <a:rPr kumimoji="0" lang="en-US" sz="2400" b="0" i="0" u="none" strike="noStrike" kern="1200" cap="none" spc="0" normalizeH="0" baseline="0" noProof="0" dirty="0">
                <a:ln>
                  <a:noFill/>
                </a:ln>
                <a:solidFill>
                  <a:prstClr val="black"/>
                </a:solidFill>
                <a:effectLst/>
                <a:uLnTx/>
                <a:uFillTx/>
                <a:latin typeface="Tahoma"/>
                <a:ea typeface="+mn-ea"/>
                <a:cs typeface="+mn-cs"/>
              </a:rPr>
              <a:t> -0 = 10000000</a:t>
            </a:r>
            <a:endParaRPr lang="en-US" sz="2400" dirty="0"/>
          </a:p>
        </p:txBody>
      </p:sp>
      <p:sp>
        <p:nvSpPr>
          <p:cNvPr id="7" name="TextBox 6">
            <a:extLst>
              <a:ext uri="{FF2B5EF4-FFF2-40B4-BE49-F238E27FC236}">
                <a16:creationId xmlns:a16="http://schemas.microsoft.com/office/drawing/2014/main" id="{6699CC84-E702-40F3-83AC-3DB76A24077F}"/>
              </a:ext>
            </a:extLst>
          </p:cNvPr>
          <p:cNvSpPr txBox="1"/>
          <p:nvPr/>
        </p:nvSpPr>
        <p:spPr>
          <a:xfrm>
            <a:off x="4572000" y="3822700"/>
            <a:ext cx="2781300" cy="794064"/>
          </a:xfrm>
          <a:prstGeom prst="rect">
            <a:avLst/>
          </a:prstGeom>
          <a:noFill/>
        </p:spPr>
        <p:txBody>
          <a:bodyPr wrap="square" rtlCol="0">
            <a:spAutoFit/>
          </a:bodyPr>
          <a:lstStyle/>
          <a:p>
            <a:pPr>
              <a:lnSpc>
                <a:spcPct val="90000"/>
              </a:lnSpc>
              <a:spcBef>
                <a:spcPts val="500"/>
              </a:spcBef>
              <a:defRPr/>
            </a:pPr>
            <a:r>
              <a:rPr kumimoji="0" lang="en-US" sz="2400" b="0" i="0" u="none" strike="noStrike" kern="1200" cap="none" spc="0" normalizeH="0" baseline="0" noProof="0" dirty="0">
                <a:ln>
                  <a:noFill/>
                </a:ln>
                <a:solidFill>
                  <a:prstClr val="black"/>
                </a:solidFill>
                <a:effectLst/>
                <a:uLnTx/>
                <a:uFillTx/>
                <a:latin typeface="Tahoma"/>
                <a:ea typeface="+mn-ea"/>
                <a:cs typeface="+mn-cs"/>
              </a:rPr>
              <a:t>+127 = 01111111</a:t>
            </a:r>
          </a:p>
          <a:p>
            <a:r>
              <a:rPr kumimoji="0" lang="en-US" sz="2400" b="0" i="0" u="none" strike="noStrike" kern="1200" cap="none" spc="0" normalizeH="0" baseline="0" noProof="0" dirty="0">
                <a:ln>
                  <a:noFill/>
                </a:ln>
                <a:solidFill>
                  <a:prstClr val="black"/>
                </a:solidFill>
                <a:effectLst/>
                <a:uLnTx/>
                <a:uFillTx/>
                <a:latin typeface="Tahoma"/>
                <a:ea typeface="+mn-ea"/>
                <a:cs typeface="+mn-cs"/>
              </a:rPr>
              <a:t> -127 = 11111111</a:t>
            </a:r>
            <a:endParaRPr lang="en-US" sz="2400" dirty="0"/>
          </a:p>
        </p:txBody>
      </p:sp>
      <p:sp>
        <p:nvSpPr>
          <p:cNvPr id="8" name="TextBox 7">
            <a:extLst>
              <a:ext uri="{FF2B5EF4-FFF2-40B4-BE49-F238E27FC236}">
                <a16:creationId xmlns:a16="http://schemas.microsoft.com/office/drawing/2014/main" id="{710A70B6-15E9-4797-88A6-781E2B30027A}"/>
              </a:ext>
            </a:extLst>
          </p:cNvPr>
          <p:cNvSpPr txBox="1"/>
          <p:nvPr/>
        </p:nvSpPr>
        <p:spPr>
          <a:xfrm>
            <a:off x="607595" y="4874816"/>
            <a:ext cx="11201400" cy="1846659"/>
          </a:xfrm>
          <a:prstGeom prst="rect">
            <a:avLst/>
          </a:prstGeom>
          <a:noFill/>
        </p:spPr>
        <p:txBody>
          <a:bodyPr wrap="square" rtlCol="0">
            <a:spAutoFit/>
          </a:bodyPr>
          <a:lstStyle/>
          <a:p>
            <a:pPr marL="342900" indent="-342900">
              <a:buFont typeface="Arial" panose="020B0604020202020204" pitchFamily="34" charset="0"/>
              <a:buChar char="•"/>
            </a:pPr>
            <a:r>
              <a:rPr lang="en-US" sz="2400" dirty="0"/>
              <a:t>Annoying problem: we have two representations of zero!</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Also annoying: hardware to do math with signed and unsigned numbers gets complicated…</a:t>
            </a:r>
          </a:p>
          <a:p>
            <a:endParaRPr lang="en-US" dirty="0"/>
          </a:p>
        </p:txBody>
      </p:sp>
    </p:spTree>
    <p:extLst>
      <p:ext uri="{BB962C8B-B14F-4D97-AF65-F5344CB8AC3E}">
        <p14:creationId xmlns:p14="http://schemas.microsoft.com/office/powerpoint/2010/main" val="113616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D67E-6156-4671-8725-FA94E81F5A4D}"/>
              </a:ext>
            </a:extLst>
          </p:cNvPr>
          <p:cNvSpPr>
            <a:spLocks noGrp="1"/>
          </p:cNvSpPr>
          <p:nvPr>
            <p:ph type="title"/>
          </p:nvPr>
        </p:nvSpPr>
        <p:spPr/>
        <p:txBody>
          <a:bodyPr/>
          <a:lstStyle/>
          <a:p>
            <a:r>
              <a:rPr lang="en-US" dirty="0"/>
              <a:t>Does work: Two’s complement encoding</a:t>
            </a:r>
          </a:p>
        </p:txBody>
      </p:sp>
      <p:sp>
        <p:nvSpPr>
          <p:cNvPr id="3" name="Content Placeholder 2">
            <a:extLst>
              <a:ext uri="{FF2B5EF4-FFF2-40B4-BE49-F238E27FC236}">
                <a16:creationId xmlns:a16="http://schemas.microsoft.com/office/drawing/2014/main" id="{BAE7DE55-FE13-415B-ABC1-218BCC2CC88E}"/>
              </a:ext>
            </a:extLst>
          </p:cNvPr>
          <p:cNvSpPr>
            <a:spLocks noGrp="1"/>
          </p:cNvSpPr>
          <p:nvPr>
            <p:ph idx="1"/>
          </p:nvPr>
        </p:nvSpPr>
        <p:spPr/>
        <p:txBody>
          <a:bodyPr>
            <a:noAutofit/>
          </a:bodyPr>
          <a:lstStyle/>
          <a:p>
            <a:r>
              <a:rPr lang="en-US" sz="2400" dirty="0"/>
              <a:t>Bad news: need to make the encoding more complicated</a:t>
            </a:r>
          </a:p>
          <a:p>
            <a:r>
              <a:rPr lang="en-US" sz="2400" dirty="0"/>
              <a:t>Good news: it will actually work</a:t>
            </a:r>
          </a:p>
          <a:p>
            <a:pPr lvl="1"/>
            <a:endParaRPr lang="en-US" sz="2000" dirty="0"/>
          </a:p>
          <a:p>
            <a:r>
              <a:rPr lang="en-US" sz="2400" dirty="0"/>
              <a:t>Plan:</a:t>
            </a:r>
          </a:p>
          <a:p>
            <a:pPr lvl="1"/>
            <a:r>
              <a:rPr lang="en-US" sz="2000" dirty="0"/>
              <a:t>Start with unsigned encoding, but make ONLY the largest power negative</a:t>
            </a:r>
          </a:p>
          <a:p>
            <a:pPr lvl="1"/>
            <a:r>
              <a:rPr lang="en-US" sz="2000" dirty="0"/>
              <a:t>Example: for 8 bits, most significant bit is worth -2</a:t>
            </a:r>
            <a:r>
              <a:rPr lang="en-US" sz="2000" baseline="30000" dirty="0"/>
              <a:t>7 </a:t>
            </a:r>
            <a:r>
              <a:rPr lang="en-US" sz="2000" dirty="0"/>
              <a:t>not +2</a:t>
            </a:r>
            <a:r>
              <a:rPr lang="en-US" sz="2000" baseline="30000" dirty="0"/>
              <a:t>7 </a:t>
            </a:r>
            <a:r>
              <a:rPr lang="en-US" sz="2000" dirty="0"/>
              <a:t>(other bits are still positive)</a:t>
            </a:r>
          </a:p>
          <a:p>
            <a:pPr lvl="1"/>
            <a:endParaRPr lang="en-US" sz="2000" dirty="0"/>
          </a:p>
          <a:p>
            <a:r>
              <a:rPr lang="en-US" sz="2400" dirty="0"/>
              <a:t>To encode a negative integer</a:t>
            </a:r>
          </a:p>
          <a:p>
            <a:pPr lvl="1"/>
            <a:r>
              <a:rPr lang="en-US" sz="2000" dirty="0"/>
              <a:t>First, set the most significant bit to 1 to start with a big negative number</a:t>
            </a:r>
          </a:p>
          <a:p>
            <a:pPr lvl="1"/>
            <a:r>
              <a:rPr lang="en-US" sz="2000" dirty="0"/>
              <a:t>Then, add positive powers of 2 (the other bits) to “get back” to number we want</a:t>
            </a:r>
          </a:p>
          <a:p>
            <a:pPr lvl="1"/>
            <a:endParaRPr lang="en-US" sz="2000" dirty="0"/>
          </a:p>
          <a:p>
            <a:r>
              <a:rPr lang="en-US" sz="2400" dirty="0"/>
              <a:t>Example: encode -6 as a 4-bit two’s complement integer</a:t>
            </a:r>
          </a:p>
          <a:p>
            <a:pPr lvl="1"/>
            <a:r>
              <a:rPr lang="en-US" dirty="0"/>
              <a:t>-6</a:t>
            </a:r>
            <a:r>
              <a:rPr lang="en-US" baseline="-25000" dirty="0"/>
              <a:t>10</a:t>
            </a:r>
            <a:r>
              <a:rPr lang="en-US" dirty="0"/>
              <a:t> =</a:t>
            </a:r>
          </a:p>
          <a:p>
            <a:pPr lvl="1"/>
            <a:endParaRPr lang="en-US" sz="2000" dirty="0"/>
          </a:p>
        </p:txBody>
      </p:sp>
      <p:sp>
        <p:nvSpPr>
          <p:cNvPr id="4" name="Slide Number Placeholder 3">
            <a:extLst>
              <a:ext uri="{FF2B5EF4-FFF2-40B4-BE49-F238E27FC236}">
                <a16:creationId xmlns:a16="http://schemas.microsoft.com/office/drawing/2014/main" id="{B008D057-E29B-4B43-B95C-0D8B5DAB7322}"/>
              </a:ext>
            </a:extLst>
          </p:cNvPr>
          <p:cNvSpPr>
            <a:spLocks noGrp="1"/>
          </p:cNvSpPr>
          <p:nvPr>
            <p:ph type="sldNum" sz="quarter" idx="12"/>
          </p:nvPr>
        </p:nvSpPr>
        <p:spPr/>
        <p:txBody>
          <a:bodyPr/>
          <a:lstStyle/>
          <a:p>
            <a:fld id="{0778C724-3839-4D76-A707-B4C23905D055}" type="slidenum">
              <a:rPr lang="en-US" smtClean="0"/>
              <a:t>49</a:t>
            </a:fld>
            <a:endParaRPr lang="en-US"/>
          </a:p>
        </p:txBody>
      </p:sp>
      <p:sp>
        <p:nvSpPr>
          <p:cNvPr id="5" name="TextBox 4">
            <a:extLst>
              <a:ext uri="{FF2B5EF4-FFF2-40B4-BE49-F238E27FC236}">
                <a16:creationId xmlns:a16="http://schemas.microsoft.com/office/drawing/2014/main" id="{55DA258C-754A-44B9-B3A8-600C36B51591}"/>
              </a:ext>
            </a:extLst>
          </p:cNvPr>
          <p:cNvSpPr txBox="1"/>
          <p:nvPr/>
        </p:nvSpPr>
        <p:spPr>
          <a:xfrm>
            <a:off x="2267980" y="5942800"/>
            <a:ext cx="853118" cy="440121"/>
          </a:xfrm>
          <a:prstGeom prst="rect">
            <a:avLst/>
          </a:prstGeom>
          <a:noFill/>
        </p:spPr>
        <p:txBody>
          <a:bodyPr wrap="none" rtlCol="0">
            <a:noAutofit/>
          </a:bodyPr>
          <a:lstStyle/>
          <a:p>
            <a:r>
              <a:rPr lang="en-US" sz="2400" dirty="0">
                <a:latin typeface="Calibri" charset="0"/>
                <a:ea typeface="Calibri" charset="0"/>
                <a:cs typeface="Calibri" charset="0"/>
              </a:rPr>
              <a:t>1 × -2</a:t>
            </a:r>
            <a:r>
              <a:rPr lang="en-US" sz="2400" baseline="30000" dirty="0">
                <a:latin typeface="Calibri" charset="0"/>
                <a:ea typeface="Calibri" charset="0"/>
                <a:cs typeface="Calibri" charset="0"/>
              </a:rPr>
              <a:t>3</a:t>
            </a:r>
            <a:endParaRPr lang="en-US" sz="2400" dirty="0">
              <a:latin typeface="Calibri" charset="0"/>
              <a:ea typeface="Calibri" charset="0"/>
              <a:cs typeface="Calibri" charset="0"/>
            </a:endParaRPr>
          </a:p>
        </p:txBody>
      </p:sp>
      <p:sp>
        <p:nvSpPr>
          <p:cNvPr id="6" name="TextBox 5">
            <a:extLst>
              <a:ext uri="{FF2B5EF4-FFF2-40B4-BE49-F238E27FC236}">
                <a16:creationId xmlns:a16="http://schemas.microsoft.com/office/drawing/2014/main" id="{BACC71BB-AD87-4E57-967E-60EA05609482}"/>
              </a:ext>
            </a:extLst>
          </p:cNvPr>
          <p:cNvSpPr txBox="1"/>
          <p:nvPr/>
        </p:nvSpPr>
        <p:spPr>
          <a:xfrm>
            <a:off x="3121098" y="5942000"/>
            <a:ext cx="2648482" cy="778675"/>
          </a:xfrm>
          <a:prstGeom prst="rect">
            <a:avLst/>
          </a:prstGeom>
          <a:noFill/>
        </p:spPr>
        <p:txBody>
          <a:bodyPr wrap="none" rtlCol="0">
            <a:noAutofit/>
          </a:bodyPr>
          <a:lstStyle/>
          <a:p>
            <a:pPr algn="l"/>
            <a:r>
              <a:rPr lang="en-US" sz="2400" dirty="0">
                <a:latin typeface="Calibri" charset="0"/>
                <a:ea typeface="Calibri" charset="0"/>
                <a:cs typeface="Calibri" charset="0"/>
              </a:rPr>
              <a:t>+ 0 × 2</a:t>
            </a:r>
            <a:r>
              <a:rPr lang="en-US" sz="2400" baseline="30000" dirty="0">
                <a:latin typeface="Calibri" charset="0"/>
                <a:ea typeface="Calibri" charset="0"/>
                <a:cs typeface="Calibri" charset="0"/>
              </a:rPr>
              <a:t>2</a:t>
            </a:r>
            <a:r>
              <a:rPr lang="en-US" sz="2400" dirty="0">
                <a:latin typeface="Calibri" charset="0"/>
                <a:ea typeface="Calibri" charset="0"/>
                <a:cs typeface="Calibri" charset="0"/>
              </a:rPr>
              <a:t> + 1 × 2</a:t>
            </a:r>
            <a:r>
              <a:rPr lang="en-US" sz="2400" baseline="30000" dirty="0">
                <a:latin typeface="Calibri" charset="0"/>
                <a:ea typeface="Calibri" charset="0"/>
                <a:cs typeface="Calibri" charset="0"/>
              </a:rPr>
              <a:t>1</a:t>
            </a:r>
            <a:r>
              <a:rPr lang="en-US" sz="2400" dirty="0">
                <a:latin typeface="Calibri" charset="0"/>
                <a:ea typeface="Calibri" charset="0"/>
                <a:cs typeface="Calibri" charset="0"/>
              </a:rPr>
              <a:t> + 0 × 2</a:t>
            </a:r>
            <a:r>
              <a:rPr lang="en-US" sz="2400" baseline="30000" dirty="0">
                <a:latin typeface="Calibri" charset="0"/>
                <a:ea typeface="Calibri" charset="0"/>
                <a:cs typeface="Calibri" charset="0"/>
              </a:rPr>
              <a:t>1</a:t>
            </a:r>
            <a:endParaRPr lang="en-US" sz="2400" dirty="0">
              <a:latin typeface="Calibri" charset="0"/>
              <a:ea typeface="Calibri" charset="0"/>
              <a:cs typeface="Calibri" charset="0"/>
            </a:endParaRPr>
          </a:p>
          <a:p>
            <a:pPr algn="l"/>
            <a:endParaRPr lang="en-US" sz="2400" dirty="0">
              <a:latin typeface="Calibri" charset="0"/>
              <a:ea typeface="Calibri" charset="0"/>
              <a:cs typeface="Calibri" charset="0"/>
            </a:endParaRPr>
          </a:p>
        </p:txBody>
      </p:sp>
      <p:sp>
        <p:nvSpPr>
          <p:cNvPr id="7" name="TextBox 6">
            <a:extLst>
              <a:ext uri="{FF2B5EF4-FFF2-40B4-BE49-F238E27FC236}">
                <a16:creationId xmlns:a16="http://schemas.microsoft.com/office/drawing/2014/main" id="{D1543DC2-E83B-4006-BDDA-6F05926FC241}"/>
              </a:ext>
            </a:extLst>
          </p:cNvPr>
          <p:cNvSpPr txBox="1"/>
          <p:nvPr/>
        </p:nvSpPr>
        <p:spPr>
          <a:xfrm>
            <a:off x="6259299" y="5972145"/>
            <a:ext cx="1127232" cy="400110"/>
          </a:xfrm>
          <a:prstGeom prst="rect">
            <a:avLst/>
          </a:prstGeom>
          <a:noFill/>
        </p:spPr>
        <p:txBody>
          <a:bodyPr wrap="none" rtlCol="0">
            <a:noAutofit/>
          </a:bodyPr>
          <a:lstStyle/>
          <a:p>
            <a:pPr algn="l"/>
            <a:r>
              <a:rPr lang="en-US" sz="2000" dirty="0"/>
              <a:t>⇒ 0b</a:t>
            </a:r>
            <a:r>
              <a:rPr lang="en-US" sz="2000" b="1" dirty="0">
                <a:latin typeface="Courier New" charset="0"/>
                <a:ea typeface="Courier New" charset="0"/>
                <a:cs typeface="Courier New" charset="0"/>
              </a:rPr>
              <a:t>1010</a:t>
            </a:r>
            <a:endParaRPr lang="en-US" sz="2000" dirty="0"/>
          </a:p>
        </p:txBody>
      </p:sp>
      <p:sp>
        <p:nvSpPr>
          <p:cNvPr id="8" name="TextBox 7">
            <a:extLst>
              <a:ext uri="{FF2B5EF4-FFF2-40B4-BE49-F238E27FC236}">
                <a16:creationId xmlns:a16="http://schemas.microsoft.com/office/drawing/2014/main" id="{44DEB846-C920-463C-96AB-8A47B70FF0A1}"/>
              </a:ext>
            </a:extLst>
          </p:cNvPr>
          <p:cNvSpPr txBox="1"/>
          <p:nvPr/>
        </p:nvSpPr>
        <p:spPr>
          <a:xfrm>
            <a:off x="7567251" y="5956240"/>
            <a:ext cx="973343" cy="400110"/>
          </a:xfrm>
          <a:prstGeom prst="rect">
            <a:avLst/>
          </a:prstGeom>
          <a:noFill/>
        </p:spPr>
        <p:txBody>
          <a:bodyPr wrap="none" rtlCol="0">
            <a:noAutofit/>
          </a:bodyPr>
          <a:lstStyle/>
          <a:p>
            <a:pPr algn="l"/>
            <a:r>
              <a:rPr lang="en-US" sz="2000" dirty="0"/>
              <a:t>⇒ </a:t>
            </a:r>
            <a:r>
              <a:rPr lang="en-US" sz="2000" b="1" dirty="0">
                <a:latin typeface="Courier New" charset="0"/>
                <a:ea typeface="Courier New" charset="0"/>
                <a:cs typeface="Courier New" charset="0"/>
              </a:rPr>
              <a:t>0xa</a:t>
            </a:r>
            <a:endParaRPr lang="en-US" sz="2000" dirty="0"/>
          </a:p>
        </p:txBody>
      </p:sp>
    </p:spTree>
    <p:extLst>
      <p:ext uri="{BB962C8B-B14F-4D97-AF65-F5344CB8AC3E}">
        <p14:creationId xmlns:p14="http://schemas.microsoft.com/office/powerpoint/2010/main" val="3379177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A9BE9-DA82-5751-22D8-A9990BA65CBB}"/>
              </a:ext>
            </a:extLst>
          </p:cNvPr>
          <p:cNvSpPr>
            <a:spLocks noGrp="1"/>
          </p:cNvSpPr>
          <p:nvPr>
            <p:ph type="title"/>
          </p:nvPr>
        </p:nvSpPr>
        <p:spPr/>
        <p:txBody>
          <a:bodyPr/>
          <a:lstStyle/>
          <a:p>
            <a:r>
              <a:rPr lang="en-US" dirty="0"/>
              <a:t>Learning binary</a:t>
            </a:r>
          </a:p>
        </p:txBody>
      </p:sp>
      <p:sp>
        <p:nvSpPr>
          <p:cNvPr id="3" name="Content Placeholder 2">
            <a:extLst>
              <a:ext uri="{FF2B5EF4-FFF2-40B4-BE49-F238E27FC236}">
                <a16:creationId xmlns:a16="http://schemas.microsoft.com/office/drawing/2014/main" id="{9C83D2DA-37DC-472E-5D92-2FBA3178AFD0}"/>
              </a:ext>
            </a:extLst>
          </p:cNvPr>
          <p:cNvSpPr>
            <a:spLocks noGrp="1"/>
          </p:cNvSpPr>
          <p:nvPr>
            <p:ph idx="1"/>
          </p:nvPr>
        </p:nvSpPr>
        <p:spPr/>
        <p:txBody>
          <a:bodyPr/>
          <a:lstStyle/>
          <a:p>
            <a:r>
              <a:rPr lang="en-US" dirty="0"/>
              <a:t>To understand how a computer really works we need to understand that data it operates on</a:t>
            </a:r>
          </a:p>
          <a:p>
            <a:endParaRPr lang="en-US" dirty="0"/>
          </a:p>
          <a:p>
            <a:r>
              <a:rPr lang="en-US" dirty="0"/>
              <a:t>Computers hold data in memory as individual ones and zeros</a:t>
            </a:r>
          </a:p>
          <a:p>
            <a:pPr lvl="1"/>
            <a:r>
              <a:rPr lang="en-US" dirty="0"/>
              <a:t>These ones and zeros make up binary values</a:t>
            </a:r>
          </a:p>
          <a:p>
            <a:pPr lvl="1"/>
            <a:endParaRPr lang="en-US" dirty="0"/>
          </a:p>
          <a:p>
            <a:r>
              <a:rPr lang="en-US" dirty="0"/>
              <a:t>So, we’re going to need to understand binary</a:t>
            </a:r>
          </a:p>
          <a:p>
            <a:pPr lvl="1"/>
            <a:r>
              <a:rPr lang="en-US" dirty="0"/>
              <a:t>Binary will </a:t>
            </a:r>
            <a:r>
              <a:rPr lang="en-US" b="1" i="1" dirty="0"/>
              <a:t>definitely</a:t>
            </a:r>
            <a:r>
              <a:rPr lang="en-US" dirty="0"/>
              <a:t> come up again in this and other classes</a:t>
            </a:r>
          </a:p>
        </p:txBody>
      </p:sp>
      <p:sp>
        <p:nvSpPr>
          <p:cNvPr id="4" name="Slide Number Placeholder 3">
            <a:extLst>
              <a:ext uri="{FF2B5EF4-FFF2-40B4-BE49-F238E27FC236}">
                <a16:creationId xmlns:a16="http://schemas.microsoft.com/office/drawing/2014/main" id="{F7D64D04-7B15-F479-C2BD-5CC730066C81}"/>
              </a:ext>
            </a:extLst>
          </p:cNvPr>
          <p:cNvSpPr>
            <a:spLocks noGrp="1"/>
          </p:cNvSpPr>
          <p:nvPr>
            <p:ph type="sldNum" sz="quarter" idx="12"/>
          </p:nvPr>
        </p:nvSpPr>
        <p:spPr/>
        <p:txBody>
          <a:bodyPr/>
          <a:lstStyle/>
          <a:p>
            <a:fld id="{0778C724-3839-4D76-A707-B4C23905D055}" type="slidenum">
              <a:rPr lang="en-US" smtClean="0"/>
              <a:t>5</a:t>
            </a:fld>
            <a:endParaRPr lang="en-US"/>
          </a:p>
        </p:txBody>
      </p:sp>
    </p:spTree>
    <p:extLst>
      <p:ext uri="{BB962C8B-B14F-4D97-AF65-F5344CB8AC3E}">
        <p14:creationId xmlns:p14="http://schemas.microsoft.com/office/powerpoint/2010/main" val="7746966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8FA2B-E44E-421E-92D7-6EB6EA2187F9}"/>
              </a:ext>
            </a:extLst>
          </p:cNvPr>
          <p:cNvSpPr>
            <a:spLocks noGrp="1"/>
          </p:cNvSpPr>
          <p:nvPr>
            <p:ph type="title"/>
          </p:nvPr>
        </p:nvSpPr>
        <p:spPr/>
        <p:txBody>
          <a:bodyPr/>
          <a:lstStyle/>
          <a:p>
            <a:r>
              <a:rPr lang="en-US" dirty="0"/>
              <a:t>Two’s complement examples</a:t>
            </a:r>
          </a:p>
        </p:txBody>
      </p:sp>
      <p:sp>
        <p:nvSpPr>
          <p:cNvPr id="3" name="Content Placeholder 2">
            <a:extLst>
              <a:ext uri="{FF2B5EF4-FFF2-40B4-BE49-F238E27FC236}">
                <a16:creationId xmlns:a16="http://schemas.microsoft.com/office/drawing/2014/main" id="{E5879271-837A-4E16-B640-F7FFF2F0D272}"/>
              </a:ext>
            </a:extLst>
          </p:cNvPr>
          <p:cNvSpPr>
            <a:spLocks noGrp="1"/>
          </p:cNvSpPr>
          <p:nvPr>
            <p:ph idx="1"/>
          </p:nvPr>
        </p:nvSpPr>
        <p:spPr/>
        <p:txBody>
          <a:bodyPr/>
          <a:lstStyle/>
          <a:p>
            <a:r>
              <a:rPr lang="en-US" dirty="0"/>
              <a:t>Encode -100 as an 8-bit two’s complement number</a:t>
            </a:r>
          </a:p>
          <a:p>
            <a:pPr lvl="1"/>
            <a:endParaRPr lang="en-US" dirty="0"/>
          </a:p>
          <a:p>
            <a:pPr lvl="1"/>
            <a:r>
              <a:rPr lang="en-US" dirty="0"/>
              <a:t>-100</a:t>
            </a:r>
            <a:r>
              <a:rPr lang="en-US" baseline="-25000" dirty="0"/>
              <a:t>10</a:t>
            </a:r>
            <a:r>
              <a:rPr lang="en-US" dirty="0"/>
              <a:t> = </a:t>
            </a:r>
          </a:p>
        </p:txBody>
      </p:sp>
      <p:sp>
        <p:nvSpPr>
          <p:cNvPr id="4" name="Slide Number Placeholder 3">
            <a:extLst>
              <a:ext uri="{FF2B5EF4-FFF2-40B4-BE49-F238E27FC236}">
                <a16:creationId xmlns:a16="http://schemas.microsoft.com/office/drawing/2014/main" id="{715A8A45-9ADD-48F3-8D77-16F048A0F818}"/>
              </a:ext>
            </a:extLst>
          </p:cNvPr>
          <p:cNvSpPr>
            <a:spLocks noGrp="1"/>
          </p:cNvSpPr>
          <p:nvPr>
            <p:ph type="sldNum" sz="quarter" idx="12"/>
          </p:nvPr>
        </p:nvSpPr>
        <p:spPr/>
        <p:txBody>
          <a:bodyPr/>
          <a:lstStyle/>
          <a:p>
            <a:fld id="{0778C724-3839-4D76-A707-B4C23905D055}" type="slidenum">
              <a:rPr lang="en-US" smtClean="0"/>
              <a:t>50</a:t>
            </a:fld>
            <a:endParaRPr lang="en-US"/>
          </a:p>
        </p:txBody>
      </p:sp>
      <p:sp>
        <p:nvSpPr>
          <p:cNvPr id="6" name="TextBox 5">
            <a:extLst>
              <a:ext uri="{FF2B5EF4-FFF2-40B4-BE49-F238E27FC236}">
                <a16:creationId xmlns:a16="http://schemas.microsoft.com/office/drawing/2014/main" id="{9AE74C68-46E9-4F75-B6A3-FB895BDFE155}"/>
              </a:ext>
            </a:extLst>
          </p:cNvPr>
          <p:cNvSpPr txBox="1"/>
          <p:nvPr/>
        </p:nvSpPr>
        <p:spPr>
          <a:xfrm>
            <a:off x="2413000" y="3239286"/>
            <a:ext cx="5029200" cy="707886"/>
          </a:xfrm>
          <a:prstGeom prst="rect">
            <a:avLst/>
          </a:prstGeom>
          <a:noFill/>
        </p:spPr>
        <p:txBody>
          <a:bodyPr wrap="square" rtlCol="0">
            <a:spAutoFit/>
          </a:bodyPr>
          <a:lstStyle/>
          <a:p>
            <a:r>
              <a:rPr lang="en-US" sz="2000" dirty="0"/>
              <a:t>Problem becomes: </a:t>
            </a:r>
            <a:br>
              <a:rPr lang="en-US" sz="2000" dirty="0"/>
            </a:br>
            <a:r>
              <a:rPr lang="en-US" sz="2000" dirty="0"/>
              <a:t>encode +28 as a 7-bit unsigned number</a:t>
            </a:r>
          </a:p>
        </p:txBody>
      </p:sp>
      <p:sp>
        <p:nvSpPr>
          <p:cNvPr id="7" name="TextBox 6">
            <a:extLst>
              <a:ext uri="{FF2B5EF4-FFF2-40B4-BE49-F238E27FC236}">
                <a16:creationId xmlns:a16="http://schemas.microsoft.com/office/drawing/2014/main" id="{D11C4B13-47BA-4E01-A5DC-1A4C6F2C2D0C}"/>
              </a:ext>
            </a:extLst>
          </p:cNvPr>
          <p:cNvSpPr txBox="1"/>
          <p:nvPr/>
        </p:nvSpPr>
        <p:spPr>
          <a:xfrm>
            <a:off x="2654300" y="1989909"/>
            <a:ext cx="853118" cy="440121"/>
          </a:xfrm>
          <a:prstGeom prst="rect">
            <a:avLst/>
          </a:prstGeom>
          <a:noFill/>
        </p:spPr>
        <p:txBody>
          <a:bodyPr wrap="none" rtlCol="0">
            <a:noAutofit/>
          </a:bodyPr>
          <a:lstStyle/>
          <a:p>
            <a:r>
              <a:rPr lang="en-US" sz="2400" dirty="0">
                <a:latin typeface="Calibri" charset="0"/>
                <a:ea typeface="Calibri" charset="0"/>
                <a:cs typeface="Calibri" charset="0"/>
              </a:rPr>
              <a:t> 1 × -2</a:t>
            </a:r>
            <a:r>
              <a:rPr lang="en-US" sz="2400" baseline="30000" dirty="0">
                <a:latin typeface="Calibri" charset="0"/>
                <a:ea typeface="Calibri" charset="0"/>
                <a:cs typeface="Calibri" charset="0"/>
              </a:rPr>
              <a:t>7</a:t>
            </a:r>
          </a:p>
          <a:p>
            <a:endParaRPr lang="en-US" sz="2400" dirty="0">
              <a:latin typeface="Calibri" charset="0"/>
              <a:ea typeface="Calibri" charset="0"/>
              <a:cs typeface="Calibri" charset="0"/>
            </a:endParaRPr>
          </a:p>
          <a:p>
            <a:r>
              <a:rPr lang="en-US" sz="2400" dirty="0">
                <a:latin typeface="Calibri" charset="0"/>
                <a:ea typeface="Calibri" charset="0"/>
                <a:cs typeface="Calibri" charset="0"/>
              </a:rPr>
              <a:t>-128</a:t>
            </a:r>
          </a:p>
        </p:txBody>
      </p:sp>
      <p:sp>
        <p:nvSpPr>
          <p:cNvPr id="8" name="TextBox 7">
            <a:extLst>
              <a:ext uri="{FF2B5EF4-FFF2-40B4-BE49-F238E27FC236}">
                <a16:creationId xmlns:a16="http://schemas.microsoft.com/office/drawing/2014/main" id="{4CEB7A08-EC60-470E-AF4C-AEC09C311D23}"/>
              </a:ext>
            </a:extLst>
          </p:cNvPr>
          <p:cNvSpPr txBox="1"/>
          <p:nvPr/>
        </p:nvSpPr>
        <p:spPr>
          <a:xfrm>
            <a:off x="3691355" y="1989907"/>
            <a:ext cx="853118" cy="440121"/>
          </a:xfrm>
          <a:prstGeom prst="rect">
            <a:avLst/>
          </a:prstGeom>
          <a:noFill/>
        </p:spPr>
        <p:txBody>
          <a:bodyPr wrap="none" rtlCol="0">
            <a:noAutofit/>
          </a:bodyPr>
          <a:lstStyle/>
          <a:p>
            <a:r>
              <a:rPr lang="en-US" sz="2400" dirty="0">
                <a:latin typeface="Calibri" charset="0"/>
                <a:ea typeface="Calibri" charset="0"/>
                <a:cs typeface="Calibri" charset="0"/>
              </a:rPr>
              <a:t>+ 0 × 2</a:t>
            </a:r>
            <a:r>
              <a:rPr lang="en-US" sz="2400" baseline="30000" dirty="0">
                <a:latin typeface="Calibri" charset="0"/>
                <a:ea typeface="Calibri" charset="0"/>
                <a:cs typeface="Calibri" charset="0"/>
              </a:rPr>
              <a:t>6</a:t>
            </a:r>
          </a:p>
          <a:p>
            <a:endParaRPr lang="en-US" sz="2400" dirty="0">
              <a:latin typeface="Calibri" charset="0"/>
              <a:ea typeface="Calibri" charset="0"/>
              <a:cs typeface="Calibri" charset="0"/>
            </a:endParaRPr>
          </a:p>
          <a:p>
            <a:r>
              <a:rPr lang="en-US" sz="2400" dirty="0">
                <a:latin typeface="Calibri" charset="0"/>
                <a:ea typeface="Calibri" charset="0"/>
                <a:cs typeface="Calibri" charset="0"/>
              </a:rPr>
              <a:t>+ 0</a:t>
            </a:r>
          </a:p>
        </p:txBody>
      </p:sp>
      <p:sp>
        <p:nvSpPr>
          <p:cNvPr id="9" name="TextBox 8">
            <a:extLst>
              <a:ext uri="{FF2B5EF4-FFF2-40B4-BE49-F238E27FC236}">
                <a16:creationId xmlns:a16="http://schemas.microsoft.com/office/drawing/2014/main" id="{8034B474-F122-409C-BAA2-BDFDE1C44E11}"/>
              </a:ext>
            </a:extLst>
          </p:cNvPr>
          <p:cNvSpPr txBox="1"/>
          <p:nvPr/>
        </p:nvSpPr>
        <p:spPr>
          <a:xfrm>
            <a:off x="4661963" y="1971083"/>
            <a:ext cx="853118" cy="440121"/>
          </a:xfrm>
          <a:prstGeom prst="rect">
            <a:avLst/>
          </a:prstGeom>
          <a:noFill/>
        </p:spPr>
        <p:txBody>
          <a:bodyPr wrap="none" rtlCol="0">
            <a:noAutofit/>
          </a:bodyPr>
          <a:lstStyle/>
          <a:p>
            <a:r>
              <a:rPr lang="en-US" sz="2400" dirty="0">
                <a:latin typeface="Calibri" charset="0"/>
                <a:ea typeface="Calibri" charset="0"/>
                <a:cs typeface="Calibri" charset="0"/>
              </a:rPr>
              <a:t>+ 0 × 2</a:t>
            </a:r>
            <a:r>
              <a:rPr lang="en-US" sz="2400" baseline="30000" dirty="0">
                <a:latin typeface="Calibri" charset="0"/>
                <a:ea typeface="Calibri" charset="0"/>
                <a:cs typeface="Calibri" charset="0"/>
              </a:rPr>
              <a:t>5</a:t>
            </a:r>
          </a:p>
          <a:p>
            <a:endParaRPr lang="en-US" sz="2400" dirty="0">
              <a:latin typeface="Calibri" charset="0"/>
              <a:ea typeface="Calibri" charset="0"/>
              <a:cs typeface="Calibri" charset="0"/>
            </a:endParaRPr>
          </a:p>
          <a:p>
            <a:r>
              <a:rPr lang="en-US" sz="2400" dirty="0">
                <a:latin typeface="Calibri" charset="0"/>
                <a:ea typeface="Calibri" charset="0"/>
                <a:cs typeface="Calibri" charset="0"/>
              </a:rPr>
              <a:t>+ 0</a:t>
            </a:r>
          </a:p>
        </p:txBody>
      </p:sp>
      <p:sp>
        <p:nvSpPr>
          <p:cNvPr id="10" name="TextBox 9">
            <a:extLst>
              <a:ext uri="{FF2B5EF4-FFF2-40B4-BE49-F238E27FC236}">
                <a16:creationId xmlns:a16="http://schemas.microsoft.com/office/drawing/2014/main" id="{912D7DE3-8D6D-4F96-BF86-025DFE1C86C8}"/>
              </a:ext>
            </a:extLst>
          </p:cNvPr>
          <p:cNvSpPr txBox="1"/>
          <p:nvPr/>
        </p:nvSpPr>
        <p:spPr>
          <a:xfrm>
            <a:off x="5632510" y="1989907"/>
            <a:ext cx="853118" cy="440121"/>
          </a:xfrm>
          <a:prstGeom prst="rect">
            <a:avLst/>
          </a:prstGeom>
          <a:noFill/>
        </p:spPr>
        <p:txBody>
          <a:bodyPr wrap="none" rtlCol="0">
            <a:noAutofit/>
          </a:bodyPr>
          <a:lstStyle/>
          <a:p>
            <a:r>
              <a:rPr lang="en-US" sz="2400" dirty="0">
                <a:latin typeface="Calibri" charset="0"/>
                <a:ea typeface="Calibri" charset="0"/>
                <a:cs typeface="Calibri" charset="0"/>
              </a:rPr>
              <a:t>+ 1 × 2</a:t>
            </a:r>
            <a:r>
              <a:rPr lang="en-US" sz="2400" baseline="30000" dirty="0">
                <a:latin typeface="Calibri" charset="0"/>
                <a:ea typeface="Calibri" charset="0"/>
                <a:cs typeface="Calibri" charset="0"/>
              </a:rPr>
              <a:t>4</a:t>
            </a:r>
          </a:p>
          <a:p>
            <a:endParaRPr lang="en-US" sz="2400" dirty="0">
              <a:latin typeface="Calibri" charset="0"/>
              <a:ea typeface="Calibri" charset="0"/>
              <a:cs typeface="Calibri" charset="0"/>
            </a:endParaRPr>
          </a:p>
          <a:p>
            <a:r>
              <a:rPr lang="en-US" sz="2400" dirty="0">
                <a:latin typeface="Calibri" charset="0"/>
                <a:ea typeface="Calibri" charset="0"/>
                <a:cs typeface="Calibri" charset="0"/>
              </a:rPr>
              <a:t>+ 16</a:t>
            </a:r>
          </a:p>
        </p:txBody>
      </p:sp>
      <p:sp>
        <p:nvSpPr>
          <p:cNvPr id="11" name="TextBox 10">
            <a:extLst>
              <a:ext uri="{FF2B5EF4-FFF2-40B4-BE49-F238E27FC236}">
                <a16:creationId xmlns:a16="http://schemas.microsoft.com/office/drawing/2014/main" id="{BAEC3021-C280-44C4-ADB2-301252F24A5F}"/>
              </a:ext>
            </a:extLst>
          </p:cNvPr>
          <p:cNvSpPr txBox="1"/>
          <p:nvPr/>
        </p:nvSpPr>
        <p:spPr>
          <a:xfrm>
            <a:off x="6603057" y="1992490"/>
            <a:ext cx="853118" cy="440121"/>
          </a:xfrm>
          <a:prstGeom prst="rect">
            <a:avLst/>
          </a:prstGeom>
          <a:noFill/>
        </p:spPr>
        <p:txBody>
          <a:bodyPr wrap="none" rtlCol="0">
            <a:noAutofit/>
          </a:bodyPr>
          <a:lstStyle/>
          <a:p>
            <a:r>
              <a:rPr lang="en-US" sz="2400" dirty="0">
                <a:latin typeface="Calibri" charset="0"/>
                <a:ea typeface="Calibri" charset="0"/>
                <a:cs typeface="Calibri" charset="0"/>
              </a:rPr>
              <a:t>+ 1 × 2</a:t>
            </a:r>
            <a:r>
              <a:rPr lang="en-US" sz="2400" baseline="30000" dirty="0">
                <a:latin typeface="Calibri" charset="0"/>
                <a:ea typeface="Calibri" charset="0"/>
                <a:cs typeface="Calibri" charset="0"/>
              </a:rPr>
              <a:t>3</a:t>
            </a:r>
          </a:p>
          <a:p>
            <a:endParaRPr lang="en-US" sz="2400" dirty="0">
              <a:latin typeface="Calibri" charset="0"/>
              <a:ea typeface="Calibri" charset="0"/>
              <a:cs typeface="Calibri" charset="0"/>
            </a:endParaRPr>
          </a:p>
          <a:p>
            <a:r>
              <a:rPr lang="en-US" sz="2400" dirty="0">
                <a:latin typeface="Calibri" charset="0"/>
                <a:ea typeface="Calibri" charset="0"/>
                <a:cs typeface="Calibri" charset="0"/>
              </a:rPr>
              <a:t>+ 8</a:t>
            </a:r>
          </a:p>
        </p:txBody>
      </p:sp>
      <p:sp>
        <p:nvSpPr>
          <p:cNvPr id="12" name="TextBox 11">
            <a:extLst>
              <a:ext uri="{FF2B5EF4-FFF2-40B4-BE49-F238E27FC236}">
                <a16:creationId xmlns:a16="http://schemas.microsoft.com/office/drawing/2014/main" id="{213B5400-FBB9-4713-95CD-8028769B19AD}"/>
              </a:ext>
            </a:extLst>
          </p:cNvPr>
          <p:cNvSpPr txBox="1"/>
          <p:nvPr/>
        </p:nvSpPr>
        <p:spPr>
          <a:xfrm>
            <a:off x="7573604" y="1992490"/>
            <a:ext cx="3475396" cy="440121"/>
          </a:xfrm>
          <a:prstGeom prst="rect">
            <a:avLst/>
          </a:prstGeom>
          <a:noFill/>
        </p:spPr>
        <p:txBody>
          <a:bodyPr wrap="none" rtlCol="0">
            <a:noAutofit/>
          </a:bodyPr>
          <a:lstStyle/>
          <a:p>
            <a:r>
              <a:rPr lang="en-US" sz="2400" dirty="0">
                <a:latin typeface="Calibri" charset="0"/>
                <a:ea typeface="Calibri" charset="0"/>
                <a:cs typeface="Calibri" charset="0"/>
              </a:rPr>
              <a:t>+ 1 × 2</a:t>
            </a:r>
            <a:r>
              <a:rPr lang="en-US" sz="2400" baseline="30000" dirty="0">
                <a:latin typeface="Calibri" charset="0"/>
                <a:ea typeface="Calibri" charset="0"/>
                <a:cs typeface="Calibri" charset="0"/>
              </a:rPr>
              <a:t>2 </a:t>
            </a:r>
            <a:r>
              <a:rPr lang="en-US" sz="2400" dirty="0">
                <a:latin typeface="Calibri" charset="0"/>
                <a:ea typeface="Calibri" charset="0"/>
                <a:cs typeface="Calibri" charset="0"/>
              </a:rPr>
              <a:t>+ 0 × 2</a:t>
            </a:r>
            <a:r>
              <a:rPr lang="en-US" sz="2400" baseline="30000" dirty="0">
                <a:latin typeface="Calibri" charset="0"/>
                <a:ea typeface="Calibri" charset="0"/>
                <a:cs typeface="Calibri" charset="0"/>
              </a:rPr>
              <a:t>1  </a:t>
            </a:r>
            <a:r>
              <a:rPr lang="en-US" sz="2400" dirty="0">
                <a:latin typeface="Calibri" charset="0"/>
                <a:ea typeface="Calibri" charset="0"/>
                <a:cs typeface="Calibri" charset="0"/>
              </a:rPr>
              <a:t>+ 0 × 2</a:t>
            </a:r>
            <a:r>
              <a:rPr lang="en-US" sz="2400" baseline="30000" dirty="0">
                <a:latin typeface="Calibri" charset="0"/>
                <a:ea typeface="Calibri" charset="0"/>
                <a:cs typeface="Calibri" charset="0"/>
              </a:rPr>
              <a:t>0</a:t>
            </a:r>
            <a:br>
              <a:rPr lang="en-US" sz="2400" baseline="30000" dirty="0">
                <a:latin typeface="Calibri" charset="0"/>
                <a:ea typeface="Calibri" charset="0"/>
                <a:cs typeface="Calibri" charset="0"/>
              </a:rPr>
            </a:br>
            <a:endParaRPr lang="en-US" sz="2400" dirty="0">
              <a:latin typeface="Calibri" charset="0"/>
              <a:ea typeface="Calibri" charset="0"/>
              <a:cs typeface="Calibri" charset="0"/>
            </a:endParaRPr>
          </a:p>
          <a:p>
            <a:r>
              <a:rPr lang="en-US" sz="2400" dirty="0">
                <a:latin typeface="Calibri" charset="0"/>
                <a:ea typeface="Calibri" charset="0"/>
                <a:cs typeface="Calibri" charset="0"/>
              </a:rPr>
              <a:t>+4           +0          +0</a:t>
            </a:r>
          </a:p>
        </p:txBody>
      </p:sp>
      <p:sp>
        <p:nvSpPr>
          <p:cNvPr id="13" name="TextBox 12">
            <a:extLst>
              <a:ext uri="{FF2B5EF4-FFF2-40B4-BE49-F238E27FC236}">
                <a16:creationId xmlns:a16="http://schemas.microsoft.com/office/drawing/2014/main" id="{281C2937-9703-44B5-84EA-539FD7ED6203}"/>
              </a:ext>
            </a:extLst>
          </p:cNvPr>
          <p:cNvSpPr txBox="1"/>
          <p:nvPr/>
        </p:nvSpPr>
        <p:spPr>
          <a:xfrm>
            <a:off x="1041400" y="4263209"/>
            <a:ext cx="4591110" cy="613591"/>
          </a:xfrm>
          <a:prstGeom prst="rect">
            <a:avLst/>
          </a:prstGeom>
          <a:noFill/>
        </p:spPr>
        <p:txBody>
          <a:bodyPr wrap="none" rtlCol="0">
            <a:noAutofit/>
          </a:bodyPr>
          <a:lstStyle/>
          <a:p>
            <a:pPr marL="342900" indent="-342900">
              <a:buFont typeface="Arial" panose="020B0604020202020204" pitchFamily="34" charset="0"/>
              <a:buChar char="•"/>
            </a:pPr>
            <a:r>
              <a:rPr lang="en-US" sz="2400" dirty="0">
                <a:latin typeface="Calibri" charset="0"/>
                <a:ea typeface="Calibri" charset="0"/>
                <a:cs typeface="Calibri" charset="0"/>
              </a:rPr>
              <a:t>-100</a:t>
            </a:r>
            <a:r>
              <a:rPr lang="en-US" sz="2400" baseline="-25000" dirty="0">
                <a:latin typeface="Calibri" charset="0"/>
                <a:ea typeface="Calibri" charset="0"/>
                <a:cs typeface="Calibri" charset="0"/>
              </a:rPr>
              <a:t>10</a:t>
            </a:r>
            <a:r>
              <a:rPr lang="en-US" sz="2400" dirty="0">
                <a:latin typeface="Calibri" charset="0"/>
                <a:ea typeface="Calibri" charset="0"/>
                <a:cs typeface="Calibri" charset="0"/>
              </a:rPr>
              <a:t> = 0b10011100 = 0x9C</a:t>
            </a:r>
          </a:p>
        </p:txBody>
      </p:sp>
      <p:sp>
        <p:nvSpPr>
          <p:cNvPr id="14" name="TextBox 13">
            <a:extLst>
              <a:ext uri="{FF2B5EF4-FFF2-40B4-BE49-F238E27FC236}">
                <a16:creationId xmlns:a16="http://schemas.microsoft.com/office/drawing/2014/main" id="{B920ECF3-9A16-4B12-A86F-6CC7AAB94628}"/>
              </a:ext>
            </a:extLst>
          </p:cNvPr>
          <p:cNvSpPr txBox="1"/>
          <p:nvPr/>
        </p:nvSpPr>
        <p:spPr>
          <a:xfrm>
            <a:off x="1041400" y="4886041"/>
            <a:ext cx="9385300" cy="613591"/>
          </a:xfrm>
          <a:prstGeom prst="rect">
            <a:avLst/>
          </a:prstGeom>
          <a:noFill/>
        </p:spPr>
        <p:txBody>
          <a:bodyPr wrap="none" rtlCol="0">
            <a:noAutofit/>
          </a:bodyPr>
          <a:lstStyle/>
          <a:p>
            <a:pPr marL="342900" indent="-342900">
              <a:buFont typeface="Arial" panose="020B0604020202020204" pitchFamily="34" charset="0"/>
              <a:buChar char="•"/>
            </a:pPr>
            <a:r>
              <a:rPr lang="en-US" sz="2400" b="1" dirty="0">
                <a:latin typeface="Calibri" charset="0"/>
                <a:ea typeface="Calibri" charset="0"/>
                <a:cs typeface="Calibri" charset="0"/>
              </a:rPr>
              <a:t>Shortcut:</a:t>
            </a:r>
            <a:r>
              <a:rPr lang="en-US" sz="2400" dirty="0">
                <a:latin typeface="Calibri" charset="0"/>
                <a:ea typeface="Calibri" charset="0"/>
                <a:cs typeface="Calibri" charset="0"/>
              </a:rPr>
              <a:t> determine positive version of number, flip it, and add one</a:t>
            </a:r>
          </a:p>
          <a:p>
            <a:pPr marL="800100" lvl="1" indent="-342900">
              <a:buFont typeface="Arial" panose="020B0604020202020204" pitchFamily="34" charset="0"/>
              <a:buChar char="•"/>
            </a:pPr>
            <a:r>
              <a:rPr lang="en-US" sz="2400" dirty="0">
                <a:latin typeface="Calibri" charset="0"/>
                <a:ea typeface="Calibri" charset="0"/>
                <a:cs typeface="Calibri" charset="0"/>
              </a:rPr>
              <a:t>100</a:t>
            </a:r>
            <a:r>
              <a:rPr lang="en-US" sz="2400" baseline="-25000" dirty="0">
                <a:latin typeface="Calibri" charset="0"/>
                <a:ea typeface="Calibri" charset="0"/>
                <a:cs typeface="Calibri" charset="0"/>
              </a:rPr>
              <a:t>10</a:t>
            </a:r>
            <a:r>
              <a:rPr lang="en-US" sz="2400" dirty="0">
                <a:latin typeface="Calibri" charset="0"/>
                <a:ea typeface="Calibri" charset="0"/>
                <a:cs typeface="Calibri" charset="0"/>
              </a:rPr>
              <a:t> = 0b01100100</a:t>
            </a:r>
          </a:p>
          <a:p>
            <a:pPr marL="800100" lvl="1" indent="-342900">
              <a:buFont typeface="Arial" panose="020B0604020202020204" pitchFamily="34" charset="0"/>
              <a:buChar char="•"/>
            </a:pPr>
            <a:r>
              <a:rPr lang="en-US" sz="2400" dirty="0">
                <a:latin typeface="Calibri" charset="0"/>
                <a:ea typeface="Calibri" charset="0"/>
                <a:cs typeface="Calibri" charset="0"/>
              </a:rPr>
              <a:t>Flipped = 0b10011011</a:t>
            </a:r>
          </a:p>
          <a:p>
            <a:pPr marL="800100" lvl="1" indent="-342900">
              <a:buFont typeface="Arial" panose="020B0604020202020204" pitchFamily="34" charset="0"/>
              <a:buChar char="•"/>
            </a:pPr>
            <a:r>
              <a:rPr lang="en-US" sz="2400" dirty="0">
                <a:latin typeface="Calibri" charset="0"/>
                <a:ea typeface="Calibri" charset="0"/>
                <a:cs typeface="Calibri" charset="0"/>
              </a:rPr>
              <a:t>Plus 1 = 0b10011100 = 0x9C	We’ll talk about binary addition next lecture</a:t>
            </a:r>
          </a:p>
        </p:txBody>
      </p:sp>
    </p:spTree>
    <p:extLst>
      <p:ext uri="{BB962C8B-B14F-4D97-AF65-F5344CB8AC3E}">
        <p14:creationId xmlns:p14="http://schemas.microsoft.com/office/powerpoint/2010/main" val="855021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85884-C414-4C55-88E2-31170155027C}"/>
              </a:ext>
            </a:extLst>
          </p:cNvPr>
          <p:cNvSpPr>
            <a:spLocks noGrp="1"/>
          </p:cNvSpPr>
          <p:nvPr>
            <p:ph type="title"/>
          </p:nvPr>
        </p:nvSpPr>
        <p:spPr/>
        <p:txBody>
          <a:bodyPr/>
          <a:lstStyle/>
          <a:p>
            <a:r>
              <a:rPr lang="en-US" dirty="0"/>
              <a:t>Interpreting binary signed values</a:t>
            </a:r>
          </a:p>
        </p:txBody>
      </p:sp>
      <p:sp>
        <p:nvSpPr>
          <p:cNvPr id="3" name="Content Placeholder 2">
            <a:extLst>
              <a:ext uri="{FF2B5EF4-FFF2-40B4-BE49-F238E27FC236}">
                <a16:creationId xmlns:a16="http://schemas.microsoft.com/office/drawing/2014/main" id="{DE60A7C1-E2CD-4C00-AC7B-AFD61A8E401B}"/>
              </a:ext>
            </a:extLst>
          </p:cNvPr>
          <p:cNvSpPr>
            <a:spLocks noGrp="1"/>
          </p:cNvSpPr>
          <p:nvPr>
            <p:ph idx="1"/>
          </p:nvPr>
        </p:nvSpPr>
        <p:spPr/>
        <p:txBody>
          <a:bodyPr/>
          <a:lstStyle/>
          <a:p>
            <a:r>
              <a:rPr lang="en-US" dirty="0"/>
              <a:t>Converting binary to signed:</a:t>
            </a:r>
          </a:p>
          <a:p>
            <a:endParaRPr lang="en-US" dirty="0"/>
          </a:p>
          <a:p>
            <a:endParaRPr lang="en-US" dirty="0"/>
          </a:p>
          <a:p>
            <a:r>
              <a:rPr lang="en-US" dirty="0"/>
              <a:t>Note: most significant bit still tells us sign!! 1-&gt; negative</a:t>
            </a:r>
          </a:p>
          <a:p>
            <a:pPr lvl="1"/>
            <a:r>
              <a:rPr lang="en-US" dirty="0"/>
              <a:t>Checking if a number is negative is just checking that top bit</a:t>
            </a:r>
          </a:p>
          <a:p>
            <a:pPr lvl="1"/>
            <a:endParaRPr lang="en-US" dirty="0"/>
          </a:p>
          <a:p>
            <a:r>
              <a:rPr lang="en-US" dirty="0"/>
              <a:t>Zero problem is solved too</a:t>
            </a:r>
          </a:p>
          <a:p>
            <a:pPr lvl="1"/>
            <a:r>
              <a:rPr lang="en-US" dirty="0"/>
              <a:t>0b00000000 = 0		0b10000000 = -128</a:t>
            </a:r>
          </a:p>
          <a:p>
            <a:pPr lvl="1"/>
            <a:endParaRPr lang="en-US" dirty="0"/>
          </a:p>
          <a:p>
            <a:r>
              <a:rPr lang="en-US" dirty="0"/>
              <a:t>-1: 0b111…1 = -1 (regardless of number of bits!)</a:t>
            </a:r>
          </a:p>
          <a:p>
            <a:endParaRPr lang="en-US" dirty="0"/>
          </a:p>
          <a:p>
            <a:endParaRPr lang="en-US" dirty="0"/>
          </a:p>
        </p:txBody>
      </p:sp>
      <p:sp>
        <p:nvSpPr>
          <p:cNvPr id="4" name="Slide Number Placeholder 3">
            <a:extLst>
              <a:ext uri="{FF2B5EF4-FFF2-40B4-BE49-F238E27FC236}">
                <a16:creationId xmlns:a16="http://schemas.microsoft.com/office/drawing/2014/main" id="{2BE08ADC-E1A9-49B4-B6DB-7600938774F6}"/>
              </a:ext>
            </a:extLst>
          </p:cNvPr>
          <p:cNvSpPr>
            <a:spLocks noGrp="1"/>
          </p:cNvSpPr>
          <p:nvPr>
            <p:ph type="sldNum" sz="quarter" idx="12"/>
          </p:nvPr>
        </p:nvSpPr>
        <p:spPr/>
        <p:txBody>
          <a:bodyPr/>
          <a:lstStyle/>
          <a:p>
            <a:fld id="{0778C724-3839-4D76-A707-B4C23905D055}" type="slidenum">
              <a:rPr lang="en-US" smtClean="0"/>
              <a:t>51</a:t>
            </a:fld>
            <a:endParaRPr lang="en-US"/>
          </a:p>
        </p:txBody>
      </p:sp>
      <p:graphicFrame>
        <p:nvGraphicFramePr>
          <p:cNvPr id="5" name="Object 5">
            <a:extLst>
              <a:ext uri="{FF2B5EF4-FFF2-40B4-BE49-F238E27FC236}">
                <a16:creationId xmlns:a16="http://schemas.microsoft.com/office/drawing/2014/main" id="{9760B34A-807A-46D8-8FAC-219E15F6CDED}"/>
              </a:ext>
            </a:extLst>
          </p:cNvPr>
          <p:cNvGraphicFramePr>
            <a:graphicFrameLocks noChangeAspect="1"/>
          </p:cNvGraphicFramePr>
          <p:nvPr>
            <p:extLst>
              <p:ext uri="{D42A27DB-BD31-4B8C-83A1-F6EECF244321}">
                <p14:modId xmlns:p14="http://schemas.microsoft.com/office/powerpoint/2010/main" val="3783810355"/>
              </p:ext>
            </p:extLst>
          </p:nvPr>
        </p:nvGraphicFramePr>
        <p:xfrm>
          <a:off x="5933312" y="958850"/>
          <a:ext cx="4734688" cy="846123"/>
        </p:xfrm>
        <a:graphic>
          <a:graphicData uri="http://schemas.openxmlformats.org/presentationml/2006/ole">
            <mc:AlternateContent xmlns:mc="http://schemas.openxmlformats.org/markup-compatibility/2006">
              <mc:Choice xmlns:v="urn:schemas-microsoft-com:vml" Requires="v">
                <p:oleObj name="Equation" r:id="rId2" imgW="3340100" imgH="596900" progId="Equation.3">
                  <p:embed/>
                </p:oleObj>
              </mc:Choice>
              <mc:Fallback>
                <p:oleObj name="Equation" r:id="rId2" imgW="3340100" imgH="596900" progId="Equation.3">
                  <p:embed/>
                  <p:pic>
                    <p:nvPicPr>
                      <p:cNvPr id="8"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3312" y="958850"/>
                        <a:ext cx="4734688" cy="84612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6" name="Line 9">
            <a:extLst>
              <a:ext uri="{FF2B5EF4-FFF2-40B4-BE49-F238E27FC236}">
                <a16:creationId xmlns:a16="http://schemas.microsoft.com/office/drawing/2014/main" id="{CA6C8FDA-1978-46B0-87C2-D454E8CF14C2}"/>
              </a:ext>
            </a:extLst>
          </p:cNvPr>
          <p:cNvSpPr>
            <a:spLocks noChangeShapeType="1"/>
          </p:cNvSpPr>
          <p:nvPr/>
        </p:nvSpPr>
        <p:spPr bwMode="auto">
          <a:xfrm flipH="1" flipV="1">
            <a:off x="8300656" y="1673061"/>
            <a:ext cx="173107" cy="360512"/>
          </a:xfrm>
          <a:prstGeom prst="line">
            <a:avLst/>
          </a:prstGeom>
          <a:noFill/>
          <a:ln w="25400">
            <a:solidFill>
              <a:schemeClr val="tx1"/>
            </a:solidFill>
            <a:round/>
            <a:headEnd/>
            <a:tailEnd type="triangle" w="med" len="med"/>
          </a:ln>
        </p:spPr>
        <p:txBody>
          <a:bodyPr wrap="none" anchor="ctr"/>
          <a:lstStyle/>
          <a:p>
            <a:endParaRPr lang="en-US" sz="2000"/>
          </a:p>
        </p:txBody>
      </p:sp>
      <p:sp>
        <p:nvSpPr>
          <p:cNvPr id="7" name="Rectangle 10">
            <a:extLst>
              <a:ext uri="{FF2B5EF4-FFF2-40B4-BE49-F238E27FC236}">
                <a16:creationId xmlns:a16="http://schemas.microsoft.com/office/drawing/2014/main" id="{7E5155B8-2F31-4158-B240-917CC06F825D}"/>
              </a:ext>
            </a:extLst>
          </p:cNvPr>
          <p:cNvSpPr>
            <a:spLocks noChangeArrowheads="1"/>
          </p:cNvSpPr>
          <p:nvPr/>
        </p:nvSpPr>
        <p:spPr bwMode="auto">
          <a:xfrm>
            <a:off x="7942415" y="1926506"/>
            <a:ext cx="1310963" cy="520655"/>
          </a:xfrm>
          <a:prstGeom prst="rect">
            <a:avLst/>
          </a:prstGeom>
          <a:noFill/>
          <a:ln w="25400">
            <a:noFill/>
            <a:miter lim="800000"/>
            <a:headEnd/>
            <a:tailEnd/>
          </a:ln>
        </p:spPr>
        <p:txBody>
          <a:bodyPr wrap="square" lIns="90487" tIns="44450" rIns="90487" bIns="44450">
            <a:spAutoFit/>
          </a:bodyPr>
          <a:lstStyle/>
          <a:p>
            <a:pPr>
              <a:lnSpc>
                <a:spcPct val="100000"/>
              </a:lnSpc>
            </a:pPr>
            <a:r>
              <a:rPr lang="en-US" sz="2800" dirty="0">
                <a:latin typeface="Calibri" pitchFamily="34" charset="0"/>
              </a:rPr>
              <a:t>Sign bit</a:t>
            </a:r>
          </a:p>
        </p:txBody>
      </p:sp>
    </p:spTree>
    <p:extLst>
      <p:ext uri="{BB962C8B-B14F-4D97-AF65-F5344CB8AC3E}">
        <p14:creationId xmlns:p14="http://schemas.microsoft.com/office/powerpoint/2010/main" val="10277061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863CD-57C8-428C-AD00-7380FA6E9FC2}"/>
              </a:ext>
            </a:extLst>
          </p:cNvPr>
          <p:cNvSpPr>
            <a:spLocks noGrp="1"/>
          </p:cNvSpPr>
          <p:nvPr>
            <p:ph type="title"/>
          </p:nvPr>
        </p:nvSpPr>
        <p:spPr/>
        <p:txBody>
          <a:bodyPr/>
          <a:lstStyle/>
          <a:p>
            <a:r>
              <a:rPr lang="en-US" dirty="0"/>
              <a:t>Bounds of two’s complement integers</a:t>
            </a:r>
          </a:p>
        </p:txBody>
      </p:sp>
      <p:sp>
        <p:nvSpPr>
          <p:cNvPr id="3" name="Content Placeholder 2">
            <a:extLst>
              <a:ext uri="{FF2B5EF4-FFF2-40B4-BE49-F238E27FC236}">
                <a16:creationId xmlns:a16="http://schemas.microsoft.com/office/drawing/2014/main" id="{6D1B2C8A-E253-4098-A698-84BC40809C0C}"/>
              </a:ext>
            </a:extLst>
          </p:cNvPr>
          <p:cNvSpPr>
            <a:spLocks noGrp="1"/>
          </p:cNvSpPr>
          <p:nvPr>
            <p:ph idx="1"/>
          </p:nvPr>
        </p:nvSpPr>
        <p:spPr/>
        <p:txBody>
          <a:bodyPr/>
          <a:lstStyle/>
          <a:p>
            <a:r>
              <a:rPr lang="en-US" dirty="0"/>
              <a:t>For a fixed width </a:t>
            </a:r>
            <a:r>
              <a:rPr lang="en-US" b="1" i="1" dirty="0"/>
              <a:t>w</a:t>
            </a:r>
            <a:r>
              <a:rPr lang="en-US" dirty="0"/>
              <a:t>, a limited range of integers can be expressed</a:t>
            </a:r>
          </a:p>
          <a:p>
            <a:endParaRPr lang="en-US" dirty="0"/>
          </a:p>
          <a:p>
            <a:pPr lvl="1"/>
            <a:r>
              <a:rPr lang="en-US" dirty="0"/>
              <a:t>Smallest value, most negative (we will call </a:t>
            </a:r>
            <a:r>
              <a:rPr lang="en-US" b="1" i="1" dirty="0" err="1"/>
              <a:t>TMin</a:t>
            </a:r>
            <a:r>
              <a:rPr lang="en-US" dirty="0"/>
              <a:t>):</a:t>
            </a:r>
          </a:p>
          <a:p>
            <a:pPr lvl="2"/>
            <a:r>
              <a:rPr lang="en-US" dirty="0"/>
              <a:t>1 followed by all 0s bit pattern: 100</a:t>
            </a:r>
            <a:r>
              <a:rPr lang="is-IS" dirty="0"/>
              <a:t>…0 = -2</a:t>
            </a:r>
            <a:r>
              <a:rPr lang="is-IS" baseline="30000" dirty="0"/>
              <a:t>w-1</a:t>
            </a:r>
            <a:endParaRPr lang="is-IS" dirty="0"/>
          </a:p>
          <a:p>
            <a:pPr lvl="1"/>
            <a:endParaRPr lang="is-IS" dirty="0"/>
          </a:p>
          <a:p>
            <a:pPr lvl="1"/>
            <a:r>
              <a:rPr lang="is-IS" dirty="0"/>
              <a:t>Largest value, most positive (we will call </a:t>
            </a:r>
            <a:r>
              <a:rPr lang="is-IS" b="1" i="1" dirty="0"/>
              <a:t>TMax</a:t>
            </a:r>
            <a:r>
              <a:rPr lang="is-IS" dirty="0"/>
              <a:t>):</a:t>
            </a:r>
          </a:p>
          <a:p>
            <a:pPr lvl="2"/>
            <a:r>
              <a:rPr lang="is-IS" dirty="0"/>
              <a:t>0 followed by all 1s bit pattern: 01...1, value of 2</a:t>
            </a:r>
            <a:r>
              <a:rPr lang="is-IS" baseline="30000" dirty="0"/>
              <a:t>w-1</a:t>
            </a:r>
            <a:r>
              <a:rPr lang="is-IS" dirty="0"/>
              <a:t> – 1</a:t>
            </a:r>
          </a:p>
          <a:p>
            <a:pPr marL="914400" lvl="2" indent="0">
              <a:buNone/>
            </a:pPr>
            <a:endParaRPr lang="is-IS" dirty="0"/>
          </a:p>
          <a:p>
            <a:r>
              <a:rPr lang="is-IS" dirty="0"/>
              <a:t>Beware the asymmetry! Bigger negative number than positive</a:t>
            </a:r>
            <a:endParaRPr lang="en-US" dirty="0"/>
          </a:p>
        </p:txBody>
      </p:sp>
      <p:sp>
        <p:nvSpPr>
          <p:cNvPr id="4" name="Slide Number Placeholder 3">
            <a:extLst>
              <a:ext uri="{FF2B5EF4-FFF2-40B4-BE49-F238E27FC236}">
                <a16:creationId xmlns:a16="http://schemas.microsoft.com/office/drawing/2014/main" id="{F791D9F3-FEF2-478E-A464-EE73BEC11679}"/>
              </a:ext>
            </a:extLst>
          </p:cNvPr>
          <p:cNvSpPr>
            <a:spLocks noGrp="1"/>
          </p:cNvSpPr>
          <p:nvPr>
            <p:ph type="sldNum" sz="quarter" idx="12"/>
          </p:nvPr>
        </p:nvSpPr>
        <p:spPr/>
        <p:txBody>
          <a:bodyPr/>
          <a:lstStyle/>
          <a:p>
            <a:fld id="{0778C724-3839-4D76-A707-B4C23905D055}" type="slidenum">
              <a:rPr lang="en-US" smtClean="0"/>
              <a:t>52</a:t>
            </a:fld>
            <a:endParaRPr lang="en-US"/>
          </a:p>
        </p:txBody>
      </p:sp>
    </p:spTree>
    <p:extLst>
      <p:ext uri="{BB962C8B-B14F-4D97-AF65-F5344CB8AC3E}">
        <p14:creationId xmlns:p14="http://schemas.microsoft.com/office/powerpoint/2010/main" val="39384842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07595" y="228600"/>
            <a:ext cx="6007670" cy="494494"/>
          </a:xfrm>
          <a:noFill/>
        </p:spPr>
        <p:txBody>
          <a:bodyPr vert="horz" wrap="none" lIns="63500" tIns="25400" rIns="63500" bIns="25400" rtlCol="0" anchor="t">
            <a:spAutoFit/>
          </a:bodyPr>
          <a:lstStyle/>
          <a:p>
            <a:pPr eaLnBrk="1" hangingPunct="1"/>
            <a:r>
              <a:rPr lang="en-US" dirty="0"/>
              <a:t>Ranges for different bit amounts</a:t>
            </a:r>
          </a:p>
        </p:txBody>
      </p:sp>
      <p:sp>
        <p:nvSpPr>
          <p:cNvPr id="109571" name="Rectangle 3"/>
          <p:cNvSpPr>
            <a:spLocks noGrp="1" noChangeArrowheads="1"/>
          </p:cNvSpPr>
          <p:nvPr>
            <p:ph idx="1"/>
          </p:nvPr>
        </p:nvSpPr>
        <p:spPr/>
        <p:txBody>
          <a:bodyPr vert="horz" lIns="90487" tIns="44450" rIns="90487" bIns="44450" rtlCol="0">
            <a:normAutofit/>
          </a:bodyPr>
          <a:lstStyle/>
          <a:p>
            <a:pPr>
              <a:tabLst>
                <a:tab pos="1714500" algn="l"/>
                <a:tab pos="2171700" algn="l"/>
                <a:tab pos="5435600" algn="r"/>
              </a:tabLst>
              <a:defRPr/>
            </a:pPr>
            <a:endParaRPr lang="en-US" dirty="0"/>
          </a:p>
          <a:p>
            <a:pPr>
              <a:tabLst>
                <a:tab pos="1714500" algn="l"/>
                <a:tab pos="2171700" algn="l"/>
                <a:tab pos="5435600" algn="r"/>
              </a:tabLst>
              <a:defRPr/>
            </a:pPr>
            <a:endParaRPr lang="en-US" dirty="0"/>
          </a:p>
          <a:p>
            <a:pPr>
              <a:tabLst>
                <a:tab pos="1714500" algn="l"/>
                <a:tab pos="2171700" algn="l"/>
                <a:tab pos="5435600" algn="r"/>
              </a:tabLst>
              <a:defRPr/>
            </a:pPr>
            <a:endParaRPr lang="en-US" dirty="0"/>
          </a:p>
          <a:p>
            <a:pPr>
              <a:tabLst>
                <a:tab pos="1714500" algn="l"/>
                <a:tab pos="2171700" algn="l"/>
                <a:tab pos="5435600" algn="r"/>
              </a:tabLst>
              <a:defRPr/>
            </a:pPr>
            <a:endParaRPr lang="en-US" dirty="0"/>
          </a:p>
          <a:p>
            <a:pPr>
              <a:tabLst>
                <a:tab pos="1714500" algn="l"/>
                <a:tab pos="2171700" algn="l"/>
                <a:tab pos="5435600" algn="r"/>
              </a:tabLst>
              <a:defRPr/>
            </a:pPr>
            <a:r>
              <a:rPr lang="en-US" dirty="0"/>
              <a:t>Observations</a:t>
            </a:r>
          </a:p>
          <a:p>
            <a:pPr lvl="1">
              <a:tabLst>
                <a:tab pos="1714500" algn="l"/>
                <a:tab pos="2171700" algn="l"/>
                <a:tab pos="5435600" algn="r"/>
              </a:tabLst>
              <a:defRPr/>
            </a:pPr>
            <a:r>
              <a:rPr lang="en-US" b="0" dirty="0"/>
              <a:t>|</a:t>
            </a:r>
            <a:r>
              <a:rPr lang="en-US" b="0" i="1" dirty="0" err="1"/>
              <a:t>TMin</a:t>
            </a:r>
            <a:r>
              <a:rPr lang="en-US" b="0" i="1" dirty="0"/>
              <a:t> </a:t>
            </a:r>
            <a:r>
              <a:rPr lang="en-US" b="0" dirty="0"/>
              <a:t>| 	= </a:t>
            </a:r>
            <a:r>
              <a:rPr lang="en-US" b="0" i="1" dirty="0" err="1"/>
              <a:t>TMax</a:t>
            </a:r>
            <a:r>
              <a:rPr lang="en-US" b="0" dirty="0"/>
              <a:t> + 1</a:t>
            </a:r>
          </a:p>
          <a:p>
            <a:pPr lvl="2">
              <a:tabLst>
                <a:tab pos="1714500" algn="l"/>
                <a:tab pos="2171700" algn="l"/>
                <a:tab pos="5435600" algn="r"/>
              </a:tabLst>
              <a:defRPr/>
            </a:pPr>
            <a:r>
              <a:rPr lang="en-US" b="0" dirty="0"/>
              <a:t>Asymmetric range</a:t>
            </a:r>
          </a:p>
          <a:p>
            <a:pPr lvl="2">
              <a:tabLst>
                <a:tab pos="1714500" algn="l"/>
                <a:tab pos="2171700" algn="l"/>
                <a:tab pos="5435600" algn="r"/>
              </a:tabLst>
              <a:defRPr/>
            </a:pPr>
            <a:endParaRPr lang="en-US" b="0" dirty="0"/>
          </a:p>
          <a:p>
            <a:pPr lvl="1">
              <a:tabLst>
                <a:tab pos="1714500" algn="l"/>
                <a:tab pos="2171700" algn="l"/>
                <a:tab pos="5435600" algn="r"/>
              </a:tabLst>
              <a:defRPr/>
            </a:pPr>
            <a:r>
              <a:rPr lang="en-US" b="0" i="1" dirty="0" err="1"/>
              <a:t>UMax</a:t>
            </a:r>
            <a:r>
              <a:rPr lang="en-US" b="0" dirty="0"/>
              <a:t>	=	2 * </a:t>
            </a:r>
            <a:r>
              <a:rPr lang="en-US" b="0" i="1" dirty="0" err="1"/>
              <a:t>TMax</a:t>
            </a:r>
            <a:r>
              <a:rPr lang="en-US" b="0" dirty="0"/>
              <a:t> + 1 		</a:t>
            </a:r>
          </a:p>
        </p:txBody>
      </p:sp>
      <p:graphicFrame>
        <p:nvGraphicFramePr>
          <p:cNvPr id="4098" name="Object 5"/>
          <p:cNvGraphicFramePr>
            <a:graphicFrameLocks noChangeAspect="1"/>
          </p:cNvGraphicFramePr>
          <p:nvPr>
            <p:extLst>
              <p:ext uri="{D42A27DB-BD31-4B8C-83A1-F6EECF244321}">
                <p14:modId xmlns:p14="http://schemas.microsoft.com/office/powerpoint/2010/main" val="2879846845"/>
              </p:ext>
            </p:extLst>
          </p:nvPr>
        </p:nvGraphicFramePr>
        <p:xfrm>
          <a:off x="1611245" y="1261270"/>
          <a:ext cx="8256588" cy="1973262"/>
        </p:xfrm>
        <a:graphic>
          <a:graphicData uri="http://schemas.openxmlformats.org/presentationml/2006/ole">
            <mc:AlternateContent xmlns:mc="http://schemas.openxmlformats.org/markup-compatibility/2006">
              <mc:Choice xmlns:v="urn:schemas-microsoft-com:vml" Requires="v">
                <p:oleObj name="Document" r:id="rId3" imgW="8738889" imgH="2090567" progId="Word.Document.8">
                  <p:embed/>
                </p:oleObj>
              </mc:Choice>
              <mc:Fallback>
                <p:oleObj name="Document" r:id="rId3" imgW="8738889" imgH="2090567" progId="Word.Document.8">
                  <p:embed/>
                  <p:pic>
                    <p:nvPicPr>
                      <p:cNvPr id="4098" name="Object 5"/>
                      <p:cNvPicPr>
                        <a:picLocks noChangeAspect="1" noChangeArrowheads="1"/>
                      </p:cNvPicPr>
                      <p:nvPr/>
                    </p:nvPicPr>
                    <p:blipFill>
                      <a:blip r:embed="rId4"/>
                      <a:srcRect/>
                      <a:stretch>
                        <a:fillRect/>
                      </a:stretch>
                    </p:blipFill>
                    <p:spPr bwMode="auto">
                      <a:xfrm>
                        <a:off x="1611245" y="1261270"/>
                        <a:ext cx="8256588" cy="197326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 name="Content Placeholder 2">
            <a:extLst>
              <a:ext uri="{FF2B5EF4-FFF2-40B4-BE49-F238E27FC236}">
                <a16:creationId xmlns:a16="http://schemas.microsoft.com/office/drawing/2014/main" id="{681E5B5E-0841-4F75-9FE3-ACDDA4EAA3C3}"/>
              </a:ext>
            </a:extLst>
          </p:cNvPr>
          <p:cNvSpPr txBox="1">
            <a:spLocks/>
          </p:cNvSpPr>
          <p:nvPr/>
        </p:nvSpPr>
        <p:spPr>
          <a:xfrm>
            <a:off x="5965993" y="3352801"/>
            <a:ext cx="4967705" cy="3136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4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 Programming</a:t>
            </a:r>
          </a:p>
          <a:p>
            <a:pPr lvl="1"/>
            <a:r>
              <a:rPr lang="en-US" dirty="0"/>
              <a:t>#include &lt;</a:t>
            </a:r>
            <a:r>
              <a:rPr lang="en-US" dirty="0" err="1"/>
              <a:t>limits.h</a:t>
            </a:r>
            <a:r>
              <a:rPr lang="en-US" dirty="0"/>
              <a:t>&gt;</a:t>
            </a:r>
          </a:p>
          <a:p>
            <a:pPr lvl="1"/>
            <a:r>
              <a:rPr lang="en-US" dirty="0"/>
              <a:t>Declares constants, e.g.,</a:t>
            </a:r>
          </a:p>
          <a:p>
            <a:pPr lvl="2"/>
            <a:r>
              <a:rPr lang="en-US" dirty="0"/>
              <a:t>ULONG_MAX</a:t>
            </a:r>
          </a:p>
          <a:p>
            <a:pPr lvl="2"/>
            <a:r>
              <a:rPr lang="en-US" dirty="0"/>
              <a:t>LONG_MAX</a:t>
            </a:r>
          </a:p>
          <a:p>
            <a:pPr lvl="2"/>
            <a:r>
              <a:rPr lang="en-US" dirty="0"/>
              <a:t>LONG_MIN</a:t>
            </a:r>
          </a:p>
          <a:p>
            <a:pPr lvl="1"/>
            <a:r>
              <a:rPr lang="en-US" dirty="0"/>
              <a:t>Values are platform specific</a:t>
            </a:r>
          </a:p>
        </p:txBody>
      </p:sp>
      <p:sp>
        <p:nvSpPr>
          <p:cNvPr id="9" name="Slide Number Placeholder 3">
            <a:extLst>
              <a:ext uri="{FF2B5EF4-FFF2-40B4-BE49-F238E27FC236}">
                <a16:creationId xmlns:a16="http://schemas.microsoft.com/office/drawing/2014/main" id="{5FAF081C-0E81-4CB8-A98B-12D2373B5C46}"/>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53</a:t>
            </a:fld>
            <a:endParaRPr lang="en-US"/>
          </a:p>
        </p:txBody>
      </p:sp>
    </p:spTree>
    <p:extLst>
      <p:ext uri="{BB962C8B-B14F-4D97-AF65-F5344CB8AC3E}">
        <p14:creationId xmlns:p14="http://schemas.microsoft.com/office/powerpoint/2010/main" val="26840039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vert="horz" wrap="none" lIns="63500" tIns="25400" rIns="63500" bIns="25400" rtlCol="0" anchor="t">
            <a:spAutoFit/>
          </a:bodyPr>
          <a:lstStyle/>
          <a:p>
            <a:pPr eaLnBrk="1" hangingPunct="1"/>
            <a:r>
              <a:rPr lang="en-US" dirty="0"/>
              <a:t>Unsigned &amp; Signed Numeric Values</a:t>
            </a:r>
          </a:p>
        </p:txBody>
      </p:sp>
      <p:sp>
        <p:nvSpPr>
          <p:cNvPr id="111619" name="Rectangle 3"/>
          <p:cNvSpPr>
            <a:spLocks noGrp="1" noChangeArrowheads="1"/>
          </p:cNvSpPr>
          <p:nvPr>
            <p:ph idx="1"/>
          </p:nvPr>
        </p:nvSpPr>
        <p:spPr>
          <a:xfrm>
            <a:off x="4292601" y="1143000"/>
            <a:ext cx="7287794" cy="5029200"/>
          </a:xfrm>
        </p:spPr>
        <p:txBody>
          <a:bodyPr vert="horz" lIns="90487" tIns="44450" rIns="90487" bIns="44450" rtlCol="0">
            <a:normAutofit fontScale="92500"/>
          </a:bodyPr>
          <a:lstStyle/>
          <a:p>
            <a:pPr eaLnBrk="1" hangingPunct="1">
              <a:defRPr/>
            </a:pPr>
            <a:r>
              <a:rPr lang="en-US" b="1" dirty="0"/>
              <a:t>Equivalence</a:t>
            </a:r>
          </a:p>
          <a:p>
            <a:pPr lvl="1" eaLnBrk="1" hangingPunct="1">
              <a:defRPr/>
            </a:pPr>
            <a:r>
              <a:rPr lang="en-US" dirty="0"/>
              <a:t>Same encodings for non-negative values</a:t>
            </a:r>
          </a:p>
          <a:p>
            <a:pPr eaLnBrk="1" hangingPunct="1">
              <a:defRPr/>
            </a:pPr>
            <a:r>
              <a:rPr lang="en-US" b="1" dirty="0"/>
              <a:t>Uniqueness</a:t>
            </a:r>
            <a:endParaRPr lang="en-US" b="1" i="1" dirty="0"/>
          </a:p>
          <a:p>
            <a:pPr lvl="1" eaLnBrk="1" hangingPunct="1">
              <a:defRPr/>
            </a:pPr>
            <a:r>
              <a:rPr lang="en-US" dirty="0"/>
              <a:t>Every bit pattern represents unique integer value</a:t>
            </a:r>
          </a:p>
          <a:p>
            <a:pPr lvl="1" eaLnBrk="1" hangingPunct="1">
              <a:defRPr/>
            </a:pPr>
            <a:r>
              <a:rPr lang="en-US" dirty="0"/>
              <a:t>Each representable integer has unique bit encoding</a:t>
            </a:r>
          </a:p>
          <a:p>
            <a:pPr eaLnBrk="1" hangingPunct="1">
              <a:defRPr/>
            </a:pPr>
            <a:r>
              <a:rPr lang="en-US" b="1" dirty="0">
                <a:sym typeface="Symbol" pitchFamily="18" charset="2"/>
              </a:rPr>
              <a:t></a:t>
            </a:r>
            <a:r>
              <a:rPr lang="en-US" b="1" dirty="0"/>
              <a:t> Can Invert Mappings</a:t>
            </a:r>
          </a:p>
          <a:p>
            <a:pPr lvl="1">
              <a:defRPr/>
            </a:pPr>
            <a:r>
              <a:rPr lang="en-US" dirty="0"/>
              <a:t>Can go from bits to number and back, and vice versa</a:t>
            </a:r>
          </a:p>
          <a:p>
            <a:pPr lvl="1" eaLnBrk="1" hangingPunct="1">
              <a:defRPr/>
            </a:pPr>
            <a:r>
              <a:rPr lang="en-US" dirty="0"/>
              <a:t>U2B(</a:t>
            </a:r>
            <a:r>
              <a:rPr lang="en-US" b="0" i="1" dirty="0"/>
              <a:t>x</a:t>
            </a:r>
            <a:r>
              <a:rPr lang="en-US" dirty="0"/>
              <a:t>)  =  B2U</a:t>
            </a:r>
            <a:r>
              <a:rPr lang="en-US" b="0" baseline="30000" dirty="0"/>
              <a:t>-1</a:t>
            </a:r>
            <a:r>
              <a:rPr lang="en-US" dirty="0"/>
              <a:t>(</a:t>
            </a:r>
            <a:r>
              <a:rPr lang="en-US" b="0" i="1" dirty="0"/>
              <a:t>x</a:t>
            </a:r>
            <a:r>
              <a:rPr lang="en-US" dirty="0"/>
              <a:t>)</a:t>
            </a:r>
          </a:p>
          <a:p>
            <a:pPr lvl="2" eaLnBrk="1" hangingPunct="1">
              <a:defRPr/>
            </a:pPr>
            <a:r>
              <a:rPr lang="en-US" dirty="0"/>
              <a:t>Bit pattern for unsigned integer</a:t>
            </a:r>
          </a:p>
          <a:p>
            <a:pPr lvl="1" eaLnBrk="1" hangingPunct="1">
              <a:defRPr/>
            </a:pPr>
            <a:r>
              <a:rPr lang="en-US" dirty="0"/>
              <a:t>T2B(</a:t>
            </a:r>
            <a:r>
              <a:rPr lang="en-US" b="0" i="1" dirty="0"/>
              <a:t>x</a:t>
            </a:r>
            <a:r>
              <a:rPr lang="en-US" dirty="0"/>
              <a:t>)  =  B2T</a:t>
            </a:r>
            <a:r>
              <a:rPr lang="en-US" b="0" baseline="30000" dirty="0"/>
              <a:t>-1</a:t>
            </a:r>
            <a:r>
              <a:rPr lang="en-US" dirty="0"/>
              <a:t>(</a:t>
            </a:r>
            <a:r>
              <a:rPr lang="en-US" b="0" i="1" dirty="0"/>
              <a:t>x</a:t>
            </a:r>
            <a:r>
              <a:rPr lang="en-US" dirty="0"/>
              <a:t>)</a:t>
            </a:r>
          </a:p>
          <a:p>
            <a:pPr lvl="2" eaLnBrk="1" hangingPunct="1">
              <a:defRPr/>
            </a:pPr>
            <a:r>
              <a:rPr lang="en-US" dirty="0"/>
              <a:t>Bit pattern for two’s complement integer</a:t>
            </a:r>
          </a:p>
        </p:txBody>
      </p:sp>
      <p:grpSp>
        <p:nvGrpSpPr>
          <p:cNvPr id="2" name="Group 4"/>
          <p:cNvGrpSpPr>
            <a:grpSpLocks/>
          </p:cNvGrpSpPr>
          <p:nvPr/>
        </p:nvGrpSpPr>
        <p:grpSpPr bwMode="auto">
          <a:xfrm>
            <a:off x="838200" y="1143000"/>
            <a:ext cx="3111500" cy="5168900"/>
            <a:chOff x="480" y="768"/>
            <a:chExt cx="1960" cy="3256"/>
          </a:xfrm>
        </p:grpSpPr>
        <p:sp>
          <p:nvSpPr>
            <p:cNvPr id="18437" name="Rectangle 5"/>
            <p:cNvSpPr>
              <a:spLocks noChangeArrowheads="1"/>
            </p:cNvSpPr>
            <p:nvPr/>
          </p:nvSpPr>
          <p:spPr bwMode="auto">
            <a:xfrm>
              <a:off x="480" y="76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i="1" dirty="0">
                  <a:latin typeface="Calibri" pitchFamily="34" charset="0"/>
                </a:rPr>
                <a:t>X</a:t>
              </a:r>
            </a:p>
          </p:txBody>
        </p:sp>
        <p:sp>
          <p:nvSpPr>
            <p:cNvPr id="18438" name="Rectangle 6"/>
            <p:cNvSpPr>
              <a:spLocks noChangeArrowheads="1"/>
            </p:cNvSpPr>
            <p:nvPr/>
          </p:nvSpPr>
          <p:spPr bwMode="auto">
            <a:xfrm>
              <a:off x="1824" y="76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B2T(</a:t>
              </a:r>
              <a:r>
                <a:rPr lang="en-US" i="1" dirty="0">
                  <a:latin typeface="Calibri" pitchFamily="34" charset="0"/>
                </a:rPr>
                <a:t>X</a:t>
              </a:r>
              <a:r>
                <a:rPr lang="en-US" dirty="0">
                  <a:latin typeface="Calibri" pitchFamily="34" charset="0"/>
                </a:rPr>
                <a:t>)</a:t>
              </a:r>
            </a:p>
          </p:txBody>
        </p:sp>
        <p:sp>
          <p:nvSpPr>
            <p:cNvPr id="18439" name="Rectangle 7"/>
            <p:cNvSpPr>
              <a:spLocks noChangeArrowheads="1"/>
            </p:cNvSpPr>
            <p:nvPr/>
          </p:nvSpPr>
          <p:spPr bwMode="auto">
            <a:xfrm>
              <a:off x="1200" y="76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B2U(</a:t>
              </a:r>
              <a:r>
                <a:rPr lang="en-US" i="1" dirty="0">
                  <a:latin typeface="Calibri" pitchFamily="34" charset="0"/>
                </a:rPr>
                <a:t>X</a:t>
              </a:r>
              <a:r>
                <a:rPr lang="en-US" dirty="0">
                  <a:latin typeface="Calibri" pitchFamily="34" charset="0"/>
                </a:rPr>
                <a:t>)</a:t>
              </a:r>
            </a:p>
          </p:txBody>
        </p:sp>
        <p:sp>
          <p:nvSpPr>
            <p:cNvPr id="18440" name="Rectangle 8"/>
            <p:cNvSpPr>
              <a:spLocks noChangeArrowheads="1"/>
            </p:cNvSpPr>
            <p:nvPr/>
          </p:nvSpPr>
          <p:spPr bwMode="auto">
            <a:xfrm>
              <a:off x="480" y="96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0000</a:t>
              </a:r>
            </a:p>
          </p:txBody>
        </p:sp>
        <p:sp>
          <p:nvSpPr>
            <p:cNvPr id="18441" name="Rectangle 9"/>
            <p:cNvSpPr>
              <a:spLocks noChangeArrowheads="1"/>
            </p:cNvSpPr>
            <p:nvPr/>
          </p:nvSpPr>
          <p:spPr bwMode="auto">
            <a:xfrm>
              <a:off x="1824" y="960"/>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0</a:t>
              </a:r>
            </a:p>
          </p:txBody>
        </p:sp>
        <p:sp>
          <p:nvSpPr>
            <p:cNvPr id="18442" name="Rectangle 10"/>
            <p:cNvSpPr>
              <a:spLocks noChangeArrowheads="1"/>
            </p:cNvSpPr>
            <p:nvPr/>
          </p:nvSpPr>
          <p:spPr bwMode="auto">
            <a:xfrm>
              <a:off x="480" y="1152"/>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0001</a:t>
              </a:r>
            </a:p>
          </p:txBody>
        </p:sp>
        <p:sp>
          <p:nvSpPr>
            <p:cNvPr id="18443" name="Rectangle 11"/>
            <p:cNvSpPr>
              <a:spLocks noChangeArrowheads="1"/>
            </p:cNvSpPr>
            <p:nvPr/>
          </p:nvSpPr>
          <p:spPr bwMode="auto">
            <a:xfrm>
              <a:off x="1824" y="1152"/>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a:t>
              </a:r>
            </a:p>
          </p:txBody>
        </p:sp>
        <p:sp>
          <p:nvSpPr>
            <p:cNvPr id="18444" name="Rectangle 12"/>
            <p:cNvSpPr>
              <a:spLocks noChangeArrowheads="1"/>
            </p:cNvSpPr>
            <p:nvPr/>
          </p:nvSpPr>
          <p:spPr bwMode="auto">
            <a:xfrm>
              <a:off x="480" y="1344"/>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0010</a:t>
              </a:r>
            </a:p>
          </p:txBody>
        </p:sp>
        <p:sp>
          <p:nvSpPr>
            <p:cNvPr id="18445" name="Rectangle 13"/>
            <p:cNvSpPr>
              <a:spLocks noChangeArrowheads="1"/>
            </p:cNvSpPr>
            <p:nvPr/>
          </p:nvSpPr>
          <p:spPr bwMode="auto">
            <a:xfrm>
              <a:off x="1824" y="1344"/>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2</a:t>
              </a:r>
            </a:p>
          </p:txBody>
        </p:sp>
        <p:sp>
          <p:nvSpPr>
            <p:cNvPr id="18446" name="Rectangle 14"/>
            <p:cNvSpPr>
              <a:spLocks noChangeArrowheads="1"/>
            </p:cNvSpPr>
            <p:nvPr/>
          </p:nvSpPr>
          <p:spPr bwMode="auto">
            <a:xfrm>
              <a:off x="480" y="1536"/>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0011</a:t>
              </a:r>
            </a:p>
          </p:txBody>
        </p:sp>
        <p:sp>
          <p:nvSpPr>
            <p:cNvPr id="18447" name="Rectangle 15"/>
            <p:cNvSpPr>
              <a:spLocks noChangeArrowheads="1"/>
            </p:cNvSpPr>
            <p:nvPr/>
          </p:nvSpPr>
          <p:spPr bwMode="auto">
            <a:xfrm>
              <a:off x="1824" y="1536"/>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3</a:t>
              </a:r>
            </a:p>
          </p:txBody>
        </p:sp>
        <p:sp>
          <p:nvSpPr>
            <p:cNvPr id="18448" name="Rectangle 16"/>
            <p:cNvSpPr>
              <a:spLocks noChangeArrowheads="1"/>
            </p:cNvSpPr>
            <p:nvPr/>
          </p:nvSpPr>
          <p:spPr bwMode="auto">
            <a:xfrm>
              <a:off x="480" y="172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0100</a:t>
              </a:r>
            </a:p>
          </p:txBody>
        </p:sp>
        <p:sp>
          <p:nvSpPr>
            <p:cNvPr id="18449" name="Rectangle 17"/>
            <p:cNvSpPr>
              <a:spLocks noChangeArrowheads="1"/>
            </p:cNvSpPr>
            <p:nvPr/>
          </p:nvSpPr>
          <p:spPr bwMode="auto">
            <a:xfrm>
              <a:off x="1824" y="1728"/>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4</a:t>
              </a:r>
            </a:p>
          </p:txBody>
        </p:sp>
        <p:sp>
          <p:nvSpPr>
            <p:cNvPr id="18450" name="Rectangle 18"/>
            <p:cNvSpPr>
              <a:spLocks noChangeArrowheads="1"/>
            </p:cNvSpPr>
            <p:nvPr/>
          </p:nvSpPr>
          <p:spPr bwMode="auto">
            <a:xfrm>
              <a:off x="480" y="192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0101</a:t>
              </a:r>
            </a:p>
          </p:txBody>
        </p:sp>
        <p:sp>
          <p:nvSpPr>
            <p:cNvPr id="18451" name="Rectangle 19"/>
            <p:cNvSpPr>
              <a:spLocks noChangeArrowheads="1"/>
            </p:cNvSpPr>
            <p:nvPr/>
          </p:nvSpPr>
          <p:spPr bwMode="auto">
            <a:xfrm>
              <a:off x="1824" y="1920"/>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5</a:t>
              </a:r>
            </a:p>
          </p:txBody>
        </p:sp>
        <p:sp>
          <p:nvSpPr>
            <p:cNvPr id="18452" name="Rectangle 20"/>
            <p:cNvSpPr>
              <a:spLocks noChangeArrowheads="1"/>
            </p:cNvSpPr>
            <p:nvPr/>
          </p:nvSpPr>
          <p:spPr bwMode="auto">
            <a:xfrm>
              <a:off x="480" y="2112"/>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0110</a:t>
              </a:r>
            </a:p>
          </p:txBody>
        </p:sp>
        <p:sp>
          <p:nvSpPr>
            <p:cNvPr id="18453" name="Rectangle 21"/>
            <p:cNvSpPr>
              <a:spLocks noChangeArrowheads="1"/>
            </p:cNvSpPr>
            <p:nvPr/>
          </p:nvSpPr>
          <p:spPr bwMode="auto">
            <a:xfrm>
              <a:off x="1824" y="2112"/>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6</a:t>
              </a:r>
            </a:p>
          </p:txBody>
        </p:sp>
        <p:sp>
          <p:nvSpPr>
            <p:cNvPr id="18454" name="Rectangle 22"/>
            <p:cNvSpPr>
              <a:spLocks noChangeArrowheads="1"/>
            </p:cNvSpPr>
            <p:nvPr/>
          </p:nvSpPr>
          <p:spPr bwMode="auto">
            <a:xfrm>
              <a:off x="480" y="2304"/>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0111</a:t>
              </a:r>
            </a:p>
          </p:txBody>
        </p:sp>
        <p:sp>
          <p:nvSpPr>
            <p:cNvPr id="18455" name="Rectangle 23"/>
            <p:cNvSpPr>
              <a:spLocks noChangeArrowheads="1"/>
            </p:cNvSpPr>
            <p:nvPr/>
          </p:nvSpPr>
          <p:spPr bwMode="auto">
            <a:xfrm>
              <a:off x="1824" y="2304"/>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7</a:t>
              </a:r>
            </a:p>
          </p:txBody>
        </p:sp>
        <p:sp>
          <p:nvSpPr>
            <p:cNvPr id="18456" name="Rectangle 24"/>
            <p:cNvSpPr>
              <a:spLocks noChangeArrowheads="1"/>
            </p:cNvSpPr>
            <p:nvPr/>
          </p:nvSpPr>
          <p:spPr bwMode="auto">
            <a:xfrm>
              <a:off x="1824" y="249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–8</a:t>
              </a:r>
            </a:p>
          </p:txBody>
        </p:sp>
        <p:sp>
          <p:nvSpPr>
            <p:cNvPr id="18457" name="Rectangle 25"/>
            <p:cNvSpPr>
              <a:spLocks noChangeArrowheads="1"/>
            </p:cNvSpPr>
            <p:nvPr/>
          </p:nvSpPr>
          <p:spPr bwMode="auto">
            <a:xfrm>
              <a:off x="1200" y="249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8</a:t>
              </a:r>
            </a:p>
          </p:txBody>
        </p:sp>
        <p:sp>
          <p:nvSpPr>
            <p:cNvPr id="18458" name="Rectangle 26"/>
            <p:cNvSpPr>
              <a:spLocks noChangeArrowheads="1"/>
            </p:cNvSpPr>
            <p:nvPr/>
          </p:nvSpPr>
          <p:spPr bwMode="auto">
            <a:xfrm>
              <a:off x="1824" y="268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–7</a:t>
              </a:r>
            </a:p>
          </p:txBody>
        </p:sp>
        <p:sp>
          <p:nvSpPr>
            <p:cNvPr id="18459" name="Rectangle 27"/>
            <p:cNvSpPr>
              <a:spLocks noChangeArrowheads="1"/>
            </p:cNvSpPr>
            <p:nvPr/>
          </p:nvSpPr>
          <p:spPr bwMode="auto">
            <a:xfrm>
              <a:off x="1200" y="268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9</a:t>
              </a:r>
            </a:p>
          </p:txBody>
        </p:sp>
        <p:sp>
          <p:nvSpPr>
            <p:cNvPr id="18460" name="Rectangle 28"/>
            <p:cNvSpPr>
              <a:spLocks noChangeArrowheads="1"/>
            </p:cNvSpPr>
            <p:nvPr/>
          </p:nvSpPr>
          <p:spPr bwMode="auto">
            <a:xfrm>
              <a:off x="1824" y="288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–6</a:t>
              </a:r>
            </a:p>
          </p:txBody>
        </p:sp>
        <p:sp>
          <p:nvSpPr>
            <p:cNvPr id="18461" name="Rectangle 29"/>
            <p:cNvSpPr>
              <a:spLocks noChangeArrowheads="1"/>
            </p:cNvSpPr>
            <p:nvPr/>
          </p:nvSpPr>
          <p:spPr bwMode="auto">
            <a:xfrm>
              <a:off x="1200" y="288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10</a:t>
              </a:r>
            </a:p>
          </p:txBody>
        </p:sp>
        <p:sp>
          <p:nvSpPr>
            <p:cNvPr id="18462" name="Rectangle 30"/>
            <p:cNvSpPr>
              <a:spLocks noChangeArrowheads="1"/>
            </p:cNvSpPr>
            <p:nvPr/>
          </p:nvSpPr>
          <p:spPr bwMode="auto">
            <a:xfrm>
              <a:off x="1824" y="3072"/>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–5</a:t>
              </a:r>
            </a:p>
          </p:txBody>
        </p:sp>
        <p:sp>
          <p:nvSpPr>
            <p:cNvPr id="18463" name="Rectangle 31"/>
            <p:cNvSpPr>
              <a:spLocks noChangeArrowheads="1"/>
            </p:cNvSpPr>
            <p:nvPr/>
          </p:nvSpPr>
          <p:spPr bwMode="auto">
            <a:xfrm>
              <a:off x="1200" y="3072"/>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11</a:t>
              </a:r>
            </a:p>
          </p:txBody>
        </p:sp>
        <p:sp>
          <p:nvSpPr>
            <p:cNvPr id="18464" name="Rectangle 32"/>
            <p:cNvSpPr>
              <a:spLocks noChangeArrowheads="1"/>
            </p:cNvSpPr>
            <p:nvPr/>
          </p:nvSpPr>
          <p:spPr bwMode="auto">
            <a:xfrm>
              <a:off x="1824" y="3264"/>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–4</a:t>
              </a:r>
            </a:p>
          </p:txBody>
        </p:sp>
        <p:sp>
          <p:nvSpPr>
            <p:cNvPr id="18465" name="Rectangle 33"/>
            <p:cNvSpPr>
              <a:spLocks noChangeArrowheads="1"/>
            </p:cNvSpPr>
            <p:nvPr/>
          </p:nvSpPr>
          <p:spPr bwMode="auto">
            <a:xfrm>
              <a:off x="1200" y="3264"/>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12</a:t>
              </a:r>
            </a:p>
          </p:txBody>
        </p:sp>
        <p:sp>
          <p:nvSpPr>
            <p:cNvPr id="18466" name="Rectangle 34"/>
            <p:cNvSpPr>
              <a:spLocks noChangeArrowheads="1"/>
            </p:cNvSpPr>
            <p:nvPr/>
          </p:nvSpPr>
          <p:spPr bwMode="auto">
            <a:xfrm>
              <a:off x="1824" y="345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–3</a:t>
              </a:r>
            </a:p>
          </p:txBody>
        </p:sp>
        <p:sp>
          <p:nvSpPr>
            <p:cNvPr id="18467" name="Rectangle 35"/>
            <p:cNvSpPr>
              <a:spLocks noChangeArrowheads="1"/>
            </p:cNvSpPr>
            <p:nvPr/>
          </p:nvSpPr>
          <p:spPr bwMode="auto">
            <a:xfrm>
              <a:off x="1200" y="345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13</a:t>
              </a:r>
            </a:p>
          </p:txBody>
        </p:sp>
        <p:sp>
          <p:nvSpPr>
            <p:cNvPr id="18468" name="Rectangle 36"/>
            <p:cNvSpPr>
              <a:spLocks noChangeArrowheads="1"/>
            </p:cNvSpPr>
            <p:nvPr/>
          </p:nvSpPr>
          <p:spPr bwMode="auto">
            <a:xfrm>
              <a:off x="1824" y="364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–2</a:t>
              </a:r>
            </a:p>
          </p:txBody>
        </p:sp>
        <p:sp>
          <p:nvSpPr>
            <p:cNvPr id="18469" name="Rectangle 37"/>
            <p:cNvSpPr>
              <a:spLocks noChangeArrowheads="1"/>
            </p:cNvSpPr>
            <p:nvPr/>
          </p:nvSpPr>
          <p:spPr bwMode="auto">
            <a:xfrm>
              <a:off x="1200" y="364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14</a:t>
              </a:r>
            </a:p>
          </p:txBody>
        </p:sp>
        <p:sp>
          <p:nvSpPr>
            <p:cNvPr id="18470" name="Rectangle 38"/>
            <p:cNvSpPr>
              <a:spLocks noChangeArrowheads="1"/>
            </p:cNvSpPr>
            <p:nvPr/>
          </p:nvSpPr>
          <p:spPr bwMode="auto">
            <a:xfrm>
              <a:off x="1824" y="384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a:t>
              </a:r>
            </a:p>
          </p:txBody>
        </p:sp>
        <p:sp>
          <p:nvSpPr>
            <p:cNvPr id="18471" name="Rectangle 39"/>
            <p:cNvSpPr>
              <a:spLocks noChangeArrowheads="1"/>
            </p:cNvSpPr>
            <p:nvPr/>
          </p:nvSpPr>
          <p:spPr bwMode="auto">
            <a:xfrm>
              <a:off x="1200" y="384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15</a:t>
              </a:r>
            </a:p>
          </p:txBody>
        </p:sp>
        <p:sp>
          <p:nvSpPr>
            <p:cNvPr id="18472" name="Rectangle 40"/>
            <p:cNvSpPr>
              <a:spLocks noChangeArrowheads="1"/>
            </p:cNvSpPr>
            <p:nvPr/>
          </p:nvSpPr>
          <p:spPr bwMode="auto">
            <a:xfrm>
              <a:off x="480" y="2496"/>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1000</a:t>
              </a:r>
            </a:p>
          </p:txBody>
        </p:sp>
        <p:sp>
          <p:nvSpPr>
            <p:cNvPr id="18473" name="Rectangle 41"/>
            <p:cNvSpPr>
              <a:spLocks noChangeArrowheads="1"/>
            </p:cNvSpPr>
            <p:nvPr/>
          </p:nvSpPr>
          <p:spPr bwMode="auto">
            <a:xfrm>
              <a:off x="480" y="268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1001</a:t>
              </a:r>
            </a:p>
          </p:txBody>
        </p:sp>
        <p:sp>
          <p:nvSpPr>
            <p:cNvPr id="18474" name="Rectangle 42"/>
            <p:cNvSpPr>
              <a:spLocks noChangeArrowheads="1"/>
            </p:cNvSpPr>
            <p:nvPr/>
          </p:nvSpPr>
          <p:spPr bwMode="auto">
            <a:xfrm>
              <a:off x="480" y="288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1010</a:t>
              </a:r>
            </a:p>
          </p:txBody>
        </p:sp>
        <p:sp>
          <p:nvSpPr>
            <p:cNvPr id="18475" name="Rectangle 43"/>
            <p:cNvSpPr>
              <a:spLocks noChangeArrowheads="1"/>
            </p:cNvSpPr>
            <p:nvPr/>
          </p:nvSpPr>
          <p:spPr bwMode="auto">
            <a:xfrm>
              <a:off x="480" y="3072"/>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1011</a:t>
              </a:r>
            </a:p>
          </p:txBody>
        </p:sp>
        <p:sp>
          <p:nvSpPr>
            <p:cNvPr id="18476" name="Rectangle 44"/>
            <p:cNvSpPr>
              <a:spLocks noChangeArrowheads="1"/>
            </p:cNvSpPr>
            <p:nvPr/>
          </p:nvSpPr>
          <p:spPr bwMode="auto">
            <a:xfrm>
              <a:off x="480" y="3264"/>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1100</a:t>
              </a:r>
            </a:p>
          </p:txBody>
        </p:sp>
        <p:sp>
          <p:nvSpPr>
            <p:cNvPr id="18477" name="Rectangle 45"/>
            <p:cNvSpPr>
              <a:spLocks noChangeArrowheads="1"/>
            </p:cNvSpPr>
            <p:nvPr/>
          </p:nvSpPr>
          <p:spPr bwMode="auto">
            <a:xfrm>
              <a:off x="480" y="3456"/>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1101</a:t>
              </a:r>
            </a:p>
          </p:txBody>
        </p:sp>
        <p:sp>
          <p:nvSpPr>
            <p:cNvPr id="18478" name="Rectangle 46"/>
            <p:cNvSpPr>
              <a:spLocks noChangeArrowheads="1"/>
            </p:cNvSpPr>
            <p:nvPr/>
          </p:nvSpPr>
          <p:spPr bwMode="auto">
            <a:xfrm>
              <a:off x="480" y="364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1110</a:t>
              </a:r>
            </a:p>
          </p:txBody>
        </p:sp>
        <p:sp>
          <p:nvSpPr>
            <p:cNvPr id="18479" name="Rectangle 47"/>
            <p:cNvSpPr>
              <a:spLocks noChangeArrowheads="1"/>
            </p:cNvSpPr>
            <p:nvPr/>
          </p:nvSpPr>
          <p:spPr bwMode="auto">
            <a:xfrm>
              <a:off x="480" y="384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1111</a:t>
              </a:r>
            </a:p>
          </p:txBody>
        </p:sp>
        <p:sp>
          <p:nvSpPr>
            <p:cNvPr id="18480" name="Rectangle 48"/>
            <p:cNvSpPr>
              <a:spLocks noChangeArrowheads="1"/>
            </p:cNvSpPr>
            <p:nvPr/>
          </p:nvSpPr>
          <p:spPr bwMode="auto">
            <a:xfrm>
              <a:off x="1200" y="960"/>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0</a:t>
              </a:r>
            </a:p>
          </p:txBody>
        </p:sp>
        <p:sp>
          <p:nvSpPr>
            <p:cNvPr id="18481" name="Rectangle 49"/>
            <p:cNvSpPr>
              <a:spLocks noChangeArrowheads="1"/>
            </p:cNvSpPr>
            <p:nvPr/>
          </p:nvSpPr>
          <p:spPr bwMode="auto">
            <a:xfrm>
              <a:off x="1200" y="1152"/>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a:t>
              </a:r>
            </a:p>
          </p:txBody>
        </p:sp>
        <p:sp>
          <p:nvSpPr>
            <p:cNvPr id="18482" name="Rectangle 50"/>
            <p:cNvSpPr>
              <a:spLocks noChangeArrowheads="1"/>
            </p:cNvSpPr>
            <p:nvPr/>
          </p:nvSpPr>
          <p:spPr bwMode="auto">
            <a:xfrm>
              <a:off x="1200" y="1344"/>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2</a:t>
              </a:r>
            </a:p>
          </p:txBody>
        </p:sp>
        <p:sp>
          <p:nvSpPr>
            <p:cNvPr id="18483" name="Rectangle 51"/>
            <p:cNvSpPr>
              <a:spLocks noChangeArrowheads="1"/>
            </p:cNvSpPr>
            <p:nvPr/>
          </p:nvSpPr>
          <p:spPr bwMode="auto">
            <a:xfrm>
              <a:off x="1200" y="1536"/>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3</a:t>
              </a:r>
            </a:p>
          </p:txBody>
        </p:sp>
        <p:sp>
          <p:nvSpPr>
            <p:cNvPr id="18484" name="Rectangle 52"/>
            <p:cNvSpPr>
              <a:spLocks noChangeArrowheads="1"/>
            </p:cNvSpPr>
            <p:nvPr/>
          </p:nvSpPr>
          <p:spPr bwMode="auto">
            <a:xfrm>
              <a:off x="1200" y="1728"/>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4</a:t>
              </a:r>
            </a:p>
          </p:txBody>
        </p:sp>
        <p:sp>
          <p:nvSpPr>
            <p:cNvPr id="18485" name="Rectangle 53"/>
            <p:cNvSpPr>
              <a:spLocks noChangeArrowheads="1"/>
            </p:cNvSpPr>
            <p:nvPr/>
          </p:nvSpPr>
          <p:spPr bwMode="auto">
            <a:xfrm>
              <a:off x="1200" y="1920"/>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5</a:t>
              </a:r>
            </a:p>
          </p:txBody>
        </p:sp>
        <p:sp>
          <p:nvSpPr>
            <p:cNvPr id="18486" name="Rectangle 54"/>
            <p:cNvSpPr>
              <a:spLocks noChangeArrowheads="1"/>
            </p:cNvSpPr>
            <p:nvPr/>
          </p:nvSpPr>
          <p:spPr bwMode="auto">
            <a:xfrm>
              <a:off x="1200" y="2112"/>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6</a:t>
              </a:r>
            </a:p>
          </p:txBody>
        </p:sp>
        <p:sp>
          <p:nvSpPr>
            <p:cNvPr id="18487" name="Rectangle 55"/>
            <p:cNvSpPr>
              <a:spLocks noChangeArrowheads="1"/>
            </p:cNvSpPr>
            <p:nvPr/>
          </p:nvSpPr>
          <p:spPr bwMode="auto">
            <a:xfrm>
              <a:off x="1200" y="2304"/>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7</a:t>
              </a:r>
            </a:p>
          </p:txBody>
        </p:sp>
        <p:sp>
          <p:nvSpPr>
            <p:cNvPr id="18488" name="Rectangle 56"/>
            <p:cNvSpPr>
              <a:spLocks noChangeArrowheads="1"/>
            </p:cNvSpPr>
            <p:nvPr/>
          </p:nvSpPr>
          <p:spPr bwMode="auto">
            <a:xfrm>
              <a:off x="484" y="772"/>
              <a:ext cx="1952" cy="176"/>
            </a:xfrm>
            <a:prstGeom prst="rect">
              <a:avLst/>
            </a:prstGeom>
            <a:noFill/>
            <a:ln w="25400">
              <a:solidFill>
                <a:schemeClr val="tx1"/>
              </a:solidFill>
              <a:miter lim="800000"/>
              <a:headEnd/>
              <a:tailEnd/>
            </a:ln>
          </p:spPr>
          <p:txBody>
            <a:bodyPr wrap="none" anchor="ctr"/>
            <a:lstStyle/>
            <a:p>
              <a:endParaRPr lang="en-US"/>
            </a:p>
          </p:txBody>
        </p:sp>
        <p:sp>
          <p:nvSpPr>
            <p:cNvPr id="18489" name="Rectangle 57"/>
            <p:cNvSpPr>
              <a:spLocks noChangeArrowheads="1"/>
            </p:cNvSpPr>
            <p:nvPr/>
          </p:nvSpPr>
          <p:spPr bwMode="auto">
            <a:xfrm>
              <a:off x="484" y="964"/>
              <a:ext cx="1952" cy="3056"/>
            </a:xfrm>
            <a:prstGeom prst="rect">
              <a:avLst/>
            </a:prstGeom>
            <a:noFill/>
            <a:ln w="25400">
              <a:solidFill>
                <a:schemeClr val="tx1"/>
              </a:solidFill>
              <a:miter lim="800000"/>
              <a:headEnd/>
              <a:tailEnd/>
            </a:ln>
          </p:spPr>
          <p:txBody>
            <a:bodyPr wrap="none" anchor="ctr"/>
            <a:lstStyle/>
            <a:p>
              <a:endParaRPr lang="en-US"/>
            </a:p>
          </p:txBody>
        </p:sp>
      </p:grpSp>
      <p:sp>
        <p:nvSpPr>
          <p:cNvPr id="58" name="Slide Number Placeholder 3">
            <a:extLst>
              <a:ext uri="{FF2B5EF4-FFF2-40B4-BE49-F238E27FC236}">
                <a16:creationId xmlns:a16="http://schemas.microsoft.com/office/drawing/2014/main" id="{E6F30004-C76C-4666-AE7C-FA06EC178504}"/>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54</a:t>
            </a:fld>
            <a:endParaRPr lang="en-US"/>
          </a:p>
        </p:txBody>
      </p:sp>
    </p:spTree>
    <p:extLst>
      <p:ext uri="{BB962C8B-B14F-4D97-AF65-F5344CB8AC3E}">
        <p14:creationId xmlns:p14="http://schemas.microsoft.com/office/powerpoint/2010/main" val="19558457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0F3A0-5813-465E-A9CE-58334E96D17F}"/>
              </a:ext>
            </a:extLst>
          </p:cNvPr>
          <p:cNvSpPr>
            <a:spLocks noGrp="1"/>
          </p:cNvSpPr>
          <p:nvPr>
            <p:ph type="title"/>
          </p:nvPr>
        </p:nvSpPr>
        <p:spPr/>
        <p:txBody>
          <a:bodyPr/>
          <a:lstStyle/>
          <a:p>
            <a:r>
              <a:rPr lang="en-US" dirty="0"/>
              <a:t>Practice + Break</a:t>
            </a:r>
          </a:p>
        </p:txBody>
      </p:sp>
      <p:sp>
        <p:nvSpPr>
          <p:cNvPr id="3" name="Content Placeholder 2">
            <a:extLst>
              <a:ext uri="{FF2B5EF4-FFF2-40B4-BE49-F238E27FC236}">
                <a16:creationId xmlns:a16="http://schemas.microsoft.com/office/drawing/2014/main" id="{BD6D8B16-2825-4C19-B8A0-4A9F541C1D0A}"/>
              </a:ext>
            </a:extLst>
          </p:cNvPr>
          <p:cNvSpPr>
            <a:spLocks noGrp="1"/>
          </p:cNvSpPr>
          <p:nvPr>
            <p:ph idx="1"/>
          </p:nvPr>
        </p:nvSpPr>
        <p:spPr/>
        <p:txBody>
          <a:bodyPr/>
          <a:lstStyle/>
          <a:p>
            <a:r>
              <a:rPr lang="en-US" dirty="0"/>
              <a:t>What range of integers can be represented with</a:t>
            </a:r>
            <a:br>
              <a:rPr lang="en-US" dirty="0"/>
            </a:br>
            <a:r>
              <a:rPr lang="en-US" dirty="0"/>
              <a:t>5-bit two’s complement?</a:t>
            </a:r>
          </a:p>
          <a:p>
            <a:endParaRPr lang="en-US" dirty="0"/>
          </a:p>
          <a:p>
            <a:pPr lvl="2"/>
            <a:r>
              <a:rPr lang="en-US" sz="3200" dirty="0"/>
              <a:t>A	-31 to +31</a:t>
            </a:r>
          </a:p>
          <a:p>
            <a:pPr lvl="2"/>
            <a:r>
              <a:rPr lang="en-US" sz="3200" dirty="0"/>
              <a:t>B	-15 to +15</a:t>
            </a:r>
          </a:p>
          <a:p>
            <a:pPr lvl="2"/>
            <a:r>
              <a:rPr lang="en-US" sz="3200" dirty="0"/>
              <a:t>C	   0 to +31</a:t>
            </a:r>
          </a:p>
          <a:p>
            <a:pPr lvl="2"/>
            <a:r>
              <a:rPr lang="en-US" sz="3200" dirty="0"/>
              <a:t>D	-16 to +15</a:t>
            </a:r>
          </a:p>
          <a:p>
            <a:pPr lvl="2"/>
            <a:r>
              <a:rPr lang="en-US" sz="3200" dirty="0"/>
              <a:t>E	-32 to +31</a:t>
            </a:r>
          </a:p>
        </p:txBody>
      </p:sp>
      <p:sp>
        <p:nvSpPr>
          <p:cNvPr id="4" name="Slide Number Placeholder 3">
            <a:extLst>
              <a:ext uri="{FF2B5EF4-FFF2-40B4-BE49-F238E27FC236}">
                <a16:creationId xmlns:a16="http://schemas.microsoft.com/office/drawing/2014/main" id="{6867B7C8-9401-4297-BC0A-5B18C42BFC1E}"/>
              </a:ext>
            </a:extLst>
          </p:cNvPr>
          <p:cNvSpPr>
            <a:spLocks noGrp="1"/>
          </p:cNvSpPr>
          <p:nvPr>
            <p:ph type="sldNum" sz="quarter" idx="12"/>
          </p:nvPr>
        </p:nvSpPr>
        <p:spPr/>
        <p:txBody>
          <a:bodyPr/>
          <a:lstStyle/>
          <a:p>
            <a:fld id="{0778C724-3839-4D76-A707-B4C23905D055}" type="slidenum">
              <a:rPr lang="en-US" smtClean="0"/>
              <a:t>55</a:t>
            </a:fld>
            <a:endParaRPr lang="en-US"/>
          </a:p>
        </p:txBody>
      </p:sp>
    </p:spTree>
    <p:extLst>
      <p:ext uri="{BB962C8B-B14F-4D97-AF65-F5344CB8AC3E}">
        <p14:creationId xmlns:p14="http://schemas.microsoft.com/office/powerpoint/2010/main" val="554945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0F3A0-5813-465E-A9CE-58334E96D17F}"/>
              </a:ext>
            </a:extLst>
          </p:cNvPr>
          <p:cNvSpPr>
            <a:spLocks noGrp="1"/>
          </p:cNvSpPr>
          <p:nvPr>
            <p:ph type="title"/>
          </p:nvPr>
        </p:nvSpPr>
        <p:spPr/>
        <p:txBody>
          <a:bodyPr/>
          <a:lstStyle/>
          <a:p>
            <a:r>
              <a:rPr lang="en-US" dirty="0"/>
              <a:t>Practice + Break</a:t>
            </a:r>
          </a:p>
        </p:txBody>
      </p:sp>
      <p:sp>
        <p:nvSpPr>
          <p:cNvPr id="3" name="Content Placeholder 2">
            <a:extLst>
              <a:ext uri="{FF2B5EF4-FFF2-40B4-BE49-F238E27FC236}">
                <a16:creationId xmlns:a16="http://schemas.microsoft.com/office/drawing/2014/main" id="{BD6D8B16-2825-4C19-B8A0-4A9F541C1D0A}"/>
              </a:ext>
            </a:extLst>
          </p:cNvPr>
          <p:cNvSpPr>
            <a:spLocks noGrp="1"/>
          </p:cNvSpPr>
          <p:nvPr>
            <p:ph idx="1"/>
          </p:nvPr>
        </p:nvSpPr>
        <p:spPr/>
        <p:txBody>
          <a:bodyPr/>
          <a:lstStyle/>
          <a:p>
            <a:r>
              <a:rPr lang="en-US" dirty="0"/>
              <a:t>What range of integers can be represented with</a:t>
            </a:r>
            <a:br>
              <a:rPr lang="en-US" dirty="0"/>
            </a:br>
            <a:r>
              <a:rPr lang="en-US" dirty="0"/>
              <a:t>5-bit two’s complement?</a:t>
            </a:r>
          </a:p>
          <a:p>
            <a:endParaRPr lang="en-US" dirty="0"/>
          </a:p>
          <a:p>
            <a:pPr lvl="2"/>
            <a:r>
              <a:rPr lang="en-US" sz="3200" dirty="0"/>
              <a:t>A	-31 to +31	No asymmetry and 6-bits</a:t>
            </a:r>
          </a:p>
          <a:p>
            <a:pPr lvl="2"/>
            <a:r>
              <a:rPr lang="en-US" sz="3200" dirty="0"/>
              <a:t>B	-15 to +15	No asymmetry</a:t>
            </a:r>
          </a:p>
          <a:p>
            <a:pPr lvl="2"/>
            <a:r>
              <a:rPr lang="en-US" sz="3200" dirty="0"/>
              <a:t>C	   0 to +31	Unsigned</a:t>
            </a:r>
          </a:p>
          <a:p>
            <a:pPr lvl="2"/>
            <a:r>
              <a:rPr lang="en-US" sz="3200" dirty="0"/>
              <a:t>D	-16 to +15	Correct</a:t>
            </a:r>
          </a:p>
          <a:p>
            <a:pPr lvl="2"/>
            <a:r>
              <a:rPr lang="en-US" sz="3200" dirty="0"/>
              <a:t>E	-32 to +31	6-bits</a:t>
            </a:r>
          </a:p>
        </p:txBody>
      </p:sp>
      <p:sp>
        <p:nvSpPr>
          <p:cNvPr id="4" name="Slide Number Placeholder 3">
            <a:extLst>
              <a:ext uri="{FF2B5EF4-FFF2-40B4-BE49-F238E27FC236}">
                <a16:creationId xmlns:a16="http://schemas.microsoft.com/office/drawing/2014/main" id="{6867B7C8-9401-4297-BC0A-5B18C42BFC1E}"/>
              </a:ext>
            </a:extLst>
          </p:cNvPr>
          <p:cNvSpPr>
            <a:spLocks noGrp="1"/>
          </p:cNvSpPr>
          <p:nvPr>
            <p:ph type="sldNum" sz="quarter" idx="12"/>
          </p:nvPr>
        </p:nvSpPr>
        <p:spPr/>
        <p:txBody>
          <a:bodyPr/>
          <a:lstStyle/>
          <a:p>
            <a:fld id="{0778C724-3839-4D76-A707-B4C23905D055}" type="slidenum">
              <a:rPr lang="en-US" smtClean="0"/>
              <a:t>56</a:t>
            </a:fld>
            <a:endParaRPr lang="en-US"/>
          </a:p>
        </p:txBody>
      </p:sp>
      <p:sp>
        <p:nvSpPr>
          <p:cNvPr id="5" name="Rectangle 4">
            <a:extLst>
              <a:ext uri="{FF2B5EF4-FFF2-40B4-BE49-F238E27FC236}">
                <a16:creationId xmlns:a16="http://schemas.microsoft.com/office/drawing/2014/main" id="{FE41CDD5-578F-4DEE-A848-AD53053311DC}"/>
              </a:ext>
            </a:extLst>
          </p:cNvPr>
          <p:cNvSpPr/>
          <p:nvPr/>
        </p:nvSpPr>
        <p:spPr>
          <a:xfrm>
            <a:off x="1358900" y="4038600"/>
            <a:ext cx="3352800" cy="558800"/>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80384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57</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a:solidFill>
            <a:schemeClr val="bg1"/>
          </a:solidFill>
        </p:spPr>
        <p:txBody>
          <a:bodyPr>
            <a:normAutofit/>
          </a:bodyPr>
          <a:lstStyle/>
          <a:p>
            <a:r>
              <a:rPr lang="en-US" dirty="0"/>
              <a:t>Binary and Hex</a:t>
            </a:r>
          </a:p>
          <a:p>
            <a:pPr lvl="1"/>
            <a:endParaRPr lang="en-US" dirty="0"/>
          </a:p>
          <a:p>
            <a:r>
              <a:rPr lang="en-US" dirty="0"/>
              <a:t>Memory</a:t>
            </a:r>
          </a:p>
          <a:p>
            <a:pPr lvl="1"/>
            <a:endParaRPr lang="en-US" dirty="0"/>
          </a:p>
          <a:p>
            <a:r>
              <a:rPr lang="en-US" dirty="0"/>
              <a:t>Encoding</a:t>
            </a:r>
          </a:p>
          <a:p>
            <a:r>
              <a:rPr lang="en-US" b="1" dirty="0"/>
              <a:t>Integer Encodings</a:t>
            </a:r>
          </a:p>
          <a:p>
            <a:pPr lvl="1"/>
            <a:r>
              <a:rPr lang="en-US" dirty="0"/>
              <a:t>Signed Integers</a:t>
            </a:r>
          </a:p>
          <a:p>
            <a:pPr lvl="1"/>
            <a:r>
              <a:rPr lang="en-US" b="1" dirty="0"/>
              <a:t>Converting Sign</a:t>
            </a:r>
          </a:p>
          <a:p>
            <a:pPr lvl="1"/>
            <a:r>
              <a:rPr lang="en-US" dirty="0"/>
              <a:t>Converting Length</a:t>
            </a:r>
          </a:p>
          <a:p>
            <a:r>
              <a:rPr lang="en-US" dirty="0"/>
              <a:t>Other encodings</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12511497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3"/>
          <p:cNvSpPr>
            <a:spLocks noGrp="1" noChangeArrowheads="1"/>
          </p:cNvSpPr>
          <p:nvPr>
            <p:ph type="title"/>
          </p:nvPr>
        </p:nvSpPr>
        <p:spPr/>
        <p:txBody>
          <a:bodyPr>
            <a:normAutofit/>
          </a:bodyPr>
          <a:lstStyle/>
          <a:p>
            <a:pPr eaLnBrk="1" hangingPunct="1"/>
            <a:r>
              <a:rPr lang="en-US"/>
              <a:t>Casting signed to unsigned</a:t>
            </a:r>
          </a:p>
        </p:txBody>
      </p:sp>
      <p:sp>
        <p:nvSpPr>
          <p:cNvPr id="31746" name="Rectangle 4"/>
          <p:cNvSpPr>
            <a:spLocks noGrp="1" noChangeArrowheads="1"/>
          </p:cNvSpPr>
          <p:nvPr>
            <p:ph idx="1"/>
          </p:nvPr>
        </p:nvSpPr>
        <p:spPr/>
        <p:txBody>
          <a:bodyPr>
            <a:normAutofit fontScale="92500" lnSpcReduction="10000"/>
          </a:bodyPr>
          <a:lstStyle/>
          <a:p>
            <a:pPr eaLnBrk="1" hangingPunct="1"/>
            <a:r>
              <a:rPr lang="en-US" dirty="0"/>
              <a:t>C allows conversions from signed to unsigned (and vice versa)</a:t>
            </a:r>
          </a:p>
          <a:p>
            <a:pPr eaLnBrk="1" hangingPunct="1"/>
            <a:endParaRPr lang="en-US" dirty="0"/>
          </a:p>
          <a:p>
            <a:pPr eaLnBrk="1" hangingPunct="1"/>
            <a:endParaRPr lang="en-US" dirty="0"/>
          </a:p>
          <a:p>
            <a:pPr eaLnBrk="1" hangingPunct="1">
              <a:buFont typeface="Wingdings" pitchFamily="2" charset="2"/>
              <a:buNone/>
            </a:pPr>
            <a:endParaRPr lang="en-US" dirty="0"/>
          </a:p>
          <a:p>
            <a:pPr eaLnBrk="1" hangingPunct="1"/>
            <a:r>
              <a:rPr lang="en-US" dirty="0"/>
              <a:t>Resulting value</a:t>
            </a:r>
          </a:p>
          <a:p>
            <a:pPr lvl="1" eaLnBrk="1" hangingPunct="1"/>
            <a:r>
              <a:rPr lang="en-US" dirty="0"/>
              <a:t>Not based on a numeric perspective: keep the bits and </a:t>
            </a:r>
            <a:r>
              <a:rPr lang="en-US" b="1" i="1" dirty="0"/>
              <a:t>reinterpret</a:t>
            </a:r>
            <a:r>
              <a:rPr lang="en-US" dirty="0"/>
              <a:t> them!</a:t>
            </a:r>
            <a:endParaRPr lang="en-US" b="1" dirty="0"/>
          </a:p>
          <a:p>
            <a:pPr lvl="1" eaLnBrk="1" hangingPunct="1"/>
            <a:r>
              <a:rPr lang="en-US" dirty="0"/>
              <a:t>Non-negative values unchanged</a:t>
            </a:r>
          </a:p>
          <a:p>
            <a:pPr lvl="2" eaLnBrk="1" hangingPunct="1"/>
            <a:r>
              <a:rPr lang="en-US" i="1" dirty="0" err="1"/>
              <a:t>ux</a:t>
            </a:r>
            <a:r>
              <a:rPr lang="en-US" dirty="0"/>
              <a:t> = 15213</a:t>
            </a:r>
          </a:p>
          <a:p>
            <a:pPr lvl="1" eaLnBrk="1" hangingPunct="1"/>
            <a:r>
              <a:rPr lang="en-US" dirty="0"/>
              <a:t>Negative values change into (large) positive values (and vice versa)</a:t>
            </a:r>
          </a:p>
          <a:p>
            <a:pPr lvl="2" eaLnBrk="1" hangingPunct="1"/>
            <a:r>
              <a:rPr lang="en-US" i="1" dirty="0" err="1"/>
              <a:t>uy</a:t>
            </a:r>
            <a:r>
              <a:rPr lang="en-US" dirty="0"/>
              <a:t> = 50323</a:t>
            </a:r>
          </a:p>
          <a:p>
            <a:r>
              <a:rPr lang="en-US" dirty="0"/>
              <a:t>Warning: Casts can be implicit in assignments or function calls!</a:t>
            </a:r>
          </a:p>
          <a:p>
            <a:pPr lvl="1"/>
            <a:r>
              <a:rPr lang="en-US" dirty="0"/>
              <a:t>More on that in a few slides</a:t>
            </a:r>
          </a:p>
        </p:txBody>
      </p:sp>
      <p:sp>
        <p:nvSpPr>
          <p:cNvPr id="31748" name="Text Box 2"/>
          <p:cNvSpPr txBox="1">
            <a:spLocks noChangeArrowheads="1"/>
          </p:cNvSpPr>
          <p:nvPr/>
        </p:nvSpPr>
        <p:spPr bwMode="auto">
          <a:xfrm>
            <a:off x="2527300" y="1739901"/>
            <a:ext cx="6934200" cy="1200329"/>
          </a:xfrm>
          <a:prstGeom prst="rect">
            <a:avLst/>
          </a:prstGeom>
          <a:solidFill>
            <a:srgbClr val="FFFF99"/>
          </a:solidFill>
          <a:ln w="3175">
            <a:solidFill>
              <a:schemeClr val="tx1"/>
            </a:solidFill>
            <a:miter lim="800000"/>
            <a:headEnd/>
            <a:tailEnd/>
          </a:ln>
          <a:effectLst>
            <a:outerShdw blurRad="50800" dist="38100" dir="2700000" algn="tl" rotWithShape="0">
              <a:srgbClr val="000000">
                <a:alpha val="43000"/>
              </a:srgbClr>
            </a:outerShdw>
          </a:effectLst>
        </p:spPr>
        <p:txBody>
          <a:bodyPr wrap="square">
            <a:spAutoFit/>
          </a:bodyPr>
          <a:lstStyle/>
          <a:p>
            <a:pPr algn="l" eaLnBrk="0" hangingPunct="0"/>
            <a:r>
              <a:rPr lang="en-US" b="1" dirty="0">
                <a:latin typeface="Courier New" pitchFamily="49" charset="0"/>
              </a:rPr>
              <a:t>  short int           x =  15213;</a:t>
            </a:r>
          </a:p>
          <a:p>
            <a:pPr algn="l" eaLnBrk="0" hangingPunct="0"/>
            <a:r>
              <a:rPr lang="en-US" b="1" dirty="0">
                <a:latin typeface="Courier New" pitchFamily="49" charset="0"/>
              </a:rPr>
              <a:t>  unsigned short int </a:t>
            </a:r>
            <a:r>
              <a:rPr lang="en-US" b="1" dirty="0" err="1">
                <a:latin typeface="Courier New" pitchFamily="49" charset="0"/>
              </a:rPr>
              <a:t>ux</a:t>
            </a:r>
            <a:r>
              <a:rPr lang="en-US" b="1" dirty="0">
                <a:latin typeface="Courier New" pitchFamily="49" charset="0"/>
              </a:rPr>
              <a:t> = (unsigned short) x;</a:t>
            </a:r>
          </a:p>
          <a:p>
            <a:pPr algn="l" eaLnBrk="0" hangingPunct="0"/>
            <a:r>
              <a:rPr lang="en-US" b="1" dirty="0">
                <a:latin typeface="Courier New" pitchFamily="49" charset="0"/>
              </a:rPr>
              <a:t>  short int           y  = -15213;</a:t>
            </a:r>
          </a:p>
          <a:p>
            <a:pPr algn="l" eaLnBrk="0" hangingPunct="0"/>
            <a:r>
              <a:rPr lang="en-US" b="1" dirty="0">
                <a:latin typeface="Courier New" pitchFamily="49" charset="0"/>
              </a:rPr>
              <a:t>  unsigned short int </a:t>
            </a:r>
            <a:r>
              <a:rPr lang="en-US" b="1" dirty="0" err="1">
                <a:latin typeface="Courier New" pitchFamily="49" charset="0"/>
              </a:rPr>
              <a:t>uy</a:t>
            </a:r>
            <a:r>
              <a:rPr lang="en-US" b="1" dirty="0">
                <a:latin typeface="Courier New" pitchFamily="49" charset="0"/>
              </a:rPr>
              <a:t> = y; /* implicit cast! */</a:t>
            </a:r>
          </a:p>
        </p:txBody>
      </p:sp>
      <p:sp>
        <p:nvSpPr>
          <p:cNvPr id="5" name="Slide Number Placeholder 3">
            <a:extLst>
              <a:ext uri="{FF2B5EF4-FFF2-40B4-BE49-F238E27FC236}">
                <a16:creationId xmlns:a16="http://schemas.microsoft.com/office/drawing/2014/main" id="{F7407694-5795-4B19-A13B-975B7959E848}"/>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58</a:t>
            </a:fld>
            <a:endParaRPr lang="en-US"/>
          </a:p>
        </p:txBody>
      </p:sp>
    </p:spTree>
    <p:extLst>
      <p:ext uri="{BB962C8B-B14F-4D97-AF65-F5344CB8AC3E}">
        <p14:creationId xmlns:p14="http://schemas.microsoft.com/office/powerpoint/2010/main" val="9203744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vert="horz" wrap="none" lIns="63500" tIns="25400" rIns="63500" bIns="25400" rtlCol="0" anchor="t">
            <a:spAutoFit/>
          </a:bodyPr>
          <a:lstStyle/>
          <a:p>
            <a:pPr eaLnBrk="1" hangingPunct="1"/>
            <a:r>
              <a:rPr lang="en-US" dirty="0"/>
              <a:t>Mapping Signed </a:t>
            </a:r>
            <a:r>
              <a:rPr lang="en-US" dirty="0">
                <a:sym typeface="Symbol" pitchFamily="18" charset="2"/>
              </a:rPr>
              <a:t></a:t>
            </a:r>
            <a:r>
              <a:rPr lang="en-US" dirty="0"/>
              <a:t> Unsigned (4 bits)</a:t>
            </a:r>
          </a:p>
        </p:txBody>
      </p:sp>
      <p:graphicFrame>
        <p:nvGraphicFramePr>
          <p:cNvPr id="203779" name="Group 3"/>
          <p:cNvGraphicFramePr>
            <a:graphicFrameLocks noGrp="1"/>
          </p:cNvGraphicFramePr>
          <p:nvPr/>
        </p:nvGraphicFramePr>
        <p:xfrm>
          <a:off x="5562600" y="990601"/>
          <a:ext cx="1143000" cy="5597589"/>
        </p:xfrm>
        <a:graphic>
          <a:graphicData uri="http://schemas.openxmlformats.org/drawingml/2006/table">
            <a:tbl>
              <a:tblPr/>
              <a:tblGrid>
                <a:gridCol w="1143000">
                  <a:extLst>
                    <a:ext uri="{9D8B030D-6E8A-4147-A177-3AD203B41FA5}">
                      <a16:colId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outerShdw blurRad="38100" dist="38100" dir="2700000" algn="tl">
                              <a:srgbClr val="000000"/>
                            </a:outerShdw>
                          </a:effectLst>
                          <a:latin typeface="Calibri" pitchFamily="34" charset="0"/>
                        </a:rPr>
                        <a:t>Signed</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-8</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6"/>
                  </a:ext>
                </a:extLst>
              </a:tr>
            </a:tbl>
          </a:graphicData>
        </a:graphic>
      </p:graphicFrame>
      <p:graphicFrame>
        <p:nvGraphicFramePr>
          <p:cNvPr id="203817" name="Group 41"/>
          <p:cNvGraphicFramePr>
            <a:graphicFrameLocks noGrp="1"/>
          </p:cNvGraphicFramePr>
          <p:nvPr>
            <p:extLst>
              <p:ext uri="{D42A27DB-BD31-4B8C-83A1-F6EECF244321}">
                <p14:modId xmlns:p14="http://schemas.microsoft.com/office/powerpoint/2010/main" val="1080828761"/>
              </p:ext>
            </p:extLst>
          </p:nvPr>
        </p:nvGraphicFramePr>
        <p:xfrm>
          <a:off x="9372600" y="990600"/>
          <a:ext cx="1143000" cy="5597589"/>
        </p:xfrm>
        <a:graphic>
          <a:graphicData uri="http://schemas.openxmlformats.org/drawingml/2006/table">
            <a:tbl>
              <a:tblPr/>
              <a:tblGrid>
                <a:gridCol w="1143000">
                  <a:extLst>
                    <a:ext uri="{9D8B030D-6E8A-4147-A177-3AD203B41FA5}">
                      <a16:colId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outerShdw blurRad="38100" dist="38100" dir="2700000" algn="tl">
                              <a:srgbClr val="000000"/>
                            </a:outerShdw>
                          </a:effectLst>
                          <a:latin typeface="Calibri" pitchFamily="34" charset="0"/>
                        </a:rPr>
                        <a:t>Unsigned</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8</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9</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6"/>
                  </a:ext>
                </a:extLst>
              </a:tr>
            </a:tbl>
          </a:graphicData>
        </a:graphic>
      </p:graphicFrame>
      <p:graphicFrame>
        <p:nvGraphicFramePr>
          <p:cNvPr id="203855" name="Group 79"/>
          <p:cNvGraphicFramePr>
            <a:graphicFrameLocks noGrp="1"/>
          </p:cNvGraphicFramePr>
          <p:nvPr/>
        </p:nvGraphicFramePr>
        <p:xfrm>
          <a:off x="3810000" y="990601"/>
          <a:ext cx="1143000" cy="5597589"/>
        </p:xfrm>
        <a:graphic>
          <a:graphicData uri="http://schemas.openxmlformats.org/drawingml/2006/table">
            <a:tbl>
              <a:tblPr/>
              <a:tblGrid>
                <a:gridCol w="1143000">
                  <a:extLst>
                    <a:ext uri="{9D8B030D-6E8A-4147-A177-3AD203B41FA5}">
                      <a16:colId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outerShdw blurRad="38100" dist="38100" dir="2700000" algn="tl">
                              <a:srgbClr val="000000"/>
                            </a:outerShdw>
                          </a:effectLst>
                          <a:latin typeface="Calibri" pitchFamily="34" charset="0"/>
                        </a:rPr>
                        <a:t>Bits</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1000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1001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1010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1"/>
                  </a:ext>
                </a:extLst>
              </a:tr>
              <a:tr h="28098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1011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1100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1101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1110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1111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6"/>
                  </a:ext>
                </a:extLst>
              </a:tr>
            </a:tbl>
          </a:graphicData>
        </a:graphic>
      </p:graphicFrame>
      <p:grpSp>
        <p:nvGrpSpPr>
          <p:cNvPr id="14" name="Group 126"/>
          <p:cNvGrpSpPr>
            <a:grpSpLocks/>
          </p:cNvGrpSpPr>
          <p:nvPr/>
        </p:nvGrpSpPr>
        <p:grpSpPr bwMode="auto">
          <a:xfrm>
            <a:off x="7086600" y="2286000"/>
            <a:ext cx="1447800" cy="584200"/>
            <a:chOff x="3312" y="1226"/>
            <a:chExt cx="912" cy="368"/>
          </a:xfrm>
        </p:grpSpPr>
        <p:sp>
          <p:nvSpPr>
            <p:cNvPr id="15" name="Line 121"/>
            <p:cNvSpPr>
              <a:spLocks noChangeShapeType="1"/>
            </p:cNvSpPr>
            <p:nvPr/>
          </p:nvSpPr>
          <p:spPr bwMode="auto">
            <a:xfrm flipH="1" flipV="1">
              <a:off x="3312" y="1536"/>
              <a:ext cx="912" cy="0"/>
            </a:xfrm>
            <a:prstGeom prst="line">
              <a:avLst/>
            </a:prstGeom>
            <a:noFill/>
            <a:ln w="57150">
              <a:solidFill>
                <a:schemeClr val="tx1"/>
              </a:solidFill>
              <a:round/>
              <a:headEnd type="triangle" w="lg" len="lg"/>
              <a:tailEnd type="triangle" w="lg" len="lg"/>
            </a:ln>
          </p:spPr>
          <p:txBody>
            <a:bodyPr wrap="none" anchor="ctr"/>
            <a:lstStyle/>
            <a:p>
              <a:endParaRPr lang="en-US"/>
            </a:p>
          </p:txBody>
        </p:sp>
        <p:sp>
          <p:nvSpPr>
            <p:cNvPr id="16" name="Text Box 124"/>
            <p:cNvSpPr txBox="1">
              <a:spLocks noChangeArrowheads="1"/>
            </p:cNvSpPr>
            <p:nvPr/>
          </p:nvSpPr>
          <p:spPr bwMode="auto">
            <a:xfrm>
              <a:off x="3696" y="1226"/>
              <a:ext cx="187" cy="368"/>
            </a:xfrm>
            <a:prstGeom prst="rect">
              <a:avLst/>
            </a:prstGeom>
            <a:noFill/>
            <a:ln w="19050">
              <a:noFill/>
              <a:miter lim="800000"/>
              <a:headEnd/>
              <a:tailEnd type="none" w="sm" len="sm"/>
            </a:ln>
          </p:spPr>
          <p:txBody>
            <a:bodyPr wrap="none" lIns="45720" rIns="45720">
              <a:spAutoFit/>
            </a:bodyPr>
            <a:lstStyle/>
            <a:p>
              <a:pPr algn="ctr"/>
              <a:r>
                <a:rPr lang="en-US" sz="3200" dirty="0">
                  <a:latin typeface="Calibri" pitchFamily="34" charset="0"/>
                </a:rPr>
                <a:t>=</a:t>
              </a:r>
            </a:p>
          </p:txBody>
        </p:sp>
      </p:grpSp>
      <p:grpSp>
        <p:nvGrpSpPr>
          <p:cNvPr id="17" name="Group 127"/>
          <p:cNvGrpSpPr>
            <a:grpSpLocks/>
          </p:cNvGrpSpPr>
          <p:nvPr/>
        </p:nvGrpSpPr>
        <p:grpSpPr bwMode="auto">
          <a:xfrm>
            <a:off x="7086600" y="4419600"/>
            <a:ext cx="1447800" cy="492124"/>
            <a:chOff x="3312" y="2762"/>
            <a:chExt cx="912" cy="310"/>
          </a:xfrm>
        </p:grpSpPr>
        <p:sp>
          <p:nvSpPr>
            <p:cNvPr id="18" name="Line 123"/>
            <p:cNvSpPr>
              <a:spLocks noChangeShapeType="1"/>
            </p:cNvSpPr>
            <p:nvPr/>
          </p:nvSpPr>
          <p:spPr bwMode="auto">
            <a:xfrm flipH="1" flipV="1">
              <a:off x="3312" y="3072"/>
              <a:ext cx="912" cy="0"/>
            </a:xfrm>
            <a:prstGeom prst="line">
              <a:avLst/>
            </a:prstGeom>
            <a:noFill/>
            <a:ln w="57150">
              <a:solidFill>
                <a:schemeClr val="tx1"/>
              </a:solidFill>
              <a:round/>
              <a:headEnd type="triangle" w="lg" len="lg"/>
              <a:tailEnd type="none" w="lg" len="lg"/>
            </a:ln>
          </p:spPr>
          <p:txBody>
            <a:bodyPr wrap="none" anchor="ctr"/>
            <a:lstStyle/>
            <a:p>
              <a:endParaRPr lang="en-US" sz="2400"/>
            </a:p>
          </p:txBody>
        </p:sp>
        <p:sp>
          <p:nvSpPr>
            <p:cNvPr id="19" name="Text Box 125"/>
            <p:cNvSpPr txBox="1">
              <a:spLocks noChangeArrowheads="1"/>
            </p:cNvSpPr>
            <p:nvPr/>
          </p:nvSpPr>
          <p:spPr bwMode="auto">
            <a:xfrm>
              <a:off x="3600" y="2762"/>
              <a:ext cx="329" cy="291"/>
            </a:xfrm>
            <a:prstGeom prst="rect">
              <a:avLst/>
            </a:prstGeom>
            <a:noFill/>
            <a:ln w="57150">
              <a:noFill/>
              <a:round/>
              <a:headEnd type="triangle" w="lg" len="lg"/>
              <a:tailEnd type="triangle" w="lg" len="lg"/>
            </a:ln>
          </p:spPr>
          <p:txBody>
            <a:bodyPr wrap="none" anchor="ctr"/>
            <a:lstStyle/>
            <a:p>
              <a:r>
                <a:rPr lang="en-US" sz="2400" dirty="0">
                  <a:latin typeface="Calibri" pitchFamily="34" charset="0"/>
                </a:rPr>
                <a:t>+ 16 (i.e., 2</a:t>
              </a:r>
              <a:r>
                <a:rPr lang="en-US" sz="2400" baseline="30000" dirty="0">
                  <a:latin typeface="Calibri" pitchFamily="34" charset="0"/>
                </a:rPr>
                <a:t>4</a:t>
              </a:r>
              <a:r>
                <a:rPr lang="en-US" sz="2400" dirty="0">
                  <a:latin typeface="Calibri" pitchFamily="34" charset="0"/>
                </a:rPr>
                <a:t>)</a:t>
              </a:r>
            </a:p>
          </p:txBody>
        </p:sp>
      </p:grpSp>
      <p:grpSp>
        <p:nvGrpSpPr>
          <p:cNvPr id="12" name="Group 127"/>
          <p:cNvGrpSpPr>
            <a:grpSpLocks/>
          </p:cNvGrpSpPr>
          <p:nvPr/>
        </p:nvGrpSpPr>
        <p:grpSpPr bwMode="auto">
          <a:xfrm>
            <a:off x="7086600" y="5299076"/>
            <a:ext cx="1447800" cy="492124"/>
            <a:chOff x="3312" y="2762"/>
            <a:chExt cx="912" cy="310"/>
          </a:xfrm>
        </p:grpSpPr>
        <p:sp>
          <p:nvSpPr>
            <p:cNvPr id="13" name="Line 123"/>
            <p:cNvSpPr>
              <a:spLocks noChangeShapeType="1"/>
            </p:cNvSpPr>
            <p:nvPr/>
          </p:nvSpPr>
          <p:spPr bwMode="auto">
            <a:xfrm flipH="1" flipV="1">
              <a:off x="3312" y="3072"/>
              <a:ext cx="912" cy="0"/>
            </a:xfrm>
            <a:prstGeom prst="line">
              <a:avLst/>
            </a:prstGeom>
            <a:noFill/>
            <a:ln w="57150">
              <a:solidFill>
                <a:schemeClr val="tx1"/>
              </a:solidFill>
              <a:round/>
              <a:headEnd type="none" w="lg" len="lg"/>
              <a:tailEnd type="triangle" w="lg" len="lg"/>
            </a:ln>
          </p:spPr>
          <p:txBody>
            <a:bodyPr wrap="none" anchor="ctr"/>
            <a:lstStyle/>
            <a:p>
              <a:endParaRPr lang="en-US" sz="2400"/>
            </a:p>
          </p:txBody>
        </p:sp>
        <p:sp>
          <p:nvSpPr>
            <p:cNvPr id="20" name="Text Box 125"/>
            <p:cNvSpPr txBox="1">
              <a:spLocks noChangeArrowheads="1"/>
            </p:cNvSpPr>
            <p:nvPr/>
          </p:nvSpPr>
          <p:spPr bwMode="auto">
            <a:xfrm>
              <a:off x="3600" y="2762"/>
              <a:ext cx="329" cy="291"/>
            </a:xfrm>
            <a:prstGeom prst="rect">
              <a:avLst/>
            </a:prstGeom>
            <a:noFill/>
            <a:ln w="57150">
              <a:noFill/>
              <a:round/>
              <a:headEnd type="triangle" w="lg" len="lg"/>
              <a:tailEnd type="triangle" w="lg" len="lg"/>
            </a:ln>
          </p:spPr>
          <p:txBody>
            <a:bodyPr wrap="none" anchor="ctr"/>
            <a:lstStyle/>
            <a:p>
              <a:r>
                <a:rPr lang="en-US" sz="2400" dirty="0">
                  <a:latin typeface="Calibri" pitchFamily="34" charset="0"/>
                </a:rPr>
                <a:t>- 16 (</a:t>
              </a:r>
              <a:r>
                <a:rPr lang="en-US" sz="2400">
                  <a:latin typeface="Calibri" pitchFamily="34" charset="0"/>
                </a:rPr>
                <a:t>i.e., </a:t>
              </a:r>
              <a:r>
                <a:rPr lang="en-US" sz="2400" dirty="0">
                  <a:latin typeface="Calibri" pitchFamily="34" charset="0"/>
                </a:rPr>
                <a:t>2</a:t>
              </a:r>
              <a:r>
                <a:rPr lang="en-US" sz="2400" baseline="30000" dirty="0">
                  <a:latin typeface="Calibri" pitchFamily="34" charset="0"/>
                </a:rPr>
                <a:t>4</a:t>
              </a:r>
              <a:r>
                <a:rPr lang="en-US" sz="2400" dirty="0">
                  <a:latin typeface="Calibri" pitchFamily="34" charset="0"/>
                </a:rPr>
                <a:t>)</a:t>
              </a:r>
            </a:p>
          </p:txBody>
        </p:sp>
      </p:grpSp>
      <p:sp>
        <p:nvSpPr>
          <p:cNvPr id="2" name="TextBox 1"/>
          <p:cNvSpPr txBox="1"/>
          <p:nvPr/>
        </p:nvSpPr>
        <p:spPr>
          <a:xfrm>
            <a:off x="1786503" y="4546938"/>
            <a:ext cx="1796069" cy="1015663"/>
          </a:xfrm>
          <a:prstGeom prst="rect">
            <a:avLst/>
          </a:prstGeom>
          <a:noFill/>
        </p:spPr>
        <p:txBody>
          <a:bodyPr wrap="none" rtlCol="0">
            <a:spAutoFit/>
          </a:bodyPr>
          <a:lstStyle/>
          <a:p>
            <a:r>
              <a:rPr lang="en-US" sz="2000" dirty="0">
                <a:latin typeface="Calibri" charset="0"/>
                <a:ea typeface="Calibri" charset="0"/>
                <a:cs typeface="Calibri" charset="0"/>
              </a:rPr>
              <a:t>Large negative</a:t>
            </a:r>
            <a:br>
              <a:rPr lang="en-US" sz="2000" dirty="0">
                <a:latin typeface="Calibri" charset="0"/>
                <a:ea typeface="Calibri" charset="0"/>
                <a:cs typeface="Calibri" charset="0"/>
              </a:rPr>
            </a:br>
            <a:r>
              <a:rPr lang="en-US" sz="2000" dirty="0">
                <a:latin typeface="Calibri" charset="0"/>
                <a:ea typeface="Calibri" charset="0"/>
                <a:cs typeface="Calibri" charset="0"/>
              </a:rPr>
              <a:t>factor becomes</a:t>
            </a:r>
          </a:p>
          <a:p>
            <a:r>
              <a:rPr lang="en-US" sz="2000" dirty="0">
                <a:latin typeface="Calibri" charset="0"/>
                <a:ea typeface="Calibri" charset="0"/>
                <a:cs typeface="Calibri" charset="0"/>
              </a:rPr>
              <a:t>large positive!</a:t>
            </a:r>
          </a:p>
        </p:txBody>
      </p:sp>
      <p:sp>
        <p:nvSpPr>
          <p:cNvPr id="21" name="Slide Number Placeholder 3">
            <a:extLst>
              <a:ext uri="{FF2B5EF4-FFF2-40B4-BE49-F238E27FC236}">
                <a16:creationId xmlns:a16="http://schemas.microsoft.com/office/drawing/2014/main" id="{D3190846-E103-4E73-A241-E25C6E2E65DE}"/>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59</a:t>
            </a:fld>
            <a:endParaRPr lang="en-US"/>
          </a:p>
        </p:txBody>
      </p:sp>
    </p:spTree>
    <p:extLst>
      <p:ext uri="{BB962C8B-B14F-4D97-AF65-F5344CB8AC3E}">
        <p14:creationId xmlns:p14="http://schemas.microsoft.com/office/powerpoint/2010/main" val="4049307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Positional Numbering Systems</a:t>
            </a:r>
          </a:p>
        </p:txBody>
      </p:sp>
      <p:sp>
        <p:nvSpPr>
          <p:cNvPr id="3" name="Content Placeholder 2"/>
          <p:cNvSpPr>
            <a:spLocks noGrp="1"/>
          </p:cNvSpPr>
          <p:nvPr>
            <p:ph idx="1"/>
          </p:nvPr>
        </p:nvSpPr>
        <p:spPr/>
        <p:txBody>
          <a:bodyPr>
            <a:normAutofit/>
          </a:bodyPr>
          <a:lstStyle/>
          <a:p>
            <a:r>
              <a:rPr lang="en-US" dirty="0"/>
              <a:t>The position of a </a:t>
            </a:r>
            <a:r>
              <a:rPr lang="en-US" i="1" dirty="0"/>
              <a:t>numeral</a:t>
            </a:r>
            <a:r>
              <a:rPr lang="en-US" dirty="0"/>
              <a:t> (e.g., digit) determines its contribution to the overall number</a:t>
            </a:r>
          </a:p>
          <a:p>
            <a:pPr lvl="1"/>
            <a:r>
              <a:rPr lang="en-US" dirty="0"/>
              <a:t>Makes arithmetic simple (compared to, say, roman numerals)</a:t>
            </a:r>
          </a:p>
          <a:p>
            <a:pPr lvl="1"/>
            <a:r>
              <a:rPr lang="en-US" dirty="0"/>
              <a:t>Any number has one canonical representation</a:t>
            </a:r>
          </a:p>
          <a:p>
            <a:endParaRPr lang="en-US" dirty="0"/>
          </a:p>
          <a:p>
            <a:r>
              <a:rPr lang="en-US" dirty="0"/>
              <a:t>Example: base 10</a:t>
            </a:r>
          </a:p>
          <a:p>
            <a:pPr lvl="1"/>
            <a:r>
              <a:rPr lang="en-US" dirty="0"/>
              <a:t>10456</a:t>
            </a:r>
            <a:r>
              <a:rPr lang="en-US" baseline="-25000" dirty="0"/>
              <a:t>10</a:t>
            </a:r>
            <a:r>
              <a:rPr lang="en-US" dirty="0"/>
              <a:t> = 1*10</a:t>
            </a:r>
            <a:r>
              <a:rPr lang="en-US" baseline="30000" dirty="0"/>
              <a:t>4</a:t>
            </a:r>
            <a:r>
              <a:rPr lang="en-US" dirty="0"/>
              <a:t>   +   0*10</a:t>
            </a:r>
            <a:r>
              <a:rPr lang="en-US" baseline="30000" dirty="0"/>
              <a:t>3</a:t>
            </a:r>
            <a:r>
              <a:rPr lang="en-US" dirty="0"/>
              <a:t>   +   4*10</a:t>
            </a:r>
            <a:r>
              <a:rPr lang="en-US" baseline="30000" dirty="0"/>
              <a:t>2  </a:t>
            </a:r>
            <a:r>
              <a:rPr lang="en-US" dirty="0"/>
              <a:t> +   5*10</a:t>
            </a:r>
            <a:r>
              <a:rPr lang="en-US" baseline="30000" dirty="0"/>
              <a:t>1  </a:t>
            </a:r>
            <a:r>
              <a:rPr lang="en-US" dirty="0"/>
              <a:t> +   6*10</a:t>
            </a:r>
            <a:r>
              <a:rPr lang="en-US" baseline="30000" dirty="0"/>
              <a:t>0</a:t>
            </a:r>
          </a:p>
          <a:p>
            <a:pPr lvl="1"/>
            <a:endParaRPr lang="en-US" baseline="30000" dirty="0"/>
          </a:p>
          <a:p>
            <a:pPr lvl="1"/>
            <a:r>
              <a:rPr lang="en-US" dirty="0"/>
              <a:t>Usually, we leave out the zeros:</a:t>
            </a:r>
          </a:p>
          <a:p>
            <a:pPr lvl="2"/>
            <a:r>
              <a:rPr lang="en-US" dirty="0"/>
              <a:t>1*10</a:t>
            </a:r>
            <a:r>
              <a:rPr lang="en-US" baseline="30000" dirty="0"/>
              <a:t>4</a:t>
            </a:r>
            <a:r>
              <a:rPr lang="en-US" dirty="0"/>
              <a:t>   +  4*10</a:t>
            </a:r>
            <a:r>
              <a:rPr lang="en-US" baseline="30000" dirty="0"/>
              <a:t>2  </a:t>
            </a:r>
            <a:r>
              <a:rPr lang="en-US" dirty="0"/>
              <a:t> +   5*10</a:t>
            </a:r>
            <a:r>
              <a:rPr lang="en-US" baseline="30000" dirty="0"/>
              <a:t>1  </a:t>
            </a:r>
            <a:r>
              <a:rPr lang="en-US" dirty="0"/>
              <a:t> +   6*10</a:t>
            </a:r>
            <a:r>
              <a:rPr lang="en-US" baseline="30000" dirty="0"/>
              <a:t>0</a:t>
            </a:r>
            <a:endParaRPr lang="en-US" dirty="0"/>
          </a:p>
          <a:p>
            <a:endParaRPr lang="en-US" sz="2400" dirty="0"/>
          </a:p>
          <a:p>
            <a:pPr lvl="1"/>
            <a:endParaRPr lang="en-US" sz="2000" dirty="0"/>
          </a:p>
        </p:txBody>
      </p:sp>
      <p:sp>
        <p:nvSpPr>
          <p:cNvPr id="4" name="Slide Number Placeholder 3">
            <a:extLst>
              <a:ext uri="{FF2B5EF4-FFF2-40B4-BE49-F238E27FC236}">
                <a16:creationId xmlns:a16="http://schemas.microsoft.com/office/drawing/2014/main" id="{66CE70BF-7131-4104-A5E1-C42E480979AF}"/>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6</a:t>
            </a:fld>
            <a:endParaRPr lang="en-US" dirty="0"/>
          </a:p>
        </p:txBody>
      </p:sp>
    </p:spTree>
    <p:extLst>
      <p:ext uri="{BB962C8B-B14F-4D97-AF65-F5344CB8AC3E}">
        <p14:creationId xmlns:p14="http://schemas.microsoft.com/office/powerpoint/2010/main" val="6613741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defRPr/>
            </a:pPr>
            <a:r>
              <a:rPr lang="en-US" dirty="0"/>
              <a:t>Signed vs Unsigned in C</a:t>
            </a:r>
          </a:p>
        </p:txBody>
      </p:sp>
      <p:sp>
        <p:nvSpPr>
          <p:cNvPr id="119811" name="Rectangle 3"/>
          <p:cNvSpPr>
            <a:spLocks noGrp="1" noChangeArrowheads="1"/>
          </p:cNvSpPr>
          <p:nvPr>
            <p:ph idx="1"/>
          </p:nvPr>
        </p:nvSpPr>
        <p:spPr/>
        <p:txBody>
          <a:bodyPr vert="horz" lIns="90487" tIns="44450" rIns="90487" bIns="44450" rtlCol="0">
            <a:normAutofit lnSpcReduction="10000"/>
          </a:bodyPr>
          <a:lstStyle/>
          <a:p>
            <a:pPr eaLnBrk="1" hangingPunct="1">
              <a:defRPr/>
            </a:pPr>
            <a:r>
              <a:rPr lang="en-US" dirty="0"/>
              <a:t>Constants</a:t>
            </a:r>
          </a:p>
          <a:p>
            <a:pPr lvl="1">
              <a:defRPr/>
            </a:pPr>
            <a:r>
              <a:rPr lang="en-US" dirty="0"/>
              <a:t>By default constants are considered to be </a:t>
            </a:r>
            <a:r>
              <a:rPr lang="en-US" b="1" dirty="0"/>
              <a:t>signed integers</a:t>
            </a:r>
          </a:p>
          <a:p>
            <a:pPr lvl="1" eaLnBrk="1" hangingPunct="1">
              <a:defRPr/>
            </a:pPr>
            <a:r>
              <a:rPr lang="en-US" dirty="0"/>
              <a:t>Unsigned with “U/u” as suffix: </a:t>
            </a:r>
            <a:r>
              <a:rPr lang="en-US" sz="2600" b="1" dirty="0">
                <a:latin typeface="Courier New" pitchFamily="49" charset="0"/>
              </a:rPr>
              <a:t>0U, 4294967259U</a:t>
            </a:r>
          </a:p>
          <a:p>
            <a:pPr>
              <a:defRPr/>
            </a:pPr>
            <a:r>
              <a:rPr lang="en-US" b="1" dirty="0">
                <a:latin typeface="Calibri" charset="0"/>
                <a:ea typeface="Calibri" charset="0"/>
                <a:cs typeface="Calibri" charset="0"/>
              </a:rPr>
              <a:t>Expression evaluation</a:t>
            </a:r>
          </a:p>
          <a:p>
            <a:pPr lvl="1">
              <a:defRPr/>
            </a:pPr>
            <a:r>
              <a:rPr lang="en-US" dirty="0">
                <a:ea typeface="Calibri" charset="0"/>
                <a:cs typeface="Calibri" charset="0"/>
              </a:rPr>
              <a:t>If there is a mix </a:t>
            </a:r>
            <a:r>
              <a:rPr lang="en-US" dirty="0"/>
              <a:t>of unsigned and signed in a single expression, </a:t>
            </a:r>
            <a:br>
              <a:rPr lang="en-US" dirty="0"/>
            </a:br>
            <a:r>
              <a:rPr lang="en-US" b="1" i="1" dirty="0">
                <a:solidFill>
                  <a:srgbClr val="C00000"/>
                </a:solidFill>
              </a:rPr>
              <a:t>signed values are converted to unsigned</a:t>
            </a:r>
            <a:endParaRPr lang="en-US" b="1" dirty="0">
              <a:solidFill>
                <a:schemeClr val="accent1"/>
              </a:solidFill>
            </a:endParaRPr>
          </a:p>
          <a:p>
            <a:pPr lvl="1">
              <a:defRPr/>
            </a:pPr>
            <a:r>
              <a:rPr lang="en-US" dirty="0">
                <a:ea typeface="Calibri" charset="0"/>
                <a:cs typeface="Calibri" charset="0"/>
              </a:rPr>
              <a:t>In</a:t>
            </a:r>
            <a:r>
              <a:rPr lang="en-US" dirty="0"/>
              <a:t>cluding comparison operations!! </a:t>
            </a:r>
            <a:r>
              <a:rPr lang="en-US" b="1" dirty="0">
                <a:latin typeface="Courier New" pitchFamily="49" charset="0"/>
              </a:rPr>
              <a:t>&lt;</a:t>
            </a:r>
            <a:r>
              <a:rPr lang="en-US" dirty="0"/>
              <a:t>, </a:t>
            </a:r>
            <a:r>
              <a:rPr lang="en-US" b="1" dirty="0">
                <a:latin typeface="Courier New" pitchFamily="49" charset="0"/>
              </a:rPr>
              <a:t>&gt;</a:t>
            </a:r>
            <a:r>
              <a:rPr lang="en-US" dirty="0"/>
              <a:t>, </a:t>
            </a:r>
            <a:r>
              <a:rPr lang="en-US" b="1" dirty="0">
                <a:latin typeface="Courier New" pitchFamily="49" charset="0"/>
              </a:rPr>
              <a:t>==</a:t>
            </a:r>
            <a:r>
              <a:rPr lang="en-US" dirty="0"/>
              <a:t>, </a:t>
            </a:r>
            <a:r>
              <a:rPr lang="en-US" b="1" dirty="0">
                <a:latin typeface="Courier New" pitchFamily="49" charset="0"/>
              </a:rPr>
              <a:t>&lt;=</a:t>
            </a:r>
            <a:r>
              <a:rPr lang="en-US" dirty="0"/>
              <a:t>, </a:t>
            </a:r>
            <a:r>
              <a:rPr lang="en-US" b="1" dirty="0">
                <a:latin typeface="Courier New" pitchFamily="49" charset="0"/>
              </a:rPr>
              <a:t>&gt;=</a:t>
            </a:r>
          </a:p>
          <a:p>
            <a:pPr>
              <a:defRPr/>
            </a:pPr>
            <a:endParaRPr lang="en-US" b="1" dirty="0">
              <a:latin typeface="Courier New" pitchFamily="49" charset="0"/>
            </a:endParaRPr>
          </a:p>
          <a:p>
            <a:pPr>
              <a:defRPr/>
            </a:pPr>
            <a:r>
              <a:rPr lang="en-US" dirty="0">
                <a:ea typeface="Calibri" charset="0"/>
                <a:cs typeface="Calibri" charset="0"/>
              </a:rPr>
              <a:t>Can lead to surprising behavior!</a:t>
            </a:r>
            <a:endParaRPr lang="en-US" sz="1400" dirty="0">
              <a:latin typeface="Courier New" pitchFamily="49" charset="0"/>
            </a:endParaRPr>
          </a:p>
          <a:p>
            <a:pPr lvl="1">
              <a:defRPr/>
            </a:pPr>
            <a:r>
              <a:rPr lang="en-US" sz="2600" b="1" dirty="0">
                <a:latin typeface="Courier New" pitchFamily="49" charset="0"/>
              </a:rPr>
              <a:t>-1 &lt; 0U </a:t>
            </a:r>
            <a:r>
              <a:rPr lang="en-US" b="1" dirty="0">
                <a:ea typeface="Calibri" charset="0"/>
                <a:cs typeface="Calibri" charset="0"/>
              </a:rPr>
              <a:t>⇒  false!</a:t>
            </a:r>
          </a:p>
          <a:p>
            <a:pPr lvl="1">
              <a:defRPr/>
            </a:pPr>
            <a:r>
              <a:rPr lang="en-US" dirty="0">
                <a:ea typeface="Calibri" charset="0"/>
                <a:cs typeface="Calibri" charset="0"/>
              </a:rPr>
              <a:t>-1 gets converted to unsigned</a:t>
            </a:r>
          </a:p>
          <a:p>
            <a:pPr lvl="1">
              <a:defRPr/>
            </a:pPr>
            <a:r>
              <a:rPr lang="en-US" dirty="0">
                <a:ea typeface="Calibri" charset="0"/>
                <a:cs typeface="Calibri" charset="0"/>
              </a:rPr>
              <a:t>All 1s bit pattern ⇒ </a:t>
            </a:r>
            <a:r>
              <a:rPr lang="en-US" dirty="0" err="1">
                <a:ea typeface="Calibri" charset="0"/>
                <a:cs typeface="Calibri" charset="0"/>
              </a:rPr>
              <a:t>UMax</a:t>
            </a:r>
            <a:r>
              <a:rPr lang="en-US" dirty="0">
                <a:ea typeface="Calibri" charset="0"/>
                <a:cs typeface="Calibri" charset="0"/>
              </a:rPr>
              <a:t>! Definitely not less than 0!</a:t>
            </a:r>
          </a:p>
        </p:txBody>
      </p:sp>
      <p:sp>
        <p:nvSpPr>
          <p:cNvPr id="4" name="Slide Number Placeholder 3">
            <a:extLst>
              <a:ext uri="{FF2B5EF4-FFF2-40B4-BE49-F238E27FC236}">
                <a16:creationId xmlns:a16="http://schemas.microsoft.com/office/drawing/2014/main" id="{8936793F-0BE9-4DB7-A17C-1E435609D226}"/>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60</a:t>
            </a:fld>
            <a:endParaRPr lang="en-US"/>
          </a:p>
        </p:txBody>
      </p:sp>
    </p:spTree>
    <p:extLst>
      <p:ext uri="{BB962C8B-B14F-4D97-AF65-F5344CB8AC3E}">
        <p14:creationId xmlns:p14="http://schemas.microsoft.com/office/powerpoint/2010/main" val="27343606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89B7A-D10C-4645-B171-CC094D2D149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44ABD28-040A-4A86-ADDC-F007BE5F9F98}"/>
              </a:ext>
            </a:extLst>
          </p:cNvPr>
          <p:cNvSpPr>
            <a:spLocks noGrp="1"/>
          </p:cNvSpPr>
          <p:nvPr>
            <p:ph idx="1"/>
          </p:nvPr>
        </p:nvSpPr>
        <p:spPr/>
        <p:txBody>
          <a:bodyPr/>
          <a:lstStyle/>
          <a:p>
            <a:r>
              <a:rPr lang="en-US" dirty="0"/>
              <a:t>Convert signed 8-bit number -120 into an unsigned number</a:t>
            </a:r>
          </a:p>
          <a:p>
            <a:endParaRPr lang="en-US" dirty="0"/>
          </a:p>
          <a:p>
            <a:pPr marL="514350" indent="-514350">
              <a:buFont typeface="+mj-lt"/>
              <a:buAutoNum type="arabicPeriod"/>
            </a:pPr>
            <a:r>
              <a:rPr lang="en-US" dirty="0"/>
              <a:t>Convert -120 into binary</a:t>
            </a:r>
            <a:br>
              <a:rPr lang="en-US" dirty="0"/>
            </a:br>
            <a:br>
              <a:rPr lang="en-US" dirty="0"/>
            </a:br>
            <a:br>
              <a:rPr lang="en-US" dirty="0"/>
            </a:br>
            <a:endParaRPr lang="en-US" dirty="0"/>
          </a:p>
          <a:p>
            <a:pPr marL="514350" indent="-514350">
              <a:buFont typeface="+mj-lt"/>
              <a:buAutoNum type="arabicPeriod"/>
            </a:pPr>
            <a:endParaRPr lang="en-US" dirty="0"/>
          </a:p>
          <a:p>
            <a:pPr marL="514350" indent="-514350">
              <a:buFont typeface="+mj-lt"/>
              <a:buAutoNum type="arabicPeriod"/>
            </a:pPr>
            <a:r>
              <a:rPr lang="en-US" dirty="0"/>
              <a:t>Convert binary back into unsigned decimal</a:t>
            </a:r>
          </a:p>
        </p:txBody>
      </p:sp>
      <p:sp>
        <p:nvSpPr>
          <p:cNvPr id="4" name="Slide Number Placeholder 3">
            <a:extLst>
              <a:ext uri="{FF2B5EF4-FFF2-40B4-BE49-F238E27FC236}">
                <a16:creationId xmlns:a16="http://schemas.microsoft.com/office/drawing/2014/main" id="{9294843B-8E04-46EB-99FD-DF9A578EE77F}"/>
              </a:ext>
            </a:extLst>
          </p:cNvPr>
          <p:cNvSpPr>
            <a:spLocks noGrp="1"/>
          </p:cNvSpPr>
          <p:nvPr>
            <p:ph type="sldNum" sz="quarter" idx="12"/>
          </p:nvPr>
        </p:nvSpPr>
        <p:spPr/>
        <p:txBody>
          <a:bodyPr/>
          <a:lstStyle/>
          <a:p>
            <a:fld id="{0778C724-3839-4D76-A707-B4C23905D055}" type="slidenum">
              <a:rPr lang="en-US" smtClean="0"/>
              <a:t>61</a:t>
            </a:fld>
            <a:endParaRPr lang="en-US"/>
          </a:p>
        </p:txBody>
      </p:sp>
    </p:spTree>
    <p:extLst>
      <p:ext uri="{BB962C8B-B14F-4D97-AF65-F5344CB8AC3E}">
        <p14:creationId xmlns:p14="http://schemas.microsoft.com/office/powerpoint/2010/main" val="9706969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89B7A-D10C-4645-B171-CC094D2D149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44ABD28-040A-4A86-ADDC-F007BE5F9F98}"/>
              </a:ext>
            </a:extLst>
          </p:cNvPr>
          <p:cNvSpPr>
            <a:spLocks noGrp="1"/>
          </p:cNvSpPr>
          <p:nvPr>
            <p:ph idx="1"/>
          </p:nvPr>
        </p:nvSpPr>
        <p:spPr/>
        <p:txBody>
          <a:bodyPr/>
          <a:lstStyle/>
          <a:p>
            <a:r>
              <a:rPr lang="en-US" dirty="0"/>
              <a:t>Convert signed 8-bit number -120 into an unsigned number</a:t>
            </a:r>
          </a:p>
          <a:p>
            <a:endParaRPr lang="en-US" dirty="0"/>
          </a:p>
          <a:p>
            <a:pPr marL="514350" indent="-514350">
              <a:buFont typeface="+mj-lt"/>
              <a:buAutoNum type="arabicPeriod"/>
            </a:pPr>
            <a:r>
              <a:rPr lang="en-US" dirty="0"/>
              <a:t>Convert -120 into binary</a:t>
            </a:r>
            <a:br>
              <a:rPr lang="en-US" dirty="0"/>
            </a:br>
            <a:r>
              <a:rPr lang="en-US" dirty="0"/>
              <a:t>-120 = -128 + 8 =</a:t>
            </a:r>
            <a:br>
              <a:rPr lang="en-US" dirty="0"/>
            </a:br>
            <a:br>
              <a:rPr lang="en-US" dirty="0"/>
            </a:br>
            <a:endParaRPr lang="en-US" dirty="0"/>
          </a:p>
          <a:p>
            <a:pPr marL="514350" indent="-514350">
              <a:buFont typeface="+mj-lt"/>
              <a:buAutoNum type="arabicPeriod"/>
            </a:pPr>
            <a:endParaRPr lang="en-US" dirty="0"/>
          </a:p>
          <a:p>
            <a:pPr marL="514350" indent="-514350">
              <a:buFont typeface="+mj-lt"/>
              <a:buAutoNum type="arabicPeriod"/>
            </a:pPr>
            <a:r>
              <a:rPr lang="en-US" dirty="0"/>
              <a:t>Convert binary back into unsigned decimal</a:t>
            </a:r>
          </a:p>
        </p:txBody>
      </p:sp>
      <p:sp>
        <p:nvSpPr>
          <p:cNvPr id="4" name="Slide Number Placeholder 3">
            <a:extLst>
              <a:ext uri="{FF2B5EF4-FFF2-40B4-BE49-F238E27FC236}">
                <a16:creationId xmlns:a16="http://schemas.microsoft.com/office/drawing/2014/main" id="{9294843B-8E04-46EB-99FD-DF9A578EE77F}"/>
              </a:ext>
            </a:extLst>
          </p:cNvPr>
          <p:cNvSpPr>
            <a:spLocks noGrp="1"/>
          </p:cNvSpPr>
          <p:nvPr>
            <p:ph type="sldNum" sz="quarter" idx="12"/>
          </p:nvPr>
        </p:nvSpPr>
        <p:spPr/>
        <p:txBody>
          <a:bodyPr/>
          <a:lstStyle/>
          <a:p>
            <a:fld id="{0778C724-3839-4D76-A707-B4C23905D055}" type="slidenum">
              <a:rPr lang="en-US" smtClean="0"/>
              <a:t>62</a:t>
            </a:fld>
            <a:endParaRPr lang="en-US"/>
          </a:p>
        </p:txBody>
      </p:sp>
    </p:spTree>
    <p:extLst>
      <p:ext uri="{BB962C8B-B14F-4D97-AF65-F5344CB8AC3E}">
        <p14:creationId xmlns:p14="http://schemas.microsoft.com/office/powerpoint/2010/main" val="31929827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89B7A-D10C-4645-B171-CC094D2D149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44ABD28-040A-4A86-ADDC-F007BE5F9F98}"/>
              </a:ext>
            </a:extLst>
          </p:cNvPr>
          <p:cNvSpPr>
            <a:spLocks noGrp="1"/>
          </p:cNvSpPr>
          <p:nvPr>
            <p:ph idx="1"/>
          </p:nvPr>
        </p:nvSpPr>
        <p:spPr/>
        <p:txBody>
          <a:bodyPr/>
          <a:lstStyle/>
          <a:p>
            <a:r>
              <a:rPr lang="en-US" dirty="0"/>
              <a:t>Convert signed 8-bit number -120 into an unsigned number</a:t>
            </a:r>
          </a:p>
          <a:p>
            <a:endParaRPr lang="en-US" dirty="0"/>
          </a:p>
          <a:p>
            <a:pPr marL="514350" indent="-514350">
              <a:buFont typeface="+mj-lt"/>
              <a:buAutoNum type="arabicPeriod"/>
            </a:pPr>
            <a:r>
              <a:rPr lang="en-US" dirty="0"/>
              <a:t>Convert -120 into binary</a:t>
            </a:r>
            <a:br>
              <a:rPr lang="en-US" dirty="0"/>
            </a:br>
            <a:r>
              <a:rPr lang="en-US" dirty="0"/>
              <a:t>-120 = -128 + 8 =</a:t>
            </a:r>
            <a:br>
              <a:rPr lang="en-US" dirty="0"/>
            </a:br>
            <a:r>
              <a:rPr lang="en-US" dirty="0"/>
              <a:t>1x(-128) + 0x64 + 0x32 + 0x16 + 1x8 + 0x4 + 0x2 + 0x1</a:t>
            </a:r>
            <a:br>
              <a:rPr lang="en-US" dirty="0"/>
            </a:br>
            <a:endParaRPr lang="en-US" dirty="0"/>
          </a:p>
          <a:p>
            <a:pPr marL="514350" indent="-514350">
              <a:buFont typeface="+mj-lt"/>
              <a:buAutoNum type="arabicPeriod"/>
            </a:pPr>
            <a:endParaRPr lang="en-US" dirty="0"/>
          </a:p>
          <a:p>
            <a:pPr marL="514350" indent="-514350">
              <a:buFont typeface="+mj-lt"/>
              <a:buAutoNum type="arabicPeriod"/>
            </a:pPr>
            <a:r>
              <a:rPr lang="en-US" dirty="0"/>
              <a:t>Convert binary back into unsigned decimal</a:t>
            </a:r>
          </a:p>
        </p:txBody>
      </p:sp>
      <p:sp>
        <p:nvSpPr>
          <p:cNvPr id="4" name="Slide Number Placeholder 3">
            <a:extLst>
              <a:ext uri="{FF2B5EF4-FFF2-40B4-BE49-F238E27FC236}">
                <a16:creationId xmlns:a16="http://schemas.microsoft.com/office/drawing/2014/main" id="{9294843B-8E04-46EB-99FD-DF9A578EE77F}"/>
              </a:ext>
            </a:extLst>
          </p:cNvPr>
          <p:cNvSpPr>
            <a:spLocks noGrp="1"/>
          </p:cNvSpPr>
          <p:nvPr>
            <p:ph type="sldNum" sz="quarter" idx="12"/>
          </p:nvPr>
        </p:nvSpPr>
        <p:spPr/>
        <p:txBody>
          <a:bodyPr/>
          <a:lstStyle/>
          <a:p>
            <a:fld id="{0778C724-3839-4D76-A707-B4C23905D055}" type="slidenum">
              <a:rPr lang="en-US" smtClean="0"/>
              <a:t>63</a:t>
            </a:fld>
            <a:endParaRPr lang="en-US"/>
          </a:p>
        </p:txBody>
      </p:sp>
    </p:spTree>
    <p:extLst>
      <p:ext uri="{BB962C8B-B14F-4D97-AF65-F5344CB8AC3E}">
        <p14:creationId xmlns:p14="http://schemas.microsoft.com/office/powerpoint/2010/main" val="21928837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89B7A-D10C-4645-B171-CC094D2D149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44ABD28-040A-4A86-ADDC-F007BE5F9F98}"/>
              </a:ext>
            </a:extLst>
          </p:cNvPr>
          <p:cNvSpPr>
            <a:spLocks noGrp="1"/>
          </p:cNvSpPr>
          <p:nvPr>
            <p:ph idx="1"/>
          </p:nvPr>
        </p:nvSpPr>
        <p:spPr/>
        <p:txBody>
          <a:bodyPr/>
          <a:lstStyle/>
          <a:p>
            <a:r>
              <a:rPr lang="en-US" dirty="0"/>
              <a:t>Convert signed 8-bit number -120 into an unsigned number</a:t>
            </a:r>
          </a:p>
          <a:p>
            <a:endParaRPr lang="en-US" dirty="0"/>
          </a:p>
          <a:p>
            <a:pPr marL="514350" indent="-514350">
              <a:buFont typeface="+mj-lt"/>
              <a:buAutoNum type="arabicPeriod"/>
            </a:pPr>
            <a:r>
              <a:rPr lang="en-US" dirty="0"/>
              <a:t>Convert -120 into binary</a:t>
            </a:r>
            <a:br>
              <a:rPr lang="en-US" dirty="0"/>
            </a:br>
            <a:r>
              <a:rPr lang="en-US" dirty="0"/>
              <a:t>-120 = -128 + 8 =</a:t>
            </a:r>
            <a:br>
              <a:rPr lang="en-US" dirty="0"/>
            </a:br>
            <a:r>
              <a:rPr lang="en-US" dirty="0"/>
              <a:t>1x(-128) + 0x64 + 0x32 + 0x16 + 1x8 + 0x4 + 0x2 + 0x1</a:t>
            </a:r>
            <a:br>
              <a:rPr lang="en-US" dirty="0"/>
            </a:br>
            <a:r>
              <a:rPr lang="en-US" dirty="0"/>
              <a:t>0b 1000 1000</a:t>
            </a:r>
          </a:p>
          <a:p>
            <a:pPr marL="514350" indent="-514350">
              <a:buFont typeface="+mj-lt"/>
              <a:buAutoNum type="arabicPeriod"/>
            </a:pPr>
            <a:endParaRPr lang="en-US" dirty="0"/>
          </a:p>
          <a:p>
            <a:pPr marL="514350" indent="-514350">
              <a:buFont typeface="+mj-lt"/>
              <a:buAutoNum type="arabicPeriod"/>
            </a:pPr>
            <a:r>
              <a:rPr lang="en-US" dirty="0"/>
              <a:t>Convert binary back into unsigned decimal</a:t>
            </a:r>
          </a:p>
          <a:p>
            <a:pPr marL="457200" lvl="1" indent="0">
              <a:buNone/>
            </a:pPr>
            <a:r>
              <a:rPr lang="en-US" dirty="0"/>
              <a:t>1x128 + 0x64 + 0x32 + 0x16 + 1x8 + 0x4 + 0x2 + 0x1</a:t>
            </a:r>
          </a:p>
          <a:p>
            <a:pPr marL="457200" lvl="1" indent="0">
              <a:buNone/>
            </a:pPr>
            <a:r>
              <a:rPr lang="en-US" dirty="0"/>
              <a:t>128 + 8 = 136</a:t>
            </a:r>
            <a:br>
              <a:rPr lang="en-US" dirty="0"/>
            </a:br>
            <a:endParaRPr lang="en-US" dirty="0"/>
          </a:p>
        </p:txBody>
      </p:sp>
      <p:sp>
        <p:nvSpPr>
          <p:cNvPr id="4" name="Slide Number Placeholder 3">
            <a:extLst>
              <a:ext uri="{FF2B5EF4-FFF2-40B4-BE49-F238E27FC236}">
                <a16:creationId xmlns:a16="http://schemas.microsoft.com/office/drawing/2014/main" id="{9294843B-8E04-46EB-99FD-DF9A578EE77F}"/>
              </a:ext>
            </a:extLst>
          </p:cNvPr>
          <p:cNvSpPr>
            <a:spLocks noGrp="1"/>
          </p:cNvSpPr>
          <p:nvPr>
            <p:ph type="sldNum" sz="quarter" idx="12"/>
          </p:nvPr>
        </p:nvSpPr>
        <p:spPr/>
        <p:txBody>
          <a:bodyPr/>
          <a:lstStyle/>
          <a:p>
            <a:fld id="{0778C724-3839-4D76-A707-B4C23905D055}" type="slidenum">
              <a:rPr lang="en-US" smtClean="0"/>
              <a:t>64</a:t>
            </a:fld>
            <a:endParaRPr lang="en-US"/>
          </a:p>
        </p:txBody>
      </p:sp>
    </p:spTree>
    <p:extLst>
      <p:ext uri="{BB962C8B-B14F-4D97-AF65-F5344CB8AC3E}">
        <p14:creationId xmlns:p14="http://schemas.microsoft.com/office/powerpoint/2010/main" val="4352738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dirty="0"/>
              <a:t>Code Security Example</a:t>
            </a:r>
          </a:p>
        </p:txBody>
      </p:sp>
      <p:sp>
        <p:nvSpPr>
          <p:cNvPr id="134147" name="Rectangle 3"/>
          <p:cNvSpPr>
            <a:spLocks noGrp="1" noChangeArrowheads="1"/>
          </p:cNvSpPr>
          <p:nvPr>
            <p:ph idx="1"/>
          </p:nvPr>
        </p:nvSpPr>
        <p:spPr>
          <a:xfrm>
            <a:off x="607595" y="4457700"/>
            <a:ext cx="10972800" cy="1714500"/>
          </a:xfrm>
        </p:spPr>
        <p:txBody>
          <a:bodyPr>
            <a:normAutofit lnSpcReduction="10000"/>
          </a:bodyPr>
          <a:lstStyle/>
          <a:p>
            <a:r>
              <a:rPr lang="en-US" dirty="0"/>
              <a:t>Simplified example of code found in FreeBSD’s implementation of </a:t>
            </a:r>
            <a:r>
              <a:rPr lang="en-US" b="1" dirty="0" err="1">
                <a:latin typeface="Courier New" charset="0"/>
                <a:ea typeface="Courier New" charset="0"/>
                <a:cs typeface="Courier New" charset="0"/>
              </a:rPr>
              <a:t>getpeername</a:t>
            </a:r>
            <a:endParaRPr lang="en-US" b="1" dirty="0">
              <a:latin typeface="Courier New" charset="0"/>
              <a:ea typeface="Courier New" charset="0"/>
              <a:cs typeface="Courier New" charset="0"/>
            </a:endParaRPr>
          </a:p>
          <a:p>
            <a:r>
              <a:rPr lang="en-US" dirty="0"/>
              <a:t>There are legions of experts trying to find vulnerabilities in programs, not all with good intentions</a:t>
            </a:r>
          </a:p>
        </p:txBody>
      </p:sp>
      <p:sp>
        <p:nvSpPr>
          <p:cNvPr id="134148" name="Rectangle 4"/>
          <p:cNvSpPr>
            <a:spLocks noChangeArrowheads="1"/>
          </p:cNvSpPr>
          <p:nvPr/>
        </p:nvSpPr>
        <p:spPr bwMode="auto">
          <a:xfrm>
            <a:off x="2011644" y="1447801"/>
            <a:ext cx="8164512" cy="2816225"/>
          </a:xfrm>
          <a:prstGeom prst="rect">
            <a:avLst/>
          </a:prstGeom>
          <a:solidFill>
            <a:srgbClr val="F7F5CD"/>
          </a:solidFill>
          <a:ln w="6350" cmpd="dbl">
            <a:solidFill>
              <a:schemeClr val="tx1"/>
            </a:solidFill>
            <a:miter lim="800000"/>
            <a:headEnd/>
            <a:tailEnd/>
          </a:ln>
          <a:effectLst/>
        </p:spPr>
        <p:txBody>
          <a:bodyPr wrap="none" lIns="90487" tIns="44450" rIns="90487" bIns="44450">
            <a:spAutoFit/>
          </a:bodyPr>
          <a:lstStyle/>
          <a:p>
            <a:pPr>
              <a:tabLst>
                <a:tab pos="914400" algn="l"/>
                <a:tab pos="2286000" algn="l"/>
              </a:tabLst>
            </a:pPr>
            <a:r>
              <a:rPr lang="en-US" sz="1600" b="1" dirty="0">
                <a:latin typeface="Courier New" pitchFamily="49" charset="0"/>
              </a:rPr>
              <a:t>/* Kernel memory region holding user-accessible data */</a:t>
            </a:r>
          </a:p>
          <a:p>
            <a:pPr>
              <a:tabLst>
                <a:tab pos="914400" algn="l"/>
                <a:tab pos="2286000" algn="l"/>
              </a:tabLst>
            </a:pPr>
            <a:r>
              <a:rPr lang="en-US" sz="1600" b="1" dirty="0">
                <a:latin typeface="Courier New" pitchFamily="49" charset="0"/>
              </a:rPr>
              <a:t>#define KSIZE 1024</a:t>
            </a:r>
          </a:p>
          <a:p>
            <a:pPr>
              <a:tabLst>
                <a:tab pos="914400" algn="l"/>
                <a:tab pos="2286000" algn="l"/>
              </a:tabLst>
            </a:pPr>
            <a:r>
              <a:rPr lang="en-US" sz="1600" b="1" dirty="0">
                <a:latin typeface="Courier New" pitchFamily="49" charset="0"/>
              </a:rPr>
              <a:t>char </a:t>
            </a:r>
            <a:r>
              <a:rPr lang="en-US" sz="1600" b="1" dirty="0" err="1">
                <a:latin typeface="Courier New" pitchFamily="49" charset="0"/>
              </a:rPr>
              <a:t>kbuf</a:t>
            </a:r>
            <a:r>
              <a:rPr lang="en-US" sz="1600" b="1" dirty="0">
                <a:latin typeface="Courier New" pitchFamily="49" charset="0"/>
              </a:rPr>
              <a:t>[KSIZE];</a:t>
            </a:r>
          </a:p>
          <a:p>
            <a:pPr>
              <a:tabLst>
                <a:tab pos="914400" algn="l"/>
                <a:tab pos="2286000" algn="l"/>
              </a:tabLst>
            </a:pPr>
            <a:endParaRPr lang="en-US" sz="1600" b="1" dirty="0">
              <a:latin typeface="Courier New" pitchFamily="49" charset="0"/>
            </a:endParaRPr>
          </a:p>
          <a:p>
            <a:pPr>
              <a:tabLst>
                <a:tab pos="914400" algn="l"/>
                <a:tab pos="2286000" algn="l"/>
              </a:tabLst>
            </a:pPr>
            <a:r>
              <a:rPr lang="en-US" sz="1600" b="1" dirty="0">
                <a:latin typeface="Courier New" pitchFamily="49" charset="0"/>
              </a:rPr>
              <a:t>/* Copy at most </a:t>
            </a:r>
            <a:r>
              <a:rPr lang="en-US" sz="1600" b="1" dirty="0" err="1">
                <a:latin typeface="Courier New" pitchFamily="49" charset="0"/>
              </a:rPr>
              <a:t>maxlen</a:t>
            </a:r>
            <a:r>
              <a:rPr lang="en-US" sz="1600" b="1" dirty="0">
                <a:latin typeface="Courier New" pitchFamily="49" charset="0"/>
              </a:rPr>
              <a:t> bytes from kernel region to user buffer */</a:t>
            </a:r>
          </a:p>
          <a:p>
            <a:pPr>
              <a:tabLst>
                <a:tab pos="914400" algn="l"/>
                <a:tab pos="2286000" algn="l"/>
              </a:tabLst>
            </a:pPr>
            <a:r>
              <a:rPr lang="en-US" sz="1600" b="1" dirty="0">
                <a:latin typeface="Courier New" pitchFamily="49" charset="0"/>
              </a:rPr>
              <a:t>int </a:t>
            </a:r>
            <a:r>
              <a:rPr lang="en-US" sz="1600" b="1" dirty="0" err="1">
                <a:latin typeface="Courier New" pitchFamily="49" charset="0"/>
              </a:rPr>
              <a:t>copy_from_kernel</a:t>
            </a:r>
            <a:r>
              <a:rPr lang="en-US" sz="1600" b="1" dirty="0">
                <a:latin typeface="Courier New" pitchFamily="49" charset="0"/>
              </a:rPr>
              <a:t>(void *</a:t>
            </a:r>
            <a:r>
              <a:rPr lang="en-US" sz="1600" b="1" dirty="0" err="1">
                <a:latin typeface="Courier New" pitchFamily="49" charset="0"/>
              </a:rPr>
              <a:t>user_dest</a:t>
            </a:r>
            <a:r>
              <a:rPr lang="en-US" sz="1600" b="1" dirty="0">
                <a:latin typeface="Courier New" pitchFamily="49" charset="0"/>
              </a:rPr>
              <a:t>, int </a:t>
            </a:r>
            <a:r>
              <a:rPr lang="en-US" sz="1600" b="1" dirty="0" err="1">
                <a:latin typeface="Courier New" pitchFamily="49" charset="0"/>
              </a:rPr>
              <a:t>maxlen</a:t>
            </a:r>
            <a:r>
              <a:rPr lang="en-US" sz="1600" b="1" dirty="0">
                <a:latin typeface="Courier New" pitchFamily="49" charset="0"/>
              </a:rPr>
              <a:t>) {</a:t>
            </a:r>
          </a:p>
          <a:p>
            <a:pPr>
              <a:tabLst>
                <a:tab pos="914400" algn="l"/>
                <a:tab pos="2286000" algn="l"/>
              </a:tabLst>
            </a:pPr>
            <a:r>
              <a:rPr lang="en-US" sz="1600" b="1" dirty="0">
                <a:latin typeface="Courier New" pitchFamily="49" charset="0"/>
              </a:rPr>
              <a:t>    /* Byte count </a:t>
            </a:r>
            <a:r>
              <a:rPr lang="en-US" sz="1600" b="1" dirty="0" err="1">
                <a:latin typeface="Courier New" pitchFamily="49" charset="0"/>
              </a:rPr>
              <a:t>len</a:t>
            </a:r>
            <a:r>
              <a:rPr lang="en-US" sz="1600" b="1" dirty="0">
                <a:latin typeface="Courier New" pitchFamily="49" charset="0"/>
              </a:rPr>
              <a:t> is minimum of buffer size and </a:t>
            </a:r>
            <a:r>
              <a:rPr lang="en-US" sz="1600" b="1" dirty="0" err="1">
                <a:latin typeface="Courier New" pitchFamily="49" charset="0"/>
              </a:rPr>
              <a:t>maxlen</a:t>
            </a:r>
            <a:r>
              <a:rPr lang="en-US" sz="1600" b="1" dirty="0">
                <a:latin typeface="Courier New" pitchFamily="49" charset="0"/>
              </a:rPr>
              <a:t> */</a:t>
            </a:r>
          </a:p>
          <a:p>
            <a:pPr>
              <a:tabLst>
                <a:tab pos="914400" algn="l"/>
                <a:tab pos="2286000" algn="l"/>
              </a:tabLst>
            </a:pPr>
            <a:r>
              <a:rPr lang="en-US" sz="1600" b="1" dirty="0">
                <a:latin typeface="Courier New" pitchFamily="49" charset="0"/>
              </a:rPr>
              <a:t>    int </a:t>
            </a:r>
            <a:r>
              <a:rPr lang="en-US" sz="1600" b="1" dirty="0" err="1">
                <a:latin typeface="Courier New" pitchFamily="49" charset="0"/>
              </a:rPr>
              <a:t>len</a:t>
            </a:r>
            <a:r>
              <a:rPr lang="en-US" sz="1600" b="1" dirty="0">
                <a:latin typeface="Courier New" pitchFamily="49" charset="0"/>
              </a:rPr>
              <a:t> = KSIZE &lt; </a:t>
            </a:r>
            <a:r>
              <a:rPr lang="en-US" sz="1600" b="1" dirty="0" err="1">
                <a:latin typeface="Courier New" pitchFamily="49" charset="0"/>
              </a:rPr>
              <a:t>maxlen</a:t>
            </a:r>
            <a:r>
              <a:rPr lang="en-US" sz="1600" b="1" dirty="0">
                <a:latin typeface="Courier New" pitchFamily="49" charset="0"/>
              </a:rPr>
              <a:t> ? KSIZE : </a:t>
            </a:r>
            <a:r>
              <a:rPr lang="en-US" sz="1600" b="1" dirty="0" err="1">
                <a:latin typeface="Courier New" pitchFamily="49" charset="0"/>
              </a:rPr>
              <a:t>maxlen</a:t>
            </a:r>
            <a:r>
              <a:rPr lang="en-US" sz="1600" b="1" dirty="0">
                <a:latin typeface="Courier New" pitchFamily="49" charset="0"/>
              </a:rPr>
              <a:t>;</a:t>
            </a:r>
          </a:p>
          <a:p>
            <a:pPr>
              <a:tabLst>
                <a:tab pos="914400" algn="l"/>
                <a:tab pos="2286000" algn="l"/>
              </a:tabLst>
            </a:pPr>
            <a:r>
              <a:rPr lang="en-US" sz="1600" b="1" dirty="0">
                <a:latin typeface="Courier New" pitchFamily="49" charset="0"/>
              </a:rPr>
              <a:t>    </a:t>
            </a:r>
            <a:r>
              <a:rPr lang="en-US" sz="1600" b="1" dirty="0" err="1">
                <a:latin typeface="Courier New" pitchFamily="49" charset="0"/>
              </a:rPr>
              <a:t>memcpy</a:t>
            </a:r>
            <a:r>
              <a:rPr lang="en-US" sz="1600" b="1" dirty="0">
                <a:latin typeface="Courier New" pitchFamily="49" charset="0"/>
              </a:rPr>
              <a:t>(</a:t>
            </a:r>
            <a:r>
              <a:rPr lang="en-US" sz="1600" b="1" dirty="0" err="1">
                <a:latin typeface="Courier New" pitchFamily="49" charset="0"/>
              </a:rPr>
              <a:t>user_dest</a:t>
            </a:r>
            <a:r>
              <a:rPr lang="en-US" sz="1600" b="1" dirty="0">
                <a:latin typeface="Courier New" pitchFamily="49" charset="0"/>
              </a:rPr>
              <a:t>, </a:t>
            </a:r>
            <a:r>
              <a:rPr lang="en-US" sz="1600" b="1" dirty="0" err="1">
                <a:latin typeface="Courier New" pitchFamily="49" charset="0"/>
              </a:rPr>
              <a:t>kbuf</a:t>
            </a:r>
            <a:r>
              <a:rPr lang="en-US" sz="1600" b="1" dirty="0">
                <a:latin typeface="Courier New" pitchFamily="49" charset="0"/>
              </a:rPr>
              <a:t>, </a:t>
            </a:r>
            <a:r>
              <a:rPr lang="en-US" sz="1600" b="1" dirty="0" err="1">
                <a:latin typeface="Courier New" pitchFamily="49" charset="0"/>
              </a:rPr>
              <a:t>len</a:t>
            </a:r>
            <a:r>
              <a:rPr lang="en-US" sz="1600" b="1" dirty="0">
                <a:latin typeface="Courier New" pitchFamily="49" charset="0"/>
              </a:rPr>
              <a:t>);</a:t>
            </a:r>
          </a:p>
          <a:p>
            <a:pPr>
              <a:tabLst>
                <a:tab pos="914400" algn="l"/>
                <a:tab pos="2286000" algn="l"/>
              </a:tabLst>
            </a:pPr>
            <a:r>
              <a:rPr lang="en-US" sz="1600" b="1" dirty="0">
                <a:latin typeface="Courier New" pitchFamily="49" charset="0"/>
              </a:rPr>
              <a:t>    return </a:t>
            </a:r>
            <a:r>
              <a:rPr lang="en-US" sz="1600" b="1" dirty="0" err="1">
                <a:latin typeface="Courier New" pitchFamily="49" charset="0"/>
              </a:rPr>
              <a:t>len</a:t>
            </a:r>
            <a:r>
              <a:rPr lang="en-US" sz="1600" b="1" dirty="0">
                <a:latin typeface="Courier New" pitchFamily="49" charset="0"/>
              </a:rPr>
              <a:t>;</a:t>
            </a:r>
          </a:p>
          <a:p>
            <a:pPr>
              <a:tabLst>
                <a:tab pos="914400" algn="l"/>
                <a:tab pos="2286000" algn="l"/>
              </a:tabLst>
            </a:pPr>
            <a:r>
              <a:rPr lang="en-US" sz="1600" b="1" dirty="0">
                <a:latin typeface="Courier New" pitchFamily="49" charset="0"/>
              </a:rPr>
              <a:t>}</a:t>
            </a:r>
          </a:p>
        </p:txBody>
      </p:sp>
      <p:sp>
        <p:nvSpPr>
          <p:cNvPr id="5" name="Slide Number Placeholder 3">
            <a:extLst>
              <a:ext uri="{FF2B5EF4-FFF2-40B4-BE49-F238E27FC236}">
                <a16:creationId xmlns:a16="http://schemas.microsoft.com/office/drawing/2014/main" id="{2745A757-DF61-4FA9-B0FF-96E5AA77C782}"/>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65</a:t>
            </a:fld>
            <a:endParaRPr lang="en-US"/>
          </a:p>
        </p:txBody>
      </p:sp>
    </p:spTree>
    <p:extLst>
      <p:ext uri="{BB962C8B-B14F-4D97-AF65-F5344CB8AC3E}">
        <p14:creationId xmlns:p14="http://schemas.microsoft.com/office/powerpoint/2010/main" val="7805822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dirty="0"/>
              <a:t>Typical Usage</a:t>
            </a:r>
          </a:p>
        </p:txBody>
      </p:sp>
      <p:sp>
        <p:nvSpPr>
          <p:cNvPr id="136196" name="Rectangle 4"/>
          <p:cNvSpPr>
            <a:spLocks noChangeArrowheads="1"/>
          </p:cNvSpPr>
          <p:nvPr/>
        </p:nvSpPr>
        <p:spPr bwMode="auto">
          <a:xfrm>
            <a:off x="2046288" y="1450976"/>
            <a:ext cx="8164512" cy="2816225"/>
          </a:xfrm>
          <a:prstGeom prst="rect">
            <a:avLst/>
          </a:prstGeom>
          <a:solidFill>
            <a:srgbClr val="F7F5CD"/>
          </a:solidFill>
          <a:ln w="6350" cmpd="dbl">
            <a:solidFill>
              <a:schemeClr val="tx1"/>
            </a:solidFill>
            <a:miter lim="800000"/>
            <a:headEnd/>
            <a:tailEnd/>
          </a:ln>
          <a:effectLst/>
        </p:spPr>
        <p:txBody>
          <a:bodyPr wrap="none" lIns="90487" tIns="44450" rIns="90487" bIns="44450">
            <a:spAutoFit/>
          </a:bodyPr>
          <a:lstStyle/>
          <a:p>
            <a:pPr>
              <a:tabLst>
                <a:tab pos="914400" algn="l"/>
                <a:tab pos="2286000" algn="l"/>
              </a:tabLst>
            </a:pPr>
            <a:r>
              <a:rPr lang="en-US" sz="1600" b="1" dirty="0">
                <a:latin typeface="Courier New" pitchFamily="49" charset="0"/>
              </a:rPr>
              <a:t>/* Kernel memory region holding user-accessible data */</a:t>
            </a:r>
          </a:p>
          <a:p>
            <a:pPr>
              <a:tabLst>
                <a:tab pos="914400" algn="l"/>
                <a:tab pos="2286000" algn="l"/>
              </a:tabLst>
            </a:pPr>
            <a:r>
              <a:rPr lang="en-US" sz="1600" b="1" dirty="0">
                <a:latin typeface="Courier New" pitchFamily="49" charset="0"/>
              </a:rPr>
              <a:t>#define KSIZE 1024</a:t>
            </a:r>
          </a:p>
          <a:p>
            <a:pPr>
              <a:tabLst>
                <a:tab pos="914400" algn="l"/>
                <a:tab pos="2286000" algn="l"/>
              </a:tabLst>
            </a:pPr>
            <a:r>
              <a:rPr lang="en-US" sz="1600" b="1" dirty="0">
                <a:latin typeface="Courier New" pitchFamily="49" charset="0"/>
              </a:rPr>
              <a:t>char kbuf[KSIZE];</a:t>
            </a:r>
          </a:p>
          <a:p>
            <a:pPr>
              <a:tabLst>
                <a:tab pos="914400" algn="l"/>
                <a:tab pos="2286000" algn="l"/>
              </a:tabLst>
            </a:pPr>
            <a:endParaRPr lang="en-US" sz="1600" b="1" dirty="0">
              <a:latin typeface="Courier New" pitchFamily="49" charset="0"/>
            </a:endParaRPr>
          </a:p>
          <a:p>
            <a:pPr>
              <a:tabLst>
                <a:tab pos="914400" algn="l"/>
                <a:tab pos="2286000" algn="l"/>
              </a:tabLst>
            </a:pPr>
            <a:r>
              <a:rPr lang="en-US" sz="1600" b="1" dirty="0">
                <a:latin typeface="Courier New" pitchFamily="49" charset="0"/>
              </a:rPr>
              <a:t>/* Copy at most maxlen bytes from kernel region to user buffer */</a:t>
            </a:r>
          </a:p>
          <a:p>
            <a:pPr>
              <a:tabLst>
                <a:tab pos="914400" algn="l"/>
                <a:tab pos="2286000" algn="l"/>
              </a:tabLst>
            </a:pPr>
            <a:r>
              <a:rPr lang="en-US" sz="1600" b="1" dirty="0">
                <a:latin typeface="Courier New" pitchFamily="49" charset="0"/>
              </a:rPr>
              <a:t>int copy_from_kernel(void *user_dest, int maxlen) {</a:t>
            </a:r>
          </a:p>
          <a:p>
            <a:pPr>
              <a:tabLst>
                <a:tab pos="914400" algn="l"/>
                <a:tab pos="2286000" algn="l"/>
              </a:tabLst>
            </a:pPr>
            <a:r>
              <a:rPr lang="en-US" sz="1600" b="1" dirty="0">
                <a:latin typeface="Courier New" pitchFamily="49" charset="0"/>
              </a:rPr>
              <a:t>    /* Byte count len is minimum of buffer size and maxlen */</a:t>
            </a:r>
          </a:p>
          <a:p>
            <a:pPr>
              <a:tabLst>
                <a:tab pos="914400" algn="l"/>
                <a:tab pos="2286000" algn="l"/>
              </a:tabLst>
            </a:pPr>
            <a:r>
              <a:rPr lang="en-US" sz="1600" b="1" dirty="0">
                <a:latin typeface="Courier New" pitchFamily="49" charset="0"/>
              </a:rPr>
              <a:t>    int len = KSIZE &lt; maxlen ? KSIZE : maxlen;</a:t>
            </a:r>
          </a:p>
          <a:p>
            <a:pPr>
              <a:tabLst>
                <a:tab pos="914400" algn="l"/>
                <a:tab pos="2286000" algn="l"/>
              </a:tabLst>
            </a:pPr>
            <a:r>
              <a:rPr lang="en-US" sz="1600" b="1" dirty="0">
                <a:latin typeface="Courier New" pitchFamily="49" charset="0"/>
              </a:rPr>
              <a:t>    memcpy(user_dest, kbuf, len);</a:t>
            </a:r>
          </a:p>
          <a:p>
            <a:pPr>
              <a:tabLst>
                <a:tab pos="914400" algn="l"/>
                <a:tab pos="2286000" algn="l"/>
              </a:tabLst>
            </a:pPr>
            <a:r>
              <a:rPr lang="en-US" sz="1600" b="1" dirty="0">
                <a:latin typeface="Courier New" pitchFamily="49" charset="0"/>
              </a:rPr>
              <a:t>    return len;</a:t>
            </a:r>
          </a:p>
          <a:p>
            <a:pPr>
              <a:tabLst>
                <a:tab pos="914400" algn="l"/>
                <a:tab pos="2286000" algn="l"/>
              </a:tabLst>
            </a:pPr>
            <a:r>
              <a:rPr lang="en-US" sz="1600" b="1" dirty="0">
                <a:latin typeface="Courier New" pitchFamily="49" charset="0"/>
              </a:rPr>
              <a:t>}</a:t>
            </a:r>
          </a:p>
        </p:txBody>
      </p:sp>
      <p:sp>
        <p:nvSpPr>
          <p:cNvPr id="136197" name="Rectangle 5"/>
          <p:cNvSpPr>
            <a:spLocks noChangeArrowheads="1"/>
          </p:cNvSpPr>
          <p:nvPr/>
        </p:nvSpPr>
        <p:spPr bwMode="auto">
          <a:xfrm>
            <a:off x="2046288" y="4495801"/>
            <a:ext cx="4497388" cy="1838325"/>
          </a:xfrm>
          <a:prstGeom prst="rect">
            <a:avLst/>
          </a:prstGeom>
          <a:solidFill>
            <a:srgbClr val="CDF1C5"/>
          </a:solidFill>
          <a:ln w="6350" cmpd="dbl">
            <a:solidFill>
              <a:schemeClr val="tx1"/>
            </a:solidFill>
            <a:miter lim="800000"/>
            <a:headEnd/>
            <a:tailEnd/>
          </a:ln>
          <a:effectLst/>
        </p:spPr>
        <p:txBody>
          <a:bodyPr wrap="none" lIns="90487" tIns="44450" rIns="90487" bIns="44450">
            <a:spAutoFit/>
          </a:bodyPr>
          <a:lstStyle/>
          <a:p>
            <a:pPr>
              <a:tabLst>
                <a:tab pos="914400" algn="l"/>
                <a:tab pos="2286000" algn="l"/>
              </a:tabLst>
            </a:pPr>
            <a:r>
              <a:rPr lang="en-US" sz="1600" b="1" dirty="0">
                <a:latin typeface="Courier New" pitchFamily="49" charset="0"/>
              </a:rPr>
              <a:t>#define MSIZE 528</a:t>
            </a:r>
          </a:p>
          <a:p>
            <a:pPr>
              <a:tabLst>
                <a:tab pos="914400" algn="l"/>
                <a:tab pos="2286000" algn="l"/>
              </a:tabLst>
            </a:pPr>
            <a:endParaRPr lang="en-US" sz="1600" b="1" dirty="0">
              <a:latin typeface="Courier New" pitchFamily="49" charset="0"/>
            </a:endParaRPr>
          </a:p>
          <a:p>
            <a:pPr>
              <a:tabLst>
                <a:tab pos="914400" algn="l"/>
                <a:tab pos="2286000" algn="l"/>
              </a:tabLst>
            </a:pPr>
            <a:r>
              <a:rPr lang="en-US" sz="1600" b="1" dirty="0">
                <a:latin typeface="Courier New" pitchFamily="49" charset="0"/>
              </a:rPr>
              <a:t>void </a:t>
            </a:r>
            <a:r>
              <a:rPr lang="en-US" sz="1600" b="1" dirty="0" err="1">
                <a:latin typeface="Courier New" pitchFamily="49" charset="0"/>
              </a:rPr>
              <a:t>getstuff</a:t>
            </a:r>
            <a:r>
              <a:rPr lang="en-US" sz="1600" b="1" dirty="0">
                <a:latin typeface="Courier New" pitchFamily="49" charset="0"/>
              </a:rPr>
              <a:t>() {</a:t>
            </a:r>
          </a:p>
          <a:p>
            <a:pPr>
              <a:tabLst>
                <a:tab pos="914400" algn="l"/>
                <a:tab pos="2286000" algn="l"/>
              </a:tabLst>
            </a:pPr>
            <a:r>
              <a:rPr lang="en-US" sz="1600" b="1" dirty="0">
                <a:latin typeface="Courier New" pitchFamily="49" charset="0"/>
              </a:rPr>
              <a:t>    char </a:t>
            </a:r>
            <a:r>
              <a:rPr lang="en-US" sz="1600" b="1" dirty="0" err="1">
                <a:latin typeface="Courier New" pitchFamily="49" charset="0"/>
              </a:rPr>
              <a:t>mybuf</a:t>
            </a:r>
            <a:r>
              <a:rPr lang="en-US" sz="1600" b="1" dirty="0">
                <a:latin typeface="Courier New" pitchFamily="49" charset="0"/>
              </a:rPr>
              <a:t>[MSIZE];</a:t>
            </a:r>
          </a:p>
          <a:p>
            <a:pPr>
              <a:tabLst>
                <a:tab pos="914400" algn="l"/>
                <a:tab pos="2286000" algn="l"/>
              </a:tabLst>
            </a:pPr>
            <a:r>
              <a:rPr lang="en-US" sz="1600" b="1" dirty="0">
                <a:latin typeface="Courier New" pitchFamily="49" charset="0"/>
              </a:rPr>
              <a:t>    </a:t>
            </a:r>
            <a:r>
              <a:rPr lang="en-US" sz="1600" b="1" dirty="0" err="1">
                <a:latin typeface="Courier New" pitchFamily="49" charset="0"/>
              </a:rPr>
              <a:t>copy_from_kernel</a:t>
            </a:r>
            <a:r>
              <a:rPr lang="en-US" sz="1600" b="1" dirty="0">
                <a:latin typeface="Courier New" pitchFamily="49" charset="0"/>
              </a:rPr>
              <a:t>(</a:t>
            </a:r>
            <a:r>
              <a:rPr lang="en-US" sz="1600" b="1" dirty="0" err="1">
                <a:latin typeface="Courier New" pitchFamily="49" charset="0"/>
              </a:rPr>
              <a:t>mybuf</a:t>
            </a:r>
            <a:r>
              <a:rPr lang="en-US" sz="1600" b="1" dirty="0">
                <a:latin typeface="Courier New" pitchFamily="49" charset="0"/>
              </a:rPr>
              <a:t>, MSIZE);</a:t>
            </a:r>
          </a:p>
          <a:p>
            <a:pPr>
              <a:tabLst>
                <a:tab pos="914400" algn="l"/>
                <a:tab pos="2286000" algn="l"/>
              </a:tabLst>
            </a:pPr>
            <a:r>
              <a:rPr lang="en-US" sz="1600" b="1" dirty="0">
                <a:latin typeface="Courier New" pitchFamily="49" charset="0"/>
              </a:rPr>
              <a:t>    </a:t>
            </a:r>
            <a:r>
              <a:rPr lang="en-US" sz="1600" b="1" dirty="0" err="1">
                <a:latin typeface="Courier New" pitchFamily="49" charset="0"/>
              </a:rPr>
              <a:t>printf</a:t>
            </a:r>
            <a:r>
              <a:rPr lang="en-US" sz="1600" b="1" dirty="0">
                <a:latin typeface="Courier New" pitchFamily="49" charset="0"/>
              </a:rPr>
              <a:t>(“%s\n”, </a:t>
            </a:r>
            <a:r>
              <a:rPr lang="en-US" sz="1600" b="1" dirty="0" err="1">
                <a:latin typeface="Courier New" pitchFamily="49" charset="0"/>
              </a:rPr>
              <a:t>mybuf</a:t>
            </a:r>
            <a:r>
              <a:rPr lang="en-US" sz="1600" b="1" dirty="0">
                <a:latin typeface="Courier New" pitchFamily="49" charset="0"/>
              </a:rPr>
              <a:t>);</a:t>
            </a:r>
          </a:p>
          <a:p>
            <a:pPr>
              <a:tabLst>
                <a:tab pos="914400" algn="l"/>
                <a:tab pos="2286000" algn="l"/>
              </a:tabLst>
            </a:pPr>
            <a:r>
              <a:rPr lang="en-US" sz="1600" b="1" dirty="0">
                <a:latin typeface="Courier New" pitchFamily="49" charset="0"/>
              </a:rPr>
              <a:t>}</a:t>
            </a:r>
          </a:p>
        </p:txBody>
      </p:sp>
      <p:sp>
        <p:nvSpPr>
          <p:cNvPr id="6" name="Slide Number Placeholder 3">
            <a:extLst>
              <a:ext uri="{FF2B5EF4-FFF2-40B4-BE49-F238E27FC236}">
                <a16:creationId xmlns:a16="http://schemas.microsoft.com/office/drawing/2014/main" id="{0A719582-AC18-45A2-83C4-73428EA309C3}"/>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66</a:t>
            </a:fld>
            <a:endParaRPr lang="en-US"/>
          </a:p>
        </p:txBody>
      </p:sp>
    </p:spTree>
    <p:extLst>
      <p:ext uri="{BB962C8B-B14F-4D97-AF65-F5344CB8AC3E}">
        <p14:creationId xmlns:p14="http://schemas.microsoft.com/office/powerpoint/2010/main" val="31341210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dirty="0"/>
              <a:t>Malicious Usage</a:t>
            </a:r>
          </a:p>
        </p:txBody>
      </p:sp>
      <p:sp>
        <p:nvSpPr>
          <p:cNvPr id="139267" name="Rectangle 3"/>
          <p:cNvSpPr>
            <a:spLocks noChangeArrowheads="1"/>
          </p:cNvSpPr>
          <p:nvPr/>
        </p:nvSpPr>
        <p:spPr bwMode="auto">
          <a:xfrm>
            <a:off x="2046288" y="1447801"/>
            <a:ext cx="8164512" cy="2816225"/>
          </a:xfrm>
          <a:prstGeom prst="rect">
            <a:avLst/>
          </a:prstGeom>
          <a:solidFill>
            <a:srgbClr val="F7F5CD"/>
          </a:solidFill>
          <a:ln w="6350" cmpd="dbl">
            <a:solidFill>
              <a:schemeClr val="tx1"/>
            </a:solidFill>
            <a:miter lim="800000"/>
            <a:headEnd/>
            <a:tailEnd/>
          </a:ln>
          <a:effectLst/>
        </p:spPr>
        <p:txBody>
          <a:bodyPr wrap="none" lIns="90487" tIns="44450" rIns="90487" bIns="44450">
            <a:spAutoFit/>
          </a:bodyPr>
          <a:lstStyle/>
          <a:p>
            <a:pPr>
              <a:tabLst>
                <a:tab pos="914400" algn="l"/>
                <a:tab pos="2286000" algn="l"/>
              </a:tabLst>
            </a:pPr>
            <a:r>
              <a:rPr lang="en-US" sz="1600" b="1" dirty="0">
                <a:latin typeface="Courier New" pitchFamily="49" charset="0"/>
              </a:rPr>
              <a:t>/* Kernel memory region holding user-accessible data */</a:t>
            </a:r>
          </a:p>
          <a:p>
            <a:pPr>
              <a:tabLst>
                <a:tab pos="914400" algn="l"/>
                <a:tab pos="2286000" algn="l"/>
              </a:tabLst>
            </a:pPr>
            <a:r>
              <a:rPr lang="en-US" sz="1600" b="1" dirty="0">
                <a:latin typeface="Courier New" pitchFamily="49" charset="0"/>
              </a:rPr>
              <a:t>#define KSIZE 1024</a:t>
            </a:r>
          </a:p>
          <a:p>
            <a:pPr>
              <a:tabLst>
                <a:tab pos="914400" algn="l"/>
                <a:tab pos="2286000" algn="l"/>
              </a:tabLst>
            </a:pPr>
            <a:r>
              <a:rPr lang="en-US" sz="1600" b="1" dirty="0">
                <a:latin typeface="Courier New" pitchFamily="49" charset="0"/>
              </a:rPr>
              <a:t>char </a:t>
            </a:r>
            <a:r>
              <a:rPr lang="en-US" sz="1600" b="1" dirty="0" err="1">
                <a:latin typeface="Courier New" pitchFamily="49" charset="0"/>
              </a:rPr>
              <a:t>kbuf[KSIZE</a:t>
            </a:r>
            <a:r>
              <a:rPr lang="en-US" sz="1600" b="1" dirty="0">
                <a:latin typeface="Courier New" pitchFamily="49" charset="0"/>
              </a:rPr>
              <a:t>];</a:t>
            </a:r>
          </a:p>
          <a:p>
            <a:pPr>
              <a:tabLst>
                <a:tab pos="914400" algn="l"/>
                <a:tab pos="2286000" algn="l"/>
              </a:tabLst>
            </a:pPr>
            <a:endParaRPr lang="en-US" sz="1600" b="1" dirty="0">
              <a:latin typeface="Courier New" pitchFamily="49" charset="0"/>
            </a:endParaRPr>
          </a:p>
          <a:p>
            <a:pPr>
              <a:tabLst>
                <a:tab pos="914400" algn="l"/>
                <a:tab pos="2286000" algn="l"/>
              </a:tabLst>
            </a:pPr>
            <a:r>
              <a:rPr lang="en-US" sz="1600" b="1" dirty="0">
                <a:latin typeface="Courier New" pitchFamily="49" charset="0"/>
              </a:rPr>
              <a:t>/* Copy at most </a:t>
            </a:r>
            <a:r>
              <a:rPr lang="en-US" sz="1600" b="1" dirty="0" err="1">
                <a:latin typeface="Courier New" pitchFamily="49" charset="0"/>
              </a:rPr>
              <a:t>maxlen</a:t>
            </a:r>
            <a:r>
              <a:rPr lang="en-US" sz="1600" b="1" dirty="0">
                <a:latin typeface="Courier New" pitchFamily="49" charset="0"/>
              </a:rPr>
              <a:t> bytes from kernel region to user buffer */</a:t>
            </a:r>
          </a:p>
          <a:p>
            <a:pPr>
              <a:tabLst>
                <a:tab pos="914400" algn="l"/>
                <a:tab pos="2286000" algn="l"/>
              </a:tabLst>
            </a:pPr>
            <a:r>
              <a:rPr lang="en-US" sz="1600" b="1" dirty="0">
                <a:latin typeface="Courier New" pitchFamily="49" charset="0"/>
              </a:rPr>
              <a:t>int </a:t>
            </a:r>
            <a:r>
              <a:rPr lang="en-US" sz="1600" b="1" dirty="0" err="1">
                <a:latin typeface="Courier New" pitchFamily="49" charset="0"/>
              </a:rPr>
              <a:t>copy_from_kernel</a:t>
            </a:r>
            <a:r>
              <a:rPr lang="en-US" sz="1600" b="1" dirty="0">
                <a:latin typeface="Courier New" pitchFamily="49" charset="0"/>
              </a:rPr>
              <a:t>(void *</a:t>
            </a:r>
            <a:r>
              <a:rPr lang="en-US" sz="1600" b="1" dirty="0" err="1">
                <a:latin typeface="Courier New" pitchFamily="49" charset="0"/>
              </a:rPr>
              <a:t>user_dest</a:t>
            </a:r>
            <a:r>
              <a:rPr lang="en-US" sz="1600" b="1" dirty="0">
                <a:latin typeface="Courier New" pitchFamily="49" charset="0"/>
              </a:rPr>
              <a:t>, int </a:t>
            </a:r>
            <a:r>
              <a:rPr lang="en-US" sz="1600" b="1" dirty="0" err="1">
                <a:latin typeface="Courier New" pitchFamily="49" charset="0"/>
              </a:rPr>
              <a:t>maxlen</a:t>
            </a:r>
            <a:r>
              <a:rPr lang="en-US" sz="1600" b="1" dirty="0">
                <a:latin typeface="Courier New" pitchFamily="49" charset="0"/>
              </a:rPr>
              <a:t>) {</a:t>
            </a:r>
          </a:p>
          <a:p>
            <a:pPr>
              <a:tabLst>
                <a:tab pos="914400" algn="l"/>
                <a:tab pos="2286000" algn="l"/>
              </a:tabLst>
            </a:pPr>
            <a:r>
              <a:rPr lang="en-US" sz="1600" b="1" dirty="0">
                <a:latin typeface="Courier New" pitchFamily="49" charset="0"/>
              </a:rPr>
              <a:t>    /* Byte count </a:t>
            </a:r>
            <a:r>
              <a:rPr lang="en-US" sz="1600" b="1" dirty="0" err="1">
                <a:latin typeface="Courier New" pitchFamily="49" charset="0"/>
              </a:rPr>
              <a:t>len</a:t>
            </a:r>
            <a:r>
              <a:rPr lang="en-US" sz="1600" b="1" dirty="0">
                <a:latin typeface="Courier New" pitchFamily="49" charset="0"/>
              </a:rPr>
              <a:t> is minimum of buffer size and </a:t>
            </a:r>
            <a:r>
              <a:rPr lang="en-US" sz="1600" b="1" dirty="0" err="1">
                <a:latin typeface="Courier New" pitchFamily="49" charset="0"/>
              </a:rPr>
              <a:t>maxlen</a:t>
            </a:r>
            <a:r>
              <a:rPr lang="en-US" sz="1600" b="1" dirty="0">
                <a:latin typeface="Courier New" pitchFamily="49" charset="0"/>
              </a:rPr>
              <a:t> */</a:t>
            </a:r>
          </a:p>
          <a:p>
            <a:pPr>
              <a:tabLst>
                <a:tab pos="914400" algn="l"/>
                <a:tab pos="2286000" algn="l"/>
              </a:tabLst>
            </a:pPr>
            <a:r>
              <a:rPr lang="en-US" sz="1600" b="1" dirty="0">
                <a:latin typeface="Courier New" pitchFamily="49" charset="0"/>
              </a:rPr>
              <a:t>    int </a:t>
            </a:r>
            <a:r>
              <a:rPr lang="en-US" sz="1600" b="1" dirty="0" err="1">
                <a:latin typeface="Courier New" pitchFamily="49" charset="0"/>
              </a:rPr>
              <a:t>len</a:t>
            </a:r>
            <a:r>
              <a:rPr lang="en-US" sz="1600" b="1" dirty="0">
                <a:latin typeface="Courier New" pitchFamily="49" charset="0"/>
              </a:rPr>
              <a:t> = KSIZE &lt; </a:t>
            </a:r>
            <a:r>
              <a:rPr lang="en-US" sz="1600" b="1" dirty="0" err="1">
                <a:latin typeface="Courier New" pitchFamily="49" charset="0"/>
              </a:rPr>
              <a:t>maxlen</a:t>
            </a:r>
            <a:r>
              <a:rPr lang="en-US" sz="1600" b="1" dirty="0">
                <a:latin typeface="Courier New" pitchFamily="49" charset="0"/>
              </a:rPr>
              <a:t> ? KSIZE : </a:t>
            </a:r>
            <a:r>
              <a:rPr lang="en-US" sz="1600" b="1" dirty="0" err="1">
                <a:latin typeface="Courier New" pitchFamily="49" charset="0"/>
              </a:rPr>
              <a:t>maxlen</a:t>
            </a:r>
            <a:r>
              <a:rPr lang="en-US" sz="1600" b="1" dirty="0">
                <a:latin typeface="Courier New" pitchFamily="49" charset="0"/>
              </a:rPr>
              <a:t>;</a:t>
            </a:r>
          </a:p>
          <a:p>
            <a:pPr>
              <a:tabLst>
                <a:tab pos="914400" algn="l"/>
                <a:tab pos="2286000" algn="l"/>
              </a:tabLst>
            </a:pPr>
            <a:r>
              <a:rPr lang="en-US" sz="1600" b="1" dirty="0">
                <a:latin typeface="Courier New" pitchFamily="49" charset="0"/>
              </a:rPr>
              <a:t>    </a:t>
            </a:r>
            <a:r>
              <a:rPr lang="en-US" sz="1600" b="1" dirty="0" err="1">
                <a:latin typeface="Courier New" pitchFamily="49" charset="0"/>
              </a:rPr>
              <a:t>memcpy(user_dest</a:t>
            </a:r>
            <a:r>
              <a:rPr lang="en-US" sz="1600" b="1" dirty="0">
                <a:latin typeface="Courier New" pitchFamily="49" charset="0"/>
              </a:rPr>
              <a:t>, </a:t>
            </a:r>
            <a:r>
              <a:rPr lang="en-US" sz="1600" b="1" dirty="0" err="1">
                <a:latin typeface="Courier New" pitchFamily="49" charset="0"/>
              </a:rPr>
              <a:t>kbuf</a:t>
            </a:r>
            <a:r>
              <a:rPr lang="en-US" sz="1600" b="1" dirty="0">
                <a:latin typeface="Courier New" pitchFamily="49" charset="0"/>
              </a:rPr>
              <a:t>, </a:t>
            </a:r>
            <a:r>
              <a:rPr lang="en-US" sz="1600" b="1" dirty="0" err="1">
                <a:latin typeface="Courier New" pitchFamily="49" charset="0"/>
              </a:rPr>
              <a:t>len</a:t>
            </a:r>
            <a:r>
              <a:rPr lang="en-US" sz="1600" b="1" dirty="0">
                <a:latin typeface="Courier New" pitchFamily="49" charset="0"/>
              </a:rPr>
              <a:t>);</a:t>
            </a:r>
          </a:p>
          <a:p>
            <a:pPr>
              <a:tabLst>
                <a:tab pos="914400" algn="l"/>
                <a:tab pos="2286000" algn="l"/>
              </a:tabLst>
            </a:pPr>
            <a:r>
              <a:rPr lang="en-US" sz="1600" b="1" dirty="0">
                <a:latin typeface="Courier New" pitchFamily="49" charset="0"/>
              </a:rPr>
              <a:t>    return </a:t>
            </a:r>
            <a:r>
              <a:rPr lang="en-US" sz="1600" b="1" dirty="0" err="1">
                <a:latin typeface="Courier New" pitchFamily="49" charset="0"/>
              </a:rPr>
              <a:t>len</a:t>
            </a:r>
            <a:r>
              <a:rPr lang="en-US" sz="1600" b="1" dirty="0">
                <a:latin typeface="Courier New" pitchFamily="49" charset="0"/>
              </a:rPr>
              <a:t>;</a:t>
            </a:r>
          </a:p>
          <a:p>
            <a:pPr>
              <a:tabLst>
                <a:tab pos="914400" algn="l"/>
                <a:tab pos="2286000" algn="l"/>
              </a:tabLst>
            </a:pPr>
            <a:r>
              <a:rPr lang="en-US" sz="1600" b="1" dirty="0">
                <a:latin typeface="Courier New" pitchFamily="49" charset="0"/>
              </a:rPr>
              <a:t>}</a:t>
            </a:r>
          </a:p>
        </p:txBody>
      </p:sp>
      <p:sp>
        <p:nvSpPr>
          <p:cNvPr id="139268" name="Rectangle 4"/>
          <p:cNvSpPr>
            <a:spLocks noChangeArrowheads="1"/>
          </p:cNvSpPr>
          <p:nvPr/>
        </p:nvSpPr>
        <p:spPr bwMode="auto">
          <a:xfrm>
            <a:off x="2046289" y="4495801"/>
            <a:ext cx="4619625" cy="1838325"/>
          </a:xfrm>
          <a:prstGeom prst="rect">
            <a:avLst/>
          </a:prstGeom>
          <a:solidFill>
            <a:srgbClr val="CDF1C5"/>
          </a:solidFill>
          <a:ln w="6350" cmpd="dbl">
            <a:solidFill>
              <a:schemeClr val="tx1"/>
            </a:solidFill>
            <a:miter lim="800000"/>
            <a:headEnd/>
            <a:tailEnd/>
          </a:ln>
          <a:effectLst/>
        </p:spPr>
        <p:txBody>
          <a:bodyPr wrap="none" lIns="90487" tIns="44450" rIns="90487" bIns="44450">
            <a:spAutoFit/>
          </a:bodyPr>
          <a:lstStyle/>
          <a:p>
            <a:pPr>
              <a:tabLst>
                <a:tab pos="914400" algn="l"/>
                <a:tab pos="2286000" algn="l"/>
              </a:tabLst>
            </a:pPr>
            <a:r>
              <a:rPr lang="en-US" sz="1600" b="1" dirty="0">
                <a:latin typeface="Courier New" pitchFamily="49" charset="0"/>
              </a:rPr>
              <a:t>#define MSIZE 528</a:t>
            </a:r>
          </a:p>
          <a:p>
            <a:pPr>
              <a:tabLst>
                <a:tab pos="914400" algn="l"/>
                <a:tab pos="2286000" algn="l"/>
              </a:tabLst>
            </a:pPr>
            <a:endParaRPr lang="en-US" sz="1600" b="1" dirty="0">
              <a:ln>
                <a:solidFill>
                  <a:srgbClr val="CDF1C5"/>
                </a:solidFill>
              </a:ln>
              <a:solidFill>
                <a:srgbClr val="CDF1C5"/>
              </a:solidFill>
              <a:latin typeface="Courier New" pitchFamily="49" charset="0"/>
            </a:endParaRPr>
          </a:p>
          <a:p>
            <a:pPr>
              <a:tabLst>
                <a:tab pos="914400" algn="l"/>
                <a:tab pos="2286000" algn="l"/>
              </a:tabLst>
            </a:pPr>
            <a:r>
              <a:rPr lang="en-US" sz="1600" b="1" dirty="0">
                <a:latin typeface="Courier New" pitchFamily="49" charset="0"/>
              </a:rPr>
              <a:t>void </a:t>
            </a:r>
            <a:r>
              <a:rPr lang="en-US" sz="1600" b="1" dirty="0" err="1">
                <a:latin typeface="Courier New" pitchFamily="49" charset="0"/>
              </a:rPr>
              <a:t>getstuff</a:t>
            </a:r>
            <a:r>
              <a:rPr lang="en-US" sz="1600" b="1" dirty="0">
                <a:latin typeface="Courier New" pitchFamily="49" charset="0"/>
              </a:rPr>
              <a:t>() {</a:t>
            </a:r>
          </a:p>
          <a:p>
            <a:pPr>
              <a:tabLst>
                <a:tab pos="914400" algn="l"/>
                <a:tab pos="2286000" algn="l"/>
              </a:tabLst>
            </a:pPr>
            <a:r>
              <a:rPr lang="en-US" sz="1600" b="1" dirty="0">
                <a:latin typeface="Courier New" pitchFamily="49" charset="0"/>
              </a:rPr>
              <a:t>    char </a:t>
            </a:r>
            <a:r>
              <a:rPr lang="en-US" sz="1600" b="1" dirty="0" err="1">
                <a:latin typeface="Courier New" pitchFamily="49" charset="0"/>
              </a:rPr>
              <a:t>mybuf[MSIZE</a:t>
            </a:r>
            <a:r>
              <a:rPr lang="en-US" sz="1600" b="1" dirty="0">
                <a:latin typeface="Courier New" pitchFamily="49" charset="0"/>
              </a:rPr>
              <a:t>];</a:t>
            </a:r>
          </a:p>
          <a:p>
            <a:pPr>
              <a:tabLst>
                <a:tab pos="914400" algn="l"/>
                <a:tab pos="2286000" algn="l"/>
              </a:tabLst>
            </a:pPr>
            <a:r>
              <a:rPr lang="en-US" sz="1600" b="1" dirty="0">
                <a:latin typeface="Courier New" pitchFamily="49" charset="0"/>
              </a:rPr>
              <a:t>    </a:t>
            </a:r>
            <a:r>
              <a:rPr lang="en-US" sz="1600" b="1" dirty="0" err="1">
                <a:latin typeface="Courier New" pitchFamily="49" charset="0"/>
              </a:rPr>
              <a:t>copy_from_kernel</a:t>
            </a:r>
            <a:r>
              <a:rPr lang="en-US" sz="1600" b="1" dirty="0">
                <a:latin typeface="Courier New" pitchFamily="49" charset="0"/>
              </a:rPr>
              <a:t>(</a:t>
            </a:r>
            <a:r>
              <a:rPr lang="en-US" sz="1600" b="1" dirty="0" err="1">
                <a:latin typeface="Courier New" pitchFamily="49" charset="0"/>
              </a:rPr>
              <a:t>mybuf</a:t>
            </a:r>
            <a:r>
              <a:rPr lang="en-US" sz="1600" b="1" dirty="0">
                <a:latin typeface="Courier New" pitchFamily="49" charset="0"/>
              </a:rPr>
              <a:t>, </a:t>
            </a:r>
            <a:r>
              <a:rPr lang="en-US" sz="1600" b="1" dirty="0">
                <a:solidFill>
                  <a:srgbClr val="FF0000"/>
                </a:solidFill>
                <a:latin typeface="Courier New" pitchFamily="49" charset="0"/>
              </a:rPr>
              <a:t>-MSIZE</a:t>
            </a:r>
            <a:r>
              <a:rPr lang="en-US" sz="1600" b="1" dirty="0">
                <a:latin typeface="Courier New" pitchFamily="49" charset="0"/>
              </a:rPr>
              <a:t>);</a:t>
            </a:r>
          </a:p>
          <a:p>
            <a:pPr>
              <a:tabLst>
                <a:tab pos="914400" algn="l"/>
                <a:tab pos="2286000" algn="l"/>
              </a:tabLst>
            </a:pPr>
            <a:r>
              <a:rPr lang="en-US" sz="1600" b="1" dirty="0">
                <a:latin typeface="Courier New" pitchFamily="49" charset="0"/>
              </a:rPr>
              <a:t>    . . .</a:t>
            </a:r>
          </a:p>
          <a:p>
            <a:pPr>
              <a:tabLst>
                <a:tab pos="914400" algn="l"/>
                <a:tab pos="2286000" algn="l"/>
              </a:tabLst>
            </a:pPr>
            <a:r>
              <a:rPr lang="en-US" sz="1600" b="1" dirty="0">
                <a:latin typeface="Courier New" pitchFamily="49" charset="0"/>
              </a:rPr>
              <a:t>}</a:t>
            </a:r>
          </a:p>
        </p:txBody>
      </p:sp>
      <p:sp>
        <p:nvSpPr>
          <p:cNvPr id="5" name="Rectangle 5"/>
          <p:cNvSpPr>
            <a:spLocks noChangeArrowheads="1"/>
          </p:cNvSpPr>
          <p:nvPr/>
        </p:nvSpPr>
        <p:spPr bwMode="auto">
          <a:xfrm>
            <a:off x="5087604" y="774746"/>
            <a:ext cx="5123196" cy="520655"/>
          </a:xfrm>
          <a:prstGeom prst="rect">
            <a:avLst/>
          </a:prstGeom>
          <a:solidFill>
            <a:schemeClr val="accent2">
              <a:lumMod val="20000"/>
              <a:lumOff val="80000"/>
            </a:schemeClr>
          </a:solidFill>
          <a:ln w="6350" cmpd="dbl">
            <a:solidFill>
              <a:schemeClr val="tx1"/>
            </a:solidFill>
            <a:miter lim="800000"/>
            <a:headEnd/>
            <a:tailEnd/>
          </a:ln>
          <a:effectLst/>
        </p:spPr>
        <p:txBody>
          <a:bodyPr wrap="none" lIns="90487" tIns="44450" rIns="90487" bIns="44450">
            <a:spAutoFit/>
          </a:bodyPr>
          <a:lstStyle/>
          <a:p>
            <a:pPr>
              <a:tabLst>
                <a:tab pos="914400" algn="l"/>
                <a:tab pos="2286000" algn="l"/>
              </a:tabLst>
            </a:pPr>
            <a:r>
              <a:rPr lang="en-US" sz="1400" b="1" dirty="0">
                <a:latin typeface="Courier New" pitchFamily="49" charset="0"/>
              </a:rPr>
              <a:t>/* Declaration of library function memcpy */</a:t>
            </a:r>
          </a:p>
          <a:p>
            <a:pPr>
              <a:tabLst>
                <a:tab pos="914400" algn="l"/>
                <a:tab pos="2286000" algn="l"/>
              </a:tabLst>
            </a:pPr>
            <a:r>
              <a:rPr lang="en-US" sz="1400" b="1" dirty="0">
                <a:latin typeface="Courier New" pitchFamily="49" charset="0"/>
              </a:rPr>
              <a:t>void *memcpy(void *dest, void *src, </a:t>
            </a:r>
            <a:r>
              <a:rPr lang="en-US" sz="1400" b="1" dirty="0">
                <a:solidFill>
                  <a:srgbClr val="FF0000"/>
                </a:solidFill>
                <a:latin typeface="Courier New" pitchFamily="49" charset="0"/>
              </a:rPr>
              <a:t>size_t </a:t>
            </a:r>
            <a:r>
              <a:rPr lang="en-US" sz="1400" b="1" dirty="0">
                <a:latin typeface="Courier New" pitchFamily="49" charset="0"/>
              </a:rPr>
              <a:t>n);</a:t>
            </a:r>
          </a:p>
        </p:txBody>
      </p:sp>
      <p:sp>
        <p:nvSpPr>
          <p:cNvPr id="2" name="TextBox 1"/>
          <p:cNvSpPr txBox="1"/>
          <p:nvPr/>
        </p:nvSpPr>
        <p:spPr>
          <a:xfrm>
            <a:off x="7113684" y="5105401"/>
            <a:ext cx="2888932" cy="461665"/>
          </a:xfrm>
          <a:prstGeom prst="rect">
            <a:avLst/>
          </a:prstGeom>
          <a:noFill/>
        </p:spPr>
        <p:txBody>
          <a:bodyPr wrap="none" rtlCol="0">
            <a:spAutoFit/>
          </a:bodyPr>
          <a:lstStyle/>
          <a:p>
            <a:r>
              <a:rPr lang="en-US" sz="2400" b="1" dirty="0" err="1">
                <a:latin typeface="Courier New" charset="0"/>
                <a:ea typeface="Courier New" charset="0"/>
                <a:cs typeface="Courier New" charset="0"/>
              </a:rPr>
              <a:t>size_t</a:t>
            </a:r>
            <a:r>
              <a:rPr lang="en-US" sz="2400" b="1" dirty="0">
                <a:latin typeface="Calibri"/>
                <a:cs typeface="Calibri"/>
              </a:rPr>
              <a:t> is unsigned!</a:t>
            </a:r>
          </a:p>
        </p:txBody>
      </p:sp>
      <p:cxnSp>
        <p:nvCxnSpPr>
          <p:cNvPr id="4" name="Straight Arrow Connector 3"/>
          <p:cNvCxnSpPr/>
          <p:nvPr/>
        </p:nvCxnSpPr>
        <p:spPr bwMode="auto">
          <a:xfrm flipV="1">
            <a:off x="6019800" y="5791200"/>
            <a:ext cx="0" cy="762000"/>
          </a:xfrm>
          <a:prstGeom prst="straightConnector1">
            <a:avLst/>
          </a:prstGeom>
          <a:solidFill>
            <a:schemeClr val="accent1"/>
          </a:solidFill>
          <a:ln w="63500" cap="flat" cmpd="sng" algn="ctr">
            <a:solidFill>
              <a:srgbClr val="000000"/>
            </a:solidFill>
            <a:prstDash val="solid"/>
            <a:round/>
            <a:headEnd type="none" w="med" len="med"/>
            <a:tailEnd type="triangle"/>
          </a:ln>
          <a:effectLst/>
        </p:spPr>
      </p:cxnSp>
      <p:cxnSp>
        <p:nvCxnSpPr>
          <p:cNvPr id="10" name="Straight Arrow Connector 9"/>
          <p:cNvCxnSpPr/>
          <p:nvPr/>
        </p:nvCxnSpPr>
        <p:spPr bwMode="auto">
          <a:xfrm flipV="1">
            <a:off x="9372600" y="1219200"/>
            <a:ext cx="0" cy="762000"/>
          </a:xfrm>
          <a:prstGeom prst="straightConnector1">
            <a:avLst/>
          </a:prstGeom>
          <a:solidFill>
            <a:schemeClr val="accent1"/>
          </a:solidFill>
          <a:ln w="63500" cap="flat" cmpd="sng" algn="ctr">
            <a:solidFill>
              <a:srgbClr val="000000"/>
            </a:solidFill>
            <a:prstDash val="solid"/>
            <a:round/>
            <a:headEnd type="none" w="med" len="med"/>
            <a:tailEnd type="triangle"/>
          </a:ln>
          <a:effectLst/>
        </p:spPr>
      </p:cxnSp>
      <p:sp>
        <p:nvSpPr>
          <p:cNvPr id="11" name="Slide Number Placeholder 3">
            <a:extLst>
              <a:ext uri="{FF2B5EF4-FFF2-40B4-BE49-F238E27FC236}">
                <a16:creationId xmlns:a16="http://schemas.microsoft.com/office/drawing/2014/main" id="{CD82F672-A600-4C63-B490-C9C7DC1ED9A2}"/>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67</a:t>
            </a:fld>
            <a:endParaRPr lang="en-US"/>
          </a:p>
        </p:txBody>
      </p:sp>
    </p:spTree>
    <p:extLst>
      <p:ext uri="{BB962C8B-B14F-4D97-AF65-F5344CB8AC3E}">
        <p14:creationId xmlns:p14="http://schemas.microsoft.com/office/powerpoint/2010/main" val="40135210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68</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a:solidFill>
            <a:schemeClr val="bg1"/>
          </a:solidFill>
        </p:spPr>
        <p:txBody>
          <a:bodyPr>
            <a:normAutofit/>
          </a:bodyPr>
          <a:lstStyle/>
          <a:p>
            <a:r>
              <a:rPr lang="en-US" dirty="0"/>
              <a:t>Binary and Hex</a:t>
            </a:r>
          </a:p>
          <a:p>
            <a:pPr lvl="1"/>
            <a:endParaRPr lang="en-US" dirty="0"/>
          </a:p>
          <a:p>
            <a:r>
              <a:rPr lang="en-US" dirty="0"/>
              <a:t>Memory</a:t>
            </a:r>
          </a:p>
          <a:p>
            <a:pPr lvl="1"/>
            <a:endParaRPr lang="en-US" dirty="0"/>
          </a:p>
          <a:p>
            <a:r>
              <a:rPr lang="en-US" dirty="0"/>
              <a:t>Encoding</a:t>
            </a:r>
          </a:p>
          <a:p>
            <a:r>
              <a:rPr lang="en-US" b="1" dirty="0"/>
              <a:t>Integer Encodings</a:t>
            </a:r>
          </a:p>
          <a:p>
            <a:pPr lvl="1"/>
            <a:r>
              <a:rPr lang="en-US" dirty="0"/>
              <a:t>Signed Integers</a:t>
            </a:r>
          </a:p>
          <a:p>
            <a:pPr lvl="1"/>
            <a:r>
              <a:rPr lang="en-US" dirty="0"/>
              <a:t>Converting Sign</a:t>
            </a:r>
          </a:p>
          <a:p>
            <a:pPr lvl="1"/>
            <a:r>
              <a:rPr lang="en-US" b="1" dirty="0"/>
              <a:t>Converting Length</a:t>
            </a:r>
          </a:p>
          <a:p>
            <a:r>
              <a:rPr lang="en-US" dirty="0"/>
              <a:t>Other encodings</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17108896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Truncation</a:t>
            </a:r>
          </a:p>
        </p:txBody>
      </p:sp>
      <p:sp>
        <p:nvSpPr>
          <p:cNvPr id="3" name="Content Placeholder 2"/>
          <p:cNvSpPr>
            <a:spLocks noGrp="1"/>
          </p:cNvSpPr>
          <p:nvPr>
            <p:ph idx="1"/>
          </p:nvPr>
        </p:nvSpPr>
        <p:spPr/>
        <p:txBody>
          <a:bodyPr>
            <a:normAutofit fontScale="85000" lnSpcReduction="20000"/>
          </a:bodyPr>
          <a:lstStyle/>
          <a:p>
            <a:r>
              <a:rPr lang="en-US" dirty="0"/>
              <a:t>May want to convert between numeric types of different sizes</a:t>
            </a:r>
          </a:p>
          <a:p>
            <a:pPr lvl="1"/>
            <a:endParaRPr lang="en-US" dirty="0"/>
          </a:p>
          <a:p>
            <a:r>
              <a:rPr lang="en-US" dirty="0"/>
              <a:t>Going from a larger to a smaller number of bits is easy</a:t>
            </a:r>
          </a:p>
          <a:p>
            <a:pPr lvl="1"/>
            <a:r>
              <a:rPr lang="en-US" b="1" i="1" dirty="0"/>
              <a:t>Truncation</a:t>
            </a:r>
            <a:r>
              <a:rPr lang="en-US" dirty="0"/>
              <a:t>: drop bits from the most significant side until we fit</a:t>
            </a:r>
          </a:p>
          <a:p>
            <a:pPr lvl="2"/>
            <a:r>
              <a:rPr lang="en-US" dirty="0"/>
              <a:t>Values that can be represented by both types are preserved!</a:t>
            </a:r>
          </a:p>
          <a:p>
            <a:pPr lvl="3"/>
            <a:r>
              <a:rPr lang="en-US" dirty="0"/>
              <a:t>Including negative values!</a:t>
            </a:r>
          </a:p>
          <a:p>
            <a:pPr lvl="2"/>
            <a:r>
              <a:rPr lang="en-US" dirty="0"/>
              <a:t>Values that can’t be represented by the smaller type are mapped to some that can (modular (= modulo) behavior)</a:t>
            </a:r>
          </a:p>
          <a:p>
            <a:pPr lvl="2"/>
            <a:endParaRPr lang="en-US" dirty="0"/>
          </a:p>
          <a:p>
            <a:r>
              <a:rPr lang="en-US" dirty="0"/>
              <a:t>Example</a:t>
            </a:r>
          </a:p>
          <a:p>
            <a:pPr lvl="1"/>
            <a:r>
              <a:rPr lang="en-US" dirty="0"/>
              <a:t>16 bits → 8 bits: </a:t>
            </a:r>
            <a:r>
              <a:rPr lang="en-US" b="1" dirty="0">
                <a:latin typeface="Courier New" panose="02070309020205020404" pitchFamily="49" charset="0"/>
                <a:cs typeface="Courier New" panose="02070309020205020404" pitchFamily="49" charset="0"/>
              </a:rPr>
              <a:t>10110010 01001000</a:t>
            </a:r>
            <a:r>
              <a:rPr lang="en-US" dirty="0"/>
              <a:t> →</a:t>
            </a:r>
            <a:endParaRPr lang="en-US" b="1" dirty="0">
              <a:latin typeface="Courier New" panose="02070309020205020404" pitchFamily="49" charset="0"/>
              <a:cs typeface="Courier New" panose="02070309020205020404" pitchFamily="49" charset="0"/>
            </a:endParaRPr>
          </a:p>
          <a:p>
            <a:pPr lvl="1"/>
            <a:endParaRPr lang="en-US" dirty="0"/>
          </a:p>
          <a:p>
            <a:pPr lvl="1"/>
            <a:r>
              <a:rPr lang="en-US" dirty="0"/>
              <a:t>Unsigned: 45640</a:t>
            </a:r>
            <a:r>
              <a:rPr lang="en-US" baseline="-25000" dirty="0"/>
              <a:t>10</a:t>
            </a:r>
            <a:r>
              <a:rPr lang="en-US" dirty="0"/>
              <a:t> → 72</a:t>
            </a:r>
            <a:r>
              <a:rPr lang="en-US" baseline="-25000" dirty="0"/>
              <a:t>10</a:t>
            </a:r>
          </a:p>
          <a:p>
            <a:pPr lvl="2"/>
            <a:r>
              <a:rPr lang="en-US" dirty="0"/>
              <a:t>72</a:t>
            </a:r>
            <a:r>
              <a:rPr lang="en-US" baseline="-25000" dirty="0"/>
              <a:t>10</a:t>
            </a:r>
            <a:r>
              <a:rPr lang="en-US" dirty="0"/>
              <a:t> = 45640</a:t>
            </a:r>
            <a:r>
              <a:rPr lang="en-US" baseline="-25000" dirty="0"/>
              <a:t>10</a:t>
            </a:r>
            <a:r>
              <a:rPr lang="en-US" dirty="0"/>
              <a:t> modulo 2</a:t>
            </a:r>
            <a:r>
              <a:rPr lang="en-US" baseline="30000" dirty="0"/>
              <a:t>8</a:t>
            </a:r>
          </a:p>
          <a:p>
            <a:pPr lvl="1"/>
            <a:endParaRPr lang="en-US" dirty="0"/>
          </a:p>
          <a:p>
            <a:pPr lvl="1"/>
            <a:r>
              <a:rPr lang="en-US" dirty="0"/>
              <a:t>Signed: -52664</a:t>
            </a:r>
            <a:r>
              <a:rPr lang="en-US" baseline="-25000" dirty="0"/>
              <a:t>10</a:t>
            </a:r>
            <a:r>
              <a:rPr lang="en-US" dirty="0"/>
              <a:t> → 72</a:t>
            </a:r>
            <a:r>
              <a:rPr lang="en-US" baseline="-25000" dirty="0"/>
              <a:t>10</a:t>
            </a:r>
          </a:p>
          <a:p>
            <a:pPr lvl="2"/>
            <a:r>
              <a:rPr lang="en-US" dirty="0"/>
              <a:t>72</a:t>
            </a:r>
            <a:r>
              <a:rPr lang="en-US" baseline="-25000" dirty="0"/>
              <a:t>10</a:t>
            </a:r>
            <a:r>
              <a:rPr lang="en-US" dirty="0"/>
              <a:t> = -52664</a:t>
            </a:r>
            <a:r>
              <a:rPr lang="en-US" baseline="-25000" dirty="0"/>
              <a:t>10</a:t>
            </a:r>
            <a:r>
              <a:rPr lang="en-US" dirty="0"/>
              <a:t> modulo 2</a:t>
            </a:r>
            <a:r>
              <a:rPr lang="en-US" baseline="30000" dirty="0"/>
              <a:t>8</a:t>
            </a:r>
          </a:p>
        </p:txBody>
      </p:sp>
      <p:cxnSp>
        <p:nvCxnSpPr>
          <p:cNvPr id="5" name="Straight Connector 4">
            <a:extLst>
              <a:ext uri="{FF2B5EF4-FFF2-40B4-BE49-F238E27FC236}">
                <a16:creationId xmlns:a16="http://schemas.microsoft.com/office/drawing/2014/main" id="{7C57A784-1134-564D-B53C-669077A3CD00}"/>
              </a:ext>
            </a:extLst>
          </p:cNvPr>
          <p:cNvCxnSpPr/>
          <p:nvPr/>
        </p:nvCxnSpPr>
        <p:spPr bwMode="auto">
          <a:xfrm flipV="1">
            <a:off x="3231815" y="4206845"/>
            <a:ext cx="1371600" cy="228600"/>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6" name="TextBox 5">
            <a:extLst>
              <a:ext uri="{FF2B5EF4-FFF2-40B4-BE49-F238E27FC236}">
                <a16:creationId xmlns:a16="http://schemas.microsoft.com/office/drawing/2014/main" id="{9E5B0043-CEA9-C44E-8A77-9DE607FB4844}"/>
              </a:ext>
            </a:extLst>
          </p:cNvPr>
          <p:cNvSpPr txBox="1"/>
          <p:nvPr/>
        </p:nvSpPr>
        <p:spPr>
          <a:xfrm>
            <a:off x="6519749" y="4133790"/>
            <a:ext cx="1415772" cy="400110"/>
          </a:xfrm>
          <a:prstGeom prst="rect">
            <a:avLst/>
          </a:prstGeom>
          <a:noFill/>
        </p:spPr>
        <p:txBody>
          <a:bodyPr wrap="none" rtlCol="0">
            <a:spAutoFit/>
          </a:bodyPr>
          <a:lstStyle/>
          <a:p>
            <a:r>
              <a:rPr lang="en-US" sz="2000" b="1" dirty="0">
                <a:latin typeface="Courier New" panose="02070309020205020404" pitchFamily="49" charset="0"/>
                <a:cs typeface="Courier New" panose="02070309020205020404" pitchFamily="49" charset="0"/>
              </a:rPr>
              <a:t>01001000</a:t>
            </a:r>
            <a:endParaRPr lang="en-US" sz="2000" dirty="0"/>
          </a:p>
        </p:txBody>
      </p:sp>
      <p:sp>
        <p:nvSpPr>
          <p:cNvPr id="4" name="TextBox 3">
            <a:extLst>
              <a:ext uri="{FF2B5EF4-FFF2-40B4-BE49-F238E27FC236}">
                <a16:creationId xmlns:a16="http://schemas.microsoft.com/office/drawing/2014/main" id="{E1FDFB89-4B9F-C1C4-F51B-93FACD9C5939}"/>
              </a:ext>
            </a:extLst>
          </p:cNvPr>
          <p:cNvSpPr txBox="1"/>
          <p:nvPr/>
        </p:nvSpPr>
        <p:spPr>
          <a:xfrm>
            <a:off x="7192108" y="4941277"/>
            <a:ext cx="3516923" cy="923330"/>
          </a:xfrm>
          <a:prstGeom prst="rect">
            <a:avLst/>
          </a:prstGeom>
          <a:noFill/>
          <a:ln>
            <a:solidFill>
              <a:schemeClr val="accent1"/>
            </a:solidFill>
          </a:ln>
        </p:spPr>
        <p:txBody>
          <a:bodyPr wrap="square" rtlCol="0">
            <a:spAutoFit/>
          </a:bodyPr>
          <a:lstStyle/>
          <a:p>
            <a:r>
              <a:rPr lang="en-US" dirty="0"/>
              <a:t>This can cause bugs!!</a:t>
            </a:r>
          </a:p>
          <a:p>
            <a:endParaRPr lang="en-US" dirty="0"/>
          </a:p>
          <a:p>
            <a:r>
              <a:rPr lang="en-US" dirty="0"/>
              <a:t>See Ariane 5 explosion…</a:t>
            </a:r>
          </a:p>
        </p:txBody>
      </p:sp>
    </p:spTree>
    <p:extLst>
      <p:ext uri="{BB962C8B-B14F-4D97-AF65-F5344CB8AC3E}">
        <p14:creationId xmlns:p14="http://schemas.microsoft.com/office/powerpoint/2010/main" val="83896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4" end="1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 2 Example</a:t>
            </a:r>
          </a:p>
        </p:txBody>
      </p:sp>
      <p:sp>
        <p:nvSpPr>
          <p:cNvPr id="3" name="Content Placeholder 2"/>
          <p:cNvSpPr>
            <a:spLocks noGrp="1"/>
          </p:cNvSpPr>
          <p:nvPr>
            <p:ph idx="1"/>
          </p:nvPr>
        </p:nvSpPr>
        <p:spPr/>
        <p:txBody>
          <a:bodyPr>
            <a:normAutofit/>
          </a:bodyPr>
          <a:lstStyle/>
          <a:p>
            <a:r>
              <a:rPr lang="en-US" dirty="0"/>
              <a:t>Computer Scientists use base 2 a </a:t>
            </a:r>
            <a:r>
              <a:rPr lang="en-US" b="1" i="1" dirty="0"/>
              <a:t>LOT</a:t>
            </a:r>
            <a:r>
              <a:rPr lang="en-US" dirty="0"/>
              <a:t> </a:t>
            </a:r>
            <a:r>
              <a:rPr lang="en-US" sz="2000" dirty="0"/>
              <a:t>(especially in computer systems)</a:t>
            </a:r>
            <a:endParaRPr lang="en-US" b="1" i="1" dirty="0"/>
          </a:p>
          <a:p>
            <a:r>
              <a:rPr lang="en-US" dirty="0"/>
              <a:t>Let’s convert 138</a:t>
            </a:r>
            <a:r>
              <a:rPr lang="en-US" baseline="-25000" dirty="0"/>
              <a:t>10</a:t>
            </a:r>
            <a:r>
              <a:rPr lang="en-US" dirty="0"/>
              <a:t> to base 2</a:t>
            </a:r>
          </a:p>
          <a:p>
            <a:r>
              <a:rPr lang="en-US" dirty="0"/>
              <a:t>We need to decompose 138</a:t>
            </a:r>
            <a:r>
              <a:rPr lang="en-US" baseline="-25000" dirty="0"/>
              <a:t>10 </a:t>
            </a:r>
            <a:r>
              <a:rPr lang="en-US" dirty="0"/>
              <a:t>into a sum of powers of 2</a:t>
            </a:r>
          </a:p>
          <a:p>
            <a:pPr lvl="1"/>
            <a:r>
              <a:rPr lang="en-US" dirty="0"/>
              <a:t>Start with the largest power of 2 that is smaller or equal to 138</a:t>
            </a:r>
            <a:r>
              <a:rPr lang="en-US" baseline="-25000" dirty="0"/>
              <a:t>10</a:t>
            </a:r>
          </a:p>
          <a:p>
            <a:pPr lvl="1"/>
            <a:r>
              <a:rPr lang="en-US" dirty="0"/>
              <a:t>Subtract it, then repeat the process</a:t>
            </a:r>
          </a:p>
        </p:txBody>
      </p:sp>
      <p:sp>
        <p:nvSpPr>
          <p:cNvPr id="6" name="TextBox 5"/>
          <p:cNvSpPr txBox="1"/>
          <p:nvPr/>
        </p:nvSpPr>
        <p:spPr>
          <a:xfrm>
            <a:off x="3975806" y="3429000"/>
            <a:ext cx="3865161" cy="553998"/>
          </a:xfrm>
          <a:prstGeom prst="rect">
            <a:avLst/>
          </a:prstGeom>
          <a:noFill/>
        </p:spPr>
        <p:txBody>
          <a:bodyPr wrap="none" rtlCol="0">
            <a:spAutoFit/>
          </a:bodyPr>
          <a:lstStyle/>
          <a:p>
            <a:pPr algn="l"/>
            <a:r>
              <a:rPr lang="en-US" sz="3000" dirty="0">
                <a:latin typeface="Calibri" charset="0"/>
                <a:ea typeface="Calibri" charset="0"/>
                <a:cs typeface="Calibri" charset="0"/>
              </a:rPr>
              <a:t>138</a:t>
            </a:r>
            <a:r>
              <a:rPr lang="en-US" sz="3000" baseline="-25000" dirty="0">
                <a:latin typeface="Calibri" charset="0"/>
                <a:ea typeface="Calibri" charset="0"/>
                <a:cs typeface="Calibri" charset="0"/>
              </a:rPr>
              <a:t>10</a:t>
            </a:r>
            <a:r>
              <a:rPr lang="en-US" sz="3000" dirty="0">
                <a:latin typeface="Calibri" charset="0"/>
                <a:ea typeface="Calibri" charset="0"/>
                <a:cs typeface="Calibri" charset="0"/>
              </a:rPr>
              <a:t> – 128</a:t>
            </a:r>
            <a:r>
              <a:rPr lang="en-US" sz="3000" baseline="-25000" dirty="0">
                <a:latin typeface="Calibri" charset="0"/>
                <a:ea typeface="Calibri" charset="0"/>
                <a:cs typeface="Calibri" charset="0"/>
              </a:rPr>
              <a:t>10</a:t>
            </a:r>
            <a:r>
              <a:rPr lang="en-US" sz="3000" dirty="0">
                <a:latin typeface="Calibri" charset="0"/>
                <a:ea typeface="Calibri" charset="0"/>
                <a:cs typeface="Calibri" charset="0"/>
              </a:rPr>
              <a:t>        = 10</a:t>
            </a:r>
            <a:r>
              <a:rPr lang="en-US" sz="3000" baseline="-25000" dirty="0">
                <a:latin typeface="Calibri" charset="0"/>
                <a:ea typeface="Calibri" charset="0"/>
                <a:cs typeface="Calibri" charset="0"/>
              </a:rPr>
              <a:t>10</a:t>
            </a:r>
          </a:p>
        </p:txBody>
      </p:sp>
      <p:sp>
        <p:nvSpPr>
          <p:cNvPr id="7" name="TextBox 6"/>
          <p:cNvSpPr txBox="1"/>
          <p:nvPr/>
        </p:nvSpPr>
        <p:spPr>
          <a:xfrm>
            <a:off x="3975806" y="3906798"/>
            <a:ext cx="3688830" cy="553998"/>
          </a:xfrm>
          <a:prstGeom prst="rect">
            <a:avLst/>
          </a:prstGeom>
          <a:noFill/>
        </p:spPr>
        <p:txBody>
          <a:bodyPr wrap="none" rtlCol="0">
            <a:spAutoFit/>
          </a:bodyPr>
          <a:lstStyle/>
          <a:p>
            <a:pPr algn="l"/>
            <a:r>
              <a:rPr lang="en-US" sz="3000" dirty="0">
                <a:latin typeface="Calibri" charset="0"/>
                <a:ea typeface="Calibri" charset="0"/>
                <a:cs typeface="Calibri" charset="0"/>
              </a:rPr>
              <a:t>10</a:t>
            </a:r>
            <a:r>
              <a:rPr lang="en-US" sz="3000" baseline="-25000" dirty="0">
                <a:latin typeface="Calibri" charset="0"/>
                <a:ea typeface="Calibri" charset="0"/>
                <a:cs typeface="Calibri" charset="0"/>
              </a:rPr>
              <a:t>10</a:t>
            </a:r>
            <a:r>
              <a:rPr lang="en-US" sz="3000" dirty="0">
                <a:latin typeface="Calibri" charset="0"/>
                <a:ea typeface="Calibri" charset="0"/>
                <a:cs typeface="Calibri" charset="0"/>
              </a:rPr>
              <a:t> – 8</a:t>
            </a:r>
            <a:r>
              <a:rPr lang="en-US" sz="3000" baseline="-25000" dirty="0">
                <a:latin typeface="Calibri" charset="0"/>
                <a:ea typeface="Calibri" charset="0"/>
                <a:cs typeface="Calibri" charset="0"/>
              </a:rPr>
              <a:t>10</a:t>
            </a:r>
            <a:r>
              <a:rPr lang="en-US" sz="3000" dirty="0">
                <a:latin typeface="Calibri" charset="0"/>
                <a:ea typeface="Calibri" charset="0"/>
                <a:cs typeface="Calibri" charset="0"/>
              </a:rPr>
              <a:t>               = 2</a:t>
            </a:r>
            <a:r>
              <a:rPr lang="en-US" sz="3000" baseline="-25000" dirty="0">
                <a:latin typeface="Calibri" charset="0"/>
                <a:ea typeface="Calibri" charset="0"/>
                <a:cs typeface="Calibri" charset="0"/>
              </a:rPr>
              <a:t>10</a:t>
            </a:r>
          </a:p>
        </p:txBody>
      </p:sp>
      <p:sp>
        <p:nvSpPr>
          <p:cNvPr id="8" name="TextBox 7"/>
          <p:cNvSpPr txBox="1"/>
          <p:nvPr/>
        </p:nvSpPr>
        <p:spPr>
          <a:xfrm>
            <a:off x="3975806" y="4419600"/>
            <a:ext cx="3666388" cy="553998"/>
          </a:xfrm>
          <a:prstGeom prst="rect">
            <a:avLst/>
          </a:prstGeom>
          <a:noFill/>
        </p:spPr>
        <p:txBody>
          <a:bodyPr wrap="none" rtlCol="0">
            <a:spAutoFit/>
          </a:bodyPr>
          <a:lstStyle/>
          <a:p>
            <a:pPr algn="l"/>
            <a:r>
              <a:rPr lang="en-US" sz="3000" dirty="0">
                <a:latin typeface="Calibri" charset="0"/>
                <a:ea typeface="Calibri" charset="0"/>
                <a:cs typeface="Calibri" charset="0"/>
              </a:rPr>
              <a:t>2</a:t>
            </a:r>
            <a:r>
              <a:rPr lang="en-US" sz="3000" baseline="-25000" dirty="0">
                <a:latin typeface="Calibri" charset="0"/>
                <a:ea typeface="Calibri" charset="0"/>
                <a:cs typeface="Calibri" charset="0"/>
              </a:rPr>
              <a:t>10</a:t>
            </a:r>
            <a:r>
              <a:rPr lang="en-US" sz="3000" dirty="0">
                <a:latin typeface="Calibri" charset="0"/>
                <a:ea typeface="Calibri" charset="0"/>
                <a:cs typeface="Calibri" charset="0"/>
              </a:rPr>
              <a:t> – 2</a:t>
            </a:r>
            <a:r>
              <a:rPr lang="en-US" sz="3000" baseline="-25000" dirty="0">
                <a:latin typeface="Calibri" charset="0"/>
                <a:ea typeface="Calibri" charset="0"/>
                <a:cs typeface="Calibri" charset="0"/>
              </a:rPr>
              <a:t>10</a:t>
            </a:r>
            <a:r>
              <a:rPr lang="en-US" sz="3000" dirty="0">
                <a:latin typeface="Calibri" charset="0"/>
                <a:ea typeface="Calibri" charset="0"/>
                <a:cs typeface="Calibri" charset="0"/>
              </a:rPr>
              <a:t>                 = 0</a:t>
            </a:r>
            <a:r>
              <a:rPr lang="en-US" sz="3000" baseline="-25000" dirty="0">
                <a:latin typeface="Calibri" charset="0"/>
                <a:ea typeface="Calibri" charset="0"/>
                <a:cs typeface="Calibri" charset="0"/>
              </a:rPr>
              <a:t>10</a:t>
            </a:r>
          </a:p>
        </p:txBody>
      </p:sp>
      <p:sp>
        <p:nvSpPr>
          <p:cNvPr id="9" name="TextBox 8"/>
          <p:cNvSpPr txBox="1"/>
          <p:nvPr/>
        </p:nvSpPr>
        <p:spPr>
          <a:xfrm>
            <a:off x="1701800" y="5049798"/>
            <a:ext cx="8994770" cy="523220"/>
          </a:xfrm>
          <a:prstGeom prst="rect">
            <a:avLst/>
          </a:prstGeom>
          <a:noFill/>
        </p:spPr>
        <p:txBody>
          <a:bodyPr wrap="none" rtlCol="0">
            <a:spAutoFit/>
          </a:bodyPr>
          <a:lstStyle/>
          <a:p>
            <a:r>
              <a:rPr lang="en-US" sz="2800" dirty="0">
                <a:latin typeface="Calibri" charset="0"/>
                <a:ea typeface="Calibri" charset="0"/>
                <a:cs typeface="Calibri" charset="0"/>
              </a:rPr>
              <a:t>138</a:t>
            </a:r>
            <a:r>
              <a:rPr lang="en-US" sz="2800" baseline="-25000" dirty="0">
                <a:latin typeface="Calibri" charset="0"/>
                <a:ea typeface="Calibri" charset="0"/>
                <a:cs typeface="Calibri" charset="0"/>
              </a:rPr>
              <a:t>10</a:t>
            </a:r>
            <a:r>
              <a:rPr lang="en-US" sz="2800" dirty="0">
                <a:latin typeface="Calibri" charset="0"/>
                <a:ea typeface="Calibri" charset="0"/>
                <a:cs typeface="Calibri" charset="0"/>
              </a:rPr>
              <a:t> = </a:t>
            </a:r>
            <a:r>
              <a:rPr lang="en-US" sz="2800" b="1" u="sng" dirty="0">
                <a:latin typeface="Calibri" charset="0"/>
                <a:ea typeface="Calibri" charset="0"/>
                <a:cs typeface="Calibri" charset="0"/>
              </a:rPr>
              <a:t>1</a:t>
            </a:r>
            <a:r>
              <a:rPr lang="en-US" sz="2800" dirty="0">
                <a:latin typeface="Calibri" charset="0"/>
                <a:ea typeface="Calibri" charset="0"/>
                <a:cs typeface="Calibri" charset="0"/>
              </a:rPr>
              <a:t>×128 + 0×64 + 0×32 + 0×16 + </a:t>
            </a:r>
            <a:r>
              <a:rPr lang="en-US" sz="2800" b="1" u="sng" dirty="0">
                <a:latin typeface="Calibri" charset="0"/>
                <a:ea typeface="Calibri" charset="0"/>
                <a:cs typeface="Calibri" charset="0"/>
              </a:rPr>
              <a:t>1</a:t>
            </a:r>
            <a:r>
              <a:rPr lang="en-US" sz="2800" dirty="0">
                <a:latin typeface="Calibri" charset="0"/>
                <a:ea typeface="Calibri" charset="0"/>
                <a:cs typeface="Calibri" charset="0"/>
              </a:rPr>
              <a:t>×8 + 0×4 + </a:t>
            </a:r>
            <a:r>
              <a:rPr lang="en-US" sz="2800" b="1" u="sng" dirty="0">
                <a:latin typeface="Calibri" charset="0"/>
                <a:ea typeface="Calibri" charset="0"/>
                <a:cs typeface="Calibri" charset="0"/>
              </a:rPr>
              <a:t>1</a:t>
            </a:r>
            <a:r>
              <a:rPr lang="en-US" sz="2800" dirty="0">
                <a:latin typeface="Calibri" charset="0"/>
                <a:ea typeface="Calibri" charset="0"/>
                <a:cs typeface="Calibri" charset="0"/>
              </a:rPr>
              <a:t>×2 + 0×1</a:t>
            </a:r>
            <a:endParaRPr lang="en-US" sz="2800" baseline="30000" dirty="0">
              <a:latin typeface="Calibri" charset="0"/>
              <a:ea typeface="Calibri" charset="0"/>
              <a:cs typeface="Calibri" charset="0"/>
            </a:endParaRPr>
          </a:p>
        </p:txBody>
      </p:sp>
      <p:sp>
        <p:nvSpPr>
          <p:cNvPr id="10" name="TextBox 9"/>
          <p:cNvSpPr txBox="1"/>
          <p:nvPr/>
        </p:nvSpPr>
        <p:spPr>
          <a:xfrm>
            <a:off x="1701801" y="6106418"/>
            <a:ext cx="2903359" cy="523220"/>
          </a:xfrm>
          <a:prstGeom prst="rect">
            <a:avLst/>
          </a:prstGeom>
          <a:noFill/>
        </p:spPr>
        <p:txBody>
          <a:bodyPr wrap="none" rtlCol="0">
            <a:spAutoFit/>
          </a:bodyPr>
          <a:lstStyle/>
          <a:p>
            <a:pPr algn="l"/>
            <a:r>
              <a:rPr lang="en-US" sz="2800" dirty="0">
                <a:latin typeface="Calibri" charset="0"/>
                <a:ea typeface="Calibri" charset="0"/>
                <a:cs typeface="Calibri" charset="0"/>
              </a:rPr>
              <a:t>138</a:t>
            </a:r>
            <a:r>
              <a:rPr lang="en-US" sz="2800" baseline="-25000" dirty="0">
                <a:latin typeface="Calibri" charset="0"/>
                <a:ea typeface="Calibri" charset="0"/>
                <a:cs typeface="Calibri" charset="0"/>
              </a:rPr>
              <a:t>10</a:t>
            </a:r>
            <a:r>
              <a:rPr lang="en-US" sz="2800" dirty="0">
                <a:latin typeface="Calibri" charset="0"/>
                <a:ea typeface="Calibri" charset="0"/>
                <a:cs typeface="Calibri" charset="0"/>
              </a:rPr>
              <a:t> = 10001010</a:t>
            </a:r>
            <a:r>
              <a:rPr lang="en-US" sz="2800" baseline="-25000" dirty="0">
                <a:latin typeface="Calibri" charset="0"/>
                <a:ea typeface="Calibri" charset="0"/>
                <a:cs typeface="Calibri" charset="0"/>
              </a:rPr>
              <a:t>2</a:t>
            </a:r>
          </a:p>
        </p:txBody>
      </p:sp>
      <p:sp>
        <p:nvSpPr>
          <p:cNvPr id="11" name="TextBox 10">
            <a:extLst>
              <a:ext uri="{FF2B5EF4-FFF2-40B4-BE49-F238E27FC236}">
                <a16:creationId xmlns:a16="http://schemas.microsoft.com/office/drawing/2014/main" id="{06E90DCA-A439-984B-B4C9-8ABFD87C31C0}"/>
              </a:ext>
            </a:extLst>
          </p:cNvPr>
          <p:cNvSpPr txBox="1"/>
          <p:nvPr/>
        </p:nvSpPr>
        <p:spPr>
          <a:xfrm>
            <a:off x="1701800" y="5583198"/>
            <a:ext cx="9055684" cy="523220"/>
          </a:xfrm>
          <a:prstGeom prst="rect">
            <a:avLst/>
          </a:prstGeom>
          <a:noFill/>
        </p:spPr>
        <p:txBody>
          <a:bodyPr wrap="none" rtlCol="0">
            <a:spAutoFit/>
          </a:bodyPr>
          <a:lstStyle/>
          <a:p>
            <a:r>
              <a:rPr lang="en-US" sz="2800" dirty="0">
                <a:latin typeface="Calibri" charset="0"/>
                <a:ea typeface="Calibri" charset="0"/>
                <a:cs typeface="Calibri" charset="0"/>
              </a:rPr>
              <a:t>138</a:t>
            </a:r>
            <a:r>
              <a:rPr lang="en-US" sz="2800" baseline="-25000" dirty="0">
                <a:latin typeface="Calibri" charset="0"/>
                <a:ea typeface="Calibri" charset="0"/>
                <a:cs typeface="Calibri" charset="0"/>
              </a:rPr>
              <a:t>10</a:t>
            </a:r>
            <a:r>
              <a:rPr lang="en-US" sz="2800" dirty="0">
                <a:latin typeface="Calibri" charset="0"/>
                <a:ea typeface="Calibri" charset="0"/>
                <a:cs typeface="Calibri" charset="0"/>
              </a:rPr>
              <a:t> = </a:t>
            </a:r>
            <a:r>
              <a:rPr lang="en-US" sz="2800" b="1" u="sng" dirty="0">
                <a:latin typeface="Calibri" charset="0"/>
                <a:ea typeface="Calibri" charset="0"/>
                <a:cs typeface="Calibri" charset="0"/>
              </a:rPr>
              <a:t>1</a:t>
            </a:r>
            <a:r>
              <a:rPr lang="en-US" sz="2800" dirty="0">
                <a:latin typeface="Calibri" charset="0"/>
                <a:ea typeface="Calibri" charset="0"/>
                <a:cs typeface="Calibri" charset="0"/>
              </a:rPr>
              <a:t>×2</a:t>
            </a:r>
            <a:r>
              <a:rPr lang="en-US" sz="2800" baseline="30000" dirty="0">
                <a:latin typeface="Calibri" charset="0"/>
                <a:ea typeface="Calibri" charset="0"/>
                <a:cs typeface="Calibri" charset="0"/>
              </a:rPr>
              <a:t>7</a:t>
            </a:r>
            <a:r>
              <a:rPr lang="en-US" sz="2800" dirty="0">
                <a:latin typeface="Calibri" charset="0"/>
                <a:ea typeface="Calibri" charset="0"/>
                <a:cs typeface="Calibri" charset="0"/>
              </a:rPr>
              <a:t> + 0×2</a:t>
            </a:r>
            <a:r>
              <a:rPr lang="en-US" sz="2800" baseline="30000" dirty="0">
                <a:latin typeface="Calibri" charset="0"/>
                <a:ea typeface="Calibri" charset="0"/>
                <a:cs typeface="Calibri" charset="0"/>
              </a:rPr>
              <a:t>6</a:t>
            </a:r>
            <a:r>
              <a:rPr lang="en-US" sz="2800" dirty="0">
                <a:latin typeface="Calibri" charset="0"/>
                <a:ea typeface="Calibri" charset="0"/>
                <a:cs typeface="Calibri" charset="0"/>
              </a:rPr>
              <a:t> + 0×2</a:t>
            </a:r>
            <a:r>
              <a:rPr lang="en-US" sz="2800" baseline="30000" dirty="0">
                <a:latin typeface="Calibri" charset="0"/>
                <a:ea typeface="Calibri" charset="0"/>
                <a:cs typeface="Calibri" charset="0"/>
              </a:rPr>
              <a:t>5</a:t>
            </a:r>
            <a:r>
              <a:rPr lang="en-US" sz="2800" dirty="0">
                <a:latin typeface="Calibri" charset="0"/>
                <a:ea typeface="Calibri" charset="0"/>
                <a:cs typeface="Calibri" charset="0"/>
              </a:rPr>
              <a:t> + 0×2</a:t>
            </a:r>
            <a:r>
              <a:rPr lang="en-US" sz="2800" baseline="30000" dirty="0">
                <a:latin typeface="Calibri" charset="0"/>
                <a:ea typeface="Calibri" charset="0"/>
                <a:cs typeface="Calibri" charset="0"/>
              </a:rPr>
              <a:t>4</a:t>
            </a:r>
            <a:r>
              <a:rPr lang="en-US" sz="2800" dirty="0">
                <a:latin typeface="Calibri" charset="0"/>
                <a:ea typeface="Calibri" charset="0"/>
                <a:cs typeface="Calibri" charset="0"/>
              </a:rPr>
              <a:t> + </a:t>
            </a:r>
            <a:r>
              <a:rPr lang="en-US" sz="2800" b="1" u="sng" dirty="0">
                <a:latin typeface="Calibri" charset="0"/>
                <a:ea typeface="Calibri" charset="0"/>
                <a:cs typeface="Calibri" charset="0"/>
              </a:rPr>
              <a:t>1</a:t>
            </a:r>
            <a:r>
              <a:rPr lang="en-US" sz="2800" dirty="0">
                <a:latin typeface="Calibri" charset="0"/>
                <a:ea typeface="Calibri" charset="0"/>
                <a:cs typeface="Calibri" charset="0"/>
              </a:rPr>
              <a:t>×2</a:t>
            </a:r>
            <a:r>
              <a:rPr lang="en-US" sz="2800" baseline="30000" dirty="0">
                <a:latin typeface="Calibri" charset="0"/>
                <a:ea typeface="Calibri" charset="0"/>
                <a:cs typeface="Calibri" charset="0"/>
              </a:rPr>
              <a:t>3</a:t>
            </a:r>
            <a:r>
              <a:rPr lang="en-US" sz="2800" dirty="0">
                <a:latin typeface="Calibri" charset="0"/>
                <a:ea typeface="Calibri" charset="0"/>
                <a:cs typeface="Calibri" charset="0"/>
              </a:rPr>
              <a:t> + 0×2</a:t>
            </a:r>
            <a:r>
              <a:rPr lang="en-US" sz="2800" baseline="30000" dirty="0">
                <a:latin typeface="Calibri" charset="0"/>
                <a:ea typeface="Calibri" charset="0"/>
                <a:cs typeface="Calibri" charset="0"/>
              </a:rPr>
              <a:t>2</a:t>
            </a:r>
            <a:r>
              <a:rPr lang="en-US" sz="2800" dirty="0">
                <a:latin typeface="Calibri" charset="0"/>
                <a:ea typeface="Calibri" charset="0"/>
                <a:cs typeface="Calibri" charset="0"/>
              </a:rPr>
              <a:t> + </a:t>
            </a:r>
            <a:r>
              <a:rPr lang="en-US" sz="2800" b="1" u="sng" dirty="0">
                <a:latin typeface="Calibri" charset="0"/>
                <a:ea typeface="Calibri" charset="0"/>
                <a:cs typeface="Calibri" charset="0"/>
              </a:rPr>
              <a:t>1</a:t>
            </a:r>
            <a:r>
              <a:rPr lang="en-US" sz="2800" dirty="0">
                <a:latin typeface="Calibri" charset="0"/>
                <a:ea typeface="Calibri" charset="0"/>
                <a:cs typeface="Calibri" charset="0"/>
              </a:rPr>
              <a:t>×2</a:t>
            </a:r>
            <a:r>
              <a:rPr lang="en-US" sz="2800" baseline="30000" dirty="0">
                <a:latin typeface="Calibri" charset="0"/>
                <a:ea typeface="Calibri" charset="0"/>
                <a:cs typeface="Calibri" charset="0"/>
              </a:rPr>
              <a:t>1</a:t>
            </a:r>
            <a:r>
              <a:rPr lang="en-US" sz="2800" dirty="0">
                <a:latin typeface="Calibri" charset="0"/>
                <a:ea typeface="Calibri" charset="0"/>
                <a:cs typeface="Calibri" charset="0"/>
              </a:rPr>
              <a:t> + 0×2</a:t>
            </a:r>
            <a:r>
              <a:rPr lang="en-US" sz="2800" baseline="30000" dirty="0">
                <a:latin typeface="Calibri" charset="0"/>
                <a:ea typeface="Calibri" charset="0"/>
                <a:cs typeface="Calibri" charset="0"/>
              </a:rPr>
              <a:t>0</a:t>
            </a:r>
          </a:p>
        </p:txBody>
      </p:sp>
      <p:sp>
        <p:nvSpPr>
          <p:cNvPr id="12" name="Slide Number Placeholder 3">
            <a:extLst>
              <a:ext uri="{FF2B5EF4-FFF2-40B4-BE49-F238E27FC236}">
                <a16:creationId xmlns:a16="http://schemas.microsoft.com/office/drawing/2014/main" id="{4BD5F8AE-CFA7-4425-A913-4FED46F6869A}"/>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7</a:t>
            </a:fld>
            <a:endParaRPr lang="en-US" dirty="0"/>
          </a:p>
        </p:txBody>
      </p:sp>
      <p:grpSp>
        <p:nvGrpSpPr>
          <p:cNvPr id="5" name="Group 4">
            <a:extLst>
              <a:ext uri="{FF2B5EF4-FFF2-40B4-BE49-F238E27FC236}">
                <a16:creationId xmlns:a16="http://schemas.microsoft.com/office/drawing/2014/main" id="{0E650BFC-24C1-4546-8971-49EEF01A3142}"/>
              </a:ext>
            </a:extLst>
          </p:cNvPr>
          <p:cNvGrpSpPr/>
          <p:nvPr/>
        </p:nvGrpSpPr>
        <p:grpSpPr>
          <a:xfrm>
            <a:off x="4780300" y="3449360"/>
            <a:ext cx="1442700" cy="1524238"/>
            <a:chOff x="4780300" y="3449360"/>
            <a:chExt cx="1442700" cy="1524238"/>
          </a:xfrm>
        </p:grpSpPr>
        <p:sp>
          <p:nvSpPr>
            <p:cNvPr id="4" name="Rectangle: Rounded Corners 3">
              <a:extLst>
                <a:ext uri="{FF2B5EF4-FFF2-40B4-BE49-F238E27FC236}">
                  <a16:creationId xmlns:a16="http://schemas.microsoft.com/office/drawing/2014/main" id="{FF090F0D-4384-4D10-AEE1-7A98FBD80F23}"/>
                </a:ext>
              </a:extLst>
            </p:cNvPr>
            <p:cNvSpPr/>
            <p:nvPr/>
          </p:nvSpPr>
          <p:spPr>
            <a:xfrm>
              <a:off x="5194300" y="3449360"/>
              <a:ext cx="1028700" cy="533638"/>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4FF20A75-508F-4AF2-AA35-8C7DB95EBCA0}"/>
                </a:ext>
              </a:extLst>
            </p:cNvPr>
            <p:cNvSpPr/>
            <p:nvPr/>
          </p:nvSpPr>
          <p:spPr>
            <a:xfrm>
              <a:off x="4958100" y="3989467"/>
              <a:ext cx="668000" cy="471329"/>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7D049E2F-377B-450A-A2FE-F2D26EA76815}"/>
                </a:ext>
              </a:extLst>
            </p:cNvPr>
            <p:cNvSpPr/>
            <p:nvPr/>
          </p:nvSpPr>
          <p:spPr>
            <a:xfrm>
              <a:off x="4780300" y="4502269"/>
              <a:ext cx="668000" cy="471329"/>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300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a:t>
            </a:r>
          </a:p>
        </p:txBody>
      </p:sp>
      <p:sp>
        <p:nvSpPr>
          <p:cNvPr id="3" name="Content Placeholder 2"/>
          <p:cNvSpPr>
            <a:spLocks noGrp="1"/>
          </p:cNvSpPr>
          <p:nvPr>
            <p:ph idx="1"/>
          </p:nvPr>
        </p:nvSpPr>
        <p:spPr/>
        <p:txBody>
          <a:bodyPr/>
          <a:lstStyle/>
          <a:p>
            <a:r>
              <a:rPr lang="en-US" dirty="0"/>
              <a:t>Going from smaller to larger: what to do with the “new” bits?</a:t>
            </a:r>
          </a:p>
          <a:p>
            <a:pPr lvl="1"/>
            <a:r>
              <a:rPr lang="en-US" dirty="0"/>
              <a:t>These “new” bits go on the most significant side</a:t>
            </a:r>
          </a:p>
          <a:p>
            <a:pPr lvl="1"/>
            <a:endParaRPr lang="en-US" b="1" dirty="0"/>
          </a:p>
          <a:p>
            <a:r>
              <a:rPr lang="en-US" b="1" dirty="0"/>
              <a:t>Unsigned</a:t>
            </a:r>
            <a:r>
              <a:rPr lang="en-US" dirty="0"/>
              <a:t>: easy, pad with 0s!</a:t>
            </a:r>
          </a:p>
          <a:p>
            <a:pPr lvl="1"/>
            <a:r>
              <a:rPr lang="en-US" dirty="0"/>
              <a:t>Always safe to add 0s on the most significant end: 15213</a:t>
            </a:r>
            <a:r>
              <a:rPr lang="en-US" baseline="-25000" dirty="0"/>
              <a:t>10</a:t>
            </a:r>
            <a:r>
              <a:rPr lang="en-US" dirty="0"/>
              <a:t> = 00015213</a:t>
            </a:r>
            <a:r>
              <a:rPr lang="en-US" baseline="-25000" dirty="0"/>
              <a:t>10</a:t>
            </a:r>
          </a:p>
          <a:p>
            <a:pPr lvl="1"/>
            <a:r>
              <a:rPr lang="en-US" dirty="0"/>
              <a:t>Example: 8 bits → 16 bits: </a:t>
            </a:r>
            <a:r>
              <a:rPr lang="en-US" b="1" dirty="0">
                <a:latin typeface="Courier New" panose="02070309020205020404" pitchFamily="49" charset="0"/>
                <a:cs typeface="Courier New" panose="02070309020205020404" pitchFamily="49" charset="0"/>
              </a:rPr>
              <a:t>01001000</a:t>
            </a:r>
            <a:r>
              <a:rPr lang="en-US" dirty="0"/>
              <a:t> →</a:t>
            </a:r>
            <a:endParaRPr lang="en-US" b="1" dirty="0">
              <a:latin typeface="Courier New" panose="02070309020205020404" pitchFamily="49" charset="0"/>
              <a:cs typeface="Courier New" panose="02070309020205020404" pitchFamily="49" charset="0"/>
            </a:endParaRPr>
          </a:p>
          <a:p>
            <a:pPr lvl="2"/>
            <a:r>
              <a:rPr lang="en-US" dirty="0"/>
              <a:t>72</a:t>
            </a:r>
            <a:r>
              <a:rPr lang="en-US" baseline="-25000" dirty="0"/>
              <a:t>10</a:t>
            </a:r>
            <a:r>
              <a:rPr lang="en-US" dirty="0"/>
              <a:t> = 72</a:t>
            </a:r>
            <a:r>
              <a:rPr lang="en-US" baseline="-25000" dirty="0"/>
              <a:t>10</a:t>
            </a:r>
          </a:p>
          <a:p>
            <a:pPr lvl="1"/>
            <a:r>
              <a:rPr lang="en-US" dirty="0"/>
              <a:t>Value is preserved!</a:t>
            </a:r>
          </a:p>
        </p:txBody>
      </p:sp>
      <p:sp>
        <p:nvSpPr>
          <p:cNvPr id="4" name="TextBox 3">
            <a:extLst>
              <a:ext uri="{FF2B5EF4-FFF2-40B4-BE49-F238E27FC236}">
                <a16:creationId xmlns:a16="http://schemas.microsoft.com/office/drawing/2014/main" id="{132DCBDF-CBBB-FC4C-8FF4-5D55CACC5B25}"/>
              </a:ext>
            </a:extLst>
          </p:cNvPr>
          <p:cNvSpPr txBox="1"/>
          <p:nvPr/>
        </p:nvSpPr>
        <p:spPr>
          <a:xfrm>
            <a:off x="8394700" y="3381345"/>
            <a:ext cx="1415772" cy="400110"/>
          </a:xfrm>
          <a:prstGeom prst="rect">
            <a:avLst/>
          </a:prstGeom>
          <a:noFill/>
        </p:spPr>
        <p:txBody>
          <a:bodyPr wrap="none" rtlCol="0">
            <a:spAutoFit/>
          </a:bodyPr>
          <a:lstStyle/>
          <a:p>
            <a:r>
              <a:rPr lang="en-US" sz="2000" b="1" dirty="0">
                <a:latin typeface="Courier New" panose="02070309020205020404" pitchFamily="49" charset="0"/>
                <a:cs typeface="Courier New" panose="02070309020205020404" pitchFamily="49" charset="0"/>
              </a:rPr>
              <a:t>01001000</a:t>
            </a:r>
            <a:endParaRPr lang="en-US" sz="2000" dirty="0"/>
          </a:p>
        </p:txBody>
      </p:sp>
      <p:sp>
        <p:nvSpPr>
          <p:cNvPr id="5" name="TextBox 4">
            <a:extLst>
              <a:ext uri="{FF2B5EF4-FFF2-40B4-BE49-F238E27FC236}">
                <a16:creationId xmlns:a16="http://schemas.microsoft.com/office/drawing/2014/main" id="{3F5C2463-EC75-7D40-A264-804825474C6F}"/>
              </a:ext>
            </a:extLst>
          </p:cNvPr>
          <p:cNvSpPr txBox="1"/>
          <p:nvPr/>
        </p:nvSpPr>
        <p:spPr>
          <a:xfrm>
            <a:off x="6985001" y="3378200"/>
            <a:ext cx="1415772" cy="400110"/>
          </a:xfrm>
          <a:prstGeom prst="rect">
            <a:avLst/>
          </a:prstGeom>
          <a:noFill/>
        </p:spPr>
        <p:txBody>
          <a:bodyPr wrap="none" rtlCol="0">
            <a:spAutoFit/>
          </a:bodyPr>
          <a:lstStyle/>
          <a:p>
            <a:r>
              <a:rPr lang="en-US" sz="2000" b="1" dirty="0">
                <a:latin typeface="Courier New" panose="02070309020205020404" pitchFamily="49" charset="0"/>
                <a:cs typeface="Courier New" panose="02070309020205020404" pitchFamily="49" charset="0"/>
              </a:rPr>
              <a:t>00000000</a:t>
            </a:r>
            <a:endParaRPr lang="en-US" sz="2000" dirty="0"/>
          </a:p>
        </p:txBody>
      </p:sp>
    </p:spTree>
    <p:extLst>
      <p:ext uri="{BB962C8B-B14F-4D97-AF65-F5344CB8AC3E}">
        <p14:creationId xmlns:p14="http://schemas.microsoft.com/office/powerpoint/2010/main" val="76496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defRPr/>
            </a:pPr>
            <a:r>
              <a:rPr lang="en-US" dirty="0"/>
              <a:t>Sign Extension</a:t>
            </a:r>
          </a:p>
        </p:txBody>
      </p:sp>
      <p:sp>
        <p:nvSpPr>
          <p:cNvPr id="125955" name="Rectangle 3"/>
          <p:cNvSpPr>
            <a:spLocks noGrp="1" noChangeArrowheads="1"/>
          </p:cNvSpPr>
          <p:nvPr>
            <p:ph idx="1"/>
          </p:nvPr>
        </p:nvSpPr>
        <p:spPr>
          <a:xfrm>
            <a:off x="607595" y="1143000"/>
            <a:ext cx="11320636" cy="5029200"/>
          </a:xfrm>
        </p:spPr>
        <p:txBody>
          <a:bodyPr vert="horz" lIns="90487" tIns="44450" rIns="90487" bIns="44450" rtlCol="0">
            <a:normAutofit/>
          </a:bodyPr>
          <a:lstStyle/>
          <a:p>
            <a:pPr eaLnBrk="1" hangingPunct="1">
              <a:defRPr/>
            </a:pPr>
            <a:r>
              <a:rPr lang="en-US" dirty="0"/>
              <a:t>Extending </a:t>
            </a:r>
            <a:r>
              <a:rPr lang="en-US" b="1" dirty="0"/>
              <a:t>signed</a:t>
            </a:r>
            <a:r>
              <a:rPr lang="en-US" dirty="0"/>
              <a:t> encodings takes more effort to preserve the value</a:t>
            </a:r>
          </a:p>
          <a:p>
            <a:pPr lvl="1">
              <a:defRPr/>
            </a:pPr>
            <a:endParaRPr lang="en-US" dirty="0"/>
          </a:p>
          <a:p>
            <a:pPr>
              <a:defRPr/>
            </a:pPr>
            <a:r>
              <a:rPr lang="en-US" dirty="0"/>
              <a:t>Duplicate the Most significant bit when extending</a:t>
            </a:r>
          </a:p>
          <a:p>
            <a:pPr lvl="1">
              <a:defRPr/>
            </a:pPr>
            <a:r>
              <a:rPr lang="en-US" dirty="0"/>
              <a:t>If it’s a zero, extend with zeros. If it’s a one, extend with ones.</a:t>
            </a:r>
          </a:p>
          <a:p>
            <a:pPr lvl="1">
              <a:defRPr/>
            </a:pPr>
            <a:endParaRPr lang="en-US" dirty="0"/>
          </a:p>
          <a:p>
            <a:pPr marL="0" indent="0" eaLnBrk="1" hangingPunct="1">
              <a:buNone/>
              <a:defRPr/>
            </a:pPr>
            <a:endParaRPr lang="en-US" dirty="0"/>
          </a:p>
        </p:txBody>
      </p:sp>
      <p:grpSp>
        <p:nvGrpSpPr>
          <p:cNvPr id="2" name="Group 6"/>
          <p:cNvGrpSpPr>
            <a:grpSpLocks/>
          </p:cNvGrpSpPr>
          <p:nvPr/>
        </p:nvGrpSpPr>
        <p:grpSpPr bwMode="auto">
          <a:xfrm>
            <a:off x="2774272" y="3335338"/>
            <a:ext cx="5024443" cy="2913062"/>
            <a:chOff x="1491" y="2104"/>
            <a:chExt cx="3165" cy="1835"/>
          </a:xfrm>
        </p:grpSpPr>
        <p:grpSp>
          <p:nvGrpSpPr>
            <p:cNvPr id="3" name="Group 7"/>
            <p:cNvGrpSpPr>
              <a:grpSpLocks/>
            </p:cNvGrpSpPr>
            <p:nvPr/>
          </p:nvGrpSpPr>
          <p:grpSpPr bwMode="auto">
            <a:xfrm>
              <a:off x="1491" y="2295"/>
              <a:ext cx="3165" cy="1362"/>
              <a:chOff x="1491" y="2295"/>
              <a:chExt cx="3165" cy="1362"/>
            </a:xfrm>
          </p:grpSpPr>
          <p:grpSp>
            <p:nvGrpSpPr>
              <p:cNvPr id="4" name="Group 8"/>
              <p:cNvGrpSpPr>
                <a:grpSpLocks/>
              </p:cNvGrpSpPr>
              <p:nvPr/>
            </p:nvGrpSpPr>
            <p:grpSpPr bwMode="auto">
              <a:xfrm>
                <a:off x="2928" y="2400"/>
                <a:ext cx="1728" cy="144"/>
                <a:chOff x="2928" y="2400"/>
                <a:chExt cx="1728" cy="144"/>
              </a:xfrm>
            </p:grpSpPr>
            <p:sp>
              <p:nvSpPr>
                <p:cNvPr id="28714" name="Rectangle 9"/>
                <p:cNvSpPr>
                  <a:spLocks noChangeArrowheads="1"/>
                </p:cNvSpPr>
                <p:nvPr/>
              </p:nvSpPr>
              <p:spPr bwMode="auto">
                <a:xfrm>
                  <a:off x="2928" y="2400"/>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sz="2400"/>
                </a:p>
              </p:txBody>
            </p:sp>
            <p:sp>
              <p:nvSpPr>
                <p:cNvPr id="28715" name="Rectangle 10"/>
                <p:cNvSpPr>
                  <a:spLocks noChangeArrowheads="1"/>
                </p:cNvSpPr>
                <p:nvPr/>
              </p:nvSpPr>
              <p:spPr bwMode="auto">
                <a:xfrm>
                  <a:off x="3072"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16" name="Rectangle 11"/>
                <p:cNvSpPr>
                  <a:spLocks noChangeArrowheads="1"/>
                </p:cNvSpPr>
                <p:nvPr/>
              </p:nvSpPr>
              <p:spPr bwMode="auto">
                <a:xfrm>
                  <a:off x="3216"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17" name="Rectangle 12"/>
                <p:cNvSpPr>
                  <a:spLocks noChangeArrowheads="1"/>
                </p:cNvSpPr>
                <p:nvPr/>
              </p:nvSpPr>
              <p:spPr bwMode="auto">
                <a:xfrm>
                  <a:off x="4224"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18" name="Rectangle 13"/>
                <p:cNvSpPr>
                  <a:spLocks noChangeArrowheads="1"/>
                </p:cNvSpPr>
                <p:nvPr/>
              </p:nvSpPr>
              <p:spPr bwMode="auto">
                <a:xfrm>
                  <a:off x="4368"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19" name="Rectangle 14"/>
                <p:cNvSpPr>
                  <a:spLocks noChangeArrowheads="1"/>
                </p:cNvSpPr>
                <p:nvPr/>
              </p:nvSpPr>
              <p:spPr bwMode="auto">
                <a:xfrm>
                  <a:off x="4512"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20" name="Rectangle 15"/>
                <p:cNvSpPr>
                  <a:spLocks noChangeArrowheads="1"/>
                </p:cNvSpPr>
                <p:nvPr/>
              </p:nvSpPr>
              <p:spPr bwMode="auto">
                <a:xfrm>
                  <a:off x="3360" y="2400"/>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2400"/>
                    <a:t>• • •</a:t>
                  </a:r>
                </a:p>
              </p:txBody>
            </p:sp>
          </p:grpSp>
          <p:sp>
            <p:nvSpPr>
              <p:cNvPr id="28687" name="Rectangle 16"/>
              <p:cNvSpPr>
                <a:spLocks noChangeArrowheads="1"/>
              </p:cNvSpPr>
              <p:nvPr/>
            </p:nvSpPr>
            <p:spPr bwMode="auto">
              <a:xfrm>
                <a:off x="2621" y="2295"/>
                <a:ext cx="283" cy="291"/>
              </a:xfrm>
              <a:prstGeom prst="rect">
                <a:avLst/>
              </a:prstGeom>
              <a:noFill/>
              <a:ln w="25400">
                <a:noFill/>
                <a:miter lim="800000"/>
                <a:headEnd/>
                <a:tailEnd/>
              </a:ln>
            </p:spPr>
            <p:txBody>
              <a:bodyPr wrap="none">
                <a:spAutoFit/>
              </a:bodyPr>
              <a:lstStyle/>
              <a:p>
                <a:pPr>
                  <a:lnSpc>
                    <a:spcPct val="100000"/>
                  </a:lnSpc>
                </a:pPr>
                <a:r>
                  <a:rPr lang="en-US" sz="2400" i="1" dirty="0">
                    <a:latin typeface="Times" pitchFamily="18" charset="0"/>
                  </a:rPr>
                  <a:t>X</a:t>
                </a:r>
                <a:r>
                  <a:rPr lang="en-US" sz="2400" dirty="0">
                    <a:latin typeface="Times" pitchFamily="18" charset="0"/>
                  </a:rPr>
                  <a:t> </a:t>
                </a:r>
                <a:endParaRPr lang="en-US" sz="2400" dirty="0">
                  <a:latin typeface="Symbol" pitchFamily="18" charset="2"/>
                </a:endParaRPr>
              </a:p>
            </p:txBody>
          </p:sp>
          <p:sp>
            <p:nvSpPr>
              <p:cNvPr id="28688" name="Rectangle 17"/>
              <p:cNvSpPr>
                <a:spLocks noChangeArrowheads="1"/>
              </p:cNvSpPr>
              <p:nvPr/>
            </p:nvSpPr>
            <p:spPr bwMode="auto">
              <a:xfrm>
                <a:off x="1491" y="3366"/>
                <a:ext cx="299" cy="291"/>
              </a:xfrm>
              <a:prstGeom prst="rect">
                <a:avLst/>
              </a:prstGeom>
              <a:noFill/>
              <a:ln w="25400">
                <a:noFill/>
                <a:miter lim="800000"/>
                <a:headEnd/>
                <a:tailEnd/>
              </a:ln>
            </p:spPr>
            <p:txBody>
              <a:bodyPr wrap="none">
                <a:spAutoFit/>
              </a:bodyPr>
              <a:lstStyle/>
              <a:p>
                <a:pPr>
                  <a:lnSpc>
                    <a:spcPct val="100000"/>
                  </a:lnSpc>
                </a:pPr>
                <a:r>
                  <a:rPr lang="en-US" sz="2400" i="1" dirty="0">
                    <a:latin typeface="Times" pitchFamily="18" charset="0"/>
                  </a:rPr>
                  <a:t>X’</a:t>
                </a:r>
                <a:endParaRPr lang="en-US" sz="2400" dirty="0">
                  <a:latin typeface="Symbol" pitchFamily="18" charset="2"/>
                </a:endParaRPr>
              </a:p>
            </p:txBody>
          </p:sp>
          <p:sp>
            <p:nvSpPr>
              <p:cNvPr id="28689" name="Line 18"/>
              <p:cNvSpPr>
                <a:spLocks noChangeShapeType="1"/>
              </p:cNvSpPr>
              <p:nvPr/>
            </p:nvSpPr>
            <p:spPr bwMode="auto">
              <a:xfrm>
                <a:off x="3024" y="2592"/>
                <a:ext cx="0"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690" name="Line 19"/>
              <p:cNvSpPr>
                <a:spLocks noChangeShapeType="1"/>
              </p:cNvSpPr>
              <p:nvPr/>
            </p:nvSpPr>
            <p:spPr bwMode="auto">
              <a:xfrm flipH="1">
                <a:off x="2880" y="2592"/>
                <a:ext cx="144" cy="816"/>
              </a:xfrm>
              <a:prstGeom prst="line">
                <a:avLst/>
              </a:prstGeom>
              <a:noFill/>
              <a:ln w="25400">
                <a:solidFill>
                  <a:schemeClr val="tx1"/>
                </a:solidFill>
                <a:round/>
                <a:headEnd/>
                <a:tailEnd type="triangle" w="med" len="med"/>
              </a:ln>
            </p:spPr>
            <p:txBody>
              <a:bodyPr wrap="none" anchor="ctr"/>
              <a:lstStyle/>
              <a:p>
                <a:endParaRPr lang="en-US" sz="2400"/>
              </a:p>
            </p:txBody>
          </p:sp>
          <p:grpSp>
            <p:nvGrpSpPr>
              <p:cNvPr id="5" name="Group 20"/>
              <p:cNvGrpSpPr>
                <a:grpSpLocks/>
              </p:cNvGrpSpPr>
              <p:nvPr/>
            </p:nvGrpSpPr>
            <p:grpSpPr bwMode="auto">
              <a:xfrm>
                <a:off x="1824" y="3456"/>
                <a:ext cx="2832" cy="144"/>
                <a:chOff x="1824" y="3456"/>
                <a:chExt cx="2832" cy="144"/>
              </a:xfrm>
            </p:grpSpPr>
            <p:sp>
              <p:nvSpPr>
                <p:cNvPr id="28701" name="Rectangle 21"/>
                <p:cNvSpPr>
                  <a:spLocks noChangeArrowheads="1"/>
                </p:cNvSpPr>
                <p:nvPr/>
              </p:nvSpPr>
              <p:spPr bwMode="auto">
                <a:xfrm>
                  <a:off x="2112" y="3456"/>
                  <a:ext cx="528"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r>
                    <a:rPr lang="en-US" sz="2400"/>
                    <a:t>• • •</a:t>
                  </a:r>
                </a:p>
              </p:txBody>
            </p:sp>
            <p:sp>
              <p:nvSpPr>
                <p:cNvPr id="28702" name="Rectangle 22"/>
                <p:cNvSpPr>
                  <a:spLocks noChangeArrowheads="1"/>
                </p:cNvSpPr>
                <p:nvPr/>
              </p:nvSpPr>
              <p:spPr bwMode="auto">
                <a:xfrm>
                  <a:off x="2784"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sz="2400"/>
                </a:p>
              </p:txBody>
            </p:sp>
            <p:sp>
              <p:nvSpPr>
                <p:cNvPr id="28703" name="Rectangle 23"/>
                <p:cNvSpPr>
                  <a:spLocks noChangeArrowheads="1"/>
                </p:cNvSpPr>
                <p:nvPr/>
              </p:nvSpPr>
              <p:spPr bwMode="auto">
                <a:xfrm>
                  <a:off x="2640"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sz="2400"/>
                </a:p>
              </p:txBody>
            </p:sp>
            <p:sp>
              <p:nvSpPr>
                <p:cNvPr id="28704" name="Rectangle 24"/>
                <p:cNvSpPr>
                  <a:spLocks noChangeArrowheads="1"/>
                </p:cNvSpPr>
                <p:nvPr/>
              </p:nvSpPr>
              <p:spPr bwMode="auto">
                <a:xfrm>
                  <a:off x="1968"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sz="2400"/>
                </a:p>
              </p:txBody>
            </p:sp>
            <p:sp>
              <p:nvSpPr>
                <p:cNvPr id="28705" name="Rectangle 25"/>
                <p:cNvSpPr>
                  <a:spLocks noChangeArrowheads="1"/>
                </p:cNvSpPr>
                <p:nvPr/>
              </p:nvSpPr>
              <p:spPr bwMode="auto">
                <a:xfrm>
                  <a:off x="1824"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sz="2400"/>
                </a:p>
              </p:txBody>
            </p:sp>
            <p:grpSp>
              <p:nvGrpSpPr>
                <p:cNvPr id="6" name="Group 26"/>
                <p:cNvGrpSpPr>
                  <a:grpSpLocks/>
                </p:cNvGrpSpPr>
                <p:nvPr/>
              </p:nvGrpSpPr>
              <p:grpSpPr bwMode="auto">
                <a:xfrm>
                  <a:off x="2928" y="3456"/>
                  <a:ext cx="1728" cy="144"/>
                  <a:chOff x="2928" y="3456"/>
                  <a:chExt cx="1728" cy="144"/>
                </a:xfrm>
              </p:grpSpPr>
              <p:sp>
                <p:nvSpPr>
                  <p:cNvPr id="28707" name="Rectangle 27"/>
                  <p:cNvSpPr>
                    <a:spLocks noChangeArrowheads="1"/>
                  </p:cNvSpPr>
                  <p:nvPr/>
                </p:nvSpPr>
                <p:spPr bwMode="auto">
                  <a:xfrm>
                    <a:off x="2928"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sz="2400"/>
                  </a:p>
                </p:txBody>
              </p:sp>
              <p:sp>
                <p:nvSpPr>
                  <p:cNvPr id="28708" name="Rectangle 28"/>
                  <p:cNvSpPr>
                    <a:spLocks noChangeArrowheads="1"/>
                  </p:cNvSpPr>
                  <p:nvPr/>
                </p:nvSpPr>
                <p:spPr bwMode="auto">
                  <a:xfrm>
                    <a:off x="3072"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09" name="Rectangle 29"/>
                  <p:cNvSpPr>
                    <a:spLocks noChangeArrowheads="1"/>
                  </p:cNvSpPr>
                  <p:nvPr/>
                </p:nvSpPr>
                <p:spPr bwMode="auto">
                  <a:xfrm>
                    <a:off x="3216"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10" name="Rectangle 30"/>
                  <p:cNvSpPr>
                    <a:spLocks noChangeArrowheads="1"/>
                  </p:cNvSpPr>
                  <p:nvPr/>
                </p:nvSpPr>
                <p:spPr bwMode="auto">
                  <a:xfrm>
                    <a:off x="4224"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11" name="Rectangle 31"/>
                  <p:cNvSpPr>
                    <a:spLocks noChangeArrowheads="1"/>
                  </p:cNvSpPr>
                  <p:nvPr/>
                </p:nvSpPr>
                <p:spPr bwMode="auto">
                  <a:xfrm>
                    <a:off x="4368"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12" name="Rectangle 32"/>
                  <p:cNvSpPr>
                    <a:spLocks noChangeArrowheads="1"/>
                  </p:cNvSpPr>
                  <p:nvPr/>
                </p:nvSpPr>
                <p:spPr bwMode="auto">
                  <a:xfrm>
                    <a:off x="4512"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13" name="Rectangle 33"/>
                  <p:cNvSpPr>
                    <a:spLocks noChangeArrowheads="1"/>
                  </p:cNvSpPr>
                  <p:nvPr/>
                </p:nvSpPr>
                <p:spPr bwMode="auto">
                  <a:xfrm>
                    <a:off x="3360" y="3456"/>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2400" dirty="0"/>
                      <a:t>• • •</a:t>
                    </a:r>
                  </a:p>
                </p:txBody>
              </p:sp>
            </p:grpSp>
          </p:grpSp>
          <p:sp>
            <p:nvSpPr>
              <p:cNvPr id="28692" name="Line 34"/>
              <p:cNvSpPr>
                <a:spLocks noChangeShapeType="1"/>
              </p:cNvSpPr>
              <p:nvPr/>
            </p:nvSpPr>
            <p:spPr bwMode="auto">
              <a:xfrm flipH="1">
                <a:off x="2736" y="2592"/>
                <a:ext cx="288"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693" name="Line 35"/>
              <p:cNvSpPr>
                <a:spLocks noChangeShapeType="1"/>
              </p:cNvSpPr>
              <p:nvPr/>
            </p:nvSpPr>
            <p:spPr bwMode="auto">
              <a:xfrm flipH="1">
                <a:off x="2064" y="2592"/>
                <a:ext cx="960"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694" name="Line 36"/>
              <p:cNvSpPr>
                <a:spLocks noChangeShapeType="1"/>
              </p:cNvSpPr>
              <p:nvPr/>
            </p:nvSpPr>
            <p:spPr bwMode="auto">
              <a:xfrm flipH="1">
                <a:off x="1920" y="2592"/>
                <a:ext cx="1104"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695" name="Line 37"/>
              <p:cNvSpPr>
                <a:spLocks noChangeShapeType="1"/>
              </p:cNvSpPr>
              <p:nvPr/>
            </p:nvSpPr>
            <p:spPr bwMode="auto">
              <a:xfrm>
                <a:off x="3168" y="2592"/>
                <a:ext cx="0"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696" name="Line 38"/>
              <p:cNvSpPr>
                <a:spLocks noChangeShapeType="1"/>
              </p:cNvSpPr>
              <p:nvPr/>
            </p:nvSpPr>
            <p:spPr bwMode="auto">
              <a:xfrm>
                <a:off x="3312" y="2592"/>
                <a:ext cx="0"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697" name="Line 39"/>
              <p:cNvSpPr>
                <a:spLocks noChangeShapeType="1"/>
              </p:cNvSpPr>
              <p:nvPr/>
            </p:nvSpPr>
            <p:spPr bwMode="auto">
              <a:xfrm>
                <a:off x="4320" y="2592"/>
                <a:ext cx="0"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698" name="Line 40"/>
              <p:cNvSpPr>
                <a:spLocks noChangeShapeType="1"/>
              </p:cNvSpPr>
              <p:nvPr/>
            </p:nvSpPr>
            <p:spPr bwMode="auto">
              <a:xfrm>
                <a:off x="4464" y="2592"/>
                <a:ext cx="0"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699" name="Line 41"/>
              <p:cNvSpPr>
                <a:spLocks noChangeShapeType="1"/>
              </p:cNvSpPr>
              <p:nvPr/>
            </p:nvSpPr>
            <p:spPr bwMode="auto">
              <a:xfrm>
                <a:off x="4608" y="2592"/>
                <a:ext cx="0"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700" name="Rectangle 42"/>
              <p:cNvSpPr>
                <a:spLocks noChangeArrowheads="1"/>
              </p:cNvSpPr>
              <p:nvPr/>
            </p:nvSpPr>
            <p:spPr bwMode="auto">
              <a:xfrm>
                <a:off x="2363" y="3120"/>
                <a:ext cx="501" cy="291"/>
              </a:xfrm>
              <a:prstGeom prst="rect">
                <a:avLst/>
              </a:prstGeom>
              <a:noFill/>
              <a:ln w="25400">
                <a:noFill/>
                <a:miter lim="800000"/>
                <a:headEnd/>
                <a:tailEnd/>
              </a:ln>
            </p:spPr>
            <p:txBody>
              <a:bodyPr wrap="none">
                <a:spAutoFit/>
              </a:bodyPr>
              <a:lstStyle/>
              <a:p>
                <a:pPr>
                  <a:lnSpc>
                    <a:spcPct val="100000"/>
                  </a:lnSpc>
                </a:pPr>
                <a:r>
                  <a:rPr lang="en-US" sz="2400"/>
                  <a:t>• • •</a:t>
                </a:r>
              </a:p>
            </p:txBody>
          </p:sp>
        </p:grpSp>
        <p:sp>
          <p:nvSpPr>
            <p:cNvPr id="28680" name="Line 43"/>
            <p:cNvSpPr>
              <a:spLocks noChangeShapeType="1"/>
            </p:cNvSpPr>
            <p:nvPr/>
          </p:nvSpPr>
          <p:spPr bwMode="auto">
            <a:xfrm>
              <a:off x="2928" y="2208"/>
              <a:ext cx="1728" cy="0"/>
            </a:xfrm>
            <a:prstGeom prst="line">
              <a:avLst/>
            </a:prstGeom>
            <a:noFill/>
            <a:ln w="25400">
              <a:solidFill>
                <a:schemeClr val="tx1"/>
              </a:solidFill>
              <a:round/>
              <a:headEnd type="arrow" w="med" len="med"/>
              <a:tailEnd type="arrow" w="med" len="med"/>
            </a:ln>
          </p:spPr>
          <p:txBody>
            <a:bodyPr wrap="none" anchor="ctr"/>
            <a:lstStyle/>
            <a:p>
              <a:endParaRPr lang="en-US" sz="2400"/>
            </a:p>
          </p:txBody>
        </p:sp>
        <p:sp>
          <p:nvSpPr>
            <p:cNvPr id="28681" name="Rectangle 44"/>
            <p:cNvSpPr>
              <a:spLocks noChangeArrowheads="1"/>
            </p:cNvSpPr>
            <p:nvPr/>
          </p:nvSpPr>
          <p:spPr bwMode="auto">
            <a:xfrm>
              <a:off x="3673" y="2104"/>
              <a:ext cx="255" cy="291"/>
            </a:xfrm>
            <a:prstGeom prst="rect">
              <a:avLst/>
            </a:prstGeom>
            <a:solidFill>
              <a:schemeClr val="bg1"/>
            </a:solidFill>
            <a:ln w="25400">
              <a:noFill/>
              <a:miter lim="800000"/>
              <a:headEnd/>
              <a:tailEnd/>
            </a:ln>
          </p:spPr>
          <p:txBody>
            <a:bodyPr wrap="none">
              <a:spAutoFit/>
            </a:bodyPr>
            <a:lstStyle/>
            <a:p>
              <a:pPr>
                <a:lnSpc>
                  <a:spcPct val="100000"/>
                </a:lnSpc>
              </a:pPr>
              <a:r>
                <a:rPr lang="en-US" sz="2400" i="1" dirty="0">
                  <a:latin typeface="Calibri" pitchFamily="34" charset="0"/>
                </a:rPr>
                <a:t>w</a:t>
              </a:r>
            </a:p>
          </p:txBody>
        </p:sp>
        <p:sp>
          <p:nvSpPr>
            <p:cNvPr id="28682" name="Line 45"/>
            <p:cNvSpPr>
              <a:spLocks noChangeShapeType="1"/>
            </p:cNvSpPr>
            <p:nvPr/>
          </p:nvSpPr>
          <p:spPr bwMode="auto">
            <a:xfrm>
              <a:off x="2928" y="3744"/>
              <a:ext cx="1728" cy="0"/>
            </a:xfrm>
            <a:prstGeom prst="line">
              <a:avLst/>
            </a:prstGeom>
            <a:noFill/>
            <a:ln w="25400">
              <a:solidFill>
                <a:schemeClr val="tx1"/>
              </a:solidFill>
              <a:round/>
              <a:headEnd type="arrow" w="med" len="med"/>
              <a:tailEnd type="arrow" w="med" len="med"/>
            </a:ln>
          </p:spPr>
          <p:txBody>
            <a:bodyPr wrap="none" anchor="ctr"/>
            <a:lstStyle/>
            <a:p>
              <a:endParaRPr lang="en-US" sz="2400"/>
            </a:p>
          </p:txBody>
        </p:sp>
        <p:sp>
          <p:nvSpPr>
            <p:cNvPr id="28683" name="Rectangle 46"/>
            <p:cNvSpPr>
              <a:spLocks noChangeArrowheads="1"/>
            </p:cNvSpPr>
            <p:nvPr/>
          </p:nvSpPr>
          <p:spPr bwMode="auto">
            <a:xfrm>
              <a:off x="3673" y="3640"/>
              <a:ext cx="255" cy="291"/>
            </a:xfrm>
            <a:prstGeom prst="rect">
              <a:avLst/>
            </a:prstGeom>
            <a:solidFill>
              <a:schemeClr val="bg1"/>
            </a:solidFill>
            <a:ln w="25400">
              <a:noFill/>
              <a:miter lim="800000"/>
              <a:headEnd/>
              <a:tailEnd/>
            </a:ln>
          </p:spPr>
          <p:txBody>
            <a:bodyPr wrap="none">
              <a:spAutoFit/>
            </a:bodyPr>
            <a:lstStyle/>
            <a:p>
              <a:pPr>
                <a:lnSpc>
                  <a:spcPct val="100000"/>
                </a:lnSpc>
              </a:pPr>
              <a:r>
                <a:rPr lang="en-US" sz="2400" i="1" dirty="0">
                  <a:latin typeface="Calibri" pitchFamily="34" charset="0"/>
                </a:rPr>
                <a:t>w</a:t>
              </a:r>
            </a:p>
          </p:txBody>
        </p:sp>
        <p:sp>
          <p:nvSpPr>
            <p:cNvPr id="28684" name="Line 47"/>
            <p:cNvSpPr>
              <a:spLocks noChangeShapeType="1"/>
            </p:cNvSpPr>
            <p:nvPr/>
          </p:nvSpPr>
          <p:spPr bwMode="auto">
            <a:xfrm>
              <a:off x="1824" y="3744"/>
              <a:ext cx="1104" cy="0"/>
            </a:xfrm>
            <a:prstGeom prst="line">
              <a:avLst/>
            </a:prstGeom>
            <a:noFill/>
            <a:ln w="25400">
              <a:solidFill>
                <a:schemeClr val="tx1"/>
              </a:solidFill>
              <a:round/>
              <a:headEnd type="arrow" w="med" len="med"/>
              <a:tailEnd type="arrow" w="med" len="med"/>
            </a:ln>
          </p:spPr>
          <p:txBody>
            <a:bodyPr wrap="none" anchor="ctr"/>
            <a:lstStyle/>
            <a:p>
              <a:endParaRPr lang="en-US" sz="2400"/>
            </a:p>
          </p:txBody>
        </p:sp>
        <p:sp>
          <p:nvSpPr>
            <p:cNvPr id="28685" name="Rectangle 48"/>
            <p:cNvSpPr>
              <a:spLocks noChangeArrowheads="1"/>
            </p:cNvSpPr>
            <p:nvPr/>
          </p:nvSpPr>
          <p:spPr bwMode="auto">
            <a:xfrm>
              <a:off x="2184" y="3648"/>
              <a:ext cx="204" cy="291"/>
            </a:xfrm>
            <a:prstGeom prst="rect">
              <a:avLst/>
            </a:prstGeom>
            <a:solidFill>
              <a:schemeClr val="bg1"/>
            </a:solidFill>
            <a:ln w="25400">
              <a:noFill/>
              <a:miter lim="800000"/>
              <a:headEnd/>
              <a:tailEnd/>
            </a:ln>
          </p:spPr>
          <p:txBody>
            <a:bodyPr wrap="none">
              <a:spAutoFit/>
            </a:bodyPr>
            <a:lstStyle/>
            <a:p>
              <a:pPr>
                <a:lnSpc>
                  <a:spcPct val="100000"/>
                </a:lnSpc>
              </a:pPr>
              <a:r>
                <a:rPr lang="en-US" sz="2400" i="1" dirty="0">
                  <a:latin typeface="Calibri" pitchFamily="34" charset="0"/>
                </a:rPr>
                <a:t>k</a:t>
              </a:r>
            </a:p>
          </p:txBody>
        </p:sp>
      </p:grpSp>
    </p:spTree>
    <p:extLst>
      <p:ext uri="{BB962C8B-B14F-4D97-AF65-F5344CB8AC3E}">
        <p14:creationId xmlns:p14="http://schemas.microsoft.com/office/powerpoint/2010/main" val="21815974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00950-7AE4-49FA-8DCD-8573D53182F0}"/>
              </a:ext>
            </a:extLst>
          </p:cNvPr>
          <p:cNvSpPr>
            <a:spLocks noGrp="1"/>
          </p:cNvSpPr>
          <p:nvPr>
            <p:ph type="title"/>
          </p:nvPr>
        </p:nvSpPr>
        <p:spPr/>
        <p:txBody>
          <a:bodyPr/>
          <a:lstStyle/>
          <a:p>
            <a:r>
              <a:rPr lang="en-US" dirty="0"/>
              <a:t>Example sign extension</a:t>
            </a:r>
          </a:p>
        </p:txBody>
      </p:sp>
      <p:sp>
        <p:nvSpPr>
          <p:cNvPr id="3" name="Content Placeholder 2">
            <a:extLst>
              <a:ext uri="{FF2B5EF4-FFF2-40B4-BE49-F238E27FC236}">
                <a16:creationId xmlns:a16="http://schemas.microsoft.com/office/drawing/2014/main" id="{D6F637D2-4EDB-4AF2-874A-DF7E866D760E}"/>
              </a:ext>
            </a:extLst>
          </p:cNvPr>
          <p:cNvSpPr>
            <a:spLocks noGrp="1"/>
          </p:cNvSpPr>
          <p:nvPr>
            <p:ph idx="1"/>
          </p:nvPr>
        </p:nvSpPr>
        <p:spPr>
          <a:xfrm>
            <a:off x="607595" y="1143000"/>
            <a:ext cx="10972799" cy="5029200"/>
          </a:xfrm>
        </p:spPr>
        <p:txBody>
          <a:bodyPr/>
          <a:lstStyle/>
          <a:p>
            <a:r>
              <a:rPr lang="en-US" dirty="0"/>
              <a:t>Extend -128 from an 8-bit to bigger versions</a:t>
            </a:r>
          </a:p>
          <a:p>
            <a:endParaRPr lang="en-US" dirty="0"/>
          </a:p>
          <a:p>
            <a:r>
              <a:rPr lang="en-US" dirty="0"/>
              <a:t>8-bit version:</a:t>
            </a:r>
          </a:p>
          <a:p>
            <a:pPr lvl="1"/>
            <a:r>
              <a:rPr lang="en-US" dirty="0"/>
              <a:t>-128 + 0 = 1x(-128) + all zeros = 0b1000 0000</a:t>
            </a:r>
          </a:p>
          <a:p>
            <a:pPr lvl="1"/>
            <a:endParaRPr lang="en-US" dirty="0"/>
          </a:p>
          <a:p>
            <a:r>
              <a:rPr lang="en-US" dirty="0"/>
              <a:t>9-bit version:</a:t>
            </a:r>
          </a:p>
          <a:p>
            <a:pPr lvl="1"/>
            <a:r>
              <a:rPr lang="en-US" dirty="0"/>
              <a:t>-256 + 128 = 1x(-256) + 1x128 + all zeros = 0b1 1000 0000</a:t>
            </a:r>
          </a:p>
          <a:p>
            <a:pPr lvl="1"/>
            <a:endParaRPr lang="en-US" dirty="0"/>
          </a:p>
          <a:p>
            <a:r>
              <a:rPr lang="en-US" dirty="0"/>
              <a:t>10-bit version:</a:t>
            </a:r>
          </a:p>
          <a:p>
            <a:pPr lvl="1"/>
            <a:r>
              <a:rPr lang="en-US" dirty="0"/>
              <a:t>-512 + 256 + 128 = 0b11 1000 0000</a:t>
            </a:r>
          </a:p>
        </p:txBody>
      </p:sp>
      <p:sp>
        <p:nvSpPr>
          <p:cNvPr id="4" name="Slide Number Placeholder 3">
            <a:extLst>
              <a:ext uri="{FF2B5EF4-FFF2-40B4-BE49-F238E27FC236}">
                <a16:creationId xmlns:a16="http://schemas.microsoft.com/office/drawing/2014/main" id="{3ED86631-89FF-405B-BD1D-AE9B324A785B}"/>
              </a:ext>
            </a:extLst>
          </p:cNvPr>
          <p:cNvSpPr>
            <a:spLocks noGrp="1"/>
          </p:cNvSpPr>
          <p:nvPr>
            <p:ph type="sldNum" sz="quarter" idx="12"/>
          </p:nvPr>
        </p:nvSpPr>
        <p:spPr/>
        <p:txBody>
          <a:bodyPr/>
          <a:lstStyle/>
          <a:p>
            <a:fld id="{0778C724-3839-4D76-A707-B4C23905D055}" type="slidenum">
              <a:rPr lang="en-US" smtClean="0"/>
              <a:t>72</a:t>
            </a:fld>
            <a:endParaRPr lang="en-US"/>
          </a:p>
        </p:txBody>
      </p:sp>
    </p:spTree>
    <p:extLst>
      <p:ext uri="{BB962C8B-B14F-4D97-AF65-F5344CB8AC3E}">
        <p14:creationId xmlns:p14="http://schemas.microsoft.com/office/powerpoint/2010/main" val="6923040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defRPr/>
            </a:pPr>
            <a:r>
              <a:rPr lang="en-US" dirty="0"/>
              <a:t>Sign </a:t>
            </a:r>
            <a:r>
              <a:rPr lang="en-US"/>
              <a:t>Extension Examples</a:t>
            </a:r>
            <a:endParaRPr lang="en-US" dirty="0"/>
          </a:p>
        </p:txBody>
      </p:sp>
      <p:sp>
        <p:nvSpPr>
          <p:cNvPr id="29699" name="Rectangle 3"/>
          <p:cNvSpPr>
            <a:spLocks noGrp="1" noChangeArrowheads="1"/>
          </p:cNvSpPr>
          <p:nvPr>
            <p:ph idx="1"/>
          </p:nvPr>
        </p:nvSpPr>
        <p:spPr>
          <a:xfrm>
            <a:off x="607595" y="4114797"/>
            <a:ext cx="10972800" cy="2057403"/>
          </a:xfrm>
        </p:spPr>
        <p:txBody>
          <a:bodyPr>
            <a:normAutofit/>
          </a:bodyPr>
          <a:lstStyle/>
          <a:p>
            <a:r>
              <a:rPr lang="en-US" dirty="0"/>
              <a:t>Converting from smaller to larger integer data type</a:t>
            </a:r>
          </a:p>
          <a:p>
            <a:r>
              <a:rPr lang="en-US" dirty="0"/>
              <a:t>C automatically performs sign extension for signed types</a:t>
            </a:r>
          </a:p>
          <a:p>
            <a:pPr lvl="1"/>
            <a:r>
              <a:rPr lang="en-US" dirty="0"/>
              <a:t>If cast changes both sign and size, extends based on </a:t>
            </a:r>
            <a:r>
              <a:rPr lang="en-US" b="1" i="1" dirty="0"/>
              <a:t>source</a:t>
            </a:r>
            <a:r>
              <a:rPr lang="en-US" dirty="0"/>
              <a:t> </a:t>
            </a:r>
            <a:r>
              <a:rPr lang="en-US" dirty="0" err="1"/>
              <a:t>signedness</a:t>
            </a:r>
            <a:endParaRPr lang="en-US" dirty="0"/>
          </a:p>
          <a:p>
            <a:pPr lvl="1"/>
            <a:r>
              <a:rPr lang="en-US" dirty="0"/>
              <a:t>But less confusing to write code that makes the types (and casts) explicit</a:t>
            </a:r>
          </a:p>
        </p:txBody>
      </p:sp>
      <p:sp>
        <p:nvSpPr>
          <p:cNvPr id="29700" name="Text Box 4"/>
          <p:cNvSpPr txBox="1">
            <a:spLocks noChangeArrowheads="1"/>
          </p:cNvSpPr>
          <p:nvPr/>
        </p:nvSpPr>
        <p:spPr bwMode="auto">
          <a:xfrm>
            <a:off x="1052514" y="1017043"/>
            <a:ext cx="4191000" cy="1077218"/>
          </a:xfrm>
          <a:prstGeom prst="rect">
            <a:avLst/>
          </a:prstGeom>
          <a:solidFill>
            <a:srgbClr val="CDF1C5"/>
          </a:solidFill>
          <a:ln w="12700" cmpd="dbl">
            <a:solidFill>
              <a:schemeClr val="tx1"/>
            </a:solidFill>
            <a:miter lim="800000"/>
            <a:headEnd/>
            <a:tailEnd/>
          </a:ln>
        </p:spPr>
        <p:txBody>
          <a:bodyPr>
            <a:spAutoFit/>
          </a:bodyPr>
          <a:lstStyle/>
          <a:p>
            <a:pPr algn="l">
              <a:lnSpc>
                <a:spcPct val="100000"/>
              </a:lnSpc>
            </a:pPr>
            <a:r>
              <a:rPr lang="en-US" sz="1600" b="1" dirty="0">
                <a:latin typeface="Courier New" pitchFamily="49" charset="0"/>
                <a:cs typeface="Courier New" pitchFamily="49" charset="0"/>
              </a:rPr>
              <a:t>  signed short x =  15213;</a:t>
            </a:r>
          </a:p>
          <a:p>
            <a:pPr algn="l">
              <a:lnSpc>
                <a:spcPct val="100000"/>
              </a:lnSpc>
            </a:pPr>
            <a:r>
              <a:rPr lang="en-US" sz="1600" b="1" dirty="0">
                <a:latin typeface="Courier New" pitchFamily="49" charset="0"/>
                <a:cs typeface="Courier New" pitchFamily="49" charset="0"/>
              </a:rPr>
              <a:t>  signed int  ix = (int) x; </a:t>
            </a:r>
          </a:p>
          <a:p>
            <a:pPr algn="l">
              <a:lnSpc>
                <a:spcPct val="100000"/>
              </a:lnSpc>
            </a:pPr>
            <a:r>
              <a:rPr lang="en-US" sz="1600" b="1" dirty="0">
                <a:latin typeface="Courier New" pitchFamily="49" charset="0"/>
                <a:cs typeface="Courier New" pitchFamily="49" charset="0"/>
              </a:rPr>
              <a:t>  signed short y = -15213;</a:t>
            </a:r>
          </a:p>
          <a:p>
            <a:pPr algn="l">
              <a:lnSpc>
                <a:spcPct val="100000"/>
              </a:lnSpc>
            </a:pPr>
            <a:r>
              <a:rPr lang="en-US" sz="1600" b="1" dirty="0">
                <a:latin typeface="Courier New" pitchFamily="49" charset="0"/>
                <a:cs typeface="Courier New" pitchFamily="49" charset="0"/>
              </a:rPr>
              <a:t>  signed int  </a:t>
            </a:r>
            <a:r>
              <a:rPr lang="en-US" sz="1600" b="1" dirty="0" err="1">
                <a:latin typeface="Courier New" pitchFamily="49" charset="0"/>
                <a:cs typeface="Courier New" pitchFamily="49" charset="0"/>
              </a:rPr>
              <a:t>iy</a:t>
            </a:r>
            <a:r>
              <a:rPr lang="en-US" sz="1600" b="1" dirty="0">
                <a:latin typeface="Courier New" pitchFamily="49" charset="0"/>
                <a:cs typeface="Courier New" pitchFamily="49" charset="0"/>
              </a:rPr>
              <a:t> = (int) y;</a:t>
            </a:r>
          </a:p>
        </p:txBody>
      </p:sp>
      <p:sp>
        <p:nvSpPr>
          <p:cNvPr id="29701" name="Rectangle 5"/>
          <p:cNvSpPr>
            <a:spLocks noChangeArrowheads="1"/>
          </p:cNvSpPr>
          <p:nvPr/>
        </p:nvSpPr>
        <p:spPr bwMode="auto">
          <a:xfrm>
            <a:off x="2633663" y="2863850"/>
            <a:ext cx="19050" cy="1588"/>
          </a:xfrm>
          <a:prstGeom prst="rect">
            <a:avLst/>
          </a:prstGeom>
          <a:solidFill>
            <a:srgbClr val="000000"/>
          </a:solidFill>
          <a:ln w="9525">
            <a:noFill/>
            <a:miter lim="800000"/>
            <a:headEnd/>
            <a:tailEnd/>
          </a:ln>
        </p:spPr>
        <p:txBody>
          <a:bodyPr/>
          <a:lstStyle/>
          <a:p>
            <a:endParaRPr lang="en-US"/>
          </a:p>
        </p:txBody>
      </p:sp>
      <p:sp>
        <p:nvSpPr>
          <p:cNvPr id="29702" name="Rectangle 6"/>
          <p:cNvSpPr>
            <a:spLocks noChangeArrowheads="1"/>
          </p:cNvSpPr>
          <p:nvPr/>
        </p:nvSpPr>
        <p:spPr bwMode="auto">
          <a:xfrm>
            <a:off x="3606801" y="2863850"/>
            <a:ext cx="17463" cy="1588"/>
          </a:xfrm>
          <a:prstGeom prst="rect">
            <a:avLst/>
          </a:prstGeom>
          <a:solidFill>
            <a:srgbClr val="000000"/>
          </a:solidFill>
          <a:ln w="9525">
            <a:noFill/>
            <a:miter lim="800000"/>
            <a:headEnd/>
            <a:tailEnd/>
          </a:ln>
        </p:spPr>
        <p:txBody>
          <a:bodyPr/>
          <a:lstStyle/>
          <a:p>
            <a:endParaRPr lang="en-US"/>
          </a:p>
        </p:txBody>
      </p:sp>
      <p:sp>
        <p:nvSpPr>
          <p:cNvPr id="29703" name="Rectangle 7"/>
          <p:cNvSpPr>
            <a:spLocks noChangeArrowheads="1"/>
          </p:cNvSpPr>
          <p:nvPr/>
        </p:nvSpPr>
        <p:spPr bwMode="auto">
          <a:xfrm>
            <a:off x="5262563" y="2863850"/>
            <a:ext cx="19050" cy="1588"/>
          </a:xfrm>
          <a:prstGeom prst="rect">
            <a:avLst/>
          </a:prstGeom>
          <a:solidFill>
            <a:srgbClr val="000000"/>
          </a:solidFill>
          <a:ln w="9525">
            <a:noFill/>
            <a:miter lim="800000"/>
            <a:headEnd/>
            <a:tailEnd/>
          </a:ln>
        </p:spPr>
        <p:txBody>
          <a:bodyPr/>
          <a:lstStyle/>
          <a:p>
            <a:endParaRPr lang="en-US"/>
          </a:p>
        </p:txBody>
      </p:sp>
      <p:grpSp>
        <p:nvGrpSpPr>
          <p:cNvPr id="2" name="Group 8"/>
          <p:cNvGrpSpPr>
            <a:grpSpLocks/>
          </p:cNvGrpSpPr>
          <p:nvPr/>
        </p:nvGrpSpPr>
        <p:grpSpPr bwMode="auto">
          <a:xfrm>
            <a:off x="1027907" y="2370134"/>
            <a:ext cx="8431213" cy="1427163"/>
            <a:chOff x="224" y="1792"/>
            <a:chExt cx="5311" cy="899"/>
          </a:xfrm>
        </p:grpSpPr>
        <p:sp>
          <p:nvSpPr>
            <p:cNvPr id="29705" name="Rectangle 9"/>
            <p:cNvSpPr>
              <a:spLocks noChangeArrowheads="1"/>
            </p:cNvSpPr>
            <p:nvPr/>
          </p:nvSpPr>
          <p:spPr bwMode="auto">
            <a:xfrm>
              <a:off x="807" y="1808"/>
              <a:ext cx="432"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alibri" charset="0"/>
                  <a:ea typeface="Calibri" charset="0"/>
                  <a:cs typeface="Calibri" charset="0"/>
                </a:rPr>
                <a:t>Decimal</a:t>
              </a:r>
              <a:endParaRPr lang="en-US" sz="1600" dirty="0">
                <a:latin typeface="Calibri" charset="0"/>
                <a:ea typeface="Calibri" charset="0"/>
                <a:cs typeface="Calibri" charset="0"/>
              </a:endParaRPr>
            </a:p>
          </p:txBody>
        </p:sp>
        <p:sp>
          <p:nvSpPr>
            <p:cNvPr id="29706" name="Rectangle 10"/>
            <p:cNvSpPr>
              <a:spLocks noChangeArrowheads="1"/>
            </p:cNvSpPr>
            <p:nvPr/>
          </p:nvSpPr>
          <p:spPr bwMode="auto">
            <a:xfrm>
              <a:off x="1725" y="1808"/>
              <a:ext cx="204"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alibri" charset="0"/>
                  <a:ea typeface="Calibri" charset="0"/>
                  <a:cs typeface="Calibri" charset="0"/>
                </a:rPr>
                <a:t>Hex</a:t>
              </a:r>
              <a:endParaRPr lang="en-US" sz="1600" dirty="0">
                <a:latin typeface="Calibri" charset="0"/>
                <a:ea typeface="Calibri" charset="0"/>
                <a:cs typeface="Calibri" charset="0"/>
              </a:endParaRPr>
            </a:p>
          </p:txBody>
        </p:sp>
        <p:sp>
          <p:nvSpPr>
            <p:cNvPr id="29707" name="Rectangle 11"/>
            <p:cNvSpPr>
              <a:spLocks noChangeArrowheads="1"/>
            </p:cNvSpPr>
            <p:nvPr/>
          </p:nvSpPr>
          <p:spPr bwMode="auto">
            <a:xfrm>
              <a:off x="3803" y="1808"/>
              <a:ext cx="346"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alibri" charset="0"/>
                  <a:ea typeface="Calibri" charset="0"/>
                  <a:cs typeface="Calibri" charset="0"/>
                </a:rPr>
                <a:t>Binary</a:t>
              </a:r>
              <a:endParaRPr lang="en-US" sz="1600" dirty="0">
                <a:latin typeface="Calibri" charset="0"/>
                <a:ea typeface="Calibri" charset="0"/>
                <a:cs typeface="Calibri" charset="0"/>
              </a:endParaRPr>
            </a:p>
          </p:txBody>
        </p:sp>
        <p:sp>
          <p:nvSpPr>
            <p:cNvPr id="29708" name="Rectangle 12"/>
            <p:cNvSpPr>
              <a:spLocks noChangeArrowheads="1"/>
            </p:cNvSpPr>
            <p:nvPr/>
          </p:nvSpPr>
          <p:spPr bwMode="auto">
            <a:xfrm>
              <a:off x="224" y="1792"/>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09" name="Rectangle 13"/>
            <p:cNvSpPr>
              <a:spLocks noChangeArrowheads="1"/>
            </p:cNvSpPr>
            <p:nvPr/>
          </p:nvSpPr>
          <p:spPr bwMode="auto">
            <a:xfrm>
              <a:off x="224" y="1792"/>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0" name="Rectangle 14"/>
            <p:cNvSpPr>
              <a:spLocks noChangeArrowheads="1"/>
            </p:cNvSpPr>
            <p:nvPr/>
          </p:nvSpPr>
          <p:spPr bwMode="auto">
            <a:xfrm>
              <a:off x="236" y="1792"/>
              <a:ext cx="463"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1" name="Rectangle 15"/>
            <p:cNvSpPr>
              <a:spLocks noChangeArrowheads="1"/>
            </p:cNvSpPr>
            <p:nvPr/>
          </p:nvSpPr>
          <p:spPr bwMode="auto">
            <a:xfrm>
              <a:off x="699" y="1792"/>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2" name="Rectangle 16"/>
            <p:cNvSpPr>
              <a:spLocks noChangeArrowheads="1"/>
            </p:cNvSpPr>
            <p:nvPr/>
          </p:nvSpPr>
          <p:spPr bwMode="auto">
            <a:xfrm>
              <a:off x="711" y="1792"/>
              <a:ext cx="601"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3" name="Rectangle 17"/>
            <p:cNvSpPr>
              <a:spLocks noChangeArrowheads="1"/>
            </p:cNvSpPr>
            <p:nvPr/>
          </p:nvSpPr>
          <p:spPr bwMode="auto">
            <a:xfrm>
              <a:off x="1312" y="1792"/>
              <a:ext cx="11"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4" name="Rectangle 18"/>
            <p:cNvSpPr>
              <a:spLocks noChangeArrowheads="1"/>
            </p:cNvSpPr>
            <p:nvPr/>
          </p:nvSpPr>
          <p:spPr bwMode="auto">
            <a:xfrm>
              <a:off x="1323" y="1792"/>
              <a:ext cx="103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5" name="Rectangle 19"/>
            <p:cNvSpPr>
              <a:spLocks noChangeArrowheads="1"/>
            </p:cNvSpPr>
            <p:nvPr/>
          </p:nvSpPr>
          <p:spPr bwMode="auto">
            <a:xfrm>
              <a:off x="2355" y="1792"/>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6" name="Rectangle 20"/>
            <p:cNvSpPr>
              <a:spLocks noChangeArrowheads="1"/>
            </p:cNvSpPr>
            <p:nvPr/>
          </p:nvSpPr>
          <p:spPr bwMode="auto">
            <a:xfrm>
              <a:off x="2367" y="1792"/>
              <a:ext cx="3156"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7" name="Rectangle 21"/>
            <p:cNvSpPr>
              <a:spLocks noChangeArrowheads="1"/>
            </p:cNvSpPr>
            <p:nvPr/>
          </p:nvSpPr>
          <p:spPr bwMode="auto">
            <a:xfrm>
              <a:off x="5523" y="1792"/>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8" name="Rectangle 22"/>
            <p:cNvSpPr>
              <a:spLocks noChangeArrowheads="1"/>
            </p:cNvSpPr>
            <p:nvPr/>
          </p:nvSpPr>
          <p:spPr bwMode="auto">
            <a:xfrm>
              <a:off x="5523" y="1792"/>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9" name="Rectangle 23"/>
            <p:cNvSpPr>
              <a:spLocks noChangeArrowheads="1"/>
            </p:cNvSpPr>
            <p:nvPr/>
          </p:nvSpPr>
          <p:spPr bwMode="auto">
            <a:xfrm>
              <a:off x="224" y="1804"/>
              <a:ext cx="12"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20" name="Rectangle 24"/>
            <p:cNvSpPr>
              <a:spLocks noChangeArrowheads="1"/>
            </p:cNvSpPr>
            <p:nvPr/>
          </p:nvSpPr>
          <p:spPr bwMode="auto">
            <a:xfrm>
              <a:off x="699" y="1804"/>
              <a:ext cx="12"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21" name="Rectangle 25"/>
            <p:cNvSpPr>
              <a:spLocks noChangeArrowheads="1"/>
            </p:cNvSpPr>
            <p:nvPr/>
          </p:nvSpPr>
          <p:spPr bwMode="auto">
            <a:xfrm>
              <a:off x="1312" y="1804"/>
              <a:ext cx="11"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22" name="Rectangle 26"/>
            <p:cNvSpPr>
              <a:spLocks noChangeArrowheads="1"/>
            </p:cNvSpPr>
            <p:nvPr/>
          </p:nvSpPr>
          <p:spPr bwMode="auto">
            <a:xfrm>
              <a:off x="2355" y="1804"/>
              <a:ext cx="12"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23" name="Rectangle 27"/>
            <p:cNvSpPr>
              <a:spLocks noChangeArrowheads="1"/>
            </p:cNvSpPr>
            <p:nvPr/>
          </p:nvSpPr>
          <p:spPr bwMode="auto">
            <a:xfrm>
              <a:off x="5523" y="1804"/>
              <a:ext cx="12"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24" name="Rectangle 28"/>
            <p:cNvSpPr>
              <a:spLocks noChangeArrowheads="1"/>
            </p:cNvSpPr>
            <p:nvPr/>
          </p:nvSpPr>
          <p:spPr bwMode="auto">
            <a:xfrm>
              <a:off x="273" y="1993"/>
              <a:ext cx="78"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x</a:t>
              </a:r>
              <a:endParaRPr lang="en-US" sz="1600" b="1" dirty="0">
                <a:latin typeface="Courier New" pitchFamily="49" charset="0"/>
                <a:cs typeface="Courier New" pitchFamily="49" charset="0"/>
              </a:endParaRPr>
            </a:p>
          </p:txBody>
        </p:sp>
        <p:sp>
          <p:nvSpPr>
            <p:cNvPr id="29725" name="Rectangle 29"/>
            <p:cNvSpPr>
              <a:spLocks noChangeArrowheads="1"/>
            </p:cNvSpPr>
            <p:nvPr/>
          </p:nvSpPr>
          <p:spPr bwMode="auto">
            <a:xfrm>
              <a:off x="874" y="1986"/>
              <a:ext cx="389"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15213</a:t>
              </a:r>
              <a:endParaRPr lang="en-US" sz="1600" b="1" dirty="0">
                <a:latin typeface="Courier New" pitchFamily="49" charset="0"/>
                <a:cs typeface="Courier New" pitchFamily="49" charset="0"/>
              </a:endParaRPr>
            </a:p>
          </p:txBody>
        </p:sp>
        <p:sp>
          <p:nvSpPr>
            <p:cNvPr id="29726" name="Rectangle 30"/>
            <p:cNvSpPr>
              <a:spLocks noChangeArrowheads="1"/>
            </p:cNvSpPr>
            <p:nvPr/>
          </p:nvSpPr>
          <p:spPr bwMode="auto">
            <a:xfrm>
              <a:off x="1886" y="1993"/>
              <a:ext cx="389"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3B 6D</a:t>
              </a:r>
              <a:endParaRPr lang="en-US" sz="1600" b="1" dirty="0">
                <a:latin typeface="Courier New" pitchFamily="49" charset="0"/>
                <a:cs typeface="Courier New" pitchFamily="49" charset="0"/>
              </a:endParaRPr>
            </a:p>
          </p:txBody>
        </p:sp>
        <p:sp>
          <p:nvSpPr>
            <p:cNvPr id="29727" name="Rectangle 31"/>
            <p:cNvSpPr>
              <a:spLocks noChangeArrowheads="1"/>
            </p:cNvSpPr>
            <p:nvPr/>
          </p:nvSpPr>
          <p:spPr bwMode="auto">
            <a:xfrm>
              <a:off x="4017" y="1993"/>
              <a:ext cx="1322"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00111011 01101101</a:t>
              </a:r>
              <a:endParaRPr lang="en-US" sz="1600" b="1" dirty="0">
                <a:latin typeface="Courier New" pitchFamily="49" charset="0"/>
                <a:cs typeface="Courier New" pitchFamily="49" charset="0"/>
              </a:endParaRPr>
            </a:p>
          </p:txBody>
        </p:sp>
        <p:sp>
          <p:nvSpPr>
            <p:cNvPr id="29728" name="Rectangle 32"/>
            <p:cNvSpPr>
              <a:spLocks noChangeArrowheads="1"/>
            </p:cNvSpPr>
            <p:nvPr/>
          </p:nvSpPr>
          <p:spPr bwMode="auto">
            <a:xfrm>
              <a:off x="224" y="1970"/>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29" name="Rectangle 33"/>
            <p:cNvSpPr>
              <a:spLocks noChangeArrowheads="1"/>
            </p:cNvSpPr>
            <p:nvPr/>
          </p:nvSpPr>
          <p:spPr bwMode="auto">
            <a:xfrm>
              <a:off x="236" y="1970"/>
              <a:ext cx="463"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0" name="Rectangle 34"/>
            <p:cNvSpPr>
              <a:spLocks noChangeArrowheads="1"/>
            </p:cNvSpPr>
            <p:nvPr/>
          </p:nvSpPr>
          <p:spPr bwMode="auto">
            <a:xfrm>
              <a:off x="699" y="1970"/>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1" name="Rectangle 35"/>
            <p:cNvSpPr>
              <a:spLocks noChangeArrowheads="1"/>
            </p:cNvSpPr>
            <p:nvPr/>
          </p:nvSpPr>
          <p:spPr bwMode="auto">
            <a:xfrm>
              <a:off x="711" y="1970"/>
              <a:ext cx="601"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2" name="Rectangle 36"/>
            <p:cNvSpPr>
              <a:spLocks noChangeArrowheads="1"/>
            </p:cNvSpPr>
            <p:nvPr/>
          </p:nvSpPr>
          <p:spPr bwMode="auto">
            <a:xfrm>
              <a:off x="1312" y="1970"/>
              <a:ext cx="11"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3" name="Rectangle 37"/>
            <p:cNvSpPr>
              <a:spLocks noChangeArrowheads="1"/>
            </p:cNvSpPr>
            <p:nvPr/>
          </p:nvSpPr>
          <p:spPr bwMode="auto">
            <a:xfrm>
              <a:off x="1323" y="1970"/>
              <a:ext cx="1032"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4" name="Rectangle 38"/>
            <p:cNvSpPr>
              <a:spLocks noChangeArrowheads="1"/>
            </p:cNvSpPr>
            <p:nvPr/>
          </p:nvSpPr>
          <p:spPr bwMode="auto">
            <a:xfrm>
              <a:off x="2355" y="1970"/>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5" name="Rectangle 39"/>
            <p:cNvSpPr>
              <a:spLocks noChangeArrowheads="1"/>
            </p:cNvSpPr>
            <p:nvPr/>
          </p:nvSpPr>
          <p:spPr bwMode="auto">
            <a:xfrm>
              <a:off x="2367" y="1970"/>
              <a:ext cx="3156"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6" name="Rectangle 40"/>
            <p:cNvSpPr>
              <a:spLocks noChangeArrowheads="1"/>
            </p:cNvSpPr>
            <p:nvPr/>
          </p:nvSpPr>
          <p:spPr bwMode="auto">
            <a:xfrm>
              <a:off x="5523" y="1970"/>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7" name="Rectangle 41"/>
            <p:cNvSpPr>
              <a:spLocks noChangeArrowheads="1"/>
            </p:cNvSpPr>
            <p:nvPr/>
          </p:nvSpPr>
          <p:spPr bwMode="auto">
            <a:xfrm>
              <a:off x="224" y="1982"/>
              <a:ext cx="12"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8" name="Rectangle 42"/>
            <p:cNvSpPr>
              <a:spLocks noChangeArrowheads="1"/>
            </p:cNvSpPr>
            <p:nvPr/>
          </p:nvSpPr>
          <p:spPr bwMode="auto">
            <a:xfrm>
              <a:off x="699" y="1982"/>
              <a:ext cx="12"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9" name="Rectangle 43"/>
            <p:cNvSpPr>
              <a:spLocks noChangeArrowheads="1"/>
            </p:cNvSpPr>
            <p:nvPr/>
          </p:nvSpPr>
          <p:spPr bwMode="auto">
            <a:xfrm>
              <a:off x="1312" y="1982"/>
              <a:ext cx="11"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40" name="Rectangle 44"/>
            <p:cNvSpPr>
              <a:spLocks noChangeArrowheads="1"/>
            </p:cNvSpPr>
            <p:nvPr/>
          </p:nvSpPr>
          <p:spPr bwMode="auto">
            <a:xfrm>
              <a:off x="2355" y="1982"/>
              <a:ext cx="12"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41" name="Rectangle 45"/>
            <p:cNvSpPr>
              <a:spLocks noChangeArrowheads="1"/>
            </p:cNvSpPr>
            <p:nvPr/>
          </p:nvSpPr>
          <p:spPr bwMode="auto">
            <a:xfrm>
              <a:off x="5523" y="1982"/>
              <a:ext cx="12"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42" name="Rectangle 46"/>
            <p:cNvSpPr>
              <a:spLocks noChangeArrowheads="1"/>
            </p:cNvSpPr>
            <p:nvPr/>
          </p:nvSpPr>
          <p:spPr bwMode="auto">
            <a:xfrm>
              <a:off x="273" y="2170"/>
              <a:ext cx="156"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ix</a:t>
              </a:r>
              <a:endParaRPr lang="en-US" sz="1600" b="1" dirty="0">
                <a:latin typeface="Courier New" pitchFamily="49" charset="0"/>
                <a:cs typeface="Courier New" pitchFamily="49" charset="0"/>
              </a:endParaRPr>
            </a:p>
          </p:txBody>
        </p:sp>
        <p:sp>
          <p:nvSpPr>
            <p:cNvPr id="29743" name="Rectangle 47"/>
            <p:cNvSpPr>
              <a:spLocks noChangeArrowheads="1"/>
            </p:cNvSpPr>
            <p:nvPr/>
          </p:nvSpPr>
          <p:spPr bwMode="auto">
            <a:xfrm>
              <a:off x="874" y="2164"/>
              <a:ext cx="389"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15213</a:t>
              </a:r>
              <a:endParaRPr lang="en-US" sz="1600" b="1" dirty="0">
                <a:latin typeface="Courier New" pitchFamily="49" charset="0"/>
                <a:cs typeface="Courier New" pitchFamily="49" charset="0"/>
              </a:endParaRPr>
            </a:p>
          </p:txBody>
        </p:sp>
        <p:sp>
          <p:nvSpPr>
            <p:cNvPr id="29744" name="Rectangle 48"/>
            <p:cNvSpPr>
              <a:spLocks noChangeArrowheads="1"/>
            </p:cNvSpPr>
            <p:nvPr/>
          </p:nvSpPr>
          <p:spPr bwMode="auto">
            <a:xfrm>
              <a:off x="1419" y="2170"/>
              <a:ext cx="855"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00 00 3B 6D</a:t>
              </a:r>
              <a:endParaRPr lang="en-US" sz="1600" b="1" dirty="0">
                <a:latin typeface="Courier New" pitchFamily="49" charset="0"/>
                <a:cs typeface="Courier New" pitchFamily="49" charset="0"/>
              </a:endParaRPr>
            </a:p>
          </p:txBody>
        </p:sp>
        <p:sp>
          <p:nvSpPr>
            <p:cNvPr id="29745" name="Rectangle 49"/>
            <p:cNvSpPr>
              <a:spLocks noChangeArrowheads="1"/>
            </p:cNvSpPr>
            <p:nvPr/>
          </p:nvSpPr>
          <p:spPr bwMode="auto">
            <a:xfrm>
              <a:off x="2617" y="2170"/>
              <a:ext cx="2721"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00000000 00000000 00111011 01101101</a:t>
              </a:r>
              <a:endParaRPr lang="en-US" sz="1600" b="1" dirty="0">
                <a:latin typeface="Courier New" pitchFamily="49" charset="0"/>
                <a:cs typeface="Courier New" pitchFamily="49" charset="0"/>
              </a:endParaRPr>
            </a:p>
          </p:txBody>
        </p:sp>
        <p:sp>
          <p:nvSpPr>
            <p:cNvPr id="29746" name="Rectangle 50"/>
            <p:cNvSpPr>
              <a:spLocks noChangeArrowheads="1"/>
            </p:cNvSpPr>
            <p:nvPr/>
          </p:nvSpPr>
          <p:spPr bwMode="auto">
            <a:xfrm>
              <a:off x="224" y="2147"/>
              <a:ext cx="12" cy="13"/>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47" name="Rectangle 51"/>
            <p:cNvSpPr>
              <a:spLocks noChangeArrowheads="1"/>
            </p:cNvSpPr>
            <p:nvPr/>
          </p:nvSpPr>
          <p:spPr bwMode="auto">
            <a:xfrm>
              <a:off x="236" y="2147"/>
              <a:ext cx="463"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48" name="Rectangle 52"/>
            <p:cNvSpPr>
              <a:spLocks noChangeArrowheads="1"/>
            </p:cNvSpPr>
            <p:nvPr/>
          </p:nvSpPr>
          <p:spPr bwMode="auto">
            <a:xfrm>
              <a:off x="699" y="2147"/>
              <a:ext cx="12" cy="13"/>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49" name="Rectangle 53"/>
            <p:cNvSpPr>
              <a:spLocks noChangeArrowheads="1"/>
            </p:cNvSpPr>
            <p:nvPr/>
          </p:nvSpPr>
          <p:spPr bwMode="auto">
            <a:xfrm>
              <a:off x="711" y="2147"/>
              <a:ext cx="601"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0" name="Rectangle 54"/>
            <p:cNvSpPr>
              <a:spLocks noChangeArrowheads="1"/>
            </p:cNvSpPr>
            <p:nvPr/>
          </p:nvSpPr>
          <p:spPr bwMode="auto">
            <a:xfrm>
              <a:off x="1312" y="2147"/>
              <a:ext cx="11" cy="13"/>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1" name="Rectangle 55"/>
            <p:cNvSpPr>
              <a:spLocks noChangeArrowheads="1"/>
            </p:cNvSpPr>
            <p:nvPr/>
          </p:nvSpPr>
          <p:spPr bwMode="auto">
            <a:xfrm>
              <a:off x="1323" y="2147"/>
              <a:ext cx="103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2" name="Rectangle 56"/>
            <p:cNvSpPr>
              <a:spLocks noChangeArrowheads="1"/>
            </p:cNvSpPr>
            <p:nvPr/>
          </p:nvSpPr>
          <p:spPr bwMode="auto">
            <a:xfrm>
              <a:off x="2355" y="2147"/>
              <a:ext cx="12" cy="13"/>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3" name="Rectangle 57"/>
            <p:cNvSpPr>
              <a:spLocks noChangeArrowheads="1"/>
            </p:cNvSpPr>
            <p:nvPr/>
          </p:nvSpPr>
          <p:spPr bwMode="auto">
            <a:xfrm>
              <a:off x="2367" y="2147"/>
              <a:ext cx="3156"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4" name="Rectangle 58"/>
            <p:cNvSpPr>
              <a:spLocks noChangeArrowheads="1"/>
            </p:cNvSpPr>
            <p:nvPr/>
          </p:nvSpPr>
          <p:spPr bwMode="auto">
            <a:xfrm>
              <a:off x="5523" y="2147"/>
              <a:ext cx="12" cy="13"/>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5" name="Rectangle 59"/>
            <p:cNvSpPr>
              <a:spLocks noChangeArrowheads="1"/>
            </p:cNvSpPr>
            <p:nvPr/>
          </p:nvSpPr>
          <p:spPr bwMode="auto">
            <a:xfrm>
              <a:off x="224" y="2160"/>
              <a:ext cx="12"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6" name="Rectangle 60"/>
            <p:cNvSpPr>
              <a:spLocks noChangeArrowheads="1"/>
            </p:cNvSpPr>
            <p:nvPr/>
          </p:nvSpPr>
          <p:spPr bwMode="auto">
            <a:xfrm>
              <a:off x="699" y="2160"/>
              <a:ext cx="12"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7" name="Rectangle 61"/>
            <p:cNvSpPr>
              <a:spLocks noChangeArrowheads="1"/>
            </p:cNvSpPr>
            <p:nvPr/>
          </p:nvSpPr>
          <p:spPr bwMode="auto">
            <a:xfrm>
              <a:off x="1312" y="2160"/>
              <a:ext cx="11"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8" name="Rectangle 62"/>
            <p:cNvSpPr>
              <a:spLocks noChangeArrowheads="1"/>
            </p:cNvSpPr>
            <p:nvPr/>
          </p:nvSpPr>
          <p:spPr bwMode="auto">
            <a:xfrm>
              <a:off x="2355" y="2160"/>
              <a:ext cx="12"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9" name="Rectangle 63"/>
            <p:cNvSpPr>
              <a:spLocks noChangeArrowheads="1"/>
            </p:cNvSpPr>
            <p:nvPr/>
          </p:nvSpPr>
          <p:spPr bwMode="auto">
            <a:xfrm>
              <a:off x="5523" y="2160"/>
              <a:ext cx="12"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60" name="Rectangle 64"/>
            <p:cNvSpPr>
              <a:spLocks noChangeArrowheads="1"/>
            </p:cNvSpPr>
            <p:nvPr/>
          </p:nvSpPr>
          <p:spPr bwMode="auto">
            <a:xfrm>
              <a:off x="273" y="2348"/>
              <a:ext cx="78"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y</a:t>
              </a:r>
              <a:endParaRPr lang="en-US" sz="1600" b="1" dirty="0">
                <a:latin typeface="Courier New" pitchFamily="49" charset="0"/>
                <a:cs typeface="Courier New" pitchFamily="49" charset="0"/>
              </a:endParaRPr>
            </a:p>
          </p:txBody>
        </p:sp>
        <p:sp>
          <p:nvSpPr>
            <p:cNvPr id="29761" name="Rectangle 65"/>
            <p:cNvSpPr>
              <a:spLocks noChangeArrowheads="1"/>
            </p:cNvSpPr>
            <p:nvPr/>
          </p:nvSpPr>
          <p:spPr bwMode="auto">
            <a:xfrm>
              <a:off x="826" y="2341"/>
              <a:ext cx="467"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-15213</a:t>
              </a:r>
              <a:endParaRPr lang="en-US" sz="1600" b="1" dirty="0">
                <a:latin typeface="Courier New" pitchFamily="49" charset="0"/>
                <a:cs typeface="Courier New" pitchFamily="49" charset="0"/>
              </a:endParaRPr>
            </a:p>
          </p:txBody>
        </p:sp>
        <p:sp>
          <p:nvSpPr>
            <p:cNvPr id="29762" name="Rectangle 66"/>
            <p:cNvSpPr>
              <a:spLocks noChangeArrowheads="1"/>
            </p:cNvSpPr>
            <p:nvPr/>
          </p:nvSpPr>
          <p:spPr bwMode="auto">
            <a:xfrm>
              <a:off x="1886" y="2348"/>
              <a:ext cx="389"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C4 93</a:t>
              </a:r>
              <a:endParaRPr lang="en-US" sz="1600" b="1" dirty="0">
                <a:latin typeface="Courier New" pitchFamily="49" charset="0"/>
                <a:cs typeface="Courier New" pitchFamily="49" charset="0"/>
              </a:endParaRPr>
            </a:p>
          </p:txBody>
        </p:sp>
        <p:sp>
          <p:nvSpPr>
            <p:cNvPr id="29763" name="Rectangle 67"/>
            <p:cNvSpPr>
              <a:spLocks noChangeArrowheads="1"/>
            </p:cNvSpPr>
            <p:nvPr/>
          </p:nvSpPr>
          <p:spPr bwMode="auto">
            <a:xfrm>
              <a:off x="4017" y="2348"/>
              <a:ext cx="1322"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11000100 10010011</a:t>
              </a:r>
              <a:endParaRPr lang="en-US" sz="1600" b="1" dirty="0">
                <a:latin typeface="Courier New" pitchFamily="49" charset="0"/>
                <a:cs typeface="Courier New" pitchFamily="49" charset="0"/>
              </a:endParaRPr>
            </a:p>
          </p:txBody>
        </p:sp>
        <p:sp>
          <p:nvSpPr>
            <p:cNvPr id="29764" name="Rectangle 68"/>
            <p:cNvSpPr>
              <a:spLocks noChangeArrowheads="1"/>
            </p:cNvSpPr>
            <p:nvPr/>
          </p:nvSpPr>
          <p:spPr bwMode="auto">
            <a:xfrm>
              <a:off x="224" y="2325"/>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65" name="Rectangle 69"/>
            <p:cNvSpPr>
              <a:spLocks noChangeArrowheads="1"/>
            </p:cNvSpPr>
            <p:nvPr/>
          </p:nvSpPr>
          <p:spPr bwMode="auto">
            <a:xfrm>
              <a:off x="236" y="2325"/>
              <a:ext cx="463"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66" name="Rectangle 70"/>
            <p:cNvSpPr>
              <a:spLocks noChangeArrowheads="1"/>
            </p:cNvSpPr>
            <p:nvPr/>
          </p:nvSpPr>
          <p:spPr bwMode="auto">
            <a:xfrm>
              <a:off x="699" y="2325"/>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67" name="Rectangle 71"/>
            <p:cNvSpPr>
              <a:spLocks noChangeArrowheads="1"/>
            </p:cNvSpPr>
            <p:nvPr/>
          </p:nvSpPr>
          <p:spPr bwMode="auto">
            <a:xfrm>
              <a:off x="711" y="2325"/>
              <a:ext cx="601"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68" name="Rectangle 72"/>
            <p:cNvSpPr>
              <a:spLocks noChangeArrowheads="1"/>
            </p:cNvSpPr>
            <p:nvPr/>
          </p:nvSpPr>
          <p:spPr bwMode="auto">
            <a:xfrm>
              <a:off x="1312" y="2325"/>
              <a:ext cx="11"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69" name="Rectangle 73"/>
            <p:cNvSpPr>
              <a:spLocks noChangeArrowheads="1"/>
            </p:cNvSpPr>
            <p:nvPr/>
          </p:nvSpPr>
          <p:spPr bwMode="auto">
            <a:xfrm>
              <a:off x="1323" y="2325"/>
              <a:ext cx="1032"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0" name="Rectangle 74"/>
            <p:cNvSpPr>
              <a:spLocks noChangeArrowheads="1"/>
            </p:cNvSpPr>
            <p:nvPr/>
          </p:nvSpPr>
          <p:spPr bwMode="auto">
            <a:xfrm>
              <a:off x="2355" y="2325"/>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1" name="Rectangle 75"/>
            <p:cNvSpPr>
              <a:spLocks noChangeArrowheads="1"/>
            </p:cNvSpPr>
            <p:nvPr/>
          </p:nvSpPr>
          <p:spPr bwMode="auto">
            <a:xfrm>
              <a:off x="2367" y="2325"/>
              <a:ext cx="3156"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2" name="Rectangle 76"/>
            <p:cNvSpPr>
              <a:spLocks noChangeArrowheads="1"/>
            </p:cNvSpPr>
            <p:nvPr/>
          </p:nvSpPr>
          <p:spPr bwMode="auto">
            <a:xfrm>
              <a:off x="5523" y="2325"/>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3" name="Rectangle 77"/>
            <p:cNvSpPr>
              <a:spLocks noChangeArrowheads="1"/>
            </p:cNvSpPr>
            <p:nvPr/>
          </p:nvSpPr>
          <p:spPr bwMode="auto">
            <a:xfrm>
              <a:off x="224" y="2337"/>
              <a:ext cx="12"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4" name="Rectangle 78"/>
            <p:cNvSpPr>
              <a:spLocks noChangeArrowheads="1"/>
            </p:cNvSpPr>
            <p:nvPr/>
          </p:nvSpPr>
          <p:spPr bwMode="auto">
            <a:xfrm>
              <a:off x="699" y="2337"/>
              <a:ext cx="12"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5" name="Rectangle 79"/>
            <p:cNvSpPr>
              <a:spLocks noChangeArrowheads="1"/>
            </p:cNvSpPr>
            <p:nvPr/>
          </p:nvSpPr>
          <p:spPr bwMode="auto">
            <a:xfrm>
              <a:off x="1312" y="2337"/>
              <a:ext cx="11"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6" name="Rectangle 80"/>
            <p:cNvSpPr>
              <a:spLocks noChangeArrowheads="1"/>
            </p:cNvSpPr>
            <p:nvPr/>
          </p:nvSpPr>
          <p:spPr bwMode="auto">
            <a:xfrm>
              <a:off x="2355" y="2337"/>
              <a:ext cx="12"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7" name="Rectangle 81"/>
            <p:cNvSpPr>
              <a:spLocks noChangeArrowheads="1"/>
            </p:cNvSpPr>
            <p:nvPr/>
          </p:nvSpPr>
          <p:spPr bwMode="auto">
            <a:xfrm>
              <a:off x="5523" y="2337"/>
              <a:ext cx="12"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8" name="Rectangle 82"/>
            <p:cNvSpPr>
              <a:spLocks noChangeArrowheads="1"/>
            </p:cNvSpPr>
            <p:nvPr/>
          </p:nvSpPr>
          <p:spPr bwMode="auto">
            <a:xfrm>
              <a:off x="276" y="2526"/>
              <a:ext cx="156" cy="155"/>
            </a:xfrm>
            <a:prstGeom prst="rect">
              <a:avLst/>
            </a:prstGeom>
            <a:noFill/>
            <a:ln w="9525">
              <a:noFill/>
              <a:miter lim="800000"/>
              <a:headEnd/>
              <a:tailEnd/>
            </a:ln>
          </p:spPr>
          <p:txBody>
            <a:bodyPr wrap="none" lIns="0" tIns="0" rIns="0" bIns="0">
              <a:spAutoFit/>
            </a:bodyPr>
            <a:lstStyle/>
            <a:p>
              <a:pPr algn="ctr"/>
              <a:r>
                <a:rPr lang="en-US" sz="1600" b="1" dirty="0" err="1">
                  <a:solidFill>
                    <a:srgbClr val="000000"/>
                  </a:solidFill>
                  <a:latin typeface="Courier New" pitchFamily="49" charset="0"/>
                  <a:cs typeface="Courier New" pitchFamily="49" charset="0"/>
                </a:rPr>
                <a:t>iy</a:t>
              </a:r>
              <a:endParaRPr lang="en-US" sz="1600" b="1" dirty="0">
                <a:latin typeface="Courier New" pitchFamily="49" charset="0"/>
                <a:cs typeface="Courier New" pitchFamily="49" charset="0"/>
              </a:endParaRPr>
            </a:p>
          </p:txBody>
        </p:sp>
        <p:sp>
          <p:nvSpPr>
            <p:cNvPr id="29779" name="Rectangle 83"/>
            <p:cNvSpPr>
              <a:spLocks noChangeArrowheads="1"/>
            </p:cNvSpPr>
            <p:nvPr/>
          </p:nvSpPr>
          <p:spPr bwMode="auto">
            <a:xfrm>
              <a:off x="826" y="2519"/>
              <a:ext cx="467"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-15213</a:t>
              </a:r>
              <a:endParaRPr lang="en-US" sz="1600" b="1" dirty="0">
                <a:latin typeface="Courier New" pitchFamily="49" charset="0"/>
                <a:cs typeface="Courier New" pitchFamily="49" charset="0"/>
              </a:endParaRPr>
            </a:p>
          </p:txBody>
        </p:sp>
        <p:sp>
          <p:nvSpPr>
            <p:cNvPr id="29780" name="Rectangle 84"/>
            <p:cNvSpPr>
              <a:spLocks noChangeArrowheads="1"/>
            </p:cNvSpPr>
            <p:nvPr/>
          </p:nvSpPr>
          <p:spPr bwMode="auto">
            <a:xfrm>
              <a:off x="1419" y="2526"/>
              <a:ext cx="855"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FF </a:t>
              </a:r>
              <a:r>
                <a:rPr lang="en-US" sz="1600" b="1" dirty="0" err="1">
                  <a:solidFill>
                    <a:srgbClr val="000000"/>
                  </a:solidFill>
                  <a:latin typeface="Courier New" pitchFamily="49" charset="0"/>
                  <a:cs typeface="Courier New" pitchFamily="49" charset="0"/>
                </a:rPr>
                <a:t>FF</a:t>
              </a:r>
              <a:r>
                <a:rPr lang="en-US" sz="1600" b="1" dirty="0">
                  <a:solidFill>
                    <a:srgbClr val="000000"/>
                  </a:solidFill>
                  <a:latin typeface="Courier New" pitchFamily="49" charset="0"/>
                  <a:cs typeface="Courier New" pitchFamily="49" charset="0"/>
                </a:rPr>
                <a:t> C4 93</a:t>
              </a:r>
              <a:endParaRPr lang="en-US" sz="1600" b="1" dirty="0">
                <a:latin typeface="Courier New" pitchFamily="49" charset="0"/>
                <a:cs typeface="Courier New" pitchFamily="49" charset="0"/>
              </a:endParaRPr>
            </a:p>
          </p:txBody>
        </p:sp>
        <p:sp>
          <p:nvSpPr>
            <p:cNvPr id="29781" name="Rectangle 85"/>
            <p:cNvSpPr>
              <a:spLocks noChangeArrowheads="1"/>
            </p:cNvSpPr>
            <p:nvPr/>
          </p:nvSpPr>
          <p:spPr bwMode="auto">
            <a:xfrm>
              <a:off x="2617" y="2526"/>
              <a:ext cx="2721"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11111111 11111111 11000100 10010011</a:t>
              </a:r>
              <a:endParaRPr lang="en-US" sz="1600" b="1" dirty="0">
                <a:latin typeface="Courier New" pitchFamily="49" charset="0"/>
                <a:cs typeface="Courier New" pitchFamily="49" charset="0"/>
              </a:endParaRPr>
            </a:p>
          </p:txBody>
        </p:sp>
        <p:sp>
          <p:nvSpPr>
            <p:cNvPr id="29782" name="Rectangle 86"/>
            <p:cNvSpPr>
              <a:spLocks noChangeArrowheads="1"/>
            </p:cNvSpPr>
            <p:nvPr/>
          </p:nvSpPr>
          <p:spPr bwMode="auto">
            <a:xfrm>
              <a:off x="224" y="2503"/>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83" name="Rectangle 87"/>
            <p:cNvSpPr>
              <a:spLocks noChangeArrowheads="1"/>
            </p:cNvSpPr>
            <p:nvPr/>
          </p:nvSpPr>
          <p:spPr bwMode="auto">
            <a:xfrm>
              <a:off x="236" y="2503"/>
              <a:ext cx="463"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84" name="Rectangle 88"/>
            <p:cNvSpPr>
              <a:spLocks noChangeArrowheads="1"/>
            </p:cNvSpPr>
            <p:nvPr/>
          </p:nvSpPr>
          <p:spPr bwMode="auto">
            <a:xfrm>
              <a:off x="699" y="2503"/>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85" name="Rectangle 89"/>
            <p:cNvSpPr>
              <a:spLocks noChangeArrowheads="1"/>
            </p:cNvSpPr>
            <p:nvPr/>
          </p:nvSpPr>
          <p:spPr bwMode="auto">
            <a:xfrm>
              <a:off x="711" y="2503"/>
              <a:ext cx="601"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86" name="Rectangle 90"/>
            <p:cNvSpPr>
              <a:spLocks noChangeArrowheads="1"/>
            </p:cNvSpPr>
            <p:nvPr/>
          </p:nvSpPr>
          <p:spPr bwMode="auto">
            <a:xfrm>
              <a:off x="1312" y="2503"/>
              <a:ext cx="11"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87" name="Rectangle 91"/>
            <p:cNvSpPr>
              <a:spLocks noChangeArrowheads="1"/>
            </p:cNvSpPr>
            <p:nvPr/>
          </p:nvSpPr>
          <p:spPr bwMode="auto">
            <a:xfrm>
              <a:off x="1323" y="2503"/>
              <a:ext cx="1032"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88" name="Rectangle 92"/>
            <p:cNvSpPr>
              <a:spLocks noChangeArrowheads="1"/>
            </p:cNvSpPr>
            <p:nvPr/>
          </p:nvSpPr>
          <p:spPr bwMode="auto">
            <a:xfrm>
              <a:off x="2355" y="2503"/>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89" name="Rectangle 93"/>
            <p:cNvSpPr>
              <a:spLocks noChangeArrowheads="1"/>
            </p:cNvSpPr>
            <p:nvPr/>
          </p:nvSpPr>
          <p:spPr bwMode="auto">
            <a:xfrm>
              <a:off x="2367" y="2503"/>
              <a:ext cx="3156"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0" name="Rectangle 94"/>
            <p:cNvSpPr>
              <a:spLocks noChangeArrowheads="1"/>
            </p:cNvSpPr>
            <p:nvPr/>
          </p:nvSpPr>
          <p:spPr bwMode="auto">
            <a:xfrm>
              <a:off x="5523" y="2503"/>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1" name="Rectangle 95"/>
            <p:cNvSpPr>
              <a:spLocks noChangeArrowheads="1"/>
            </p:cNvSpPr>
            <p:nvPr/>
          </p:nvSpPr>
          <p:spPr bwMode="auto">
            <a:xfrm>
              <a:off x="224" y="2515"/>
              <a:ext cx="12" cy="164"/>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2" name="Rectangle 96"/>
            <p:cNvSpPr>
              <a:spLocks noChangeArrowheads="1"/>
            </p:cNvSpPr>
            <p:nvPr/>
          </p:nvSpPr>
          <p:spPr bwMode="auto">
            <a:xfrm>
              <a:off x="224" y="2679"/>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3" name="Rectangle 97"/>
            <p:cNvSpPr>
              <a:spLocks noChangeArrowheads="1"/>
            </p:cNvSpPr>
            <p:nvPr/>
          </p:nvSpPr>
          <p:spPr bwMode="auto">
            <a:xfrm>
              <a:off x="224" y="2679"/>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4" name="Rectangle 98"/>
            <p:cNvSpPr>
              <a:spLocks noChangeArrowheads="1"/>
            </p:cNvSpPr>
            <p:nvPr/>
          </p:nvSpPr>
          <p:spPr bwMode="auto">
            <a:xfrm>
              <a:off x="236" y="2679"/>
              <a:ext cx="463"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5" name="Rectangle 99"/>
            <p:cNvSpPr>
              <a:spLocks noChangeArrowheads="1"/>
            </p:cNvSpPr>
            <p:nvPr/>
          </p:nvSpPr>
          <p:spPr bwMode="auto">
            <a:xfrm>
              <a:off x="699" y="2515"/>
              <a:ext cx="12" cy="164"/>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6" name="Rectangle 100"/>
            <p:cNvSpPr>
              <a:spLocks noChangeArrowheads="1"/>
            </p:cNvSpPr>
            <p:nvPr/>
          </p:nvSpPr>
          <p:spPr bwMode="auto">
            <a:xfrm>
              <a:off x="699" y="2679"/>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7" name="Rectangle 101"/>
            <p:cNvSpPr>
              <a:spLocks noChangeArrowheads="1"/>
            </p:cNvSpPr>
            <p:nvPr/>
          </p:nvSpPr>
          <p:spPr bwMode="auto">
            <a:xfrm>
              <a:off x="711" y="2679"/>
              <a:ext cx="601"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8" name="Rectangle 102"/>
            <p:cNvSpPr>
              <a:spLocks noChangeArrowheads="1"/>
            </p:cNvSpPr>
            <p:nvPr/>
          </p:nvSpPr>
          <p:spPr bwMode="auto">
            <a:xfrm>
              <a:off x="1312" y="2515"/>
              <a:ext cx="11" cy="164"/>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9" name="Rectangle 103"/>
            <p:cNvSpPr>
              <a:spLocks noChangeArrowheads="1"/>
            </p:cNvSpPr>
            <p:nvPr/>
          </p:nvSpPr>
          <p:spPr bwMode="auto">
            <a:xfrm>
              <a:off x="1312" y="2679"/>
              <a:ext cx="11"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800" name="Rectangle 104"/>
            <p:cNvSpPr>
              <a:spLocks noChangeArrowheads="1"/>
            </p:cNvSpPr>
            <p:nvPr/>
          </p:nvSpPr>
          <p:spPr bwMode="auto">
            <a:xfrm>
              <a:off x="1323" y="2679"/>
              <a:ext cx="103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801" name="Rectangle 105"/>
            <p:cNvSpPr>
              <a:spLocks noChangeArrowheads="1"/>
            </p:cNvSpPr>
            <p:nvPr/>
          </p:nvSpPr>
          <p:spPr bwMode="auto">
            <a:xfrm>
              <a:off x="2355" y="2515"/>
              <a:ext cx="12" cy="164"/>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802" name="Rectangle 106"/>
            <p:cNvSpPr>
              <a:spLocks noChangeArrowheads="1"/>
            </p:cNvSpPr>
            <p:nvPr/>
          </p:nvSpPr>
          <p:spPr bwMode="auto">
            <a:xfrm>
              <a:off x="2355" y="2679"/>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803" name="Rectangle 107"/>
            <p:cNvSpPr>
              <a:spLocks noChangeArrowheads="1"/>
            </p:cNvSpPr>
            <p:nvPr/>
          </p:nvSpPr>
          <p:spPr bwMode="auto">
            <a:xfrm>
              <a:off x="2367" y="2679"/>
              <a:ext cx="3156"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804" name="Rectangle 108"/>
            <p:cNvSpPr>
              <a:spLocks noChangeArrowheads="1"/>
            </p:cNvSpPr>
            <p:nvPr/>
          </p:nvSpPr>
          <p:spPr bwMode="auto">
            <a:xfrm>
              <a:off x="5523" y="2515"/>
              <a:ext cx="12" cy="164"/>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805" name="Rectangle 109"/>
            <p:cNvSpPr>
              <a:spLocks noChangeArrowheads="1"/>
            </p:cNvSpPr>
            <p:nvPr/>
          </p:nvSpPr>
          <p:spPr bwMode="auto">
            <a:xfrm>
              <a:off x="5523" y="2679"/>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806" name="Rectangle 110"/>
            <p:cNvSpPr>
              <a:spLocks noChangeArrowheads="1"/>
            </p:cNvSpPr>
            <p:nvPr/>
          </p:nvSpPr>
          <p:spPr bwMode="auto">
            <a:xfrm>
              <a:off x="5523" y="2679"/>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grpSp>
    </p:spTree>
    <p:extLst>
      <p:ext uri="{BB962C8B-B14F-4D97-AF65-F5344CB8AC3E}">
        <p14:creationId xmlns:p14="http://schemas.microsoft.com/office/powerpoint/2010/main" val="37619595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2" name="Rectangle 35"/>
          <p:cNvSpPr>
            <a:spLocks noGrp="1" noChangeArrowheads="1"/>
          </p:cNvSpPr>
          <p:nvPr>
            <p:ph type="title"/>
          </p:nvPr>
        </p:nvSpPr>
        <p:spPr/>
        <p:txBody>
          <a:bodyPr/>
          <a:lstStyle/>
          <a:p>
            <a:pPr eaLnBrk="1" hangingPunct="1"/>
            <a:r>
              <a:rPr lang="en-US"/>
              <a:t>Justification for sign extension</a:t>
            </a:r>
          </a:p>
        </p:txBody>
      </p:sp>
      <p:sp>
        <p:nvSpPr>
          <p:cNvPr id="7173" name="Rectangle 36"/>
          <p:cNvSpPr>
            <a:spLocks noGrp="1" noChangeArrowheads="1"/>
          </p:cNvSpPr>
          <p:nvPr>
            <p:ph idx="1"/>
          </p:nvPr>
        </p:nvSpPr>
        <p:spPr>
          <a:xfrm>
            <a:off x="607594" y="1143000"/>
            <a:ext cx="11419305" cy="5029200"/>
          </a:xfrm>
        </p:spPr>
        <p:txBody>
          <a:bodyPr>
            <a:normAutofit fontScale="92500"/>
          </a:bodyPr>
          <a:lstStyle/>
          <a:p>
            <a:pPr eaLnBrk="1" hangingPunct="1"/>
            <a:r>
              <a:rPr lang="en-US" sz="2400" dirty="0"/>
              <a:t>Prove correctness by induction on k</a:t>
            </a:r>
          </a:p>
          <a:p>
            <a:pPr lvl="1" eaLnBrk="1" hangingPunct="1"/>
            <a:r>
              <a:rPr lang="en-US" sz="2000" dirty="0"/>
              <a:t>Induction Step: extending by single bit maintains value</a:t>
            </a:r>
          </a:p>
          <a:p>
            <a:pPr eaLnBrk="1" hangingPunct="1"/>
            <a:endParaRPr lang="en-US" sz="2400" dirty="0"/>
          </a:p>
          <a:p>
            <a:pPr eaLnBrk="1" hangingPunct="1"/>
            <a:endParaRPr lang="en-US" sz="2400" dirty="0"/>
          </a:p>
          <a:p>
            <a:pPr eaLnBrk="1" hangingPunct="1"/>
            <a:endParaRPr lang="en-US" sz="2400" dirty="0"/>
          </a:p>
          <a:p>
            <a:pPr eaLnBrk="1" hangingPunct="1"/>
            <a:endParaRPr lang="en-US" sz="2400" dirty="0"/>
          </a:p>
          <a:p>
            <a:pPr eaLnBrk="1" hangingPunct="1"/>
            <a:endParaRPr lang="en-US" sz="2400" dirty="0"/>
          </a:p>
          <a:p>
            <a:pPr lvl="1" eaLnBrk="1" hangingPunct="1"/>
            <a:endParaRPr lang="en-US" sz="2000" dirty="0"/>
          </a:p>
          <a:p>
            <a:pPr marL="279400" lvl="1" indent="0">
              <a:buNone/>
            </a:pPr>
            <a:endParaRPr lang="en-US" sz="2000" dirty="0"/>
          </a:p>
          <a:p>
            <a:r>
              <a:rPr lang="en-US" sz="2400" dirty="0"/>
              <a:t>Look at weight of high-order bits: </a:t>
            </a:r>
          </a:p>
          <a:p>
            <a:pPr lvl="1"/>
            <a:r>
              <a:rPr lang="en-US" dirty="0"/>
              <a:t>X:  -2</a:t>
            </a:r>
            <a:r>
              <a:rPr lang="en-US" baseline="30000" dirty="0"/>
              <a:t>w–1</a:t>
            </a:r>
            <a:r>
              <a:rPr lang="en-US" dirty="0"/>
              <a:t> x</a:t>
            </a:r>
            <a:r>
              <a:rPr lang="en-US" baseline="-25000" dirty="0"/>
              <a:t>w–1 </a:t>
            </a:r>
          </a:p>
          <a:p>
            <a:pPr lvl="1"/>
            <a:r>
              <a:rPr lang="en-US" dirty="0"/>
              <a:t>X’: -2</a:t>
            </a:r>
            <a:r>
              <a:rPr lang="en-US" baseline="30000" dirty="0"/>
              <a:t>w</a:t>
            </a:r>
            <a:r>
              <a:rPr lang="en-US" dirty="0"/>
              <a:t> </a:t>
            </a:r>
            <a:r>
              <a:rPr lang="en-US" dirty="0" err="1"/>
              <a:t>x</a:t>
            </a:r>
            <a:r>
              <a:rPr lang="en-US" baseline="-25000" dirty="0" err="1"/>
              <a:t>w</a:t>
            </a:r>
            <a:r>
              <a:rPr lang="en-US" baseline="-25000" dirty="0"/>
              <a:t>–1</a:t>
            </a:r>
            <a:r>
              <a:rPr lang="en-US" dirty="0"/>
              <a:t> + 2</a:t>
            </a:r>
            <a:r>
              <a:rPr lang="en-US" baseline="30000" dirty="0"/>
              <a:t>w–1</a:t>
            </a:r>
            <a:r>
              <a:rPr lang="en-US" dirty="0"/>
              <a:t> x</a:t>
            </a:r>
            <a:r>
              <a:rPr lang="en-US" baseline="-25000" dirty="0"/>
              <a:t>w–1</a:t>
            </a:r>
            <a:r>
              <a:rPr lang="en-US" dirty="0"/>
              <a:t> = (-2</a:t>
            </a:r>
            <a:r>
              <a:rPr lang="en-US" baseline="30000" dirty="0"/>
              <a:t>w-1+1</a:t>
            </a:r>
            <a:r>
              <a:rPr lang="en-US" dirty="0"/>
              <a:t>)</a:t>
            </a:r>
            <a:r>
              <a:rPr lang="en-US" dirty="0" err="1"/>
              <a:t>x</a:t>
            </a:r>
            <a:r>
              <a:rPr lang="en-US" baseline="-25000" dirty="0" err="1"/>
              <a:t>w</a:t>
            </a:r>
            <a:r>
              <a:rPr lang="en-US" baseline="-25000" dirty="0"/>
              <a:t>–1</a:t>
            </a:r>
            <a:r>
              <a:rPr lang="en-US" dirty="0"/>
              <a:t> + 2</a:t>
            </a:r>
            <a:r>
              <a:rPr lang="en-US" baseline="30000" dirty="0"/>
              <a:t>w–1</a:t>
            </a:r>
            <a:r>
              <a:rPr lang="en-US" dirty="0"/>
              <a:t> </a:t>
            </a:r>
            <a:r>
              <a:rPr lang="en-US" dirty="0" err="1"/>
              <a:t>x</a:t>
            </a:r>
            <a:r>
              <a:rPr lang="en-US" baseline="-25000" dirty="0" err="1"/>
              <a:t>w</a:t>
            </a:r>
            <a:r>
              <a:rPr lang="en-US" baseline="-25000" dirty="0"/>
              <a:t>–1</a:t>
            </a:r>
            <a:r>
              <a:rPr lang="en-US" dirty="0"/>
              <a:t> = (-2×2</a:t>
            </a:r>
            <a:r>
              <a:rPr lang="en-US" i="1" baseline="30000" dirty="0"/>
              <a:t>w-1</a:t>
            </a:r>
            <a:r>
              <a:rPr lang="en-US" dirty="0"/>
              <a:t> + 2</a:t>
            </a:r>
            <a:r>
              <a:rPr lang="en-US" i="1" baseline="30000" dirty="0"/>
              <a:t>w-1</a:t>
            </a:r>
            <a:r>
              <a:rPr lang="en-US" dirty="0"/>
              <a:t> )</a:t>
            </a:r>
            <a:r>
              <a:rPr lang="en-US" dirty="0" err="1"/>
              <a:t>x</a:t>
            </a:r>
            <a:r>
              <a:rPr lang="en-US" baseline="-25000" dirty="0" err="1"/>
              <a:t>w</a:t>
            </a:r>
            <a:r>
              <a:rPr lang="en-US" baseline="-25000" dirty="0"/>
              <a:t>–1</a:t>
            </a:r>
            <a:r>
              <a:rPr lang="en-US" dirty="0"/>
              <a:t> = -2</a:t>
            </a:r>
            <a:r>
              <a:rPr lang="en-US" baseline="30000" dirty="0"/>
              <a:t>w–1</a:t>
            </a:r>
            <a:r>
              <a:rPr lang="en-US" dirty="0"/>
              <a:t> </a:t>
            </a:r>
            <a:r>
              <a:rPr lang="en-US" dirty="0" err="1"/>
              <a:t>x</a:t>
            </a:r>
            <a:r>
              <a:rPr lang="en-US" baseline="-25000" dirty="0" err="1"/>
              <a:t>w</a:t>
            </a:r>
            <a:r>
              <a:rPr lang="en-US" baseline="-25000" dirty="0"/>
              <a:t>–1</a:t>
            </a:r>
          </a:p>
          <a:p>
            <a:pPr lvl="2" eaLnBrk="1" hangingPunct="1"/>
            <a:endParaRPr lang="en-US" sz="1800" baseline="-25000" dirty="0"/>
          </a:p>
        </p:txBody>
      </p:sp>
      <p:grpSp>
        <p:nvGrpSpPr>
          <p:cNvPr id="7174" name="Group 4"/>
          <p:cNvGrpSpPr>
            <a:grpSpLocks/>
          </p:cNvGrpSpPr>
          <p:nvPr/>
        </p:nvGrpSpPr>
        <p:grpSpPr bwMode="auto">
          <a:xfrm>
            <a:off x="6096002" y="2020888"/>
            <a:ext cx="3429001" cy="2805112"/>
            <a:chOff x="2016" y="1576"/>
            <a:chExt cx="2160" cy="1767"/>
          </a:xfrm>
        </p:grpSpPr>
        <p:sp>
          <p:nvSpPr>
            <p:cNvPr id="7175" name="Rectangle 5"/>
            <p:cNvSpPr>
              <a:spLocks noChangeArrowheads="1"/>
            </p:cNvSpPr>
            <p:nvPr/>
          </p:nvSpPr>
          <p:spPr bwMode="auto">
            <a:xfrm>
              <a:off x="2448" y="1872"/>
              <a:ext cx="144" cy="144"/>
            </a:xfrm>
            <a:prstGeom prst="rect">
              <a:avLst/>
            </a:prstGeom>
            <a:solidFill>
              <a:schemeClr val="accent6">
                <a:lumMod val="40000"/>
                <a:lumOff val="60000"/>
              </a:schemeClr>
            </a:solidFill>
            <a:ln w="25400">
              <a:solidFill>
                <a:schemeClr val="tx1"/>
              </a:solidFill>
              <a:miter lim="800000"/>
              <a:headEnd/>
              <a:tailEnd/>
            </a:ln>
          </p:spPr>
          <p:txBody>
            <a:bodyPr wrap="none" anchor="ctr"/>
            <a:lstStyle/>
            <a:p>
              <a:pPr algn="ctr" eaLnBrk="0" hangingPunct="0"/>
              <a:r>
                <a:rPr lang="en-US" dirty="0">
                  <a:latin typeface="Courier New" pitchFamily="49" charset="0"/>
                </a:rPr>
                <a:t>-</a:t>
              </a:r>
            </a:p>
          </p:txBody>
        </p:sp>
        <p:sp>
          <p:nvSpPr>
            <p:cNvPr id="7176" name="Rectangle 6"/>
            <p:cNvSpPr>
              <a:spLocks noChangeArrowheads="1"/>
            </p:cNvSpPr>
            <p:nvPr/>
          </p:nvSpPr>
          <p:spPr bwMode="auto">
            <a:xfrm>
              <a:off x="2592" y="187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77" name="Rectangle 7"/>
            <p:cNvSpPr>
              <a:spLocks noChangeArrowheads="1"/>
            </p:cNvSpPr>
            <p:nvPr/>
          </p:nvSpPr>
          <p:spPr bwMode="auto">
            <a:xfrm>
              <a:off x="2736" y="187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78" name="Rectangle 8"/>
            <p:cNvSpPr>
              <a:spLocks noChangeArrowheads="1"/>
            </p:cNvSpPr>
            <p:nvPr/>
          </p:nvSpPr>
          <p:spPr bwMode="auto">
            <a:xfrm>
              <a:off x="3744" y="187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79" name="Rectangle 9"/>
            <p:cNvSpPr>
              <a:spLocks noChangeArrowheads="1"/>
            </p:cNvSpPr>
            <p:nvPr/>
          </p:nvSpPr>
          <p:spPr bwMode="auto">
            <a:xfrm>
              <a:off x="3888" y="187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80" name="Rectangle 10"/>
            <p:cNvSpPr>
              <a:spLocks noChangeArrowheads="1"/>
            </p:cNvSpPr>
            <p:nvPr/>
          </p:nvSpPr>
          <p:spPr bwMode="auto">
            <a:xfrm>
              <a:off x="4032" y="187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81" name="Rectangle 11"/>
            <p:cNvSpPr>
              <a:spLocks noChangeArrowheads="1"/>
            </p:cNvSpPr>
            <p:nvPr/>
          </p:nvSpPr>
          <p:spPr bwMode="auto">
            <a:xfrm>
              <a:off x="2880" y="1872"/>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dirty="0">
                  <a:latin typeface="Courier New" pitchFamily="49" charset="0"/>
                </a:rPr>
                <a:t>• • •</a:t>
              </a:r>
            </a:p>
          </p:txBody>
        </p:sp>
        <p:sp>
          <p:nvSpPr>
            <p:cNvPr id="7182" name="Rectangle 12"/>
            <p:cNvSpPr>
              <a:spLocks noChangeArrowheads="1"/>
            </p:cNvSpPr>
            <p:nvPr/>
          </p:nvSpPr>
          <p:spPr bwMode="auto">
            <a:xfrm>
              <a:off x="2152" y="1816"/>
              <a:ext cx="248" cy="231"/>
            </a:xfrm>
            <a:prstGeom prst="rect">
              <a:avLst/>
            </a:prstGeom>
            <a:noFill/>
            <a:ln w="25400">
              <a:noFill/>
              <a:miter lim="800000"/>
              <a:headEnd/>
              <a:tailEnd/>
            </a:ln>
          </p:spPr>
          <p:txBody>
            <a:bodyPr wrap="none">
              <a:spAutoFit/>
            </a:bodyPr>
            <a:lstStyle/>
            <a:p>
              <a:pPr eaLnBrk="0" hangingPunct="0"/>
              <a:r>
                <a:rPr lang="en-US" b="1" i="1">
                  <a:latin typeface="Times" pitchFamily="18" charset="0"/>
                </a:rPr>
                <a:t>X</a:t>
              </a:r>
              <a:r>
                <a:rPr lang="en-US">
                  <a:latin typeface="Times" pitchFamily="18" charset="0"/>
                </a:rPr>
                <a:t> </a:t>
              </a:r>
              <a:endParaRPr lang="en-US">
                <a:latin typeface="Symbol" pitchFamily="18" charset="2"/>
              </a:endParaRPr>
            </a:p>
          </p:txBody>
        </p:sp>
        <p:sp>
          <p:nvSpPr>
            <p:cNvPr id="7183" name="Rectangle 13"/>
            <p:cNvSpPr>
              <a:spLocks noChangeArrowheads="1"/>
            </p:cNvSpPr>
            <p:nvPr/>
          </p:nvSpPr>
          <p:spPr bwMode="auto">
            <a:xfrm>
              <a:off x="2016" y="2863"/>
              <a:ext cx="262" cy="233"/>
            </a:xfrm>
            <a:prstGeom prst="rect">
              <a:avLst/>
            </a:prstGeom>
            <a:noFill/>
            <a:ln w="25400">
              <a:noFill/>
              <a:miter lim="800000"/>
              <a:headEnd/>
              <a:tailEnd/>
            </a:ln>
          </p:spPr>
          <p:txBody>
            <a:bodyPr wrap="none">
              <a:spAutoFit/>
            </a:bodyPr>
            <a:lstStyle/>
            <a:p>
              <a:pPr eaLnBrk="0" hangingPunct="0"/>
              <a:r>
                <a:rPr lang="en-US" b="1" i="1">
                  <a:latin typeface="Times" pitchFamily="18" charset="0"/>
                </a:rPr>
                <a:t>X’</a:t>
              </a:r>
              <a:endParaRPr lang="en-US">
                <a:latin typeface="Symbol" pitchFamily="18" charset="2"/>
              </a:endParaRPr>
            </a:p>
          </p:txBody>
        </p:sp>
        <p:sp>
          <p:nvSpPr>
            <p:cNvPr id="7184" name="Line 14"/>
            <p:cNvSpPr>
              <a:spLocks noChangeShapeType="1"/>
            </p:cNvSpPr>
            <p:nvPr/>
          </p:nvSpPr>
          <p:spPr bwMode="auto">
            <a:xfrm>
              <a:off x="2544" y="2064"/>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7185" name="Line 15"/>
            <p:cNvSpPr>
              <a:spLocks noChangeShapeType="1"/>
            </p:cNvSpPr>
            <p:nvPr/>
          </p:nvSpPr>
          <p:spPr bwMode="auto">
            <a:xfrm flipH="1">
              <a:off x="2400" y="2064"/>
              <a:ext cx="144" cy="816"/>
            </a:xfrm>
            <a:prstGeom prst="line">
              <a:avLst/>
            </a:prstGeom>
            <a:noFill/>
            <a:ln w="25400">
              <a:solidFill>
                <a:schemeClr val="tx1"/>
              </a:solidFill>
              <a:round/>
              <a:headEnd/>
              <a:tailEnd type="triangle" w="med" len="med"/>
            </a:ln>
          </p:spPr>
          <p:txBody>
            <a:bodyPr wrap="none" anchor="ctr"/>
            <a:lstStyle/>
            <a:p>
              <a:endParaRPr lang="en-US"/>
            </a:p>
          </p:txBody>
        </p:sp>
        <p:sp>
          <p:nvSpPr>
            <p:cNvPr id="7186" name="Rectangle 16"/>
            <p:cNvSpPr>
              <a:spLocks noChangeArrowheads="1"/>
            </p:cNvSpPr>
            <p:nvPr/>
          </p:nvSpPr>
          <p:spPr bwMode="auto">
            <a:xfrm>
              <a:off x="2304" y="2928"/>
              <a:ext cx="144" cy="144"/>
            </a:xfrm>
            <a:prstGeom prst="rect">
              <a:avLst/>
            </a:prstGeom>
            <a:solidFill>
              <a:srgbClr val="9C9CDF"/>
            </a:solidFill>
            <a:ln w="25400">
              <a:solidFill>
                <a:schemeClr val="tx1"/>
              </a:solidFill>
              <a:miter lim="800000"/>
              <a:headEnd/>
              <a:tailEnd/>
            </a:ln>
          </p:spPr>
          <p:txBody>
            <a:bodyPr wrap="none" anchor="ctr"/>
            <a:lstStyle/>
            <a:p>
              <a:pPr algn="ctr" eaLnBrk="0" hangingPunct="0"/>
              <a:r>
                <a:rPr lang="en-US" dirty="0">
                  <a:latin typeface="Courier New" pitchFamily="49" charset="0"/>
                </a:rPr>
                <a:t>-</a:t>
              </a:r>
            </a:p>
          </p:txBody>
        </p:sp>
        <p:sp>
          <p:nvSpPr>
            <p:cNvPr id="7187" name="Rectangle 17"/>
            <p:cNvSpPr>
              <a:spLocks noChangeArrowheads="1"/>
            </p:cNvSpPr>
            <p:nvPr/>
          </p:nvSpPr>
          <p:spPr bwMode="auto">
            <a:xfrm>
              <a:off x="2448" y="2928"/>
              <a:ext cx="144" cy="144"/>
            </a:xfrm>
            <a:prstGeom prst="rect">
              <a:avLst/>
            </a:prstGeom>
            <a:solidFill>
              <a:srgbClr val="9C9CDF"/>
            </a:solidFill>
            <a:ln w="25400">
              <a:solidFill>
                <a:schemeClr val="tx1"/>
              </a:solidFill>
              <a:miter lim="800000"/>
              <a:headEnd/>
              <a:tailEnd/>
            </a:ln>
          </p:spPr>
          <p:txBody>
            <a:bodyPr wrap="none" anchor="ctr"/>
            <a:lstStyle/>
            <a:p>
              <a:pPr algn="ctr" eaLnBrk="0" hangingPunct="0"/>
              <a:r>
                <a:rPr lang="en-US" dirty="0">
                  <a:latin typeface="Courier New" pitchFamily="49" charset="0"/>
                </a:rPr>
                <a:t>+</a:t>
              </a:r>
            </a:p>
          </p:txBody>
        </p:sp>
        <p:sp>
          <p:nvSpPr>
            <p:cNvPr id="7188" name="Rectangle 18"/>
            <p:cNvSpPr>
              <a:spLocks noChangeArrowheads="1"/>
            </p:cNvSpPr>
            <p:nvPr/>
          </p:nvSpPr>
          <p:spPr bwMode="auto">
            <a:xfrm>
              <a:off x="2592" y="292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89" name="Rectangle 19"/>
            <p:cNvSpPr>
              <a:spLocks noChangeArrowheads="1"/>
            </p:cNvSpPr>
            <p:nvPr/>
          </p:nvSpPr>
          <p:spPr bwMode="auto">
            <a:xfrm>
              <a:off x="2736" y="292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90" name="Rectangle 20"/>
            <p:cNvSpPr>
              <a:spLocks noChangeArrowheads="1"/>
            </p:cNvSpPr>
            <p:nvPr/>
          </p:nvSpPr>
          <p:spPr bwMode="auto">
            <a:xfrm>
              <a:off x="3744" y="292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91" name="Rectangle 21"/>
            <p:cNvSpPr>
              <a:spLocks noChangeArrowheads="1"/>
            </p:cNvSpPr>
            <p:nvPr/>
          </p:nvSpPr>
          <p:spPr bwMode="auto">
            <a:xfrm>
              <a:off x="3888" y="292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92" name="Rectangle 22"/>
            <p:cNvSpPr>
              <a:spLocks noChangeArrowheads="1"/>
            </p:cNvSpPr>
            <p:nvPr/>
          </p:nvSpPr>
          <p:spPr bwMode="auto">
            <a:xfrm>
              <a:off x="4032" y="292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93" name="Rectangle 23"/>
            <p:cNvSpPr>
              <a:spLocks noChangeArrowheads="1"/>
            </p:cNvSpPr>
            <p:nvPr/>
          </p:nvSpPr>
          <p:spPr bwMode="auto">
            <a:xfrm>
              <a:off x="2880" y="2928"/>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a:latin typeface="Courier New" pitchFamily="49" charset="0"/>
                </a:rPr>
                <a:t>• • •</a:t>
              </a:r>
            </a:p>
          </p:txBody>
        </p:sp>
        <p:sp>
          <p:nvSpPr>
            <p:cNvPr id="7194" name="Line 24"/>
            <p:cNvSpPr>
              <a:spLocks noChangeShapeType="1"/>
            </p:cNvSpPr>
            <p:nvPr/>
          </p:nvSpPr>
          <p:spPr bwMode="auto">
            <a:xfrm>
              <a:off x="2688" y="2064"/>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7195" name="Line 25"/>
            <p:cNvSpPr>
              <a:spLocks noChangeShapeType="1"/>
            </p:cNvSpPr>
            <p:nvPr/>
          </p:nvSpPr>
          <p:spPr bwMode="auto">
            <a:xfrm>
              <a:off x="2832" y="2064"/>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7196" name="Line 26"/>
            <p:cNvSpPr>
              <a:spLocks noChangeShapeType="1"/>
            </p:cNvSpPr>
            <p:nvPr/>
          </p:nvSpPr>
          <p:spPr bwMode="auto">
            <a:xfrm>
              <a:off x="3840" y="2064"/>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7197" name="Line 27"/>
            <p:cNvSpPr>
              <a:spLocks noChangeShapeType="1"/>
            </p:cNvSpPr>
            <p:nvPr/>
          </p:nvSpPr>
          <p:spPr bwMode="auto">
            <a:xfrm>
              <a:off x="3984" y="2064"/>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7198" name="Line 28"/>
            <p:cNvSpPr>
              <a:spLocks noChangeShapeType="1"/>
            </p:cNvSpPr>
            <p:nvPr/>
          </p:nvSpPr>
          <p:spPr bwMode="auto">
            <a:xfrm>
              <a:off x="4128" y="2064"/>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7199" name="Line 29"/>
            <p:cNvSpPr>
              <a:spLocks noChangeShapeType="1"/>
            </p:cNvSpPr>
            <p:nvPr/>
          </p:nvSpPr>
          <p:spPr bwMode="auto">
            <a:xfrm>
              <a:off x="2304" y="3208"/>
              <a:ext cx="1872" cy="8"/>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7200" name="Rectangle 30"/>
            <p:cNvSpPr>
              <a:spLocks noChangeArrowheads="1"/>
            </p:cNvSpPr>
            <p:nvPr/>
          </p:nvSpPr>
          <p:spPr bwMode="auto">
            <a:xfrm>
              <a:off x="3216" y="3112"/>
              <a:ext cx="384" cy="231"/>
            </a:xfrm>
            <a:prstGeom prst="rect">
              <a:avLst/>
            </a:prstGeom>
            <a:solidFill>
              <a:schemeClr val="bg1"/>
            </a:solidFill>
            <a:ln w="25400">
              <a:noFill/>
              <a:miter lim="800000"/>
              <a:headEnd/>
              <a:tailEnd/>
            </a:ln>
          </p:spPr>
          <p:txBody>
            <a:bodyPr wrap="none">
              <a:spAutoFit/>
            </a:bodyPr>
            <a:lstStyle/>
            <a:p>
              <a:pPr eaLnBrk="0" hangingPunct="0"/>
              <a:r>
                <a:rPr lang="en-US" i="1">
                  <a:latin typeface="Helvetica" pitchFamily="34" charset="0"/>
                </a:rPr>
                <a:t>w</a:t>
              </a:r>
              <a:r>
                <a:rPr lang="en-US">
                  <a:latin typeface="Helvetica" pitchFamily="34" charset="0"/>
                </a:rPr>
                <a:t>+1</a:t>
              </a:r>
              <a:endParaRPr lang="en-US" i="1">
                <a:latin typeface="Helvetica" pitchFamily="34" charset="0"/>
              </a:endParaRPr>
            </a:p>
          </p:txBody>
        </p:sp>
        <p:sp>
          <p:nvSpPr>
            <p:cNvPr id="7201" name="Line 31"/>
            <p:cNvSpPr>
              <a:spLocks noChangeShapeType="1"/>
            </p:cNvSpPr>
            <p:nvPr/>
          </p:nvSpPr>
          <p:spPr bwMode="auto">
            <a:xfrm>
              <a:off x="2448" y="1680"/>
              <a:ext cx="1728"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7202" name="Rectangle 32"/>
            <p:cNvSpPr>
              <a:spLocks noChangeArrowheads="1"/>
            </p:cNvSpPr>
            <p:nvPr/>
          </p:nvSpPr>
          <p:spPr bwMode="auto">
            <a:xfrm>
              <a:off x="3216" y="1576"/>
              <a:ext cx="220" cy="231"/>
            </a:xfrm>
            <a:prstGeom prst="rect">
              <a:avLst/>
            </a:prstGeom>
            <a:solidFill>
              <a:schemeClr val="bg1"/>
            </a:solidFill>
            <a:ln w="25400">
              <a:noFill/>
              <a:miter lim="800000"/>
              <a:headEnd/>
              <a:tailEnd/>
            </a:ln>
          </p:spPr>
          <p:txBody>
            <a:bodyPr wrap="none">
              <a:spAutoFit/>
            </a:bodyPr>
            <a:lstStyle/>
            <a:p>
              <a:pPr eaLnBrk="0" hangingPunct="0"/>
              <a:r>
                <a:rPr lang="en-US" i="1">
                  <a:latin typeface="Helvetica" pitchFamily="34" charset="0"/>
                </a:rPr>
                <a:t>w</a:t>
              </a:r>
            </a:p>
          </p:txBody>
        </p:sp>
      </p:grpSp>
      <p:graphicFrame>
        <p:nvGraphicFramePr>
          <p:cNvPr id="7170" name="Object 5"/>
          <p:cNvGraphicFramePr>
            <a:graphicFrameLocks noChangeAspect="1"/>
          </p:cNvGraphicFramePr>
          <p:nvPr>
            <p:extLst>
              <p:ext uri="{D42A27DB-BD31-4B8C-83A1-F6EECF244321}">
                <p14:modId xmlns:p14="http://schemas.microsoft.com/office/powerpoint/2010/main" val="1511448301"/>
              </p:ext>
            </p:extLst>
          </p:nvPr>
        </p:nvGraphicFramePr>
        <p:xfrm>
          <a:off x="1320800" y="2990850"/>
          <a:ext cx="3733800" cy="666750"/>
        </p:xfrm>
        <a:graphic>
          <a:graphicData uri="http://schemas.openxmlformats.org/presentationml/2006/ole">
            <mc:AlternateContent xmlns:mc="http://schemas.openxmlformats.org/markup-compatibility/2006">
              <mc:Choice xmlns:v="urn:schemas-microsoft-com:vml" Requires="v">
                <p:oleObj name="Equation" r:id="rId3" imgW="3340100" imgH="596900" progId="Equation.3">
                  <p:embed/>
                </p:oleObj>
              </mc:Choice>
              <mc:Fallback>
                <p:oleObj name="Equation" r:id="rId3" imgW="3340100" imgH="596900" progId="Equation.3">
                  <p:embed/>
                  <p:pic>
                    <p:nvPicPr>
                      <p:cNvPr id="717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0800" y="2990850"/>
                        <a:ext cx="3733800" cy="666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nvGrpSpPr>
          <p:cNvPr id="7" name="Group 6"/>
          <p:cNvGrpSpPr/>
          <p:nvPr/>
        </p:nvGrpSpPr>
        <p:grpSpPr>
          <a:xfrm>
            <a:off x="5333999" y="2463800"/>
            <a:ext cx="585698" cy="1981200"/>
            <a:chOff x="4062502" y="2286000"/>
            <a:chExt cx="585698" cy="1981200"/>
          </a:xfrm>
        </p:grpSpPr>
        <p:cxnSp>
          <p:nvCxnSpPr>
            <p:cNvPr id="3" name="Straight Arrow Connector 2"/>
            <p:cNvCxnSpPr/>
            <p:nvPr/>
          </p:nvCxnSpPr>
          <p:spPr bwMode="auto">
            <a:xfrm>
              <a:off x="4648200" y="2286000"/>
              <a:ext cx="0" cy="198120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6" name="TextBox 5"/>
            <p:cNvSpPr txBox="1"/>
            <p:nvPr/>
          </p:nvSpPr>
          <p:spPr>
            <a:xfrm rot="16200000">
              <a:off x="3436914" y="2950064"/>
              <a:ext cx="1835952" cy="584775"/>
            </a:xfrm>
            <a:prstGeom prst="rect">
              <a:avLst/>
            </a:prstGeom>
            <a:noFill/>
          </p:spPr>
          <p:txBody>
            <a:bodyPr wrap="none" rtlCol="0">
              <a:spAutoFit/>
            </a:bodyPr>
            <a:lstStyle/>
            <a:p>
              <a:r>
                <a:rPr lang="en-US" sz="3200" dirty="0">
                  <a:solidFill>
                    <a:srgbClr val="FF0000"/>
                  </a:solidFill>
                  <a:latin typeface="Calibri"/>
                  <a:cs typeface="Calibri"/>
                </a:rPr>
                <a:t>extending</a:t>
              </a:r>
            </a:p>
          </p:txBody>
        </p:sp>
      </p:grpSp>
      <p:grpSp>
        <p:nvGrpSpPr>
          <p:cNvPr id="8" name="Group 7"/>
          <p:cNvGrpSpPr/>
          <p:nvPr/>
        </p:nvGrpSpPr>
        <p:grpSpPr>
          <a:xfrm>
            <a:off x="9677400" y="2463800"/>
            <a:ext cx="584776" cy="1981200"/>
            <a:chOff x="8483024" y="2286000"/>
            <a:chExt cx="584776" cy="1981200"/>
          </a:xfrm>
        </p:grpSpPr>
        <p:cxnSp>
          <p:nvCxnSpPr>
            <p:cNvPr id="36" name="Straight Arrow Connector 35"/>
            <p:cNvCxnSpPr/>
            <p:nvPr/>
          </p:nvCxnSpPr>
          <p:spPr bwMode="auto">
            <a:xfrm flipV="1">
              <a:off x="8559223" y="2286000"/>
              <a:ext cx="0" cy="198120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40" name="TextBox 39"/>
            <p:cNvSpPr txBox="1"/>
            <p:nvPr/>
          </p:nvSpPr>
          <p:spPr>
            <a:xfrm rot="16200000">
              <a:off x="7823468" y="3022868"/>
              <a:ext cx="1903887" cy="584776"/>
            </a:xfrm>
            <a:prstGeom prst="rect">
              <a:avLst/>
            </a:prstGeom>
            <a:noFill/>
          </p:spPr>
          <p:txBody>
            <a:bodyPr wrap="none" rtlCol="0">
              <a:spAutoFit/>
            </a:bodyPr>
            <a:lstStyle/>
            <a:p>
              <a:r>
                <a:rPr lang="en-US" sz="3200" dirty="0">
                  <a:solidFill>
                    <a:srgbClr val="FF0000"/>
                  </a:solidFill>
                  <a:latin typeface="Calibri"/>
                  <a:cs typeface="Calibri"/>
                </a:rPr>
                <a:t>truncating</a:t>
              </a:r>
            </a:p>
          </p:txBody>
        </p:sp>
      </p:grpSp>
    </p:spTree>
    <p:extLst>
      <p:ext uri="{BB962C8B-B14F-4D97-AF65-F5344CB8AC3E}">
        <p14:creationId xmlns:p14="http://schemas.microsoft.com/office/powerpoint/2010/main" val="12565189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8FFB7-C6C4-F2CF-473D-9282DDAF73EC}"/>
              </a:ext>
            </a:extLst>
          </p:cNvPr>
          <p:cNvSpPr>
            <a:spLocks noGrp="1"/>
          </p:cNvSpPr>
          <p:nvPr>
            <p:ph type="title"/>
          </p:nvPr>
        </p:nvSpPr>
        <p:spPr/>
        <p:txBody>
          <a:bodyPr/>
          <a:lstStyle/>
          <a:p>
            <a:r>
              <a:rPr lang="en-US" dirty="0"/>
              <a:t>Break + Practice</a:t>
            </a:r>
          </a:p>
        </p:txBody>
      </p:sp>
      <p:sp>
        <p:nvSpPr>
          <p:cNvPr id="3" name="Content Placeholder 2">
            <a:extLst>
              <a:ext uri="{FF2B5EF4-FFF2-40B4-BE49-F238E27FC236}">
                <a16:creationId xmlns:a16="http://schemas.microsoft.com/office/drawing/2014/main" id="{D6F556FF-DC46-B414-8445-ACF3229EB969}"/>
              </a:ext>
            </a:extLst>
          </p:cNvPr>
          <p:cNvSpPr>
            <a:spLocks noGrp="1"/>
          </p:cNvSpPr>
          <p:nvPr>
            <p:ph idx="1"/>
          </p:nvPr>
        </p:nvSpPr>
        <p:spPr/>
        <p:txBody>
          <a:bodyPr/>
          <a:lstStyle/>
          <a:p>
            <a:r>
              <a:rPr lang="en-US" dirty="0"/>
              <a:t>Convert 16-bit 0x3427 to an 8-bit signed integer</a:t>
            </a:r>
          </a:p>
          <a:p>
            <a:endParaRPr lang="en-US" dirty="0"/>
          </a:p>
          <a:p>
            <a:pPr lvl="1"/>
            <a:endParaRPr lang="en-US" dirty="0"/>
          </a:p>
          <a:p>
            <a:pPr lvl="1"/>
            <a:endParaRPr lang="en-US" dirty="0"/>
          </a:p>
          <a:p>
            <a:endParaRPr lang="en-US" dirty="0"/>
          </a:p>
          <a:p>
            <a:r>
              <a:rPr lang="en-US" dirty="0"/>
              <a:t>Convert 8-bit 0xF0 to a 16-bit signed integer</a:t>
            </a:r>
          </a:p>
        </p:txBody>
      </p:sp>
      <p:sp>
        <p:nvSpPr>
          <p:cNvPr id="4" name="Slide Number Placeholder 3">
            <a:extLst>
              <a:ext uri="{FF2B5EF4-FFF2-40B4-BE49-F238E27FC236}">
                <a16:creationId xmlns:a16="http://schemas.microsoft.com/office/drawing/2014/main" id="{972FD2E9-9CBD-EF1D-1C49-44E6D6AC78CA}"/>
              </a:ext>
            </a:extLst>
          </p:cNvPr>
          <p:cNvSpPr>
            <a:spLocks noGrp="1"/>
          </p:cNvSpPr>
          <p:nvPr>
            <p:ph type="sldNum" sz="quarter" idx="12"/>
          </p:nvPr>
        </p:nvSpPr>
        <p:spPr/>
        <p:txBody>
          <a:bodyPr/>
          <a:lstStyle/>
          <a:p>
            <a:fld id="{0778C724-3839-4D76-A707-B4C23905D055}" type="slidenum">
              <a:rPr lang="en-US" smtClean="0"/>
              <a:t>75</a:t>
            </a:fld>
            <a:endParaRPr lang="en-US"/>
          </a:p>
        </p:txBody>
      </p:sp>
      <p:graphicFrame>
        <p:nvGraphicFramePr>
          <p:cNvPr id="5" name="Table 4">
            <a:extLst>
              <a:ext uri="{FF2B5EF4-FFF2-40B4-BE49-F238E27FC236}">
                <a16:creationId xmlns:a16="http://schemas.microsoft.com/office/drawing/2014/main" id="{5F6ACD44-3A71-C75A-173A-A32F51269D0F}"/>
              </a:ext>
            </a:extLst>
          </p:cNvPr>
          <p:cNvGraphicFramePr>
            <a:graphicFrameLocks noGrp="1"/>
          </p:cNvGraphicFramePr>
          <p:nvPr/>
        </p:nvGraphicFramePr>
        <p:xfrm>
          <a:off x="9503997" y="450948"/>
          <a:ext cx="2209800" cy="515112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0">
                <a:tc>
                  <a:txBody>
                    <a:bodyPr/>
                    <a:lstStyle/>
                    <a:p>
                      <a:r>
                        <a:rPr lang="en-US" sz="1200" b="1" dirty="0"/>
                        <a:t>Hex</a:t>
                      </a:r>
                    </a:p>
                  </a:txBody>
                  <a:tcPr/>
                </a:tc>
                <a:tc>
                  <a:txBody>
                    <a:bodyPr/>
                    <a:lstStyle/>
                    <a:p>
                      <a:r>
                        <a:rPr lang="en-US" sz="1200" b="1" dirty="0"/>
                        <a:t>Decimal</a:t>
                      </a:r>
                    </a:p>
                  </a:txBody>
                  <a:tcPr/>
                </a:tc>
                <a:tc>
                  <a:txBody>
                    <a:bodyPr/>
                    <a:lstStyle/>
                    <a:p>
                      <a:r>
                        <a:rPr lang="en-US" sz="1200" b="1" dirty="0"/>
                        <a:t>Binary</a:t>
                      </a:r>
                    </a:p>
                  </a:txBody>
                  <a:tcPr/>
                </a:tc>
                <a:extLst>
                  <a:ext uri="{0D108BD9-81ED-4DB2-BD59-A6C34878D82A}">
                    <a16:rowId xmlns:a16="http://schemas.microsoft.com/office/drawing/2014/main" val="10000"/>
                  </a:ext>
                </a:extLst>
              </a:tr>
              <a:tr h="0">
                <a:tc>
                  <a:txBody>
                    <a:bodyPr/>
                    <a:lstStyle/>
                    <a:p>
                      <a:pPr algn="r"/>
                      <a:r>
                        <a:rPr lang="en-US" sz="1400" b="1" dirty="0"/>
                        <a:t>0</a:t>
                      </a:r>
                    </a:p>
                  </a:txBody>
                  <a:tcPr/>
                </a:tc>
                <a:tc>
                  <a:txBody>
                    <a:bodyPr/>
                    <a:lstStyle/>
                    <a:p>
                      <a:pPr algn="r"/>
                      <a:r>
                        <a:rPr lang="en-US" sz="1400" b="1" dirty="0"/>
                        <a:t>0</a:t>
                      </a:r>
                    </a:p>
                  </a:txBody>
                  <a:tcPr/>
                </a:tc>
                <a:tc>
                  <a:txBody>
                    <a:bodyPr/>
                    <a:lstStyle/>
                    <a:p>
                      <a:pPr algn="r"/>
                      <a:r>
                        <a:rPr lang="en-US" sz="1400" b="1" dirty="0"/>
                        <a:t>0000</a:t>
                      </a:r>
                    </a:p>
                  </a:txBody>
                  <a:tcPr/>
                </a:tc>
                <a:extLst>
                  <a:ext uri="{0D108BD9-81ED-4DB2-BD59-A6C34878D82A}">
                    <a16:rowId xmlns:a16="http://schemas.microsoft.com/office/drawing/2014/main" val="10001"/>
                  </a:ext>
                </a:extLst>
              </a:tr>
              <a:tr h="0">
                <a:tc>
                  <a:txBody>
                    <a:bodyPr/>
                    <a:lstStyle/>
                    <a:p>
                      <a:pPr algn="r"/>
                      <a:r>
                        <a:rPr lang="en-US" sz="1400" b="1" dirty="0"/>
                        <a:t>1</a:t>
                      </a:r>
                    </a:p>
                  </a:txBody>
                  <a:tcPr/>
                </a:tc>
                <a:tc>
                  <a:txBody>
                    <a:bodyPr/>
                    <a:lstStyle/>
                    <a:p>
                      <a:pPr algn="r"/>
                      <a:r>
                        <a:rPr lang="en-US" sz="1400" b="1" dirty="0"/>
                        <a:t>1</a:t>
                      </a:r>
                    </a:p>
                  </a:txBody>
                  <a:tcPr/>
                </a:tc>
                <a:tc>
                  <a:txBody>
                    <a:bodyPr/>
                    <a:lstStyle/>
                    <a:p>
                      <a:pPr algn="r"/>
                      <a:r>
                        <a:rPr lang="en-US" sz="1400" b="1" dirty="0"/>
                        <a:t>0001</a:t>
                      </a:r>
                    </a:p>
                  </a:txBody>
                  <a:tcPr/>
                </a:tc>
                <a:extLst>
                  <a:ext uri="{0D108BD9-81ED-4DB2-BD59-A6C34878D82A}">
                    <a16:rowId xmlns:a16="http://schemas.microsoft.com/office/drawing/2014/main" val="10002"/>
                  </a:ext>
                </a:extLst>
              </a:tr>
              <a:tr h="0">
                <a:tc>
                  <a:txBody>
                    <a:bodyPr/>
                    <a:lstStyle/>
                    <a:p>
                      <a:pPr algn="r"/>
                      <a:r>
                        <a:rPr lang="en-US" sz="1400" b="1" dirty="0"/>
                        <a:t>2</a:t>
                      </a:r>
                    </a:p>
                  </a:txBody>
                  <a:tcPr/>
                </a:tc>
                <a:tc>
                  <a:txBody>
                    <a:bodyPr/>
                    <a:lstStyle/>
                    <a:p>
                      <a:pPr algn="r"/>
                      <a:r>
                        <a:rPr lang="en-US" sz="1400" b="1" dirty="0"/>
                        <a:t>2</a:t>
                      </a:r>
                    </a:p>
                  </a:txBody>
                  <a:tcPr/>
                </a:tc>
                <a:tc>
                  <a:txBody>
                    <a:bodyPr/>
                    <a:lstStyle/>
                    <a:p>
                      <a:pPr algn="r"/>
                      <a:r>
                        <a:rPr lang="en-US" sz="1400" b="1" dirty="0"/>
                        <a:t>0010</a:t>
                      </a:r>
                    </a:p>
                  </a:txBody>
                  <a:tcPr/>
                </a:tc>
                <a:extLst>
                  <a:ext uri="{0D108BD9-81ED-4DB2-BD59-A6C34878D82A}">
                    <a16:rowId xmlns:a16="http://schemas.microsoft.com/office/drawing/2014/main" val="10003"/>
                  </a:ext>
                </a:extLst>
              </a:tr>
              <a:tr h="0">
                <a:tc>
                  <a:txBody>
                    <a:bodyPr/>
                    <a:lstStyle/>
                    <a:p>
                      <a:pPr algn="r"/>
                      <a:r>
                        <a:rPr lang="en-US" sz="1400" b="1" dirty="0"/>
                        <a:t>3</a:t>
                      </a:r>
                    </a:p>
                  </a:txBody>
                  <a:tcPr/>
                </a:tc>
                <a:tc>
                  <a:txBody>
                    <a:bodyPr/>
                    <a:lstStyle/>
                    <a:p>
                      <a:pPr algn="r"/>
                      <a:r>
                        <a:rPr lang="en-US" sz="1400" b="1" dirty="0"/>
                        <a:t>3</a:t>
                      </a:r>
                    </a:p>
                  </a:txBody>
                  <a:tcPr/>
                </a:tc>
                <a:tc>
                  <a:txBody>
                    <a:bodyPr/>
                    <a:lstStyle/>
                    <a:p>
                      <a:pPr algn="r"/>
                      <a:r>
                        <a:rPr lang="en-US" sz="1400" b="1" dirty="0"/>
                        <a:t>0011</a:t>
                      </a:r>
                    </a:p>
                  </a:txBody>
                  <a:tcPr/>
                </a:tc>
                <a:extLst>
                  <a:ext uri="{0D108BD9-81ED-4DB2-BD59-A6C34878D82A}">
                    <a16:rowId xmlns:a16="http://schemas.microsoft.com/office/drawing/2014/main" val="10004"/>
                  </a:ext>
                </a:extLst>
              </a:tr>
              <a:tr h="0">
                <a:tc>
                  <a:txBody>
                    <a:bodyPr/>
                    <a:lstStyle/>
                    <a:p>
                      <a:pPr algn="r"/>
                      <a:r>
                        <a:rPr lang="en-US" sz="1400" b="1" dirty="0"/>
                        <a:t>4</a:t>
                      </a:r>
                    </a:p>
                  </a:txBody>
                  <a:tcPr/>
                </a:tc>
                <a:tc>
                  <a:txBody>
                    <a:bodyPr/>
                    <a:lstStyle/>
                    <a:p>
                      <a:pPr algn="r"/>
                      <a:r>
                        <a:rPr lang="en-US" sz="1400" b="1" dirty="0"/>
                        <a:t>4</a:t>
                      </a:r>
                    </a:p>
                  </a:txBody>
                  <a:tcPr/>
                </a:tc>
                <a:tc>
                  <a:txBody>
                    <a:bodyPr/>
                    <a:lstStyle/>
                    <a:p>
                      <a:pPr algn="r"/>
                      <a:r>
                        <a:rPr lang="en-US" sz="1400" b="1" dirty="0"/>
                        <a:t>0100</a:t>
                      </a:r>
                    </a:p>
                  </a:txBody>
                  <a:tcPr/>
                </a:tc>
                <a:extLst>
                  <a:ext uri="{0D108BD9-81ED-4DB2-BD59-A6C34878D82A}">
                    <a16:rowId xmlns:a16="http://schemas.microsoft.com/office/drawing/2014/main" val="10005"/>
                  </a:ext>
                </a:extLst>
              </a:tr>
              <a:tr h="0">
                <a:tc>
                  <a:txBody>
                    <a:bodyPr/>
                    <a:lstStyle/>
                    <a:p>
                      <a:pPr algn="r"/>
                      <a:r>
                        <a:rPr lang="en-US" sz="1400" b="1" dirty="0"/>
                        <a:t>5</a:t>
                      </a:r>
                    </a:p>
                  </a:txBody>
                  <a:tcPr/>
                </a:tc>
                <a:tc>
                  <a:txBody>
                    <a:bodyPr/>
                    <a:lstStyle/>
                    <a:p>
                      <a:pPr algn="r"/>
                      <a:r>
                        <a:rPr lang="en-US" sz="1400" b="1" dirty="0"/>
                        <a:t>5</a:t>
                      </a:r>
                    </a:p>
                  </a:txBody>
                  <a:tcPr/>
                </a:tc>
                <a:tc>
                  <a:txBody>
                    <a:bodyPr/>
                    <a:lstStyle/>
                    <a:p>
                      <a:pPr algn="r"/>
                      <a:r>
                        <a:rPr lang="en-US" sz="1400" b="1" dirty="0"/>
                        <a:t>0101</a:t>
                      </a:r>
                    </a:p>
                  </a:txBody>
                  <a:tcPr/>
                </a:tc>
                <a:extLst>
                  <a:ext uri="{0D108BD9-81ED-4DB2-BD59-A6C34878D82A}">
                    <a16:rowId xmlns:a16="http://schemas.microsoft.com/office/drawing/2014/main" val="10006"/>
                  </a:ext>
                </a:extLst>
              </a:tr>
              <a:tr h="0">
                <a:tc>
                  <a:txBody>
                    <a:bodyPr/>
                    <a:lstStyle/>
                    <a:p>
                      <a:pPr algn="r"/>
                      <a:r>
                        <a:rPr lang="en-US" sz="1400" b="1" dirty="0"/>
                        <a:t>6</a:t>
                      </a:r>
                    </a:p>
                  </a:txBody>
                  <a:tcPr/>
                </a:tc>
                <a:tc>
                  <a:txBody>
                    <a:bodyPr/>
                    <a:lstStyle/>
                    <a:p>
                      <a:pPr algn="r"/>
                      <a:r>
                        <a:rPr lang="en-US" sz="1400" b="1" dirty="0"/>
                        <a:t>6</a:t>
                      </a:r>
                    </a:p>
                  </a:txBody>
                  <a:tcPr/>
                </a:tc>
                <a:tc>
                  <a:txBody>
                    <a:bodyPr/>
                    <a:lstStyle/>
                    <a:p>
                      <a:pPr algn="r"/>
                      <a:r>
                        <a:rPr lang="en-US" sz="1400" b="1" dirty="0"/>
                        <a:t>0110</a:t>
                      </a:r>
                    </a:p>
                  </a:txBody>
                  <a:tcPr/>
                </a:tc>
                <a:extLst>
                  <a:ext uri="{0D108BD9-81ED-4DB2-BD59-A6C34878D82A}">
                    <a16:rowId xmlns:a16="http://schemas.microsoft.com/office/drawing/2014/main" val="10007"/>
                  </a:ext>
                </a:extLst>
              </a:tr>
              <a:tr h="0">
                <a:tc>
                  <a:txBody>
                    <a:bodyPr/>
                    <a:lstStyle/>
                    <a:p>
                      <a:pPr algn="r"/>
                      <a:r>
                        <a:rPr lang="en-US" sz="1400" b="1" dirty="0"/>
                        <a:t>7</a:t>
                      </a:r>
                    </a:p>
                  </a:txBody>
                  <a:tcPr/>
                </a:tc>
                <a:tc>
                  <a:txBody>
                    <a:bodyPr/>
                    <a:lstStyle/>
                    <a:p>
                      <a:pPr algn="r"/>
                      <a:r>
                        <a:rPr lang="en-US" sz="1400" b="1" dirty="0"/>
                        <a:t>7</a:t>
                      </a:r>
                    </a:p>
                  </a:txBody>
                  <a:tcPr/>
                </a:tc>
                <a:tc>
                  <a:txBody>
                    <a:bodyPr/>
                    <a:lstStyle/>
                    <a:p>
                      <a:pPr algn="r"/>
                      <a:r>
                        <a:rPr lang="en-US" sz="1400" b="1" dirty="0"/>
                        <a:t>0111</a:t>
                      </a:r>
                    </a:p>
                  </a:txBody>
                  <a:tcPr/>
                </a:tc>
                <a:extLst>
                  <a:ext uri="{0D108BD9-81ED-4DB2-BD59-A6C34878D82A}">
                    <a16:rowId xmlns:a16="http://schemas.microsoft.com/office/drawing/2014/main" val="10008"/>
                  </a:ext>
                </a:extLst>
              </a:tr>
              <a:tr h="0">
                <a:tc>
                  <a:txBody>
                    <a:bodyPr/>
                    <a:lstStyle/>
                    <a:p>
                      <a:pPr algn="r"/>
                      <a:r>
                        <a:rPr lang="en-US" sz="1400" b="1" dirty="0"/>
                        <a:t>8</a:t>
                      </a:r>
                    </a:p>
                  </a:txBody>
                  <a:tcPr/>
                </a:tc>
                <a:tc>
                  <a:txBody>
                    <a:bodyPr/>
                    <a:lstStyle/>
                    <a:p>
                      <a:pPr algn="r"/>
                      <a:r>
                        <a:rPr lang="en-US" sz="1400" b="1" dirty="0"/>
                        <a:t>8</a:t>
                      </a:r>
                    </a:p>
                  </a:txBody>
                  <a:tcPr/>
                </a:tc>
                <a:tc>
                  <a:txBody>
                    <a:bodyPr/>
                    <a:lstStyle/>
                    <a:p>
                      <a:pPr algn="r"/>
                      <a:r>
                        <a:rPr lang="en-US" sz="1400" b="1" dirty="0"/>
                        <a:t>1000</a:t>
                      </a:r>
                    </a:p>
                  </a:txBody>
                  <a:tcPr/>
                </a:tc>
                <a:extLst>
                  <a:ext uri="{0D108BD9-81ED-4DB2-BD59-A6C34878D82A}">
                    <a16:rowId xmlns:a16="http://schemas.microsoft.com/office/drawing/2014/main" val="10009"/>
                  </a:ext>
                </a:extLst>
              </a:tr>
              <a:tr h="0">
                <a:tc>
                  <a:txBody>
                    <a:bodyPr/>
                    <a:lstStyle/>
                    <a:p>
                      <a:pPr algn="r"/>
                      <a:r>
                        <a:rPr lang="en-US" sz="1400" b="1" dirty="0"/>
                        <a:t>9</a:t>
                      </a:r>
                    </a:p>
                  </a:txBody>
                  <a:tcPr/>
                </a:tc>
                <a:tc>
                  <a:txBody>
                    <a:bodyPr/>
                    <a:lstStyle/>
                    <a:p>
                      <a:pPr algn="r"/>
                      <a:r>
                        <a:rPr lang="en-US" sz="1400" b="1" dirty="0"/>
                        <a:t>9</a:t>
                      </a:r>
                    </a:p>
                  </a:txBody>
                  <a:tcPr/>
                </a:tc>
                <a:tc>
                  <a:txBody>
                    <a:bodyPr/>
                    <a:lstStyle/>
                    <a:p>
                      <a:pPr algn="r"/>
                      <a:r>
                        <a:rPr lang="en-US" sz="1400" b="1" dirty="0"/>
                        <a:t>1001</a:t>
                      </a:r>
                    </a:p>
                  </a:txBody>
                  <a:tcPr/>
                </a:tc>
                <a:extLst>
                  <a:ext uri="{0D108BD9-81ED-4DB2-BD59-A6C34878D82A}">
                    <a16:rowId xmlns:a16="http://schemas.microsoft.com/office/drawing/2014/main" val="10010"/>
                  </a:ext>
                </a:extLst>
              </a:tr>
              <a:tr h="0">
                <a:tc>
                  <a:txBody>
                    <a:bodyPr/>
                    <a:lstStyle/>
                    <a:p>
                      <a:pPr algn="r"/>
                      <a:r>
                        <a:rPr lang="en-US" sz="1400" b="1" dirty="0"/>
                        <a:t>A</a:t>
                      </a:r>
                    </a:p>
                  </a:txBody>
                  <a:tcPr/>
                </a:tc>
                <a:tc>
                  <a:txBody>
                    <a:bodyPr/>
                    <a:lstStyle/>
                    <a:p>
                      <a:pPr algn="r"/>
                      <a:r>
                        <a:rPr lang="en-US" sz="1400" b="1" dirty="0"/>
                        <a:t>10</a:t>
                      </a:r>
                    </a:p>
                  </a:txBody>
                  <a:tcPr/>
                </a:tc>
                <a:tc>
                  <a:txBody>
                    <a:bodyPr/>
                    <a:lstStyle/>
                    <a:p>
                      <a:pPr algn="r"/>
                      <a:r>
                        <a:rPr lang="en-US" sz="1400" b="1" dirty="0"/>
                        <a:t>1010</a:t>
                      </a:r>
                    </a:p>
                  </a:txBody>
                  <a:tcPr/>
                </a:tc>
                <a:extLst>
                  <a:ext uri="{0D108BD9-81ED-4DB2-BD59-A6C34878D82A}">
                    <a16:rowId xmlns:a16="http://schemas.microsoft.com/office/drawing/2014/main" val="10011"/>
                  </a:ext>
                </a:extLst>
              </a:tr>
              <a:tr h="0">
                <a:tc>
                  <a:txBody>
                    <a:bodyPr/>
                    <a:lstStyle/>
                    <a:p>
                      <a:pPr algn="r"/>
                      <a:r>
                        <a:rPr lang="en-US" sz="1400" b="1" dirty="0"/>
                        <a:t>B</a:t>
                      </a:r>
                    </a:p>
                  </a:txBody>
                  <a:tcPr/>
                </a:tc>
                <a:tc>
                  <a:txBody>
                    <a:bodyPr/>
                    <a:lstStyle/>
                    <a:p>
                      <a:pPr algn="r"/>
                      <a:r>
                        <a:rPr lang="en-US" sz="1400" b="1" dirty="0"/>
                        <a:t>11</a:t>
                      </a:r>
                    </a:p>
                  </a:txBody>
                  <a:tcPr/>
                </a:tc>
                <a:tc>
                  <a:txBody>
                    <a:bodyPr/>
                    <a:lstStyle/>
                    <a:p>
                      <a:pPr algn="r"/>
                      <a:r>
                        <a:rPr lang="en-US" sz="1400" b="1" dirty="0"/>
                        <a:t>1011</a:t>
                      </a:r>
                    </a:p>
                  </a:txBody>
                  <a:tcPr/>
                </a:tc>
                <a:extLst>
                  <a:ext uri="{0D108BD9-81ED-4DB2-BD59-A6C34878D82A}">
                    <a16:rowId xmlns:a16="http://schemas.microsoft.com/office/drawing/2014/main" val="10012"/>
                  </a:ext>
                </a:extLst>
              </a:tr>
              <a:tr h="0">
                <a:tc>
                  <a:txBody>
                    <a:bodyPr/>
                    <a:lstStyle/>
                    <a:p>
                      <a:pPr algn="r"/>
                      <a:r>
                        <a:rPr lang="en-US" sz="1400" b="1" dirty="0"/>
                        <a:t>C</a:t>
                      </a:r>
                    </a:p>
                  </a:txBody>
                  <a:tcPr/>
                </a:tc>
                <a:tc>
                  <a:txBody>
                    <a:bodyPr/>
                    <a:lstStyle/>
                    <a:p>
                      <a:pPr algn="r"/>
                      <a:r>
                        <a:rPr lang="en-US" sz="1400" b="1" dirty="0"/>
                        <a:t>12</a:t>
                      </a:r>
                    </a:p>
                  </a:txBody>
                  <a:tcPr/>
                </a:tc>
                <a:tc>
                  <a:txBody>
                    <a:bodyPr/>
                    <a:lstStyle/>
                    <a:p>
                      <a:pPr algn="r"/>
                      <a:r>
                        <a:rPr lang="en-US" sz="1400" b="1" dirty="0"/>
                        <a:t>1100</a:t>
                      </a:r>
                    </a:p>
                  </a:txBody>
                  <a:tcPr/>
                </a:tc>
                <a:extLst>
                  <a:ext uri="{0D108BD9-81ED-4DB2-BD59-A6C34878D82A}">
                    <a16:rowId xmlns:a16="http://schemas.microsoft.com/office/drawing/2014/main" val="10013"/>
                  </a:ext>
                </a:extLst>
              </a:tr>
              <a:tr h="0">
                <a:tc>
                  <a:txBody>
                    <a:bodyPr/>
                    <a:lstStyle/>
                    <a:p>
                      <a:pPr algn="r"/>
                      <a:r>
                        <a:rPr lang="en-US" sz="1400" b="1" dirty="0"/>
                        <a:t>D</a:t>
                      </a:r>
                    </a:p>
                  </a:txBody>
                  <a:tcPr/>
                </a:tc>
                <a:tc>
                  <a:txBody>
                    <a:bodyPr/>
                    <a:lstStyle/>
                    <a:p>
                      <a:pPr algn="r"/>
                      <a:r>
                        <a:rPr lang="en-US" sz="1400" b="1" dirty="0"/>
                        <a:t>13</a:t>
                      </a:r>
                    </a:p>
                  </a:txBody>
                  <a:tcPr/>
                </a:tc>
                <a:tc>
                  <a:txBody>
                    <a:bodyPr/>
                    <a:lstStyle/>
                    <a:p>
                      <a:pPr algn="r"/>
                      <a:r>
                        <a:rPr lang="en-US" sz="1400" b="1" dirty="0"/>
                        <a:t>1101</a:t>
                      </a:r>
                    </a:p>
                  </a:txBody>
                  <a:tcPr/>
                </a:tc>
                <a:extLst>
                  <a:ext uri="{0D108BD9-81ED-4DB2-BD59-A6C34878D82A}">
                    <a16:rowId xmlns:a16="http://schemas.microsoft.com/office/drawing/2014/main" val="10014"/>
                  </a:ext>
                </a:extLst>
              </a:tr>
              <a:tr h="0">
                <a:tc>
                  <a:txBody>
                    <a:bodyPr/>
                    <a:lstStyle/>
                    <a:p>
                      <a:pPr algn="r"/>
                      <a:r>
                        <a:rPr lang="en-US" sz="1400" b="1" dirty="0"/>
                        <a:t>E</a:t>
                      </a:r>
                    </a:p>
                  </a:txBody>
                  <a:tcPr/>
                </a:tc>
                <a:tc>
                  <a:txBody>
                    <a:bodyPr/>
                    <a:lstStyle/>
                    <a:p>
                      <a:pPr algn="r"/>
                      <a:r>
                        <a:rPr lang="en-US" sz="1400" b="1" dirty="0"/>
                        <a:t>14</a:t>
                      </a:r>
                    </a:p>
                  </a:txBody>
                  <a:tcPr/>
                </a:tc>
                <a:tc>
                  <a:txBody>
                    <a:bodyPr/>
                    <a:lstStyle/>
                    <a:p>
                      <a:pPr algn="r"/>
                      <a:r>
                        <a:rPr lang="en-US" sz="1400" b="1" dirty="0"/>
                        <a:t>1110</a:t>
                      </a:r>
                    </a:p>
                  </a:txBody>
                  <a:tcPr/>
                </a:tc>
                <a:extLst>
                  <a:ext uri="{0D108BD9-81ED-4DB2-BD59-A6C34878D82A}">
                    <a16:rowId xmlns:a16="http://schemas.microsoft.com/office/drawing/2014/main" val="10015"/>
                  </a:ext>
                </a:extLst>
              </a:tr>
              <a:tr h="0">
                <a:tc>
                  <a:txBody>
                    <a:bodyPr/>
                    <a:lstStyle/>
                    <a:p>
                      <a:pPr algn="r"/>
                      <a:r>
                        <a:rPr lang="en-US" sz="1400" b="1" dirty="0"/>
                        <a:t>F</a:t>
                      </a:r>
                    </a:p>
                  </a:txBody>
                  <a:tcPr/>
                </a:tc>
                <a:tc>
                  <a:txBody>
                    <a:bodyPr/>
                    <a:lstStyle/>
                    <a:p>
                      <a:pPr algn="r"/>
                      <a:r>
                        <a:rPr lang="en-US" sz="1400" b="1" dirty="0"/>
                        <a:t>15</a:t>
                      </a:r>
                    </a:p>
                  </a:txBody>
                  <a:tcPr/>
                </a:tc>
                <a:tc>
                  <a:txBody>
                    <a:bodyPr/>
                    <a:lstStyle/>
                    <a:p>
                      <a:pPr algn="r"/>
                      <a:r>
                        <a:rPr lang="en-US" sz="1400" b="1" dirty="0"/>
                        <a:t>1111</a:t>
                      </a:r>
                    </a:p>
                  </a:txBody>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158660014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8FFB7-C6C4-F2CF-473D-9282DDAF73EC}"/>
              </a:ext>
            </a:extLst>
          </p:cNvPr>
          <p:cNvSpPr>
            <a:spLocks noGrp="1"/>
          </p:cNvSpPr>
          <p:nvPr>
            <p:ph type="title"/>
          </p:nvPr>
        </p:nvSpPr>
        <p:spPr/>
        <p:txBody>
          <a:bodyPr/>
          <a:lstStyle/>
          <a:p>
            <a:r>
              <a:rPr lang="en-US" dirty="0"/>
              <a:t>Break + Practice</a:t>
            </a:r>
          </a:p>
        </p:txBody>
      </p:sp>
      <p:sp>
        <p:nvSpPr>
          <p:cNvPr id="3" name="Content Placeholder 2">
            <a:extLst>
              <a:ext uri="{FF2B5EF4-FFF2-40B4-BE49-F238E27FC236}">
                <a16:creationId xmlns:a16="http://schemas.microsoft.com/office/drawing/2014/main" id="{D6F556FF-DC46-B414-8445-ACF3229EB969}"/>
              </a:ext>
            </a:extLst>
          </p:cNvPr>
          <p:cNvSpPr>
            <a:spLocks noGrp="1"/>
          </p:cNvSpPr>
          <p:nvPr>
            <p:ph idx="1"/>
          </p:nvPr>
        </p:nvSpPr>
        <p:spPr/>
        <p:txBody>
          <a:bodyPr/>
          <a:lstStyle/>
          <a:p>
            <a:r>
              <a:rPr lang="en-US" dirty="0"/>
              <a:t>Convert 16-bit 0x3427 to an 8-bit signed integer</a:t>
            </a:r>
          </a:p>
          <a:p>
            <a:endParaRPr lang="en-US" dirty="0"/>
          </a:p>
          <a:p>
            <a:pPr lvl="1"/>
            <a:r>
              <a:rPr lang="en-US" dirty="0"/>
              <a:t>Process: truncate extra bits</a:t>
            </a:r>
          </a:p>
          <a:p>
            <a:pPr lvl="1"/>
            <a:r>
              <a:rPr lang="en-US" dirty="0"/>
              <a:t>Answer is </a:t>
            </a:r>
            <a:r>
              <a:rPr lang="en-US" b="1" dirty="0"/>
              <a:t>0x27</a:t>
            </a:r>
          </a:p>
          <a:p>
            <a:endParaRPr lang="en-US" dirty="0"/>
          </a:p>
          <a:p>
            <a:r>
              <a:rPr lang="en-US" dirty="0"/>
              <a:t>Convert 8-bit 0xF0 to a 16-bit signed integer</a:t>
            </a:r>
          </a:p>
        </p:txBody>
      </p:sp>
      <p:sp>
        <p:nvSpPr>
          <p:cNvPr id="4" name="Slide Number Placeholder 3">
            <a:extLst>
              <a:ext uri="{FF2B5EF4-FFF2-40B4-BE49-F238E27FC236}">
                <a16:creationId xmlns:a16="http://schemas.microsoft.com/office/drawing/2014/main" id="{972FD2E9-9CBD-EF1D-1C49-44E6D6AC78CA}"/>
              </a:ext>
            </a:extLst>
          </p:cNvPr>
          <p:cNvSpPr>
            <a:spLocks noGrp="1"/>
          </p:cNvSpPr>
          <p:nvPr>
            <p:ph type="sldNum" sz="quarter" idx="12"/>
          </p:nvPr>
        </p:nvSpPr>
        <p:spPr/>
        <p:txBody>
          <a:bodyPr/>
          <a:lstStyle/>
          <a:p>
            <a:fld id="{0778C724-3839-4D76-A707-B4C23905D055}" type="slidenum">
              <a:rPr lang="en-US" smtClean="0"/>
              <a:t>76</a:t>
            </a:fld>
            <a:endParaRPr lang="en-US"/>
          </a:p>
        </p:txBody>
      </p:sp>
      <p:graphicFrame>
        <p:nvGraphicFramePr>
          <p:cNvPr id="5" name="Table 4">
            <a:extLst>
              <a:ext uri="{FF2B5EF4-FFF2-40B4-BE49-F238E27FC236}">
                <a16:creationId xmlns:a16="http://schemas.microsoft.com/office/drawing/2014/main" id="{5F6ACD44-3A71-C75A-173A-A32F51269D0F}"/>
              </a:ext>
            </a:extLst>
          </p:cNvPr>
          <p:cNvGraphicFramePr>
            <a:graphicFrameLocks noGrp="1"/>
          </p:cNvGraphicFramePr>
          <p:nvPr/>
        </p:nvGraphicFramePr>
        <p:xfrm>
          <a:off x="9503997" y="450948"/>
          <a:ext cx="2209800" cy="515112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0">
                <a:tc>
                  <a:txBody>
                    <a:bodyPr/>
                    <a:lstStyle/>
                    <a:p>
                      <a:r>
                        <a:rPr lang="en-US" sz="1200" b="1" dirty="0"/>
                        <a:t>Hex</a:t>
                      </a:r>
                    </a:p>
                  </a:txBody>
                  <a:tcPr/>
                </a:tc>
                <a:tc>
                  <a:txBody>
                    <a:bodyPr/>
                    <a:lstStyle/>
                    <a:p>
                      <a:r>
                        <a:rPr lang="en-US" sz="1200" b="1" dirty="0"/>
                        <a:t>Decimal</a:t>
                      </a:r>
                    </a:p>
                  </a:txBody>
                  <a:tcPr/>
                </a:tc>
                <a:tc>
                  <a:txBody>
                    <a:bodyPr/>
                    <a:lstStyle/>
                    <a:p>
                      <a:r>
                        <a:rPr lang="en-US" sz="1200" b="1" dirty="0"/>
                        <a:t>Binary</a:t>
                      </a:r>
                    </a:p>
                  </a:txBody>
                  <a:tcPr/>
                </a:tc>
                <a:extLst>
                  <a:ext uri="{0D108BD9-81ED-4DB2-BD59-A6C34878D82A}">
                    <a16:rowId xmlns:a16="http://schemas.microsoft.com/office/drawing/2014/main" val="10000"/>
                  </a:ext>
                </a:extLst>
              </a:tr>
              <a:tr h="0">
                <a:tc>
                  <a:txBody>
                    <a:bodyPr/>
                    <a:lstStyle/>
                    <a:p>
                      <a:pPr algn="r"/>
                      <a:r>
                        <a:rPr lang="en-US" sz="1400" b="1" dirty="0"/>
                        <a:t>0</a:t>
                      </a:r>
                    </a:p>
                  </a:txBody>
                  <a:tcPr/>
                </a:tc>
                <a:tc>
                  <a:txBody>
                    <a:bodyPr/>
                    <a:lstStyle/>
                    <a:p>
                      <a:pPr algn="r"/>
                      <a:r>
                        <a:rPr lang="en-US" sz="1400" b="1" dirty="0"/>
                        <a:t>0</a:t>
                      </a:r>
                    </a:p>
                  </a:txBody>
                  <a:tcPr/>
                </a:tc>
                <a:tc>
                  <a:txBody>
                    <a:bodyPr/>
                    <a:lstStyle/>
                    <a:p>
                      <a:pPr algn="r"/>
                      <a:r>
                        <a:rPr lang="en-US" sz="1400" b="1" dirty="0"/>
                        <a:t>0000</a:t>
                      </a:r>
                    </a:p>
                  </a:txBody>
                  <a:tcPr/>
                </a:tc>
                <a:extLst>
                  <a:ext uri="{0D108BD9-81ED-4DB2-BD59-A6C34878D82A}">
                    <a16:rowId xmlns:a16="http://schemas.microsoft.com/office/drawing/2014/main" val="10001"/>
                  </a:ext>
                </a:extLst>
              </a:tr>
              <a:tr h="0">
                <a:tc>
                  <a:txBody>
                    <a:bodyPr/>
                    <a:lstStyle/>
                    <a:p>
                      <a:pPr algn="r"/>
                      <a:r>
                        <a:rPr lang="en-US" sz="1400" b="1" dirty="0"/>
                        <a:t>1</a:t>
                      </a:r>
                    </a:p>
                  </a:txBody>
                  <a:tcPr/>
                </a:tc>
                <a:tc>
                  <a:txBody>
                    <a:bodyPr/>
                    <a:lstStyle/>
                    <a:p>
                      <a:pPr algn="r"/>
                      <a:r>
                        <a:rPr lang="en-US" sz="1400" b="1" dirty="0"/>
                        <a:t>1</a:t>
                      </a:r>
                    </a:p>
                  </a:txBody>
                  <a:tcPr/>
                </a:tc>
                <a:tc>
                  <a:txBody>
                    <a:bodyPr/>
                    <a:lstStyle/>
                    <a:p>
                      <a:pPr algn="r"/>
                      <a:r>
                        <a:rPr lang="en-US" sz="1400" b="1" dirty="0"/>
                        <a:t>0001</a:t>
                      </a:r>
                    </a:p>
                  </a:txBody>
                  <a:tcPr/>
                </a:tc>
                <a:extLst>
                  <a:ext uri="{0D108BD9-81ED-4DB2-BD59-A6C34878D82A}">
                    <a16:rowId xmlns:a16="http://schemas.microsoft.com/office/drawing/2014/main" val="10002"/>
                  </a:ext>
                </a:extLst>
              </a:tr>
              <a:tr h="0">
                <a:tc>
                  <a:txBody>
                    <a:bodyPr/>
                    <a:lstStyle/>
                    <a:p>
                      <a:pPr algn="r"/>
                      <a:r>
                        <a:rPr lang="en-US" sz="1400" b="1" dirty="0"/>
                        <a:t>2</a:t>
                      </a:r>
                    </a:p>
                  </a:txBody>
                  <a:tcPr/>
                </a:tc>
                <a:tc>
                  <a:txBody>
                    <a:bodyPr/>
                    <a:lstStyle/>
                    <a:p>
                      <a:pPr algn="r"/>
                      <a:r>
                        <a:rPr lang="en-US" sz="1400" b="1" dirty="0"/>
                        <a:t>2</a:t>
                      </a:r>
                    </a:p>
                  </a:txBody>
                  <a:tcPr/>
                </a:tc>
                <a:tc>
                  <a:txBody>
                    <a:bodyPr/>
                    <a:lstStyle/>
                    <a:p>
                      <a:pPr algn="r"/>
                      <a:r>
                        <a:rPr lang="en-US" sz="1400" b="1" dirty="0"/>
                        <a:t>0010</a:t>
                      </a:r>
                    </a:p>
                  </a:txBody>
                  <a:tcPr/>
                </a:tc>
                <a:extLst>
                  <a:ext uri="{0D108BD9-81ED-4DB2-BD59-A6C34878D82A}">
                    <a16:rowId xmlns:a16="http://schemas.microsoft.com/office/drawing/2014/main" val="10003"/>
                  </a:ext>
                </a:extLst>
              </a:tr>
              <a:tr h="0">
                <a:tc>
                  <a:txBody>
                    <a:bodyPr/>
                    <a:lstStyle/>
                    <a:p>
                      <a:pPr algn="r"/>
                      <a:r>
                        <a:rPr lang="en-US" sz="1400" b="1" dirty="0"/>
                        <a:t>3</a:t>
                      </a:r>
                    </a:p>
                  </a:txBody>
                  <a:tcPr/>
                </a:tc>
                <a:tc>
                  <a:txBody>
                    <a:bodyPr/>
                    <a:lstStyle/>
                    <a:p>
                      <a:pPr algn="r"/>
                      <a:r>
                        <a:rPr lang="en-US" sz="1400" b="1" dirty="0"/>
                        <a:t>3</a:t>
                      </a:r>
                    </a:p>
                  </a:txBody>
                  <a:tcPr/>
                </a:tc>
                <a:tc>
                  <a:txBody>
                    <a:bodyPr/>
                    <a:lstStyle/>
                    <a:p>
                      <a:pPr algn="r"/>
                      <a:r>
                        <a:rPr lang="en-US" sz="1400" b="1" dirty="0"/>
                        <a:t>0011</a:t>
                      </a:r>
                    </a:p>
                  </a:txBody>
                  <a:tcPr/>
                </a:tc>
                <a:extLst>
                  <a:ext uri="{0D108BD9-81ED-4DB2-BD59-A6C34878D82A}">
                    <a16:rowId xmlns:a16="http://schemas.microsoft.com/office/drawing/2014/main" val="10004"/>
                  </a:ext>
                </a:extLst>
              </a:tr>
              <a:tr h="0">
                <a:tc>
                  <a:txBody>
                    <a:bodyPr/>
                    <a:lstStyle/>
                    <a:p>
                      <a:pPr algn="r"/>
                      <a:r>
                        <a:rPr lang="en-US" sz="1400" b="1" dirty="0"/>
                        <a:t>4</a:t>
                      </a:r>
                    </a:p>
                  </a:txBody>
                  <a:tcPr/>
                </a:tc>
                <a:tc>
                  <a:txBody>
                    <a:bodyPr/>
                    <a:lstStyle/>
                    <a:p>
                      <a:pPr algn="r"/>
                      <a:r>
                        <a:rPr lang="en-US" sz="1400" b="1" dirty="0"/>
                        <a:t>4</a:t>
                      </a:r>
                    </a:p>
                  </a:txBody>
                  <a:tcPr/>
                </a:tc>
                <a:tc>
                  <a:txBody>
                    <a:bodyPr/>
                    <a:lstStyle/>
                    <a:p>
                      <a:pPr algn="r"/>
                      <a:r>
                        <a:rPr lang="en-US" sz="1400" b="1" dirty="0"/>
                        <a:t>0100</a:t>
                      </a:r>
                    </a:p>
                  </a:txBody>
                  <a:tcPr/>
                </a:tc>
                <a:extLst>
                  <a:ext uri="{0D108BD9-81ED-4DB2-BD59-A6C34878D82A}">
                    <a16:rowId xmlns:a16="http://schemas.microsoft.com/office/drawing/2014/main" val="10005"/>
                  </a:ext>
                </a:extLst>
              </a:tr>
              <a:tr h="0">
                <a:tc>
                  <a:txBody>
                    <a:bodyPr/>
                    <a:lstStyle/>
                    <a:p>
                      <a:pPr algn="r"/>
                      <a:r>
                        <a:rPr lang="en-US" sz="1400" b="1" dirty="0"/>
                        <a:t>5</a:t>
                      </a:r>
                    </a:p>
                  </a:txBody>
                  <a:tcPr/>
                </a:tc>
                <a:tc>
                  <a:txBody>
                    <a:bodyPr/>
                    <a:lstStyle/>
                    <a:p>
                      <a:pPr algn="r"/>
                      <a:r>
                        <a:rPr lang="en-US" sz="1400" b="1" dirty="0"/>
                        <a:t>5</a:t>
                      </a:r>
                    </a:p>
                  </a:txBody>
                  <a:tcPr/>
                </a:tc>
                <a:tc>
                  <a:txBody>
                    <a:bodyPr/>
                    <a:lstStyle/>
                    <a:p>
                      <a:pPr algn="r"/>
                      <a:r>
                        <a:rPr lang="en-US" sz="1400" b="1" dirty="0"/>
                        <a:t>0101</a:t>
                      </a:r>
                    </a:p>
                  </a:txBody>
                  <a:tcPr/>
                </a:tc>
                <a:extLst>
                  <a:ext uri="{0D108BD9-81ED-4DB2-BD59-A6C34878D82A}">
                    <a16:rowId xmlns:a16="http://schemas.microsoft.com/office/drawing/2014/main" val="10006"/>
                  </a:ext>
                </a:extLst>
              </a:tr>
              <a:tr h="0">
                <a:tc>
                  <a:txBody>
                    <a:bodyPr/>
                    <a:lstStyle/>
                    <a:p>
                      <a:pPr algn="r"/>
                      <a:r>
                        <a:rPr lang="en-US" sz="1400" b="1" dirty="0"/>
                        <a:t>6</a:t>
                      </a:r>
                    </a:p>
                  </a:txBody>
                  <a:tcPr/>
                </a:tc>
                <a:tc>
                  <a:txBody>
                    <a:bodyPr/>
                    <a:lstStyle/>
                    <a:p>
                      <a:pPr algn="r"/>
                      <a:r>
                        <a:rPr lang="en-US" sz="1400" b="1" dirty="0"/>
                        <a:t>6</a:t>
                      </a:r>
                    </a:p>
                  </a:txBody>
                  <a:tcPr/>
                </a:tc>
                <a:tc>
                  <a:txBody>
                    <a:bodyPr/>
                    <a:lstStyle/>
                    <a:p>
                      <a:pPr algn="r"/>
                      <a:r>
                        <a:rPr lang="en-US" sz="1400" b="1" dirty="0"/>
                        <a:t>0110</a:t>
                      </a:r>
                    </a:p>
                  </a:txBody>
                  <a:tcPr/>
                </a:tc>
                <a:extLst>
                  <a:ext uri="{0D108BD9-81ED-4DB2-BD59-A6C34878D82A}">
                    <a16:rowId xmlns:a16="http://schemas.microsoft.com/office/drawing/2014/main" val="10007"/>
                  </a:ext>
                </a:extLst>
              </a:tr>
              <a:tr h="0">
                <a:tc>
                  <a:txBody>
                    <a:bodyPr/>
                    <a:lstStyle/>
                    <a:p>
                      <a:pPr algn="r"/>
                      <a:r>
                        <a:rPr lang="en-US" sz="1400" b="1" dirty="0"/>
                        <a:t>7</a:t>
                      </a:r>
                    </a:p>
                  </a:txBody>
                  <a:tcPr/>
                </a:tc>
                <a:tc>
                  <a:txBody>
                    <a:bodyPr/>
                    <a:lstStyle/>
                    <a:p>
                      <a:pPr algn="r"/>
                      <a:r>
                        <a:rPr lang="en-US" sz="1400" b="1" dirty="0"/>
                        <a:t>7</a:t>
                      </a:r>
                    </a:p>
                  </a:txBody>
                  <a:tcPr/>
                </a:tc>
                <a:tc>
                  <a:txBody>
                    <a:bodyPr/>
                    <a:lstStyle/>
                    <a:p>
                      <a:pPr algn="r"/>
                      <a:r>
                        <a:rPr lang="en-US" sz="1400" b="1" dirty="0"/>
                        <a:t>0111</a:t>
                      </a:r>
                    </a:p>
                  </a:txBody>
                  <a:tcPr/>
                </a:tc>
                <a:extLst>
                  <a:ext uri="{0D108BD9-81ED-4DB2-BD59-A6C34878D82A}">
                    <a16:rowId xmlns:a16="http://schemas.microsoft.com/office/drawing/2014/main" val="10008"/>
                  </a:ext>
                </a:extLst>
              </a:tr>
              <a:tr h="0">
                <a:tc>
                  <a:txBody>
                    <a:bodyPr/>
                    <a:lstStyle/>
                    <a:p>
                      <a:pPr algn="r"/>
                      <a:r>
                        <a:rPr lang="en-US" sz="1400" b="1" dirty="0"/>
                        <a:t>8</a:t>
                      </a:r>
                    </a:p>
                  </a:txBody>
                  <a:tcPr/>
                </a:tc>
                <a:tc>
                  <a:txBody>
                    <a:bodyPr/>
                    <a:lstStyle/>
                    <a:p>
                      <a:pPr algn="r"/>
                      <a:r>
                        <a:rPr lang="en-US" sz="1400" b="1" dirty="0"/>
                        <a:t>8</a:t>
                      </a:r>
                    </a:p>
                  </a:txBody>
                  <a:tcPr/>
                </a:tc>
                <a:tc>
                  <a:txBody>
                    <a:bodyPr/>
                    <a:lstStyle/>
                    <a:p>
                      <a:pPr algn="r"/>
                      <a:r>
                        <a:rPr lang="en-US" sz="1400" b="1" dirty="0"/>
                        <a:t>1000</a:t>
                      </a:r>
                    </a:p>
                  </a:txBody>
                  <a:tcPr/>
                </a:tc>
                <a:extLst>
                  <a:ext uri="{0D108BD9-81ED-4DB2-BD59-A6C34878D82A}">
                    <a16:rowId xmlns:a16="http://schemas.microsoft.com/office/drawing/2014/main" val="10009"/>
                  </a:ext>
                </a:extLst>
              </a:tr>
              <a:tr h="0">
                <a:tc>
                  <a:txBody>
                    <a:bodyPr/>
                    <a:lstStyle/>
                    <a:p>
                      <a:pPr algn="r"/>
                      <a:r>
                        <a:rPr lang="en-US" sz="1400" b="1" dirty="0"/>
                        <a:t>9</a:t>
                      </a:r>
                    </a:p>
                  </a:txBody>
                  <a:tcPr/>
                </a:tc>
                <a:tc>
                  <a:txBody>
                    <a:bodyPr/>
                    <a:lstStyle/>
                    <a:p>
                      <a:pPr algn="r"/>
                      <a:r>
                        <a:rPr lang="en-US" sz="1400" b="1" dirty="0"/>
                        <a:t>9</a:t>
                      </a:r>
                    </a:p>
                  </a:txBody>
                  <a:tcPr/>
                </a:tc>
                <a:tc>
                  <a:txBody>
                    <a:bodyPr/>
                    <a:lstStyle/>
                    <a:p>
                      <a:pPr algn="r"/>
                      <a:r>
                        <a:rPr lang="en-US" sz="1400" b="1" dirty="0"/>
                        <a:t>1001</a:t>
                      </a:r>
                    </a:p>
                  </a:txBody>
                  <a:tcPr/>
                </a:tc>
                <a:extLst>
                  <a:ext uri="{0D108BD9-81ED-4DB2-BD59-A6C34878D82A}">
                    <a16:rowId xmlns:a16="http://schemas.microsoft.com/office/drawing/2014/main" val="10010"/>
                  </a:ext>
                </a:extLst>
              </a:tr>
              <a:tr h="0">
                <a:tc>
                  <a:txBody>
                    <a:bodyPr/>
                    <a:lstStyle/>
                    <a:p>
                      <a:pPr algn="r"/>
                      <a:r>
                        <a:rPr lang="en-US" sz="1400" b="1" dirty="0"/>
                        <a:t>A</a:t>
                      </a:r>
                    </a:p>
                  </a:txBody>
                  <a:tcPr/>
                </a:tc>
                <a:tc>
                  <a:txBody>
                    <a:bodyPr/>
                    <a:lstStyle/>
                    <a:p>
                      <a:pPr algn="r"/>
                      <a:r>
                        <a:rPr lang="en-US" sz="1400" b="1" dirty="0"/>
                        <a:t>10</a:t>
                      </a:r>
                    </a:p>
                  </a:txBody>
                  <a:tcPr/>
                </a:tc>
                <a:tc>
                  <a:txBody>
                    <a:bodyPr/>
                    <a:lstStyle/>
                    <a:p>
                      <a:pPr algn="r"/>
                      <a:r>
                        <a:rPr lang="en-US" sz="1400" b="1" dirty="0"/>
                        <a:t>1010</a:t>
                      </a:r>
                    </a:p>
                  </a:txBody>
                  <a:tcPr/>
                </a:tc>
                <a:extLst>
                  <a:ext uri="{0D108BD9-81ED-4DB2-BD59-A6C34878D82A}">
                    <a16:rowId xmlns:a16="http://schemas.microsoft.com/office/drawing/2014/main" val="10011"/>
                  </a:ext>
                </a:extLst>
              </a:tr>
              <a:tr h="0">
                <a:tc>
                  <a:txBody>
                    <a:bodyPr/>
                    <a:lstStyle/>
                    <a:p>
                      <a:pPr algn="r"/>
                      <a:r>
                        <a:rPr lang="en-US" sz="1400" b="1" dirty="0"/>
                        <a:t>B</a:t>
                      </a:r>
                    </a:p>
                  </a:txBody>
                  <a:tcPr/>
                </a:tc>
                <a:tc>
                  <a:txBody>
                    <a:bodyPr/>
                    <a:lstStyle/>
                    <a:p>
                      <a:pPr algn="r"/>
                      <a:r>
                        <a:rPr lang="en-US" sz="1400" b="1" dirty="0"/>
                        <a:t>11</a:t>
                      </a:r>
                    </a:p>
                  </a:txBody>
                  <a:tcPr/>
                </a:tc>
                <a:tc>
                  <a:txBody>
                    <a:bodyPr/>
                    <a:lstStyle/>
                    <a:p>
                      <a:pPr algn="r"/>
                      <a:r>
                        <a:rPr lang="en-US" sz="1400" b="1" dirty="0"/>
                        <a:t>1011</a:t>
                      </a:r>
                    </a:p>
                  </a:txBody>
                  <a:tcPr/>
                </a:tc>
                <a:extLst>
                  <a:ext uri="{0D108BD9-81ED-4DB2-BD59-A6C34878D82A}">
                    <a16:rowId xmlns:a16="http://schemas.microsoft.com/office/drawing/2014/main" val="10012"/>
                  </a:ext>
                </a:extLst>
              </a:tr>
              <a:tr h="0">
                <a:tc>
                  <a:txBody>
                    <a:bodyPr/>
                    <a:lstStyle/>
                    <a:p>
                      <a:pPr algn="r"/>
                      <a:r>
                        <a:rPr lang="en-US" sz="1400" b="1" dirty="0"/>
                        <a:t>C</a:t>
                      </a:r>
                    </a:p>
                  </a:txBody>
                  <a:tcPr/>
                </a:tc>
                <a:tc>
                  <a:txBody>
                    <a:bodyPr/>
                    <a:lstStyle/>
                    <a:p>
                      <a:pPr algn="r"/>
                      <a:r>
                        <a:rPr lang="en-US" sz="1400" b="1" dirty="0"/>
                        <a:t>12</a:t>
                      </a:r>
                    </a:p>
                  </a:txBody>
                  <a:tcPr/>
                </a:tc>
                <a:tc>
                  <a:txBody>
                    <a:bodyPr/>
                    <a:lstStyle/>
                    <a:p>
                      <a:pPr algn="r"/>
                      <a:r>
                        <a:rPr lang="en-US" sz="1400" b="1" dirty="0"/>
                        <a:t>1100</a:t>
                      </a:r>
                    </a:p>
                  </a:txBody>
                  <a:tcPr/>
                </a:tc>
                <a:extLst>
                  <a:ext uri="{0D108BD9-81ED-4DB2-BD59-A6C34878D82A}">
                    <a16:rowId xmlns:a16="http://schemas.microsoft.com/office/drawing/2014/main" val="10013"/>
                  </a:ext>
                </a:extLst>
              </a:tr>
              <a:tr h="0">
                <a:tc>
                  <a:txBody>
                    <a:bodyPr/>
                    <a:lstStyle/>
                    <a:p>
                      <a:pPr algn="r"/>
                      <a:r>
                        <a:rPr lang="en-US" sz="1400" b="1" dirty="0"/>
                        <a:t>D</a:t>
                      </a:r>
                    </a:p>
                  </a:txBody>
                  <a:tcPr/>
                </a:tc>
                <a:tc>
                  <a:txBody>
                    <a:bodyPr/>
                    <a:lstStyle/>
                    <a:p>
                      <a:pPr algn="r"/>
                      <a:r>
                        <a:rPr lang="en-US" sz="1400" b="1" dirty="0"/>
                        <a:t>13</a:t>
                      </a:r>
                    </a:p>
                  </a:txBody>
                  <a:tcPr/>
                </a:tc>
                <a:tc>
                  <a:txBody>
                    <a:bodyPr/>
                    <a:lstStyle/>
                    <a:p>
                      <a:pPr algn="r"/>
                      <a:r>
                        <a:rPr lang="en-US" sz="1400" b="1" dirty="0"/>
                        <a:t>1101</a:t>
                      </a:r>
                    </a:p>
                  </a:txBody>
                  <a:tcPr/>
                </a:tc>
                <a:extLst>
                  <a:ext uri="{0D108BD9-81ED-4DB2-BD59-A6C34878D82A}">
                    <a16:rowId xmlns:a16="http://schemas.microsoft.com/office/drawing/2014/main" val="10014"/>
                  </a:ext>
                </a:extLst>
              </a:tr>
              <a:tr h="0">
                <a:tc>
                  <a:txBody>
                    <a:bodyPr/>
                    <a:lstStyle/>
                    <a:p>
                      <a:pPr algn="r"/>
                      <a:r>
                        <a:rPr lang="en-US" sz="1400" b="1" dirty="0"/>
                        <a:t>E</a:t>
                      </a:r>
                    </a:p>
                  </a:txBody>
                  <a:tcPr/>
                </a:tc>
                <a:tc>
                  <a:txBody>
                    <a:bodyPr/>
                    <a:lstStyle/>
                    <a:p>
                      <a:pPr algn="r"/>
                      <a:r>
                        <a:rPr lang="en-US" sz="1400" b="1" dirty="0"/>
                        <a:t>14</a:t>
                      </a:r>
                    </a:p>
                  </a:txBody>
                  <a:tcPr/>
                </a:tc>
                <a:tc>
                  <a:txBody>
                    <a:bodyPr/>
                    <a:lstStyle/>
                    <a:p>
                      <a:pPr algn="r"/>
                      <a:r>
                        <a:rPr lang="en-US" sz="1400" b="1" dirty="0"/>
                        <a:t>1110</a:t>
                      </a:r>
                    </a:p>
                  </a:txBody>
                  <a:tcPr/>
                </a:tc>
                <a:extLst>
                  <a:ext uri="{0D108BD9-81ED-4DB2-BD59-A6C34878D82A}">
                    <a16:rowId xmlns:a16="http://schemas.microsoft.com/office/drawing/2014/main" val="10015"/>
                  </a:ext>
                </a:extLst>
              </a:tr>
              <a:tr h="0">
                <a:tc>
                  <a:txBody>
                    <a:bodyPr/>
                    <a:lstStyle/>
                    <a:p>
                      <a:pPr algn="r"/>
                      <a:r>
                        <a:rPr lang="en-US" sz="1400" b="1" dirty="0"/>
                        <a:t>F</a:t>
                      </a:r>
                    </a:p>
                  </a:txBody>
                  <a:tcPr/>
                </a:tc>
                <a:tc>
                  <a:txBody>
                    <a:bodyPr/>
                    <a:lstStyle/>
                    <a:p>
                      <a:pPr algn="r"/>
                      <a:r>
                        <a:rPr lang="en-US" sz="1400" b="1" dirty="0"/>
                        <a:t>15</a:t>
                      </a:r>
                    </a:p>
                  </a:txBody>
                  <a:tcPr/>
                </a:tc>
                <a:tc>
                  <a:txBody>
                    <a:bodyPr/>
                    <a:lstStyle/>
                    <a:p>
                      <a:pPr algn="r"/>
                      <a:r>
                        <a:rPr lang="en-US" sz="1400" b="1" dirty="0"/>
                        <a:t>1111</a:t>
                      </a:r>
                    </a:p>
                  </a:txBody>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30244472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8FFB7-C6C4-F2CF-473D-9282DDAF73EC}"/>
              </a:ext>
            </a:extLst>
          </p:cNvPr>
          <p:cNvSpPr>
            <a:spLocks noGrp="1"/>
          </p:cNvSpPr>
          <p:nvPr>
            <p:ph type="title"/>
          </p:nvPr>
        </p:nvSpPr>
        <p:spPr/>
        <p:txBody>
          <a:bodyPr/>
          <a:lstStyle/>
          <a:p>
            <a:r>
              <a:rPr lang="en-US" dirty="0"/>
              <a:t>Break + Practice</a:t>
            </a:r>
          </a:p>
        </p:txBody>
      </p:sp>
      <p:sp>
        <p:nvSpPr>
          <p:cNvPr id="3" name="Content Placeholder 2">
            <a:extLst>
              <a:ext uri="{FF2B5EF4-FFF2-40B4-BE49-F238E27FC236}">
                <a16:creationId xmlns:a16="http://schemas.microsoft.com/office/drawing/2014/main" id="{D6F556FF-DC46-B414-8445-ACF3229EB969}"/>
              </a:ext>
            </a:extLst>
          </p:cNvPr>
          <p:cNvSpPr>
            <a:spLocks noGrp="1"/>
          </p:cNvSpPr>
          <p:nvPr>
            <p:ph idx="1"/>
          </p:nvPr>
        </p:nvSpPr>
        <p:spPr/>
        <p:txBody>
          <a:bodyPr/>
          <a:lstStyle/>
          <a:p>
            <a:r>
              <a:rPr lang="en-US" dirty="0"/>
              <a:t>Convert 16-bit 0x3427 to an 8-bit signed integer</a:t>
            </a:r>
          </a:p>
          <a:p>
            <a:endParaRPr lang="en-US" dirty="0"/>
          </a:p>
          <a:p>
            <a:pPr lvl="1"/>
            <a:r>
              <a:rPr lang="en-US" dirty="0"/>
              <a:t>Process: truncate extra bits</a:t>
            </a:r>
          </a:p>
          <a:p>
            <a:pPr lvl="1"/>
            <a:r>
              <a:rPr lang="en-US" dirty="0"/>
              <a:t>Answer is </a:t>
            </a:r>
            <a:r>
              <a:rPr lang="en-US" b="1" dirty="0"/>
              <a:t>0x27</a:t>
            </a:r>
          </a:p>
          <a:p>
            <a:endParaRPr lang="en-US" dirty="0"/>
          </a:p>
          <a:p>
            <a:r>
              <a:rPr lang="en-US" dirty="0"/>
              <a:t>Convert 8-bit 0xF0 to a 16-bit signed integer</a:t>
            </a:r>
          </a:p>
          <a:p>
            <a:endParaRPr lang="en-US" dirty="0"/>
          </a:p>
          <a:p>
            <a:pPr lvl="1"/>
            <a:r>
              <a:rPr lang="en-US" dirty="0"/>
              <a:t>Process: sign extend. Is the most-significant bit one? Yes!</a:t>
            </a:r>
          </a:p>
          <a:p>
            <a:pPr lvl="1"/>
            <a:r>
              <a:rPr lang="en-US" dirty="0"/>
              <a:t>Answer is </a:t>
            </a:r>
            <a:r>
              <a:rPr lang="en-US" b="1" dirty="0"/>
              <a:t>0xFFF0</a:t>
            </a:r>
          </a:p>
        </p:txBody>
      </p:sp>
      <p:sp>
        <p:nvSpPr>
          <p:cNvPr id="4" name="Slide Number Placeholder 3">
            <a:extLst>
              <a:ext uri="{FF2B5EF4-FFF2-40B4-BE49-F238E27FC236}">
                <a16:creationId xmlns:a16="http://schemas.microsoft.com/office/drawing/2014/main" id="{972FD2E9-9CBD-EF1D-1C49-44E6D6AC78CA}"/>
              </a:ext>
            </a:extLst>
          </p:cNvPr>
          <p:cNvSpPr>
            <a:spLocks noGrp="1"/>
          </p:cNvSpPr>
          <p:nvPr>
            <p:ph type="sldNum" sz="quarter" idx="12"/>
          </p:nvPr>
        </p:nvSpPr>
        <p:spPr/>
        <p:txBody>
          <a:bodyPr/>
          <a:lstStyle/>
          <a:p>
            <a:fld id="{0778C724-3839-4D76-A707-B4C23905D055}" type="slidenum">
              <a:rPr lang="en-US" smtClean="0"/>
              <a:t>77</a:t>
            </a:fld>
            <a:endParaRPr lang="en-US"/>
          </a:p>
        </p:txBody>
      </p:sp>
      <p:graphicFrame>
        <p:nvGraphicFramePr>
          <p:cNvPr id="5" name="Table 4">
            <a:extLst>
              <a:ext uri="{FF2B5EF4-FFF2-40B4-BE49-F238E27FC236}">
                <a16:creationId xmlns:a16="http://schemas.microsoft.com/office/drawing/2014/main" id="{5F6ACD44-3A71-C75A-173A-A32F51269D0F}"/>
              </a:ext>
            </a:extLst>
          </p:cNvPr>
          <p:cNvGraphicFramePr>
            <a:graphicFrameLocks noGrp="1"/>
          </p:cNvGraphicFramePr>
          <p:nvPr/>
        </p:nvGraphicFramePr>
        <p:xfrm>
          <a:off x="9503997" y="450948"/>
          <a:ext cx="2209800" cy="515112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0">
                <a:tc>
                  <a:txBody>
                    <a:bodyPr/>
                    <a:lstStyle/>
                    <a:p>
                      <a:r>
                        <a:rPr lang="en-US" sz="1200" b="1" dirty="0"/>
                        <a:t>Hex</a:t>
                      </a:r>
                    </a:p>
                  </a:txBody>
                  <a:tcPr/>
                </a:tc>
                <a:tc>
                  <a:txBody>
                    <a:bodyPr/>
                    <a:lstStyle/>
                    <a:p>
                      <a:r>
                        <a:rPr lang="en-US" sz="1200" b="1" dirty="0"/>
                        <a:t>Decimal</a:t>
                      </a:r>
                    </a:p>
                  </a:txBody>
                  <a:tcPr/>
                </a:tc>
                <a:tc>
                  <a:txBody>
                    <a:bodyPr/>
                    <a:lstStyle/>
                    <a:p>
                      <a:r>
                        <a:rPr lang="en-US" sz="1200" b="1" dirty="0"/>
                        <a:t>Binary</a:t>
                      </a:r>
                    </a:p>
                  </a:txBody>
                  <a:tcPr/>
                </a:tc>
                <a:extLst>
                  <a:ext uri="{0D108BD9-81ED-4DB2-BD59-A6C34878D82A}">
                    <a16:rowId xmlns:a16="http://schemas.microsoft.com/office/drawing/2014/main" val="10000"/>
                  </a:ext>
                </a:extLst>
              </a:tr>
              <a:tr h="0">
                <a:tc>
                  <a:txBody>
                    <a:bodyPr/>
                    <a:lstStyle/>
                    <a:p>
                      <a:pPr algn="r"/>
                      <a:r>
                        <a:rPr lang="en-US" sz="1400" b="1" dirty="0"/>
                        <a:t>0</a:t>
                      </a:r>
                    </a:p>
                  </a:txBody>
                  <a:tcPr/>
                </a:tc>
                <a:tc>
                  <a:txBody>
                    <a:bodyPr/>
                    <a:lstStyle/>
                    <a:p>
                      <a:pPr algn="r"/>
                      <a:r>
                        <a:rPr lang="en-US" sz="1400" b="1" dirty="0"/>
                        <a:t>0</a:t>
                      </a:r>
                    </a:p>
                  </a:txBody>
                  <a:tcPr/>
                </a:tc>
                <a:tc>
                  <a:txBody>
                    <a:bodyPr/>
                    <a:lstStyle/>
                    <a:p>
                      <a:pPr algn="r"/>
                      <a:r>
                        <a:rPr lang="en-US" sz="1400" b="1" dirty="0"/>
                        <a:t>0000</a:t>
                      </a:r>
                    </a:p>
                  </a:txBody>
                  <a:tcPr/>
                </a:tc>
                <a:extLst>
                  <a:ext uri="{0D108BD9-81ED-4DB2-BD59-A6C34878D82A}">
                    <a16:rowId xmlns:a16="http://schemas.microsoft.com/office/drawing/2014/main" val="10001"/>
                  </a:ext>
                </a:extLst>
              </a:tr>
              <a:tr h="0">
                <a:tc>
                  <a:txBody>
                    <a:bodyPr/>
                    <a:lstStyle/>
                    <a:p>
                      <a:pPr algn="r"/>
                      <a:r>
                        <a:rPr lang="en-US" sz="1400" b="1" dirty="0"/>
                        <a:t>1</a:t>
                      </a:r>
                    </a:p>
                  </a:txBody>
                  <a:tcPr/>
                </a:tc>
                <a:tc>
                  <a:txBody>
                    <a:bodyPr/>
                    <a:lstStyle/>
                    <a:p>
                      <a:pPr algn="r"/>
                      <a:r>
                        <a:rPr lang="en-US" sz="1400" b="1" dirty="0"/>
                        <a:t>1</a:t>
                      </a:r>
                    </a:p>
                  </a:txBody>
                  <a:tcPr/>
                </a:tc>
                <a:tc>
                  <a:txBody>
                    <a:bodyPr/>
                    <a:lstStyle/>
                    <a:p>
                      <a:pPr algn="r"/>
                      <a:r>
                        <a:rPr lang="en-US" sz="1400" b="1" dirty="0"/>
                        <a:t>0001</a:t>
                      </a:r>
                    </a:p>
                  </a:txBody>
                  <a:tcPr/>
                </a:tc>
                <a:extLst>
                  <a:ext uri="{0D108BD9-81ED-4DB2-BD59-A6C34878D82A}">
                    <a16:rowId xmlns:a16="http://schemas.microsoft.com/office/drawing/2014/main" val="10002"/>
                  </a:ext>
                </a:extLst>
              </a:tr>
              <a:tr h="0">
                <a:tc>
                  <a:txBody>
                    <a:bodyPr/>
                    <a:lstStyle/>
                    <a:p>
                      <a:pPr algn="r"/>
                      <a:r>
                        <a:rPr lang="en-US" sz="1400" b="1" dirty="0"/>
                        <a:t>2</a:t>
                      </a:r>
                    </a:p>
                  </a:txBody>
                  <a:tcPr/>
                </a:tc>
                <a:tc>
                  <a:txBody>
                    <a:bodyPr/>
                    <a:lstStyle/>
                    <a:p>
                      <a:pPr algn="r"/>
                      <a:r>
                        <a:rPr lang="en-US" sz="1400" b="1" dirty="0"/>
                        <a:t>2</a:t>
                      </a:r>
                    </a:p>
                  </a:txBody>
                  <a:tcPr/>
                </a:tc>
                <a:tc>
                  <a:txBody>
                    <a:bodyPr/>
                    <a:lstStyle/>
                    <a:p>
                      <a:pPr algn="r"/>
                      <a:r>
                        <a:rPr lang="en-US" sz="1400" b="1" dirty="0"/>
                        <a:t>0010</a:t>
                      </a:r>
                    </a:p>
                  </a:txBody>
                  <a:tcPr/>
                </a:tc>
                <a:extLst>
                  <a:ext uri="{0D108BD9-81ED-4DB2-BD59-A6C34878D82A}">
                    <a16:rowId xmlns:a16="http://schemas.microsoft.com/office/drawing/2014/main" val="10003"/>
                  </a:ext>
                </a:extLst>
              </a:tr>
              <a:tr h="0">
                <a:tc>
                  <a:txBody>
                    <a:bodyPr/>
                    <a:lstStyle/>
                    <a:p>
                      <a:pPr algn="r"/>
                      <a:r>
                        <a:rPr lang="en-US" sz="1400" b="1" dirty="0"/>
                        <a:t>3</a:t>
                      </a:r>
                    </a:p>
                  </a:txBody>
                  <a:tcPr/>
                </a:tc>
                <a:tc>
                  <a:txBody>
                    <a:bodyPr/>
                    <a:lstStyle/>
                    <a:p>
                      <a:pPr algn="r"/>
                      <a:r>
                        <a:rPr lang="en-US" sz="1400" b="1" dirty="0"/>
                        <a:t>3</a:t>
                      </a:r>
                    </a:p>
                  </a:txBody>
                  <a:tcPr/>
                </a:tc>
                <a:tc>
                  <a:txBody>
                    <a:bodyPr/>
                    <a:lstStyle/>
                    <a:p>
                      <a:pPr algn="r"/>
                      <a:r>
                        <a:rPr lang="en-US" sz="1400" b="1" dirty="0"/>
                        <a:t>0011</a:t>
                      </a:r>
                    </a:p>
                  </a:txBody>
                  <a:tcPr/>
                </a:tc>
                <a:extLst>
                  <a:ext uri="{0D108BD9-81ED-4DB2-BD59-A6C34878D82A}">
                    <a16:rowId xmlns:a16="http://schemas.microsoft.com/office/drawing/2014/main" val="10004"/>
                  </a:ext>
                </a:extLst>
              </a:tr>
              <a:tr h="0">
                <a:tc>
                  <a:txBody>
                    <a:bodyPr/>
                    <a:lstStyle/>
                    <a:p>
                      <a:pPr algn="r"/>
                      <a:r>
                        <a:rPr lang="en-US" sz="1400" b="1" dirty="0"/>
                        <a:t>4</a:t>
                      </a:r>
                    </a:p>
                  </a:txBody>
                  <a:tcPr/>
                </a:tc>
                <a:tc>
                  <a:txBody>
                    <a:bodyPr/>
                    <a:lstStyle/>
                    <a:p>
                      <a:pPr algn="r"/>
                      <a:r>
                        <a:rPr lang="en-US" sz="1400" b="1" dirty="0"/>
                        <a:t>4</a:t>
                      </a:r>
                    </a:p>
                  </a:txBody>
                  <a:tcPr/>
                </a:tc>
                <a:tc>
                  <a:txBody>
                    <a:bodyPr/>
                    <a:lstStyle/>
                    <a:p>
                      <a:pPr algn="r"/>
                      <a:r>
                        <a:rPr lang="en-US" sz="1400" b="1" dirty="0"/>
                        <a:t>0100</a:t>
                      </a:r>
                    </a:p>
                  </a:txBody>
                  <a:tcPr/>
                </a:tc>
                <a:extLst>
                  <a:ext uri="{0D108BD9-81ED-4DB2-BD59-A6C34878D82A}">
                    <a16:rowId xmlns:a16="http://schemas.microsoft.com/office/drawing/2014/main" val="10005"/>
                  </a:ext>
                </a:extLst>
              </a:tr>
              <a:tr h="0">
                <a:tc>
                  <a:txBody>
                    <a:bodyPr/>
                    <a:lstStyle/>
                    <a:p>
                      <a:pPr algn="r"/>
                      <a:r>
                        <a:rPr lang="en-US" sz="1400" b="1" dirty="0"/>
                        <a:t>5</a:t>
                      </a:r>
                    </a:p>
                  </a:txBody>
                  <a:tcPr/>
                </a:tc>
                <a:tc>
                  <a:txBody>
                    <a:bodyPr/>
                    <a:lstStyle/>
                    <a:p>
                      <a:pPr algn="r"/>
                      <a:r>
                        <a:rPr lang="en-US" sz="1400" b="1" dirty="0"/>
                        <a:t>5</a:t>
                      </a:r>
                    </a:p>
                  </a:txBody>
                  <a:tcPr/>
                </a:tc>
                <a:tc>
                  <a:txBody>
                    <a:bodyPr/>
                    <a:lstStyle/>
                    <a:p>
                      <a:pPr algn="r"/>
                      <a:r>
                        <a:rPr lang="en-US" sz="1400" b="1" dirty="0"/>
                        <a:t>0101</a:t>
                      </a:r>
                    </a:p>
                  </a:txBody>
                  <a:tcPr/>
                </a:tc>
                <a:extLst>
                  <a:ext uri="{0D108BD9-81ED-4DB2-BD59-A6C34878D82A}">
                    <a16:rowId xmlns:a16="http://schemas.microsoft.com/office/drawing/2014/main" val="10006"/>
                  </a:ext>
                </a:extLst>
              </a:tr>
              <a:tr h="0">
                <a:tc>
                  <a:txBody>
                    <a:bodyPr/>
                    <a:lstStyle/>
                    <a:p>
                      <a:pPr algn="r"/>
                      <a:r>
                        <a:rPr lang="en-US" sz="1400" b="1" dirty="0"/>
                        <a:t>6</a:t>
                      </a:r>
                    </a:p>
                  </a:txBody>
                  <a:tcPr/>
                </a:tc>
                <a:tc>
                  <a:txBody>
                    <a:bodyPr/>
                    <a:lstStyle/>
                    <a:p>
                      <a:pPr algn="r"/>
                      <a:r>
                        <a:rPr lang="en-US" sz="1400" b="1" dirty="0"/>
                        <a:t>6</a:t>
                      </a:r>
                    </a:p>
                  </a:txBody>
                  <a:tcPr/>
                </a:tc>
                <a:tc>
                  <a:txBody>
                    <a:bodyPr/>
                    <a:lstStyle/>
                    <a:p>
                      <a:pPr algn="r"/>
                      <a:r>
                        <a:rPr lang="en-US" sz="1400" b="1" dirty="0"/>
                        <a:t>0110</a:t>
                      </a:r>
                    </a:p>
                  </a:txBody>
                  <a:tcPr/>
                </a:tc>
                <a:extLst>
                  <a:ext uri="{0D108BD9-81ED-4DB2-BD59-A6C34878D82A}">
                    <a16:rowId xmlns:a16="http://schemas.microsoft.com/office/drawing/2014/main" val="10007"/>
                  </a:ext>
                </a:extLst>
              </a:tr>
              <a:tr h="0">
                <a:tc>
                  <a:txBody>
                    <a:bodyPr/>
                    <a:lstStyle/>
                    <a:p>
                      <a:pPr algn="r"/>
                      <a:r>
                        <a:rPr lang="en-US" sz="1400" b="1" dirty="0"/>
                        <a:t>7</a:t>
                      </a:r>
                    </a:p>
                  </a:txBody>
                  <a:tcPr/>
                </a:tc>
                <a:tc>
                  <a:txBody>
                    <a:bodyPr/>
                    <a:lstStyle/>
                    <a:p>
                      <a:pPr algn="r"/>
                      <a:r>
                        <a:rPr lang="en-US" sz="1400" b="1" dirty="0"/>
                        <a:t>7</a:t>
                      </a:r>
                    </a:p>
                  </a:txBody>
                  <a:tcPr/>
                </a:tc>
                <a:tc>
                  <a:txBody>
                    <a:bodyPr/>
                    <a:lstStyle/>
                    <a:p>
                      <a:pPr algn="r"/>
                      <a:r>
                        <a:rPr lang="en-US" sz="1400" b="1" dirty="0"/>
                        <a:t>0111</a:t>
                      </a:r>
                    </a:p>
                  </a:txBody>
                  <a:tcPr/>
                </a:tc>
                <a:extLst>
                  <a:ext uri="{0D108BD9-81ED-4DB2-BD59-A6C34878D82A}">
                    <a16:rowId xmlns:a16="http://schemas.microsoft.com/office/drawing/2014/main" val="10008"/>
                  </a:ext>
                </a:extLst>
              </a:tr>
              <a:tr h="0">
                <a:tc>
                  <a:txBody>
                    <a:bodyPr/>
                    <a:lstStyle/>
                    <a:p>
                      <a:pPr algn="r"/>
                      <a:r>
                        <a:rPr lang="en-US" sz="1400" b="1" dirty="0"/>
                        <a:t>8</a:t>
                      </a:r>
                    </a:p>
                  </a:txBody>
                  <a:tcPr/>
                </a:tc>
                <a:tc>
                  <a:txBody>
                    <a:bodyPr/>
                    <a:lstStyle/>
                    <a:p>
                      <a:pPr algn="r"/>
                      <a:r>
                        <a:rPr lang="en-US" sz="1400" b="1" dirty="0"/>
                        <a:t>8</a:t>
                      </a:r>
                    </a:p>
                  </a:txBody>
                  <a:tcPr/>
                </a:tc>
                <a:tc>
                  <a:txBody>
                    <a:bodyPr/>
                    <a:lstStyle/>
                    <a:p>
                      <a:pPr algn="r"/>
                      <a:r>
                        <a:rPr lang="en-US" sz="1400" b="1" dirty="0"/>
                        <a:t>1000</a:t>
                      </a:r>
                    </a:p>
                  </a:txBody>
                  <a:tcPr/>
                </a:tc>
                <a:extLst>
                  <a:ext uri="{0D108BD9-81ED-4DB2-BD59-A6C34878D82A}">
                    <a16:rowId xmlns:a16="http://schemas.microsoft.com/office/drawing/2014/main" val="10009"/>
                  </a:ext>
                </a:extLst>
              </a:tr>
              <a:tr h="0">
                <a:tc>
                  <a:txBody>
                    <a:bodyPr/>
                    <a:lstStyle/>
                    <a:p>
                      <a:pPr algn="r"/>
                      <a:r>
                        <a:rPr lang="en-US" sz="1400" b="1" dirty="0"/>
                        <a:t>9</a:t>
                      </a:r>
                    </a:p>
                  </a:txBody>
                  <a:tcPr/>
                </a:tc>
                <a:tc>
                  <a:txBody>
                    <a:bodyPr/>
                    <a:lstStyle/>
                    <a:p>
                      <a:pPr algn="r"/>
                      <a:r>
                        <a:rPr lang="en-US" sz="1400" b="1" dirty="0"/>
                        <a:t>9</a:t>
                      </a:r>
                    </a:p>
                  </a:txBody>
                  <a:tcPr/>
                </a:tc>
                <a:tc>
                  <a:txBody>
                    <a:bodyPr/>
                    <a:lstStyle/>
                    <a:p>
                      <a:pPr algn="r"/>
                      <a:r>
                        <a:rPr lang="en-US" sz="1400" b="1" dirty="0"/>
                        <a:t>1001</a:t>
                      </a:r>
                    </a:p>
                  </a:txBody>
                  <a:tcPr/>
                </a:tc>
                <a:extLst>
                  <a:ext uri="{0D108BD9-81ED-4DB2-BD59-A6C34878D82A}">
                    <a16:rowId xmlns:a16="http://schemas.microsoft.com/office/drawing/2014/main" val="10010"/>
                  </a:ext>
                </a:extLst>
              </a:tr>
              <a:tr h="0">
                <a:tc>
                  <a:txBody>
                    <a:bodyPr/>
                    <a:lstStyle/>
                    <a:p>
                      <a:pPr algn="r"/>
                      <a:r>
                        <a:rPr lang="en-US" sz="1400" b="1" dirty="0"/>
                        <a:t>A</a:t>
                      </a:r>
                    </a:p>
                  </a:txBody>
                  <a:tcPr/>
                </a:tc>
                <a:tc>
                  <a:txBody>
                    <a:bodyPr/>
                    <a:lstStyle/>
                    <a:p>
                      <a:pPr algn="r"/>
                      <a:r>
                        <a:rPr lang="en-US" sz="1400" b="1" dirty="0"/>
                        <a:t>10</a:t>
                      </a:r>
                    </a:p>
                  </a:txBody>
                  <a:tcPr/>
                </a:tc>
                <a:tc>
                  <a:txBody>
                    <a:bodyPr/>
                    <a:lstStyle/>
                    <a:p>
                      <a:pPr algn="r"/>
                      <a:r>
                        <a:rPr lang="en-US" sz="1400" b="1" dirty="0"/>
                        <a:t>1010</a:t>
                      </a:r>
                    </a:p>
                  </a:txBody>
                  <a:tcPr/>
                </a:tc>
                <a:extLst>
                  <a:ext uri="{0D108BD9-81ED-4DB2-BD59-A6C34878D82A}">
                    <a16:rowId xmlns:a16="http://schemas.microsoft.com/office/drawing/2014/main" val="10011"/>
                  </a:ext>
                </a:extLst>
              </a:tr>
              <a:tr h="0">
                <a:tc>
                  <a:txBody>
                    <a:bodyPr/>
                    <a:lstStyle/>
                    <a:p>
                      <a:pPr algn="r"/>
                      <a:r>
                        <a:rPr lang="en-US" sz="1400" b="1" dirty="0"/>
                        <a:t>B</a:t>
                      </a:r>
                    </a:p>
                  </a:txBody>
                  <a:tcPr/>
                </a:tc>
                <a:tc>
                  <a:txBody>
                    <a:bodyPr/>
                    <a:lstStyle/>
                    <a:p>
                      <a:pPr algn="r"/>
                      <a:r>
                        <a:rPr lang="en-US" sz="1400" b="1" dirty="0"/>
                        <a:t>11</a:t>
                      </a:r>
                    </a:p>
                  </a:txBody>
                  <a:tcPr/>
                </a:tc>
                <a:tc>
                  <a:txBody>
                    <a:bodyPr/>
                    <a:lstStyle/>
                    <a:p>
                      <a:pPr algn="r"/>
                      <a:r>
                        <a:rPr lang="en-US" sz="1400" b="1" dirty="0"/>
                        <a:t>1011</a:t>
                      </a:r>
                    </a:p>
                  </a:txBody>
                  <a:tcPr/>
                </a:tc>
                <a:extLst>
                  <a:ext uri="{0D108BD9-81ED-4DB2-BD59-A6C34878D82A}">
                    <a16:rowId xmlns:a16="http://schemas.microsoft.com/office/drawing/2014/main" val="10012"/>
                  </a:ext>
                </a:extLst>
              </a:tr>
              <a:tr h="0">
                <a:tc>
                  <a:txBody>
                    <a:bodyPr/>
                    <a:lstStyle/>
                    <a:p>
                      <a:pPr algn="r"/>
                      <a:r>
                        <a:rPr lang="en-US" sz="1400" b="1" dirty="0"/>
                        <a:t>C</a:t>
                      </a:r>
                    </a:p>
                  </a:txBody>
                  <a:tcPr/>
                </a:tc>
                <a:tc>
                  <a:txBody>
                    <a:bodyPr/>
                    <a:lstStyle/>
                    <a:p>
                      <a:pPr algn="r"/>
                      <a:r>
                        <a:rPr lang="en-US" sz="1400" b="1" dirty="0"/>
                        <a:t>12</a:t>
                      </a:r>
                    </a:p>
                  </a:txBody>
                  <a:tcPr/>
                </a:tc>
                <a:tc>
                  <a:txBody>
                    <a:bodyPr/>
                    <a:lstStyle/>
                    <a:p>
                      <a:pPr algn="r"/>
                      <a:r>
                        <a:rPr lang="en-US" sz="1400" b="1" dirty="0"/>
                        <a:t>1100</a:t>
                      </a:r>
                    </a:p>
                  </a:txBody>
                  <a:tcPr/>
                </a:tc>
                <a:extLst>
                  <a:ext uri="{0D108BD9-81ED-4DB2-BD59-A6C34878D82A}">
                    <a16:rowId xmlns:a16="http://schemas.microsoft.com/office/drawing/2014/main" val="10013"/>
                  </a:ext>
                </a:extLst>
              </a:tr>
              <a:tr h="0">
                <a:tc>
                  <a:txBody>
                    <a:bodyPr/>
                    <a:lstStyle/>
                    <a:p>
                      <a:pPr algn="r"/>
                      <a:r>
                        <a:rPr lang="en-US" sz="1400" b="1" dirty="0"/>
                        <a:t>D</a:t>
                      </a:r>
                    </a:p>
                  </a:txBody>
                  <a:tcPr/>
                </a:tc>
                <a:tc>
                  <a:txBody>
                    <a:bodyPr/>
                    <a:lstStyle/>
                    <a:p>
                      <a:pPr algn="r"/>
                      <a:r>
                        <a:rPr lang="en-US" sz="1400" b="1" dirty="0"/>
                        <a:t>13</a:t>
                      </a:r>
                    </a:p>
                  </a:txBody>
                  <a:tcPr/>
                </a:tc>
                <a:tc>
                  <a:txBody>
                    <a:bodyPr/>
                    <a:lstStyle/>
                    <a:p>
                      <a:pPr algn="r"/>
                      <a:r>
                        <a:rPr lang="en-US" sz="1400" b="1" dirty="0"/>
                        <a:t>1101</a:t>
                      </a:r>
                    </a:p>
                  </a:txBody>
                  <a:tcPr/>
                </a:tc>
                <a:extLst>
                  <a:ext uri="{0D108BD9-81ED-4DB2-BD59-A6C34878D82A}">
                    <a16:rowId xmlns:a16="http://schemas.microsoft.com/office/drawing/2014/main" val="10014"/>
                  </a:ext>
                </a:extLst>
              </a:tr>
              <a:tr h="0">
                <a:tc>
                  <a:txBody>
                    <a:bodyPr/>
                    <a:lstStyle/>
                    <a:p>
                      <a:pPr algn="r"/>
                      <a:r>
                        <a:rPr lang="en-US" sz="1400" b="1" dirty="0"/>
                        <a:t>E</a:t>
                      </a:r>
                    </a:p>
                  </a:txBody>
                  <a:tcPr/>
                </a:tc>
                <a:tc>
                  <a:txBody>
                    <a:bodyPr/>
                    <a:lstStyle/>
                    <a:p>
                      <a:pPr algn="r"/>
                      <a:r>
                        <a:rPr lang="en-US" sz="1400" b="1" dirty="0"/>
                        <a:t>14</a:t>
                      </a:r>
                    </a:p>
                  </a:txBody>
                  <a:tcPr/>
                </a:tc>
                <a:tc>
                  <a:txBody>
                    <a:bodyPr/>
                    <a:lstStyle/>
                    <a:p>
                      <a:pPr algn="r"/>
                      <a:r>
                        <a:rPr lang="en-US" sz="1400" b="1" dirty="0"/>
                        <a:t>1110</a:t>
                      </a:r>
                    </a:p>
                  </a:txBody>
                  <a:tcPr/>
                </a:tc>
                <a:extLst>
                  <a:ext uri="{0D108BD9-81ED-4DB2-BD59-A6C34878D82A}">
                    <a16:rowId xmlns:a16="http://schemas.microsoft.com/office/drawing/2014/main" val="10015"/>
                  </a:ext>
                </a:extLst>
              </a:tr>
              <a:tr h="0">
                <a:tc>
                  <a:txBody>
                    <a:bodyPr/>
                    <a:lstStyle/>
                    <a:p>
                      <a:pPr algn="r"/>
                      <a:r>
                        <a:rPr lang="en-US" sz="1400" b="1" dirty="0"/>
                        <a:t>F</a:t>
                      </a:r>
                    </a:p>
                  </a:txBody>
                  <a:tcPr/>
                </a:tc>
                <a:tc>
                  <a:txBody>
                    <a:bodyPr/>
                    <a:lstStyle/>
                    <a:p>
                      <a:pPr algn="r"/>
                      <a:r>
                        <a:rPr lang="en-US" sz="1400" b="1" dirty="0"/>
                        <a:t>15</a:t>
                      </a:r>
                    </a:p>
                  </a:txBody>
                  <a:tcPr/>
                </a:tc>
                <a:tc>
                  <a:txBody>
                    <a:bodyPr/>
                    <a:lstStyle/>
                    <a:p>
                      <a:pPr algn="r"/>
                      <a:r>
                        <a:rPr lang="en-US" sz="1400" b="1" dirty="0"/>
                        <a:t>1111</a:t>
                      </a:r>
                    </a:p>
                  </a:txBody>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366906848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78</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a:solidFill>
            <a:schemeClr val="bg1"/>
          </a:solidFill>
        </p:spPr>
        <p:txBody>
          <a:bodyPr>
            <a:normAutofit/>
          </a:bodyPr>
          <a:lstStyle/>
          <a:p>
            <a:r>
              <a:rPr lang="en-US" dirty="0"/>
              <a:t>Binary and Hex</a:t>
            </a:r>
          </a:p>
          <a:p>
            <a:pPr lvl="1"/>
            <a:endParaRPr lang="en-US" dirty="0"/>
          </a:p>
          <a:p>
            <a:r>
              <a:rPr lang="en-US" dirty="0"/>
              <a:t>Memory</a:t>
            </a:r>
          </a:p>
          <a:p>
            <a:pPr lvl="1"/>
            <a:endParaRPr lang="en-US" dirty="0"/>
          </a:p>
          <a:p>
            <a:r>
              <a:rPr lang="en-US" dirty="0"/>
              <a:t>Encoding</a:t>
            </a:r>
          </a:p>
          <a:p>
            <a:r>
              <a:rPr lang="en-US" dirty="0"/>
              <a:t>Integer Encodings</a:t>
            </a:r>
          </a:p>
          <a:p>
            <a:pPr lvl="1"/>
            <a:r>
              <a:rPr lang="en-US" dirty="0"/>
              <a:t>Signed Integers</a:t>
            </a:r>
          </a:p>
          <a:p>
            <a:pPr lvl="1"/>
            <a:r>
              <a:rPr lang="en-US" dirty="0"/>
              <a:t>Converting Sign</a:t>
            </a:r>
          </a:p>
          <a:p>
            <a:pPr lvl="1"/>
            <a:r>
              <a:rPr lang="en-US" dirty="0"/>
              <a:t>Converting Length</a:t>
            </a:r>
          </a:p>
          <a:p>
            <a:r>
              <a:rPr lang="en-US" b="1" dirty="0"/>
              <a:t>Other encodings</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390845015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8" name="Rectangle 28"/>
          <p:cNvSpPr>
            <a:spLocks noGrp="1" noChangeArrowheads="1"/>
          </p:cNvSpPr>
          <p:nvPr>
            <p:ph type="title"/>
          </p:nvPr>
        </p:nvSpPr>
        <p:spPr/>
        <p:txBody>
          <a:bodyPr/>
          <a:lstStyle/>
          <a:p>
            <a:r>
              <a:rPr lang="en-US" dirty="0"/>
              <a:t>Encoding strings (The C way)</a:t>
            </a:r>
          </a:p>
        </p:txBody>
      </p:sp>
      <p:sp>
        <p:nvSpPr>
          <p:cNvPr id="604189" name="Rectangle 29"/>
          <p:cNvSpPr>
            <a:spLocks noGrp="1" noChangeArrowheads="1"/>
          </p:cNvSpPr>
          <p:nvPr>
            <p:ph idx="1"/>
          </p:nvPr>
        </p:nvSpPr>
        <p:spPr/>
        <p:txBody>
          <a:bodyPr/>
          <a:lstStyle/>
          <a:p>
            <a:r>
              <a:rPr lang="en-US" sz="2400" dirty="0"/>
              <a:t>Represented by array of characters</a:t>
            </a:r>
          </a:p>
          <a:p>
            <a:pPr lvl="1"/>
            <a:r>
              <a:rPr lang="en-US" sz="2000" dirty="0"/>
              <a:t>Each character encoded in ASCII format</a:t>
            </a:r>
          </a:p>
          <a:p>
            <a:pPr lvl="1"/>
            <a:r>
              <a:rPr lang="en-US" sz="2000" dirty="0"/>
              <a:t>NULL character (code 0) to mark the end</a:t>
            </a:r>
          </a:p>
          <a:p>
            <a:endParaRPr lang="en-US" sz="2200" dirty="0"/>
          </a:p>
          <a:p>
            <a:r>
              <a:rPr lang="en-US" sz="2400" dirty="0"/>
              <a:t>Compatibility</a:t>
            </a:r>
          </a:p>
          <a:p>
            <a:pPr lvl="1"/>
            <a:r>
              <a:rPr lang="en-US" sz="2000" dirty="0"/>
              <a:t>Byte ordering not an issue (data all single-byte!)</a:t>
            </a:r>
          </a:p>
          <a:p>
            <a:pPr lvl="1"/>
            <a:r>
              <a:rPr lang="en-US" sz="2000" dirty="0"/>
              <a:t>ASCII text files generally platform independent</a:t>
            </a:r>
          </a:p>
          <a:p>
            <a:pPr lvl="2"/>
            <a:r>
              <a:rPr lang="en-US" sz="1800" dirty="0"/>
              <a:t>Except for different conventions of line termination</a:t>
            </a:r>
            <a:br>
              <a:rPr lang="en-US" sz="1800" dirty="0"/>
            </a:br>
            <a:r>
              <a:rPr lang="en-US" sz="1800" dirty="0"/>
              <a:t> character(s)!</a:t>
            </a:r>
          </a:p>
        </p:txBody>
      </p:sp>
      <p:sp>
        <p:nvSpPr>
          <p:cNvPr id="42" name="Rectangle 3"/>
          <p:cNvSpPr>
            <a:spLocks/>
          </p:cNvSpPr>
          <p:nvPr/>
        </p:nvSpPr>
        <p:spPr bwMode="auto">
          <a:xfrm>
            <a:off x="7257631" y="1246188"/>
            <a:ext cx="3187700" cy="457200"/>
          </a:xfrm>
          <a:prstGeom prst="rect">
            <a:avLst/>
          </a:prstGeom>
          <a:solidFill>
            <a:srgbClr val="FFFF99"/>
          </a:solidFill>
          <a:ln w="6350" cap="flat">
            <a:solidFill>
              <a:schemeClr val="tx1"/>
            </a:solidFill>
            <a:prstDash val="solid"/>
            <a:miter lim="800000"/>
            <a:headEnd type="none" w="med" len="med"/>
            <a:tailEnd type="none" w="med" len="med"/>
          </a:ln>
          <a:effectLst>
            <a:outerShdw blurRad="127000" dist="76199" dir="2700000" algn="ctr" rotWithShape="0">
              <a:srgbClr val="000000">
                <a:alpha val="75000"/>
              </a:srgbClr>
            </a:outerShdw>
          </a:effectLst>
        </p:spPr>
        <p:txBody>
          <a:bodyPr lIns="25400" tIns="25400" rIns="65086" bIns="25400">
            <a:prstTxWarp prst="textNoShape">
              <a:avLst/>
            </a:prstTxWarp>
          </a:bodyPr>
          <a:lstStyle/>
          <a:p>
            <a:pPr marL="398463" indent="-385763" algn="ctr">
              <a:lnSpc>
                <a:spcPct val="95000"/>
              </a:lnSpc>
              <a:spcBef>
                <a:spcPts val="1150"/>
              </a:spcBef>
              <a:defRPr/>
            </a:pPr>
            <a:r>
              <a:rPr lang="en-US" sz="2000" dirty="0">
                <a:solidFill>
                  <a:srgbClr val="000000"/>
                </a:solidFill>
                <a:effectLst>
                  <a:outerShdw blurRad="38100" dist="38100" dir="2700000" algn="tl">
                    <a:srgbClr val="DDDDDD"/>
                  </a:outerShdw>
                </a:effectLst>
                <a:latin typeface="Courier New"/>
                <a:ea typeface="Monaco" charset="0"/>
                <a:cs typeface="Courier New"/>
                <a:sym typeface="Monaco" charset="0"/>
              </a:rPr>
              <a:t>char S[6] = "18243";</a:t>
            </a:r>
          </a:p>
        </p:txBody>
      </p:sp>
      <p:sp>
        <p:nvSpPr>
          <p:cNvPr id="43" name="Rectangle 5"/>
          <p:cNvSpPr>
            <a:spLocks/>
          </p:cNvSpPr>
          <p:nvPr/>
        </p:nvSpPr>
        <p:spPr bwMode="auto">
          <a:xfrm>
            <a:off x="7487167" y="1992314"/>
            <a:ext cx="1272144" cy="379591"/>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dirty="0">
                <a:solidFill>
                  <a:srgbClr val="000066"/>
                </a:solidFill>
                <a:latin typeface="Helvetica" charset="0"/>
                <a:ea typeface="Helvetica" charset="0"/>
                <a:cs typeface="Helvetica" charset="0"/>
                <a:sym typeface="Helvetica" charset="0"/>
              </a:rPr>
              <a:t>Big-Endian</a:t>
            </a:r>
          </a:p>
        </p:txBody>
      </p:sp>
      <p:sp>
        <p:nvSpPr>
          <p:cNvPr id="44" name="Rectangle 6"/>
          <p:cNvSpPr>
            <a:spLocks/>
          </p:cNvSpPr>
          <p:nvPr/>
        </p:nvSpPr>
        <p:spPr bwMode="auto">
          <a:xfrm>
            <a:off x="8998519" y="1992314"/>
            <a:ext cx="1426031" cy="379591"/>
          </a:xfrm>
          <a:prstGeom prst="rect">
            <a:avLst/>
          </a:prstGeom>
          <a:noFill/>
          <a:ln w="25400">
            <a:noFill/>
            <a:miter lim="800000"/>
            <a:headEnd/>
            <a:tailEnd/>
          </a:ln>
        </p:spPr>
        <p:txBody>
          <a:bodyPr wrap="none" lIns="50800" tIns="50800" bIns="50800">
            <a:prstTxWarp prst="textNoShape">
              <a:avLst/>
            </a:prstTxWarp>
            <a:spAutoFit/>
          </a:bodyPr>
          <a:lstStyle/>
          <a:p>
            <a:pPr algn="ctr" eaLnBrk="1" hangingPunct="1"/>
            <a:r>
              <a:rPr lang="en-US" dirty="0">
                <a:solidFill>
                  <a:srgbClr val="000066"/>
                </a:solidFill>
                <a:latin typeface="Helvetica" charset="0"/>
                <a:ea typeface="Helvetica" charset="0"/>
                <a:cs typeface="Helvetica" charset="0"/>
                <a:sym typeface="Helvetica" charset="0"/>
              </a:rPr>
              <a:t>Little-Endian</a:t>
            </a:r>
          </a:p>
        </p:txBody>
      </p:sp>
      <p:graphicFrame>
        <p:nvGraphicFramePr>
          <p:cNvPr id="52" name="Group 14"/>
          <p:cNvGraphicFramePr>
            <a:graphicFrameLocks noGrp="1"/>
          </p:cNvGraphicFramePr>
          <p:nvPr>
            <p:extLst>
              <p:ext uri="{D42A27DB-BD31-4B8C-83A1-F6EECF244321}">
                <p14:modId xmlns:p14="http://schemas.microsoft.com/office/powerpoint/2010/main" val="4223502807"/>
              </p:ext>
            </p:extLst>
          </p:nvPr>
        </p:nvGraphicFramePr>
        <p:xfrm>
          <a:off x="7815262" y="2413000"/>
          <a:ext cx="635000" cy="2286000"/>
        </p:xfrm>
        <a:graphic>
          <a:graphicData uri="http://schemas.openxmlformats.org/drawingml/2006/table">
            <a:tbl>
              <a:tblPr/>
              <a:tblGrid>
                <a:gridCol w="635000">
                  <a:extLst>
                    <a:ext uri="{9D8B030D-6E8A-4147-A177-3AD203B41FA5}">
                      <a16:colId xmlns:a16="http://schemas.microsoft.com/office/drawing/2014/main" val="20000"/>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0x31</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0x38</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0x32</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2"/>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0x34</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3"/>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0x33</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4"/>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0x00</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5"/>
                  </a:ext>
                </a:extLst>
              </a:tr>
            </a:tbl>
          </a:graphicData>
        </a:graphic>
      </p:graphicFrame>
      <p:graphicFrame>
        <p:nvGraphicFramePr>
          <p:cNvPr id="53" name="Group 40"/>
          <p:cNvGraphicFramePr>
            <a:graphicFrameLocks noGrp="1"/>
          </p:cNvGraphicFramePr>
          <p:nvPr>
            <p:extLst>
              <p:ext uri="{D42A27DB-BD31-4B8C-83A1-F6EECF244321}">
                <p14:modId xmlns:p14="http://schemas.microsoft.com/office/powerpoint/2010/main" val="2973982578"/>
              </p:ext>
            </p:extLst>
          </p:nvPr>
        </p:nvGraphicFramePr>
        <p:xfrm>
          <a:off x="9394034" y="2413000"/>
          <a:ext cx="635000" cy="2286000"/>
        </p:xfrm>
        <a:graphic>
          <a:graphicData uri="http://schemas.openxmlformats.org/drawingml/2006/table">
            <a:tbl>
              <a:tblPr/>
              <a:tblGrid>
                <a:gridCol w="635000">
                  <a:extLst>
                    <a:ext uri="{9D8B030D-6E8A-4147-A177-3AD203B41FA5}">
                      <a16:colId xmlns:a16="http://schemas.microsoft.com/office/drawing/2014/main" val="20000"/>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0x31</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0x38</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0x32</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2"/>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0x34</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3"/>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0x33</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4"/>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0x00</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5"/>
                  </a:ext>
                </a:extLst>
              </a:tr>
            </a:tbl>
          </a:graphicData>
        </a:graphic>
      </p:graphicFrame>
      <p:sp>
        <p:nvSpPr>
          <p:cNvPr id="16" name="Slide Number Placeholder 3">
            <a:extLst>
              <a:ext uri="{FF2B5EF4-FFF2-40B4-BE49-F238E27FC236}">
                <a16:creationId xmlns:a16="http://schemas.microsoft.com/office/drawing/2014/main" id="{8AF6CC6B-67FE-4AC8-85C0-687ACAEDDD42}"/>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79</a:t>
            </a:fld>
            <a:endParaRPr lang="en-US"/>
          </a:p>
        </p:txBody>
      </p:sp>
      <p:sp>
        <p:nvSpPr>
          <p:cNvPr id="17" name="Line 8">
            <a:extLst>
              <a:ext uri="{FF2B5EF4-FFF2-40B4-BE49-F238E27FC236}">
                <a16:creationId xmlns:a16="http://schemas.microsoft.com/office/drawing/2014/main" id="{E9FAD9C8-7958-4FEB-93E1-6D2601B7D38A}"/>
              </a:ext>
            </a:extLst>
          </p:cNvPr>
          <p:cNvSpPr>
            <a:spLocks noChangeShapeType="1"/>
          </p:cNvSpPr>
          <p:nvPr/>
        </p:nvSpPr>
        <p:spPr bwMode="auto">
          <a:xfrm>
            <a:off x="8446296" y="2614612"/>
            <a:ext cx="935038" cy="0"/>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8" name="Line 8">
            <a:extLst>
              <a:ext uri="{FF2B5EF4-FFF2-40B4-BE49-F238E27FC236}">
                <a16:creationId xmlns:a16="http://schemas.microsoft.com/office/drawing/2014/main" id="{ECAB72DC-194D-43A1-B3E1-4018276DC326}"/>
              </a:ext>
            </a:extLst>
          </p:cNvPr>
          <p:cNvSpPr>
            <a:spLocks noChangeShapeType="1"/>
          </p:cNvSpPr>
          <p:nvPr/>
        </p:nvSpPr>
        <p:spPr bwMode="auto">
          <a:xfrm>
            <a:off x="8446296" y="2970212"/>
            <a:ext cx="935038" cy="0"/>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9" name="Line 8">
            <a:extLst>
              <a:ext uri="{FF2B5EF4-FFF2-40B4-BE49-F238E27FC236}">
                <a16:creationId xmlns:a16="http://schemas.microsoft.com/office/drawing/2014/main" id="{FE803A5A-3C7E-414D-8E51-2C4771472B64}"/>
              </a:ext>
            </a:extLst>
          </p:cNvPr>
          <p:cNvSpPr>
            <a:spLocks noChangeShapeType="1"/>
          </p:cNvSpPr>
          <p:nvPr/>
        </p:nvSpPr>
        <p:spPr bwMode="auto">
          <a:xfrm>
            <a:off x="8458577" y="3327400"/>
            <a:ext cx="935038" cy="0"/>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20" name="Line 8">
            <a:extLst>
              <a:ext uri="{FF2B5EF4-FFF2-40B4-BE49-F238E27FC236}">
                <a16:creationId xmlns:a16="http://schemas.microsoft.com/office/drawing/2014/main" id="{24F2F007-5DAE-4E7B-A433-1D289F967003}"/>
              </a:ext>
            </a:extLst>
          </p:cNvPr>
          <p:cNvSpPr>
            <a:spLocks noChangeShapeType="1"/>
          </p:cNvSpPr>
          <p:nvPr/>
        </p:nvSpPr>
        <p:spPr bwMode="auto">
          <a:xfrm>
            <a:off x="8458577" y="3708400"/>
            <a:ext cx="935038" cy="0"/>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21" name="Line 8">
            <a:extLst>
              <a:ext uri="{FF2B5EF4-FFF2-40B4-BE49-F238E27FC236}">
                <a16:creationId xmlns:a16="http://schemas.microsoft.com/office/drawing/2014/main" id="{099DE742-742F-4E6C-8519-C0C786F26E27}"/>
              </a:ext>
            </a:extLst>
          </p:cNvPr>
          <p:cNvSpPr>
            <a:spLocks noChangeShapeType="1"/>
          </p:cNvSpPr>
          <p:nvPr/>
        </p:nvSpPr>
        <p:spPr bwMode="auto">
          <a:xfrm>
            <a:off x="8458577" y="4113212"/>
            <a:ext cx="935038" cy="0"/>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22" name="Line 8">
            <a:extLst>
              <a:ext uri="{FF2B5EF4-FFF2-40B4-BE49-F238E27FC236}">
                <a16:creationId xmlns:a16="http://schemas.microsoft.com/office/drawing/2014/main" id="{D0425BD8-7172-4514-A77C-4FF1EB955472}"/>
              </a:ext>
            </a:extLst>
          </p:cNvPr>
          <p:cNvSpPr>
            <a:spLocks noChangeShapeType="1"/>
          </p:cNvSpPr>
          <p:nvPr/>
        </p:nvSpPr>
        <p:spPr bwMode="auto">
          <a:xfrm>
            <a:off x="8458577" y="4494212"/>
            <a:ext cx="935038" cy="0"/>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Tree>
    <p:extLst>
      <p:ext uri="{BB962C8B-B14F-4D97-AF65-F5344CB8AC3E}">
        <p14:creationId xmlns:p14="http://schemas.microsoft.com/office/powerpoint/2010/main" val="852187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BDB2E-27C3-4EE1-2C9C-8E415A569E96}"/>
              </a:ext>
            </a:extLst>
          </p:cNvPr>
          <p:cNvSpPr>
            <a:spLocks noGrp="1"/>
          </p:cNvSpPr>
          <p:nvPr>
            <p:ph type="title"/>
          </p:nvPr>
        </p:nvSpPr>
        <p:spPr/>
        <p:txBody>
          <a:bodyPr/>
          <a:lstStyle/>
          <a:p>
            <a:r>
              <a:rPr lang="en-US" dirty="0"/>
              <a:t>Binary practice</a:t>
            </a:r>
          </a:p>
        </p:txBody>
      </p:sp>
      <p:sp>
        <p:nvSpPr>
          <p:cNvPr id="3" name="Content Placeholder 2">
            <a:extLst>
              <a:ext uri="{FF2B5EF4-FFF2-40B4-BE49-F238E27FC236}">
                <a16:creationId xmlns:a16="http://schemas.microsoft.com/office/drawing/2014/main" id="{54A11F2E-D94D-B2C2-C976-56090F675145}"/>
              </a:ext>
            </a:extLst>
          </p:cNvPr>
          <p:cNvSpPr>
            <a:spLocks noGrp="1"/>
          </p:cNvSpPr>
          <p:nvPr>
            <p:ph idx="1"/>
          </p:nvPr>
        </p:nvSpPr>
        <p:spPr/>
        <p:txBody>
          <a:bodyPr/>
          <a:lstStyle/>
          <a:p>
            <a:r>
              <a:rPr lang="en-US" dirty="0"/>
              <a:t>Convert 101</a:t>
            </a:r>
            <a:r>
              <a:rPr lang="en-US" baseline="-25000" dirty="0"/>
              <a:t>2</a:t>
            </a:r>
            <a:r>
              <a:rPr lang="en-US" dirty="0"/>
              <a:t> to decimal</a:t>
            </a:r>
            <a:br>
              <a:rPr lang="en-US" dirty="0"/>
            </a:br>
            <a:endParaRPr lang="en-US" dirty="0"/>
          </a:p>
          <a:p>
            <a:pPr lvl="1"/>
            <a:r>
              <a:rPr lang="en-US" dirty="0"/>
              <a:t>= 1</a:t>
            </a:r>
            <a:r>
              <a:rPr lang="en-US" sz="2400" dirty="0">
                <a:latin typeface="Calibri" charset="0"/>
                <a:ea typeface="Calibri" charset="0"/>
                <a:cs typeface="Calibri" charset="0"/>
              </a:rPr>
              <a:t>×</a:t>
            </a:r>
            <a:r>
              <a:rPr lang="en-US" dirty="0"/>
              <a:t>2</a:t>
            </a:r>
            <a:r>
              <a:rPr lang="en-US" baseline="30000" dirty="0"/>
              <a:t>2</a:t>
            </a:r>
            <a:r>
              <a:rPr lang="en-US" dirty="0"/>
              <a:t> + 0</a:t>
            </a:r>
            <a:r>
              <a:rPr lang="en-US" sz="2400" dirty="0">
                <a:latin typeface="Calibri" charset="0"/>
                <a:ea typeface="Calibri" charset="0"/>
                <a:cs typeface="Calibri" charset="0"/>
              </a:rPr>
              <a:t>×</a:t>
            </a:r>
            <a:r>
              <a:rPr lang="en-US" dirty="0"/>
              <a:t>2</a:t>
            </a:r>
            <a:r>
              <a:rPr lang="en-US" baseline="30000" dirty="0"/>
              <a:t>1</a:t>
            </a:r>
            <a:r>
              <a:rPr lang="en-US" dirty="0"/>
              <a:t> + 1</a:t>
            </a:r>
            <a:r>
              <a:rPr lang="en-US" sz="2400" dirty="0">
                <a:latin typeface="Calibri" charset="0"/>
                <a:ea typeface="Calibri" charset="0"/>
                <a:cs typeface="Calibri" charset="0"/>
              </a:rPr>
              <a:t>×</a:t>
            </a:r>
            <a:r>
              <a:rPr lang="en-US" dirty="0"/>
              <a:t>2</a:t>
            </a:r>
            <a:r>
              <a:rPr lang="en-US" baseline="30000" dirty="0"/>
              <a:t>0</a:t>
            </a:r>
            <a:br>
              <a:rPr lang="en-US" baseline="30000" dirty="0"/>
            </a:br>
            <a:endParaRPr lang="en-US" baseline="30000" dirty="0"/>
          </a:p>
          <a:p>
            <a:pPr lvl="1"/>
            <a:r>
              <a:rPr lang="en-US" dirty="0"/>
              <a:t>=     4  +    0   +   1</a:t>
            </a:r>
            <a:br>
              <a:rPr lang="en-US" dirty="0"/>
            </a:br>
            <a:endParaRPr lang="en-US" dirty="0"/>
          </a:p>
          <a:p>
            <a:pPr lvl="1"/>
            <a:r>
              <a:rPr lang="en-US" dirty="0"/>
              <a:t>=     5</a:t>
            </a:r>
            <a:r>
              <a:rPr lang="en-US" baseline="-25000" dirty="0"/>
              <a:t>10</a:t>
            </a:r>
          </a:p>
          <a:p>
            <a:pPr lvl="1"/>
            <a:endParaRPr lang="en-US" dirty="0"/>
          </a:p>
          <a:p>
            <a:r>
              <a:rPr lang="en-US" dirty="0"/>
              <a:t>Convert 4</a:t>
            </a:r>
            <a:r>
              <a:rPr lang="en-US" baseline="-25000" dirty="0"/>
              <a:t>10</a:t>
            </a:r>
            <a:r>
              <a:rPr lang="en-US" dirty="0"/>
              <a:t> to binary:	100</a:t>
            </a:r>
            <a:r>
              <a:rPr lang="en-US" baseline="-25000" dirty="0"/>
              <a:t>2</a:t>
            </a:r>
            <a:r>
              <a:rPr lang="en-US" dirty="0"/>
              <a:t> (one less than 5)</a:t>
            </a:r>
          </a:p>
        </p:txBody>
      </p:sp>
      <p:sp>
        <p:nvSpPr>
          <p:cNvPr id="4" name="Slide Number Placeholder 3">
            <a:extLst>
              <a:ext uri="{FF2B5EF4-FFF2-40B4-BE49-F238E27FC236}">
                <a16:creationId xmlns:a16="http://schemas.microsoft.com/office/drawing/2014/main" id="{72FB3271-B683-67CB-FF73-A114837911B1}"/>
              </a:ext>
            </a:extLst>
          </p:cNvPr>
          <p:cNvSpPr>
            <a:spLocks noGrp="1"/>
          </p:cNvSpPr>
          <p:nvPr>
            <p:ph type="sldNum" sz="quarter" idx="12"/>
          </p:nvPr>
        </p:nvSpPr>
        <p:spPr/>
        <p:txBody>
          <a:bodyPr/>
          <a:lstStyle/>
          <a:p>
            <a:fld id="{0778C724-3839-4D76-A707-B4C23905D055}" type="slidenum">
              <a:rPr lang="en-US" smtClean="0"/>
              <a:t>8</a:t>
            </a:fld>
            <a:endParaRPr lang="en-US"/>
          </a:p>
        </p:txBody>
      </p:sp>
    </p:spTree>
    <p:extLst>
      <p:ext uri="{BB962C8B-B14F-4D97-AF65-F5344CB8AC3E}">
        <p14:creationId xmlns:p14="http://schemas.microsoft.com/office/powerpoint/2010/main" val="2634494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F081E-49DC-1093-98CA-CD28F41E3627}"/>
              </a:ext>
            </a:extLst>
          </p:cNvPr>
          <p:cNvSpPr>
            <a:spLocks noGrp="1"/>
          </p:cNvSpPr>
          <p:nvPr>
            <p:ph type="title"/>
          </p:nvPr>
        </p:nvSpPr>
        <p:spPr/>
        <p:txBody>
          <a:bodyPr/>
          <a:lstStyle/>
          <a:p>
            <a:r>
              <a:rPr lang="en-US" dirty="0"/>
              <a:t>Encoding color</a:t>
            </a:r>
          </a:p>
        </p:txBody>
      </p:sp>
      <p:sp>
        <p:nvSpPr>
          <p:cNvPr id="3" name="Content Placeholder 2">
            <a:extLst>
              <a:ext uri="{FF2B5EF4-FFF2-40B4-BE49-F238E27FC236}">
                <a16:creationId xmlns:a16="http://schemas.microsoft.com/office/drawing/2014/main" id="{0A3AF27A-C1DC-026A-40C2-5FDED5CBC13E}"/>
              </a:ext>
            </a:extLst>
          </p:cNvPr>
          <p:cNvSpPr>
            <a:spLocks noGrp="1"/>
          </p:cNvSpPr>
          <p:nvPr>
            <p:ph idx="1"/>
          </p:nvPr>
        </p:nvSpPr>
        <p:spPr/>
        <p:txBody>
          <a:bodyPr/>
          <a:lstStyle/>
          <a:p>
            <a:r>
              <a:rPr lang="en-US" dirty="0"/>
              <a:t>RGB colors</a:t>
            </a:r>
          </a:p>
          <a:p>
            <a:pPr lvl="1"/>
            <a:r>
              <a:rPr lang="en-US" dirty="0"/>
              <a:t>3-byte values</a:t>
            </a:r>
          </a:p>
          <a:p>
            <a:pPr lvl="1"/>
            <a:r>
              <a:rPr lang="en-US" dirty="0"/>
              <a:t>First byte is Red, then Green, then Blue</a:t>
            </a:r>
          </a:p>
          <a:p>
            <a:endParaRPr lang="en-US" dirty="0"/>
          </a:p>
          <a:p>
            <a:r>
              <a:rPr lang="en-US" dirty="0"/>
              <a:t>Usually specified in hexadecimal</a:t>
            </a:r>
          </a:p>
          <a:p>
            <a:pPr lvl="1"/>
            <a:r>
              <a:rPr lang="en-US" dirty="0"/>
              <a:t>#FF0000 -&gt; maximum red, zero green or blue</a:t>
            </a:r>
          </a:p>
          <a:p>
            <a:pPr lvl="1"/>
            <a:r>
              <a:rPr lang="en-US" dirty="0"/>
              <a:t>#4E2A84 -&gt; 1/4 red, 1/8 blue, 1/2 green (Northwestern Purple)</a:t>
            </a:r>
          </a:p>
          <a:p>
            <a:endParaRPr lang="en-US" dirty="0"/>
          </a:p>
          <a:p>
            <a:r>
              <a:rPr lang="en-US" dirty="0"/>
              <a:t>2</a:t>
            </a:r>
            <a:r>
              <a:rPr lang="en-US" baseline="30000" dirty="0"/>
              <a:t>24</a:t>
            </a:r>
            <a:r>
              <a:rPr lang="en-US" dirty="0"/>
              <a:t> possible colors = 16777216 colors</a:t>
            </a:r>
          </a:p>
        </p:txBody>
      </p:sp>
      <p:sp>
        <p:nvSpPr>
          <p:cNvPr id="4" name="Slide Number Placeholder 3">
            <a:extLst>
              <a:ext uri="{FF2B5EF4-FFF2-40B4-BE49-F238E27FC236}">
                <a16:creationId xmlns:a16="http://schemas.microsoft.com/office/drawing/2014/main" id="{87CAC3F8-6BF4-4848-C495-9E86D9093878}"/>
              </a:ext>
            </a:extLst>
          </p:cNvPr>
          <p:cNvSpPr>
            <a:spLocks noGrp="1"/>
          </p:cNvSpPr>
          <p:nvPr>
            <p:ph type="sldNum" sz="quarter" idx="12"/>
          </p:nvPr>
        </p:nvSpPr>
        <p:spPr/>
        <p:txBody>
          <a:bodyPr/>
          <a:lstStyle/>
          <a:p>
            <a:fld id="{0778C724-3839-4D76-A707-B4C23905D055}" type="slidenum">
              <a:rPr lang="en-US" smtClean="0"/>
              <a:t>80</a:t>
            </a:fld>
            <a:endParaRPr lang="en-US"/>
          </a:p>
        </p:txBody>
      </p:sp>
      <p:sp>
        <p:nvSpPr>
          <p:cNvPr id="5" name="Rectangle: Rounded Corners 4">
            <a:extLst>
              <a:ext uri="{FF2B5EF4-FFF2-40B4-BE49-F238E27FC236}">
                <a16:creationId xmlns:a16="http://schemas.microsoft.com/office/drawing/2014/main" id="{B3DE8ACC-4B5D-8C7B-C9CB-C96190055829}"/>
              </a:ext>
            </a:extLst>
          </p:cNvPr>
          <p:cNvSpPr/>
          <p:nvPr/>
        </p:nvSpPr>
        <p:spPr>
          <a:xfrm>
            <a:off x="7803810" y="3526722"/>
            <a:ext cx="488611" cy="382163"/>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6E893A41-2661-C833-FF44-A642BAAD2CF4}"/>
              </a:ext>
            </a:extLst>
          </p:cNvPr>
          <p:cNvSpPr/>
          <p:nvPr/>
        </p:nvSpPr>
        <p:spPr>
          <a:xfrm>
            <a:off x="10179389" y="3908885"/>
            <a:ext cx="488611" cy="382163"/>
          </a:xfrm>
          <a:prstGeom prst="roundRect">
            <a:avLst/>
          </a:prstGeom>
          <a:solidFill>
            <a:srgbClr val="4E2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11526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DE32F-080C-DD9A-825F-DF63F40C088E}"/>
              </a:ext>
            </a:extLst>
          </p:cNvPr>
          <p:cNvSpPr>
            <a:spLocks noGrp="1"/>
          </p:cNvSpPr>
          <p:nvPr>
            <p:ph type="title"/>
          </p:nvPr>
        </p:nvSpPr>
        <p:spPr/>
        <p:txBody>
          <a:bodyPr/>
          <a:lstStyle/>
          <a:p>
            <a:r>
              <a:rPr lang="en-US" dirty="0"/>
              <a:t>Interpreting file contents</a:t>
            </a:r>
          </a:p>
        </p:txBody>
      </p:sp>
      <p:sp>
        <p:nvSpPr>
          <p:cNvPr id="3" name="Content Placeholder 2">
            <a:extLst>
              <a:ext uri="{FF2B5EF4-FFF2-40B4-BE49-F238E27FC236}">
                <a16:creationId xmlns:a16="http://schemas.microsoft.com/office/drawing/2014/main" id="{1C603081-621A-CEF2-3B31-D0E47E6AC8F4}"/>
              </a:ext>
            </a:extLst>
          </p:cNvPr>
          <p:cNvSpPr>
            <a:spLocks noGrp="1"/>
          </p:cNvSpPr>
          <p:nvPr>
            <p:ph idx="1"/>
          </p:nvPr>
        </p:nvSpPr>
        <p:spPr/>
        <p:txBody>
          <a:bodyPr/>
          <a:lstStyle/>
          <a:p>
            <a:r>
              <a:rPr lang="en-US" dirty="0"/>
              <a:t>Collections of data</a:t>
            </a:r>
          </a:p>
          <a:p>
            <a:pPr lvl="1"/>
            <a:r>
              <a:rPr lang="en-US" dirty="0"/>
              <a:t>Usually in permanent storage on your computer</a:t>
            </a:r>
          </a:p>
          <a:p>
            <a:pPr marL="0" indent="0">
              <a:buNone/>
            </a:pPr>
            <a:endParaRPr lang="en-US" dirty="0"/>
          </a:p>
          <a:p>
            <a:r>
              <a:rPr lang="en-US" dirty="0"/>
              <a:t>Regular files</a:t>
            </a:r>
          </a:p>
          <a:p>
            <a:pPr lvl="1"/>
            <a:r>
              <a:rPr lang="en-US" dirty="0"/>
              <a:t>Arbitrary data</a:t>
            </a:r>
          </a:p>
          <a:p>
            <a:pPr lvl="1"/>
            <a:r>
              <a:rPr lang="en-US" dirty="0"/>
              <a:t>Think of as a big array of bytes</a:t>
            </a:r>
          </a:p>
          <a:p>
            <a:pPr lvl="1"/>
            <a:endParaRPr lang="en-US" dirty="0"/>
          </a:p>
          <a:p>
            <a:r>
              <a:rPr lang="en-US" dirty="0"/>
              <a:t>Non-regular files would be directories, symbolic links, or other less used things</a:t>
            </a:r>
          </a:p>
          <a:p>
            <a:pPr lvl="1"/>
            <a:endParaRPr lang="en-US" dirty="0"/>
          </a:p>
        </p:txBody>
      </p:sp>
      <p:sp>
        <p:nvSpPr>
          <p:cNvPr id="4" name="Slide Number Placeholder 3">
            <a:extLst>
              <a:ext uri="{FF2B5EF4-FFF2-40B4-BE49-F238E27FC236}">
                <a16:creationId xmlns:a16="http://schemas.microsoft.com/office/drawing/2014/main" id="{945CDA1B-3EDC-A763-763B-04A8C8A3614C}"/>
              </a:ext>
            </a:extLst>
          </p:cNvPr>
          <p:cNvSpPr>
            <a:spLocks noGrp="1"/>
          </p:cNvSpPr>
          <p:nvPr>
            <p:ph type="sldNum" sz="quarter" idx="12"/>
          </p:nvPr>
        </p:nvSpPr>
        <p:spPr/>
        <p:txBody>
          <a:bodyPr/>
          <a:lstStyle/>
          <a:p>
            <a:fld id="{0778C724-3839-4D76-A707-B4C23905D055}" type="slidenum">
              <a:rPr lang="en-US" smtClean="0"/>
              <a:t>81</a:t>
            </a:fld>
            <a:endParaRPr lang="en-US"/>
          </a:p>
        </p:txBody>
      </p:sp>
    </p:spTree>
    <p:extLst>
      <p:ext uri="{BB962C8B-B14F-4D97-AF65-F5344CB8AC3E}">
        <p14:creationId xmlns:p14="http://schemas.microsoft.com/office/powerpoint/2010/main" val="348560980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EF07B-7B03-4DF6-AAEC-8559AE000843}"/>
              </a:ext>
            </a:extLst>
          </p:cNvPr>
          <p:cNvSpPr>
            <a:spLocks noGrp="1"/>
          </p:cNvSpPr>
          <p:nvPr>
            <p:ph type="title"/>
          </p:nvPr>
        </p:nvSpPr>
        <p:spPr/>
        <p:txBody>
          <a:bodyPr/>
          <a:lstStyle/>
          <a:p>
            <a:r>
              <a:rPr lang="en-US" dirty="0"/>
              <a:t>What about different types of regular files?</a:t>
            </a:r>
          </a:p>
        </p:txBody>
      </p:sp>
      <p:sp>
        <p:nvSpPr>
          <p:cNvPr id="3" name="Content Placeholder 2">
            <a:extLst>
              <a:ext uri="{FF2B5EF4-FFF2-40B4-BE49-F238E27FC236}">
                <a16:creationId xmlns:a16="http://schemas.microsoft.com/office/drawing/2014/main" id="{E80C8874-1DC1-44BA-B184-4DB79B1E658C}"/>
              </a:ext>
            </a:extLst>
          </p:cNvPr>
          <p:cNvSpPr>
            <a:spLocks noGrp="1"/>
          </p:cNvSpPr>
          <p:nvPr>
            <p:ph idx="1"/>
          </p:nvPr>
        </p:nvSpPr>
        <p:spPr/>
        <p:txBody>
          <a:bodyPr/>
          <a:lstStyle/>
          <a:p>
            <a:r>
              <a:rPr lang="en-US" dirty="0"/>
              <a:t>Text files versus Executables versus Tar files</a:t>
            </a:r>
          </a:p>
          <a:p>
            <a:pPr lvl="1"/>
            <a:r>
              <a:rPr lang="en-US" dirty="0"/>
              <a:t>All just differing patterns of bytes!</a:t>
            </a:r>
          </a:p>
          <a:p>
            <a:pPr lvl="1"/>
            <a:r>
              <a:rPr lang="en-US" dirty="0"/>
              <a:t>It really is just all data. The meaning is in how you interpret it.</a:t>
            </a:r>
          </a:p>
        </p:txBody>
      </p:sp>
      <p:sp>
        <p:nvSpPr>
          <p:cNvPr id="4" name="Slide Number Placeholder 3">
            <a:extLst>
              <a:ext uri="{FF2B5EF4-FFF2-40B4-BE49-F238E27FC236}">
                <a16:creationId xmlns:a16="http://schemas.microsoft.com/office/drawing/2014/main" id="{8C33E20E-E3C4-475C-849E-1E87A4110783}"/>
              </a:ext>
            </a:extLst>
          </p:cNvPr>
          <p:cNvSpPr>
            <a:spLocks noGrp="1"/>
          </p:cNvSpPr>
          <p:nvPr>
            <p:ph type="sldNum" sz="quarter" idx="12"/>
          </p:nvPr>
        </p:nvSpPr>
        <p:spPr/>
        <p:txBody>
          <a:bodyPr/>
          <a:lstStyle/>
          <a:p>
            <a:fld id="{0778C724-3839-4D76-A707-B4C23905D055}" type="slidenum">
              <a:rPr lang="en-US" smtClean="0"/>
              <a:t>82</a:t>
            </a:fld>
            <a:endParaRPr lang="en-US"/>
          </a:p>
        </p:txBody>
      </p:sp>
      <p:pic>
        <p:nvPicPr>
          <p:cNvPr id="6" name="Picture 5">
            <a:extLst>
              <a:ext uri="{FF2B5EF4-FFF2-40B4-BE49-F238E27FC236}">
                <a16:creationId xmlns:a16="http://schemas.microsoft.com/office/drawing/2014/main" id="{4A4FDDCC-BC00-4BD8-9D16-6FD2113561E7}"/>
              </a:ext>
            </a:extLst>
          </p:cNvPr>
          <p:cNvPicPr>
            <a:picLocks noChangeAspect="1"/>
          </p:cNvPicPr>
          <p:nvPr/>
        </p:nvPicPr>
        <p:blipFill rotWithShape="1">
          <a:blip r:embed="rId2"/>
          <a:srcRect l="42337"/>
          <a:stretch/>
        </p:blipFill>
        <p:spPr>
          <a:xfrm>
            <a:off x="5854700" y="2719732"/>
            <a:ext cx="4013200" cy="5990536"/>
          </a:xfrm>
          <a:prstGeom prst="rect">
            <a:avLst/>
          </a:prstGeom>
        </p:spPr>
      </p:pic>
      <p:pic>
        <p:nvPicPr>
          <p:cNvPr id="8" name="Picture 7">
            <a:extLst>
              <a:ext uri="{FF2B5EF4-FFF2-40B4-BE49-F238E27FC236}">
                <a16:creationId xmlns:a16="http://schemas.microsoft.com/office/drawing/2014/main" id="{89FBD37E-1973-4A80-9431-C1A2F4AEAD91}"/>
              </a:ext>
            </a:extLst>
          </p:cNvPr>
          <p:cNvPicPr>
            <a:picLocks noChangeAspect="1"/>
          </p:cNvPicPr>
          <p:nvPr/>
        </p:nvPicPr>
        <p:blipFill rotWithShape="1">
          <a:blip r:embed="rId2"/>
          <a:srcRect t="8495" r="66444"/>
          <a:stretch/>
        </p:blipFill>
        <p:spPr>
          <a:xfrm>
            <a:off x="958850" y="2802642"/>
            <a:ext cx="2247900" cy="5276130"/>
          </a:xfrm>
          <a:prstGeom prst="rect">
            <a:avLst/>
          </a:prstGeom>
        </p:spPr>
      </p:pic>
      <p:sp>
        <p:nvSpPr>
          <p:cNvPr id="10" name="TextBox 9">
            <a:extLst>
              <a:ext uri="{FF2B5EF4-FFF2-40B4-BE49-F238E27FC236}">
                <a16:creationId xmlns:a16="http://schemas.microsoft.com/office/drawing/2014/main" id="{A95D6FB1-A352-431B-8D93-EA9DDD614C42}"/>
              </a:ext>
            </a:extLst>
          </p:cNvPr>
          <p:cNvSpPr txBox="1"/>
          <p:nvPr/>
        </p:nvSpPr>
        <p:spPr>
          <a:xfrm>
            <a:off x="3116848" y="2934028"/>
            <a:ext cx="1892300" cy="830997"/>
          </a:xfrm>
          <a:prstGeom prst="rect">
            <a:avLst/>
          </a:prstGeom>
          <a:noFill/>
        </p:spPr>
        <p:txBody>
          <a:bodyPr wrap="square" rtlCol="0">
            <a:spAutoFit/>
          </a:bodyPr>
          <a:lstStyle/>
          <a:p>
            <a:r>
              <a:rPr lang="en-US" sz="2400" b="1" dirty="0"/>
              <a:t>Executable</a:t>
            </a:r>
            <a:br>
              <a:rPr lang="en-US" sz="2400" b="1" dirty="0"/>
            </a:br>
            <a:r>
              <a:rPr lang="en-US" sz="2400" b="1" dirty="0"/>
              <a:t>File</a:t>
            </a:r>
          </a:p>
        </p:txBody>
      </p:sp>
      <p:sp>
        <p:nvSpPr>
          <p:cNvPr id="12" name="TextBox 11">
            <a:extLst>
              <a:ext uri="{FF2B5EF4-FFF2-40B4-BE49-F238E27FC236}">
                <a16:creationId xmlns:a16="http://schemas.microsoft.com/office/drawing/2014/main" id="{8BCB69DB-4D50-48A7-B0F1-DCB4F0161488}"/>
              </a:ext>
            </a:extLst>
          </p:cNvPr>
          <p:cNvSpPr txBox="1"/>
          <p:nvPr/>
        </p:nvSpPr>
        <p:spPr>
          <a:xfrm>
            <a:off x="9886950" y="2934029"/>
            <a:ext cx="1892300" cy="830997"/>
          </a:xfrm>
          <a:prstGeom prst="rect">
            <a:avLst/>
          </a:prstGeom>
          <a:noFill/>
        </p:spPr>
        <p:txBody>
          <a:bodyPr wrap="square" rtlCol="0">
            <a:spAutoFit/>
          </a:bodyPr>
          <a:lstStyle/>
          <a:p>
            <a:r>
              <a:rPr lang="en-US" sz="2400" b="1" dirty="0"/>
              <a:t>Archive</a:t>
            </a:r>
            <a:br>
              <a:rPr lang="en-US" sz="2400" b="1" dirty="0"/>
            </a:br>
            <a:r>
              <a:rPr lang="en-US" sz="2400" dirty="0"/>
              <a:t>(tar)</a:t>
            </a:r>
          </a:p>
        </p:txBody>
      </p:sp>
    </p:spTree>
    <p:extLst>
      <p:ext uri="{BB962C8B-B14F-4D97-AF65-F5344CB8AC3E}">
        <p14:creationId xmlns:p14="http://schemas.microsoft.com/office/powerpoint/2010/main" val="382972794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D663A-7D98-465D-ABA6-49D881DFA18C}"/>
              </a:ext>
            </a:extLst>
          </p:cNvPr>
          <p:cNvSpPr>
            <a:spLocks noGrp="1"/>
          </p:cNvSpPr>
          <p:nvPr>
            <p:ph type="title"/>
          </p:nvPr>
        </p:nvSpPr>
        <p:spPr/>
        <p:txBody>
          <a:bodyPr/>
          <a:lstStyle/>
          <a:p>
            <a:r>
              <a:rPr lang="en-US" dirty="0"/>
              <a:t>Identifying regular files</a:t>
            </a:r>
          </a:p>
        </p:txBody>
      </p:sp>
      <p:sp>
        <p:nvSpPr>
          <p:cNvPr id="3" name="Content Placeholder 2">
            <a:extLst>
              <a:ext uri="{FF2B5EF4-FFF2-40B4-BE49-F238E27FC236}">
                <a16:creationId xmlns:a16="http://schemas.microsoft.com/office/drawing/2014/main" id="{3901EFC9-B468-45C2-AADF-290E9CD6EA11}"/>
              </a:ext>
            </a:extLst>
          </p:cNvPr>
          <p:cNvSpPr>
            <a:spLocks noGrp="1"/>
          </p:cNvSpPr>
          <p:nvPr>
            <p:ph idx="1"/>
          </p:nvPr>
        </p:nvSpPr>
        <p:spPr/>
        <p:txBody>
          <a:bodyPr/>
          <a:lstStyle/>
          <a:p>
            <a:r>
              <a:rPr lang="en-US" b="1" dirty="0">
                <a:latin typeface="Consolas" panose="020B0609020204030204" pitchFamily="49" charset="0"/>
              </a:rPr>
              <a:t>file</a:t>
            </a:r>
            <a:r>
              <a:rPr lang="en-US" dirty="0"/>
              <a:t> in Linux command line can help determine the type of a file</a:t>
            </a:r>
          </a:p>
          <a:p>
            <a:pPr lvl="1"/>
            <a:r>
              <a:rPr lang="en-US" dirty="0">
                <a:hlinkClick r:id="rId2"/>
              </a:rPr>
              <a:t>https://github.com/file/file</a:t>
            </a:r>
            <a:endParaRPr lang="en-US" dirty="0"/>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C50ACD19-1692-4C2E-87ED-A97E9808448F}"/>
              </a:ext>
            </a:extLst>
          </p:cNvPr>
          <p:cNvSpPr>
            <a:spLocks noGrp="1"/>
          </p:cNvSpPr>
          <p:nvPr>
            <p:ph type="sldNum" sz="quarter" idx="12"/>
          </p:nvPr>
        </p:nvSpPr>
        <p:spPr/>
        <p:txBody>
          <a:bodyPr/>
          <a:lstStyle/>
          <a:p>
            <a:fld id="{0778C724-3839-4D76-A707-B4C23905D055}" type="slidenum">
              <a:rPr lang="en-US" smtClean="0"/>
              <a:t>83</a:t>
            </a:fld>
            <a:endParaRPr lang="en-US"/>
          </a:p>
        </p:txBody>
      </p:sp>
      <p:pic>
        <p:nvPicPr>
          <p:cNvPr id="6" name="Picture 5">
            <a:extLst>
              <a:ext uri="{FF2B5EF4-FFF2-40B4-BE49-F238E27FC236}">
                <a16:creationId xmlns:a16="http://schemas.microsoft.com/office/drawing/2014/main" id="{32B72C03-4158-43F9-A757-06FD7BE5FBBD}"/>
              </a:ext>
            </a:extLst>
          </p:cNvPr>
          <p:cNvPicPr>
            <a:picLocks noChangeAspect="1"/>
          </p:cNvPicPr>
          <p:nvPr/>
        </p:nvPicPr>
        <p:blipFill>
          <a:blip r:embed="rId3"/>
          <a:stretch>
            <a:fillRect/>
          </a:stretch>
        </p:blipFill>
        <p:spPr>
          <a:xfrm>
            <a:off x="385652" y="2730500"/>
            <a:ext cx="11416684" cy="2667197"/>
          </a:xfrm>
          <a:prstGeom prst="rect">
            <a:avLst/>
          </a:prstGeom>
        </p:spPr>
      </p:pic>
    </p:spTree>
    <p:extLst>
      <p:ext uri="{BB962C8B-B14F-4D97-AF65-F5344CB8AC3E}">
        <p14:creationId xmlns:p14="http://schemas.microsoft.com/office/powerpoint/2010/main" val="3914886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6039-47E1-B7A3-BE48-6317B0C1C07B}"/>
              </a:ext>
            </a:extLst>
          </p:cNvPr>
          <p:cNvSpPr>
            <a:spLocks noGrp="1"/>
          </p:cNvSpPr>
          <p:nvPr>
            <p:ph type="title"/>
          </p:nvPr>
        </p:nvSpPr>
        <p:spPr/>
        <p:txBody>
          <a:bodyPr/>
          <a:lstStyle/>
          <a:p>
            <a:r>
              <a:rPr lang="en-US" dirty="0"/>
              <a:t>Encoding time</a:t>
            </a:r>
          </a:p>
        </p:txBody>
      </p:sp>
      <p:sp>
        <p:nvSpPr>
          <p:cNvPr id="3" name="Content Placeholder 2">
            <a:extLst>
              <a:ext uri="{FF2B5EF4-FFF2-40B4-BE49-F238E27FC236}">
                <a16:creationId xmlns:a16="http://schemas.microsoft.com/office/drawing/2014/main" id="{70AABC55-0884-1E05-944D-7F35DFCDC531}"/>
              </a:ext>
            </a:extLst>
          </p:cNvPr>
          <p:cNvSpPr>
            <a:spLocks noGrp="1"/>
          </p:cNvSpPr>
          <p:nvPr>
            <p:ph idx="1"/>
          </p:nvPr>
        </p:nvSpPr>
        <p:spPr/>
        <p:txBody>
          <a:bodyPr/>
          <a:lstStyle/>
          <a:p>
            <a:r>
              <a:rPr lang="en-US" dirty="0"/>
              <a:t>Unix time:</a:t>
            </a:r>
          </a:p>
          <a:p>
            <a:pPr lvl="1"/>
            <a:r>
              <a:rPr lang="en-US" dirty="0"/>
              <a:t>32-bit signed integer counting seconds elapsed since initial time</a:t>
            </a:r>
          </a:p>
          <a:p>
            <a:pPr lvl="1"/>
            <a:r>
              <a:rPr lang="en-US" dirty="0"/>
              <a:t>Initial time was January 1</a:t>
            </a:r>
            <a:r>
              <a:rPr lang="en-US" baseline="30000" dirty="0"/>
              <a:t>st</a:t>
            </a:r>
            <a:r>
              <a:rPr lang="en-US" baseline="-25000" dirty="0"/>
              <a:t> </a:t>
            </a:r>
            <a:r>
              <a:rPr lang="en-US" dirty="0"/>
              <a:t>at midnight UTC, 1970</a:t>
            </a:r>
          </a:p>
          <a:p>
            <a:pPr lvl="1"/>
            <a:endParaRPr lang="en-US" dirty="0"/>
          </a:p>
          <a:p>
            <a:r>
              <a:rPr lang="en-US" dirty="0"/>
              <a:t>Current Unix time (as of last editing this slide): 1672850392</a:t>
            </a:r>
          </a:p>
          <a:p>
            <a:pPr lvl="1"/>
            <a:r>
              <a:rPr lang="en-US" dirty="0"/>
              <a:t>Negative numbers would mean times before 1970</a:t>
            </a:r>
          </a:p>
          <a:p>
            <a:pPr lvl="1"/>
            <a:endParaRPr lang="en-US" dirty="0"/>
          </a:p>
          <a:p>
            <a:r>
              <a:rPr lang="en-US" dirty="0"/>
              <a:t>Problem: when does Unix time hit the maximum value?</a:t>
            </a:r>
          </a:p>
          <a:p>
            <a:pPr lvl="1"/>
            <a:r>
              <a:rPr lang="en-US" dirty="0"/>
              <a:t>2147483647 seconds from January 1</a:t>
            </a:r>
            <a:r>
              <a:rPr lang="en-US" baseline="30000" dirty="0"/>
              <a:t>st</a:t>
            </a:r>
            <a:r>
              <a:rPr lang="en-US" dirty="0"/>
              <a:t> 1970</a:t>
            </a:r>
          </a:p>
          <a:p>
            <a:pPr lvl="1"/>
            <a:r>
              <a:rPr lang="en-US" dirty="0"/>
              <a:t>Result: January 19</a:t>
            </a:r>
            <a:r>
              <a:rPr lang="en-US" baseline="30000" dirty="0"/>
              <a:t>th</a:t>
            </a:r>
            <a:r>
              <a:rPr lang="en-US" dirty="0"/>
              <a:t>, 2038</a:t>
            </a:r>
          </a:p>
          <a:p>
            <a:pPr lvl="1"/>
            <a:r>
              <a:rPr lang="en-US" dirty="0"/>
              <a:t>This is the “</a:t>
            </a:r>
            <a:r>
              <a:rPr lang="en-US" dirty="0">
                <a:hlinkClick r:id="rId3"/>
              </a:rPr>
              <a:t>Year 2038 Problem</a:t>
            </a:r>
            <a:r>
              <a:rPr lang="en-US" dirty="0"/>
              <a:t>”</a:t>
            </a:r>
          </a:p>
          <a:p>
            <a:pPr lvl="1"/>
            <a:endParaRPr lang="en-US" dirty="0"/>
          </a:p>
        </p:txBody>
      </p:sp>
      <p:sp>
        <p:nvSpPr>
          <p:cNvPr id="4" name="Slide Number Placeholder 3">
            <a:extLst>
              <a:ext uri="{FF2B5EF4-FFF2-40B4-BE49-F238E27FC236}">
                <a16:creationId xmlns:a16="http://schemas.microsoft.com/office/drawing/2014/main" id="{A8941066-F02D-6614-8062-CF5CAC84087A}"/>
              </a:ext>
            </a:extLst>
          </p:cNvPr>
          <p:cNvSpPr>
            <a:spLocks noGrp="1"/>
          </p:cNvSpPr>
          <p:nvPr>
            <p:ph type="sldNum" sz="quarter" idx="12"/>
          </p:nvPr>
        </p:nvSpPr>
        <p:spPr/>
        <p:txBody>
          <a:bodyPr/>
          <a:lstStyle/>
          <a:p>
            <a:fld id="{0778C724-3839-4D76-A707-B4C23905D055}" type="slidenum">
              <a:rPr lang="en-US" smtClean="0"/>
              <a:t>84</a:t>
            </a:fld>
            <a:endParaRPr lang="en-US"/>
          </a:p>
        </p:txBody>
      </p:sp>
    </p:spTree>
    <p:extLst>
      <p:ext uri="{BB962C8B-B14F-4D97-AF65-F5344CB8AC3E}">
        <p14:creationId xmlns:p14="http://schemas.microsoft.com/office/powerpoint/2010/main" val="225697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680E1B7-0117-1D24-BF78-92F15AE434E9}"/>
              </a:ext>
            </a:extLst>
          </p:cNvPr>
          <p:cNvSpPr>
            <a:spLocks noGrp="1"/>
          </p:cNvSpPr>
          <p:nvPr>
            <p:ph type="title"/>
          </p:nvPr>
        </p:nvSpPr>
        <p:spPr/>
        <p:txBody>
          <a:bodyPr/>
          <a:lstStyle/>
          <a:p>
            <a:r>
              <a:rPr lang="en-US" dirty="0"/>
              <a:t>Bonus </a:t>
            </a:r>
            <a:r>
              <a:rPr lang="en-US" dirty="0" err="1"/>
              <a:t>xkcd</a:t>
            </a:r>
            <a:r>
              <a:rPr lang="en-US" dirty="0"/>
              <a:t> comic</a:t>
            </a:r>
          </a:p>
        </p:txBody>
      </p:sp>
      <p:sp>
        <p:nvSpPr>
          <p:cNvPr id="4" name="Slide Number Placeholder 3">
            <a:extLst>
              <a:ext uri="{FF2B5EF4-FFF2-40B4-BE49-F238E27FC236}">
                <a16:creationId xmlns:a16="http://schemas.microsoft.com/office/drawing/2014/main" id="{7C398F44-3FAF-768B-799E-73C0B1014DF1}"/>
              </a:ext>
            </a:extLst>
          </p:cNvPr>
          <p:cNvSpPr>
            <a:spLocks noGrp="1"/>
          </p:cNvSpPr>
          <p:nvPr>
            <p:ph type="sldNum" sz="quarter" idx="12"/>
          </p:nvPr>
        </p:nvSpPr>
        <p:spPr/>
        <p:txBody>
          <a:bodyPr/>
          <a:lstStyle/>
          <a:p>
            <a:fld id="{0778C724-3839-4D76-A707-B4C23905D055}" type="slidenum">
              <a:rPr lang="en-US" smtClean="0"/>
              <a:t>85</a:t>
            </a:fld>
            <a:endParaRPr lang="en-US"/>
          </a:p>
        </p:txBody>
      </p:sp>
      <p:pic>
        <p:nvPicPr>
          <p:cNvPr id="3074" name="Picture 2" descr="Y2K and 2038">
            <a:extLst>
              <a:ext uri="{FF2B5EF4-FFF2-40B4-BE49-F238E27FC236}">
                <a16:creationId xmlns:a16="http://schemas.microsoft.com/office/drawing/2014/main" id="{B38C7C35-FB3C-C833-99CE-419F7D0784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680" y="1994578"/>
            <a:ext cx="8574590" cy="30914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6779436-F073-D532-B6CD-6204922B4299}"/>
              </a:ext>
            </a:extLst>
          </p:cNvPr>
          <p:cNvSpPr txBox="1"/>
          <p:nvPr/>
        </p:nvSpPr>
        <p:spPr>
          <a:xfrm>
            <a:off x="607595" y="6260068"/>
            <a:ext cx="6097162" cy="369332"/>
          </a:xfrm>
          <a:prstGeom prst="rect">
            <a:avLst/>
          </a:prstGeom>
          <a:noFill/>
        </p:spPr>
        <p:txBody>
          <a:bodyPr wrap="square">
            <a:spAutoFit/>
          </a:bodyPr>
          <a:lstStyle/>
          <a:p>
            <a:r>
              <a:rPr lang="en-US" dirty="0"/>
              <a:t>https://xkcd.com/2697/</a:t>
            </a:r>
          </a:p>
        </p:txBody>
      </p:sp>
    </p:spTree>
    <p:extLst>
      <p:ext uri="{BB962C8B-B14F-4D97-AF65-F5344CB8AC3E}">
        <p14:creationId xmlns:p14="http://schemas.microsoft.com/office/powerpoint/2010/main" val="30137480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86</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a:solidFill>
            <a:schemeClr val="bg1"/>
          </a:solidFill>
        </p:spPr>
        <p:txBody>
          <a:bodyPr>
            <a:normAutofit/>
          </a:bodyPr>
          <a:lstStyle/>
          <a:p>
            <a:r>
              <a:rPr lang="en-US" dirty="0"/>
              <a:t>Binary and Hex</a:t>
            </a:r>
          </a:p>
          <a:p>
            <a:pPr lvl="1"/>
            <a:endParaRPr lang="en-US" dirty="0"/>
          </a:p>
          <a:p>
            <a:r>
              <a:rPr lang="en-US" dirty="0"/>
              <a:t>Memory</a:t>
            </a:r>
          </a:p>
          <a:p>
            <a:pPr lvl="1"/>
            <a:endParaRPr lang="en-US" dirty="0"/>
          </a:p>
          <a:p>
            <a:r>
              <a:rPr lang="en-US" dirty="0"/>
              <a:t>Encoding</a:t>
            </a:r>
          </a:p>
          <a:p>
            <a:r>
              <a:rPr lang="en-US" dirty="0"/>
              <a:t>Integer Encodings</a:t>
            </a:r>
          </a:p>
          <a:p>
            <a:pPr lvl="1"/>
            <a:r>
              <a:rPr lang="en-US" dirty="0"/>
              <a:t>Signed Integers</a:t>
            </a:r>
          </a:p>
          <a:p>
            <a:pPr lvl="1"/>
            <a:r>
              <a:rPr lang="en-US" dirty="0"/>
              <a:t>Converting Sign</a:t>
            </a:r>
          </a:p>
          <a:p>
            <a:pPr lvl="1"/>
            <a:r>
              <a:rPr lang="en-US" dirty="0"/>
              <a:t>Converting Length</a:t>
            </a:r>
          </a:p>
          <a:p>
            <a:r>
              <a:rPr lang="en-US" dirty="0"/>
              <a:t>Other encodings</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1253789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922" name="Rectangle 26"/>
          <p:cNvSpPr>
            <a:spLocks noGrp="1" noChangeArrowheads="1"/>
          </p:cNvSpPr>
          <p:nvPr>
            <p:ph type="title"/>
          </p:nvPr>
        </p:nvSpPr>
        <p:spPr/>
        <p:txBody>
          <a:bodyPr/>
          <a:lstStyle/>
          <a:p>
            <a:r>
              <a:rPr lang="en-US" dirty="0"/>
              <a:t>Why computers use Base 2</a:t>
            </a:r>
          </a:p>
        </p:txBody>
      </p:sp>
      <p:sp>
        <p:nvSpPr>
          <p:cNvPr id="592923" name="Rectangle 27"/>
          <p:cNvSpPr>
            <a:spLocks noGrp="1" noChangeArrowheads="1"/>
          </p:cNvSpPr>
          <p:nvPr>
            <p:ph idx="1"/>
          </p:nvPr>
        </p:nvSpPr>
        <p:spPr/>
        <p:txBody>
          <a:bodyPr>
            <a:normAutofit fontScale="92500" lnSpcReduction="20000"/>
          </a:bodyPr>
          <a:lstStyle/>
          <a:p>
            <a:r>
              <a:rPr lang="en-US" dirty="0"/>
              <a:t>Simple electronic implementation</a:t>
            </a:r>
          </a:p>
          <a:p>
            <a:pPr lvl="1"/>
            <a:r>
              <a:rPr lang="en-US" dirty="0"/>
              <a:t>Easy to store with bi-stable elements</a:t>
            </a:r>
          </a:p>
          <a:p>
            <a:pPr lvl="1"/>
            <a:r>
              <a:rPr lang="en-US" dirty="0"/>
              <a:t>Reliably transmitted on noisy and inaccurate wires </a:t>
            </a:r>
          </a:p>
          <a:p>
            <a:endParaRPr lang="en-US" sz="3200" dirty="0"/>
          </a:p>
          <a:p>
            <a:endParaRPr lang="en-US" sz="3200" dirty="0"/>
          </a:p>
          <a:p>
            <a:endParaRPr lang="en-US" sz="3200" dirty="0"/>
          </a:p>
          <a:p>
            <a:endParaRPr lang="en-US" sz="3200" dirty="0"/>
          </a:p>
          <a:p>
            <a:pPr lvl="1"/>
            <a:endParaRPr lang="en-US" sz="2800" dirty="0"/>
          </a:p>
          <a:p>
            <a:pPr lvl="1"/>
            <a:endParaRPr lang="en-US" sz="2800" dirty="0"/>
          </a:p>
          <a:p>
            <a:r>
              <a:rPr lang="en-US" dirty="0"/>
              <a:t>Straightforward implementation of arithmetic functions</a:t>
            </a:r>
          </a:p>
          <a:p>
            <a:pPr lvl="1"/>
            <a:endParaRPr lang="en-US" dirty="0"/>
          </a:p>
          <a:p>
            <a:r>
              <a:rPr lang="en-US" dirty="0"/>
              <a:t>(Pretty much) all computers use base 2</a:t>
            </a:r>
            <a:endParaRPr lang="en-US" sz="2400" dirty="0"/>
          </a:p>
        </p:txBody>
      </p:sp>
      <p:grpSp>
        <p:nvGrpSpPr>
          <p:cNvPr id="592900" name="Group 4"/>
          <p:cNvGrpSpPr>
            <a:grpSpLocks/>
          </p:cNvGrpSpPr>
          <p:nvPr/>
        </p:nvGrpSpPr>
        <p:grpSpPr bwMode="auto">
          <a:xfrm>
            <a:off x="2741194" y="2362993"/>
            <a:ext cx="6705600" cy="2132013"/>
            <a:chOff x="192" y="2400"/>
            <a:chExt cx="4320" cy="1391"/>
          </a:xfrm>
        </p:grpSpPr>
        <p:sp>
          <p:nvSpPr>
            <p:cNvPr id="592901" name="Rectangle 5"/>
            <p:cNvSpPr>
              <a:spLocks noChangeArrowheads="1"/>
            </p:cNvSpPr>
            <p:nvPr/>
          </p:nvSpPr>
          <p:spPr bwMode="auto">
            <a:xfrm>
              <a:off x="768" y="3408"/>
              <a:ext cx="3744" cy="240"/>
            </a:xfrm>
            <a:prstGeom prst="rect">
              <a:avLst/>
            </a:prstGeom>
            <a:solidFill>
              <a:schemeClr val="bg1">
                <a:lumMod val="75000"/>
              </a:schemeClr>
            </a:solidFill>
            <a:ln w="25400">
              <a:noFill/>
              <a:miter lim="800000"/>
              <a:headEnd/>
              <a:tailEnd/>
            </a:ln>
            <a:effectLst/>
          </p:spPr>
          <p:txBody>
            <a:bodyPr wrap="none" anchor="ctr"/>
            <a:lstStyle/>
            <a:p>
              <a:pPr algn="ctr" eaLnBrk="0" hangingPunct="0"/>
              <a:endParaRPr lang="en-US" dirty="0">
                <a:solidFill>
                  <a:schemeClr val="bg2"/>
                </a:solidFill>
                <a:latin typeface="Helvetica" pitchFamily="34" charset="0"/>
              </a:endParaRPr>
            </a:p>
          </p:txBody>
        </p:sp>
        <p:sp>
          <p:nvSpPr>
            <p:cNvPr id="592902" name="Rectangle 6"/>
            <p:cNvSpPr>
              <a:spLocks noChangeArrowheads="1"/>
            </p:cNvSpPr>
            <p:nvPr/>
          </p:nvSpPr>
          <p:spPr bwMode="auto">
            <a:xfrm>
              <a:off x="768" y="2784"/>
              <a:ext cx="3744" cy="240"/>
            </a:xfrm>
            <a:prstGeom prst="rect">
              <a:avLst/>
            </a:prstGeom>
            <a:solidFill>
              <a:schemeClr val="bg1">
                <a:lumMod val="75000"/>
              </a:schemeClr>
            </a:solidFill>
            <a:ln w="25400">
              <a:noFill/>
              <a:miter lim="800000"/>
              <a:headEnd/>
              <a:tailEnd/>
            </a:ln>
            <a:effectLst/>
          </p:spPr>
          <p:txBody>
            <a:bodyPr wrap="none" anchor="ctr"/>
            <a:lstStyle/>
            <a:p>
              <a:pPr algn="ctr" eaLnBrk="0" hangingPunct="0"/>
              <a:endParaRPr lang="en-US" dirty="0">
                <a:solidFill>
                  <a:schemeClr val="bg2"/>
                </a:solidFill>
                <a:latin typeface="Helvetica" pitchFamily="34" charset="0"/>
              </a:endParaRPr>
            </a:p>
          </p:txBody>
        </p:sp>
        <p:sp>
          <p:nvSpPr>
            <p:cNvPr id="592903" name="Freeform 7"/>
            <p:cNvSpPr>
              <a:spLocks/>
            </p:cNvSpPr>
            <p:nvPr/>
          </p:nvSpPr>
          <p:spPr bwMode="auto">
            <a:xfrm>
              <a:off x="768" y="2884"/>
              <a:ext cx="3732" cy="716"/>
            </a:xfrm>
            <a:custGeom>
              <a:avLst/>
              <a:gdLst/>
              <a:ahLst/>
              <a:cxnLst>
                <a:cxn ang="0">
                  <a:pos x="0" y="706"/>
                </a:cxn>
                <a:cxn ang="0">
                  <a:pos x="157" y="653"/>
                </a:cxn>
                <a:cxn ang="0">
                  <a:pos x="294" y="643"/>
                </a:cxn>
                <a:cxn ang="0">
                  <a:pos x="547" y="685"/>
                </a:cxn>
                <a:cxn ang="0">
                  <a:pos x="768" y="653"/>
                </a:cxn>
                <a:cxn ang="0">
                  <a:pos x="894" y="632"/>
                </a:cxn>
                <a:cxn ang="0">
                  <a:pos x="1021" y="664"/>
                </a:cxn>
                <a:cxn ang="0">
                  <a:pos x="1178" y="674"/>
                </a:cxn>
                <a:cxn ang="0">
                  <a:pos x="1273" y="664"/>
                </a:cxn>
                <a:cxn ang="0">
                  <a:pos x="1305" y="653"/>
                </a:cxn>
                <a:cxn ang="0">
                  <a:pos x="1347" y="569"/>
                </a:cxn>
                <a:cxn ang="0">
                  <a:pos x="1463" y="253"/>
                </a:cxn>
                <a:cxn ang="0">
                  <a:pos x="1547" y="116"/>
                </a:cxn>
                <a:cxn ang="0">
                  <a:pos x="1642" y="53"/>
                </a:cxn>
                <a:cxn ang="0">
                  <a:pos x="1831" y="21"/>
                </a:cxn>
                <a:cxn ang="0">
                  <a:pos x="2031" y="32"/>
                </a:cxn>
                <a:cxn ang="0">
                  <a:pos x="2073" y="42"/>
                </a:cxn>
                <a:cxn ang="0">
                  <a:pos x="2252" y="11"/>
                </a:cxn>
                <a:cxn ang="0">
                  <a:pos x="2315" y="42"/>
                </a:cxn>
                <a:cxn ang="0">
                  <a:pos x="2389" y="53"/>
                </a:cxn>
                <a:cxn ang="0">
                  <a:pos x="2557" y="42"/>
                </a:cxn>
                <a:cxn ang="0">
                  <a:pos x="2620" y="64"/>
                </a:cxn>
                <a:cxn ang="0">
                  <a:pos x="2715" y="11"/>
                </a:cxn>
                <a:cxn ang="0">
                  <a:pos x="2768" y="0"/>
                </a:cxn>
                <a:cxn ang="0">
                  <a:pos x="3041" y="411"/>
                </a:cxn>
                <a:cxn ang="0">
                  <a:pos x="3157" y="643"/>
                </a:cxn>
                <a:cxn ang="0">
                  <a:pos x="3347" y="716"/>
                </a:cxn>
                <a:cxn ang="0">
                  <a:pos x="3441" y="706"/>
                </a:cxn>
                <a:cxn ang="0">
                  <a:pos x="3462" y="674"/>
                </a:cxn>
                <a:cxn ang="0">
                  <a:pos x="3578" y="653"/>
                </a:cxn>
              </a:cxnLst>
              <a:rect l="0" t="0" r="r" b="b"/>
              <a:pathLst>
                <a:path w="3578" h="716">
                  <a:moveTo>
                    <a:pt x="0" y="706"/>
                  </a:moveTo>
                  <a:cubicBezTo>
                    <a:pt x="54" y="694"/>
                    <a:pt x="101" y="657"/>
                    <a:pt x="157" y="653"/>
                  </a:cubicBezTo>
                  <a:cubicBezTo>
                    <a:pt x="202" y="649"/>
                    <a:pt x="248" y="646"/>
                    <a:pt x="294" y="643"/>
                  </a:cubicBezTo>
                  <a:cubicBezTo>
                    <a:pt x="377" y="658"/>
                    <a:pt x="462" y="670"/>
                    <a:pt x="547" y="685"/>
                  </a:cubicBezTo>
                  <a:cubicBezTo>
                    <a:pt x="628" y="655"/>
                    <a:pt x="660" y="660"/>
                    <a:pt x="768" y="653"/>
                  </a:cubicBezTo>
                  <a:cubicBezTo>
                    <a:pt x="792" y="648"/>
                    <a:pt x="875" y="632"/>
                    <a:pt x="894" y="632"/>
                  </a:cubicBezTo>
                  <a:cubicBezTo>
                    <a:pt x="938" y="632"/>
                    <a:pt x="977" y="659"/>
                    <a:pt x="1021" y="664"/>
                  </a:cubicBezTo>
                  <a:cubicBezTo>
                    <a:pt x="1073" y="669"/>
                    <a:pt x="1125" y="670"/>
                    <a:pt x="1178" y="674"/>
                  </a:cubicBezTo>
                  <a:cubicBezTo>
                    <a:pt x="1209" y="670"/>
                    <a:pt x="1241" y="669"/>
                    <a:pt x="1273" y="664"/>
                  </a:cubicBezTo>
                  <a:cubicBezTo>
                    <a:pt x="1284" y="662"/>
                    <a:pt x="1298" y="661"/>
                    <a:pt x="1305" y="653"/>
                  </a:cubicBezTo>
                  <a:cubicBezTo>
                    <a:pt x="1324" y="628"/>
                    <a:pt x="1329" y="595"/>
                    <a:pt x="1347" y="569"/>
                  </a:cubicBezTo>
                  <a:cubicBezTo>
                    <a:pt x="1416" y="462"/>
                    <a:pt x="1419" y="362"/>
                    <a:pt x="1463" y="253"/>
                  </a:cubicBezTo>
                  <a:cubicBezTo>
                    <a:pt x="1480" y="209"/>
                    <a:pt x="1520" y="153"/>
                    <a:pt x="1547" y="116"/>
                  </a:cubicBezTo>
                  <a:cubicBezTo>
                    <a:pt x="1568" y="86"/>
                    <a:pt x="1605" y="60"/>
                    <a:pt x="1642" y="53"/>
                  </a:cubicBezTo>
                  <a:cubicBezTo>
                    <a:pt x="1704" y="40"/>
                    <a:pt x="1831" y="21"/>
                    <a:pt x="1831" y="21"/>
                  </a:cubicBezTo>
                  <a:cubicBezTo>
                    <a:pt x="1897" y="24"/>
                    <a:pt x="1964" y="26"/>
                    <a:pt x="2031" y="32"/>
                  </a:cubicBezTo>
                  <a:cubicBezTo>
                    <a:pt x="2045" y="33"/>
                    <a:pt x="2058" y="42"/>
                    <a:pt x="2073" y="42"/>
                  </a:cubicBezTo>
                  <a:cubicBezTo>
                    <a:pt x="2130" y="42"/>
                    <a:pt x="2194" y="20"/>
                    <a:pt x="2252" y="11"/>
                  </a:cubicBezTo>
                  <a:cubicBezTo>
                    <a:pt x="2274" y="17"/>
                    <a:pt x="2292" y="35"/>
                    <a:pt x="2315" y="42"/>
                  </a:cubicBezTo>
                  <a:cubicBezTo>
                    <a:pt x="2338" y="49"/>
                    <a:pt x="2364" y="49"/>
                    <a:pt x="2389" y="53"/>
                  </a:cubicBezTo>
                  <a:cubicBezTo>
                    <a:pt x="2450" y="36"/>
                    <a:pt x="2493" y="31"/>
                    <a:pt x="2557" y="42"/>
                  </a:cubicBezTo>
                  <a:cubicBezTo>
                    <a:pt x="2578" y="49"/>
                    <a:pt x="2598" y="71"/>
                    <a:pt x="2620" y="64"/>
                  </a:cubicBezTo>
                  <a:cubicBezTo>
                    <a:pt x="2654" y="52"/>
                    <a:pt x="2679" y="18"/>
                    <a:pt x="2715" y="11"/>
                  </a:cubicBezTo>
                  <a:cubicBezTo>
                    <a:pt x="2732" y="7"/>
                    <a:pt x="2750" y="3"/>
                    <a:pt x="2768" y="0"/>
                  </a:cubicBezTo>
                  <a:cubicBezTo>
                    <a:pt x="2929" y="161"/>
                    <a:pt x="2957" y="167"/>
                    <a:pt x="3041" y="411"/>
                  </a:cubicBezTo>
                  <a:cubicBezTo>
                    <a:pt x="3071" y="498"/>
                    <a:pt x="3069" y="597"/>
                    <a:pt x="3157" y="643"/>
                  </a:cubicBezTo>
                  <a:cubicBezTo>
                    <a:pt x="3289" y="619"/>
                    <a:pt x="3221" y="590"/>
                    <a:pt x="3347" y="716"/>
                  </a:cubicBezTo>
                  <a:cubicBezTo>
                    <a:pt x="3378" y="712"/>
                    <a:pt x="3411" y="716"/>
                    <a:pt x="3441" y="706"/>
                  </a:cubicBezTo>
                  <a:cubicBezTo>
                    <a:pt x="3452" y="701"/>
                    <a:pt x="3452" y="681"/>
                    <a:pt x="3462" y="674"/>
                  </a:cubicBezTo>
                  <a:cubicBezTo>
                    <a:pt x="3489" y="652"/>
                    <a:pt x="3545" y="653"/>
                    <a:pt x="3578" y="653"/>
                  </a:cubicBezTo>
                </a:path>
              </a:pathLst>
            </a:custGeom>
            <a:noFill/>
            <a:ln w="25400" cap="flat" cmpd="sng">
              <a:solidFill>
                <a:schemeClr val="tx1"/>
              </a:solidFill>
              <a:prstDash val="solid"/>
              <a:round/>
              <a:headEnd type="none" w="med" len="med"/>
              <a:tailEnd type="none" w="med" len="med"/>
            </a:ln>
            <a:effectLst/>
          </p:spPr>
          <p:txBody>
            <a:bodyPr wrap="none" anchor="ctr"/>
            <a:lstStyle/>
            <a:p>
              <a:endParaRPr lang="en-US"/>
            </a:p>
          </p:txBody>
        </p:sp>
        <p:sp>
          <p:nvSpPr>
            <p:cNvPr id="592904" name="Line 8"/>
            <p:cNvSpPr>
              <a:spLocks noChangeShapeType="1"/>
            </p:cNvSpPr>
            <p:nvPr/>
          </p:nvSpPr>
          <p:spPr bwMode="auto">
            <a:xfrm flipH="1">
              <a:off x="624" y="3648"/>
              <a:ext cx="144" cy="0"/>
            </a:xfrm>
            <a:prstGeom prst="line">
              <a:avLst/>
            </a:prstGeom>
            <a:noFill/>
            <a:ln w="25400">
              <a:solidFill>
                <a:schemeClr val="tx1"/>
              </a:solidFill>
              <a:round/>
              <a:headEnd/>
              <a:tailEnd/>
            </a:ln>
            <a:effectLst/>
          </p:spPr>
          <p:txBody>
            <a:bodyPr wrap="none" anchor="ctr"/>
            <a:lstStyle/>
            <a:p>
              <a:endParaRPr lang="en-US"/>
            </a:p>
          </p:txBody>
        </p:sp>
        <p:sp>
          <p:nvSpPr>
            <p:cNvPr id="592905" name="Line 9"/>
            <p:cNvSpPr>
              <a:spLocks noChangeShapeType="1"/>
            </p:cNvSpPr>
            <p:nvPr/>
          </p:nvSpPr>
          <p:spPr bwMode="auto">
            <a:xfrm flipH="1">
              <a:off x="624" y="2784"/>
              <a:ext cx="144" cy="0"/>
            </a:xfrm>
            <a:prstGeom prst="line">
              <a:avLst/>
            </a:prstGeom>
            <a:noFill/>
            <a:ln w="25400">
              <a:solidFill>
                <a:schemeClr val="tx1"/>
              </a:solidFill>
              <a:round/>
              <a:headEnd/>
              <a:tailEnd/>
            </a:ln>
            <a:effectLst/>
          </p:spPr>
          <p:txBody>
            <a:bodyPr wrap="none" anchor="ctr"/>
            <a:lstStyle/>
            <a:p>
              <a:endParaRPr lang="en-US"/>
            </a:p>
          </p:txBody>
        </p:sp>
        <p:sp>
          <p:nvSpPr>
            <p:cNvPr id="592906" name="Text Box 10"/>
            <p:cNvSpPr txBox="1">
              <a:spLocks noChangeArrowheads="1"/>
            </p:cNvSpPr>
            <p:nvPr/>
          </p:nvSpPr>
          <p:spPr bwMode="auto">
            <a:xfrm>
              <a:off x="192" y="3552"/>
              <a:ext cx="421" cy="239"/>
            </a:xfrm>
            <a:prstGeom prst="rect">
              <a:avLst/>
            </a:prstGeom>
            <a:noFill/>
            <a:ln w="25400">
              <a:noFill/>
              <a:miter lim="800000"/>
              <a:headEnd/>
              <a:tailEnd/>
            </a:ln>
            <a:effectLst/>
          </p:spPr>
          <p:txBody>
            <a:bodyPr wrap="none">
              <a:spAutoFit/>
            </a:bodyPr>
            <a:lstStyle/>
            <a:p>
              <a:pPr eaLnBrk="0" hangingPunct="0"/>
              <a:r>
                <a:rPr lang="en-US">
                  <a:latin typeface="Helvetica" pitchFamily="34" charset="0"/>
                </a:rPr>
                <a:t>0.0V</a:t>
              </a:r>
            </a:p>
          </p:txBody>
        </p:sp>
        <p:sp>
          <p:nvSpPr>
            <p:cNvPr id="592907" name="Text Box 11"/>
            <p:cNvSpPr txBox="1">
              <a:spLocks noChangeArrowheads="1"/>
            </p:cNvSpPr>
            <p:nvPr/>
          </p:nvSpPr>
          <p:spPr bwMode="auto">
            <a:xfrm>
              <a:off x="192" y="3312"/>
              <a:ext cx="421" cy="239"/>
            </a:xfrm>
            <a:prstGeom prst="rect">
              <a:avLst/>
            </a:prstGeom>
            <a:noFill/>
            <a:ln w="25400">
              <a:noFill/>
              <a:miter lim="800000"/>
              <a:headEnd/>
              <a:tailEnd/>
            </a:ln>
            <a:effectLst/>
          </p:spPr>
          <p:txBody>
            <a:bodyPr wrap="none">
              <a:spAutoFit/>
            </a:bodyPr>
            <a:lstStyle/>
            <a:p>
              <a:pPr eaLnBrk="0" hangingPunct="0"/>
              <a:r>
                <a:rPr lang="en-US">
                  <a:latin typeface="Helvetica" pitchFamily="34" charset="0"/>
                </a:rPr>
                <a:t>0.5V</a:t>
              </a:r>
            </a:p>
          </p:txBody>
        </p:sp>
        <p:sp>
          <p:nvSpPr>
            <p:cNvPr id="592908" name="Text Box 12"/>
            <p:cNvSpPr txBox="1">
              <a:spLocks noChangeArrowheads="1"/>
            </p:cNvSpPr>
            <p:nvPr/>
          </p:nvSpPr>
          <p:spPr bwMode="auto">
            <a:xfrm>
              <a:off x="192" y="2928"/>
              <a:ext cx="421" cy="240"/>
            </a:xfrm>
            <a:prstGeom prst="rect">
              <a:avLst/>
            </a:prstGeom>
            <a:noFill/>
            <a:ln w="25400">
              <a:noFill/>
              <a:miter lim="800000"/>
              <a:headEnd/>
              <a:tailEnd/>
            </a:ln>
            <a:effectLst/>
          </p:spPr>
          <p:txBody>
            <a:bodyPr wrap="none">
              <a:spAutoFit/>
            </a:bodyPr>
            <a:lstStyle/>
            <a:p>
              <a:pPr eaLnBrk="0" hangingPunct="0"/>
              <a:r>
                <a:rPr lang="en-US" dirty="0">
                  <a:latin typeface="Helvetica" pitchFamily="34" charset="0"/>
                </a:rPr>
                <a:t>2.8V</a:t>
              </a:r>
            </a:p>
          </p:txBody>
        </p:sp>
        <p:sp>
          <p:nvSpPr>
            <p:cNvPr id="592909" name="Text Box 13"/>
            <p:cNvSpPr txBox="1">
              <a:spLocks noChangeArrowheads="1"/>
            </p:cNvSpPr>
            <p:nvPr/>
          </p:nvSpPr>
          <p:spPr bwMode="auto">
            <a:xfrm>
              <a:off x="192" y="2688"/>
              <a:ext cx="421" cy="239"/>
            </a:xfrm>
            <a:prstGeom prst="rect">
              <a:avLst/>
            </a:prstGeom>
            <a:noFill/>
            <a:ln w="25400">
              <a:noFill/>
              <a:miter lim="800000"/>
              <a:headEnd/>
              <a:tailEnd/>
            </a:ln>
            <a:effectLst/>
          </p:spPr>
          <p:txBody>
            <a:bodyPr wrap="none">
              <a:spAutoFit/>
            </a:bodyPr>
            <a:lstStyle/>
            <a:p>
              <a:pPr eaLnBrk="0" hangingPunct="0"/>
              <a:r>
                <a:rPr lang="en-US">
                  <a:latin typeface="Helvetica" pitchFamily="34" charset="0"/>
                </a:rPr>
                <a:t>3.3V</a:t>
              </a:r>
            </a:p>
          </p:txBody>
        </p:sp>
        <p:sp>
          <p:nvSpPr>
            <p:cNvPr id="592910" name="Line 14"/>
            <p:cNvSpPr>
              <a:spLocks noChangeShapeType="1"/>
            </p:cNvSpPr>
            <p:nvPr/>
          </p:nvSpPr>
          <p:spPr bwMode="auto">
            <a:xfrm>
              <a:off x="768" y="2496"/>
              <a:ext cx="1392" cy="0"/>
            </a:xfrm>
            <a:prstGeom prst="line">
              <a:avLst/>
            </a:prstGeom>
            <a:noFill/>
            <a:ln w="25400">
              <a:solidFill>
                <a:schemeClr val="tx1"/>
              </a:solidFill>
              <a:round/>
              <a:headEnd type="triangle" w="med" len="med"/>
              <a:tailEnd type="triangle" w="med" len="med"/>
            </a:ln>
            <a:effectLst/>
          </p:spPr>
          <p:txBody>
            <a:bodyPr wrap="none" anchor="ctr"/>
            <a:lstStyle/>
            <a:p>
              <a:endParaRPr lang="en-US"/>
            </a:p>
          </p:txBody>
        </p:sp>
        <p:sp>
          <p:nvSpPr>
            <p:cNvPr id="592911" name="Line 15"/>
            <p:cNvSpPr>
              <a:spLocks noChangeShapeType="1"/>
            </p:cNvSpPr>
            <p:nvPr/>
          </p:nvSpPr>
          <p:spPr bwMode="auto">
            <a:xfrm>
              <a:off x="2352" y="2496"/>
              <a:ext cx="1440" cy="0"/>
            </a:xfrm>
            <a:prstGeom prst="line">
              <a:avLst/>
            </a:prstGeom>
            <a:noFill/>
            <a:ln w="25400">
              <a:solidFill>
                <a:schemeClr val="tx1"/>
              </a:solidFill>
              <a:round/>
              <a:headEnd type="triangle" w="med" len="med"/>
              <a:tailEnd type="triangle" w="med" len="med"/>
            </a:ln>
            <a:effectLst/>
          </p:spPr>
          <p:txBody>
            <a:bodyPr wrap="none" anchor="ctr"/>
            <a:lstStyle/>
            <a:p>
              <a:endParaRPr lang="en-US"/>
            </a:p>
          </p:txBody>
        </p:sp>
        <p:sp>
          <p:nvSpPr>
            <p:cNvPr id="592912" name="Line 16"/>
            <p:cNvSpPr>
              <a:spLocks noChangeShapeType="1"/>
            </p:cNvSpPr>
            <p:nvPr/>
          </p:nvSpPr>
          <p:spPr bwMode="auto">
            <a:xfrm>
              <a:off x="3984" y="2496"/>
              <a:ext cx="480" cy="0"/>
            </a:xfrm>
            <a:prstGeom prst="line">
              <a:avLst/>
            </a:prstGeom>
            <a:noFill/>
            <a:ln w="25400">
              <a:solidFill>
                <a:schemeClr val="tx1"/>
              </a:solidFill>
              <a:round/>
              <a:headEnd type="triangle" w="med" len="med"/>
              <a:tailEnd type="triangle" w="med" len="med"/>
            </a:ln>
            <a:effectLst/>
          </p:spPr>
          <p:txBody>
            <a:bodyPr wrap="none" anchor="ctr"/>
            <a:lstStyle/>
            <a:p>
              <a:endParaRPr lang="en-US"/>
            </a:p>
          </p:txBody>
        </p:sp>
        <p:sp>
          <p:nvSpPr>
            <p:cNvPr id="592913" name="Line 17"/>
            <p:cNvSpPr>
              <a:spLocks noChangeShapeType="1"/>
            </p:cNvSpPr>
            <p:nvPr/>
          </p:nvSpPr>
          <p:spPr bwMode="auto">
            <a:xfrm>
              <a:off x="2160" y="2448"/>
              <a:ext cx="0" cy="1008"/>
            </a:xfrm>
            <a:prstGeom prst="line">
              <a:avLst/>
            </a:prstGeom>
            <a:noFill/>
            <a:ln w="12700">
              <a:solidFill>
                <a:schemeClr val="tx1"/>
              </a:solidFill>
              <a:round/>
              <a:headEnd/>
              <a:tailEnd/>
            </a:ln>
            <a:effectLst/>
          </p:spPr>
          <p:txBody>
            <a:bodyPr wrap="none" anchor="ctr"/>
            <a:lstStyle/>
            <a:p>
              <a:endParaRPr lang="en-US"/>
            </a:p>
          </p:txBody>
        </p:sp>
        <p:sp>
          <p:nvSpPr>
            <p:cNvPr id="592914" name="Line 18"/>
            <p:cNvSpPr>
              <a:spLocks noChangeShapeType="1"/>
            </p:cNvSpPr>
            <p:nvPr/>
          </p:nvSpPr>
          <p:spPr bwMode="auto">
            <a:xfrm>
              <a:off x="2352" y="2448"/>
              <a:ext cx="0" cy="576"/>
            </a:xfrm>
            <a:prstGeom prst="line">
              <a:avLst/>
            </a:prstGeom>
            <a:noFill/>
            <a:ln w="12700">
              <a:solidFill>
                <a:schemeClr val="tx1"/>
              </a:solidFill>
              <a:round/>
              <a:headEnd/>
              <a:tailEnd/>
            </a:ln>
            <a:effectLst/>
          </p:spPr>
          <p:txBody>
            <a:bodyPr wrap="none" anchor="ctr"/>
            <a:lstStyle/>
            <a:p>
              <a:endParaRPr lang="en-US"/>
            </a:p>
          </p:txBody>
        </p:sp>
        <p:sp>
          <p:nvSpPr>
            <p:cNvPr id="592915" name="Line 19"/>
            <p:cNvSpPr>
              <a:spLocks noChangeShapeType="1"/>
            </p:cNvSpPr>
            <p:nvPr/>
          </p:nvSpPr>
          <p:spPr bwMode="auto">
            <a:xfrm>
              <a:off x="3792" y="2448"/>
              <a:ext cx="0" cy="576"/>
            </a:xfrm>
            <a:prstGeom prst="line">
              <a:avLst/>
            </a:prstGeom>
            <a:noFill/>
            <a:ln w="12700">
              <a:solidFill>
                <a:schemeClr val="tx1"/>
              </a:solidFill>
              <a:round/>
              <a:headEnd/>
              <a:tailEnd/>
            </a:ln>
            <a:effectLst/>
          </p:spPr>
          <p:txBody>
            <a:bodyPr wrap="none" anchor="ctr"/>
            <a:lstStyle/>
            <a:p>
              <a:endParaRPr lang="en-US"/>
            </a:p>
          </p:txBody>
        </p:sp>
        <p:sp>
          <p:nvSpPr>
            <p:cNvPr id="592916" name="Line 20"/>
            <p:cNvSpPr>
              <a:spLocks noChangeShapeType="1"/>
            </p:cNvSpPr>
            <p:nvPr/>
          </p:nvSpPr>
          <p:spPr bwMode="auto">
            <a:xfrm>
              <a:off x="3984" y="2448"/>
              <a:ext cx="0" cy="960"/>
            </a:xfrm>
            <a:prstGeom prst="line">
              <a:avLst/>
            </a:prstGeom>
            <a:noFill/>
            <a:ln w="12700">
              <a:solidFill>
                <a:schemeClr val="tx1"/>
              </a:solidFill>
              <a:round/>
              <a:headEnd/>
              <a:tailEnd/>
            </a:ln>
            <a:effectLst/>
          </p:spPr>
          <p:txBody>
            <a:bodyPr wrap="none" anchor="ctr"/>
            <a:lstStyle/>
            <a:p>
              <a:endParaRPr lang="en-US"/>
            </a:p>
          </p:txBody>
        </p:sp>
        <p:sp>
          <p:nvSpPr>
            <p:cNvPr id="592917" name="Text Box 21"/>
            <p:cNvSpPr txBox="1">
              <a:spLocks noChangeArrowheads="1"/>
            </p:cNvSpPr>
            <p:nvPr/>
          </p:nvSpPr>
          <p:spPr bwMode="auto">
            <a:xfrm>
              <a:off x="1296" y="2400"/>
              <a:ext cx="298" cy="239"/>
            </a:xfrm>
            <a:prstGeom prst="rect">
              <a:avLst/>
            </a:prstGeom>
            <a:solidFill>
              <a:schemeClr val="bg1"/>
            </a:solidFill>
            <a:ln w="25400">
              <a:noFill/>
              <a:miter lim="800000"/>
              <a:headEnd/>
              <a:tailEnd/>
            </a:ln>
            <a:effectLst/>
          </p:spPr>
          <p:txBody>
            <a:bodyPr>
              <a:spAutoFit/>
            </a:bodyPr>
            <a:lstStyle/>
            <a:p>
              <a:pPr algn="ctr" eaLnBrk="0" hangingPunct="0"/>
              <a:r>
                <a:rPr lang="en-US">
                  <a:latin typeface="Helvetica" pitchFamily="34" charset="0"/>
                </a:rPr>
                <a:t>0</a:t>
              </a:r>
            </a:p>
          </p:txBody>
        </p:sp>
        <p:sp>
          <p:nvSpPr>
            <p:cNvPr id="592918" name="Text Box 22"/>
            <p:cNvSpPr txBox="1">
              <a:spLocks noChangeArrowheads="1"/>
            </p:cNvSpPr>
            <p:nvPr/>
          </p:nvSpPr>
          <p:spPr bwMode="auto">
            <a:xfrm>
              <a:off x="2832" y="2400"/>
              <a:ext cx="298" cy="239"/>
            </a:xfrm>
            <a:prstGeom prst="rect">
              <a:avLst/>
            </a:prstGeom>
            <a:solidFill>
              <a:schemeClr val="bg1"/>
            </a:solidFill>
            <a:ln w="25400">
              <a:noFill/>
              <a:miter lim="800000"/>
              <a:headEnd/>
              <a:tailEnd/>
            </a:ln>
            <a:effectLst/>
          </p:spPr>
          <p:txBody>
            <a:bodyPr>
              <a:spAutoFit/>
            </a:bodyPr>
            <a:lstStyle/>
            <a:p>
              <a:pPr algn="ctr" eaLnBrk="0" hangingPunct="0"/>
              <a:r>
                <a:rPr lang="en-US">
                  <a:latin typeface="Helvetica" pitchFamily="34" charset="0"/>
                </a:rPr>
                <a:t>1</a:t>
              </a:r>
            </a:p>
          </p:txBody>
        </p:sp>
        <p:sp>
          <p:nvSpPr>
            <p:cNvPr id="592919" name="Text Box 23"/>
            <p:cNvSpPr txBox="1">
              <a:spLocks noChangeArrowheads="1"/>
            </p:cNvSpPr>
            <p:nvPr/>
          </p:nvSpPr>
          <p:spPr bwMode="auto">
            <a:xfrm>
              <a:off x="4128" y="2400"/>
              <a:ext cx="192" cy="239"/>
            </a:xfrm>
            <a:prstGeom prst="rect">
              <a:avLst/>
            </a:prstGeom>
            <a:solidFill>
              <a:schemeClr val="bg1"/>
            </a:solidFill>
            <a:ln w="25400">
              <a:noFill/>
              <a:miter lim="800000"/>
              <a:headEnd/>
              <a:tailEnd/>
            </a:ln>
            <a:effectLst/>
          </p:spPr>
          <p:txBody>
            <a:bodyPr>
              <a:spAutoFit/>
            </a:bodyPr>
            <a:lstStyle/>
            <a:p>
              <a:pPr algn="ctr" eaLnBrk="0" hangingPunct="0"/>
              <a:r>
                <a:rPr lang="en-US">
                  <a:latin typeface="Helvetica" pitchFamily="34" charset="0"/>
                </a:rPr>
                <a:t>0</a:t>
              </a:r>
            </a:p>
          </p:txBody>
        </p:sp>
        <p:sp>
          <p:nvSpPr>
            <p:cNvPr id="592920" name="Line 24"/>
            <p:cNvSpPr>
              <a:spLocks noChangeShapeType="1"/>
            </p:cNvSpPr>
            <p:nvPr/>
          </p:nvSpPr>
          <p:spPr bwMode="auto">
            <a:xfrm flipH="1">
              <a:off x="624" y="3408"/>
              <a:ext cx="144" cy="0"/>
            </a:xfrm>
            <a:prstGeom prst="line">
              <a:avLst/>
            </a:prstGeom>
            <a:noFill/>
            <a:ln w="25400">
              <a:solidFill>
                <a:schemeClr val="tx1"/>
              </a:solidFill>
              <a:round/>
              <a:headEnd/>
              <a:tailEnd/>
            </a:ln>
            <a:effectLst/>
          </p:spPr>
          <p:txBody>
            <a:bodyPr wrap="none" anchor="ctr"/>
            <a:lstStyle/>
            <a:p>
              <a:endParaRPr lang="en-US"/>
            </a:p>
          </p:txBody>
        </p:sp>
        <p:sp>
          <p:nvSpPr>
            <p:cNvPr id="592921" name="Line 25"/>
            <p:cNvSpPr>
              <a:spLocks noChangeShapeType="1"/>
            </p:cNvSpPr>
            <p:nvPr/>
          </p:nvSpPr>
          <p:spPr bwMode="auto">
            <a:xfrm flipH="1">
              <a:off x="624" y="3024"/>
              <a:ext cx="144" cy="0"/>
            </a:xfrm>
            <a:prstGeom prst="line">
              <a:avLst/>
            </a:prstGeom>
            <a:noFill/>
            <a:ln w="25400">
              <a:solidFill>
                <a:schemeClr val="tx1"/>
              </a:solidFill>
              <a:round/>
              <a:headEnd/>
              <a:tailEnd/>
            </a:ln>
            <a:effectLst/>
          </p:spPr>
          <p:txBody>
            <a:bodyPr wrap="none" anchor="ctr"/>
            <a:lstStyle/>
            <a:p>
              <a:endParaRPr lang="en-US"/>
            </a:p>
          </p:txBody>
        </p:sp>
      </p:grpSp>
      <p:sp>
        <p:nvSpPr>
          <p:cNvPr id="26" name="Slide Number Placeholder 3">
            <a:extLst>
              <a:ext uri="{FF2B5EF4-FFF2-40B4-BE49-F238E27FC236}">
                <a16:creationId xmlns:a16="http://schemas.microsoft.com/office/drawing/2014/main" id="{33C6DD5A-5418-4A9D-A381-BCF311A3F57B}"/>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9</a:t>
            </a:fld>
            <a:endParaRPr lang="en-US" dirty="0"/>
          </a:p>
        </p:txBody>
      </p:sp>
      <p:sp>
        <p:nvSpPr>
          <p:cNvPr id="2" name="TextBox 1">
            <a:extLst>
              <a:ext uri="{FF2B5EF4-FFF2-40B4-BE49-F238E27FC236}">
                <a16:creationId xmlns:a16="http://schemas.microsoft.com/office/drawing/2014/main" id="{6D3D7425-D9C0-4A93-9465-A7FA6D121980}"/>
              </a:ext>
            </a:extLst>
          </p:cNvPr>
          <p:cNvSpPr txBox="1"/>
          <p:nvPr/>
        </p:nvSpPr>
        <p:spPr>
          <a:xfrm rot="16200000">
            <a:off x="2089701" y="3476227"/>
            <a:ext cx="968275" cy="369332"/>
          </a:xfrm>
          <a:prstGeom prst="rect">
            <a:avLst/>
          </a:prstGeom>
          <a:noFill/>
        </p:spPr>
        <p:txBody>
          <a:bodyPr wrap="square" rtlCol="0">
            <a:spAutoFit/>
          </a:bodyPr>
          <a:lstStyle/>
          <a:p>
            <a:r>
              <a:rPr lang="en-US" dirty="0"/>
              <a:t>Voltage</a:t>
            </a:r>
          </a:p>
        </p:txBody>
      </p:sp>
      <p:sp>
        <p:nvSpPr>
          <p:cNvPr id="28" name="TextBox 27">
            <a:extLst>
              <a:ext uri="{FF2B5EF4-FFF2-40B4-BE49-F238E27FC236}">
                <a16:creationId xmlns:a16="http://schemas.microsoft.com/office/drawing/2014/main" id="{0197EA0F-AC6C-4FE8-83F4-615FA30AABE5}"/>
              </a:ext>
            </a:extLst>
          </p:cNvPr>
          <p:cNvSpPr txBox="1"/>
          <p:nvPr/>
        </p:nvSpPr>
        <p:spPr>
          <a:xfrm>
            <a:off x="3652348" y="4232171"/>
            <a:ext cx="968275" cy="369332"/>
          </a:xfrm>
          <a:prstGeom prst="rect">
            <a:avLst/>
          </a:prstGeom>
          <a:noFill/>
        </p:spPr>
        <p:txBody>
          <a:bodyPr wrap="square" rtlCol="0">
            <a:spAutoFit/>
          </a:bodyPr>
          <a:lstStyle/>
          <a:p>
            <a:r>
              <a:rPr lang="en-US" dirty="0"/>
              <a:t>Time</a:t>
            </a:r>
          </a:p>
        </p:txBody>
      </p:sp>
      <p:cxnSp>
        <p:nvCxnSpPr>
          <p:cNvPr id="4" name="Straight Arrow Connector 3">
            <a:extLst>
              <a:ext uri="{FF2B5EF4-FFF2-40B4-BE49-F238E27FC236}">
                <a16:creationId xmlns:a16="http://schemas.microsoft.com/office/drawing/2014/main" id="{BCA6DFDB-1ADD-4413-9F5C-09C24A40A4AE}"/>
              </a:ext>
            </a:extLst>
          </p:cNvPr>
          <p:cNvCxnSpPr/>
          <p:nvPr/>
        </p:nvCxnSpPr>
        <p:spPr>
          <a:xfrm>
            <a:off x="4271449" y="4430856"/>
            <a:ext cx="64596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6504371"/>
      </p:ext>
    </p:extLst>
  </p:cSld>
  <p:clrMapOvr>
    <a:masterClrMapping/>
  </p:clrMapOvr>
</p:sld>
</file>

<file path=ppt/theme/theme1.xml><?xml version="1.0" encoding="utf-8"?>
<a:theme xmlns:a="http://schemas.openxmlformats.org/drawingml/2006/main" name="Class Slides">
  <a:themeElements>
    <a:clrScheme name="Custom Colors">
      <a:dk1>
        <a:sysClr val="windowText" lastClr="000000"/>
      </a:dk1>
      <a:lt1>
        <a:sysClr val="window" lastClr="FFFFFF"/>
      </a:lt1>
      <a:dk2>
        <a:srgbClr val="000000"/>
      </a:dk2>
      <a:lt2>
        <a:srgbClr val="FFFFFF"/>
      </a:lt2>
      <a:accent1>
        <a:srgbClr val="4472C4"/>
      </a:accent1>
      <a:accent2>
        <a:srgbClr val="ED7D31"/>
      </a:accent2>
      <a:accent3>
        <a:srgbClr val="FFC000"/>
      </a:accent3>
      <a:accent4>
        <a:srgbClr val="70AD47"/>
      </a:accent4>
      <a:accent5>
        <a:srgbClr val="954F72"/>
      </a:accent5>
      <a:accent6>
        <a:srgbClr val="A5A5A5"/>
      </a:accent6>
      <a:hlink>
        <a:srgbClr val="0563C1"/>
      </a:hlink>
      <a:folHlink>
        <a:srgbClr val="0563C1"/>
      </a:folHlink>
    </a:clrScheme>
    <a:fontScheme name="Custom Tahoma">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346_template.potx" id="{01D7DB3A-C6B7-43B3-8B0D-AE4B5EAE26AA}" vid="{73879976-79F9-4556-B0E5-A15670A28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cs213_template</Template>
  <TotalTime>2646</TotalTime>
  <Words>6507</Words>
  <Application>Microsoft Office PowerPoint</Application>
  <PresentationFormat>Widescreen</PresentationFormat>
  <Paragraphs>1896</Paragraphs>
  <Slides>86</Slides>
  <Notes>19</Notes>
  <HiddenSlides>4</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2</vt:i4>
      </vt:variant>
      <vt:variant>
        <vt:lpstr>Slide Titles</vt:lpstr>
      </vt:variant>
      <vt:variant>
        <vt:i4>86</vt:i4>
      </vt:variant>
    </vt:vector>
  </HeadingPairs>
  <TitlesOfParts>
    <vt:vector size="105" baseType="lpstr">
      <vt:lpstr>apple color emoji</vt:lpstr>
      <vt:lpstr>Arial</vt:lpstr>
      <vt:lpstr>Arial Narrow</vt:lpstr>
      <vt:lpstr>Arial Narrow Bold</vt:lpstr>
      <vt:lpstr>Calibri</vt:lpstr>
      <vt:lpstr>Consolas</vt:lpstr>
      <vt:lpstr>Courier New</vt:lpstr>
      <vt:lpstr>Courier New Bold</vt:lpstr>
      <vt:lpstr>Gill Sans</vt:lpstr>
      <vt:lpstr>Helvetica</vt:lpstr>
      <vt:lpstr>Monaco</vt:lpstr>
      <vt:lpstr>Symbol</vt:lpstr>
      <vt:lpstr>Tahoma</vt:lpstr>
      <vt:lpstr>Times</vt:lpstr>
      <vt:lpstr>Wingdings</vt:lpstr>
      <vt:lpstr>Wingdings 2</vt:lpstr>
      <vt:lpstr>Class Slides</vt:lpstr>
      <vt:lpstr>Equation</vt:lpstr>
      <vt:lpstr>Document</vt:lpstr>
      <vt:lpstr>Lecture 02 Representations</vt:lpstr>
      <vt:lpstr>Announcements</vt:lpstr>
      <vt:lpstr>Today’s Goals</vt:lpstr>
      <vt:lpstr>Outline</vt:lpstr>
      <vt:lpstr>Learning binary</vt:lpstr>
      <vt:lpstr>Positional Numbering Systems</vt:lpstr>
      <vt:lpstr>Base 2 Example</vt:lpstr>
      <vt:lpstr>Binary practice</vt:lpstr>
      <vt:lpstr>Why computers use Base 2</vt:lpstr>
      <vt:lpstr>Why don’t computers use Base 10?</vt:lpstr>
      <vt:lpstr>Base 16: Hexadecimal</vt:lpstr>
      <vt:lpstr>Base 16: Hexadecimal</vt:lpstr>
      <vt:lpstr>Break + Practice problem</vt:lpstr>
      <vt:lpstr>Break + Practice problem</vt:lpstr>
      <vt:lpstr>Break + Practice problem</vt:lpstr>
      <vt:lpstr>Direct hex-to-decimal conversion is possible, but unnecessary</vt:lpstr>
      <vt:lpstr>Specific bit widths</vt:lpstr>
      <vt:lpstr>Bytes</vt:lpstr>
      <vt:lpstr>Outline</vt:lpstr>
      <vt:lpstr>Byte-oriented memory organization</vt:lpstr>
      <vt:lpstr>Most/least significant bits/bytes</vt:lpstr>
      <vt:lpstr>Addressing and byte ordering</vt:lpstr>
      <vt:lpstr>There isn’t always one correct answer</vt:lpstr>
      <vt:lpstr>1. Addressing data in memory</vt:lpstr>
      <vt:lpstr>2. Byte ordering</vt:lpstr>
      <vt:lpstr>Practice: reading memory</vt:lpstr>
      <vt:lpstr>Practice: reading memory</vt:lpstr>
      <vt:lpstr>Practice: reading memory</vt:lpstr>
      <vt:lpstr>Practice: reading memory</vt:lpstr>
      <vt:lpstr>Tables of memory</vt:lpstr>
      <vt:lpstr>Tables of memory</vt:lpstr>
      <vt:lpstr>Tables of memory</vt:lpstr>
      <vt:lpstr>Outline</vt:lpstr>
      <vt:lpstr>Big Idea: What do bits and bytes mean in a system?</vt:lpstr>
      <vt:lpstr>An example encoding: ASCII characters</vt:lpstr>
      <vt:lpstr>Full ASCII table</vt:lpstr>
      <vt:lpstr>Encodings are just determined by people</vt:lpstr>
      <vt:lpstr>Open Question + Break</vt:lpstr>
      <vt:lpstr>Open Question + Break</vt:lpstr>
      <vt:lpstr>Outline</vt:lpstr>
      <vt:lpstr>Integer types in C</vt:lpstr>
      <vt:lpstr>Sizes of C types are system dependent</vt:lpstr>
      <vt:lpstr>Expressing C types in bits</vt:lpstr>
      <vt:lpstr>Unsigned integer encoding</vt:lpstr>
      <vt:lpstr>Bounds of unsigned integers</vt:lpstr>
      <vt:lpstr>Outline</vt:lpstr>
      <vt:lpstr>Encoding signed integers</vt:lpstr>
      <vt:lpstr>Doesn’t work: attempting signed encoding</vt:lpstr>
      <vt:lpstr>Does work: Two’s complement encoding</vt:lpstr>
      <vt:lpstr>Two’s complement examples</vt:lpstr>
      <vt:lpstr>Interpreting binary signed values</vt:lpstr>
      <vt:lpstr>Bounds of two’s complement integers</vt:lpstr>
      <vt:lpstr>Ranges for different bit amounts</vt:lpstr>
      <vt:lpstr>Unsigned &amp; Signed Numeric Values</vt:lpstr>
      <vt:lpstr>Practice + Break</vt:lpstr>
      <vt:lpstr>Practice + Break</vt:lpstr>
      <vt:lpstr>Outline</vt:lpstr>
      <vt:lpstr>Casting signed to unsigned</vt:lpstr>
      <vt:lpstr>Mapping Signed  Unsigned (4 bits)</vt:lpstr>
      <vt:lpstr>Signed vs Unsigned in C</vt:lpstr>
      <vt:lpstr>Example</vt:lpstr>
      <vt:lpstr>Example</vt:lpstr>
      <vt:lpstr>Example</vt:lpstr>
      <vt:lpstr>Example</vt:lpstr>
      <vt:lpstr>Code Security Example</vt:lpstr>
      <vt:lpstr>Typical Usage</vt:lpstr>
      <vt:lpstr>Malicious Usage</vt:lpstr>
      <vt:lpstr>Outline</vt:lpstr>
      <vt:lpstr>Truncation</vt:lpstr>
      <vt:lpstr>Extension</vt:lpstr>
      <vt:lpstr>Sign Extension</vt:lpstr>
      <vt:lpstr>Example sign extension</vt:lpstr>
      <vt:lpstr>Sign Extension Examples</vt:lpstr>
      <vt:lpstr>Justification for sign extension</vt:lpstr>
      <vt:lpstr>Break + Practice</vt:lpstr>
      <vt:lpstr>Break + Practice</vt:lpstr>
      <vt:lpstr>Break + Practice</vt:lpstr>
      <vt:lpstr>Outline</vt:lpstr>
      <vt:lpstr>Encoding strings (The C way)</vt:lpstr>
      <vt:lpstr>Encoding color</vt:lpstr>
      <vt:lpstr>Interpreting file contents</vt:lpstr>
      <vt:lpstr>What about different types of regular files?</vt:lpstr>
      <vt:lpstr>Identifying regular files</vt:lpstr>
      <vt:lpstr>Encoding time</vt:lpstr>
      <vt:lpstr>Bonus xkcd comic</vt:lpstr>
      <vt:lpstr>Outline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Representations</dc:title>
  <dc:creator>Branden Ghena</dc:creator>
  <cp:lastModifiedBy>Branden Ghena</cp:lastModifiedBy>
  <cp:revision>100</cp:revision>
  <dcterms:created xsi:type="dcterms:W3CDTF">2021-04-05T17:21:45Z</dcterms:created>
  <dcterms:modified xsi:type="dcterms:W3CDTF">2024-01-09T19:21:43Z</dcterms:modified>
</cp:coreProperties>
</file>