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9"/>
  </p:notesMasterIdLst>
  <p:sldIdLst>
    <p:sldId id="256" r:id="rId2"/>
    <p:sldId id="518" r:id="rId3"/>
    <p:sldId id="533" r:id="rId4"/>
    <p:sldId id="564" r:id="rId5"/>
    <p:sldId id="264" r:id="rId6"/>
    <p:sldId id="384" r:id="rId7"/>
    <p:sldId id="348" r:id="rId8"/>
    <p:sldId id="483" r:id="rId9"/>
    <p:sldId id="484" r:id="rId10"/>
    <p:sldId id="383" r:id="rId11"/>
    <p:sldId id="542" r:id="rId12"/>
    <p:sldId id="378" r:id="rId13"/>
    <p:sldId id="488" r:id="rId14"/>
    <p:sldId id="489" r:id="rId15"/>
    <p:sldId id="490" r:id="rId16"/>
    <p:sldId id="491" r:id="rId17"/>
    <p:sldId id="543" r:id="rId18"/>
    <p:sldId id="492" r:id="rId19"/>
    <p:sldId id="486" r:id="rId20"/>
    <p:sldId id="555" r:id="rId21"/>
    <p:sldId id="544" r:id="rId22"/>
    <p:sldId id="412" r:id="rId23"/>
    <p:sldId id="386" r:id="rId24"/>
    <p:sldId id="545" r:id="rId25"/>
    <p:sldId id="547" r:id="rId26"/>
    <p:sldId id="553" r:id="rId27"/>
    <p:sldId id="554" r:id="rId28"/>
    <p:sldId id="556" r:id="rId29"/>
    <p:sldId id="523" r:id="rId30"/>
    <p:sldId id="498" r:id="rId31"/>
    <p:sldId id="500" r:id="rId32"/>
    <p:sldId id="388" r:id="rId33"/>
    <p:sldId id="524" r:id="rId34"/>
    <p:sldId id="546" r:id="rId35"/>
    <p:sldId id="557" r:id="rId36"/>
    <p:sldId id="535" r:id="rId37"/>
    <p:sldId id="385" r:id="rId38"/>
    <p:sldId id="536" r:id="rId39"/>
    <p:sldId id="537" r:id="rId40"/>
    <p:sldId id="487" r:id="rId41"/>
    <p:sldId id="538" r:id="rId42"/>
    <p:sldId id="539" r:id="rId43"/>
    <p:sldId id="389" r:id="rId44"/>
    <p:sldId id="390" r:id="rId45"/>
    <p:sldId id="391" r:id="rId46"/>
    <p:sldId id="562" r:id="rId47"/>
    <p:sldId id="563" r:id="rId48"/>
    <p:sldId id="558" r:id="rId49"/>
    <p:sldId id="469" r:id="rId50"/>
    <p:sldId id="468" r:id="rId51"/>
    <p:sldId id="496" r:id="rId52"/>
    <p:sldId id="548" r:id="rId53"/>
    <p:sldId id="551" r:id="rId54"/>
    <p:sldId id="552" r:id="rId55"/>
    <p:sldId id="559" r:id="rId56"/>
    <p:sldId id="497" r:id="rId57"/>
    <p:sldId id="526" r:id="rId58"/>
    <p:sldId id="560" r:id="rId59"/>
    <p:sldId id="525" r:id="rId60"/>
    <p:sldId id="565" r:id="rId61"/>
    <p:sldId id="566" r:id="rId62"/>
    <p:sldId id="561" r:id="rId63"/>
    <p:sldId id="505" r:id="rId64"/>
    <p:sldId id="417" r:id="rId65"/>
    <p:sldId id="418" r:id="rId66"/>
    <p:sldId id="419" r:id="rId67"/>
    <p:sldId id="420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518"/>
            <p14:sldId id="533"/>
            <p14:sldId id="564"/>
            <p14:sldId id="264"/>
            <p14:sldId id="384"/>
          </p14:sldIdLst>
        </p14:section>
        <p14:section name="Addition" id="{B55B8E8C-5EAB-4A1E-A4E9-AE5E896E46FA}">
          <p14:sldIdLst>
            <p14:sldId id="348"/>
            <p14:sldId id="483"/>
            <p14:sldId id="484"/>
            <p14:sldId id="383"/>
            <p14:sldId id="542"/>
            <p14:sldId id="378"/>
            <p14:sldId id="488"/>
            <p14:sldId id="489"/>
            <p14:sldId id="490"/>
            <p14:sldId id="491"/>
            <p14:sldId id="543"/>
            <p14:sldId id="492"/>
            <p14:sldId id="486"/>
          </p14:sldIdLst>
        </p14:section>
        <p14:section name="Negation and Subtraction" id="{C7185A8C-E012-41B5-891F-D9AA31ED1CAF}">
          <p14:sldIdLst>
            <p14:sldId id="555"/>
            <p14:sldId id="544"/>
            <p14:sldId id="412"/>
            <p14:sldId id="386"/>
            <p14:sldId id="545"/>
            <p14:sldId id="547"/>
            <p14:sldId id="553"/>
            <p14:sldId id="554"/>
          </p14:sldIdLst>
        </p14:section>
        <p14:section name="Multiplication &amp; Division" id="{55EB867E-DF41-454E-BCAF-156C879E7AFB}">
          <p14:sldIdLst>
            <p14:sldId id="556"/>
            <p14:sldId id="523"/>
            <p14:sldId id="498"/>
            <p14:sldId id="500"/>
            <p14:sldId id="388"/>
            <p14:sldId id="524"/>
            <p14:sldId id="546"/>
          </p14:sldIdLst>
        </p14:section>
        <p14:section name="Boolean Algebra" id="{CE5F6072-B22F-4310-AAD2-A45B5D8B148B}">
          <p14:sldIdLst>
            <p14:sldId id="557"/>
            <p14:sldId id="535"/>
            <p14:sldId id="385"/>
            <p14:sldId id="536"/>
            <p14:sldId id="537"/>
            <p14:sldId id="487"/>
            <p14:sldId id="538"/>
            <p14:sldId id="539"/>
            <p14:sldId id="389"/>
            <p14:sldId id="390"/>
            <p14:sldId id="391"/>
            <p14:sldId id="562"/>
            <p14:sldId id="563"/>
          </p14:sldIdLst>
        </p14:section>
        <p14:section name="Shifting" id="{79E5B344-CEF7-466B-BDB9-50FA84B4500D}">
          <p14:sldIdLst>
            <p14:sldId id="558"/>
            <p14:sldId id="469"/>
            <p14:sldId id="468"/>
            <p14:sldId id="496"/>
            <p14:sldId id="548"/>
            <p14:sldId id="551"/>
            <p14:sldId id="552"/>
          </p14:sldIdLst>
        </p14:section>
        <p14:section name="Bit Masking" id="{56500692-8456-4A01-8AAE-C69F7DBBE2A3}">
          <p14:sldIdLst>
            <p14:sldId id="559"/>
            <p14:sldId id="497"/>
            <p14:sldId id="526"/>
            <p14:sldId id="560"/>
            <p14:sldId id="525"/>
            <p14:sldId id="565"/>
            <p14:sldId id="566"/>
          </p14:sldIdLst>
        </p14:section>
        <p14:section name="Wrapup" id="{29A7F866-9DA9-446B-8359-CE426CB89C7A}">
          <p14:sldIdLst>
            <p14:sldId id="561"/>
          </p14:sldIdLst>
        </p14:section>
        <p14:section name="Bonus: Divide with Shift" id="{701538F8-7AC0-40A7-AF65-4C1ED728DD91}">
          <p14:sldIdLst>
            <p14:sldId id="505"/>
            <p14:sldId id="417"/>
            <p14:sldId id="418"/>
            <p14:sldId id="419"/>
            <p14:sldId id="4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7440" autoAdjust="0"/>
  </p:normalViewPr>
  <p:slideViewPr>
    <p:cSldViewPr snapToGrid="0">
      <p:cViewPr varScale="1">
        <p:scale>
          <a:sx n="77" d="100"/>
          <a:sy n="77" d="100"/>
        </p:scale>
        <p:origin x="120" y="20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334512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75400" cy="3586163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2476"/>
            <a:ext cx="5365749" cy="4319587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04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75400" cy="3586163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2476"/>
            <a:ext cx="5365749" cy="4319587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32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1750117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75400" cy="3586163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2476"/>
            <a:ext cx="5365749" cy="4319587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89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4240273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ln/>
        </p:spPr>
        <p:txBody>
          <a:bodyPr/>
          <a:lstStyle/>
          <a:p>
            <a:fld id="{DA35178A-644A-4F4F-ABBD-1D247CBB475D}" type="slidenum">
              <a:rPr lang="en-US"/>
              <a:pPr/>
              <a:t>49</a:t>
            </a:fld>
            <a:endParaRPr lang="en-US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en-US" baseline="0" dirty="0"/>
              <a:t> x &lt;&lt; k, what is the effect of the shift if k &gt;= w, the number of bits of x data type?</a:t>
            </a:r>
          </a:p>
          <a:p>
            <a:r>
              <a:rPr lang="en-US" baseline="0" dirty="0"/>
              <a:t>e.g. </a:t>
            </a:r>
          </a:p>
          <a:p>
            <a:r>
              <a:rPr lang="en-US" baseline="0" dirty="0"/>
              <a:t> x &lt;&lt; 32</a:t>
            </a:r>
          </a:p>
          <a:p>
            <a:r>
              <a:rPr lang="en-US" baseline="0" dirty="0"/>
              <a:t> x &gt;&gt; 36</a:t>
            </a:r>
          </a:p>
          <a:p>
            <a:r>
              <a:rPr lang="en-US" baseline="0" dirty="0"/>
              <a:t> x &gt;&gt; 40</a:t>
            </a:r>
          </a:p>
          <a:p>
            <a:endParaRPr lang="en-US" baseline="0" dirty="0"/>
          </a:p>
          <a:p>
            <a:r>
              <a:rPr lang="en-US" baseline="0" dirty="0"/>
              <a:t>For C, nothing standard but most commonly use lower log_2 w bits of the shift; for Java that’s a rule; effectively that’s k mod w, so for a 32b data type</a:t>
            </a:r>
          </a:p>
          <a:p>
            <a:r>
              <a:rPr lang="en-US" baseline="0" dirty="0"/>
              <a:t> x &lt;&lt; 32  same as x &lt;&lt; 0</a:t>
            </a:r>
          </a:p>
          <a:p>
            <a:r>
              <a:rPr lang="en-US" baseline="0" dirty="0"/>
              <a:t> x &gt;&gt; 36 same as x &gt;&gt; 4</a:t>
            </a:r>
          </a:p>
          <a:p>
            <a:r>
              <a:rPr lang="en-US" baseline="0" dirty="0"/>
              <a:t> x &gt;&gt; </a:t>
            </a:r>
            <a:r>
              <a:rPr lang="en-US" baseline="0"/>
              <a:t>40 same as x &gt;&gt; 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64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ln/>
        </p:spPr>
        <p:txBody>
          <a:bodyPr/>
          <a:lstStyle/>
          <a:p>
            <a:fld id="{DA35178A-644A-4F4F-ABBD-1D247CBB475D}" type="slidenum">
              <a:rPr lang="en-US"/>
              <a:pPr/>
              <a:t>50</a:t>
            </a:fld>
            <a:endParaRPr lang="en-US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en-US" baseline="0" dirty="0"/>
              <a:t> x &lt;&lt; k, what is the effect of the shift if k &gt;= w, the number of bits of x data type?</a:t>
            </a:r>
          </a:p>
          <a:p>
            <a:r>
              <a:rPr lang="en-US" baseline="0" dirty="0"/>
              <a:t>e.g. </a:t>
            </a:r>
          </a:p>
          <a:p>
            <a:r>
              <a:rPr lang="en-US" baseline="0" dirty="0"/>
              <a:t> x &lt;&lt; 32</a:t>
            </a:r>
          </a:p>
          <a:p>
            <a:r>
              <a:rPr lang="en-US" baseline="0" dirty="0"/>
              <a:t> x &gt;&gt; 36</a:t>
            </a:r>
          </a:p>
          <a:p>
            <a:r>
              <a:rPr lang="en-US" baseline="0" dirty="0"/>
              <a:t> x &gt;&gt; 40</a:t>
            </a:r>
          </a:p>
          <a:p>
            <a:endParaRPr lang="en-US" baseline="0" dirty="0"/>
          </a:p>
          <a:p>
            <a:r>
              <a:rPr lang="en-US" baseline="0" dirty="0"/>
              <a:t>For C, nothing standard but most commonly use lower log_2 w bits of the shift; for Java that’s a rule; effectively that’s k mod w, so for a 32b data type</a:t>
            </a:r>
          </a:p>
          <a:p>
            <a:r>
              <a:rPr lang="en-US" baseline="0" dirty="0"/>
              <a:t> x &lt;&lt; 32  same as x &lt;&lt; 0</a:t>
            </a:r>
          </a:p>
          <a:p>
            <a:r>
              <a:rPr lang="en-US" baseline="0" dirty="0"/>
              <a:t> x &gt;&gt; 36 same as x &gt;&gt; 4</a:t>
            </a:r>
          </a:p>
          <a:p>
            <a:r>
              <a:rPr lang="en-US" baseline="0" dirty="0"/>
              <a:t> x &gt;&gt; </a:t>
            </a:r>
            <a:r>
              <a:rPr lang="en-US" baseline="0"/>
              <a:t>40 same as x &gt;&gt; 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95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75400" cy="3586163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2476"/>
            <a:ext cx="5365749" cy="4319587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48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E08BE647-F120-47A1-B0C2-A1C6C41B7B86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88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6FA036C8-4B3D-4BD7-817B-C0C394FF1A6A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56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4165104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D947A968-1C39-42F2-976F-04254573FB7A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Ceiling </a:t>
            </a:r>
            <a:r>
              <a:rPr lang="en-US"/>
              <a:t>(x / y</a:t>
            </a:r>
            <a:r>
              <a:rPr lang="en-US" dirty="0"/>
              <a:t>)</a:t>
            </a:r>
            <a:r>
              <a:rPr lang="en-US" baseline="0" dirty="0"/>
              <a:t> = floor </a:t>
            </a:r>
            <a:r>
              <a:rPr lang="en-US" baseline="0"/>
              <a:t>(x + y - 1) / y)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224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C00A706B-4A8E-4D6A-A4CB-87CCC11E943F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3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2834733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75400" cy="3586163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2476"/>
            <a:ext cx="5365749" cy="4319587"/>
          </a:xfrm>
          <a:noFill/>
          <a:ln w="9525"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w-bit two’s complement sum of two numbers has the exact</a:t>
            </a:r>
            <a:r>
              <a:rPr lang="en-US" baseline="0" dirty="0"/>
              <a:t> same bit-level representation as the unsigned sum; most computers use the same machine instruction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70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2113020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104887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98709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1077492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90AADC63-DEC2-4B0B-96EE-A5A4DD0A166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A6F748C6-9CBD-4828-B5E9-62981A761447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68C2-F267-4DCA-974C-07E0221C40E3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98AE-6CA2-4A8E-8D9F-6BEEB21C231E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CE4-1F2F-469E-ACE5-BD4C0EC4C7EC}" type="datetime1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03FA-A744-4557-BF93-E0F82D012C38}" type="datetime1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699BF4-0E98-4DB3-BFCA-91176CBF41E6}" type="datetime1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86432C3-925E-49E4-A5E9-053676294DB8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/>
              <a:t>Lecture 03</a:t>
            </a:r>
            <a:br>
              <a:rPr lang="en-US" dirty="0"/>
            </a:br>
            <a:r>
              <a:rPr lang="en-US" dirty="0"/>
              <a:t>Data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Fall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Modulo behavior in binary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2FE59A-8E75-4512-A6BD-CBFBA7A960EC}"/>
              </a:ext>
            </a:extLst>
          </p:cNvPr>
          <p:cNvGrpSpPr/>
          <p:nvPr/>
        </p:nvGrpSpPr>
        <p:grpSpPr>
          <a:xfrm>
            <a:off x="3734803" y="1559433"/>
            <a:ext cx="4551706" cy="3760541"/>
            <a:chOff x="3718560" y="1559433"/>
            <a:chExt cx="4551706" cy="376054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59E5085-BD60-4CA0-B198-045706CBDD5E}"/>
                </a:ext>
              </a:extLst>
            </p:cNvPr>
            <p:cNvSpPr/>
            <p:nvPr/>
          </p:nvSpPr>
          <p:spPr>
            <a:xfrm>
              <a:off x="4637050" y="2103755"/>
              <a:ext cx="2645664" cy="2645664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A110E5-E385-40C5-9DA8-2E3028B90648}"/>
                </a:ext>
              </a:extLst>
            </p:cNvPr>
            <p:cNvSpPr txBox="1"/>
            <p:nvPr/>
          </p:nvSpPr>
          <p:spPr>
            <a:xfrm>
              <a:off x="5588026" y="4950642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AD52AD-C73D-458A-804B-79E21F433E26}"/>
                </a:ext>
              </a:extLst>
            </p:cNvPr>
            <p:cNvSpPr txBox="1"/>
            <p:nvPr/>
          </p:nvSpPr>
          <p:spPr>
            <a:xfrm>
              <a:off x="5588026" y="1559433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19CF57-C94C-4B80-A9D5-2ED4642DAA0D}"/>
                </a:ext>
              </a:extLst>
            </p:cNvPr>
            <p:cNvSpPr txBox="1"/>
            <p:nvPr/>
          </p:nvSpPr>
          <p:spPr>
            <a:xfrm>
              <a:off x="7526554" y="3244334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0100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444EC5-E03F-4966-AAC2-D1232301C501}"/>
                </a:ext>
              </a:extLst>
            </p:cNvPr>
            <p:cNvSpPr txBox="1"/>
            <p:nvPr/>
          </p:nvSpPr>
          <p:spPr>
            <a:xfrm>
              <a:off x="3718560" y="3233404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466B65-1865-4F2C-A706-5C49FECE393F}"/>
                </a:ext>
              </a:extLst>
            </p:cNvPr>
            <p:cNvSpPr txBox="1"/>
            <p:nvPr/>
          </p:nvSpPr>
          <p:spPr>
            <a:xfrm>
              <a:off x="7311188" y="2688439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0011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B3E1DD-F0B5-4D0D-AA70-35BB9F558B10}"/>
                </a:ext>
              </a:extLst>
            </p:cNvPr>
            <p:cNvSpPr txBox="1"/>
            <p:nvPr/>
          </p:nvSpPr>
          <p:spPr>
            <a:xfrm>
              <a:off x="6939332" y="2093246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0010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23D943-A8C8-4FA1-9309-EE6D968F5AB8}"/>
                </a:ext>
              </a:extLst>
            </p:cNvPr>
            <p:cNvSpPr txBox="1"/>
            <p:nvPr/>
          </p:nvSpPr>
          <p:spPr>
            <a:xfrm>
              <a:off x="6396787" y="1723914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0001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3E8050-60F9-4F98-B4E1-243477EDDF08}"/>
                </a:ext>
              </a:extLst>
            </p:cNvPr>
            <p:cNvSpPr txBox="1"/>
            <p:nvPr/>
          </p:nvSpPr>
          <p:spPr>
            <a:xfrm>
              <a:off x="6533948" y="4763826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0111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3ED01D-662B-4145-81CB-DA311320A5C5}"/>
                </a:ext>
              </a:extLst>
            </p:cNvPr>
            <p:cNvSpPr txBox="1"/>
            <p:nvPr/>
          </p:nvSpPr>
          <p:spPr>
            <a:xfrm>
              <a:off x="7073444" y="4360632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0110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EC637C-2BE2-4734-874C-52B136C3EC8B}"/>
                </a:ext>
              </a:extLst>
            </p:cNvPr>
            <p:cNvSpPr txBox="1"/>
            <p:nvPr/>
          </p:nvSpPr>
          <p:spPr>
            <a:xfrm>
              <a:off x="7307176" y="3765439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0101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8A9461-EAA0-4446-A27D-445975E8852F}"/>
                </a:ext>
              </a:extLst>
            </p:cNvPr>
            <p:cNvSpPr txBox="1"/>
            <p:nvPr/>
          </p:nvSpPr>
          <p:spPr>
            <a:xfrm>
              <a:off x="3867951" y="3799817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1011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6C044CD-280C-4E4A-B9E2-C6C18040FD6C}"/>
                </a:ext>
              </a:extLst>
            </p:cNvPr>
            <p:cNvSpPr txBox="1"/>
            <p:nvPr/>
          </p:nvSpPr>
          <p:spPr>
            <a:xfrm>
              <a:off x="4072128" y="4353299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29F8FB0-9B8C-4AAF-9455-759451134B1F}"/>
                </a:ext>
              </a:extLst>
            </p:cNvPr>
            <p:cNvSpPr txBox="1"/>
            <p:nvPr/>
          </p:nvSpPr>
          <p:spPr>
            <a:xfrm>
              <a:off x="4644149" y="4751110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1001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3E3658-9BF1-4F59-8F58-9C4BAB79C7CC}"/>
                </a:ext>
              </a:extLst>
            </p:cNvPr>
            <p:cNvSpPr txBox="1"/>
            <p:nvPr/>
          </p:nvSpPr>
          <p:spPr>
            <a:xfrm>
              <a:off x="4696043" y="1732587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1111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EE2249-53A7-455C-A597-1120A48DE550}"/>
                </a:ext>
              </a:extLst>
            </p:cNvPr>
            <p:cNvSpPr txBox="1"/>
            <p:nvPr/>
          </p:nvSpPr>
          <p:spPr>
            <a:xfrm>
              <a:off x="4177805" y="2199404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1110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B4CCDD-D4F4-410F-A15C-91ADA1415ECF}"/>
                </a:ext>
              </a:extLst>
            </p:cNvPr>
            <p:cNvSpPr txBox="1"/>
            <p:nvPr/>
          </p:nvSpPr>
          <p:spPr>
            <a:xfrm>
              <a:off x="3911781" y="2755238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1101</a:t>
              </a:r>
            </a:p>
          </p:txBody>
        </p:sp>
      </p:grp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1A5323E1-153E-42B0-A509-628CA1015A65}"/>
              </a:ext>
            </a:extLst>
          </p:cNvPr>
          <p:cNvSpPr/>
          <p:nvPr/>
        </p:nvSpPr>
        <p:spPr>
          <a:xfrm>
            <a:off x="9316733" y="1559433"/>
            <a:ext cx="1432753" cy="40610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66FC82-B7E2-4FB4-AE74-FB53C292203D}"/>
              </a:ext>
            </a:extLst>
          </p:cNvPr>
          <p:cNvSpPr txBox="1"/>
          <p:nvPr/>
        </p:nvSpPr>
        <p:spPr>
          <a:xfrm>
            <a:off x="10963616" y="3134199"/>
            <a:ext cx="1441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+1</a:t>
            </a:r>
          </a:p>
        </p:txBody>
      </p:sp>
      <p:sp>
        <p:nvSpPr>
          <p:cNvPr id="24" name="Arrow: Curved Left 23">
            <a:extLst>
              <a:ext uri="{FF2B5EF4-FFF2-40B4-BE49-F238E27FC236}">
                <a16:creationId xmlns:a16="http://schemas.microsoft.com/office/drawing/2014/main" id="{0CB38D60-67BD-4EB7-86B9-4684F9AC2E59}"/>
              </a:ext>
            </a:extLst>
          </p:cNvPr>
          <p:cNvSpPr/>
          <p:nvPr/>
        </p:nvSpPr>
        <p:spPr>
          <a:xfrm flipH="1">
            <a:off x="1128530" y="1559433"/>
            <a:ext cx="1288534" cy="40610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F221C7-0465-4A5B-BC06-2E93A1EC67CD}"/>
              </a:ext>
            </a:extLst>
          </p:cNvPr>
          <p:cNvSpPr txBox="1"/>
          <p:nvPr/>
        </p:nvSpPr>
        <p:spPr>
          <a:xfrm flipH="1">
            <a:off x="184632" y="3180538"/>
            <a:ext cx="1296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-1</a:t>
            </a: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47573D6-A19D-47BC-AC52-F9982DC41AE7}"/>
              </a:ext>
            </a:extLst>
          </p:cNvPr>
          <p:cNvSpPr/>
          <p:nvPr/>
        </p:nvSpPr>
        <p:spPr>
          <a:xfrm rot="18547139">
            <a:off x="4834581" y="1507617"/>
            <a:ext cx="1034835" cy="819272"/>
          </a:xfrm>
          <a:prstGeom prst="arc">
            <a:avLst>
              <a:gd name="adj1" fmla="val 16200000"/>
              <a:gd name="adj2" fmla="val 20261026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A415F1-2795-43A2-8311-5383B4594DF2}"/>
              </a:ext>
            </a:extLst>
          </p:cNvPr>
          <p:cNvSpPr txBox="1"/>
          <p:nvPr/>
        </p:nvSpPr>
        <p:spPr>
          <a:xfrm>
            <a:off x="5226781" y="1224146"/>
            <a:ext cx="137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0000</a:t>
            </a:r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Unsigned addition is modular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dirty="0"/>
              <a:t>Implements modular arithmetic</a:t>
            </a:r>
          </a:p>
          <a:p>
            <a:pPr lvl="1" eaLnBrk="1" hangingPunct="1"/>
            <a:r>
              <a:rPr lang="en-US" sz="2000" dirty="0" err="1"/>
              <a:t>UAdd</a:t>
            </a:r>
            <a:r>
              <a:rPr lang="en-US" sz="2000" baseline="-25000" dirty="0" err="1"/>
              <a:t>w</a:t>
            </a:r>
            <a:r>
              <a:rPr lang="en-US" sz="2000" dirty="0"/>
              <a:t>(u , v)    =    (u + v)  mod 2</a:t>
            </a:r>
            <a:r>
              <a:rPr lang="en-US" sz="2000" baseline="30000" dirty="0"/>
              <a:t>w</a:t>
            </a:r>
          </a:p>
          <a:p>
            <a:pPr lvl="1" eaLnBrk="1" hangingPunct="1"/>
            <a:endParaRPr lang="en-US" sz="2000" baseline="30000" dirty="0"/>
          </a:p>
          <a:p>
            <a:r>
              <a:rPr lang="en-US" sz="2400" dirty="0"/>
              <a:t>Need to drop carry bit, otherwise results will keep getting bigger</a:t>
            </a:r>
          </a:p>
          <a:p>
            <a:pPr lvl="1"/>
            <a:r>
              <a:rPr lang="en-US" sz="2000" dirty="0"/>
              <a:t>Example in base 10: 80</a:t>
            </a:r>
            <a:r>
              <a:rPr lang="en-US" sz="2000" baseline="-25000" dirty="0"/>
              <a:t>10</a:t>
            </a:r>
            <a:r>
              <a:rPr lang="en-US" sz="2000" dirty="0"/>
              <a:t> + 40</a:t>
            </a:r>
            <a:r>
              <a:rPr lang="en-US" sz="2000" baseline="-25000" dirty="0"/>
              <a:t>10</a:t>
            </a:r>
            <a:r>
              <a:rPr lang="en-US" sz="2000" dirty="0"/>
              <a:t> = 120</a:t>
            </a:r>
            <a:r>
              <a:rPr lang="en-US" sz="2000" baseline="-25000" dirty="0"/>
              <a:t>10</a:t>
            </a:r>
            <a:r>
              <a:rPr lang="en-US" sz="2000" dirty="0"/>
              <a:t>   (2-digit inputs become a 3-digit output!)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defRPr/>
            </a:pPr>
            <a:r>
              <a:rPr lang="en-US" sz="2400" dirty="0"/>
              <a:t>Warning: C does not tell you that the result had an overflow!</a:t>
            </a:r>
          </a:p>
          <a:p>
            <a:pPr lvl="1">
              <a:defRPr/>
            </a:pPr>
            <a:r>
              <a:rPr lang="en-US" sz="2000" b="1" dirty="0"/>
              <a:t>Unsigned</a:t>
            </a:r>
            <a:r>
              <a:rPr lang="en-US" sz="2000" dirty="0"/>
              <a:t> addition in C silently truncates most-significant bits beyond the limit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7C644-B443-4B7C-9195-73FDF06F832F}"/>
              </a:ext>
            </a:extLst>
          </p:cNvPr>
          <p:cNvGrpSpPr/>
          <p:nvPr/>
        </p:nvGrpSpPr>
        <p:grpSpPr>
          <a:xfrm>
            <a:off x="1361935" y="3072759"/>
            <a:ext cx="7102194" cy="1687512"/>
            <a:chOff x="2739798" y="3172968"/>
            <a:chExt cx="7102194" cy="1687512"/>
          </a:xfrm>
        </p:grpSpPr>
        <p:grpSp>
          <p:nvGrpSpPr>
            <p:cNvPr id="9222" name="Group 5"/>
            <p:cNvGrpSpPr>
              <a:grpSpLocks/>
            </p:cNvGrpSpPr>
            <p:nvPr/>
          </p:nvGrpSpPr>
          <p:grpSpPr bwMode="auto">
            <a:xfrm>
              <a:off x="6946392" y="3249168"/>
              <a:ext cx="2743200" cy="228600"/>
              <a:chOff x="2976" y="816"/>
              <a:chExt cx="1728" cy="144"/>
            </a:xfrm>
          </p:grpSpPr>
          <p:sp>
            <p:nvSpPr>
              <p:cNvPr id="9259" name="Rectangle 6"/>
              <p:cNvSpPr>
                <a:spLocks noChangeArrowheads="1"/>
              </p:cNvSpPr>
              <p:nvPr/>
            </p:nvSpPr>
            <p:spPr bwMode="auto">
              <a:xfrm>
                <a:off x="2976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60" name="Rectangle 7"/>
              <p:cNvSpPr>
                <a:spLocks noChangeArrowheads="1"/>
              </p:cNvSpPr>
              <p:nvPr/>
            </p:nvSpPr>
            <p:spPr bwMode="auto">
              <a:xfrm>
                <a:off x="3120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61" name="Rectangle 8"/>
              <p:cNvSpPr>
                <a:spLocks noChangeArrowheads="1"/>
              </p:cNvSpPr>
              <p:nvPr/>
            </p:nvSpPr>
            <p:spPr bwMode="auto">
              <a:xfrm>
                <a:off x="3264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62" name="Rectangle 9"/>
              <p:cNvSpPr>
                <a:spLocks noChangeArrowheads="1"/>
              </p:cNvSpPr>
              <p:nvPr/>
            </p:nvSpPr>
            <p:spPr bwMode="auto">
              <a:xfrm>
                <a:off x="4272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63" name="Rectangle 10"/>
              <p:cNvSpPr>
                <a:spLocks noChangeArrowheads="1"/>
              </p:cNvSpPr>
              <p:nvPr/>
            </p:nvSpPr>
            <p:spPr bwMode="auto">
              <a:xfrm>
                <a:off x="4416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64" name="Rectangle 11"/>
              <p:cNvSpPr>
                <a:spLocks noChangeArrowheads="1"/>
              </p:cNvSpPr>
              <p:nvPr/>
            </p:nvSpPr>
            <p:spPr bwMode="auto">
              <a:xfrm>
                <a:off x="4560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65" name="Rectangle 12"/>
              <p:cNvSpPr>
                <a:spLocks noChangeArrowheads="1"/>
              </p:cNvSpPr>
              <p:nvPr/>
            </p:nvSpPr>
            <p:spPr bwMode="auto">
              <a:xfrm>
                <a:off x="3408" y="816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Courier New" pitchFamily="49" charset="0"/>
                  </a:rPr>
                  <a:t>• • •</a:t>
                </a:r>
              </a:p>
            </p:txBody>
          </p:sp>
        </p:grpSp>
        <p:grpSp>
          <p:nvGrpSpPr>
            <p:cNvPr id="9223" name="Group 13"/>
            <p:cNvGrpSpPr>
              <a:grpSpLocks/>
            </p:cNvGrpSpPr>
            <p:nvPr/>
          </p:nvGrpSpPr>
          <p:grpSpPr bwMode="auto">
            <a:xfrm>
              <a:off x="6946392" y="3579368"/>
              <a:ext cx="2743200" cy="228600"/>
              <a:chOff x="2976" y="1104"/>
              <a:chExt cx="1728" cy="144"/>
            </a:xfrm>
          </p:grpSpPr>
          <p:sp>
            <p:nvSpPr>
              <p:cNvPr id="9252" name="Rectangle 14"/>
              <p:cNvSpPr>
                <a:spLocks noChangeArrowheads="1"/>
              </p:cNvSpPr>
              <p:nvPr/>
            </p:nvSpPr>
            <p:spPr bwMode="auto">
              <a:xfrm>
                <a:off x="2976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53" name="Rectangle 15"/>
              <p:cNvSpPr>
                <a:spLocks noChangeArrowheads="1"/>
              </p:cNvSpPr>
              <p:nvPr/>
            </p:nvSpPr>
            <p:spPr bwMode="auto">
              <a:xfrm>
                <a:off x="3120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54" name="Rectangle 16"/>
              <p:cNvSpPr>
                <a:spLocks noChangeArrowheads="1"/>
              </p:cNvSpPr>
              <p:nvPr/>
            </p:nvSpPr>
            <p:spPr bwMode="auto">
              <a:xfrm>
                <a:off x="3264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55" name="Rectangle 17"/>
              <p:cNvSpPr>
                <a:spLocks noChangeArrowheads="1"/>
              </p:cNvSpPr>
              <p:nvPr/>
            </p:nvSpPr>
            <p:spPr bwMode="auto">
              <a:xfrm>
                <a:off x="4272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56" name="Rectangle 18"/>
              <p:cNvSpPr>
                <a:spLocks noChangeArrowheads="1"/>
              </p:cNvSpPr>
              <p:nvPr/>
            </p:nvSpPr>
            <p:spPr bwMode="auto">
              <a:xfrm>
                <a:off x="4416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57" name="Rectangle 19"/>
              <p:cNvSpPr>
                <a:spLocks noChangeArrowheads="1"/>
              </p:cNvSpPr>
              <p:nvPr/>
            </p:nvSpPr>
            <p:spPr bwMode="auto">
              <a:xfrm>
                <a:off x="4560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58" name="Rectangle 20"/>
              <p:cNvSpPr>
                <a:spLocks noChangeArrowheads="1"/>
              </p:cNvSpPr>
              <p:nvPr/>
            </p:nvSpPr>
            <p:spPr bwMode="auto">
              <a:xfrm>
                <a:off x="3408" y="1104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Courier New" pitchFamily="49" charset="0"/>
                  </a:rPr>
                  <a:t>• • •</a:t>
                </a:r>
              </a:p>
            </p:txBody>
          </p:sp>
        </p:grpSp>
        <p:sp>
          <p:nvSpPr>
            <p:cNvPr id="9224" name="Rectangle 21"/>
            <p:cNvSpPr>
              <a:spLocks noChangeArrowheads="1"/>
            </p:cNvSpPr>
            <p:nvPr/>
          </p:nvSpPr>
          <p:spPr bwMode="auto">
            <a:xfrm>
              <a:off x="6336792" y="3172968"/>
              <a:ext cx="29845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 dirty="0">
                  <a:latin typeface="Times" pitchFamily="18" charset="0"/>
                </a:rPr>
                <a:t>u</a:t>
              </a:r>
            </a:p>
          </p:txBody>
        </p:sp>
        <p:sp>
          <p:nvSpPr>
            <p:cNvPr id="9225" name="Rectangle 22"/>
            <p:cNvSpPr>
              <a:spLocks noChangeArrowheads="1"/>
            </p:cNvSpPr>
            <p:nvPr/>
          </p:nvSpPr>
          <p:spPr bwMode="auto">
            <a:xfrm>
              <a:off x="6336792" y="3503168"/>
              <a:ext cx="28575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>
                  <a:latin typeface="Times" pitchFamily="18" charset="0"/>
                </a:rPr>
                <a:t>v</a:t>
              </a:r>
            </a:p>
          </p:txBody>
        </p:sp>
        <p:sp>
          <p:nvSpPr>
            <p:cNvPr id="9226" name="Line 23"/>
            <p:cNvSpPr>
              <a:spLocks noChangeShapeType="1"/>
            </p:cNvSpPr>
            <p:nvPr/>
          </p:nvSpPr>
          <p:spPr bwMode="auto">
            <a:xfrm>
              <a:off x="5955792" y="3884168"/>
              <a:ext cx="3886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7" name="Rectangle 24"/>
            <p:cNvSpPr>
              <a:spLocks noChangeArrowheads="1"/>
            </p:cNvSpPr>
            <p:nvPr/>
          </p:nvSpPr>
          <p:spPr bwMode="auto">
            <a:xfrm>
              <a:off x="5955793" y="3503168"/>
              <a:ext cx="320675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latin typeface="Courier New" pitchFamily="49" charset="0"/>
                </a:rPr>
                <a:t>+</a:t>
              </a:r>
            </a:p>
          </p:txBody>
        </p:sp>
        <p:grpSp>
          <p:nvGrpSpPr>
            <p:cNvPr id="9228" name="Group 25"/>
            <p:cNvGrpSpPr>
              <a:grpSpLocks/>
            </p:cNvGrpSpPr>
            <p:nvPr/>
          </p:nvGrpSpPr>
          <p:grpSpPr bwMode="auto">
            <a:xfrm>
              <a:off x="6717792" y="4036568"/>
              <a:ext cx="2971800" cy="228600"/>
              <a:chOff x="2832" y="1392"/>
              <a:chExt cx="1872" cy="144"/>
            </a:xfrm>
          </p:grpSpPr>
          <p:grpSp>
            <p:nvGrpSpPr>
              <p:cNvPr id="9243" name="Group 26"/>
              <p:cNvGrpSpPr>
                <a:grpSpLocks/>
              </p:cNvGrpSpPr>
              <p:nvPr/>
            </p:nvGrpSpPr>
            <p:grpSpPr bwMode="auto">
              <a:xfrm>
                <a:off x="2976" y="1392"/>
                <a:ext cx="1728" cy="144"/>
                <a:chOff x="2976" y="1392"/>
                <a:chExt cx="1728" cy="144"/>
              </a:xfrm>
            </p:grpSpPr>
            <p:sp>
              <p:nvSpPr>
                <p:cNvPr id="9245" name="Rectangle 27"/>
                <p:cNvSpPr>
                  <a:spLocks noChangeArrowheads="1"/>
                </p:cNvSpPr>
                <p:nvPr/>
              </p:nvSpPr>
              <p:spPr bwMode="auto">
                <a:xfrm>
                  <a:off x="2976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latin typeface="Courier New" pitchFamily="49" charset="0"/>
                  </a:endParaRPr>
                </a:p>
              </p:txBody>
            </p:sp>
            <p:sp>
              <p:nvSpPr>
                <p:cNvPr id="9246" name="Rectangle 28"/>
                <p:cNvSpPr>
                  <a:spLocks noChangeArrowheads="1"/>
                </p:cNvSpPr>
                <p:nvPr/>
              </p:nvSpPr>
              <p:spPr bwMode="auto">
                <a:xfrm>
                  <a:off x="3120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latin typeface="Courier New" pitchFamily="49" charset="0"/>
                  </a:endParaRPr>
                </a:p>
              </p:txBody>
            </p:sp>
            <p:sp>
              <p:nvSpPr>
                <p:cNvPr id="9247" name="Rectangle 29"/>
                <p:cNvSpPr>
                  <a:spLocks noChangeArrowheads="1"/>
                </p:cNvSpPr>
                <p:nvPr/>
              </p:nvSpPr>
              <p:spPr bwMode="auto">
                <a:xfrm>
                  <a:off x="3264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latin typeface="Courier New" pitchFamily="49" charset="0"/>
                  </a:endParaRPr>
                </a:p>
              </p:txBody>
            </p:sp>
            <p:sp>
              <p:nvSpPr>
                <p:cNvPr id="9248" name="Rectangle 30"/>
                <p:cNvSpPr>
                  <a:spLocks noChangeArrowheads="1"/>
                </p:cNvSpPr>
                <p:nvPr/>
              </p:nvSpPr>
              <p:spPr bwMode="auto">
                <a:xfrm>
                  <a:off x="4272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latin typeface="Courier New" pitchFamily="49" charset="0"/>
                  </a:endParaRPr>
                </a:p>
              </p:txBody>
            </p:sp>
            <p:sp>
              <p:nvSpPr>
                <p:cNvPr id="9249" name="Rectangle 31"/>
                <p:cNvSpPr>
                  <a:spLocks noChangeArrowheads="1"/>
                </p:cNvSpPr>
                <p:nvPr/>
              </p:nvSpPr>
              <p:spPr bwMode="auto">
                <a:xfrm>
                  <a:off x="4416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latin typeface="Courier New" pitchFamily="49" charset="0"/>
                  </a:endParaRPr>
                </a:p>
              </p:txBody>
            </p:sp>
            <p:sp>
              <p:nvSpPr>
                <p:cNvPr id="9250" name="Rectangle 32"/>
                <p:cNvSpPr>
                  <a:spLocks noChangeArrowheads="1"/>
                </p:cNvSpPr>
                <p:nvPr/>
              </p:nvSpPr>
              <p:spPr bwMode="auto">
                <a:xfrm>
                  <a:off x="4560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latin typeface="Courier New" pitchFamily="49" charset="0"/>
                  </a:endParaRPr>
                </a:p>
              </p:txBody>
            </p:sp>
            <p:sp>
              <p:nvSpPr>
                <p:cNvPr id="9251" name="Rectangle 33"/>
                <p:cNvSpPr>
                  <a:spLocks noChangeArrowheads="1"/>
                </p:cNvSpPr>
                <p:nvPr/>
              </p:nvSpPr>
              <p:spPr bwMode="auto">
                <a:xfrm>
                  <a:off x="3408" y="1392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>
                      <a:latin typeface="Courier New" pitchFamily="49" charset="0"/>
                    </a:rPr>
                    <a:t>• • •</a:t>
                  </a:r>
                </a:p>
              </p:txBody>
            </p:sp>
          </p:grpSp>
          <p:sp>
            <p:nvSpPr>
              <p:cNvPr id="9244" name="Rectangle 34"/>
              <p:cNvSpPr>
                <a:spLocks noChangeArrowheads="1"/>
              </p:cNvSpPr>
              <p:nvPr/>
            </p:nvSpPr>
            <p:spPr bwMode="auto">
              <a:xfrm>
                <a:off x="2832" y="1392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</p:grpSp>
        <p:sp>
          <p:nvSpPr>
            <p:cNvPr id="9229" name="Rectangle 35"/>
            <p:cNvSpPr>
              <a:spLocks noChangeArrowheads="1"/>
            </p:cNvSpPr>
            <p:nvPr/>
          </p:nvSpPr>
          <p:spPr bwMode="auto">
            <a:xfrm>
              <a:off x="5955792" y="3960368"/>
              <a:ext cx="642938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i="1" dirty="0">
                  <a:latin typeface="Times" pitchFamily="18" charset="0"/>
                </a:rPr>
                <a:t>u </a:t>
              </a:r>
              <a:r>
                <a:rPr lang="en-US" dirty="0">
                  <a:latin typeface="Times" pitchFamily="18" charset="0"/>
                </a:rPr>
                <a:t>+ </a:t>
              </a:r>
              <a:r>
                <a:rPr lang="en-US" i="1" dirty="0">
                  <a:latin typeface="Times" pitchFamily="18" charset="0"/>
                </a:rPr>
                <a:t>v</a:t>
              </a:r>
            </a:p>
          </p:txBody>
        </p:sp>
        <p:grpSp>
          <p:nvGrpSpPr>
            <p:cNvPr id="9230" name="Group 36"/>
            <p:cNvGrpSpPr>
              <a:grpSpLocks/>
            </p:cNvGrpSpPr>
            <p:nvPr/>
          </p:nvGrpSpPr>
          <p:grpSpPr bwMode="auto">
            <a:xfrm>
              <a:off x="6946392" y="4493768"/>
              <a:ext cx="2743200" cy="228600"/>
              <a:chOff x="2976" y="1392"/>
              <a:chExt cx="1728" cy="144"/>
            </a:xfrm>
          </p:grpSpPr>
          <p:sp>
            <p:nvSpPr>
              <p:cNvPr id="9236" name="Rectangle 3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37" name="Rectangle 3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38" name="Rectangle 3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39" name="Rectangle 4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40" name="Rectangle 4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41" name="Rectangle 4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42" name="Rectangle 4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Courier New" pitchFamily="49" charset="0"/>
                  </a:rPr>
                  <a:t>• • •</a:t>
                </a:r>
              </a:p>
            </p:txBody>
          </p:sp>
        </p:grpSp>
        <p:sp>
          <p:nvSpPr>
            <p:cNvPr id="9231" name="Line 44"/>
            <p:cNvSpPr>
              <a:spLocks noChangeShapeType="1"/>
            </p:cNvSpPr>
            <p:nvPr/>
          </p:nvSpPr>
          <p:spPr bwMode="auto">
            <a:xfrm>
              <a:off x="5955792" y="4341368"/>
              <a:ext cx="3886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Text Box 45"/>
            <p:cNvSpPr txBox="1">
              <a:spLocks noChangeArrowheads="1"/>
            </p:cNvSpPr>
            <p:nvPr/>
          </p:nvSpPr>
          <p:spPr bwMode="auto">
            <a:xfrm>
              <a:off x="2787142" y="3967512"/>
              <a:ext cx="21590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Helvetica" pitchFamily="34" charset="0"/>
                </a:rPr>
                <a:t>True Sum: </a:t>
              </a:r>
              <a:r>
                <a:rPr lang="en-US" i="1" dirty="0">
                  <a:latin typeface="Helvetica" pitchFamily="34" charset="0"/>
                </a:rPr>
                <a:t>w</a:t>
              </a:r>
              <a:r>
                <a:rPr lang="en-US" dirty="0">
                  <a:latin typeface="Helvetica" pitchFamily="34" charset="0"/>
                </a:rPr>
                <a:t>+1 bits</a:t>
              </a:r>
            </a:p>
          </p:txBody>
        </p:sp>
        <p:sp>
          <p:nvSpPr>
            <p:cNvPr id="9233" name="Text Box 46"/>
            <p:cNvSpPr txBox="1">
              <a:spLocks noChangeArrowheads="1"/>
            </p:cNvSpPr>
            <p:nvPr/>
          </p:nvSpPr>
          <p:spPr bwMode="auto">
            <a:xfrm>
              <a:off x="3047492" y="3294412"/>
              <a:ext cx="189865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Helvetica" pitchFamily="34" charset="0"/>
                </a:rPr>
                <a:t>Operands: </a:t>
              </a:r>
              <a:r>
                <a:rPr lang="en-US" i="1" dirty="0">
                  <a:latin typeface="Helvetica" pitchFamily="34" charset="0"/>
                </a:rPr>
                <a:t>w</a:t>
              </a:r>
              <a:r>
                <a:rPr lang="en-US" dirty="0">
                  <a:latin typeface="Helvetica" pitchFamily="34" charset="0"/>
                </a:rPr>
                <a:t> bits</a:t>
              </a:r>
            </a:p>
          </p:txBody>
        </p:sp>
        <p:sp>
          <p:nvSpPr>
            <p:cNvPr id="9234" name="Text Box 47"/>
            <p:cNvSpPr txBox="1">
              <a:spLocks noChangeArrowheads="1"/>
            </p:cNvSpPr>
            <p:nvPr/>
          </p:nvSpPr>
          <p:spPr bwMode="auto">
            <a:xfrm>
              <a:off x="2739798" y="4491148"/>
              <a:ext cx="22479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0" hangingPunct="0"/>
              <a:r>
                <a:rPr lang="en-US" dirty="0" err="1">
                  <a:latin typeface="Helvetica" pitchFamily="34" charset="0"/>
                </a:rPr>
                <a:t>UAdd</a:t>
              </a:r>
              <a:r>
                <a:rPr lang="en-US" dirty="0">
                  <a:latin typeface="Helvetica" pitchFamily="34" charset="0"/>
                </a:rPr>
                <a:t> Result: w bits </a:t>
              </a:r>
            </a:p>
          </p:txBody>
        </p:sp>
        <p:sp>
          <p:nvSpPr>
            <p:cNvPr id="9235" name="Rectangle 48"/>
            <p:cNvSpPr>
              <a:spLocks noChangeArrowheads="1"/>
            </p:cNvSpPr>
            <p:nvPr/>
          </p:nvSpPr>
          <p:spPr bwMode="auto">
            <a:xfrm>
              <a:off x="5244592" y="4493768"/>
              <a:ext cx="13843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>
                  <a:latin typeface="Times" pitchFamily="18" charset="0"/>
                </a:rPr>
                <a:t>UAdd</a:t>
              </a:r>
              <a:r>
                <a:rPr lang="en-US" i="1" baseline="-25000">
                  <a:latin typeface="Times" pitchFamily="18" charset="0"/>
                </a:rPr>
                <a:t>w</a:t>
              </a:r>
              <a:r>
                <a:rPr lang="en-US">
                  <a:latin typeface="Times" pitchFamily="18" charset="0"/>
                </a:rPr>
                <a:t>(</a:t>
              </a:r>
              <a:r>
                <a:rPr lang="en-US" i="1">
                  <a:latin typeface="Times" pitchFamily="18" charset="0"/>
                </a:rPr>
                <a:t>u</a:t>
              </a:r>
              <a:r>
                <a:rPr lang="en-US">
                  <a:latin typeface="Times" pitchFamily="18" charset="0"/>
                </a:rPr>
                <a:t> , </a:t>
              </a:r>
              <a:r>
                <a:rPr lang="en-US" i="1">
                  <a:latin typeface="Times" pitchFamily="18" charset="0"/>
                </a:rPr>
                <a:t>v</a:t>
              </a:r>
              <a:r>
                <a:rPr lang="en-US">
                  <a:latin typeface="Times" pitchFamily="18" charset="0"/>
                </a:rPr>
                <a:t>)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90D63E-D31D-4B00-81AB-CF6329C2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1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Signed (2’s Complement) Addition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7" tIns="44450" rIns="90487" bIns="44450" rtlCol="0">
            <a:normAutofit/>
          </a:bodyPr>
          <a:lstStyle/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Works exactly the same as unsigned addition!</a:t>
            </a:r>
          </a:p>
          <a:p>
            <a:pPr lvl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Just add the numbers in binary, and the result will work out</a:t>
            </a:r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dirty="0"/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Signed and unsigned sum have the exact same bit-level representation</a:t>
            </a:r>
          </a:p>
          <a:p>
            <a:pPr lvl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Computers use the same machine instruction and the same hardware!</a:t>
            </a:r>
          </a:p>
          <a:p>
            <a:pPr lvl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That’s a big reason 2’s complement is so nice! Shares operations with unsigned</a:t>
            </a:r>
          </a:p>
          <a:p>
            <a:pPr lvl="1"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8B2C1-9B93-4CB9-82F5-80B39D72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81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Signed addition example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Same addition method as unsigned</a:t>
            </a:r>
            <a:endParaRPr lang="en-US" b="1" dirty="0"/>
          </a:p>
          <a:p>
            <a:pPr eaLnBrk="1" hangingPunct="1"/>
            <a:r>
              <a:rPr lang="en-US" b="1" dirty="0"/>
              <a:t>Example: Adding two 4-bit signed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1"/>
            <a:r>
              <a:rPr lang="en-US" b="1" dirty="0"/>
              <a:t>-5</a:t>
            </a:r>
            <a:r>
              <a:rPr lang="en-US" b="1" baseline="-25000" dirty="0"/>
              <a:t>10</a:t>
            </a:r>
            <a:r>
              <a:rPr lang="en-US" b="1" dirty="0"/>
              <a:t> + 3</a:t>
            </a:r>
            <a:r>
              <a:rPr lang="en-US" b="1" baseline="-25000" dirty="0"/>
              <a:t>10</a:t>
            </a:r>
            <a:r>
              <a:rPr lang="en-US" b="1" dirty="0"/>
              <a:t> = -2</a:t>
            </a:r>
            <a:r>
              <a:rPr lang="en-US" b="1" baseline="-25000" dirty="0"/>
              <a:t>10</a:t>
            </a:r>
            <a:r>
              <a:rPr lang="en-US" b="1" dirty="0"/>
              <a:t>  ✔</a:t>
            </a:r>
            <a:endParaRPr lang="en-US" b="1" baseline="-25000" dirty="0"/>
          </a:p>
          <a:p>
            <a:pPr lvl="1"/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73B31-BD30-C941-AE19-721D9A0B3B25}"/>
              </a:ext>
            </a:extLst>
          </p:cNvPr>
          <p:cNvSpPr txBox="1"/>
          <p:nvPr/>
        </p:nvSpPr>
        <p:spPr>
          <a:xfrm>
            <a:off x="3740813" y="2890391"/>
            <a:ext cx="46185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1011  </a:t>
            </a:r>
            <a:r>
              <a:rPr lang="en-US" sz="3200" dirty="0">
                <a:cs typeface="Courier New" panose="02070309020205020404" pitchFamily="49" charset="0"/>
              </a:rPr>
              <a:t>(-8 + 3 = -5)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+ 0011  </a:t>
            </a:r>
            <a:r>
              <a:rPr lang="en-US" sz="3200" dirty="0">
                <a:cs typeface="Courier New" panose="02070309020205020404" pitchFamily="49" charset="0"/>
              </a:rPr>
              <a:t>(            +3)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A148E5-7F24-1B4E-B521-C504F2493ED7}"/>
              </a:ext>
            </a:extLst>
          </p:cNvPr>
          <p:cNvSpPr txBox="1"/>
          <p:nvPr/>
        </p:nvSpPr>
        <p:spPr>
          <a:xfrm>
            <a:off x="4221440" y="3891629"/>
            <a:ext cx="554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 </a:t>
            </a:r>
            <a:r>
              <a:rPr lang="en-US" sz="3200" dirty="0">
                <a:cs typeface="Courier New" panose="02070309020205020404" pitchFamily="49" charset="0"/>
              </a:rPr>
              <a:t>(-8 + 6 = -2)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2A2473-FBAE-604D-84F2-2DF5346FF817}"/>
              </a:ext>
            </a:extLst>
          </p:cNvPr>
          <p:cNvSpPr txBox="1"/>
          <p:nvPr/>
        </p:nvSpPr>
        <p:spPr>
          <a:xfrm>
            <a:off x="4952800" y="3903821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CF1291-0774-7740-8A12-20807473375F}"/>
              </a:ext>
            </a:extLst>
          </p:cNvPr>
          <p:cNvSpPr txBox="1"/>
          <p:nvPr/>
        </p:nvSpPr>
        <p:spPr>
          <a:xfrm>
            <a:off x="4465227" y="3903821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DE1F38-61DC-284E-A025-64A700827E5C}"/>
              </a:ext>
            </a:extLst>
          </p:cNvPr>
          <p:cNvSpPr txBox="1"/>
          <p:nvPr/>
        </p:nvSpPr>
        <p:spPr>
          <a:xfrm>
            <a:off x="4713086" y="3903821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126100-23E6-9946-B589-CAF7E77B3035}"/>
              </a:ext>
            </a:extLst>
          </p:cNvPr>
          <p:cNvSpPr txBox="1"/>
          <p:nvPr/>
        </p:nvSpPr>
        <p:spPr>
          <a:xfrm>
            <a:off x="4766448" y="2723202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63ACBB-46B1-484B-B517-4FEE9574D7D6}"/>
              </a:ext>
            </a:extLst>
          </p:cNvPr>
          <p:cNvSpPr txBox="1"/>
          <p:nvPr/>
        </p:nvSpPr>
        <p:spPr>
          <a:xfrm>
            <a:off x="4504197" y="2723202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6D4A7B-D770-4007-909A-E995E38957B9}"/>
              </a:ext>
            </a:extLst>
          </p:cNvPr>
          <p:cNvCxnSpPr/>
          <p:nvPr/>
        </p:nvCxnSpPr>
        <p:spPr>
          <a:xfrm>
            <a:off x="4221441" y="3903821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39A84C-770E-45C2-A3E3-6049295A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8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Combining negative and positive numbers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Overflow sometimes makes signed addition work!</a:t>
            </a:r>
          </a:p>
          <a:p>
            <a:pPr eaLnBrk="1" hangingPunct="1"/>
            <a:r>
              <a:rPr lang="en-US" b="1" dirty="0"/>
              <a:t>Example: Adding two 4-bit signed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-3</a:t>
            </a:r>
            <a:r>
              <a:rPr lang="en-US" b="1" baseline="-25000" dirty="0"/>
              <a:t>10</a:t>
            </a:r>
            <a:r>
              <a:rPr lang="en-US" b="1" dirty="0"/>
              <a:t> + 3</a:t>
            </a:r>
            <a:r>
              <a:rPr lang="en-US" b="1" baseline="-25000" dirty="0"/>
              <a:t>10</a:t>
            </a:r>
            <a:r>
              <a:rPr lang="en-US" b="1" dirty="0"/>
              <a:t> = 0</a:t>
            </a:r>
            <a:r>
              <a:rPr lang="en-US" b="1" baseline="-25000" dirty="0"/>
              <a:t>10</a:t>
            </a:r>
          </a:p>
          <a:p>
            <a:pPr lvl="2"/>
            <a:r>
              <a:rPr lang="en-US" dirty="0"/>
              <a:t>Too large for 4 bits! Drop the carry bit</a:t>
            </a:r>
          </a:p>
          <a:p>
            <a:pPr lvl="2"/>
            <a:r>
              <a:rPr lang="en-US" dirty="0"/>
              <a:t>Result is what we expect as long as we truncate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1D30882-0358-374C-B4B3-F773CFA3F28B}"/>
              </a:ext>
            </a:extLst>
          </p:cNvPr>
          <p:cNvSpPr txBox="1"/>
          <p:nvPr/>
        </p:nvSpPr>
        <p:spPr>
          <a:xfrm>
            <a:off x="4118774" y="2644169"/>
            <a:ext cx="44262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1101	</a:t>
            </a:r>
            <a:r>
              <a:rPr lang="en-US" sz="3200" dirty="0">
                <a:cs typeface="Courier New" panose="02070309020205020404" pitchFamily="49" charset="0"/>
              </a:rPr>
              <a:t>(-8 + 5 = -3)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+ 0011	</a:t>
            </a:r>
            <a:r>
              <a:rPr lang="en-US" sz="3200" dirty="0">
                <a:cs typeface="Courier New" panose="02070309020205020404" pitchFamily="49" charset="0"/>
              </a:rPr>
              <a:t>(            +3)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9251FA-484F-4A48-916E-FD21A58E63F9}"/>
              </a:ext>
            </a:extLst>
          </p:cNvPr>
          <p:cNvSpPr txBox="1"/>
          <p:nvPr/>
        </p:nvSpPr>
        <p:spPr>
          <a:xfrm>
            <a:off x="4596384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B93914-111B-7B45-A1CB-B5552C34898E}"/>
              </a:ext>
            </a:extLst>
          </p:cNvPr>
          <p:cNvSpPr txBox="1"/>
          <p:nvPr/>
        </p:nvSpPr>
        <p:spPr>
          <a:xfrm>
            <a:off x="5327743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C6E854-FBA5-6346-A439-D7E47BE7699C}"/>
              </a:ext>
            </a:extLst>
          </p:cNvPr>
          <p:cNvSpPr txBox="1"/>
          <p:nvPr/>
        </p:nvSpPr>
        <p:spPr>
          <a:xfrm>
            <a:off x="4840170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7A0F7F9-D0A3-7D47-98A3-F85906DD8CB5}"/>
              </a:ext>
            </a:extLst>
          </p:cNvPr>
          <p:cNvSpPr txBox="1"/>
          <p:nvPr/>
        </p:nvSpPr>
        <p:spPr>
          <a:xfrm>
            <a:off x="5088029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ABFCB6-DDE2-FA42-83AF-CCE92B402480}"/>
              </a:ext>
            </a:extLst>
          </p:cNvPr>
          <p:cNvSpPr txBox="1"/>
          <p:nvPr/>
        </p:nvSpPr>
        <p:spPr>
          <a:xfrm>
            <a:off x="5146708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A66DB9-281A-A840-875D-CFEDB2AB5C3B}"/>
              </a:ext>
            </a:extLst>
          </p:cNvPr>
          <p:cNvSpPr txBox="1"/>
          <p:nvPr/>
        </p:nvSpPr>
        <p:spPr>
          <a:xfrm>
            <a:off x="4884457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DFE72E8-7391-1A47-AA77-3E2982010CCD}"/>
              </a:ext>
            </a:extLst>
          </p:cNvPr>
          <p:cNvSpPr txBox="1"/>
          <p:nvPr/>
        </p:nvSpPr>
        <p:spPr>
          <a:xfrm>
            <a:off x="4639774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A6FC01-5E4C-ED40-8CE5-A54E68305E5A}"/>
              </a:ext>
            </a:extLst>
          </p:cNvPr>
          <p:cNvSpPr txBox="1"/>
          <p:nvPr/>
        </p:nvSpPr>
        <p:spPr>
          <a:xfrm>
            <a:off x="4366548" y="3685472"/>
            <a:ext cx="5009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E9D90C4-12DC-5944-A18E-ECE9EA6A3E57}"/>
              </a:ext>
            </a:extLst>
          </p:cNvPr>
          <p:cNvSpPr txBox="1"/>
          <p:nvPr/>
        </p:nvSpPr>
        <p:spPr>
          <a:xfrm>
            <a:off x="4414794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025E6C-F302-4A0E-8DAF-807D8D1C5B33}"/>
              </a:ext>
            </a:extLst>
          </p:cNvPr>
          <p:cNvCxnSpPr/>
          <p:nvPr/>
        </p:nvCxnSpPr>
        <p:spPr>
          <a:xfrm>
            <a:off x="4599402" y="3721387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485C68-D9B3-46A9-9DB1-C9B4E96B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6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Signed addition and overflow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Overflow can still happen in signed addition though</a:t>
            </a:r>
            <a:endParaRPr lang="en-US" b="1" dirty="0"/>
          </a:p>
          <a:p>
            <a:pPr eaLnBrk="1" hangingPunct="1"/>
            <a:r>
              <a:rPr lang="en-US" b="1" dirty="0"/>
              <a:t>Example: Adding two 4-bit signed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1"/>
            <a:r>
              <a:rPr lang="en-US" b="1" dirty="0"/>
              <a:t>5</a:t>
            </a:r>
            <a:r>
              <a:rPr lang="en-US" b="1" baseline="-25000" dirty="0"/>
              <a:t>10</a:t>
            </a:r>
            <a:r>
              <a:rPr lang="en-US" b="1" dirty="0"/>
              <a:t> + 3</a:t>
            </a:r>
            <a:r>
              <a:rPr lang="en-US" b="1" baseline="-25000" dirty="0"/>
              <a:t>10</a:t>
            </a:r>
            <a:r>
              <a:rPr lang="en-US" b="1" dirty="0"/>
              <a:t> = -8</a:t>
            </a:r>
            <a:r>
              <a:rPr lang="en-US" b="1" baseline="-25000" dirty="0"/>
              <a:t>10</a:t>
            </a:r>
            <a:r>
              <a:rPr lang="en-US" b="1" dirty="0"/>
              <a:t>   </a:t>
            </a:r>
            <a:r>
              <a:rPr lang="en-US" dirty="0"/>
              <a:t>(+8 is too big to fit)</a:t>
            </a:r>
          </a:p>
          <a:p>
            <a:pPr lvl="1"/>
            <a:endParaRPr lang="en-US" b="1" baseline="-25000" dirty="0"/>
          </a:p>
          <a:p>
            <a:pPr lvl="1"/>
            <a:r>
              <a:rPr lang="en-US" dirty="0"/>
              <a:t>Remember, this was also unsigned </a:t>
            </a:r>
            <a:r>
              <a:rPr lang="en-US" b="1" dirty="0"/>
              <a:t>5</a:t>
            </a:r>
            <a:r>
              <a:rPr lang="en-US" b="1" baseline="-25000" dirty="0"/>
              <a:t>10</a:t>
            </a:r>
            <a:r>
              <a:rPr lang="en-US" b="1" dirty="0"/>
              <a:t> + 3</a:t>
            </a:r>
            <a:r>
              <a:rPr lang="en-US" b="1" baseline="-25000" dirty="0"/>
              <a:t>10</a:t>
            </a:r>
            <a:r>
              <a:rPr lang="en-US" b="1" dirty="0"/>
              <a:t> = 8</a:t>
            </a:r>
            <a:r>
              <a:rPr lang="en-US" b="1" baseline="-25000" dirty="0"/>
              <a:t>10</a:t>
            </a:r>
            <a:r>
              <a:rPr lang="en-US" b="1" dirty="0"/>
              <a:t> </a:t>
            </a:r>
            <a:endParaRPr lang="en-US" dirty="0"/>
          </a:p>
          <a:p>
            <a:pPr lvl="1"/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73B31-BD30-C941-AE19-721D9A0B3B25}"/>
              </a:ext>
            </a:extLst>
          </p:cNvPr>
          <p:cNvSpPr txBox="1"/>
          <p:nvPr/>
        </p:nvSpPr>
        <p:spPr>
          <a:xfrm>
            <a:off x="3801773" y="2828093"/>
            <a:ext cx="16658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0101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+ 0011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A148E5-7F24-1B4E-B521-C504F2493ED7}"/>
              </a:ext>
            </a:extLst>
          </p:cNvPr>
          <p:cNvSpPr txBox="1"/>
          <p:nvPr/>
        </p:nvSpPr>
        <p:spPr>
          <a:xfrm>
            <a:off x="4282401" y="384152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2A2473-FBAE-604D-84F2-2DF5346FF817}"/>
              </a:ext>
            </a:extLst>
          </p:cNvPr>
          <p:cNvSpPr txBox="1"/>
          <p:nvPr/>
        </p:nvSpPr>
        <p:spPr>
          <a:xfrm>
            <a:off x="5013760" y="384152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CF1291-0774-7740-8A12-20807473375F}"/>
              </a:ext>
            </a:extLst>
          </p:cNvPr>
          <p:cNvSpPr txBox="1"/>
          <p:nvPr/>
        </p:nvSpPr>
        <p:spPr>
          <a:xfrm>
            <a:off x="4526187" y="384152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DE1F38-61DC-284E-A025-64A700827E5C}"/>
              </a:ext>
            </a:extLst>
          </p:cNvPr>
          <p:cNvSpPr txBox="1"/>
          <p:nvPr/>
        </p:nvSpPr>
        <p:spPr>
          <a:xfrm>
            <a:off x="4774046" y="384152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126100-23E6-9946-B589-CAF7E77B3035}"/>
              </a:ext>
            </a:extLst>
          </p:cNvPr>
          <p:cNvSpPr txBox="1"/>
          <p:nvPr/>
        </p:nvSpPr>
        <p:spPr>
          <a:xfrm>
            <a:off x="4827408" y="266090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63ACBB-46B1-484B-B517-4FEE9574D7D6}"/>
              </a:ext>
            </a:extLst>
          </p:cNvPr>
          <p:cNvSpPr txBox="1"/>
          <p:nvPr/>
        </p:nvSpPr>
        <p:spPr>
          <a:xfrm>
            <a:off x="4565157" y="266090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767342-CE82-F34C-A8EA-4E70B3618311}"/>
              </a:ext>
            </a:extLst>
          </p:cNvPr>
          <p:cNvSpPr txBox="1"/>
          <p:nvPr/>
        </p:nvSpPr>
        <p:spPr>
          <a:xfrm>
            <a:off x="4320474" y="266090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6D4A7B-D770-4007-909A-E995E38957B9}"/>
              </a:ext>
            </a:extLst>
          </p:cNvPr>
          <p:cNvCxnSpPr/>
          <p:nvPr/>
        </p:nvCxnSpPr>
        <p:spPr>
          <a:xfrm>
            <a:off x="4282401" y="3841523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ADE5A-2497-43A9-9774-A225AEBF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2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Signed addition and negative overflow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Overflow also happens in the negative direction</a:t>
            </a:r>
            <a:endParaRPr lang="en-US" b="1" dirty="0"/>
          </a:p>
          <a:p>
            <a:pPr eaLnBrk="1" hangingPunct="1"/>
            <a:r>
              <a:rPr lang="en-US" b="1" dirty="0"/>
              <a:t>Example: Adding two 4-bit signed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1"/>
            <a:r>
              <a:rPr lang="en-US" b="1" dirty="0"/>
              <a:t>-5</a:t>
            </a:r>
            <a:r>
              <a:rPr lang="en-US" b="1" baseline="-25000" dirty="0"/>
              <a:t>10</a:t>
            </a:r>
            <a:r>
              <a:rPr lang="en-US" b="1" dirty="0"/>
              <a:t> + -5</a:t>
            </a:r>
            <a:r>
              <a:rPr lang="en-US" b="1" baseline="-25000" dirty="0"/>
              <a:t>10</a:t>
            </a:r>
            <a:r>
              <a:rPr lang="en-US" b="1" dirty="0"/>
              <a:t> = +6</a:t>
            </a:r>
            <a:r>
              <a:rPr lang="en-US" b="1" baseline="-25000" dirty="0"/>
              <a:t>10</a:t>
            </a:r>
            <a:r>
              <a:rPr lang="en-US" b="1" dirty="0"/>
              <a:t> </a:t>
            </a:r>
            <a:r>
              <a:rPr lang="en-US" dirty="0"/>
              <a:t> (-10 was too small to fit)</a:t>
            </a:r>
          </a:p>
          <a:p>
            <a:pPr lvl="1"/>
            <a:endParaRPr lang="en-US" b="1" baseline="-25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73B31-BD30-C941-AE19-721D9A0B3B25}"/>
              </a:ext>
            </a:extLst>
          </p:cNvPr>
          <p:cNvSpPr txBox="1"/>
          <p:nvPr/>
        </p:nvSpPr>
        <p:spPr>
          <a:xfrm>
            <a:off x="3801773" y="2828093"/>
            <a:ext cx="16658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1011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+ 1011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A148E5-7F24-1B4E-B521-C504F2493ED7}"/>
              </a:ext>
            </a:extLst>
          </p:cNvPr>
          <p:cNvSpPr txBox="1"/>
          <p:nvPr/>
        </p:nvSpPr>
        <p:spPr>
          <a:xfrm>
            <a:off x="4014188" y="3841523"/>
            <a:ext cx="699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2A2473-FBAE-604D-84F2-2DF5346FF817}"/>
              </a:ext>
            </a:extLst>
          </p:cNvPr>
          <p:cNvSpPr txBox="1"/>
          <p:nvPr/>
        </p:nvSpPr>
        <p:spPr>
          <a:xfrm>
            <a:off x="5013760" y="384152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CF1291-0774-7740-8A12-20807473375F}"/>
              </a:ext>
            </a:extLst>
          </p:cNvPr>
          <p:cNvSpPr txBox="1"/>
          <p:nvPr/>
        </p:nvSpPr>
        <p:spPr>
          <a:xfrm>
            <a:off x="4526187" y="384152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DE1F38-61DC-284E-A025-64A700827E5C}"/>
              </a:ext>
            </a:extLst>
          </p:cNvPr>
          <p:cNvSpPr txBox="1"/>
          <p:nvPr/>
        </p:nvSpPr>
        <p:spPr>
          <a:xfrm>
            <a:off x="4774046" y="384152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126100-23E6-9946-B589-CAF7E77B3035}"/>
              </a:ext>
            </a:extLst>
          </p:cNvPr>
          <p:cNvSpPr txBox="1"/>
          <p:nvPr/>
        </p:nvSpPr>
        <p:spPr>
          <a:xfrm>
            <a:off x="4827408" y="266090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63ACBB-46B1-484B-B517-4FEE9574D7D6}"/>
              </a:ext>
            </a:extLst>
          </p:cNvPr>
          <p:cNvSpPr txBox="1"/>
          <p:nvPr/>
        </p:nvSpPr>
        <p:spPr>
          <a:xfrm>
            <a:off x="4565157" y="266090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767342-CE82-F34C-A8EA-4E70B3618311}"/>
              </a:ext>
            </a:extLst>
          </p:cNvPr>
          <p:cNvSpPr txBox="1"/>
          <p:nvPr/>
        </p:nvSpPr>
        <p:spPr>
          <a:xfrm>
            <a:off x="4014188" y="266090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6D4A7B-D770-4007-909A-E995E38957B9}"/>
              </a:ext>
            </a:extLst>
          </p:cNvPr>
          <p:cNvCxnSpPr/>
          <p:nvPr/>
        </p:nvCxnSpPr>
        <p:spPr>
          <a:xfrm>
            <a:off x="4282401" y="3841523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7DB32D-637D-46E3-A60C-4C653C6B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05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FFBA-635A-2703-FD7B-7943415E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Overflow: hardware vs C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2CB17-C006-BF76-3F02-73483C625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Hardware implementations for unsigned and signed addition are the same</a:t>
            </a:r>
          </a:p>
          <a:p>
            <a:pPr lvl="1">
              <a:defRPr/>
            </a:pPr>
            <a:r>
              <a:rPr lang="en-US" dirty="0"/>
              <a:t>Both implement truncation of overflowing bits, leads to modular arithmetic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Unsigned overflow in C is defined as modular arithmetic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Signed overflow in C is </a:t>
            </a:r>
            <a:r>
              <a:rPr lang="en-US" sz="2400" b="1" dirty="0"/>
              <a:t>UNDEFINED BEHAVIOR</a:t>
            </a:r>
            <a:endParaRPr lang="en-US" sz="2800" b="1" dirty="0"/>
          </a:p>
          <a:p>
            <a:pPr lvl="1">
              <a:defRPr/>
            </a:pPr>
            <a:r>
              <a:rPr lang="en-US" dirty="0"/>
              <a:t>Compiler </a:t>
            </a:r>
            <a:r>
              <a:rPr lang="en-US" i="1" dirty="0"/>
              <a:t>probably</a:t>
            </a:r>
            <a:r>
              <a:rPr lang="en-US" dirty="0"/>
              <a:t> does modular result</a:t>
            </a:r>
          </a:p>
          <a:p>
            <a:pPr lvl="1">
              <a:defRPr/>
            </a:pPr>
            <a:r>
              <a:rPr lang="en-US" dirty="0"/>
              <a:t>But there are no promises about this and it can make </a:t>
            </a:r>
            <a:r>
              <a:rPr lang="en-US" i="1" dirty="0"/>
              <a:t>assumptions</a:t>
            </a:r>
          </a:p>
          <a:p>
            <a:pPr lvl="1">
              <a:defRPr/>
            </a:pPr>
            <a:r>
              <a:rPr lang="en-US" dirty="0"/>
              <a:t>So don’t rely on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D17A8-09C9-BFA3-4105-A4C73E7D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36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55F2-643F-4C07-B948-E78C08A3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boss in Chrono 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B3437-D3D6-41BA-ACC4-3050358C2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449477" cy="5029200"/>
          </a:xfrm>
        </p:spPr>
        <p:txBody>
          <a:bodyPr>
            <a:noAutofit/>
          </a:bodyPr>
          <a:lstStyle/>
          <a:p>
            <a:r>
              <a:rPr lang="en-US" dirty="0"/>
              <a:t>Dream Devourer</a:t>
            </a:r>
          </a:p>
          <a:p>
            <a:pPr lvl="1"/>
            <a:r>
              <a:rPr lang="en-US" dirty="0"/>
              <a:t>Special boss in the Nintendo DS edition</a:t>
            </a:r>
          </a:p>
          <a:p>
            <a:pPr lvl="1"/>
            <a:endParaRPr lang="en-US" dirty="0"/>
          </a:p>
          <a:p>
            <a:r>
              <a:rPr lang="en-US" dirty="0"/>
              <a:t>Wanted to make it even more challenging</a:t>
            </a:r>
          </a:p>
          <a:p>
            <a:pPr lvl="1"/>
            <a:r>
              <a:rPr lang="en-US" dirty="0"/>
              <a:t>~32000 hit points</a:t>
            </a:r>
          </a:p>
          <a:p>
            <a:pPr lvl="1"/>
            <a:r>
              <a:rPr lang="en-US" dirty="0"/>
              <a:t>Takes </a:t>
            </a:r>
            <a:r>
              <a:rPr lang="en-US" i="1" dirty="0"/>
              <a:t>forever  </a:t>
            </a:r>
            <a:r>
              <a:rPr lang="en-US" dirty="0"/>
              <a:t>to defeat</a:t>
            </a:r>
            <a:endParaRPr lang="en-US" i="1" dirty="0"/>
          </a:p>
          <a:p>
            <a:pPr lvl="1"/>
            <a:endParaRPr lang="en-US" dirty="0"/>
          </a:p>
          <a:p>
            <a:r>
              <a:rPr lang="en-US" dirty="0"/>
              <a:t>Hit points stored as a 16-bit signed integer</a:t>
            </a:r>
          </a:p>
          <a:p>
            <a:pPr lvl="1"/>
            <a:r>
              <a:rPr lang="en-US" dirty="0"/>
              <a:t>Range: -32768 to +32767</a:t>
            </a:r>
          </a:p>
          <a:p>
            <a:pPr lvl="1"/>
            <a:endParaRPr lang="en-US" dirty="0"/>
          </a:p>
          <a:p>
            <a:r>
              <a:rPr lang="en-US" b="1" dirty="0"/>
              <a:t>How do </a:t>
            </a:r>
            <a:r>
              <a:rPr lang="en-US" b="1" dirty="0" err="1"/>
              <a:t>speedrunners</a:t>
            </a:r>
            <a:r>
              <a:rPr lang="en-US" b="1" dirty="0"/>
              <a:t> defeat the boss?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5F11B-CD62-44C4-A0E8-2A454BF9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C7B7F1-09AE-4C8B-995C-5CBBED198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072" y="4059936"/>
            <a:ext cx="3826565" cy="211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.com: Chrono Trigger: Artist Not Provided: Video Games">
            <a:extLst>
              <a:ext uri="{FF2B5EF4-FFF2-40B4-BE49-F238E27FC236}">
                <a16:creationId xmlns:a16="http://schemas.microsoft.com/office/drawing/2014/main" id="{4421B0B7-D89E-46D7-AB91-9AFC8EC66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46" y="228599"/>
            <a:ext cx="3826565" cy="34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649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B668-2949-4305-8BAE-15C03AA7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Chrono Trigger signed overflow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DF8F-67B5-4F81-AC8A-38DC059ED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232629" cy="5029200"/>
          </a:xfrm>
        </p:spPr>
        <p:txBody>
          <a:bodyPr/>
          <a:lstStyle/>
          <a:p>
            <a:r>
              <a:rPr lang="en-US" dirty="0"/>
              <a:t>Solution: heal it</a:t>
            </a:r>
          </a:p>
          <a:p>
            <a:endParaRPr lang="en-US" dirty="0"/>
          </a:p>
          <a:p>
            <a:r>
              <a:rPr lang="en-US" dirty="0"/>
              <a:t>Hit points go negative and it dies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E7D0E-93DB-43DD-B654-5FAA2F9B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127574-E6B8-4E8F-82C4-DC791BFA0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394" y="1143000"/>
            <a:ext cx="6899000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6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7155-1F22-466C-AC7E-B159F807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ABF1-B80D-4BC3-BAE0-17B0F5882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all have access to Piazza and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Contact me via email immediately if you don’t!!</a:t>
            </a:r>
          </a:p>
          <a:p>
            <a:endParaRPr lang="en-US" dirty="0"/>
          </a:p>
          <a:p>
            <a:r>
              <a:rPr lang="en-US" dirty="0"/>
              <a:t>Office hours are now running</a:t>
            </a:r>
          </a:p>
          <a:p>
            <a:pPr lvl="1"/>
            <a:r>
              <a:rPr lang="en-US" dirty="0"/>
              <a:t>See Canvas homepage for office hours times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Mix of in-person and online hours</a:t>
            </a:r>
          </a:p>
          <a:p>
            <a:pPr lvl="2"/>
            <a:r>
              <a:rPr lang="en-US" dirty="0"/>
              <a:t>Online uses </a:t>
            </a:r>
            <a:r>
              <a:rPr lang="en-US" dirty="0" err="1"/>
              <a:t>gather.town</a:t>
            </a:r>
            <a:r>
              <a:rPr lang="en-US" dirty="0"/>
              <a:t> (Room B)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Office hours queue on the Canvas homepage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79E09-77BF-43A2-9E92-5CC28AF8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b="1" dirty="0"/>
              <a:t>Integer Operations</a:t>
            </a:r>
          </a:p>
          <a:p>
            <a:pPr lvl="1"/>
            <a:r>
              <a:rPr lang="en-US" sz="2800" dirty="0"/>
              <a:t>Addition</a:t>
            </a:r>
          </a:p>
          <a:p>
            <a:pPr lvl="1"/>
            <a:r>
              <a:rPr lang="en-US" sz="2800" b="1" dirty="0"/>
              <a:t>Negation and Subtraction</a:t>
            </a:r>
          </a:p>
          <a:p>
            <a:pPr lvl="1"/>
            <a:r>
              <a:rPr lang="en-US" sz="2800" dirty="0"/>
              <a:t>Multiplication and Division</a:t>
            </a:r>
            <a:br>
              <a:rPr lang="en-US" sz="2800" dirty="0"/>
            </a:br>
            <a:endParaRPr lang="en-US" sz="2800" dirty="0"/>
          </a:p>
          <a:p>
            <a:r>
              <a:rPr lang="en-US" sz="3200" dirty="0"/>
              <a:t>Binary Operations</a:t>
            </a:r>
          </a:p>
          <a:p>
            <a:pPr lvl="1"/>
            <a:r>
              <a:rPr lang="en-US" sz="2800" dirty="0"/>
              <a:t>Boolean Algebra</a:t>
            </a:r>
          </a:p>
          <a:p>
            <a:pPr lvl="1"/>
            <a:r>
              <a:rPr lang="en-US" sz="2800" dirty="0"/>
              <a:t>Shifting</a:t>
            </a:r>
          </a:p>
          <a:p>
            <a:pPr lvl="1"/>
            <a:r>
              <a:rPr lang="en-US" sz="2800" dirty="0"/>
              <a:t>Bit Masks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876669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84D61-593E-B932-8429-407E725C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Negating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030AB-3CEC-AE8A-A534-8CC01A7DE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C:</a:t>
            </a:r>
          </a:p>
          <a:p>
            <a:pPr lvl="1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x = -y;</a:t>
            </a:r>
            <a:endParaRPr lang="en-US" dirty="0"/>
          </a:p>
          <a:p>
            <a:endParaRPr lang="en-US" dirty="0"/>
          </a:p>
          <a:p>
            <a:pPr>
              <a:defRPr/>
            </a:pPr>
            <a:r>
              <a:rPr lang="en-US" dirty="0"/>
              <a:t>Operation</a:t>
            </a:r>
          </a:p>
          <a:p>
            <a:pPr lvl="1"/>
            <a:r>
              <a:rPr lang="en-US" dirty="0"/>
              <a:t>Determine the negative, signed version of the number (two’s complement)</a:t>
            </a:r>
          </a:p>
          <a:p>
            <a:pPr lvl="1"/>
            <a:r>
              <a:rPr lang="en-US" dirty="0"/>
              <a:t>Hardware method: flip bits and add one</a:t>
            </a:r>
          </a:p>
          <a:p>
            <a:pPr lvl="1"/>
            <a:endParaRPr lang="en-US" dirty="0"/>
          </a:p>
          <a:p>
            <a:r>
              <a:rPr lang="en-US" dirty="0"/>
              <a:t>Completement operator (~)</a:t>
            </a:r>
          </a:p>
          <a:p>
            <a:pPr lvl="1"/>
            <a:r>
              <a:rPr lang="en-US" dirty="0"/>
              <a:t>Flips all bits: zeros become a one and ones become a zero</a:t>
            </a:r>
          </a:p>
          <a:p>
            <a:pPr lvl="1"/>
            <a:r>
              <a:rPr lang="en-US" dirty="0"/>
              <a:t>~0b1011 -&gt; 0b0100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3EC5D-F28D-F8C3-A54C-DEF04D23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45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Negating via Complement &amp; Increment</a:t>
            </a:r>
          </a:p>
        </p:txBody>
      </p:sp>
      <p:sp>
        <p:nvSpPr>
          <p:cNvPr id="38916" name="Rectangle 4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Claim: The following is true for 2’s complement</a:t>
            </a:r>
          </a:p>
          <a:p>
            <a:pPr lvl="1" eaLnBrk="1" hangingPunct="1"/>
            <a:r>
              <a:rPr lang="en-US" dirty="0"/>
              <a:t> ~x + 1 == -x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Complement</a:t>
            </a:r>
          </a:p>
          <a:p>
            <a:pPr lvl="1" eaLnBrk="1" hangingPunct="1"/>
            <a:r>
              <a:rPr lang="en-US" dirty="0"/>
              <a:t>Observation: ~x + x == 1111…11</a:t>
            </a:r>
            <a:r>
              <a:rPr lang="en-US" baseline="-25000" dirty="0"/>
              <a:t>2</a:t>
            </a:r>
            <a:r>
              <a:rPr lang="en-US" dirty="0"/>
              <a:t> == -1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Increment</a:t>
            </a:r>
          </a:p>
          <a:p>
            <a:pPr lvl="1" eaLnBrk="1" hangingPunct="1"/>
            <a:r>
              <a:rPr lang="en-US" dirty="0"/>
              <a:t>~x + 1 == ~x </a:t>
            </a:r>
            <a:r>
              <a:rPr lang="en-US" b="1" i="1" dirty="0">
                <a:solidFill>
                  <a:srgbClr val="0432FF"/>
                </a:solidFill>
              </a:rPr>
              <a:t>+ x  - x</a:t>
            </a:r>
            <a:r>
              <a:rPr lang="en-US" b="1" i="1" dirty="0">
                <a:solidFill>
                  <a:schemeClr val="accent1"/>
                </a:solidFill>
              </a:rPr>
              <a:t> </a:t>
            </a:r>
            <a:r>
              <a:rPr lang="en-US" dirty="0"/>
              <a:t>+ 1 == -1  - x + 1 == -x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r>
              <a:rPr lang="en-US" dirty="0"/>
              <a:t>Example, 4 bits: 6</a:t>
            </a:r>
            <a:r>
              <a:rPr lang="en-US" baseline="-25000" dirty="0"/>
              <a:t>10</a:t>
            </a:r>
            <a:r>
              <a:rPr lang="en-US" dirty="0"/>
              <a:t> = 0110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Complement: 1001</a:t>
            </a:r>
            <a:r>
              <a:rPr lang="en-US" baseline="-25000" dirty="0"/>
              <a:t>2</a:t>
            </a:r>
            <a:r>
              <a:rPr lang="en-US" dirty="0"/>
              <a:t> → Increment = 1010</a:t>
            </a:r>
            <a:r>
              <a:rPr lang="en-US" baseline="-25000" dirty="0"/>
              <a:t>2</a:t>
            </a:r>
            <a:r>
              <a:rPr lang="en-US" dirty="0"/>
              <a:t> = -8 + 2 = -6</a:t>
            </a:r>
            <a:r>
              <a:rPr lang="en-US" baseline="-25000" dirty="0"/>
              <a:t>10</a:t>
            </a:r>
          </a:p>
        </p:txBody>
      </p:sp>
      <p:grpSp>
        <p:nvGrpSpPr>
          <p:cNvPr id="38922" name="Group 5"/>
          <p:cNvGrpSpPr>
            <a:grpSpLocks/>
          </p:cNvGrpSpPr>
          <p:nvPr/>
        </p:nvGrpSpPr>
        <p:grpSpPr bwMode="auto">
          <a:xfrm>
            <a:off x="7272528" y="1550416"/>
            <a:ext cx="2438400" cy="457200"/>
            <a:chOff x="2448" y="1968"/>
            <a:chExt cx="1536" cy="288"/>
          </a:xfrm>
        </p:grpSpPr>
        <p:sp>
          <p:nvSpPr>
            <p:cNvPr id="38945" name="Rectangle 6"/>
            <p:cNvSpPr>
              <a:spLocks noChangeArrowheads="1"/>
            </p:cNvSpPr>
            <p:nvPr/>
          </p:nvSpPr>
          <p:spPr bwMode="auto">
            <a:xfrm>
              <a:off x="2832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46" name="Rectangle 7"/>
            <p:cNvSpPr>
              <a:spLocks noChangeArrowheads="1"/>
            </p:cNvSpPr>
            <p:nvPr/>
          </p:nvSpPr>
          <p:spPr bwMode="auto">
            <a:xfrm>
              <a:off x="2976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47" name="Rectangle 8"/>
            <p:cNvSpPr>
              <a:spLocks noChangeArrowheads="1"/>
            </p:cNvSpPr>
            <p:nvPr/>
          </p:nvSpPr>
          <p:spPr bwMode="auto">
            <a:xfrm>
              <a:off x="3120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48" name="Rectangle 9"/>
            <p:cNvSpPr>
              <a:spLocks noChangeArrowheads="1"/>
            </p:cNvSpPr>
            <p:nvPr/>
          </p:nvSpPr>
          <p:spPr bwMode="auto">
            <a:xfrm>
              <a:off x="3552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49" name="Rectangle 10"/>
            <p:cNvSpPr>
              <a:spLocks noChangeArrowheads="1"/>
            </p:cNvSpPr>
            <p:nvPr/>
          </p:nvSpPr>
          <p:spPr bwMode="auto">
            <a:xfrm>
              <a:off x="3696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 dirty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50" name="Rectangle 11"/>
            <p:cNvSpPr>
              <a:spLocks noChangeArrowheads="1"/>
            </p:cNvSpPr>
            <p:nvPr/>
          </p:nvSpPr>
          <p:spPr bwMode="auto">
            <a:xfrm>
              <a:off x="3840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51" name="Rectangle 12"/>
            <p:cNvSpPr>
              <a:spLocks noChangeArrowheads="1"/>
            </p:cNvSpPr>
            <p:nvPr/>
          </p:nvSpPr>
          <p:spPr bwMode="auto">
            <a:xfrm>
              <a:off x="3264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52" name="Rectangle 13"/>
            <p:cNvSpPr>
              <a:spLocks noChangeArrowheads="1"/>
            </p:cNvSpPr>
            <p:nvPr/>
          </p:nvSpPr>
          <p:spPr bwMode="auto">
            <a:xfrm>
              <a:off x="3408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53" name="Rectangle 14"/>
            <p:cNvSpPr>
              <a:spLocks noChangeArrowheads="1"/>
            </p:cNvSpPr>
            <p:nvPr/>
          </p:nvSpPr>
          <p:spPr bwMode="auto">
            <a:xfrm>
              <a:off x="2448" y="1968"/>
              <a:ext cx="346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>
                  <a:latin typeface="Courier New" pitchFamily="49" charset="0"/>
                </a:rPr>
                <a:t> x</a:t>
              </a:r>
            </a:p>
          </p:txBody>
        </p:sp>
      </p:grpSp>
      <p:grpSp>
        <p:nvGrpSpPr>
          <p:cNvPr id="38923" name="Group 15"/>
          <p:cNvGrpSpPr>
            <a:grpSpLocks/>
          </p:cNvGrpSpPr>
          <p:nvPr/>
        </p:nvGrpSpPr>
        <p:grpSpPr bwMode="auto">
          <a:xfrm>
            <a:off x="7272528" y="2083816"/>
            <a:ext cx="2438400" cy="457200"/>
            <a:chOff x="2448" y="2448"/>
            <a:chExt cx="1536" cy="288"/>
          </a:xfrm>
        </p:grpSpPr>
        <p:sp>
          <p:nvSpPr>
            <p:cNvPr id="38936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37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8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9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 dirty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2448" y="2448"/>
              <a:ext cx="346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>
                  <a:latin typeface="Courier New" pitchFamily="49" charset="0"/>
                </a:rPr>
                <a:t>~x</a:t>
              </a:r>
            </a:p>
          </p:txBody>
        </p:sp>
      </p:grpSp>
      <p:sp>
        <p:nvSpPr>
          <p:cNvPr id="38924" name="Rectangle 25"/>
          <p:cNvSpPr>
            <a:spLocks noChangeArrowheads="1"/>
          </p:cNvSpPr>
          <p:nvPr/>
        </p:nvSpPr>
        <p:spPr bwMode="auto">
          <a:xfrm>
            <a:off x="6815329" y="2083816"/>
            <a:ext cx="36671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>
                <a:latin typeface="Courier New" pitchFamily="49" charset="0"/>
              </a:rPr>
              <a:t>+</a:t>
            </a:r>
          </a:p>
        </p:txBody>
      </p:sp>
      <p:sp>
        <p:nvSpPr>
          <p:cNvPr id="38925" name="Line 26"/>
          <p:cNvSpPr>
            <a:spLocks noChangeShapeType="1"/>
          </p:cNvSpPr>
          <p:nvPr/>
        </p:nvSpPr>
        <p:spPr bwMode="auto">
          <a:xfrm>
            <a:off x="6891528" y="2617216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26" name="Group 27"/>
          <p:cNvGrpSpPr>
            <a:grpSpLocks/>
          </p:cNvGrpSpPr>
          <p:nvPr/>
        </p:nvGrpSpPr>
        <p:grpSpPr bwMode="auto">
          <a:xfrm>
            <a:off x="7272528" y="2693416"/>
            <a:ext cx="2438400" cy="457200"/>
            <a:chOff x="2448" y="1968"/>
            <a:chExt cx="1536" cy="288"/>
          </a:xfrm>
        </p:grpSpPr>
        <p:sp>
          <p:nvSpPr>
            <p:cNvPr id="38927" name="Rectangle 28"/>
            <p:cNvSpPr>
              <a:spLocks noChangeArrowheads="1"/>
            </p:cNvSpPr>
            <p:nvPr/>
          </p:nvSpPr>
          <p:spPr bwMode="auto">
            <a:xfrm>
              <a:off x="2832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28" name="Rectangle 29"/>
            <p:cNvSpPr>
              <a:spLocks noChangeArrowheads="1"/>
            </p:cNvSpPr>
            <p:nvPr/>
          </p:nvSpPr>
          <p:spPr bwMode="auto">
            <a:xfrm>
              <a:off x="2976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29" name="Rectangle 30"/>
            <p:cNvSpPr>
              <a:spLocks noChangeArrowheads="1"/>
            </p:cNvSpPr>
            <p:nvPr/>
          </p:nvSpPr>
          <p:spPr bwMode="auto">
            <a:xfrm>
              <a:off x="3120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0" name="Rectangle 31"/>
            <p:cNvSpPr>
              <a:spLocks noChangeArrowheads="1"/>
            </p:cNvSpPr>
            <p:nvPr/>
          </p:nvSpPr>
          <p:spPr bwMode="auto">
            <a:xfrm>
              <a:off x="3552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1" name="Rectangle 32"/>
            <p:cNvSpPr>
              <a:spLocks noChangeArrowheads="1"/>
            </p:cNvSpPr>
            <p:nvPr/>
          </p:nvSpPr>
          <p:spPr bwMode="auto">
            <a:xfrm>
              <a:off x="3696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2" name="Rectangle 33"/>
            <p:cNvSpPr>
              <a:spLocks noChangeArrowheads="1"/>
            </p:cNvSpPr>
            <p:nvPr/>
          </p:nvSpPr>
          <p:spPr bwMode="auto">
            <a:xfrm>
              <a:off x="3840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3" name="Rectangle 34"/>
            <p:cNvSpPr>
              <a:spLocks noChangeArrowheads="1"/>
            </p:cNvSpPr>
            <p:nvPr/>
          </p:nvSpPr>
          <p:spPr bwMode="auto">
            <a:xfrm>
              <a:off x="3264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4" name="Rectangle 35"/>
            <p:cNvSpPr>
              <a:spLocks noChangeArrowheads="1"/>
            </p:cNvSpPr>
            <p:nvPr/>
          </p:nvSpPr>
          <p:spPr bwMode="auto">
            <a:xfrm>
              <a:off x="3408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5" name="Rectangle 36"/>
            <p:cNvSpPr>
              <a:spLocks noChangeArrowheads="1"/>
            </p:cNvSpPr>
            <p:nvPr/>
          </p:nvSpPr>
          <p:spPr bwMode="auto">
            <a:xfrm>
              <a:off x="2448" y="1968"/>
              <a:ext cx="346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>
                  <a:latin typeface="Courier New" pitchFamily="49" charset="0"/>
                </a:rPr>
                <a:t>-1</a:t>
              </a:r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2797408" y="3898900"/>
            <a:ext cx="1030880" cy="457200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5334000" y="3903980"/>
            <a:ext cx="335280" cy="533400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5291328" y="4051300"/>
            <a:ext cx="45720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V="1">
            <a:off x="6294122" y="3975100"/>
            <a:ext cx="45720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081546-61AE-420D-9FCE-477BDFF9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4" grpId="0"/>
      <p:bldP spid="38925" grpId="0" animBg="1"/>
      <p:bldP spid="2" grpId="0" animBg="1"/>
      <p:bldP spid="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 in 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Subtraction becomes addition of the negative number</a:t>
            </a:r>
          </a:p>
          <a:p>
            <a:pPr lvl="1"/>
            <a:r>
              <a:rPr lang="en-US" dirty="0"/>
              <a:t>5 – 3  =  5 + -3  =  2</a:t>
            </a:r>
          </a:p>
          <a:p>
            <a:pPr lvl="1"/>
            <a:endParaRPr lang="en-US" dirty="0"/>
          </a:p>
          <a:p>
            <a:r>
              <a:rPr lang="en-US" dirty="0"/>
              <a:t>Both unsigned and signed subtraction</a:t>
            </a:r>
          </a:p>
          <a:p>
            <a:pPr lvl="1"/>
            <a:r>
              <a:rPr lang="en-US" dirty="0"/>
              <a:t>Convert subtractor to its two’s complement negative form</a:t>
            </a:r>
          </a:p>
          <a:p>
            <a:pPr lvl="2"/>
            <a:r>
              <a:rPr lang="en-US" dirty="0"/>
              <a:t>i.e., negate it</a:t>
            </a:r>
          </a:p>
          <a:p>
            <a:pPr lvl="1"/>
            <a:r>
              <a:rPr lang="en-US" dirty="0"/>
              <a:t>Then do addition</a:t>
            </a:r>
          </a:p>
          <a:p>
            <a:pPr lvl="1"/>
            <a:r>
              <a:rPr lang="en-US" dirty="0"/>
              <a:t>Treat result as an unsigned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F4F71-B686-4F6D-A73C-A20E9C2DCB4C}"/>
              </a:ext>
            </a:extLst>
          </p:cNvPr>
          <p:cNvSpPr txBox="1"/>
          <p:nvPr/>
        </p:nvSpPr>
        <p:spPr>
          <a:xfrm>
            <a:off x="7107646" y="4116795"/>
            <a:ext cx="31149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0101	 </a:t>
            </a:r>
            <a:r>
              <a:rPr lang="en-US" sz="3200" dirty="0">
                <a:cs typeface="Courier New" panose="02070309020205020404" pitchFamily="49" charset="0"/>
              </a:rPr>
              <a:t>(+5)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+ 1101	 </a:t>
            </a:r>
            <a:r>
              <a:rPr lang="en-US" sz="3200" dirty="0">
                <a:cs typeface="Courier New" panose="02070309020205020404" pitchFamily="49" charset="0"/>
              </a:rPr>
              <a:t>( -3)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617B3-927C-4FCE-97E9-E55079D30EFC}"/>
              </a:ext>
            </a:extLst>
          </p:cNvPr>
          <p:cNvSpPr txBox="1"/>
          <p:nvPr/>
        </p:nvSpPr>
        <p:spPr>
          <a:xfrm>
            <a:off x="7320061" y="5130225"/>
            <a:ext cx="699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8492F-1B2B-4D25-952D-456B0F1A0FE5}"/>
              </a:ext>
            </a:extLst>
          </p:cNvPr>
          <p:cNvSpPr txBox="1"/>
          <p:nvPr/>
        </p:nvSpPr>
        <p:spPr>
          <a:xfrm>
            <a:off x="8319633" y="513022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6F2FE1-D1D7-47F5-9A10-76D466C747FE}"/>
              </a:ext>
            </a:extLst>
          </p:cNvPr>
          <p:cNvSpPr txBox="1"/>
          <p:nvPr/>
        </p:nvSpPr>
        <p:spPr>
          <a:xfrm>
            <a:off x="7832060" y="513022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D69E8-178C-47C6-8D5D-58848A3BEB3F}"/>
              </a:ext>
            </a:extLst>
          </p:cNvPr>
          <p:cNvSpPr txBox="1"/>
          <p:nvPr/>
        </p:nvSpPr>
        <p:spPr>
          <a:xfrm>
            <a:off x="8079919" y="513022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9A4703-3A51-4AD2-B148-6D256DC96A08}"/>
              </a:ext>
            </a:extLst>
          </p:cNvPr>
          <p:cNvSpPr txBox="1"/>
          <p:nvPr/>
        </p:nvSpPr>
        <p:spPr>
          <a:xfrm>
            <a:off x="8133281" y="394960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831CB7-4D0F-404D-B528-EE3D92CF510D}"/>
              </a:ext>
            </a:extLst>
          </p:cNvPr>
          <p:cNvSpPr txBox="1"/>
          <p:nvPr/>
        </p:nvSpPr>
        <p:spPr>
          <a:xfrm>
            <a:off x="7658615" y="394960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3C3DAF-B4F1-49C6-8983-D93B58DA68B9}"/>
              </a:ext>
            </a:extLst>
          </p:cNvPr>
          <p:cNvSpPr txBox="1"/>
          <p:nvPr/>
        </p:nvSpPr>
        <p:spPr>
          <a:xfrm>
            <a:off x="7320061" y="394960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3BAB1C-847F-4CC3-ACF0-37D8100B55B5}"/>
              </a:ext>
            </a:extLst>
          </p:cNvPr>
          <p:cNvCxnSpPr/>
          <p:nvPr/>
        </p:nvCxnSpPr>
        <p:spPr>
          <a:xfrm>
            <a:off x="7588274" y="5130225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633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4EF1-A721-619B-83DB-A4DA3815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rules vs hardware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3DD27-917F-4B98-C8FE-5095BF49A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Exact same overflow rules apply</a:t>
            </a:r>
          </a:p>
          <a:p>
            <a:endParaRPr lang="en-US" dirty="0"/>
          </a:p>
          <a:p>
            <a:r>
              <a:rPr lang="en-US" dirty="0"/>
              <a:t>Unsigned subtraction can wrap below zero to make a large number</a:t>
            </a:r>
          </a:p>
          <a:p>
            <a:pPr lvl="1"/>
            <a:r>
              <a:rPr lang="en-US" dirty="0"/>
              <a:t>Modular arithmetic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Signed subtraction is </a:t>
            </a:r>
            <a:r>
              <a:rPr lang="en-US" sz="2400" b="1" dirty="0"/>
              <a:t>UNDEFINED BEHAVIOR</a:t>
            </a:r>
            <a:endParaRPr lang="en-US" dirty="0"/>
          </a:p>
          <a:p>
            <a:pPr lvl="1"/>
            <a:r>
              <a:rPr lang="en-US" dirty="0"/>
              <a:t>And therefore should not be trusted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066CB-A7AD-1248-AF79-6093DD9D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67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CDE9-CBA3-A826-8D11-E7D898DE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47951-0C0C-5471-FFFA-729CB1A4A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two 8-bit binary numbers:</a:t>
            </a:r>
          </a:p>
          <a:p>
            <a:pPr lvl="1"/>
            <a:r>
              <a:rPr lang="en-US" dirty="0"/>
              <a:t>Also determine the decimal version of the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69F98-694A-82C7-0EE3-D7800292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8E19F-C27C-55AF-E1CC-F9151CD3F24C}"/>
              </a:ext>
            </a:extLst>
          </p:cNvPr>
          <p:cNvSpPr txBox="1"/>
          <p:nvPr/>
        </p:nvSpPr>
        <p:spPr>
          <a:xfrm>
            <a:off x="1287173" y="2579322"/>
            <a:ext cx="32242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00010101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+ 10110001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A81D9F-3866-AB9C-ACE3-4A7D191BE711}"/>
              </a:ext>
            </a:extLst>
          </p:cNvPr>
          <p:cNvCxnSpPr>
            <a:cxnSpLocks/>
          </p:cNvCxnSpPr>
          <p:nvPr/>
        </p:nvCxnSpPr>
        <p:spPr>
          <a:xfrm>
            <a:off x="1767801" y="3592752"/>
            <a:ext cx="2187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475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CDE9-CBA3-A826-8D11-E7D898DE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47951-0C0C-5471-FFFA-729CB1A4A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two 8-bit binary numbers:</a:t>
            </a:r>
          </a:p>
          <a:p>
            <a:pPr lvl="1"/>
            <a:r>
              <a:rPr lang="en-US" dirty="0"/>
              <a:t>Also determine the decimal version of the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69F98-694A-82C7-0EE3-D7800292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8E19F-C27C-55AF-E1CC-F9151CD3F24C}"/>
              </a:ext>
            </a:extLst>
          </p:cNvPr>
          <p:cNvSpPr txBox="1"/>
          <p:nvPr/>
        </p:nvSpPr>
        <p:spPr>
          <a:xfrm>
            <a:off x="1287173" y="2579322"/>
            <a:ext cx="32242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00010101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+ 10110001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975CCC-AC9A-4C0B-11E5-9559E31F8675}"/>
              </a:ext>
            </a:extLst>
          </p:cNvPr>
          <p:cNvSpPr txBox="1"/>
          <p:nvPr/>
        </p:nvSpPr>
        <p:spPr>
          <a:xfrm>
            <a:off x="3304404" y="2337855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83EC6-FEE6-E3C5-71B6-A82B72C98C94}"/>
              </a:ext>
            </a:extLst>
          </p:cNvPr>
          <p:cNvSpPr txBox="1"/>
          <p:nvPr/>
        </p:nvSpPr>
        <p:spPr>
          <a:xfrm>
            <a:off x="2058074" y="2337855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F06364-F7AA-38C6-8EBD-241935DF6B13}"/>
              </a:ext>
            </a:extLst>
          </p:cNvPr>
          <p:cNvSpPr txBox="1"/>
          <p:nvPr/>
        </p:nvSpPr>
        <p:spPr>
          <a:xfrm>
            <a:off x="2305933" y="2337855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A81D9F-3866-AB9C-ACE3-4A7D191BE711}"/>
              </a:ext>
            </a:extLst>
          </p:cNvPr>
          <p:cNvCxnSpPr>
            <a:cxnSpLocks/>
          </p:cNvCxnSpPr>
          <p:nvPr/>
        </p:nvCxnSpPr>
        <p:spPr>
          <a:xfrm>
            <a:off x="1767801" y="3592752"/>
            <a:ext cx="2187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964FC7-041F-7C32-61B5-A2E6C0EA847D}"/>
              </a:ext>
            </a:extLst>
          </p:cNvPr>
          <p:cNvSpPr txBox="1"/>
          <p:nvPr/>
        </p:nvSpPr>
        <p:spPr>
          <a:xfrm>
            <a:off x="3251783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8601A9-8241-E208-6F92-7B0ECA5034CE}"/>
              </a:ext>
            </a:extLst>
          </p:cNvPr>
          <p:cNvSpPr txBox="1"/>
          <p:nvPr/>
        </p:nvSpPr>
        <p:spPr>
          <a:xfrm>
            <a:off x="3484800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BBCF41-FD58-B6B2-9D6B-9F8BCB58D4FB}"/>
              </a:ext>
            </a:extLst>
          </p:cNvPr>
          <p:cNvSpPr txBox="1"/>
          <p:nvPr/>
        </p:nvSpPr>
        <p:spPr>
          <a:xfrm>
            <a:off x="3003008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6EAB35-89AD-BECD-9A5A-A76BF7D21538}"/>
              </a:ext>
            </a:extLst>
          </p:cNvPr>
          <p:cNvSpPr txBox="1"/>
          <p:nvPr/>
        </p:nvSpPr>
        <p:spPr>
          <a:xfrm>
            <a:off x="2750834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57B5E6-C37C-3DB2-CA0A-0683B84D6FD1}"/>
              </a:ext>
            </a:extLst>
          </p:cNvPr>
          <p:cNvSpPr txBox="1"/>
          <p:nvPr/>
        </p:nvSpPr>
        <p:spPr>
          <a:xfrm>
            <a:off x="2501843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CE1D14-CDD8-726F-471B-4673A58A76A2}"/>
              </a:ext>
            </a:extLst>
          </p:cNvPr>
          <p:cNvSpPr txBox="1"/>
          <p:nvPr/>
        </p:nvSpPr>
        <p:spPr>
          <a:xfrm>
            <a:off x="2016652" y="362716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6C3DDE-AC7C-5BEE-9414-9990F117B046}"/>
              </a:ext>
            </a:extLst>
          </p:cNvPr>
          <p:cNvSpPr txBox="1"/>
          <p:nvPr/>
        </p:nvSpPr>
        <p:spPr>
          <a:xfrm>
            <a:off x="2249669" y="362716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0A5B2A-0B78-8754-5EE7-68E598F845CC}"/>
              </a:ext>
            </a:extLst>
          </p:cNvPr>
          <p:cNvSpPr txBox="1"/>
          <p:nvPr/>
        </p:nvSpPr>
        <p:spPr>
          <a:xfrm>
            <a:off x="1777251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B4BA82-0DEE-FCE0-96BE-E65E4FCF3AE1}"/>
              </a:ext>
            </a:extLst>
          </p:cNvPr>
          <p:cNvSpPr txBox="1"/>
          <p:nvPr/>
        </p:nvSpPr>
        <p:spPr>
          <a:xfrm>
            <a:off x="4405996" y="3733728"/>
            <a:ext cx="2646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 128+64+4+2 = 198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BB5C6-6D9A-EB3E-2143-D7676F455FC2}"/>
              </a:ext>
            </a:extLst>
          </p:cNvPr>
          <p:cNvSpPr txBox="1"/>
          <p:nvPr/>
        </p:nvSpPr>
        <p:spPr>
          <a:xfrm>
            <a:off x="4405996" y="3194617"/>
            <a:ext cx="2646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128+32+16+1 = 177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539B66-E751-A027-372B-CE2D63DAB266}"/>
              </a:ext>
            </a:extLst>
          </p:cNvPr>
          <p:cNvSpPr txBox="1"/>
          <p:nvPr/>
        </p:nvSpPr>
        <p:spPr>
          <a:xfrm>
            <a:off x="4405996" y="2657675"/>
            <a:ext cx="2646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     16+4+1 =  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0D5303-0025-4473-E2BB-944A6C481DBB}"/>
              </a:ext>
            </a:extLst>
          </p:cNvPr>
          <p:cNvSpPr txBox="1"/>
          <p:nvPr/>
        </p:nvSpPr>
        <p:spPr>
          <a:xfrm>
            <a:off x="7166339" y="3204190"/>
            <a:ext cx="92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65F5CE-5850-EF0D-20FA-EF2218D7E7F8}"/>
              </a:ext>
            </a:extLst>
          </p:cNvPr>
          <p:cNvSpPr txBox="1"/>
          <p:nvPr/>
        </p:nvSpPr>
        <p:spPr>
          <a:xfrm>
            <a:off x="8231506" y="3733728"/>
            <a:ext cx="292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 -128+64+4+2 = -58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F62FD1-494B-073F-D6D8-E5F7D4519439}"/>
              </a:ext>
            </a:extLst>
          </p:cNvPr>
          <p:cNvSpPr txBox="1"/>
          <p:nvPr/>
        </p:nvSpPr>
        <p:spPr>
          <a:xfrm>
            <a:off x="8231505" y="3194617"/>
            <a:ext cx="292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-128+32+16+1 = -79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B18D10-004B-5562-54BB-DC348CA45773}"/>
              </a:ext>
            </a:extLst>
          </p:cNvPr>
          <p:cNvSpPr txBox="1"/>
          <p:nvPr/>
        </p:nvSpPr>
        <p:spPr>
          <a:xfrm>
            <a:off x="8231506" y="2657675"/>
            <a:ext cx="292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      16+4+1 =  21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643CBB-5728-B230-8623-B002CD72497A}"/>
              </a:ext>
            </a:extLst>
          </p:cNvPr>
          <p:cNvSpPr txBox="1"/>
          <p:nvPr/>
        </p:nvSpPr>
        <p:spPr>
          <a:xfrm>
            <a:off x="4405996" y="2190196"/>
            <a:ext cx="264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Unsigned encoding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FB6B2E-F10B-49C8-687C-512E66DC7FC6}"/>
              </a:ext>
            </a:extLst>
          </p:cNvPr>
          <p:cNvSpPr txBox="1"/>
          <p:nvPr/>
        </p:nvSpPr>
        <p:spPr>
          <a:xfrm>
            <a:off x="8372788" y="2218843"/>
            <a:ext cx="264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Signed encoding</a:t>
            </a:r>
          </a:p>
        </p:txBody>
      </p:sp>
    </p:spTree>
    <p:extLst>
      <p:ext uri="{BB962C8B-B14F-4D97-AF65-F5344CB8AC3E}">
        <p14:creationId xmlns:p14="http://schemas.microsoft.com/office/powerpoint/2010/main" val="387936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6" grpId="0"/>
      <p:bldP spid="7" grpId="0"/>
      <p:bldP spid="8" grpId="0"/>
      <p:bldP spid="9" grpId="0"/>
      <p:bldP spid="14" grpId="0"/>
      <p:bldP spid="22" grpId="0"/>
      <p:bldP spid="24" grpId="0"/>
      <p:bldP spid="25" grpId="0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CDE9-CBA3-A826-8D11-E7D898DE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47951-0C0C-5471-FFFA-729CB1A4A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two 8-bit binary numbers:</a:t>
            </a:r>
          </a:p>
          <a:p>
            <a:pPr lvl="1"/>
            <a:r>
              <a:rPr lang="en-US" dirty="0"/>
              <a:t>Also determine the decimal version of the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69F98-694A-82C7-0EE3-D7800292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8E19F-C27C-55AF-E1CC-F9151CD3F24C}"/>
              </a:ext>
            </a:extLst>
          </p:cNvPr>
          <p:cNvSpPr txBox="1"/>
          <p:nvPr/>
        </p:nvSpPr>
        <p:spPr>
          <a:xfrm>
            <a:off x="1287173" y="2579322"/>
            <a:ext cx="32242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00010101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+ 10110001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975CCC-AC9A-4C0B-11E5-9559E31F8675}"/>
              </a:ext>
            </a:extLst>
          </p:cNvPr>
          <p:cNvSpPr txBox="1"/>
          <p:nvPr/>
        </p:nvSpPr>
        <p:spPr>
          <a:xfrm>
            <a:off x="3304404" y="2337855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83EC6-FEE6-E3C5-71B6-A82B72C98C94}"/>
              </a:ext>
            </a:extLst>
          </p:cNvPr>
          <p:cNvSpPr txBox="1"/>
          <p:nvPr/>
        </p:nvSpPr>
        <p:spPr>
          <a:xfrm>
            <a:off x="2058074" y="2337855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F06364-F7AA-38C6-8EBD-241935DF6B13}"/>
              </a:ext>
            </a:extLst>
          </p:cNvPr>
          <p:cNvSpPr txBox="1"/>
          <p:nvPr/>
        </p:nvSpPr>
        <p:spPr>
          <a:xfrm>
            <a:off x="2305933" y="2337855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A81D9F-3866-AB9C-ACE3-4A7D191BE711}"/>
              </a:ext>
            </a:extLst>
          </p:cNvPr>
          <p:cNvCxnSpPr>
            <a:cxnSpLocks/>
          </p:cNvCxnSpPr>
          <p:nvPr/>
        </p:nvCxnSpPr>
        <p:spPr>
          <a:xfrm>
            <a:off x="1767801" y="3592752"/>
            <a:ext cx="2187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964FC7-041F-7C32-61B5-A2E6C0EA847D}"/>
              </a:ext>
            </a:extLst>
          </p:cNvPr>
          <p:cNvSpPr txBox="1"/>
          <p:nvPr/>
        </p:nvSpPr>
        <p:spPr>
          <a:xfrm>
            <a:off x="3251783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8601A9-8241-E208-6F92-7B0ECA5034CE}"/>
              </a:ext>
            </a:extLst>
          </p:cNvPr>
          <p:cNvSpPr txBox="1"/>
          <p:nvPr/>
        </p:nvSpPr>
        <p:spPr>
          <a:xfrm>
            <a:off x="3484800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BBCF41-FD58-B6B2-9D6B-9F8BCB58D4FB}"/>
              </a:ext>
            </a:extLst>
          </p:cNvPr>
          <p:cNvSpPr txBox="1"/>
          <p:nvPr/>
        </p:nvSpPr>
        <p:spPr>
          <a:xfrm>
            <a:off x="3003008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6EAB35-89AD-BECD-9A5A-A76BF7D21538}"/>
              </a:ext>
            </a:extLst>
          </p:cNvPr>
          <p:cNvSpPr txBox="1"/>
          <p:nvPr/>
        </p:nvSpPr>
        <p:spPr>
          <a:xfrm>
            <a:off x="2750834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57B5E6-C37C-3DB2-CA0A-0683B84D6FD1}"/>
              </a:ext>
            </a:extLst>
          </p:cNvPr>
          <p:cNvSpPr txBox="1"/>
          <p:nvPr/>
        </p:nvSpPr>
        <p:spPr>
          <a:xfrm>
            <a:off x="2501843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CE1D14-CDD8-726F-471B-4673A58A76A2}"/>
              </a:ext>
            </a:extLst>
          </p:cNvPr>
          <p:cNvSpPr txBox="1"/>
          <p:nvPr/>
        </p:nvSpPr>
        <p:spPr>
          <a:xfrm>
            <a:off x="2016652" y="362716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6C3DDE-AC7C-5BEE-9414-9990F117B046}"/>
              </a:ext>
            </a:extLst>
          </p:cNvPr>
          <p:cNvSpPr txBox="1"/>
          <p:nvPr/>
        </p:nvSpPr>
        <p:spPr>
          <a:xfrm>
            <a:off x="2249669" y="362716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0A5B2A-0B78-8754-5EE7-68E598F845CC}"/>
              </a:ext>
            </a:extLst>
          </p:cNvPr>
          <p:cNvSpPr txBox="1"/>
          <p:nvPr/>
        </p:nvSpPr>
        <p:spPr>
          <a:xfrm>
            <a:off x="1777251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B4BA82-0DEE-FCE0-96BE-E65E4FCF3AE1}"/>
              </a:ext>
            </a:extLst>
          </p:cNvPr>
          <p:cNvSpPr txBox="1"/>
          <p:nvPr/>
        </p:nvSpPr>
        <p:spPr>
          <a:xfrm>
            <a:off x="4405996" y="3733728"/>
            <a:ext cx="2646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 128+64+4+2 = 198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BB5C6-6D9A-EB3E-2143-D7676F455FC2}"/>
              </a:ext>
            </a:extLst>
          </p:cNvPr>
          <p:cNvSpPr txBox="1"/>
          <p:nvPr/>
        </p:nvSpPr>
        <p:spPr>
          <a:xfrm>
            <a:off x="4405996" y="3194617"/>
            <a:ext cx="2646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128+32+16+1 = 177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539B66-E751-A027-372B-CE2D63DAB266}"/>
              </a:ext>
            </a:extLst>
          </p:cNvPr>
          <p:cNvSpPr txBox="1"/>
          <p:nvPr/>
        </p:nvSpPr>
        <p:spPr>
          <a:xfrm>
            <a:off x="4405996" y="2657675"/>
            <a:ext cx="2646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     16+4+1 =  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0D5303-0025-4473-E2BB-944A6C481DBB}"/>
              </a:ext>
            </a:extLst>
          </p:cNvPr>
          <p:cNvSpPr txBox="1"/>
          <p:nvPr/>
        </p:nvSpPr>
        <p:spPr>
          <a:xfrm>
            <a:off x="7166339" y="3204190"/>
            <a:ext cx="92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65F5CE-5850-EF0D-20FA-EF2218D7E7F8}"/>
              </a:ext>
            </a:extLst>
          </p:cNvPr>
          <p:cNvSpPr txBox="1"/>
          <p:nvPr/>
        </p:nvSpPr>
        <p:spPr>
          <a:xfrm>
            <a:off x="8231506" y="3733728"/>
            <a:ext cx="292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 -128+64+4+2 = -58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F62FD1-494B-073F-D6D8-E5F7D4519439}"/>
              </a:ext>
            </a:extLst>
          </p:cNvPr>
          <p:cNvSpPr txBox="1"/>
          <p:nvPr/>
        </p:nvSpPr>
        <p:spPr>
          <a:xfrm>
            <a:off x="8231505" y="3194617"/>
            <a:ext cx="292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-128+32+16+1 = -79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B18D10-004B-5562-54BB-DC348CA45773}"/>
              </a:ext>
            </a:extLst>
          </p:cNvPr>
          <p:cNvSpPr txBox="1"/>
          <p:nvPr/>
        </p:nvSpPr>
        <p:spPr>
          <a:xfrm>
            <a:off x="8231506" y="2657675"/>
            <a:ext cx="292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      16+4+1 =  21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643CBB-5728-B230-8623-B002CD72497A}"/>
              </a:ext>
            </a:extLst>
          </p:cNvPr>
          <p:cNvSpPr txBox="1"/>
          <p:nvPr/>
        </p:nvSpPr>
        <p:spPr>
          <a:xfrm>
            <a:off x="4405996" y="2190196"/>
            <a:ext cx="264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Unsigned encoding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FB6B2E-F10B-49C8-687C-512E66DC7FC6}"/>
              </a:ext>
            </a:extLst>
          </p:cNvPr>
          <p:cNvSpPr txBox="1"/>
          <p:nvPr/>
        </p:nvSpPr>
        <p:spPr>
          <a:xfrm>
            <a:off x="8372788" y="2218843"/>
            <a:ext cx="264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Signed encoding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31DECE-1985-8BF6-4047-40AEFDCDE806}"/>
              </a:ext>
            </a:extLst>
          </p:cNvPr>
          <p:cNvSpPr txBox="1"/>
          <p:nvPr/>
        </p:nvSpPr>
        <p:spPr>
          <a:xfrm>
            <a:off x="1104684" y="4848761"/>
            <a:ext cx="91165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about unsigned subtraction 21-79?</a:t>
            </a:r>
          </a:p>
          <a:p>
            <a:endParaRPr lang="en-US" sz="2400" dirty="0"/>
          </a:p>
          <a:p>
            <a:r>
              <a:rPr lang="en-US" sz="2400" dirty="0"/>
              <a:t>That would treat the result as unsigned, with the value 198</a:t>
            </a:r>
          </a:p>
          <a:p>
            <a:r>
              <a:rPr lang="en-US" sz="2400" dirty="0"/>
              <a:t>	Modular arithmetic in action</a:t>
            </a:r>
          </a:p>
        </p:txBody>
      </p:sp>
    </p:spTree>
    <p:extLst>
      <p:ext uri="{BB962C8B-B14F-4D97-AF65-F5344CB8AC3E}">
        <p14:creationId xmlns:p14="http://schemas.microsoft.com/office/powerpoint/2010/main" val="1002004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b="1" dirty="0"/>
              <a:t>Integer Operations</a:t>
            </a:r>
          </a:p>
          <a:p>
            <a:pPr lvl="1"/>
            <a:r>
              <a:rPr lang="en-US" sz="2800" dirty="0"/>
              <a:t>Addition</a:t>
            </a:r>
          </a:p>
          <a:p>
            <a:pPr lvl="1"/>
            <a:r>
              <a:rPr lang="en-US" sz="2800" dirty="0"/>
              <a:t>Negation and Subtraction</a:t>
            </a:r>
          </a:p>
          <a:p>
            <a:pPr lvl="1"/>
            <a:r>
              <a:rPr lang="en-US" sz="2800" b="1" dirty="0"/>
              <a:t>Multiplication and Division</a:t>
            </a:r>
            <a:br>
              <a:rPr lang="en-US" sz="2800" dirty="0"/>
            </a:br>
            <a:endParaRPr lang="en-US" sz="2800" dirty="0"/>
          </a:p>
          <a:p>
            <a:r>
              <a:rPr lang="en-US" sz="3200" dirty="0"/>
              <a:t>Binary Operations</a:t>
            </a:r>
          </a:p>
          <a:p>
            <a:pPr lvl="1"/>
            <a:r>
              <a:rPr lang="en-US" sz="2800" dirty="0"/>
              <a:t>Boolean Algebra</a:t>
            </a:r>
          </a:p>
          <a:p>
            <a:pPr lvl="1"/>
            <a:r>
              <a:rPr lang="en-US" sz="2800" dirty="0"/>
              <a:t>Shifting</a:t>
            </a:r>
          </a:p>
          <a:p>
            <a:pPr lvl="1"/>
            <a:r>
              <a:rPr lang="en-US" sz="2800" dirty="0"/>
              <a:t>Bit Masks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61148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Multiplication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7" tIns="44450" rIns="90487" bIns="44450" rtlCol="0"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Goal: Compute the Product of two </a:t>
            </a:r>
            <a:r>
              <a:rPr lang="en-US" b="1" i="1" dirty="0"/>
              <a:t>w</a:t>
            </a:r>
            <a:r>
              <a:rPr lang="en-US" dirty="0"/>
              <a:t>-bit numbers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</a:p>
          <a:p>
            <a:pPr lvl="1" eaLnBrk="1" hangingPunct="1">
              <a:defRPr/>
            </a:pPr>
            <a:r>
              <a:rPr lang="en-US" dirty="0"/>
              <a:t>Either signed or unsigned</a:t>
            </a:r>
          </a:p>
          <a:p>
            <a:pPr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But, exact results can be bigger than </a:t>
            </a:r>
            <a:r>
              <a:rPr lang="en-US" b="1" i="1" dirty="0"/>
              <a:t>w</a:t>
            </a:r>
            <a:r>
              <a:rPr lang="en-US" dirty="0"/>
              <a:t> bits</a:t>
            </a:r>
          </a:p>
          <a:p>
            <a:pPr lvl="1">
              <a:defRPr/>
            </a:pPr>
            <a:r>
              <a:rPr lang="en-US" dirty="0"/>
              <a:t>Double the size (2</a:t>
            </a:r>
            <a:r>
              <a:rPr lang="en-US" b="1" i="1" dirty="0"/>
              <a:t>w</a:t>
            </a:r>
            <a:r>
              <a:rPr lang="en-US" dirty="0"/>
              <a:t>), in fact!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Example in base 10:  50</a:t>
            </a:r>
            <a:r>
              <a:rPr lang="en-US" baseline="-25000" dirty="0"/>
              <a:t>10</a:t>
            </a:r>
            <a:r>
              <a:rPr lang="en-US" dirty="0"/>
              <a:t> * 20</a:t>
            </a:r>
            <a:r>
              <a:rPr lang="en-US" baseline="-25000" dirty="0"/>
              <a:t>10</a:t>
            </a:r>
            <a:r>
              <a:rPr lang="en-US" dirty="0"/>
              <a:t> = 1000</a:t>
            </a:r>
            <a:r>
              <a:rPr lang="en-US" baseline="-25000" dirty="0"/>
              <a:t>10</a:t>
            </a:r>
          </a:p>
          <a:p>
            <a:pPr lvl="2">
              <a:defRPr/>
            </a:pPr>
            <a:r>
              <a:rPr lang="en-US" dirty="0"/>
              <a:t>(2-digit inputs become a 4-digit output!)</a:t>
            </a:r>
          </a:p>
          <a:p>
            <a:pPr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As with addition, result is truncated to fit in </a:t>
            </a:r>
            <a:r>
              <a:rPr lang="en-US" b="1" i="1" dirty="0"/>
              <a:t>w</a:t>
            </a:r>
            <a:r>
              <a:rPr lang="en-US" dirty="0"/>
              <a:t> bits</a:t>
            </a:r>
          </a:p>
          <a:p>
            <a:pPr lvl="1">
              <a:defRPr/>
            </a:pPr>
            <a:r>
              <a:rPr lang="en-US" dirty="0"/>
              <a:t>Because computers are finite, results can’t grow indefinitely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275C34-6825-4826-BCFE-FA00B647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8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7155-1F22-466C-AC7E-B159F807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ABF1-B80D-4BC3-BAE0-17B0F5882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1 due next week Tuesday</a:t>
            </a:r>
          </a:p>
          <a:p>
            <a:pPr lvl="1"/>
            <a:r>
              <a:rPr lang="en-US" dirty="0"/>
              <a:t>Submit on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Pack Lab should be out later today!</a:t>
            </a:r>
          </a:p>
          <a:p>
            <a:pPr lvl="1"/>
            <a:r>
              <a:rPr lang="en-US" dirty="0"/>
              <a:t>Sometime this evening</a:t>
            </a:r>
          </a:p>
          <a:p>
            <a:pPr lvl="1"/>
            <a:endParaRPr lang="en-US" dirty="0"/>
          </a:p>
          <a:p>
            <a:r>
              <a:rPr lang="en-US" dirty="0"/>
              <a:t>You’ll do Pack Lab on one of the EECS servers</a:t>
            </a:r>
          </a:p>
          <a:p>
            <a:pPr lvl="1"/>
            <a:r>
              <a:rPr lang="en-US" dirty="0"/>
              <a:t>Usually we use Moore, but any EECS server should be fine for this lab</a:t>
            </a:r>
          </a:p>
          <a:p>
            <a:pPr lvl="1"/>
            <a:r>
              <a:rPr lang="en-US" dirty="0"/>
              <a:t>SSH + Command Line interface</a:t>
            </a:r>
          </a:p>
          <a:p>
            <a:pPr lvl="1"/>
            <a:r>
              <a:rPr lang="en-US" dirty="0"/>
              <a:t>I’ll make a Piazza post with some details on accessing the servers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79E09-77BF-43A2-9E92-5CC28AF8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48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Unsigned Multiplication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>
          <a:xfrm>
            <a:off x="607595" y="3279650"/>
            <a:ext cx="10972800" cy="2892550"/>
          </a:xfrm>
        </p:spPr>
        <p:txBody>
          <a:bodyPr vert="horz" lIns="90487" tIns="44450" rIns="90487" bIns="44450" rtlCol="0">
            <a:normAutofit fontScale="92500"/>
          </a:bodyPr>
          <a:lstStyle/>
          <a:p>
            <a:pPr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1" dirty="0"/>
              <a:t>Standard Multiplication Function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Equivalent to grade-school multiplication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But ignores most significant </a:t>
            </a:r>
            <a:r>
              <a:rPr lang="en-US" i="1" dirty="0"/>
              <a:t>w</a:t>
            </a:r>
            <a:r>
              <a:rPr lang="en-US" dirty="0"/>
              <a:t> bits of the result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As a person, we can do base 10 multiplication, convert to base 2, then truncate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endParaRPr lang="en-US" dirty="0"/>
          </a:p>
          <a:p>
            <a:pPr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Implements modular arithmetic like addition does</a:t>
            </a:r>
          </a:p>
          <a:p>
            <a:pPr lvl="1"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	=	(</a:t>
            </a:r>
            <a:r>
              <a:rPr lang="en-US" i="1" dirty="0"/>
              <a:t>u</a:t>
            </a:r>
            <a:r>
              <a:rPr lang="en-US" dirty="0"/>
              <a:t> · </a:t>
            </a:r>
            <a:r>
              <a:rPr lang="en-US" i="1" dirty="0"/>
              <a:t>v</a:t>
            </a:r>
            <a:r>
              <a:rPr lang="en-US" dirty="0"/>
              <a:t>)  mod 2</a:t>
            </a:r>
            <a:r>
              <a:rPr lang="en-US" i="1" baseline="30000" dirty="0"/>
              <a:t>w</a:t>
            </a:r>
          </a:p>
          <a:p>
            <a:pPr lvl="1"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endParaRPr lang="en-US" i="1" baseline="300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722697" y="1158240"/>
            <a:ext cx="2743200" cy="228600"/>
            <a:chOff x="2976" y="816"/>
            <a:chExt cx="1728" cy="144"/>
          </a:xfrm>
        </p:grpSpPr>
        <p:sp>
          <p:nvSpPr>
            <p:cNvPr id="36911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12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13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14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15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16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17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722697" y="1615440"/>
            <a:ext cx="2743200" cy="228600"/>
            <a:chOff x="2976" y="1104"/>
            <a:chExt cx="1728" cy="144"/>
          </a:xfrm>
        </p:grpSpPr>
        <p:sp>
          <p:nvSpPr>
            <p:cNvPr id="36904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5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6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7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8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9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10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36870" name="Rectangle 20"/>
          <p:cNvSpPr>
            <a:spLocks noChangeArrowheads="1"/>
          </p:cNvSpPr>
          <p:nvPr/>
        </p:nvSpPr>
        <p:spPr bwMode="auto">
          <a:xfrm>
            <a:off x="7051793" y="1001376"/>
            <a:ext cx="33855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i="1" dirty="0">
                <a:latin typeface="Times" pitchFamily="18" charset="0"/>
              </a:rPr>
              <a:t>u</a:t>
            </a:r>
          </a:p>
        </p:txBody>
      </p:sp>
      <p:sp>
        <p:nvSpPr>
          <p:cNvPr id="36871" name="Rectangle 21"/>
          <p:cNvSpPr>
            <a:spLocks noChangeArrowheads="1"/>
          </p:cNvSpPr>
          <p:nvPr/>
        </p:nvSpPr>
        <p:spPr bwMode="auto">
          <a:xfrm>
            <a:off x="7054084" y="1458576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i="1" dirty="0">
                <a:latin typeface="Times" pitchFamily="18" charset="0"/>
              </a:rPr>
              <a:t>v</a:t>
            </a: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4293697" y="192024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6873" name="Rectangle 23"/>
          <p:cNvSpPr>
            <a:spLocks noChangeArrowheads="1"/>
          </p:cNvSpPr>
          <p:nvPr/>
        </p:nvSpPr>
        <p:spPr bwMode="auto">
          <a:xfrm>
            <a:off x="6735931" y="1539241"/>
            <a:ext cx="35298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7722697" y="2072640"/>
            <a:ext cx="2743200" cy="228600"/>
            <a:chOff x="2976" y="1392"/>
            <a:chExt cx="1728" cy="144"/>
          </a:xfrm>
        </p:grpSpPr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36875" name="Rectangle 32"/>
          <p:cNvSpPr>
            <a:spLocks noChangeArrowheads="1"/>
          </p:cNvSpPr>
          <p:nvPr/>
        </p:nvSpPr>
        <p:spPr bwMode="auto">
          <a:xfrm>
            <a:off x="4248207" y="1920241"/>
            <a:ext cx="7312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i="1">
                <a:latin typeface="Times" pitchFamily="18" charset="0"/>
              </a:rPr>
              <a:t>u </a:t>
            </a:r>
            <a:r>
              <a:rPr lang="en-US" sz="2400">
                <a:latin typeface="Times" pitchFamily="18" charset="0"/>
              </a:rPr>
              <a:t>· </a:t>
            </a:r>
            <a:r>
              <a:rPr lang="en-US" sz="240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7722697" y="2529840"/>
            <a:ext cx="2743200" cy="228600"/>
            <a:chOff x="2976" y="1392"/>
            <a:chExt cx="1728" cy="144"/>
          </a:xfrm>
        </p:grpSpPr>
        <p:sp>
          <p:nvSpPr>
            <p:cNvPr id="36890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1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2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3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4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5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6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36877" name="Line 41"/>
          <p:cNvSpPr>
            <a:spLocks noChangeShapeType="1"/>
          </p:cNvSpPr>
          <p:nvPr/>
        </p:nvSpPr>
        <p:spPr bwMode="auto">
          <a:xfrm flipV="1">
            <a:off x="4293697" y="237744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6878" name="Text Box 42"/>
          <p:cNvSpPr txBox="1">
            <a:spLocks noChangeArrowheads="1"/>
          </p:cNvSpPr>
          <p:nvPr/>
        </p:nvSpPr>
        <p:spPr bwMode="auto">
          <a:xfrm>
            <a:off x="1549866" y="1967784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True Product: 2*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 bits</a:t>
            </a:r>
          </a:p>
        </p:txBody>
      </p:sp>
      <p:sp>
        <p:nvSpPr>
          <p:cNvPr id="36879" name="Text Box 43"/>
          <p:cNvSpPr txBox="1">
            <a:spLocks noChangeArrowheads="1"/>
          </p:cNvSpPr>
          <p:nvPr/>
        </p:nvSpPr>
        <p:spPr bwMode="auto">
          <a:xfrm>
            <a:off x="1549867" y="1281984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Operands: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36880" name="Text Box 44"/>
          <p:cNvSpPr txBox="1">
            <a:spLocks noChangeArrowheads="1"/>
          </p:cNvSpPr>
          <p:nvPr/>
        </p:nvSpPr>
        <p:spPr bwMode="auto">
          <a:xfrm>
            <a:off x="1549866" y="2577384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Discard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36881" name="Rectangle 45"/>
          <p:cNvSpPr>
            <a:spLocks noChangeArrowheads="1"/>
          </p:cNvSpPr>
          <p:nvPr/>
        </p:nvSpPr>
        <p:spPr bwMode="auto">
          <a:xfrm>
            <a:off x="5701627" y="2377441"/>
            <a:ext cx="186867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>
                <a:latin typeface="Times" pitchFamily="18" charset="0"/>
              </a:rPr>
              <a:t>UMult</a:t>
            </a:r>
            <a:r>
              <a:rPr lang="en-US" sz="2400" i="1" baseline="-25000">
                <a:latin typeface="Times" pitchFamily="18" charset="0"/>
              </a:rPr>
              <a:t>w</a:t>
            </a:r>
            <a:r>
              <a:rPr lang="en-US" sz="2400">
                <a:latin typeface="Times" pitchFamily="18" charset="0"/>
              </a:rPr>
              <a:t>(</a:t>
            </a:r>
            <a:r>
              <a:rPr lang="en-US" sz="2400" i="1">
                <a:latin typeface="Times" pitchFamily="18" charset="0"/>
              </a:rPr>
              <a:t>u</a:t>
            </a:r>
            <a:r>
              <a:rPr lang="en-US" sz="2400">
                <a:latin typeface="Times" pitchFamily="18" charset="0"/>
              </a:rPr>
              <a:t> , </a:t>
            </a:r>
            <a:r>
              <a:rPr lang="en-US" sz="2400" i="1">
                <a:latin typeface="Times" pitchFamily="18" charset="0"/>
              </a:rPr>
              <a:t>v</a:t>
            </a:r>
            <a:r>
              <a:rPr lang="en-US" sz="240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4979497" y="207264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66783-C195-4D8E-BC29-9FF11F55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64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Unsigned multiplication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/>
              <a:t>Example: Multiplying two 4-bit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3657600" lvl="8" indent="0">
              <a:buNone/>
            </a:pPr>
            <a:r>
              <a:rPr lang="en-US" b="1" dirty="0"/>
              <a:t>			</a:t>
            </a:r>
            <a:r>
              <a:rPr lang="en-US" sz="3200" b="1" dirty="0"/>
              <a:t>2</a:t>
            </a:r>
            <a:r>
              <a:rPr lang="en-US" sz="3200" b="1" baseline="-25000" dirty="0"/>
              <a:t>10</a:t>
            </a:r>
            <a:r>
              <a:rPr lang="en-US" sz="3200" b="1" dirty="0"/>
              <a:t> * 5</a:t>
            </a:r>
            <a:r>
              <a:rPr lang="en-US" sz="3200" b="1" baseline="-25000" dirty="0"/>
              <a:t>10</a:t>
            </a:r>
            <a:r>
              <a:rPr lang="en-US" sz="3200" b="1" dirty="0"/>
              <a:t> = 10</a:t>
            </a:r>
            <a:r>
              <a:rPr lang="en-US" sz="3200" b="1" baseline="-25000" dirty="0"/>
              <a:t>10</a:t>
            </a:r>
            <a:r>
              <a:rPr lang="en-US" sz="3200" b="1" dirty="0"/>
              <a:t>  ✔</a:t>
            </a:r>
            <a:endParaRPr lang="en-US" sz="3200" b="1" baseline="-25000" dirty="0"/>
          </a:p>
          <a:p>
            <a:pPr lvl="1"/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73B31-BD30-C941-AE19-721D9A0B3B25}"/>
              </a:ext>
            </a:extLst>
          </p:cNvPr>
          <p:cNvSpPr txBox="1"/>
          <p:nvPr/>
        </p:nvSpPr>
        <p:spPr>
          <a:xfrm>
            <a:off x="3716429" y="1870419"/>
            <a:ext cx="16658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0010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0101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75603-1738-4A33-8290-467C082F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423D80-294A-469E-9A2F-ED8B60AAA365}"/>
              </a:ext>
            </a:extLst>
          </p:cNvPr>
          <p:cNvCxnSpPr/>
          <p:nvPr/>
        </p:nvCxnSpPr>
        <p:spPr>
          <a:xfrm>
            <a:off x="4197057" y="2947637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B45C1D5-753C-49D5-86D4-3BDD7E07AECA}"/>
              </a:ext>
            </a:extLst>
          </p:cNvPr>
          <p:cNvSpPr txBox="1"/>
          <p:nvPr/>
        </p:nvSpPr>
        <p:spPr>
          <a:xfrm>
            <a:off x="2609088" y="3060633"/>
            <a:ext cx="2736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000D12-27A0-41DB-84BA-7BDF4D90BACB}"/>
              </a:ext>
            </a:extLst>
          </p:cNvPr>
          <p:cNvSpPr txBox="1"/>
          <p:nvPr/>
        </p:nvSpPr>
        <p:spPr>
          <a:xfrm>
            <a:off x="3938016" y="3466015"/>
            <a:ext cx="1407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8BA7CB-965C-401A-B54C-CDAD1B2ECB7D}"/>
              </a:ext>
            </a:extLst>
          </p:cNvPr>
          <p:cNvSpPr txBox="1"/>
          <p:nvPr/>
        </p:nvSpPr>
        <p:spPr>
          <a:xfrm>
            <a:off x="2414016" y="3883589"/>
            <a:ext cx="2448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935FE8-B71C-4B78-B327-63AED11663F9}"/>
              </a:ext>
            </a:extLst>
          </p:cNvPr>
          <p:cNvSpPr txBox="1"/>
          <p:nvPr/>
        </p:nvSpPr>
        <p:spPr>
          <a:xfrm>
            <a:off x="2974848" y="4298112"/>
            <a:ext cx="1887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+ 0000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1D9C32-ACEE-4D0E-9D4C-FE81992396AC}"/>
              </a:ext>
            </a:extLst>
          </p:cNvPr>
          <p:cNvCxnSpPr>
            <a:cxnSpLocks/>
          </p:cNvCxnSpPr>
          <p:nvPr/>
        </p:nvCxnSpPr>
        <p:spPr>
          <a:xfrm>
            <a:off x="3401490" y="4882887"/>
            <a:ext cx="194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AF8115-9599-4FCF-BA3D-518959024838}"/>
              </a:ext>
            </a:extLst>
          </p:cNvPr>
          <p:cNvSpPr txBox="1"/>
          <p:nvPr/>
        </p:nvSpPr>
        <p:spPr>
          <a:xfrm>
            <a:off x="2974848" y="4890086"/>
            <a:ext cx="2407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200" b="1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0D0233-5E40-46DB-B63C-56C605FBA182}"/>
              </a:ext>
            </a:extLst>
          </p:cNvPr>
          <p:cNvSpPr/>
          <p:nvPr/>
        </p:nvSpPr>
        <p:spPr>
          <a:xfrm>
            <a:off x="4775200" y="2438400"/>
            <a:ext cx="254000" cy="37253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21DB8D-BD21-489C-8424-7B03ED171632}"/>
              </a:ext>
            </a:extLst>
          </p:cNvPr>
          <p:cNvSpPr/>
          <p:nvPr/>
        </p:nvSpPr>
        <p:spPr>
          <a:xfrm>
            <a:off x="5027936" y="2440194"/>
            <a:ext cx="254000" cy="37253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DA5581-C456-40C9-9AFB-741F89742044}"/>
              </a:ext>
            </a:extLst>
          </p:cNvPr>
          <p:cNvSpPr/>
          <p:nvPr/>
        </p:nvSpPr>
        <p:spPr>
          <a:xfrm>
            <a:off x="4504267" y="2438400"/>
            <a:ext cx="254000" cy="37253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A93EBE-E8BA-413E-8E06-B82137538CA7}"/>
              </a:ext>
            </a:extLst>
          </p:cNvPr>
          <p:cNvSpPr/>
          <p:nvPr/>
        </p:nvSpPr>
        <p:spPr>
          <a:xfrm>
            <a:off x="4267832" y="2438400"/>
            <a:ext cx="254000" cy="37253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8BFD30-83B9-47D5-B3E7-8CB05AB36DAA}"/>
              </a:ext>
            </a:extLst>
          </p:cNvPr>
          <p:cNvSpPr txBox="1"/>
          <p:nvPr/>
        </p:nvSpPr>
        <p:spPr>
          <a:xfrm>
            <a:off x="4915898" y="3462866"/>
            <a:ext cx="478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245D51-8512-42BA-9D10-4EDE90F0163F}"/>
              </a:ext>
            </a:extLst>
          </p:cNvPr>
          <p:cNvSpPr txBox="1"/>
          <p:nvPr/>
        </p:nvSpPr>
        <p:spPr>
          <a:xfrm>
            <a:off x="4676860" y="3874603"/>
            <a:ext cx="961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918F8E-67E8-4A03-AF68-0E3A93F6FA16}"/>
              </a:ext>
            </a:extLst>
          </p:cNvPr>
          <p:cNvSpPr txBox="1"/>
          <p:nvPr/>
        </p:nvSpPr>
        <p:spPr>
          <a:xfrm>
            <a:off x="4437823" y="4288796"/>
            <a:ext cx="3097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327643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18" grpId="0"/>
      <p:bldP spid="19" grpId="0"/>
      <p:bldP spid="24" grpId="0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/>
      <p:bldP spid="31" grpId="0"/>
      <p:bldP spid="3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Signed (2’s Complement) Multiplication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>
          <a:xfrm>
            <a:off x="607595" y="3249168"/>
            <a:ext cx="10972800" cy="2923032"/>
          </a:xfrm>
        </p:spPr>
        <p:txBody>
          <a:bodyPr vert="horz" lIns="90487" tIns="44450" rIns="90487" bIns="44450" rtlCol="0">
            <a:normAutofit fontScale="92500" lnSpcReduction="10000"/>
          </a:bodyPr>
          <a:lstStyle/>
          <a:p>
            <a:pPr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1" dirty="0"/>
              <a:t>Standard Multiplication Function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Ignores most significant </a:t>
            </a:r>
            <a:r>
              <a:rPr lang="en-US" i="1" dirty="0"/>
              <a:t>w</a:t>
            </a:r>
            <a:r>
              <a:rPr lang="en-US" dirty="0"/>
              <a:t> bits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Lower bits still give the correct result</a:t>
            </a:r>
          </a:p>
          <a:p>
            <a:pPr lvl="2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So we can use same machine instruction for both!</a:t>
            </a:r>
          </a:p>
          <a:p>
            <a:pPr lvl="2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Again, that’s one reason why 2’s complement is so nice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endParaRPr lang="en-US" dirty="0"/>
          </a:p>
          <a:p>
            <a:pPr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1" dirty="0"/>
              <a:t>In C, signed overflow is undefined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...but probably you’ll see the two’s complement behavior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96200" y="1248858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696200" y="1706058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2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4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6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7025296" y="1111104"/>
            <a:ext cx="33855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i="1">
                <a:latin typeface="Times" pitchFamily="18" charset="0"/>
              </a:rPr>
              <a:t>u</a:t>
            </a: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7027587" y="1568304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i="1" dirty="0">
                <a:latin typeface="Times" pitchFamily="18" charset="0"/>
              </a:rPr>
              <a:t>v</a:t>
            </a: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4267200" y="2010858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6709434" y="1629859"/>
            <a:ext cx="35298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7696200" y="2163258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4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5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6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7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8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9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4221710" y="2010859"/>
            <a:ext cx="7312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i="1">
                <a:latin typeface="Times" pitchFamily="18" charset="0"/>
              </a:rPr>
              <a:t>u </a:t>
            </a:r>
            <a:r>
              <a:rPr lang="en-US" sz="2400">
                <a:latin typeface="Times" pitchFamily="18" charset="0"/>
              </a:rPr>
              <a:t>· </a:t>
            </a:r>
            <a:r>
              <a:rPr lang="en-US" sz="240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7696200" y="2620458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4267200" y="2468058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0974" name="Text Box 42"/>
          <p:cNvSpPr txBox="1">
            <a:spLocks noChangeArrowheads="1"/>
          </p:cNvSpPr>
          <p:nvPr/>
        </p:nvSpPr>
        <p:spPr bwMode="auto">
          <a:xfrm>
            <a:off x="1604202" y="2029968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True Product: 2*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 bits</a:t>
            </a:r>
          </a:p>
        </p:txBody>
      </p:sp>
      <p:sp>
        <p:nvSpPr>
          <p:cNvPr id="40975" name="Text Box 43"/>
          <p:cNvSpPr txBox="1">
            <a:spLocks noChangeArrowheads="1"/>
          </p:cNvSpPr>
          <p:nvPr/>
        </p:nvSpPr>
        <p:spPr bwMode="auto">
          <a:xfrm>
            <a:off x="1604203" y="1344168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Operands: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40976" name="Text Box 44"/>
          <p:cNvSpPr txBox="1">
            <a:spLocks noChangeArrowheads="1"/>
          </p:cNvSpPr>
          <p:nvPr/>
        </p:nvSpPr>
        <p:spPr bwMode="auto">
          <a:xfrm>
            <a:off x="1604202" y="2639568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Discard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40977" name="Rectangle 45"/>
          <p:cNvSpPr>
            <a:spLocks noChangeArrowheads="1"/>
          </p:cNvSpPr>
          <p:nvPr/>
        </p:nvSpPr>
        <p:spPr bwMode="auto">
          <a:xfrm>
            <a:off x="5747494" y="2468059"/>
            <a:ext cx="183440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dirty="0" err="1">
                <a:latin typeface="Times" pitchFamily="18" charset="0"/>
              </a:rPr>
              <a:t>TMult</a:t>
            </a:r>
            <a:r>
              <a:rPr lang="en-US" sz="2400" i="1" baseline="-25000" dirty="0" err="1">
                <a:latin typeface="Times" pitchFamily="18" charset="0"/>
              </a:rPr>
              <a:t>w</a:t>
            </a:r>
            <a:r>
              <a:rPr lang="en-US" sz="2400" dirty="0">
                <a:latin typeface="Times" pitchFamily="18" charset="0"/>
              </a:rPr>
              <a:t>(</a:t>
            </a:r>
            <a:r>
              <a:rPr lang="en-US" sz="2400" i="1" dirty="0">
                <a:latin typeface="Times" pitchFamily="18" charset="0"/>
              </a:rPr>
              <a:t>u</a:t>
            </a:r>
            <a:r>
              <a:rPr lang="en-US" sz="2400" dirty="0">
                <a:latin typeface="Times" pitchFamily="18" charset="0"/>
              </a:rPr>
              <a:t> , </a:t>
            </a:r>
            <a:r>
              <a:rPr lang="en-US" sz="2400" i="1" dirty="0">
                <a:latin typeface="Times" pitchFamily="18" charset="0"/>
              </a:rPr>
              <a:t>v</a:t>
            </a:r>
            <a:r>
              <a:rPr lang="en-US" sz="2400" dirty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4953000" y="2163258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DD725-0E6E-44A0-8563-12FE43AC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95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Signed multiplication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/>
              <a:t>Example: Multiplying two’s complement 5-bit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3657600" lvl="8" indent="0">
              <a:buNone/>
            </a:pPr>
            <a:r>
              <a:rPr lang="en-US" b="1" dirty="0"/>
              <a:t>	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73B31-BD30-C941-AE19-721D9A0B3B25}"/>
              </a:ext>
            </a:extLst>
          </p:cNvPr>
          <p:cNvSpPr txBox="1"/>
          <p:nvPr/>
        </p:nvSpPr>
        <p:spPr>
          <a:xfrm>
            <a:off x="3447047" y="1870419"/>
            <a:ext cx="21820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11110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00011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75603-1738-4A33-8290-467C082F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423D80-294A-469E-9A2F-ED8B60AAA365}"/>
              </a:ext>
            </a:extLst>
          </p:cNvPr>
          <p:cNvCxnSpPr>
            <a:cxnSpLocks/>
          </p:cNvCxnSpPr>
          <p:nvPr/>
        </p:nvCxnSpPr>
        <p:spPr>
          <a:xfrm>
            <a:off x="3938016" y="2947637"/>
            <a:ext cx="14442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E76AB778-85B2-463B-9105-8143ED5E7404}"/>
              </a:ext>
            </a:extLst>
          </p:cNvPr>
          <p:cNvGrpSpPr/>
          <p:nvPr/>
        </p:nvGrpSpPr>
        <p:grpSpPr>
          <a:xfrm>
            <a:off x="2404898" y="2940547"/>
            <a:ext cx="2984406" cy="962018"/>
            <a:chOff x="2404898" y="2940547"/>
            <a:chExt cx="2984406" cy="96201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8BA7CB-965C-401A-B54C-CDAD1B2ECB7D}"/>
                </a:ext>
              </a:extLst>
            </p:cNvPr>
            <p:cNvSpPr txBox="1"/>
            <p:nvPr/>
          </p:nvSpPr>
          <p:spPr>
            <a:xfrm>
              <a:off x="2646134" y="2940547"/>
              <a:ext cx="26995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11110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1D9C32-ACEE-4D0E-9D4C-FE81992396AC}"/>
                </a:ext>
              </a:extLst>
            </p:cNvPr>
            <p:cNvCxnSpPr>
              <a:cxnSpLocks/>
            </p:cNvCxnSpPr>
            <p:nvPr/>
          </p:nvCxnSpPr>
          <p:spPr>
            <a:xfrm>
              <a:off x="3445102" y="3842280"/>
              <a:ext cx="19442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5918F8E-67E8-4A03-AF68-0E3A93F6FA16}"/>
                </a:ext>
              </a:extLst>
            </p:cNvPr>
            <p:cNvSpPr txBox="1"/>
            <p:nvPr/>
          </p:nvSpPr>
          <p:spPr>
            <a:xfrm>
              <a:off x="4923162" y="3317790"/>
              <a:ext cx="4661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96AD600-A012-4A99-A6C9-82FE1CAF3951}"/>
                </a:ext>
              </a:extLst>
            </p:cNvPr>
            <p:cNvSpPr txBox="1"/>
            <p:nvPr/>
          </p:nvSpPr>
          <p:spPr>
            <a:xfrm>
              <a:off x="2404898" y="3316870"/>
              <a:ext cx="26995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+ 11110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01A7FC5-28BD-43D6-8C35-AA8A334439BC}"/>
              </a:ext>
            </a:extLst>
          </p:cNvPr>
          <p:cNvSpPr txBox="1"/>
          <p:nvPr/>
        </p:nvSpPr>
        <p:spPr>
          <a:xfrm>
            <a:off x="6813452" y="2055085"/>
            <a:ext cx="256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are these two 5-bit numbers?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790D7B-726A-4086-A5A5-84858B65324E}"/>
              </a:ext>
            </a:extLst>
          </p:cNvPr>
          <p:cNvSpPr txBox="1"/>
          <p:nvPr/>
        </p:nvSpPr>
        <p:spPr>
          <a:xfrm>
            <a:off x="5530859" y="1854543"/>
            <a:ext cx="7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14C1CD-0AC8-4636-9BCF-77FCF6242B27}"/>
              </a:ext>
            </a:extLst>
          </p:cNvPr>
          <p:cNvSpPr txBox="1"/>
          <p:nvPr/>
        </p:nvSpPr>
        <p:spPr>
          <a:xfrm>
            <a:off x="5530859" y="2355772"/>
            <a:ext cx="7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B10914-A31B-4796-A424-D378A94EF7B4}"/>
              </a:ext>
            </a:extLst>
          </p:cNvPr>
          <p:cNvSpPr txBox="1"/>
          <p:nvPr/>
        </p:nvSpPr>
        <p:spPr>
          <a:xfrm>
            <a:off x="6802698" y="3034173"/>
            <a:ext cx="256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is the result of this addition?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D3E63A-C2D3-4B28-8D0C-D31D4578FCCB}"/>
              </a:ext>
            </a:extLst>
          </p:cNvPr>
          <p:cNvSpPr txBox="1"/>
          <p:nvPr/>
        </p:nvSpPr>
        <p:spPr>
          <a:xfrm>
            <a:off x="5022214" y="3825189"/>
            <a:ext cx="21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E6A06A-7B1B-4FB7-B6D4-931D43F2A27E}"/>
              </a:ext>
            </a:extLst>
          </p:cNvPr>
          <p:cNvSpPr txBox="1"/>
          <p:nvPr/>
        </p:nvSpPr>
        <p:spPr>
          <a:xfrm>
            <a:off x="3551545" y="3823789"/>
            <a:ext cx="225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BBE32E-A535-4805-B4AF-F4AFA0EF195E}"/>
              </a:ext>
            </a:extLst>
          </p:cNvPr>
          <p:cNvSpPr txBox="1"/>
          <p:nvPr/>
        </p:nvSpPr>
        <p:spPr>
          <a:xfrm>
            <a:off x="4533409" y="3825188"/>
            <a:ext cx="21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132603-4F80-411B-BE6D-2CB016A4B1A0}"/>
              </a:ext>
            </a:extLst>
          </p:cNvPr>
          <p:cNvSpPr txBox="1"/>
          <p:nvPr/>
        </p:nvSpPr>
        <p:spPr>
          <a:xfrm>
            <a:off x="3801179" y="3825382"/>
            <a:ext cx="21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110F11-24EA-4CAE-B874-401044D95024}"/>
              </a:ext>
            </a:extLst>
          </p:cNvPr>
          <p:cNvSpPr txBox="1"/>
          <p:nvPr/>
        </p:nvSpPr>
        <p:spPr>
          <a:xfrm>
            <a:off x="4772641" y="3821664"/>
            <a:ext cx="225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5C49B8-CF4B-4F9E-B6A5-0FFF6CD5B11A}"/>
              </a:ext>
            </a:extLst>
          </p:cNvPr>
          <p:cNvSpPr txBox="1"/>
          <p:nvPr/>
        </p:nvSpPr>
        <p:spPr>
          <a:xfrm>
            <a:off x="4295910" y="3821663"/>
            <a:ext cx="225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513715-FFB9-444F-B42C-EF62EB23FDB2}"/>
              </a:ext>
            </a:extLst>
          </p:cNvPr>
          <p:cNvSpPr txBox="1"/>
          <p:nvPr/>
        </p:nvSpPr>
        <p:spPr>
          <a:xfrm>
            <a:off x="4040606" y="3821662"/>
            <a:ext cx="225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95088E-543F-4C68-AEB0-46FC950F48C8}"/>
              </a:ext>
            </a:extLst>
          </p:cNvPr>
          <p:cNvSpPr txBox="1"/>
          <p:nvPr/>
        </p:nvSpPr>
        <p:spPr>
          <a:xfrm>
            <a:off x="2938270" y="3821568"/>
            <a:ext cx="2407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11010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E7CC33-622B-413B-B0BB-B46591855F4A}"/>
              </a:ext>
            </a:extLst>
          </p:cNvPr>
          <p:cNvSpPr txBox="1"/>
          <p:nvPr/>
        </p:nvSpPr>
        <p:spPr>
          <a:xfrm>
            <a:off x="6513342" y="5539026"/>
            <a:ext cx="43820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-2</a:t>
            </a:r>
            <a:r>
              <a:rPr lang="en-US" sz="3200" b="1" baseline="-25000" dirty="0"/>
              <a:t>10</a:t>
            </a:r>
            <a:r>
              <a:rPr lang="en-US" sz="3200" b="1" dirty="0"/>
              <a:t> * 3</a:t>
            </a:r>
            <a:r>
              <a:rPr lang="en-US" sz="3200" b="1" baseline="-25000" dirty="0"/>
              <a:t>10</a:t>
            </a:r>
            <a:r>
              <a:rPr lang="en-US" sz="3200" b="1" dirty="0"/>
              <a:t> = -6</a:t>
            </a:r>
            <a:r>
              <a:rPr lang="en-US" sz="3200" b="1" baseline="-25000" dirty="0"/>
              <a:t>10</a:t>
            </a:r>
            <a:r>
              <a:rPr lang="en-US" sz="3200" b="1" dirty="0"/>
              <a:t>  ✔</a:t>
            </a:r>
            <a:endParaRPr lang="en-US" sz="3200" b="1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9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3" grpId="0"/>
      <p:bldP spid="34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23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6946-2908-76B4-55CD-C662F3C8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divide?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C127F-0889-2BBB-EFAB-1F192A9A3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Annoying operation, not going to discuss in this class</a:t>
            </a:r>
          </a:p>
          <a:p>
            <a:pPr lvl="1"/>
            <a:r>
              <a:rPr lang="en-US" dirty="0"/>
              <a:t>Similar to long division process</a:t>
            </a:r>
          </a:p>
          <a:p>
            <a:pPr lvl="1"/>
            <a:r>
              <a:rPr lang="en-US" dirty="0"/>
              <a:t>Tedious and complicated to get right</a:t>
            </a:r>
          </a:p>
          <a:p>
            <a:pPr lvl="1"/>
            <a:endParaRPr lang="en-US" dirty="0"/>
          </a:p>
          <a:p>
            <a:r>
              <a:rPr lang="en-US" dirty="0"/>
              <a:t>I’ve worked on computers that don’t have hardware support for division at all!!</a:t>
            </a:r>
          </a:p>
          <a:p>
            <a:endParaRPr lang="en-US" dirty="0"/>
          </a:p>
          <a:p>
            <a:r>
              <a:rPr lang="en-US" dirty="0"/>
              <a:t>Important thing to remember is that integers don’t have fractional parts</a:t>
            </a:r>
          </a:p>
          <a:p>
            <a:pPr lvl="1"/>
            <a:r>
              <a:rPr lang="en-US" dirty="0"/>
              <a:t>In C: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1/2 == 0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We’ll need a different encoding for fractional numbers: floating point</a:t>
            </a:r>
            <a:endParaRPr lang="en-US" sz="2000" dirty="0"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7B6C9-CC35-5597-86F4-DF742666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61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dirty="0"/>
              <a:t>Integer Operations</a:t>
            </a:r>
          </a:p>
          <a:p>
            <a:pPr lvl="1"/>
            <a:r>
              <a:rPr lang="en-US" sz="2800" dirty="0"/>
              <a:t>Addition</a:t>
            </a:r>
          </a:p>
          <a:p>
            <a:pPr lvl="1"/>
            <a:r>
              <a:rPr lang="en-US" sz="2800" dirty="0"/>
              <a:t>Negation and Subtraction</a:t>
            </a:r>
          </a:p>
          <a:p>
            <a:pPr lvl="1"/>
            <a:r>
              <a:rPr lang="en-US" sz="2800" dirty="0"/>
              <a:t>Multiplication and Division</a:t>
            </a:r>
            <a:br>
              <a:rPr lang="en-US" sz="2800" dirty="0"/>
            </a:br>
            <a:endParaRPr lang="en-US" sz="2800" dirty="0"/>
          </a:p>
          <a:p>
            <a:r>
              <a:rPr lang="en-US" sz="3200" b="1" dirty="0"/>
              <a:t>Binary Operations</a:t>
            </a:r>
          </a:p>
          <a:p>
            <a:pPr lvl="1"/>
            <a:r>
              <a:rPr lang="en-US" sz="2800" b="1" dirty="0"/>
              <a:t>Boolean Algebra</a:t>
            </a:r>
          </a:p>
          <a:p>
            <a:pPr lvl="1"/>
            <a:r>
              <a:rPr lang="en-US" sz="2800" dirty="0"/>
              <a:t>Shifting</a:t>
            </a:r>
          </a:p>
          <a:p>
            <a:pPr lvl="1"/>
            <a:r>
              <a:rPr lang="en-US" sz="2800" dirty="0"/>
              <a:t>Bit Masks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200798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algebra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D08A16-1243-468A-A31D-74CBD4DFE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3" y="1143000"/>
            <a:ext cx="10972800" cy="5029200"/>
          </a:xfrm>
        </p:spPr>
        <p:txBody>
          <a:bodyPr>
            <a:normAutofit/>
          </a:bodyPr>
          <a:lstStyle/>
          <a:p>
            <a:r>
              <a:rPr lang="en-US" dirty="0"/>
              <a:t>You’ve programmed with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and</a:t>
            </a:r>
            <a:r>
              <a:rPr lang="en-US" dirty="0"/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or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in earlier classes</a:t>
            </a:r>
          </a:p>
          <a:p>
            <a:pPr lvl="1"/>
            <a:r>
              <a:rPr lang="en-US" dirty="0">
                <a:ea typeface="Calibri" charset="0"/>
                <a:cs typeface="Calibri" charset="0"/>
              </a:rPr>
              <a:t>Written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&amp;&amp;</a:t>
            </a:r>
            <a:r>
              <a:rPr lang="en-US" dirty="0">
                <a:ea typeface="Calibri" charset="0"/>
                <a:cs typeface="Calibri" charset="0"/>
              </a:rPr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||</a:t>
            </a:r>
            <a:r>
              <a:rPr lang="en-US" dirty="0">
                <a:ea typeface="Calibri" charset="0"/>
                <a:cs typeface="Calibri" charset="0"/>
              </a:rPr>
              <a:t> in C and C++</a:t>
            </a:r>
          </a:p>
          <a:p>
            <a:pPr lvl="1"/>
            <a:endParaRPr lang="en-US"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Boolean algebra is a generalization of that</a:t>
            </a:r>
          </a:p>
          <a:p>
            <a:pPr lvl="1"/>
            <a:r>
              <a:rPr lang="en-US" dirty="0">
                <a:ea typeface="Calibri" charset="0"/>
                <a:cs typeface="Calibri" charset="0"/>
              </a:rPr>
              <a:t>A mathematical system to represent logic (propositional logic)</a:t>
            </a:r>
          </a:p>
          <a:p>
            <a:pPr lvl="1"/>
            <a:r>
              <a:rPr lang="en-US" dirty="0">
                <a:ea typeface="Calibri" charset="0"/>
                <a:cs typeface="Calibri" charset="0"/>
              </a:rPr>
              <a:t>2 truth values: true = </a:t>
            </a:r>
            <a:r>
              <a:rPr lang="en-US" b="1" dirty="0">
                <a:ea typeface="Calibri" charset="0"/>
                <a:cs typeface="Calibri" charset="0"/>
              </a:rPr>
              <a:t>1</a:t>
            </a:r>
            <a:r>
              <a:rPr lang="en-US" dirty="0">
                <a:ea typeface="Calibri" charset="0"/>
                <a:cs typeface="Calibri" charset="0"/>
              </a:rPr>
              <a:t>, false = </a:t>
            </a:r>
            <a:r>
              <a:rPr lang="en-US" b="1" dirty="0">
                <a:ea typeface="Calibri" charset="0"/>
                <a:cs typeface="Calibri" charset="0"/>
              </a:rPr>
              <a:t>0</a:t>
            </a:r>
          </a:p>
          <a:p>
            <a:pPr lvl="1"/>
            <a:r>
              <a:rPr lang="en-US" dirty="0">
                <a:ea typeface="Calibri" charset="0"/>
                <a:cs typeface="Calibri" charset="0"/>
              </a:rPr>
              <a:t>Operations: and </a:t>
            </a:r>
            <a:r>
              <a:rPr lang="en-US" b="1" dirty="0">
                <a:ea typeface="Calibri" charset="0"/>
                <a:cs typeface="Calibri" charset="0"/>
              </a:rPr>
              <a:t>&amp;</a:t>
            </a:r>
            <a:r>
              <a:rPr lang="en-US" dirty="0">
                <a:ea typeface="Calibri" charset="0"/>
                <a:cs typeface="Calibri" charset="0"/>
              </a:rPr>
              <a:t>, or </a:t>
            </a:r>
            <a:r>
              <a:rPr lang="en-US" b="1" dirty="0">
                <a:ea typeface="Calibri" charset="0"/>
                <a:cs typeface="Calibri" charset="0"/>
              </a:rPr>
              <a:t>|</a:t>
            </a:r>
            <a:r>
              <a:rPr lang="en-US" dirty="0">
                <a:ea typeface="Calibri" charset="0"/>
                <a:cs typeface="Calibri" charset="0"/>
              </a:rPr>
              <a:t>, not (or complement) </a:t>
            </a:r>
            <a:r>
              <a:rPr lang="en-US" b="1" dirty="0">
                <a:ea typeface="Calibri" charset="0"/>
                <a:cs typeface="Calibri" charset="0"/>
              </a:rPr>
              <a:t>~</a:t>
            </a:r>
          </a:p>
          <a:p>
            <a:pPr lvl="1"/>
            <a:endParaRPr lang="en-US" b="1" dirty="0"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628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37D4-B679-4D94-8492-59378226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Boolean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F6F7A-2964-4604-93DB-A09C7B91B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Follow the rules for each operation to compute results</a:t>
            </a:r>
          </a:p>
          <a:p>
            <a:pPr lvl="1"/>
            <a:r>
              <a:rPr lang="en-US" dirty="0">
                <a:ea typeface="Calibri" charset="0"/>
                <a:cs typeface="Calibri" charset="0"/>
              </a:rPr>
              <a:t>Rules are like those you know from programming</a:t>
            </a:r>
          </a:p>
          <a:p>
            <a:endParaRPr lang="en-US" dirty="0"/>
          </a:p>
          <a:p>
            <a:pPr lvl="1"/>
            <a:r>
              <a:rPr lang="en-US" dirty="0"/>
              <a:t>OR: |	AND: &amp;	NOT: ~	1: True	0: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FFCC0-912C-4D87-AE47-2E81014C5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1F92D-4CB9-4317-AC8E-CA7107EF3647}"/>
              </a:ext>
            </a:extLst>
          </p:cNvPr>
          <p:cNvSpPr txBox="1"/>
          <p:nvPr/>
        </p:nvSpPr>
        <p:spPr>
          <a:xfrm>
            <a:off x="1568450" y="3966062"/>
            <a:ext cx="1847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(1 | 0) &amp;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94A99-045A-478E-A266-6F84729CEB57}"/>
              </a:ext>
            </a:extLst>
          </p:cNvPr>
          <p:cNvSpPr txBox="1"/>
          <p:nvPr/>
        </p:nvSpPr>
        <p:spPr>
          <a:xfrm>
            <a:off x="4711700" y="3966062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1 &amp;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BB902-984C-473D-8BD9-4E0DB1D7B327}"/>
              </a:ext>
            </a:extLst>
          </p:cNvPr>
          <p:cNvSpPr txBox="1"/>
          <p:nvPr/>
        </p:nvSpPr>
        <p:spPr>
          <a:xfrm>
            <a:off x="6845300" y="3966062"/>
            <a:ext cx="76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720867-6629-44D6-944E-0AB1B8C9AA46}"/>
              </a:ext>
            </a:extLst>
          </p:cNvPr>
          <p:cNvSpPr txBox="1"/>
          <p:nvPr/>
        </p:nvSpPr>
        <p:spPr>
          <a:xfrm>
            <a:off x="1193800" y="5207630"/>
            <a:ext cx="3019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(1 &amp; 1) &amp; ~(0 | 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859D0-CB6C-46DF-B914-811B007AEEF3}"/>
              </a:ext>
            </a:extLst>
          </p:cNvPr>
          <p:cNvSpPr txBox="1"/>
          <p:nvPr/>
        </p:nvSpPr>
        <p:spPr>
          <a:xfrm>
            <a:off x="4670425" y="5207630"/>
            <a:ext cx="15382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1 &amp; ~(0)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B84D76-A8A8-4B07-8A6B-E658F2F977AF}"/>
              </a:ext>
            </a:extLst>
          </p:cNvPr>
          <p:cNvSpPr txBox="1"/>
          <p:nvPr/>
        </p:nvSpPr>
        <p:spPr>
          <a:xfrm>
            <a:off x="6692106" y="5207630"/>
            <a:ext cx="1085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1 &amp;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5223E4-390F-4AE1-907F-390B269099F0}"/>
              </a:ext>
            </a:extLst>
          </p:cNvPr>
          <p:cNvSpPr txBox="1"/>
          <p:nvPr/>
        </p:nvSpPr>
        <p:spPr>
          <a:xfrm>
            <a:off x="8966200" y="5207630"/>
            <a:ext cx="11620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838858-B833-4104-82EB-4F07897197F1}"/>
              </a:ext>
            </a:extLst>
          </p:cNvPr>
          <p:cNvCxnSpPr>
            <a:stCxn id="5" idx="3"/>
            <a:endCxn id="6" idx="1"/>
          </p:cNvCxnSpPr>
          <p:nvPr/>
        </p:nvCxnSpPr>
        <p:spPr bwMode="auto">
          <a:xfrm>
            <a:off x="3416300" y="4243061"/>
            <a:ext cx="12954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8D6664-0B77-47E8-B481-AB17C9FB2452}"/>
              </a:ext>
            </a:extLst>
          </p:cNvPr>
          <p:cNvCxnSpPr>
            <a:stCxn id="6" idx="3"/>
            <a:endCxn id="7" idx="1"/>
          </p:cNvCxnSpPr>
          <p:nvPr/>
        </p:nvCxnSpPr>
        <p:spPr bwMode="auto">
          <a:xfrm>
            <a:off x="5778500" y="4243061"/>
            <a:ext cx="1066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F5F0DC-22F0-41DA-9265-A8193EDD2096}"/>
              </a:ext>
            </a:extLst>
          </p:cNvPr>
          <p:cNvCxnSpPr>
            <a:stCxn id="8" idx="3"/>
            <a:endCxn id="9" idx="1"/>
          </p:cNvCxnSpPr>
          <p:nvPr/>
        </p:nvCxnSpPr>
        <p:spPr bwMode="auto">
          <a:xfrm>
            <a:off x="4213224" y="5484629"/>
            <a:ext cx="457201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F9204D-AD4C-4166-91D1-439BA9544975}"/>
              </a:ext>
            </a:extLst>
          </p:cNvPr>
          <p:cNvCxnSpPr>
            <a:stCxn id="9" idx="3"/>
            <a:endCxn id="10" idx="1"/>
          </p:cNvCxnSpPr>
          <p:nvPr/>
        </p:nvCxnSpPr>
        <p:spPr bwMode="auto">
          <a:xfrm>
            <a:off x="6208712" y="5484629"/>
            <a:ext cx="483394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B1E0DD-679B-437A-BF35-8DBCC6C617CC}"/>
              </a:ext>
            </a:extLst>
          </p:cNvPr>
          <p:cNvCxnSpPr>
            <a:stCxn id="10" idx="3"/>
          </p:cNvCxnSpPr>
          <p:nvPr/>
        </p:nvCxnSpPr>
        <p:spPr bwMode="auto">
          <a:xfrm>
            <a:off x="7777956" y="5484629"/>
            <a:ext cx="1188244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B31888-EB23-B589-D809-B2683399D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06" y="3080237"/>
            <a:ext cx="1233487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76EE6AB-BCBB-376F-04F3-72A724CBD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566" y="3069025"/>
            <a:ext cx="952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riangular not gate symbol">
            <a:extLst>
              <a:ext uri="{FF2B5EF4-FFF2-40B4-BE49-F238E27FC236}">
                <a16:creationId xmlns:a16="http://schemas.microsoft.com/office/drawing/2014/main" id="{F477BFFB-7F3D-F6F4-828E-044D63952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18" y="3081644"/>
            <a:ext cx="132291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15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073C-1799-42A8-AFD5-8746DB9D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 for Boolean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D806B-A542-4113-A1AA-2DB25B180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possible value of each input, what is the output</a:t>
            </a:r>
          </a:p>
          <a:p>
            <a:pPr lvl="1"/>
            <a:r>
              <a:rPr lang="en-US" dirty="0"/>
              <a:t>Column for each input</a:t>
            </a:r>
          </a:p>
          <a:p>
            <a:pPr lvl="1"/>
            <a:r>
              <a:rPr lang="en-US" dirty="0"/>
              <a:t>Column for the output operation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1EE8D-6482-474A-8F52-83A1D0EB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7062A33-6E0B-4B01-ACDF-DD4B5EC8F14F}"/>
              </a:ext>
            </a:extLst>
          </p:cNvPr>
          <p:cNvGraphicFramePr>
            <a:graphicFrameLocks noGrp="1"/>
          </p:cNvGraphicFramePr>
          <p:nvPr/>
        </p:nvGraphicFramePr>
        <p:xfrm>
          <a:off x="7721601" y="3429000"/>
          <a:ext cx="2146300" cy="274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35940">
                  <a:extLst>
                    <a:ext uri="{9D8B030D-6E8A-4147-A177-3AD203B41FA5}">
                      <a16:colId xmlns:a16="http://schemas.microsoft.com/office/drawing/2014/main" val="324365316"/>
                    </a:ext>
                  </a:extLst>
                </a:gridCol>
                <a:gridCol w="494359">
                  <a:extLst>
                    <a:ext uri="{9D8B030D-6E8A-4147-A177-3AD203B41FA5}">
                      <a16:colId xmlns:a16="http://schemas.microsoft.com/office/drawing/2014/main" val="53167449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288598948"/>
                    </a:ext>
                  </a:extLst>
                </a:gridCol>
              </a:tblGrid>
              <a:tr h="4141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 &amp; 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8623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&amp;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29380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866232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9111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4572306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79729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866A4B-EB6F-420F-B7E1-03E0EF2F9224}"/>
              </a:ext>
            </a:extLst>
          </p:cNvPr>
          <p:cNvGraphicFramePr>
            <a:graphicFrameLocks noGrp="1"/>
          </p:cNvGraphicFramePr>
          <p:nvPr/>
        </p:nvGraphicFramePr>
        <p:xfrm>
          <a:off x="4980407" y="3429000"/>
          <a:ext cx="2057399" cy="274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599">
                  <a:extLst>
                    <a:ext uri="{9D8B030D-6E8A-4147-A177-3AD203B41FA5}">
                      <a16:colId xmlns:a16="http://schemas.microsoft.com/office/drawing/2014/main" val="324365316"/>
                    </a:ext>
                  </a:extLst>
                </a:gridCol>
                <a:gridCol w="576943">
                  <a:extLst>
                    <a:ext uri="{9D8B030D-6E8A-4147-A177-3AD203B41FA5}">
                      <a16:colId xmlns:a16="http://schemas.microsoft.com/office/drawing/2014/main" val="531674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88598948"/>
                    </a:ext>
                  </a:extLst>
                </a:gridCol>
              </a:tblGrid>
              <a:tr h="4141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 | 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8623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|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29380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866232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9111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4572306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79729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4BF0BB-A140-4F7A-9FE5-4B88B657E289}"/>
              </a:ext>
            </a:extLst>
          </p:cNvPr>
          <p:cNvGraphicFramePr>
            <a:graphicFrameLocks noGrp="1"/>
          </p:cNvGraphicFramePr>
          <p:nvPr/>
        </p:nvGraphicFramePr>
        <p:xfrm>
          <a:off x="2039451" y="3429000"/>
          <a:ext cx="1480456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599">
                  <a:extLst>
                    <a:ext uri="{9D8B030D-6E8A-4147-A177-3AD203B41FA5}">
                      <a16:colId xmlns:a16="http://schemas.microsoft.com/office/drawing/2014/main" val="3243653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88598948"/>
                    </a:ext>
                  </a:extLst>
                </a:gridCol>
              </a:tblGrid>
              <a:tr h="4141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~A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8623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~A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29380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866232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91119"/>
                  </a:ext>
                </a:extLst>
              </a:tr>
            </a:tbl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85991702-85AA-EFB2-8C85-AB8A100C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362" y="2842112"/>
            <a:ext cx="1233487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0A20FEDE-4A65-BC68-EABE-BFC407D9B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1" y="2861162"/>
            <a:ext cx="952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riangular not gate symbol">
            <a:extLst>
              <a:ext uri="{FF2B5EF4-FFF2-40B4-BE49-F238E27FC236}">
                <a16:creationId xmlns:a16="http://schemas.microsoft.com/office/drawing/2014/main" id="{E69AE035-8AD4-C27F-9BB8-1B9779274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90" y="2861162"/>
            <a:ext cx="132291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5256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D8F1-7E6D-4EED-BE90-5188BEC5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 Or (</a:t>
            </a:r>
            <a:r>
              <a:rPr lang="en-US" dirty="0" err="1"/>
              <a:t>xor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ED93-E4FB-4DB0-9D2F-22D7FD8B5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899" y="1143000"/>
            <a:ext cx="7808495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operation you likely haven’t used before:</a:t>
            </a:r>
          </a:p>
          <a:p>
            <a:pPr lvl="1"/>
            <a:r>
              <a:rPr lang="en-US" dirty="0" err="1"/>
              <a:t>Xor</a:t>
            </a:r>
            <a:r>
              <a:rPr lang="en-US" dirty="0"/>
              <a:t> - either A or B, but not both</a:t>
            </a:r>
          </a:p>
          <a:p>
            <a:pPr lvl="1"/>
            <a:r>
              <a:rPr lang="en-US" dirty="0"/>
              <a:t>^ symbol in C</a:t>
            </a:r>
          </a:p>
          <a:p>
            <a:pPr lvl="1"/>
            <a:endParaRPr lang="en-US" dirty="0"/>
          </a:p>
          <a:p>
            <a:r>
              <a:rPr lang="en-US" dirty="0"/>
              <a:t>We can build </a:t>
            </a:r>
            <a:r>
              <a:rPr lang="en-US" dirty="0" err="1"/>
              <a:t>Xor</a:t>
            </a:r>
            <a:r>
              <a:rPr lang="en-US" dirty="0"/>
              <a:t> out of &amp;, |, and ~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A^B = (~A &amp; B) | (A &amp; ~B)</a:t>
            </a:r>
          </a:p>
          <a:p>
            <a:pPr lvl="2"/>
            <a:r>
              <a:rPr lang="en-US" dirty="0"/>
              <a:t>(exactly one of A and B is true)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A^B = (A | B) &amp; ~(A &amp; B)</a:t>
            </a:r>
          </a:p>
          <a:p>
            <a:pPr lvl="2"/>
            <a:r>
              <a:rPr lang="en-US" dirty="0"/>
              <a:t>(either is true but not both are true)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two definitions are equivalent</a:t>
            </a:r>
          </a:p>
          <a:p>
            <a:pPr lvl="2"/>
            <a:r>
              <a:rPr lang="en-US" dirty="0"/>
              <a:t>Produce the same Truth Table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01798-A57D-4D1F-B66A-E03301D6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4E0186-45F4-41AE-A20C-4CDF7BC62C64}"/>
              </a:ext>
            </a:extLst>
          </p:cNvPr>
          <p:cNvGraphicFramePr>
            <a:graphicFrameLocks noGrp="1"/>
          </p:cNvGraphicFramePr>
          <p:nvPr/>
        </p:nvGraphicFramePr>
        <p:xfrm>
          <a:off x="992607" y="1244600"/>
          <a:ext cx="2372893" cy="274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03079">
                  <a:extLst>
                    <a:ext uri="{9D8B030D-6E8A-4147-A177-3AD203B41FA5}">
                      <a16:colId xmlns:a16="http://schemas.microsoft.com/office/drawing/2014/main" val="324365316"/>
                    </a:ext>
                  </a:extLst>
                </a:gridCol>
                <a:gridCol w="665415">
                  <a:extLst>
                    <a:ext uri="{9D8B030D-6E8A-4147-A177-3AD203B41FA5}">
                      <a16:colId xmlns:a16="http://schemas.microsoft.com/office/drawing/2014/main" val="53167449"/>
                    </a:ext>
                  </a:extLst>
                </a:gridCol>
                <a:gridCol w="1004399">
                  <a:extLst>
                    <a:ext uri="{9D8B030D-6E8A-4147-A177-3AD203B41FA5}">
                      <a16:colId xmlns:a16="http://schemas.microsoft.com/office/drawing/2014/main" val="288598948"/>
                    </a:ext>
                  </a:extLst>
                </a:gridCol>
              </a:tblGrid>
              <a:tr h="4141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 ^ 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8623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^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29380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866232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9111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4572306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797295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AAF5A7F1-9218-8844-7CB4-190CCDF7F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07" y="4795387"/>
            <a:ext cx="2106642" cy="105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39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8A738-6058-7B18-1D5D-B827BDCA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B9B0B-F2C5-A66F-9EC3-DBACD2B55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lecture on Thursday this week</a:t>
            </a:r>
          </a:p>
          <a:p>
            <a:pPr lvl="1"/>
            <a:r>
              <a:rPr lang="en-US" dirty="0"/>
              <a:t>I’m going to be out-of-town on Wednesday and Thursday</a:t>
            </a:r>
          </a:p>
          <a:p>
            <a:endParaRPr lang="en-US" dirty="0"/>
          </a:p>
          <a:p>
            <a:r>
              <a:rPr lang="en-US" dirty="0"/>
              <a:t>We’ll push all of the lectures back one day</a:t>
            </a:r>
          </a:p>
          <a:p>
            <a:pPr lvl="1"/>
            <a:r>
              <a:rPr lang="en-US" dirty="0"/>
              <a:t>But there was a “TBD” day on October 24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So we’ll catch up again without missing any lectures completely</a:t>
            </a:r>
          </a:p>
          <a:p>
            <a:pPr lvl="1"/>
            <a:endParaRPr lang="en-US" dirty="0"/>
          </a:p>
          <a:p>
            <a:r>
              <a:rPr lang="en-US" dirty="0"/>
              <a:t>Instead of class, everyone go relax for 80 minutes (maybe outside)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77F87-4E11-46DF-FFF3-DD9A5F8C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58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177F-CF8D-49E6-BE4A-8643422E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92348-A670-49CE-AED1-3CF67277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C962C1-7E77-4D2A-8A39-59FEDD976C7B}"/>
              </a:ext>
            </a:extLst>
          </p:cNvPr>
          <p:cNvGraphicFramePr>
            <a:graphicFrameLocks noGrp="1"/>
          </p:cNvGraphicFramePr>
          <p:nvPr/>
        </p:nvGraphicFramePr>
        <p:xfrm>
          <a:off x="3024607" y="1752600"/>
          <a:ext cx="3833393" cy="274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48893">
                  <a:extLst>
                    <a:ext uri="{9D8B030D-6E8A-4147-A177-3AD203B41FA5}">
                      <a16:colId xmlns:a16="http://schemas.microsoft.com/office/drawing/2014/main" val="32436531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53167449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88598948"/>
                    </a:ext>
                  </a:extLst>
                </a:gridCol>
              </a:tblGrid>
              <a:tr h="4141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(A &amp; B) | 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8623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(A&amp;B)|B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29380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866232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9111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4572306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797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1729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177F-CF8D-49E6-BE4A-8643422E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92348-A670-49CE-AED1-3CF67277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C962C1-7E77-4D2A-8A39-59FEDD976C7B}"/>
              </a:ext>
            </a:extLst>
          </p:cNvPr>
          <p:cNvGraphicFramePr>
            <a:graphicFrameLocks noGrp="1"/>
          </p:cNvGraphicFramePr>
          <p:nvPr/>
        </p:nvGraphicFramePr>
        <p:xfrm>
          <a:off x="3024607" y="1752600"/>
          <a:ext cx="3833393" cy="274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48893">
                  <a:extLst>
                    <a:ext uri="{9D8B030D-6E8A-4147-A177-3AD203B41FA5}">
                      <a16:colId xmlns:a16="http://schemas.microsoft.com/office/drawing/2014/main" val="32436531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53167449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88598948"/>
                    </a:ext>
                  </a:extLst>
                </a:gridCol>
              </a:tblGrid>
              <a:tr h="4141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(A &amp; B) | 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8623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(A&amp;B)|B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29380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866232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9111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4572306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7972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F2E6F9A-9C5F-4EFF-A35E-C91370B34D38}"/>
              </a:ext>
            </a:extLst>
          </p:cNvPr>
          <p:cNvSpPr txBox="1"/>
          <p:nvPr/>
        </p:nvSpPr>
        <p:spPr>
          <a:xfrm>
            <a:off x="5479626" y="2663498"/>
            <a:ext cx="379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C358B9-01A5-49C2-BDEB-EF72768430E9}"/>
              </a:ext>
            </a:extLst>
          </p:cNvPr>
          <p:cNvSpPr txBox="1"/>
          <p:nvPr/>
        </p:nvSpPr>
        <p:spPr>
          <a:xfrm>
            <a:off x="5479625" y="3579649"/>
            <a:ext cx="379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DC8927-32C7-4054-815A-1C6773233DE2}"/>
              </a:ext>
            </a:extLst>
          </p:cNvPr>
          <p:cNvSpPr txBox="1"/>
          <p:nvPr/>
        </p:nvSpPr>
        <p:spPr>
          <a:xfrm>
            <a:off x="5479624" y="3121574"/>
            <a:ext cx="379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63B5C1-A4AF-48D2-8FA2-976EDA1FD10E}"/>
              </a:ext>
            </a:extLst>
          </p:cNvPr>
          <p:cNvSpPr txBox="1"/>
          <p:nvPr/>
        </p:nvSpPr>
        <p:spPr>
          <a:xfrm>
            <a:off x="5479623" y="4037782"/>
            <a:ext cx="379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4565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177F-CF8D-49E6-BE4A-8643422E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92348-A670-49CE-AED1-3CF67277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C962C1-7E77-4D2A-8A39-59FEDD976C7B}"/>
              </a:ext>
            </a:extLst>
          </p:cNvPr>
          <p:cNvGraphicFramePr>
            <a:graphicFrameLocks noGrp="1"/>
          </p:cNvGraphicFramePr>
          <p:nvPr/>
        </p:nvGraphicFramePr>
        <p:xfrm>
          <a:off x="3024607" y="1752600"/>
          <a:ext cx="3833393" cy="274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48893">
                  <a:extLst>
                    <a:ext uri="{9D8B030D-6E8A-4147-A177-3AD203B41FA5}">
                      <a16:colId xmlns:a16="http://schemas.microsoft.com/office/drawing/2014/main" val="32436531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53167449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88598948"/>
                    </a:ext>
                  </a:extLst>
                </a:gridCol>
              </a:tblGrid>
              <a:tr h="4141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(A &amp; B) | 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8623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(A&amp;B)|B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29380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866232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9111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4572306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79729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10C9D4C-B957-44B9-A0FA-5F45930AA132}"/>
              </a:ext>
            </a:extLst>
          </p:cNvPr>
          <p:cNvSpPr txBox="1"/>
          <p:nvPr/>
        </p:nvSpPr>
        <p:spPr>
          <a:xfrm>
            <a:off x="3441700" y="4914900"/>
            <a:ext cx="5918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is equivalent to B</a:t>
            </a:r>
            <a:br>
              <a:rPr lang="en-US" sz="2800" dirty="0"/>
            </a:br>
            <a:r>
              <a:rPr lang="en-US" sz="2400" dirty="0"/>
              <a:t>(A has no influence on the solution)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16879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020F-B3A9-4783-A398-8B7F8FA8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4B905-D0F5-4320-AC5E-0D43494A8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express Boolean operators in terms of the others</a:t>
            </a:r>
          </a:p>
          <a:p>
            <a:endParaRPr lang="en-US" dirty="0"/>
          </a:p>
          <a:p>
            <a:r>
              <a:rPr lang="en-US" dirty="0"/>
              <a:t>De Morgan’s laws: allow swapping &amp; with |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&amp; B = ~(~A | ~B)		→	~(A &amp; B) = ~A | ~B</a:t>
            </a:r>
          </a:p>
          <a:p>
            <a:pPr lvl="2"/>
            <a:r>
              <a:rPr lang="en-US" dirty="0"/>
              <a:t>(neither A nor B is false)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| B = ~(~A &amp; ~B)		→	~(A | B) = ~A &amp; ~B</a:t>
            </a:r>
          </a:p>
          <a:p>
            <a:pPr lvl="2"/>
            <a:r>
              <a:rPr lang="en-US" dirty="0"/>
              <a:t>(A and B are not both false)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Useful for simplifying logical 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6D305-FDD5-46E3-93AB-F2FB845E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537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6D3D-143A-4733-BD31-586DD65B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Boolean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9E860-66B2-4F69-ABDA-413F17088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Boolean operations can be extended to work on collections of bits (i.e., bytes)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Operations are applied one bit at a time: </a:t>
            </a:r>
            <a:r>
              <a:rPr lang="en-US" sz="2400" b="1" i="1" dirty="0"/>
              <a:t>bitwise</a:t>
            </a:r>
          </a:p>
          <a:p>
            <a:endParaRPr lang="en-US" sz="2400" b="1" i="1" dirty="0"/>
          </a:p>
          <a:p>
            <a:endParaRPr lang="en-US" sz="2400" b="1" i="1" dirty="0"/>
          </a:p>
          <a:p>
            <a:endParaRPr lang="en-US" sz="2400" b="1" i="1" dirty="0"/>
          </a:p>
          <a:p>
            <a:r>
              <a:rPr lang="en-US" sz="2400" dirty="0"/>
              <a:t>All of the properties of Boolean algebra still apply</a:t>
            </a:r>
          </a:p>
          <a:p>
            <a:pPr lvl="1"/>
            <a:r>
              <a:rPr lang="en-US" sz="2000" dirty="0"/>
              <a:t>Relationships between operations, etc.</a:t>
            </a:r>
          </a:p>
          <a:p>
            <a:pPr lvl="1"/>
            <a:endParaRPr lang="en-US" sz="2000" dirty="0"/>
          </a:p>
          <a:p>
            <a:r>
              <a:rPr lang="en-US" sz="2400" dirty="0"/>
              <a:t>Bitwise operations are usable in C: </a:t>
            </a:r>
            <a:r>
              <a:rPr lang="en-US" sz="2400" b="1" dirty="0"/>
              <a:t>&amp;</a:t>
            </a:r>
            <a:r>
              <a:rPr lang="en-US" sz="2400" dirty="0"/>
              <a:t>, </a:t>
            </a:r>
            <a:r>
              <a:rPr lang="en-US" sz="2400" b="1" dirty="0"/>
              <a:t>|</a:t>
            </a:r>
            <a:r>
              <a:rPr lang="en-US" sz="2400" dirty="0"/>
              <a:t>, </a:t>
            </a:r>
            <a:r>
              <a:rPr lang="en-US" sz="2400" b="1" dirty="0"/>
              <a:t>~</a:t>
            </a:r>
            <a:r>
              <a:rPr lang="en-US" sz="2400" dirty="0"/>
              <a:t>, </a:t>
            </a:r>
            <a:r>
              <a:rPr lang="en-US" sz="2400" b="1" dirty="0"/>
              <a:t>^</a:t>
            </a:r>
          </a:p>
          <a:p>
            <a:pPr lvl="1"/>
            <a:r>
              <a:rPr lang="en-US" sz="2000" dirty="0"/>
              <a:t>Can operate on any integer type (long, int, short, char, signed or unsigned)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747B7-5AF2-48F0-B9B2-915E35FD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95A056D-7BF0-442A-B1E4-E6EAD3BA0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2651125"/>
            <a:ext cx="1708150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latin typeface="Courier New" pitchFamily="49" charset="0"/>
              </a:rPr>
              <a:t>  01101001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&amp; 01010101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01000001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E90775DF-CC25-4A16-AB82-6842E35A67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4650" y="3282950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70405BA-0E42-40EC-9BC8-9688E6C19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0" y="2651125"/>
            <a:ext cx="1708150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latin typeface="Courier New" pitchFamily="49" charset="0"/>
              </a:rPr>
              <a:t>  01101001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| 01010101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01111101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D94F2717-B3C2-422F-BD9A-A194339E23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3450" y="3282950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FF8BA10A-4E09-4569-97A8-98E52F300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050" y="2651125"/>
            <a:ext cx="1708150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  01101001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^ 01010101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  </a:t>
            </a:r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00111100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3173312D-28DA-48CE-99E1-57C3A47D1C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8450" y="3282950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9F31D73C-778D-460A-8DD9-E5C46D056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1050" y="2651125"/>
            <a:ext cx="1708150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  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~ 01010101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  </a:t>
            </a:r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10101010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AE73EF94-F99F-47CF-8D23-A4C76C00F6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7250" y="3282950"/>
            <a:ext cx="160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C6CBF880-0527-4019-A9B0-03641AAE7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3336925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CC0000"/>
                </a:solidFill>
                <a:latin typeface="Courier New" pitchFamily="49" charset="0"/>
              </a:rPr>
              <a:t>  01000001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F6BBE0AB-A476-433F-A107-BE4902F2B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2050" y="3336925"/>
            <a:ext cx="14033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01111101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D2A7E860-F125-4DC1-8961-D1A2E3F29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850" y="3336925"/>
            <a:ext cx="14033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CC0000"/>
                </a:solidFill>
                <a:latin typeface="Courier New" pitchFamily="49" charset="0"/>
              </a:rPr>
              <a:t>00111100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680E580D-64FF-45EB-8862-731CBFF4E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5850" y="3336925"/>
            <a:ext cx="14033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10101010</a:t>
            </a:r>
          </a:p>
        </p:txBody>
      </p:sp>
    </p:spTree>
    <p:extLst>
      <p:ext uri="{BB962C8B-B14F-4D97-AF65-F5344CB8AC3E}">
        <p14:creationId xmlns:p14="http://schemas.microsoft.com/office/powerpoint/2010/main" val="286424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  <p:bldP spid="14" grpId="0" build="p" autoUpdateAnimBg="0"/>
      <p:bldP spid="15" grpId="0" build="p" autoUpdateAnimBg="0"/>
      <p:bldP spid="16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52C9-A31C-46CB-B5C2-A41FDED7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Warning: bitwise operations are NOT logical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46E5F-E8E4-4309-BD14-23922BDC4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Logical operations in C: </a:t>
            </a:r>
            <a:r>
              <a:rPr lang="en-US" b="1" dirty="0"/>
              <a:t>||</a:t>
            </a:r>
            <a:r>
              <a:rPr lang="en-US" dirty="0"/>
              <a:t>, </a:t>
            </a:r>
            <a:r>
              <a:rPr lang="en-US" b="1" dirty="0"/>
              <a:t>&amp;&amp;</a:t>
            </a:r>
            <a:r>
              <a:rPr lang="en-US" dirty="0"/>
              <a:t>, </a:t>
            </a:r>
            <a:r>
              <a:rPr lang="en-US" b="1" dirty="0"/>
              <a:t>!</a:t>
            </a:r>
            <a:r>
              <a:rPr lang="en-US" dirty="0"/>
              <a:t> (logical Or, And, and Not)</a:t>
            </a:r>
          </a:p>
          <a:p>
            <a:pPr lvl="1"/>
            <a:r>
              <a:rPr lang="en-US" dirty="0"/>
              <a:t>Only operate on a single bit</a:t>
            </a:r>
          </a:p>
          <a:p>
            <a:pPr lvl="2"/>
            <a:r>
              <a:rPr lang="en-US" dirty="0"/>
              <a:t>View 0 as “False”</a:t>
            </a:r>
          </a:p>
          <a:p>
            <a:pPr lvl="2"/>
            <a:r>
              <a:rPr lang="en-US" dirty="0"/>
              <a:t>View </a:t>
            </a:r>
            <a:r>
              <a:rPr lang="en-US" i="1" dirty="0"/>
              <a:t>anything nonzero</a:t>
            </a:r>
            <a:r>
              <a:rPr lang="en-US" dirty="0"/>
              <a:t> as “True”</a:t>
            </a:r>
          </a:p>
          <a:p>
            <a:pPr lvl="2"/>
            <a:r>
              <a:rPr lang="en-US" dirty="0"/>
              <a:t>Always return 0 or 1</a:t>
            </a:r>
          </a:p>
          <a:p>
            <a:pPr lvl="1"/>
            <a:r>
              <a:rPr lang="en-US" dirty="0"/>
              <a:t>Short-circuit evaluation: only checks the first operand if that is sufficient</a:t>
            </a:r>
          </a:p>
          <a:p>
            <a:pPr lvl="1"/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!0x41 -&gt; 0x00		!0x00 -&gt; 0x01				!!0x41 -&gt; 0x01</a:t>
            </a:r>
          </a:p>
          <a:p>
            <a:pPr lvl="1"/>
            <a:r>
              <a:rPr lang="en-US" dirty="0"/>
              <a:t>0x59 &amp;&amp; 0x35 -&gt; 0x01</a:t>
            </a:r>
          </a:p>
          <a:p>
            <a:pPr lvl="1"/>
            <a:r>
              <a:rPr lang="en-US" dirty="0"/>
              <a:t>(p != NULL) &amp;&amp; *p (short circuit evaluation avoids null pointer access)</a:t>
            </a:r>
          </a:p>
          <a:p>
            <a:pPr lvl="1"/>
            <a:endParaRPr lang="en-US" dirty="0"/>
          </a:p>
          <a:p>
            <a:r>
              <a:rPr lang="en-US" dirty="0"/>
              <a:t>Don’t confuse the two!! It’s a common C mistake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22A87-2910-4499-9EEB-C6FAF187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6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6F31-424D-97A0-3051-F4BE28C0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A5B64-CD27-CA92-BD1D-D408199B0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0x37 | 0xAA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21075-7EA4-B9E8-44FD-AD84298E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B1954B-822D-4E33-7268-30065C3B392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7680" y="1143000"/>
            <a:ext cx="7286728" cy="50292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0x06 ^ 0xFF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DCF6E1D-B45C-F9C5-B9E6-31A83F40F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963115"/>
              </p:ext>
            </p:extLst>
          </p:nvPr>
        </p:nvGraphicFramePr>
        <p:xfrm>
          <a:off x="4673364" y="3825875"/>
          <a:ext cx="2146300" cy="274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35940">
                  <a:extLst>
                    <a:ext uri="{9D8B030D-6E8A-4147-A177-3AD203B41FA5}">
                      <a16:colId xmlns:a16="http://schemas.microsoft.com/office/drawing/2014/main" val="324365316"/>
                    </a:ext>
                  </a:extLst>
                </a:gridCol>
                <a:gridCol w="494359">
                  <a:extLst>
                    <a:ext uri="{9D8B030D-6E8A-4147-A177-3AD203B41FA5}">
                      <a16:colId xmlns:a16="http://schemas.microsoft.com/office/drawing/2014/main" val="53167449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288598948"/>
                    </a:ext>
                  </a:extLst>
                </a:gridCol>
              </a:tblGrid>
              <a:tr h="4141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 ^ 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8623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&amp;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29380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866232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9111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4572306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79729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4352DF-222D-6031-5318-C5B69FBB9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931953"/>
              </p:ext>
            </p:extLst>
          </p:nvPr>
        </p:nvGraphicFramePr>
        <p:xfrm>
          <a:off x="977900" y="3771228"/>
          <a:ext cx="2057399" cy="274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599">
                  <a:extLst>
                    <a:ext uri="{9D8B030D-6E8A-4147-A177-3AD203B41FA5}">
                      <a16:colId xmlns:a16="http://schemas.microsoft.com/office/drawing/2014/main" val="324365316"/>
                    </a:ext>
                  </a:extLst>
                </a:gridCol>
                <a:gridCol w="576943">
                  <a:extLst>
                    <a:ext uri="{9D8B030D-6E8A-4147-A177-3AD203B41FA5}">
                      <a16:colId xmlns:a16="http://schemas.microsoft.com/office/drawing/2014/main" val="531674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88598948"/>
                    </a:ext>
                  </a:extLst>
                </a:gridCol>
              </a:tblGrid>
              <a:tr h="4141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 | 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8623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|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29380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866232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9111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4572306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79729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C6EAB28-9DB1-C0CA-7B36-BCA527EE129B}"/>
              </a:ext>
            </a:extLst>
          </p:cNvPr>
          <p:cNvGraphicFramePr>
            <a:graphicFrameLocks noGrp="1"/>
          </p:cNvGraphicFramePr>
          <p:nvPr/>
        </p:nvGraphicFramePr>
        <p:xfrm>
          <a:off x="9503997" y="450948"/>
          <a:ext cx="22098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6540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6F31-424D-97A0-3051-F4BE28C0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A5B64-CD27-CA92-BD1D-D408199B0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0x37 | 0xAA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21075-7EA4-B9E8-44FD-AD84298E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B1954B-822D-4E33-7268-30065C3B392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7680" y="1143000"/>
            <a:ext cx="7286728" cy="50292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0x06 ^ 0xFF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C6FB0EC6-A99B-1FEB-4DF5-67D1B88A5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1980266"/>
            <a:ext cx="2332690" cy="95410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 dirty="0">
                <a:latin typeface="Courier New" pitchFamily="49" charset="0"/>
              </a:rPr>
              <a:t>  00110111</a:t>
            </a:r>
          </a:p>
          <a:p>
            <a:pPr eaLnBrk="0" hangingPunct="0"/>
            <a:r>
              <a:rPr lang="en-US" sz="2800" b="1" dirty="0">
                <a:latin typeface="Courier New" pitchFamily="49" charset="0"/>
              </a:rPr>
              <a:t>| 10101010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E7EA8421-EAFB-FF51-F3D4-631BD4453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4595" y="2901016"/>
            <a:ext cx="190308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FB1B1DFE-1138-41E5-26F4-0A2F903EC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9855" y="2834024"/>
            <a:ext cx="1903085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 dirty="0">
                <a:latin typeface="Courier New" pitchFamily="49" charset="0"/>
              </a:rPr>
              <a:t>10111111</a:t>
            </a: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49F0E262-E641-2C08-31F8-84573B1D8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0336" y="1879917"/>
            <a:ext cx="2332690" cy="95410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 dirty="0">
                <a:latin typeface="Courier New" pitchFamily="49" charset="0"/>
              </a:rPr>
              <a:t>  00000110</a:t>
            </a:r>
          </a:p>
          <a:p>
            <a:pPr eaLnBrk="0" hangingPunct="0"/>
            <a:r>
              <a:rPr lang="en-US" sz="2800" b="1" dirty="0">
                <a:latin typeface="Courier New" pitchFamily="49" charset="0"/>
              </a:rPr>
              <a:t>^ 11111111</a:t>
            </a:r>
          </a:p>
        </p:txBody>
      </p:sp>
      <p:sp>
        <p:nvSpPr>
          <p:cNvPr id="15" name="Line 7">
            <a:extLst>
              <a:ext uri="{FF2B5EF4-FFF2-40B4-BE49-F238E27FC236}">
                <a16:creationId xmlns:a16="http://schemas.microsoft.com/office/drawing/2014/main" id="{5A846EAA-976D-C2AD-FEA9-3D58FD3BFE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4681" y="2800667"/>
            <a:ext cx="190308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6BE6DEBA-3DDF-B90B-A44D-201A86AA1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9941" y="2733675"/>
            <a:ext cx="1903085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 dirty="0">
                <a:latin typeface="Courier New" pitchFamily="49" charset="0"/>
              </a:rPr>
              <a:t>11111001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DCF6E1D-B45C-F9C5-B9E6-31A83F40F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968855"/>
              </p:ext>
            </p:extLst>
          </p:nvPr>
        </p:nvGraphicFramePr>
        <p:xfrm>
          <a:off x="4673364" y="3825875"/>
          <a:ext cx="2146300" cy="274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35940">
                  <a:extLst>
                    <a:ext uri="{9D8B030D-6E8A-4147-A177-3AD203B41FA5}">
                      <a16:colId xmlns:a16="http://schemas.microsoft.com/office/drawing/2014/main" val="324365316"/>
                    </a:ext>
                  </a:extLst>
                </a:gridCol>
                <a:gridCol w="494359">
                  <a:extLst>
                    <a:ext uri="{9D8B030D-6E8A-4147-A177-3AD203B41FA5}">
                      <a16:colId xmlns:a16="http://schemas.microsoft.com/office/drawing/2014/main" val="53167449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288598948"/>
                    </a:ext>
                  </a:extLst>
                </a:gridCol>
              </a:tblGrid>
              <a:tr h="4141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 ^ 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8623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&amp;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29380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866232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9111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4572306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79729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4352DF-222D-6031-5318-C5B69FBB9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185200"/>
              </p:ext>
            </p:extLst>
          </p:nvPr>
        </p:nvGraphicFramePr>
        <p:xfrm>
          <a:off x="977900" y="3771228"/>
          <a:ext cx="2057399" cy="274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599">
                  <a:extLst>
                    <a:ext uri="{9D8B030D-6E8A-4147-A177-3AD203B41FA5}">
                      <a16:colId xmlns:a16="http://schemas.microsoft.com/office/drawing/2014/main" val="324365316"/>
                    </a:ext>
                  </a:extLst>
                </a:gridCol>
                <a:gridCol w="576943">
                  <a:extLst>
                    <a:ext uri="{9D8B030D-6E8A-4147-A177-3AD203B41FA5}">
                      <a16:colId xmlns:a16="http://schemas.microsoft.com/office/drawing/2014/main" val="531674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88598948"/>
                    </a:ext>
                  </a:extLst>
                </a:gridCol>
              </a:tblGrid>
              <a:tr h="4141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 | 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8623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|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29380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866232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9111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4572306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79729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C6EAB28-9DB1-C0CA-7B36-BCA527EE129B}"/>
              </a:ext>
            </a:extLst>
          </p:cNvPr>
          <p:cNvGraphicFramePr>
            <a:graphicFrameLocks noGrp="1"/>
          </p:cNvGraphicFramePr>
          <p:nvPr/>
        </p:nvGraphicFramePr>
        <p:xfrm>
          <a:off x="9503997" y="450948"/>
          <a:ext cx="22098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1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utoUpdateAnimBg="0"/>
      <p:bldP spid="14" grpId="0"/>
      <p:bldP spid="15" grpId="0" animBg="1"/>
      <p:bldP spid="16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dirty="0"/>
              <a:t>Integer Operations</a:t>
            </a:r>
          </a:p>
          <a:p>
            <a:pPr lvl="1"/>
            <a:r>
              <a:rPr lang="en-US" sz="2800" dirty="0"/>
              <a:t>Addition</a:t>
            </a:r>
          </a:p>
          <a:p>
            <a:pPr lvl="1"/>
            <a:r>
              <a:rPr lang="en-US" sz="2800" dirty="0"/>
              <a:t>Negation and Subtraction</a:t>
            </a:r>
          </a:p>
          <a:p>
            <a:pPr lvl="1"/>
            <a:r>
              <a:rPr lang="en-US" sz="2800" dirty="0"/>
              <a:t>Multiplication and Division</a:t>
            </a:r>
            <a:br>
              <a:rPr lang="en-US" sz="2800" dirty="0"/>
            </a:br>
            <a:endParaRPr lang="en-US" sz="2800" dirty="0"/>
          </a:p>
          <a:p>
            <a:r>
              <a:rPr lang="en-US" sz="3200" b="1" dirty="0"/>
              <a:t>Binary Operations</a:t>
            </a:r>
          </a:p>
          <a:p>
            <a:pPr lvl="1"/>
            <a:r>
              <a:rPr lang="en-US" sz="2800" dirty="0"/>
              <a:t>Boolean Algebra</a:t>
            </a:r>
          </a:p>
          <a:p>
            <a:pPr lvl="1"/>
            <a:r>
              <a:rPr lang="en-US" sz="2800" b="1" dirty="0"/>
              <a:t>Shifting</a:t>
            </a:r>
          </a:p>
          <a:p>
            <a:pPr lvl="1"/>
            <a:r>
              <a:rPr lang="en-US" sz="2800" dirty="0"/>
              <a:t>Bit Masks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37604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54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Shift: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&lt;&lt; y</a:t>
            </a:r>
          </a:p>
        </p:txBody>
      </p:sp>
      <p:sp>
        <p:nvSpPr>
          <p:cNvPr id="619555" name="Rectangle 3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Shift bit-vector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left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 positions</a:t>
            </a:r>
          </a:p>
          <a:p>
            <a:pPr lvl="1"/>
            <a:r>
              <a:rPr lang="en-US" dirty="0"/>
              <a:t>Throw away extra bits on left </a:t>
            </a:r>
          </a:p>
          <a:p>
            <a:pPr lvl="1"/>
            <a:r>
              <a:rPr lang="en-US" dirty="0"/>
              <a:t>Fill empty bits with 0</a:t>
            </a:r>
          </a:p>
          <a:p>
            <a:pPr lvl="2"/>
            <a:r>
              <a:rPr lang="en-US" dirty="0"/>
              <a:t>Same behavior for signed or unsigned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Equivalent to multiplying by 2</a:t>
            </a:r>
            <a:r>
              <a:rPr lang="en-US" baseline="30000" dirty="0"/>
              <a:t>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And then taking modulo (i.e. truncating overflow bits)</a:t>
            </a:r>
          </a:p>
          <a:p>
            <a:pPr lvl="1"/>
            <a:endParaRPr lang="en-US" dirty="0"/>
          </a:p>
          <a:p>
            <a:r>
              <a:rPr lang="en-US" dirty="0"/>
              <a:t>Undefined behavior in C when: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&lt; 0</a:t>
            </a:r>
            <a:r>
              <a:rPr lang="en-US" dirty="0"/>
              <a:t>,  or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≥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bit_width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lvl="1"/>
            <a:r>
              <a:rPr lang="en-US" dirty="0"/>
              <a:t>Also when some non-0 bits get shifted off (</a:t>
            </a:r>
            <a:r>
              <a:rPr lang="en-US" i="1" dirty="0"/>
              <a:t>probably</a:t>
            </a:r>
            <a:r>
              <a:rPr lang="en-US" dirty="0"/>
              <a:t> they get truncated)</a:t>
            </a:r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9163049" y="1108869"/>
            <a:ext cx="166116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en-US" sz="1600" b="1" dirty="0">
                <a:latin typeface="Courier New" pitchFamily="49" charset="0"/>
              </a:rPr>
              <a:t>00000010</a:t>
            </a:r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7791449" y="1108869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Argument </a:t>
            </a:r>
            <a:r>
              <a:rPr lang="en-US" sz="1600" b="1">
                <a:latin typeface="Courier New" pitchFamily="49" charset="0"/>
              </a:rPr>
              <a:t>x</a:t>
            </a:r>
            <a:endParaRPr lang="en-US" sz="1600" b="1">
              <a:latin typeface="Helvetica" pitchFamily="34" charset="0"/>
            </a:endParaRPr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9163049" y="1413669"/>
            <a:ext cx="166116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00010</a:t>
            </a:r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000</a:t>
            </a:r>
            <a:endParaRPr lang="en-US" sz="16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7791449" y="1413669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Courier New" pitchFamily="49" charset="0"/>
              </a:rPr>
              <a:t>&lt;&lt; 3</a:t>
            </a:r>
            <a:endParaRPr lang="en-US" sz="1600" b="1">
              <a:latin typeface="Helvetica" pitchFamily="34" charset="0"/>
            </a:endParaRPr>
          </a:p>
        </p:txBody>
      </p:sp>
      <p:sp>
        <p:nvSpPr>
          <p:cNvPr id="619532" name="Rectangle 12"/>
          <p:cNvSpPr>
            <a:spLocks noChangeArrowheads="1"/>
          </p:cNvSpPr>
          <p:nvPr/>
        </p:nvSpPr>
        <p:spPr bwMode="auto">
          <a:xfrm>
            <a:off x="9163049" y="1947069"/>
            <a:ext cx="166116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en-US" sz="1600" b="1" dirty="0">
                <a:latin typeface="Courier New" pitchFamily="49" charset="0"/>
              </a:rPr>
              <a:t>10100010</a:t>
            </a:r>
          </a:p>
        </p:txBody>
      </p:sp>
      <p:sp>
        <p:nvSpPr>
          <p:cNvPr id="619533" name="Rectangle 13"/>
          <p:cNvSpPr>
            <a:spLocks noChangeArrowheads="1"/>
          </p:cNvSpPr>
          <p:nvPr/>
        </p:nvSpPr>
        <p:spPr bwMode="auto">
          <a:xfrm>
            <a:off x="7791449" y="1947069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Argument </a:t>
            </a:r>
            <a:r>
              <a:rPr lang="en-US" sz="1600" b="1" dirty="0">
                <a:latin typeface="Courier New" pitchFamily="49" charset="0"/>
              </a:rPr>
              <a:t>x</a:t>
            </a:r>
            <a:endParaRPr lang="en-US" sz="1600" b="1" dirty="0">
              <a:latin typeface="Helvetica" pitchFamily="34" charset="0"/>
            </a:endParaRPr>
          </a:p>
        </p:txBody>
      </p:sp>
      <p:sp>
        <p:nvSpPr>
          <p:cNvPr id="619534" name="Rectangle 14"/>
          <p:cNvSpPr>
            <a:spLocks noChangeArrowheads="1"/>
          </p:cNvSpPr>
          <p:nvPr/>
        </p:nvSpPr>
        <p:spPr bwMode="auto">
          <a:xfrm>
            <a:off x="9163048" y="2251869"/>
            <a:ext cx="1661159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00010</a:t>
            </a:r>
            <a:r>
              <a:rPr lang="en-US" sz="1600" b="1" i="1" dirty="0">
                <a:solidFill>
                  <a:schemeClr val="bg1"/>
                </a:solidFill>
                <a:latin typeface="Courier New" pitchFamily="49" charset="0"/>
              </a:rPr>
              <a:t>000</a:t>
            </a:r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619535" name="Rectangle 15"/>
          <p:cNvSpPr>
            <a:spLocks noChangeArrowheads="1"/>
          </p:cNvSpPr>
          <p:nvPr/>
        </p:nvSpPr>
        <p:spPr bwMode="auto">
          <a:xfrm>
            <a:off x="7791449" y="2251869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Courier New" pitchFamily="49" charset="0"/>
              </a:rPr>
              <a:t>&lt;&lt; 3</a:t>
            </a:r>
            <a:endParaRPr lang="en-US" sz="1600" b="1">
              <a:latin typeface="Helvetica" pitchFamily="34" charset="0"/>
            </a:endParaRPr>
          </a:p>
        </p:txBody>
      </p:sp>
      <p:sp>
        <p:nvSpPr>
          <p:cNvPr id="619540" name="Rectangle 20"/>
          <p:cNvSpPr>
            <a:spLocks noChangeArrowheads="1"/>
          </p:cNvSpPr>
          <p:nvPr/>
        </p:nvSpPr>
        <p:spPr bwMode="auto">
          <a:xfrm>
            <a:off x="9163048" y="1413669"/>
            <a:ext cx="166116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en-US" sz="1600" b="1" strike="sngStrike" dirty="0">
                <a:solidFill>
                  <a:srgbClr val="FF0000"/>
                </a:solidFill>
                <a:latin typeface="Courier New" pitchFamily="49" charset="0"/>
              </a:rPr>
              <a:t>000</a:t>
            </a:r>
            <a:r>
              <a:rPr lang="en-US" sz="1600" b="1" dirty="0">
                <a:latin typeface="Courier New" pitchFamily="49" charset="0"/>
              </a:rPr>
              <a:t>00010</a:t>
            </a:r>
            <a:r>
              <a:rPr lang="en-US" sz="1600" b="1" i="1" dirty="0">
                <a:solidFill>
                  <a:schemeClr val="bg1"/>
                </a:solidFill>
                <a:latin typeface="Courier New" pitchFamily="49" charset="0"/>
              </a:rPr>
              <a:t>000</a:t>
            </a:r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619541" name="Rectangle 21"/>
          <p:cNvSpPr>
            <a:spLocks noChangeArrowheads="1"/>
          </p:cNvSpPr>
          <p:nvPr/>
        </p:nvSpPr>
        <p:spPr bwMode="auto">
          <a:xfrm>
            <a:off x="9163047" y="1413669"/>
            <a:ext cx="166116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en-US" sz="1600" b="1" strike="sngStrike" dirty="0">
                <a:solidFill>
                  <a:srgbClr val="FF0000"/>
                </a:solidFill>
                <a:latin typeface="Courier New" pitchFamily="49" charset="0"/>
              </a:rPr>
              <a:t>000</a:t>
            </a:r>
            <a:r>
              <a:rPr lang="en-US" sz="1600" b="1" dirty="0">
                <a:latin typeface="Courier New" pitchFamily="49" charset="0"/>
              </a:rPr>
              <a:t>00010</a:t>
            </a:r>
            <a:r>
              <a:rPr lang="en-US" sz="1600" b="1" i="1" u="sng" dirty="0">
                <a:solidFill>
                  <a:srgbClr val="FF0000"/>
                </a:solidFill>
                <a:latin typeface="Courier New" pitchFamily="49" charset="0"/>
              </a:rPr>
              <a:t>000</a:t>
            </a:r>
            <a:endParaRPr lang="en-US" sz="1600" b="1" u="sng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619546" name="Rectangle 26"/>
          <p:cNvSpPr>
            <a:spLocks noChangeArrowheads="1"/>
          </p:cNvSpPr>
          <p:nvPr/>
        </p:nvSpPr>
        <p:spPr bwMode="auto">
          <a:xfrm>
            <a:off x="9163046" y="2251869"/>
            <a:ext cx="166116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en-US" sz="1600" b="1" strike="sngStrike" dirty="0">
                <a:solidFill>
                  <a:srgbClr val="FF0000"/>
                </a:solidFill>
                <a:latin typeface="Courier New" pitchFamily="49" charset="0"/>
              </a:rPr>
              <a:t>101</a:t>
            </a:r>
            <a:r>
              <a:rPr lang="en-US" sz="1600" b="1" dirty="0">
                <a:latin typeface="Courier New" pitchFamily="49" charset="0"/>
              </a:rPr>
              <a:t>00010</a:t>
            </a:r>
            <a:r>
              <a:rPr lang="en-US" sz="1600" b="1" i="1" dirty="0">
                <a:solidFill>
                  <a:schemeClr val="bg1"/>
                </a:solidFill>
                <a:latin typeface="Courier New" pitchFamily="49" charset="0"/>
              </a:rPr>
              <a:t>000</a:t>
            </a:r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619549" name="Rectangle 29"/>
          <p:cNvSpPr>
            <a:spLocks noChangeArrowheads="1"/>
          </p:cNvSpPr>
          <p:nvPr/>
        </p:nvSpPr>
        <p:spPr bwMode="auto">
          <a:xfrm>
            <a:off x="9163044" y="2251869"/>
            <a:ext cx="166116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en-US" sz="1600" b="1" strike="sngStrike" dirty="0">
                <a:solidFill>
                  <a:srgbClr val="FF0000"/>
                </a:solidFill>
                <a:latin typeface="Courier New" pitchFamily="49" charset="0"/>
              </a:rPr>
              <a:t>101</a:t>
            </a:r>
            <a:r>
              <a:rPr lang="en-US" sz="1600" b="1" dirty="0">
                <a:latin typeface="Courier New" pitchFamily="49" charset="0"/>
              </a:rPr>
              <a:t>00010</a:t>
            </a:r>
            <a:r>
              <a:rPr lang="en-US" sz="1600" b="1" i="1" u="sng" dirty="0">
                <a:solidFill>
                  <a:srgbClr val="FF0000"/>
                </a:solidFill>
                <a:latin typeface="Courier New" pitchFamily="49" charset="0"/>
              </a:rPr>
              <a:t>000</a:t>
            </a:r>
            <a:endParaRPr lang="en-US" sz="1600" b="1" u="sng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4F9EAF-D871-4B09-B001-FCD64A53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55" grpId="0" uiExpand="1" build="p"/>
      <p:bldP spid="619524" grpId="0" animBg="1"/>
      <p:bldP spid="619525" grpId="0" animBg="1"/>
      <p:bldP spid="619526" grpId="0" animBg="1"/>
      <p:bldP spid="619527" grpId="0" animBg="1"/>
      <p:bldP spid="619532" grpId="0" animBg="1"/>
      <p:bldP spid="619533" grpId="0" animBg="1"/>
      <p:bldP spid="619534" grpId="0" animBg="1"/>
      <p:bldP spid="619535" grpId="0" animBg="1"/>
      <p:bldP spid="619540" grpId="0" animBg="1"/>
      <p:bldP spid="619541" grpId="0" animBg="1"/>
      <p:bldP spid="619546" grpId="0" animBg="1"/>
      <p:bldP spid="6195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operations we can perform on integers and more generally on binary numbers</a:t>
            </a:r>
          </a:p>
          <a:p>
            <a:endParaRPr lang="en-US" dirty="0"/>
          </a:p>
          <a:p>
            <a:r>
              <a:rPr lang="en-US" dirty="0"/>
              <a:t>Understand the edge cases of those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54" name="Rectangle 3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Right Shift: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&gt;&gt; y</a:t>
            </a:r>
          </a:p>
        </p:txBody>
      </p:sp>
      <p:sp>
        <p:nvSpPr>
          <p:cNvPr id="619555" name="Rectangle 3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Shift bit-vector x right y positions</a:t>
            </a:r>
          </a:p>
          <a:p>
            <a:pPr lvl="1"/>
            <a:r>
              <a:rPr lang="en-US" dirty="0"/>
              <a:t>Throw away extra bits on right</a:t>
            </a:r>
          </a:p>
          <a:p>
            <a:r>
              <a:rPr lang="en-US" dirty="0"/>
              <a:t>But how to fill the new bits that open up?</a:t>
            </a:r>
          </a:p>
          <a:p>
            <a:pPr lvl="1"/>
            <a:r>
              <a:rPr lang="en-US" dirty="0"/>
              <a:t>Will depend on signed vs unsigned</a:t>
            </a:r>
          </a:p>
          <a:p>
            <a:pPr lvl="1"/>
            <a:endParaRPr lang="en-US" dirty="0"/>
          </a:p>
          <a:p>
            <a:r>
              <a:rPr lang="en-US" dirty="0"/>
              <a:t>Unsigned: Logical shift</a:t>
            </a:r>
          </a:p>
          <a:p>
            <a:pPr lvl="1"/>
            <a:r>
              <a:rPr lang="en-US" dirty="0"/>
              <a:t>Always fill with 0’s on left</a:t>
            </a:r>
          </a:p>
          <a:p>
            <a:pPr lvl="1"/>
            <a:endParaRPr lang="en-US" dirty="0"/>
          </a:p>
          <a:p>
            <a:r>
              <a:rPr lang="en-US" dirty="0"/>
              <a:t>Signed: Arithmetic shift</a:t>
            </a:r>
          </a:p>
          <a:p>
            <a:pPr lvl="1"/>
            <a:r>
              <a:rPr lang="en-US" dirty="0"/>
              <a:t>Replicate most significant bit on left</a:t>
            </a:r>
          </a:p>
          <a:p>
            <a:pPr lvl="1"/>
            <a:r>
              <a:rPr lang="en-US" dirty="0"/>
              <a:t>Necessary for two’s complement integer representation (sign extension!)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Undefined behavior in C when: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&lt; 0,   or   y ≥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bit_width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9067800" y="10668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u="sng" dirty="0">
                <a:latin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</a:rPr>
              <a:t>1100010</a:t>
            </a:r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7696200" y="10668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Argument </a:t>
            </a:r>
            <a:r>
              <a:rPr lang="en-US" sz="1600" b="1" dirty="0">
                <a:latin typeface="Courier New" pitchFamily="49" charset="0"/>
              </a:rPr>
              <a:t>x</a:t>
            </a:r>
            <a:endParaRPr lang="en-US" sz="1600" b="1" dirty="0">
              <a:latin typeface="Helvetica" pitchFamily="34" charset="0"/>
            </a:endParaRPr>
          </a:p>
        </p:txBody>
      </p:sp>
      <p:sp>
        <p:nvSpPr>
          <p:cNvPr id="619528" name="Rectangle 8"/>
          <p:cNvSpPr>
            <a:spLocks noChangeArrowheads="1"/>
          </p:cNvSpPr>
          <p:nvPr/>
        </p:nvSpPr>
        <p:spPr bwMode="auto">
          <a:xfrm>
            <a:off x="9067800" y="13716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00</a:t>
            </a:r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011000</a:t>
            </a:r>
          </a:p>
        </p:txBody>
      </p:sp>
      <p:sp>
        <p:nvSpPr>
          <p:cNvPr id="619529" name="Rectangle 9"/>
          <p:cNvSpPr>
            <a:spLocks noChangeArrowheads="1"/>
          </p:cNvSpPr>
          <p:nvPr/>
        </p:nvSpPr>
        <p:spPr bwMode="auto">
          <a:xfrm>
            <a:off x="7696200" y="13716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 err="1">
                <a:latin typeface="Helvetica" pitchFamily="34" charset="0"/>
              </a:rPr>
              <a:t>Logi</a:t>
            </a:r>
            <a:r>
              <a:rPr lang="en-US" sz="1600" b="1" dirty="0">
                <a:latin typeface="Helvetica" pitchFamily="34" charset="0"/>
              </a:rPr>
              <a:t>. </a:t>
            </a:r>
            <a:r>
              <a:rPr lang="en-US" sz="1600" b="1" dirty="0">
                <a:latin typeface="Courier New" pitchFamily="49" charset="0"/>
              </a:rPr>
              <a:t>&gt;&gt; 2</a:t>
            </a:r>
          </a:p>
        </p:txBody>
      </p:sp>
      <p:sp>
        <p:nvSpPr>
          <p:cNvPr id="619530" name="Rectangle 10"/>
          <p:cNvSpPr>
            <a:spLocks noChangeArrowheads="1"/>
          </p:cNvSpPr>
          <p:nvPr/>
        </p:nvSpPr>
        <p:spPr bwMode="auto">
          <a:xfrm>
            <a:off x="9067800" y="1676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00</a:t>
            </a:r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011000</a:t>
            </a:r>
          </a:p>
        </p:txBody>
      </p:sp>
      <p:sp>
        <p:nvSpPr>
          <p:cNvPr id="619531" name="Rectangle 11"/>
          <p:cNvSpPr>
            <a:spLocks noChangeArrowheads="1"/>
          </p:cNvSpPr>
          <p:nvPr/>
        </p:nvSpPr>
        <p:spPr bwMode="auto">
          <a:xfrm>
            <a:off x="7696200" y="1676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Arith. </a:t>
            </a:r>
            <a:r>
              <a:rPr lang="en-US" sz="1600" b="1">
                <a:latin typeface="Courier New" pitchFamily="49" charset="0"/>
              </a:rPr>
              <a:t>&gt;&gt; 2</a:t>
            </a:r>
          </a:p>
        </p:txBody>
      </p:sp>
      <p:sp>
        <p:nvSpPr>
          <p:cNvPr id="619532" name="Rectangle 12"/>
          <p:cNvSpPr>
            <a:spLocks noChangeArrowheads="1"/>
          </p:cNvSpPr>
          <p:nvPr/>
        </p:nvSpPr>
        <p:spPr bwMode="auto">
          <a:xfrm>
            <a:off x="9067800" y="25146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u="sng" dirty="0">
                <a:latin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</a:rPr>
              <a:t>0100010</a:t>
            </a:r>
          </a:p>
        </p:txBody>
      </p:sp>
      <p:sp>
        <p:nvSpPr>
          <p:cNvPr id="619533" name="Rectangle 13"/>
          <p:cNvSpPr>
            <a:spLocks noChangeArrowheads="1"/>
          </p:cNvSpPr>
          <p:nvPr/>
        </p:nvSpPr>
        <p:spPr bwMode="auto">
          <a:xfrm>
            <a:off x="7696200" y="25146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Argument </a:t>
            </a:r>
            <a:r>
              <a:rPr lang="en-US" sz="1600" b="1" dirty="0">
                <a:latin typeface="Courier New" pitchFamily="49" charset="0"/>
              </a:rPr>
              <a:t>x</a:t>
            </a:r>
            <a:endParaRPr lang="en-US" sz="1600" b="1" dirty="0">
              <a:latin typeface="Helvetica" pitchFamily="34" charset="0"/>
            </a:endParaRPr>
          </a:p>
        </p:txBody>
      </p:sp>
      <p:sp>
        <p:nvSpPr>
          <p:cNvPr id="619536" name="Rectangle 16"/>
          <p:cNvSpPr>
            <a:spLocks noChangeArrowheads="1"/>
          </p:cNvSpPr>
          <p:nvPr/>
        </p:nvSpPr>
        <p:spPr bwMode="auto">
          <a:xfrm>
            <a:off x="9067800" y="2819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00</a:t>
            </a:r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101000</a:t>
            </a:r>
          </a:p>
        </p:txBody>
      </p:sp>
      <p:sp>
        <p:nvSpPr>
          <p:cNvPr id="619537" name="Rectangle 17"/>
          <p:cNvSpPr>
            <a:spLocks noChangeArrowheads="1"/>
          </p:cNvSpPr>
          <p:nvPr/>
        </p:nvSpPr>
        <p:spPr bwMode="auto">
          <a:xfrm>
            <a:off x="7696200" y="2819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 err="1">
                <a:latin typeface="Helvetica" pitchFamily="34" charset="0"/>
              </a:rPr>
              <a:t>Logi</a:t>
            </a:r>
            <a:r>
              <a:rPr lang="en-US" sz="1600" b="1" dirty="0">
                <a:latin typeface="Helvetica" pitchFamily="34" charset="0"/>
              </a:rPr>
              <a:t>. </a:t>
            </a:r>
            <a:r>
              <a:rPr lang="en-US" sz="1600" b="1" dirty="0">
                <a:latin typeface="Courier New" pitchFamily="49" charset="0"/>
              </a:rPr>
              <a:t>&gt;&gt; 2</a:t>
            </a:r>
          </a:p>
        </p:txBody>
      </p:sp>
      <p:sp>
        <p:nvSpPr>
          <p:cNvPr id="619538" name="Rectangle 18"/>
          <p:cNvSpPr>
            <a:spLocks noChangeArrowheads="1"/>
          </p:cNvSpPr>
          <p:nvPr/>
        </p:nvSpPr>
        <p:spPr bwMode="auto">
          <a:xfrm>
            <a:off x="9067800" y="31242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11</a:t>
            </a:r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101000</a:t>
            </a:r>
          </a:p>
        </p:txBody>
      </p:sp>
      <p:sp>
        <p:nvSpPr>
          <p:cNvPr id="619539" name="Rectangle 19"/>
          <p:cNvSpPr>
            <a:spLocks noChangeArrowheads="1"/>
          </p:cNvSpPr>
          <p:nvPr/>
        </p:nvSpPr>
        <p:spPr bwMode="auto">
          <a:xfrm>
            <a:off x="7696200" y="31242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Arith. </a:t>
            </a:r>
            <a:r>
              <a:rPr lang="en-US" sz="1600" b="1">
                <a:latin typeface="Courier New" pitchFamily="49" charset="0"/>
              </a:rPr>
              <a:t>&gt;&gt; 2</a:t>
            </a:r>
          </a:p>
        </p:txBody>
      </p:sp>
      <p:sp>
        <p:nvSpPr>
          <p:cNvPr id="619542" name="Rectangle 22"/>
          <p:cNvSpPr>
            <a:spLocks noChangeArrowheads="1"/>
          </p:cNvSpPr>
          <p:nvPr/>
        </p:nvSpPr>
        <p:spPr bwMode="auto">
          <a:xfrm>
            <a:off x="9067800" y="13716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00</a:t>
            </a:r>
            <a:r>
              <a:rPr lang="en-US" sz="1600" b="1">
                <a:latin typeface="Courier New" pitchFamily="49" charset="0"/>
              </a:rPr>
              <a:t>011000</a:t>
            </a:r>
          </a:p>
        </p:txBody>
      </p:sp>
      <p:sp>
        <p:nvSpPr>
          <p:cNvPr id="619543" name="Rectangle 23"/>
          <p:cNvSpPr>
            <a:spLocks noChangeArrowheads="1"/>
          </p:cNvSpPr>
          <p:nvPr/>
        </p:nvSpPr>
        <p:spPr bwMode="auto">
          <a:xfrm>
            <a:off x="9067800" y="13716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 u="sng" dirty="0">
                <a:solidFill>
                  <a:srgbClr val="FF0000"/>
                </a:solidFill>
                <a:latin typeface="Courier New" pitchFamily="49" charset="0"/>
              </a:rPr>
              <a:t>00</a:t>
            </a:r>
            <a:r>
              <a:rPr lang="en-US" sz="1600" b="1" dirty="0">
                <a:latin typeface="Courier New" pitchFamily="49" charset="0"/>
              </a:rPr>
              <a:t>011000</a:t>
            </a:r>
          </a:p>
        </p:txBody>
      </p:sp>
      <p:sp>
        <p:nvSpPr>
          <p:cNvPr id="619544" name="Rectangle 24"/>
          <p:cNvSpPr>
            <a:spLocks noChangeArrowheads="1"/>
          </p:cNvSpPr>
          <p:nvPr/>
        </p:nvSpPr>
        <p:spPr bwMode="auto">
          <a:xfrm>
            <a:off x="9067800" y="1676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00</a:t>
            </a:r>
            <a:r>
              <a:rPr lang="en-US" sz="1600" b="1">
                <a:latin typeface="Courier New" pitchFamily="49" charset="0"/>
              </a:rPr>
              <a:t>011000</a:t>
            </a:r>
          </a:p>
        </p:txBody>
      </p:sp>
      <p:sp>
        <p:nvSpPr>
          <p:cNvPr id="619545" name="Rectangle 25"/>
          <p:cNvSpPr>
            <a:spLocks noChangeArrowheads="1"/>
          </p:cNvSpPr>
          <p:nvPr/>
        </p:nvSpPr>
        <p:spPr bwMode="auto">
          <a:xfrm>
            <a:off x="9067800" y="1676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 u="sng" dirty="0">
                <a:solidFill>
                  <a:srgbClr val="FF0000"/>
                </a:solidFill>
                <a:latin typeface="Courier New" pitchFamily="49" charset="0"/>
              </a:rPr>
              <a:t>00</a:t>
            </a:r>
            <a:r>
              <a:rPr lang="en-US" sz="1600" b="1" dirty="0">
                <a:latin typeface="Courier New" pitchFamily="49" charset="0"/>
              </a:rPr>
              <a:t>011000</a:t>
            </a:r>
          </a:p>
        </p:txBody>
      </p:sp>
      <p:sp>
        <p:nvSpPr>
          <p:cNvPr id="619547" name="Rectangle 27"/>
          <p:cNvSpPr>
            <a:spLocks noChangeArrowheads="1"/>
          </p:cNvSpPr>
          <p:nvPr/>
        </p:nvSpPr>
        <p:spPr bwMode="auto">
          <a:xfrm>
            <a:off x="9067800" y="2819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00</a:t>
            </a:r>
            <a:r>
              <a:rPr lang="en-US" sz="1600" b="1">
                <a:latin typeface="Courier New" pitchFamily="49" charset="0"/>
              </a:rPr>
              <a:t>101000</a:t>
            </a:r>
          </a:p>
        </p:txBody>
      </p:sp>
      <p:sp>
        <p:nvSpPr>
          <p:cNvPr id="619548" name="Rectangle 28"/>
          <p:cNvSpPr>
            <a:spLocks noChangeArrowheads="1"/>
          </p:cNvSpPr>
          <p:nvPr/>
        </p:nvSpPr>
        <p:spPr bwMode="auto">
          <a:xfrm>
            <a:off x="9067800" y="31242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11</a:t>
            </a:r>
            <a:r>
              <a:rPr lang="en-US" sz="1600" b="1">
                <a:latin typeface="Courier New" pitchFamily="49" charset="0"/>
              </a:rPr>
              <a:t>101000</a:t>
            </a:r>
          </a:p>
        </p:txBody>
      </p:sp>
      <p:sp>
        <p:nvSpPr>
          <p:cNvPr id="619550" name="Rectangle 30"/>
          <p:cNvSpPr>
            <a:spLocks noChangeArrowheads="1"/>
          </p:cNvSpPr>
          <p:nvPr/>
        </p:nvSpPr>
        <p:spPr bwMode="auto">
          <a:xfrm>
            <a:off x="9067800" y="2819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 u="sng" dirty="0">
                <a:solidFill>
                  <a:srgbClr val="FF0000"/>
                </a:solidFill>
                <a:latin typeface="Courier New" pitchFamily="49" charset="0"/>
              </a:rPr>
              <a:t>00</a:t>
            </a:r>
            <a:r>
              <a:rPr lang="en-US" sz="1600" b="1" dirty="0">
                <a:latin typeface="Courier New" pitchFamily="49" charset="0"/>
              </a:rPr>
              <a:t>101000</a:t>
            </a:r>
          </a:p>
        </p:txBody>
      </p:sp>
      <p:sp>
        <p:nvSpPr>
          <p:cNvPr id="619551" name="Rectangle 31"/>
          <p:cNvSpPr>
            <a:spLocks noChangeArrowheads="1"/>
          </p:cNvSpPr>
          <p:nvPr/>
        </p:nvSpPr>
        <p:spPr bwMode="auto">
          <a:xfrm>
            <a:off x="9067800" y="31242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 u="sng" dirty="0">
                <a:solidFill>
                  <a:srgbClr val="FF0000"/>
                </a:solidFill>
                <a:latin typeface="Courier New" pitchFamily="49" charset="0"/>
              </a:rPr>
              <a:t>11</a:t>
            </a:r>
            <a:r>
              <a:rPr lang="en-US" sz="1600" b="1" dirty="0">
                <a:latin typeface="Courier New" pitchFamily="49" charset="0"/>
              </a:rPr>
              <a:t>101000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7FE7F3-4FAD-426F-B8FD-95C57DBF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7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42" grpId="0" animBg="1" autoUpdateAnimBg="0"/>
      <p:bldP spid="619543" grpId="0" animBg="1" autoUpdateAnimBg="0"/>
      <p:bldP spid="619544" grpId="0" animBg="1" autoUpdateAnimBg="0"/>
      <p:bldP spid="619545" grpId="0" animBg="1" autoUpdateAnimBg="0"/>
      <p:bldP spid="619547" grpId="0" animBg="1" autoUpdateAnimBg="0"/>
      <p:bldP spid="619548" grpId="0" animBg="1" autoUpdateAnimBg="0"/>
      <p:bldP spid="619550" grpId="0" animBg="1" autoUpdateAnimBg="0"/>
      <p:bldP spid="619551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424" y="1315720"/>
            <a:ext cx="7010400" cy="889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</a:rPr>
              <a:t>unsigned char x = 0b10100010;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 x &lt;&lt; 3 = ?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shifting in C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3524" y="1711917"/>
            <a:ext cx="19812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0b00010000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0204" y="5247177"/>
            <a:ext cx="10947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Calibri"/>
                <a:cs typeface="Calibri"/>
              </a:rPr>
              <a:t>Note:</a:t>
            </a:r>
          </a:p>
          <a:p>
            <a:pPr algn="l"/>
            <a:r>
              <a:rPr lang="en-US" sz="2400" dirty="0">
                <a:latin typeface="Calibri"/>
                <a:cs typeface="Calibri"/>
              </a:rPr>
              <a:t>GCC supports the prefix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0b</a:t>
            </a:r>
            <a:r>
              <a:rPr lang="en-US" sz="2400" dirty="0">
                <a:latin typeface="Calibri"/>
                <a:cs typeface="Calibri"/>
              </a:rPr>
              <a:t> for binary literals (like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0x</a:t>
            </a:r>
            <a:r>
              <a:rPr lang="en-US" sz="2400" dirty="0">
                <a:latin typeface="Calibri"/>
                <a:cs typeface="Calibri"/>
              </a:rPr>
              <a:t>… for hex) directly in C.</a:t>
            </a:r>
          </a:p>
          <a:p>
            <a:pPr algn="l"/>
            <a:r>
              <a:rPr lang="en-US" sz="2400" dirty="0">
                <a:latin typeface="Calibri"/>
                <a:cs typeface="Calibri"/>
              </a:rPr>
              <a:t>This is not part of the C standard! It may not work on other compilers.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497324" y="3127484"/>
            <a:ext cx="19812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0b00101000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4497324" y="4528820"/>
            <a:ext cx="19812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0b11101000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77E476-6C16-490E-BF60-41B2475FFEBB}"/>
              </a:ext>
            </a:extLst>
          </p:cNvPr>
          <p:cNvSpPr txBox="1">
            <a:spLocks/>
          </p:cNvSpPr>
          <p:nvPr/>
        </p:nvSpPr>
        <p:spPr bwMode="auto">
          <a:xfrm>
            <a:off x="1868424" y="4084320"/>
            <a:ext cx="72390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urier New" pitchFamily="49" charset="0"/>
              </a:rPr>
              <a:t>signed   char x = 0b10100010;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</a:rPr>
              <a:t>  x &gt;&gt; 2 = ?</a:t>
            </a:r>
            <a:endParaRPr lang="en-US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CC9DF6-72CE-4F1C-B3EE-F3D9E3BBBBF9}"/>
              </a:ext>
            </a:extLst>
          </p:cNvPr>
          <p:cNvSpPr txBox="1">
            <a:spLocks/>
          </p:cNvSpPr>
          <p:nvPr/>
        </p:nvSpPr>
        <p:spPr bwMode="auto">
          <a:xfrm>
            <a:off x="1868424" y="2682984"/>
            <a:ext cx="7391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urier New" pitchFamily="49" charset="0"/>
              </a:rPr>
              <a:t>unsigned char x = 0b10100010;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</a:rPr>
              <a:t>  x &gt;&gt; 2 = ?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96634-8D7A-4BFE-82BE-3095800C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8D6B7-1686-49E2-A8A1-4BD7F6FD6AE1}"/>
              </a:ext>
            </a:extLst>
          </p:cNvPr>
          <p:cNvSpPr txBox="1"/>
          <p:nvPr/>
        </p:nvSpPr>
        <p:spPr>
          <a:xfrm>
            <a:off x="7005711" y="1639762"/>
            <a:ext cx="1987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Steps:</a:t>
            </a:r>
          </a:p>
          <a:p>
            <a:r>
              <a:rPr lang="en-US" dirty="0"/>
              <a:t>0b10100010</a:t>
            </a:r>
            <a:r>
              <a:rPr lang="en-US" b="1" dirty="0"/>
              <a:t>000</a:t>
            </a:r>
          </a:p>
          <a:p>
            <a:r>
              <a:rPr lang="en-US" dirty="0"/>
              <a:t>0b</a:t>
            </a:r>
            <a:r>
              <a:rPr lang="en-US" strike="sngStrike" dirty="0"/>
              <a:t>101</a:t>
            </a:r>
            <a:r>
              <a:rPr lang="en-US" dirty="0"/>
              <a:t>00010</a:t>
            </a:r>
            <a:r>
              <a:rPr lang="en-US" b="1" dirty="0"/>
              <a:t>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022797-81B6-4C83-B8EE-4A0E17BC5A18}"/>
              </a:ext>
            </a:extLst>
          </p:cNvPr>
          <p:cNvSpPr txBox="1"/>
          <p:nvPr/>
        </p:nvSpPr>
        <p:spPr>
          <a:xfrm>
            <a:off x="7005711" y="3055812"/>
            <a:ext cx="1987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Steps:</a:t>
            </a:r>
          </a:p>
          <a:p>
            <a:r>
              <a:rPr lang="en-US" dirty="0"/>
              <a:t>0b</a:t>
            </a:r>
            <a:r>
              <a:rPr lang="en-US" b="1" dirty="0"/>
              <a:t>00</a:t>
            </a:r>
            <a:r>
              <a:rPr lang="en-US" dirty="0"/>
              <a:t>10100010</a:t>
            </a:r>
            <a:endParaRPr lang="en-US" b="1" dirty="0"/>
          </a:p>
          <a:p>
            <a:r>
              <a:rPr lang="en-US" dirty="0"/>
              <a:t>0b</a:t>
            </a:r>
            <a:r>
              <a:rPr lang="en-US" b="1" dirty="0"/>
              <a:t>00</a:t>
            </a:r>
            <a:r>
              <a:rPr lang="en-US" dirty="0"/>
              <a:t>101000</a:t>
            </a:r>
            <a:r>
              <a:rPr lang="en-US" strike="sngStrike" dirty="0"/>
              <a:t>10</a:t>
            </a:r>
            <a:endParaRPr lang="en-US" b="1" strike="sngStrik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81BCF2-D5F8-4F45-8862-E210F32C33A9}"/>
              </a:ext>
            </a:extLst>
          </p:cNvPr>
          <p:cNvSpPr txBox="1"/>
          <p:nvPr/>
        </p:nvSpPr>
        <p:spPr>
          <a:xfrm>
            <a:off x="7005711" y="4454491"/>
            <a:ext cx="1987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Steps:</a:t>
            </a:r>
          </a:p>
          <a:p>
            <a:r>
              <a:rPr lang="en-US" dirty="0"/>
              <a:t>0b</a:t>
            </a:r>
            <a:r>
              <a:rPr lang="en-US" b="1" dirty="0"/>
              <a:t>11</a:t>
            </a:r>
            <a:r>
              <a:rPr lang="en-US" dirty="0"/>
              <a:t>10100010</a:t>
            </a:r>
            <a:endParaRPr lang="en-US" b="1" dirty="0"/>
          </a:p>
          <a:p>
            <a:r>
              <a:rPr lang="en-US" dirty="0"/>
              <a:t>0b</a:t>
            </a:r>
            <a:r>
              <a:rPr lang="en-US" b="1" dirty="0"/>
              <a:t>11</a:t>
            </a:r>
            <a:r>
              <a:rPr lang="en-US" dirty="0"/>
              <a:t>101000</a:t>
            </a:r>
            <a:r>
              <a:rPr lang="en-US" strike="sngStrike" dirty="0"/>
              <a:t>10</a:t>
            </a:r>
            <a:endParaRPr lang="en-US" b="1" strike="sngStrike" dirty="0"/>
          </a:p>
        </p:txBody>
      </p:sp>
    </p:spTree>
    <p:extLst>
      <p:ext uri="{BB962C8B-B14F-4D97-AF65-F5344CB8AC3E}">
        <p14:creationId xmlns:p14="http://schemas.microsoft.com/office/powerpoint/2010/main" val="187763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  <p:bldP spid="26" grpId="0"/>
      <p:bldP spid="10" grpId="0" build="p"/>
      <p:bldP spid="11" grpId="0" build="p"/>
      <p:bldP spid="7" grpId="0"/>
      <p:bldP spid="12" grpId="0"/>
      <p:bldP spid="1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 Not all operations are equally expensive!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operations are pretty simple to perform in hardware</a:t>
            </a:r>
          </a:p>
          <a:p>
            <a:pPr lvl="1"/>
            <a:r>
              <a:rPr lang="en-US" dirty="0"/>
              <a:t>E.g., addition, shifting, bitwise operations</a:t>
            </a:r>
          </a:p>
          <a:p>
            <a:pPr lvl="1"/>
            <a:r>
              <a:rPr lang="en-US" dirty="0"/>
              <a:t>Also true of doing the same by hand on paper</a:t>
            </a:r>
          </a:p>
          <a:p>
            <a:pPr lvl="1"/>
            <a:endParaRPr lang="en-US" dirty="0"/>
          </a:p>
          <a:p>
            <a:r>
              <a:rPr lang="en-US" dirty="0"/>
              <a:t>Others are much more involved</a:t>
            </a:r>
          </a:p>
          <a:p>
            <a:pPr lvl="1"/>
            <a:r>
              <a:rPr lang="en-US" dirty="0"/>
              <a:t>E.g., multiplication, or even more so division</a:t>
            </a:r>
          </a:p>
          <a:p>
            <a:pPr lvl="1"/>
            <a:r>
              <a:rPr lang="en-US" dirty="0"/>
              <a:t>Consider long multiplication / long division; quite tedious!</a:t>
            </a:r>
          </a:p>
          <a:p>
            <a:pPr lvl="1"/>
            <a:r>
              <a:rPr lang="en-US" dirty="0"/>
              <a:t>Hardware is not doing the exact same thing, but similar principle</a:t>
            </a:r>
          </a:p>
          <a:p>
            <a:pPr lvl="1"/>
            <a:endParaRPr lang="en-US" dirty="0"/>
          </a:p>
          <a:p>
            <a:r>
              <a:rPr lang="en-US" b="1" i="1" dirty="0"/>
              <a:t>Trick</a:t>
            </a:r>
            <a:r>
              <a:rPr lang="en-US" b="1" dirty="0"/>
              <a:t>: </a:t>
            </a:r>
            <a:r>
              <a:rPr lang="en-US" dirty="0"/>
              <a:t>try to replace expensive operations with simple ones!</a:t>
            </a:r>
          </a:p>
          <a:p>
            <a:pPr lvl="1"/>
            <a:r>
              <a:rPr lang="en-US" dirty="0"/>
              <a:t>Doesn’t work in all cases, but often does when </a:t>
            </a:r>
            <a:r>
              <a:rPr lang="en-US" dirty="0" err="1"/>
              <a:t>mult</a:t>
            </a:r>
            <a:r>
              <a:rPr lang="en-US" dirty="0"/>
              <a:t>/div by constants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0C0A4-1D7B-4A9E-BF0A-5B44DD2C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198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C361-73B5-47FD-B61C-24F760DE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to divide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AA462-287B-4458-ABCD-C1C64DA66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Division by powers of two could be shifts</a:t>
            </a:r>
          </a:p>
          <a:p>
            <a:pPr lvl="1"/>
            <a:r>
              <a:rPr lang="en-US" dirty="0"/>
              <a:t>unsigned int x = y / 2; 	unsigned int x = y &gt;&gt; 1;</a:t>
            </a:r>
          </a:p>
          <a:p>
            <a:pPr lvl="1"/>
            <a:endParaRPr lang="en-US" dirty="0"/>
          </a:p>
          <a:p>
            <a:r>
              <a:rPr lang="en-US" dirty="0"/>
              <a:t>Even more important because division is a complicated operation</a:t>
            </a:r>
          </a:p>
          <a:p>
            <a:pPr lvl="1"/>
            <a:r>
              <a:rPr lang="en-US" dirty="0"/>
              <a:t>Multiply is implemented in (relatively) simple hardware on most systems</a:t>
            </a:r>
          </a:p>
          <a:p>
            <a:pPr lvl="1"/>
            <a:r>
              <a:rPr lang="en-US" dirty="0"/>
              <a:t>Compiler might actually translate your divide-by-powers-of-two operations into shift operations though!</a:t>
            </a:r>
          </a:p>
          <a:p>
            <a:pPr lvl="1"/>
            <a:endParaRPr lang="en-US" dirty="0"/>
          </a:p>
          <a:p>
            <a:r>
              <a:rPr lang="en-US" dirty="0"/>
              <a:t>Warning: rounding needs to be handled correctly for signed numbers and division</a:t>
            </a:r>
          </a:p>
          <a:p>
            <a:pPr lvl="1"/>
            <a:r>
              <a:rPr lang="en-US" dirty="0"/>
              <a:t> See bonus slides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990DD-12C1-4AE4-8F4B-C0B2167E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306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 automatically chose the best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Should you use shifts instead of multiply/divide in your C code?</a:t>
            </a:r>
          </a:p>
          <a:p>
            <a:pPr lvl="1"/>
            <a:r>
              <a:rPr lang="en-US" b="1" dirty="0"/>
              <a:t>NO</a:t>
            </a:r>
          </a:p>
          <a:p>
            <a:pPr lvl="1"/>
            <a:endParaRPr lang="en-US" b="1" dirty="0"/>
          </a:p>
          <a:p>
            <a:r>
              <a:rPr lang="en-US" dirty="0"/>
              <a:t>Just write out the math</a:t>
            </a:r>
          </a:p>
          <a:p>
            <a:pPr lvl="1"/>
            <a:r>
              <a:rPr lang="en-US" dirty="0"/>
              <a:t>Math is more readable if that’s what you meant</a:t>
            </a:r>
          </a:p>
          <a:p>
            <a:pPr lvl="1"/>
            <a:r>
              <a:rPr lang="en-US" dirty="0"/>
              <a:t>Compiler automatically converts code for you for best performance</a:t>
            </a:r>
          </a:p>
          <a:p>
            <a:pPr lvl="1"/>
            <a:endParaRPr lang="en-US" dirty="0"/>
          </a:p>
          <a:p>
            <a:r>
              <a:rPr lang="en-US" dirty="0"/>
              <a:t>These two mean the same thing, but one is way more understandable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y * 32;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(y &lt;&lt; 5);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794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dirty="0"/>
              <a:t>Integer Operations</a:t>
            </a:r>
          </a:p>
          <a:p>
            <a:pPr lvl="1"/>
            <a:r>
              <a:rPr lang="en-US" sz="2800" dirty="0"/>
              <a:t>Addition</a:t>
            </a:r>
          </a:p>
          <a:p>
            <a:pPr lvl="1"/>
            <a:r>
              <a:rPr lang="en-US" sz="2800" dirty="0"/>
              <a:t>Negation and Subtraction</a:t>
            </a:r>
          </a:p>
          <a:p>
            <a:pPr lvl="1"/>
            <a:r>
              <a:rPr lang="en-US" sz="2800" dirty="0"/>
              <a:t>Multiplication and Division</a:t>
            </a:r>
            <a:br>
              <a:rPr lang="en-US" sz="2800" dirty="0"/>
            </a:br>
            <a:endParaRPr lang="en-US" sz="2800" dirty="0"/>
          </a:p>
          <a:p>
            <a:r>
              <a:rPr lang="en-US" sz="3200" b="1" dirty="0"/>
              <a:t>Binary Operations</a:t>
            </a:r>
          </a:p>
          <a:p>
            <a:pPr lvl="1"/>
            <a:r>
              <a:rPr lang="en-US" sz="2800" dirty="0"/>
              <a:t>Boolean Algebra</a:t>
            </a:r>
          </a:p>
          <a:p>
            <a:pPr lvl="1"/>
            <a:r>
              <a:rPr lang="en-US" sz="2800" dirty="0"/>
              <a:t>Shifting</a:t>
            </a:r>
          </a:p>
          <a:p>
            <a:pPr lvl="1"/>
            <a:r>
              <a:rPr lang="en-US" sz="2800" b="1" dirty="0"/>
              <a:t>Bit Masks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271815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Bit Masking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7" tIns="44450" rIns="90487" bIns="44450" rtlCol="0">
            <a:normAutofit/>
          </a:bodyPr>
          <a:lstStyle/>
          <a:p>
            <a:pPr eaLnBrk="1" hangingPunct="1">
              <a:defRPr/>
            </a:pPr>
            <a:r>
              <a:rPr lang="en-US" dirty="0"/>
              <a:t>How do you manipulate certain bits within a number?</a:t>
            </a:r>
          </a:p>
          <a:p>
            <a:pPr lvl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Combines some of the ideas we’ve already learned</a:t>
            </a:r>
          </a:p>
          <a:p>
            <a:pPr lvl="1">
              <a:defRPr/>
            </a:pPr>
            <a:r>
              <a:rPr lang="en-US" dirty="0"/>
              <a:t>~, &amp;, |, &lt;&lt;, &gt;&gt;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Steps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/>
              <a:t>Create a “bit mask” which is a pattern to choose certain bits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/>
              <a:t>Use &amp; or | to combine it with your number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/>
              <a:t>Optional: Use &gt;&gt; to move the bits to the least significant position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275C34-6825-4826-BCFE-FA00B647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297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BF83-B95D-4596-89F3-89937B11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mask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B80B-88A7-454B-B09E-EB429A9E8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Selecting bits, use the AND operation</a:t>
            </a:r>
          </a:p>
          <a:p>
            <a:pPr lvl="1"/>
            <a:r>
              <a:rPr lang="en-US" dirty="0"/>
              <a:t>1 means to select that bit</a:t>
            </a:r>
          </a:p>
          <a:p>
            <a:pPr lvl="1"/>
            <a:r>
              <a:rPr lang="en-US" dirty="0"/>
              <a:t>0 means to not select that bit</a:t>
            </a:r>
          </a:p>
          <a:p>
            <a:pPr lvl="1"/>
            <a:endParaRPr lang="en-US" dirty="0"/>
          </a:p>
          <a:p>
            <a:r>
              <a:rPr lang="en-US" dirty="0"/>
              <a:t>Writing bits</a:t>
            </a:r>
          </a:p>
          <a:p>
            <a:pPr lvl="1"/>
            <a:r>
              <a:rPr lang="en-US" dirty="0"/>
              <a:t>Writing a one, use the OR operation</a:t>
            </a:r>
          </a:p>
          <a:p>
            <a:pPr lvl="2"/>
            <a:r>
              <a:rPr lang="en-US" dirty="0"/>
              <a:t>1 means to write a one to that position</a:t>
            </a:r>
          </a:p>
          <a:p>
            <a:pPr lvl="2"/>
            <a:r>
              <a:rPr lang="en-US" dirty="0"/>
              <a:t>0 is unchanged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Writing a zero, use the AND operation</a:t>
            </a:r>
          </a:p>
          <a:p>
            <a:pPr lvl="2"/>
            <a:r>
              <a:rPr lang="en-US" dirty="0"/>
              <a:t>0 means to write a zero to that position</a:t>
            </a:r>
          </a:p>
          <a:p>
            <a:pPr lvl="2"/>
            <a:r>
              <a:rPr lang="en-US" dirty="0"/>
              <a:t>1 is unchanged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84D59-4348-4F8A-B445-903975B6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5A5C0-ABBA-4312-A04F-3F26289D9CDA}"/>
              </a:ext>
            </a:extLst>
          </p:cNvPr>
          <p:cNvSpPr txBox="1"/>
          <p:nvPr/>
        </p:nvSpPr>
        <p:spPr>
          <a:xfrm>
            <a:off x="7498079" y="1547446"/>
            <a:ext cx="4149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bottom four bits: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 &amp; 0x0F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24468-F061-4ADE-B5C3-C70D50BADD54}"/>
              </a:ext>
            </a:extLst>
          </p:cNvPr>
          <p:cNvSpPr txBox="1"/>
          <p:nvPr/>
        </p:nvSpPr>
        <p:spPr>
          <a:xfrm>
            <a:off x="7430424" y="3582566"/>
            <a:ext cx="4149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6</a:t>
            </a:r>
            <a:r>
              <a:rPr lang="en-US" baseline="30000" dirty="0"/>
              <a:t>th</a:t>
            </a:r>
            <a:r>
              <a:rPr lang="en-US" dirty="0"/>
              <a:t> bit to one: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 | (1 &lt;&lt; 6)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 | (0b01000000)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0E67F-D9EE-495A-813F-50773EBCCDCE}"/>
              </a:ext>
            </a:extLst>
          </p:cNvPr>
          <p:cNvSpPr txBox="1"/>
          <p:nvPr/>
        </p:nvSpPr>
        <p:spPr>
          <a:xfrm>
            <a:off x="7498079" y="5248354"/>
            <a:ext cx="4149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 6</a:t>
            </a:r>
            <a:r>
              <a:rPr lang="en-US" baseline="30000" dirty="0"/>
              <a:t>th</a:t>
            </a:r>
            <a:r>
              <a:rPr lang="en-US" dirty="0"/>
              <a:t> bit to zero: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num &amp; (~(1 &lt;&lt; 6))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 &amp; (~(0b01000000))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 &amp; (0b10111111)</a:t>
            </a:r>
          </a:p>
        </p:txBody>
      </p:sp>
    </p:spTree>
    <p:extLst>
      <p:ext uri="{BB962C8B-B14F-4D97-AF65-F5344CB8AC3E}">
        <p14:creationId xmlns:p14="http://schemas.microsoft.com/office/powerpoint/2010/main" val="277139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8708-3C6E-7BED-232D-E2837773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swap nibbles in byte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25E1E-D1D8-AE59-8026-99519FA47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Nibble - 4 bits (one </a:t>
            </a:r>
            <a:r>
              <a:rPr lang="en-US" dirty="0" err="1"/>
              <a:t>hexit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Input: 0x4F -&gt; Output 0xF4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Method:</a:t>
            </a:r>
          </a:p>
          <a:p>
            <a:pPr lvl="2"/>
            <a:r>
              <a:rPr lang="en-US" dirty="0"/>
              <a:t>1. Shift and select upper four bits</a:t>
            </a:r>
          </a:p>
          <a:p>
            <a:pPr lvl="2"/>
            <a:r>
              <a:rPr lang="en-US" dirty="0"/>
              <a:t>2. Shift and select lower four bits</a:t>
            </a:r>
          </a:p>
          <a:p>
            <a:pPr lvl="2"/>
            <a:r>
              <a:rPr lang="en-US" dirty="0"/>
              <a:t>3. Combine the two nibbles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 lower = input &gt;&gt; 4;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 upper = input &lt;&lt; 4;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 output = upper | lower; // combines two halves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4CD4E-35F6-CE25-DF3D-87665459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F40BEE-D49E-F640-AECE-0FCD0586264A}"/>
              </a:ext>
            </a:extLst>
          </p:cNvPr>
          <p:cNvSpPr txBox="1"/>
          <p:nvPr/>
        </p:nvSpPr>
        <p:spPr>
          <a:xfrm>
            <a:off x="7452987" y="2680570"/>
            <a:ext cx="4127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are the values of the new upper bits?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00B19D-E21B-9C81-9929-9AB8D4713AAB}"/>
              </a:ext>
            </a:extLst>
          </p:cNvPr>
          <p:cNvSpPr txBox="1"/>
          <p:nvPr/>
        </p:nvSpPr>
        <p:spPr>
          <a:xfrm>
            <a:off x="7452987" y="3657600"/>
            <a:ext cx="3817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Unsigned -&gt; Will be zero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292156-96A7-0C50-3EFC-44016A424CC7}"/>
              </a:ext>
            </a:extLst>
          </p:cNvPr>
          <p:cNvSpPr txBox="1"/>
          <p:nvPr/>
        </p:nvSpPr>
        <p:spPr>
          <a:xfrm>
            <a:off x="2484120" y="5745480"/>
            <a:ext cx="7940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Shifting implicitly </a:t>
            </a:r>
            <a:r>
              <a:rPr lang="en-US" sz="2400" dirty="0" err="1"/>
              <a:t>zero’d</a:t>
            </a:r>
            <a:r>
              <a:rPr lang="en-US" sz="2400" dirty="0"/>
              <a:t> out irrelevant bits.</a:t>
            </a:r>
            <a:br>
              <a:rPr lang="en-US" sz="2400" dirty="0"/>
            </a:br>
            <a:r>
              <a:rPr lang="en-US" sz="2400" dirty="0"/>
              <a:t>Otherwise we would have needed an &amp; operation too.</a:t>
            </a:r>
          </a:p>
        </p:txBody>
      </p:sp>
    </p:spTree>
    <p:extLst>
      <p:ext uri="{BB962C8B-B14F-4D97-AF65-F5344CB8AC3E}">
        <p14:creationId xmlns:p14="http://schemas.microsoft.com/office/powerpoint/2010/main" val="37309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8C42-F938-455C-91CB-434A5EEC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selecting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E108F-A147-4758-BA32-DB8C31276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bits 2 and 3 from a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1826F-BABF-491D-B51C-8143C341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E992D2-B046-4A79-AFD4-C8208700DA53}"/>
              </a:ext>
            </a:extLst>
          </p:cNvPr>
          <p:cNvSpPr txBox="1"/>
          <p:nvPr/>
        </p:nvSpPr>
        <p:spPr>
          <a:xfrm>
            <a:off x="6973818" y="1098551"/>
            <a:ext cx="5400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0b01100100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C6342-56D7-4409-B728-8E0D1DBC5D29}"/>
              </a:ext>
            </a:extLst>
          </p:cNvPr>
          <p:cNvSpPr txBox="1"/>
          <p:nvPr/>
        </p:nvSpPr>
        <p:spPr>
          <a:xfrm>
            <a:off x="8686320" y="1098550"/>
            <a:ext cx="3471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0b0110</a:t>
            </a:r>
            <a:r>
              <a:rPr lang="en-US" sz="3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4B804-2AAE-4F90-B1DD-A95A158F07AE}"/>
              </a:ext>
            </a:extLst>
          </p:cNvPr>
          <p:cNvSpPr txBox="1"/>
          <p:nvPr/>
        </p:nvSpPr>
        <p:spPr>
          <a:xfrm>
            <a:off x="7217517" y="1703461"/>
            <a:ext cx="5400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Mask: 0b00001100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3DD070-1FED-4FB6-9222-BE92375F2E47}"/>
              </a:ext>
            </a:extLst>
          </p:cNvPr>
          <p:cNvSpPr txBox="1"/>
          <p:nvPr/>
        </p:nvSpPr>
        <p:spPr>
          <a:xfrm>
            <a:off x="252900" y="2351782"/>
            <a:ext cx="54007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 0b0110</a:t>
            </a:r>
            <a:r>
              <a:rPr lang="en-US" sz="3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&amp; 0b00001100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31AE71-2118-496A-985B-2451105DF12E}"/>
              </a:ext>
            </a:extLst>
          </p:cNvPr>
          <p:cNvCxnSpPr>
            <a:cxnSpLocks/>
          </p:cNvCxnSpPr>
          <p:nvPr/>
        </p:nvCxnSpPr>
        <p:spPr>
          <a:xfrm>
            <a:off x="1753990" y="3403226"/>
            <a:ext cx="244074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4CC5CA-343A-4016-975E-0F33F5CDEB4C}"/>
              </a:ext>
            </a:extLst>
          </p:cNvPr>
          <p:cNvSpPr txBox="1"/>
          <p:nvPr/>
        </p:nvSpPr>
        <p:spPr>
          <a:xfrm>
            <a:off x="249752" y="3388195"/>
            <a:ext cx="5400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 0b0000</a:t>
            </a:r>
            <a:r>
              <a:rPr lang="en-US" sz="3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9E0B7C-8A15-42FB-BAC0-A1D8C9629E58}"/>
              </a:ext>
            </a:extLst>
          </p:cNvPr>
          <p:cNvSpPr txBox="1"/>
          <p:nvPr/>
        </p:nvSpPr>
        <p:spPr>
          <a:xfrm>
            <a:off x="795227" y="4465413"/>
            <a:ext cx="4558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Finally, shift right by two to get the values in the least significant position:</a:t>
            </a:r>
          </a:p>
          <a:p>
            <a:endParaRPr lang="en-US" dirty="0"/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0b000000</a:t>
            </a:r>
            <a:r>
              <a:rPr lang="en-US" sz="3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B8617-46AF-5EE7-7553-0B30A3C8D08B}"/>
              </a:ext>
            </a:extLst>
          </p:cNvPr>
          <p:cNvSpPr txBox="1"/>
          <p:nvPr/>
        </p:nvSpPr>
        <p:spPr>
          <a:xfrm>
            <a:off x="6282872" y="3906794"/>
            <a:ext cx="556087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 C: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(input &amp; 0x0C) &gt;&gt; 2;</a:t>
            </a:r>
          </a:p>
        </p:txBody>
      </p:sp>
    </p:spTree>
    <p:extLst>
      <p:ext uri="{BB962C8B-B14F-4D97-AF65-F5344CB8AC3E}">
        <p14:creationId xmlns:p14="http://schemas.microsoft.com/office/powerpoint/2010/main" val="367465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2" grpId="0"/>
      <p:bldP spid="13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the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you can perform on binary numbers have edge conditions</a:t>
            </a:r>
          </a:p>
          <a:p>
            <a:pPr lvl="1"/>
            <a:r>
              <a:rPr lang="en-US" dirty="0"/>
              <a:t>Usually going above or below the bit width</a:t>
            </a:r>
          </a:p>
          <a:p>
            <a:pPr lvl="1"/>
            <a:endParaRPr lang="en-US" dirty="0"/>
          </a:p>
          <a:p>
            <a:r>
              <a:rPr lang="en-US" dirty="0"/>
              <a:t>If we say what happens in that scenario, it’ll be what</a:t>
            </a:r>
            <a:br>
              <a:rPr lang="en-US" dirty="0"/>
            </a:br>
            <a:r>
              <a:rPr lang="en-US" dirty="0"/>
              <a:t>“the hardware” (i.e., a computer) does</a:t>
            </a:r>
          </a:p>
          <a:p>
            <a:pPr lvl="1"/>
            <a:r>
              <a:rPr lang="en-US" dirty="0"/>
              <a:t>In today’s examples, pretty much every computer does the same thing</a:t>
            </a:r>
          </a:p>
          <a:p>
            <a:pPr lvl="1"/>
            <a:endParaRPr lang="en-US" dirty="0"/>
          </a:p>
          <a:p>
            <a:r>
              <a:rPr lang="en-US" dirty="0"/>
              <a:t>That is not the same as what C does</a:t>
            </a:r>
          </a:p>
          <a:p>
            <a:pPr lvl="1"/>
            <a:r>
              <a:rPr lang="en-US" dirty="0"/>
              <a:t>Unclear choices are left as:</a:t>
            </a:r>
            <a:r>
              <a:rPr lang="en-US" b="1" dirty="0">
                <a:latin typeface="Algerian" panose="04020705040A02060702" pitchFamily="82" charset="0"/>
              </a:rPr>
              <a:t> </a:t>
            </a:r>
            <a:r>
              <a:rPr lang="en-US" sz="2000" b="1" dirty="0"/>
              <a:t>UNDEFINED BEHAVIOR </a:t>
            </a:r>
            <a:r>
              <a:rPr lang="en-US" b="1" dirty="0">
                <a:latin typeface="Algerian" panose="04020705040A02060702" pitchFamily="82" charset="0"/>
              </a:rPr>
              <a:t>😱</a:t>
            </a:r>
          </a:p>
          <a:p>
            <a:pPr lvl="1"/>
            <a:r>
              <a:rPr lang="en-US" dirty="0"/>
              <a:t>Which is to say, the compiler can make any choice it wants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055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E3DE-1478-0C95-2309-EC1EA5CE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C example of 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0AFC2-FA94-2F3F-F3A6-398FEE4A6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char x = 13;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char y = 11;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char z = x &amp; y;</a:t>
            </a:r>
          </a:p>
          <a:p>
            <a:endParaRPr lang="en-US" dirty="0"/>
          </a:p>
          <a:p>
            <a:r>
              <a:rPr lang="en-US" dirty="0"/>
              <a:t>What decimal value is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/>
              <a:t> now?</a:t>
            </a:r>
          </a:p>
          <a:p>
            <a:pPr lvl="1"/>
            <a:r>
              <a:rPr lang="en-US" dirty="0"/>
              <a:t>Remember: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char </a:t>
            </a:r>
            <a:r>
              <a:rPr lang="en-US" dirty="0"/>
              <a:t>is an 8-bit value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2E1E3-50F4-B434-98C5-011D8C70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025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E3DE-1478-0C95-2309-EC1EA5CE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C example of 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0AFC2-FA94-2F3F-F3A6-398FEE4A6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char x = 13;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char y = 11;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char z = x &amp; y;</a:t>
            </a:r>
          </a:p>
          <a:p>
            <a:endParaRPr lang="en-US" dirty="0"/>
          </a:p>
          <a:p>
            <a:r>
              <a:rPr lang="en-US" dirty="0"/>
              <a:t>What decimal value is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/>
              <a:t> now?</a:t>
            </a:r>
          </a:p>
          <a:p>
            <a:pPr lvl="1"/>
            <a:r>
              <a:rPr lang="en-US" dirty="0"/>
              <a:t>Remember: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char </a:t>
            </a:r>
            <a:r>
              <a:rPr lang="en-US" dirty="0"/>
              <a:t>is an 8-bit value</a:t>
            </a:r>
          </a:p>
          <a:p>
            <a:pPr lvl="1"/>
            <a:endParaRPr lang="en-US" dirty="0"/>
          </a:p>
          <a:p>
            <a:pPr lvl="1"/>
            <a:r>
              <a:rPr lang="en-US" sz="2800" dirty="0"/>
              <a:t>x: 0b00001101</a:t>
            </a:r>
          </a:p>
          <a:p>
            <a:pPr lvl="1"/>
            <a:r>
              <a:rPr lang="en-US" sz="2800" dirty="0"/>
              <a:t>y: 0b00001011</a:t>
            </a:r>
          </a:p>
          <a:p>
            <a:pPr lvl="1"/>
            <a:r>
              <a:rPr lang="en-US" sz="2800" dirty="0"/>
              <a:t>z: 0b00001001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2E1E3-50F4-B434-98C5-011D8C70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1474F-F56A-7FC5-79B4-3D063F4ADA13}"/>
              </a:ext>
            </a:extLst>
          </p:cNvPr>
          <p:cNvSpPr txBox="1"/>
          <p:nvPr/>
        </p:nvSpPr>
        <p:spPr>
          <a:xfrm>
            <a:off x="3632629" y="5248732"/>
            <a:ext cx="6093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-&gt; 9</a:t>
            </a:r>
          </a:p>
        </p:txBody>
      </p:sp>
    </p:spTree>
    <p:extLst>
      <p:ext uri="{BB962C8B-B14F-4D97-AF65-F5344CB8AC3E}">
        <p14:creationId xmlns:p14="http://schemas.microsoft.com/office/powerpoint/2010/main" val="130737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dirty="0"/>
              <a:t>Integer Operations</a:t>
            </a:r>
          </a:p>
          <a:p>
            <a:pPr lvl="1"/>
            <a:r>
              <a:rPr lang="en-US" sz="2800" dirty="0"/>
              <a:t>Addition</a:t>
            </a:r>
          </a:p>
          <a:p>
            <a:pPr lvl="1"/>
            <a:r>
              <a:rPr lang="en-US" sz="2800" dirty="0"/>
              <a:t>Negation and Subtraction</a:t>
            </a:r>
          </a:p>
          <a:p>
            <a:pPr lvl="1"/>
            <a:r>
              <a:rPr lang="en-US" sz="2800" dirty="0"/>
              <a:t>Multiplication and Division</a:t>
            </a:r>
            <a:br>
              <a:rPr lang="en-US" sz="2800" dirty="0"/>
            </a:br>
            <a:endParaRPr lang="en-US" sz="2800" dirty="0"/>
          </a:p>
          <a:p>
            <a:r>
              <a:rPr lang="en-US" sz="3200" dirty="0"/>
              <a:t>Binary Operations</a:t>
            </a:r>
          </a:p>
          <a:p>
            <a:pPr lvl="1"/>
            <a:r>
              <a:rPr lang="en-US" sz="2800" dirty="0"/>
              <a:t>Boolean Algebra</a:t>
            </a:r>
          </a:p>
          <a:p>
            <a:pPr lvl="1"/>
            <a:r>
              <a:rPr lang="en-US" sz="2800" dirty="0"/>
              <a:t>Shifting</a:t>
            </a:r>
          </a:p>
          <a:p>
            <a:pPr lvl="1"/>
            <a:r>
              <a:rPr lang="en-US" sz="2800" dirty="0"/>
              <a:t>Bit Masks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695713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Dividing with bit shift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Bonus material isn’t required and won’t be on an exam</a:t>
            </a:r>
          </a:p>
          <a:p>
            <a:pPr lvl="1"/>
            <a:r>
              <a:rPr lang="en-US" dirty="0"/>
              <a:t>Unless it becomes main lecture material in a different lecture</a:t>
            </a:r>
          </a:p>
          <a:p>
            <a:pPr lvl="1"/>
            <a:endParaRPr lang="en-US" dirty="0"/>
          </a:p>
          <a:p>
            <a:r>
              <a:rPr lang="en-US" dirty="0"/>
              <a:t>Usually the material is just for students who want more depth</a:t>
            </a:r>
          </a:p>
          <a:p>
            <a:pPr lvl="1"/>
            <a:r>
              <a:rPr lang="en-US" dirty="0"/>
              <a:t>As is the case here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587138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Unsigned Power-of-2 Divide </a:t>
            </a:r>
            <a:r>
              <a:rPr lang="en-US"/>
              <a:t>with Right Shift</a:t>
            </a:r>
            <a:endParaRPr lang="en-US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tabLst>
                <a:tab pos="2971800" algn="l"/>
              </a:tabLst>
            </a:pPr>
            <a:r>
              <a:rPr lang="en-US" sz="2400" b="1" dirty="0"/>
              <a:t>Quotient of unsigned by power of 2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sz="2000" b="1" dirty="0">
                <a:latin typeface="Courier New" pitchFamily="49" charset="0"/>
              </a:rPr>
              <a:t>u &gt;&gt; k</a:t>
            </a:r>
            <a:r>
              <a:rPr lang="en-US" sz="2000" b="1" dirty="0"/>
              <a:t> </a:t>
            </a:r>
            <a:r>
              <a:rPr lang="en-US" sz="2000" dirty="0"/>
              <a:t>    gives    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 </a:t>
            </a:r>
            <a:r>
              <a:rPr lang="en-US" sz="2000" b="1" dirty="0">
                <a:latin typeface="Courier New" pitchFamily="49" charset="0"/>
              </a:rPr>
              <a:t>u / </a:t>
            </a:r>
            <a:r>
              <a:rPr lang="en-US" sz="2000" b="1" i="1" dirty="0"/>
              <a:t>2</a:t>
            </a:r>
            <a:r>
              <a:rPr lang="en-US" sz="2000" b="1" i="1" baseline="30000" dirty="0"/>
              <a:t>k </a:t>
            </a:r>
            <a:r>
              <a:rPr lang="en-US" sz="2000" b="1" dirty="0">
                <a:sym typeface="Symbol" pitchFamily="18" charset="2"/>
              </a:rPr>
              <a:t></a:t>
            </a:r>
            <a:endParaRPr lang="en-US" sz="2000" b="1" i="1" baseline="30000" dirty="0"/>
          </a:p>
          <a:p>
            <a:pPr marL="744538" lvl="1" indent="-246063">
              <a:tabLst>
                <a:tab pos="2971800" algn="l"/>
              </a:tabLst>
            </a:pPr>
            <a:r>
              <a:rPr lang="en-US" sz="2000" dirty="0">
                <a:solidFill>
                  <a:schemeClr val="tx2"/>
                </a:solidFill>
              </a:rPr>
              <a:t>Uses logical shift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dirty="0">
                <a:solidFill>
                  <a:schemeClr val="tx2"/>
                </a:solidFill>
              </a:rPr>
              <a:t>Pink part would be remainder / fractional part (right of the point)</a:t>
            </a:r>
          </a:p>
          <a:p>
            <a:pPr marL="1030288" lvl="2" indent="-246063">
              <a:tabLst>
                <a:tab pos="2971800" algn="l"/>
              </a:tabLst>
            </a:pPr>
            <a:r>
              <a:rPr lang="en-US" dirty="0">
                <a:solidFill>
                  <a:schemeClr val="tx2"/>
                </a:solidFill>
              </a:rPr>
              <a:t>Shift just drops it: equivalent to rounding </a:t>
            </a:r>
            <a:r>
              <a:rPr lang="en-US" b="1" i="1" dirty="0">
                <a:solidFill>
                  <a:schemeClr val="tx2"/>
                </a:solidFill>
              </a:rPr>
              <a:t>down </a:t>
            </a: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2287589" y="5091114"/>
          <a:ext cx="7678737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683500" imgH="1600200" progId="Word.Document.8">
                  <p:embed/>
                </p:oleObj>
              </mc:Choice>
              <mc:Fallback>
                <p:oleObj name="Document" r:id="rId3" imgW="7683500" imgH="1600200" progId="Word.Document.8">
                  <p:embed/>
                  <p:pic>
                    <p:nvPicPr>
                      <p:cNvPr id="143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9" y="5091114"/>
                        <a:ext cx="7678737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5270500" y="31575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5499100" y="31575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6413500" y="31575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5270500" y="36147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6184900" y="36147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6413500" y="3614737"/>
            <a:ext cx="228600" cy="22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6642100" y="36147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7556500" y="36147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>
            <a:off x="7785100" y="36147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4351" name="Rectangle 14"/>
          <p:cNvSpPr>
            <a:spLocks noChangeArrowheads="1"/>
          </p:cNvSpPr>
          <p:nvPr/>
        </p:nvSpPr>
        <p:spPr bwMode="auto">
          <a:xfrm>
            <a:off x="5499100" y="3614737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4660900" y="3081338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latin typeface="Times" pitchFamily="18" charset="0"/>
              </a:rPr>
              <a:t>u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4660901" y="3538538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" pitchFamily="18" charset="0"/>
              </a:rPr>
              <a:t>2</a:t>
            </a:r>
            <a:r>
              <a:rPr lang="en-US" i="1" baseline="30000">
                <a:latin typeface="Times" pitchFamily="18" charset="0"/>
              </a:rPr>
              <a:t>k</a:t>
            </a:r>
            <a:endParaRPr lang="en-US" i="1">
              <a:latin typeface="Times" pitchFamily="18" charset="0"/>
            </a:endParaRPr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4038600" y="3919537"/>
            <a:ext cx="556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4279901" y="3538538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Courier New" pitchFamily="49" charset="0"/>
              </a:rPr>
              <a:t>/</a:t>
            </a: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4356101" y="3995738"/>
            <a:ext cx="6588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i="1">
                <a:latin typeface="Times" pitchFamily="18" charset="0"/>
              </a:rPr>
              <a:t>u </a:t>
            </a:r>
            <a:r>
              <a:rPr lang="en-US">
                <a:latin typeface="Times" pitchFamily="18" charset="0"/>
              </a:rPr>
              <a:t>/ 2</a:t>
            </a:r>
            <a:r>
              <a:rPr lang="en-US" i="1" baseline="30000">
                <a:latin typeface="Times" pitchFamily="18" charset="0"/>
              </a:rPr>
              <a:t>k</a:t>
            </a:r>
            <a:endParaRPr lang="en-US" i="1">
              <a:latin typeface="Times" pitchFamily="18" charset="0"/>
            </a:endParaRP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2362200" y="3995738"/>
            <a:ext cx="1111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</a:rPr>
              <a:t>Division: 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2362200" y="3309938"/>
            <a:ext cx="12509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</a:rPr>
              <a:t>Operands:</a:t>
            </a: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6870700" y="3614737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6400800" y="2757488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latin typeface="Times" pitchFamily="18" charset="0"/>
              </a:rPr>
              <a:t>k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5727700" y="3157537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grpSp>
        <p:nvGrpSpPr>
          <p:cNvPr id="14362" name="Group 25"/>
          <p:cNvGrpSpPr>
            <a:grpSpLocks/>
          </p:cNvGrpSpPr>
          <p:nvPr/>
        </p:nvGrpSpPr>
        <p:grpSpPr bwMode="auto">
          <a:xfrm>
            <a:off x="6642100" y="3157537"/>
            <a:ext cx="1371600" cy="228600"/>
            <a:chOff x="3744" y="1488"/>
            <a:chExt cx="864" cy="144"/>
          </a:xfrm>
        </p:grpSpPr>
        <p:sp>
          <p:nvSpPr>
            <p:cNvPr id="14392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4393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4394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4395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</p:grpSp>
      <p:sp>
        <p:nvSpPr>
          <p:cNvPr id="14363" name="Rectangle 30"/>
          <p:cNvSpPr>
            <a:spLocks noChangeArrowheads="1"/>
          </p:cNvSpPr>
          <p:nvPr/>
        </p:nvSpPr>
        <p:spPr bwMode="auto">
          <a:xfrm>
            <a:off x="6642100" y="40719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64" name="Rectangle 31"/>
          <p:cNvSpPr>
            <a:spLocks noChangeArrowheads="1"/>
          </p:cNvSpPr>
          <p:nvPr/>
        </p:nvSpPr>
        <p:spPr bwMode="auto">
          <a:xfrm>
            <a:off x="6870700" y="40719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65" name="Rectangle 32"/>
          <p:cNvSpPr>
            <a:spLocks noChangeArrowheads="1"/>
          </p:cNvSpPr>
          <p:nvPr/>
        </p:nvSpPr>
        <p:spPr bwMode="auto">
          <a:xfrm>
            <a:off x="7785100" y="40719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66" name="Rectangle 33"/>
          <p:cNvSpPr>
            <a:spLocks noChangeArrowheads="1"/>
          </p:cNvSpPr>
          <p:nvPr/>
        </p:nvSpPr>
        <p:spPr bwMode="auto">
          <a:xfrm>
            <a:off x="7099300" y="4071937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4367" name="Rectangle 34"/>
          <p:cNvSpPr>
            <a:spLocks noChangeArrowheads="1"/>
          </p:cNvSpPr>
          <p:nvPr/>
        </p:nvSpPr>
        <p:spPr bwMode="auto">
          <a:xfrm>
            <a:off x="5270500" y="40719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4368" name="Rectangle 35"/>
          <p:cNvSpPr>
            <a:spLocks noChangeArrowheads="1"/>
          </p:cNvSpPr>
          <p:nvPr/>
        </p:nvSpPr>
        <p:spPr bwMode="auto">
          <a:xfrm>
            <a:off x="6184900" y="40719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urier New" pitchFamily="49" charset="0"/>
              </a:rPr>
              <a:t>0</a:t>
            </a:r>
          </a:p>
        </p:txBody>
      </p:sp>
      <p:sp>
        <p:nvSpPr>
          <p:cNvPr id="14369" name="Rectangle 36"/>
          <p:cNvSpPr>
            <a:spLocks noChangeArrowheads="1"/>
          </p:cNvSpPr>
          <p:nvPr/>
        </p:nvSpPr>
        <p:spPr bwMode="auto">
          <a:xfrm>
            <a:off x="6413500" y="40719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urier New" pitchFamily="49" charset="0"/>
              </a:rPr>
              <a:t>0</a:t>
            </a:r>
          </a:p>
        </p:txBody>
      </p:sp>
      <p:sp>
        <p:nvSpPr>
          <p:cNvPr id="14370" name="Rectangle 37"/>
          <p:cNvSpPr>
            <a:spLocks noChangeArrowheads="1"/>
          </p:cNvSpPr>
          <p:nvPr/>
        </p:nvSpPr>
        <p:spPr bwMode="auto">
          <a:xfrm>
            <a:off x="5499100" y="4071937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grpSp>
        <p:nvGrpSpPr>
          <p:cNvPr id="14371" name="Group 38"/>
          <p:cNvGrpSpPr>
            <a:grpSpLocks/>
          </p:cNvGrpSpPr>
          <p:nvPr/>
        </p:nvGrpSpPr>
        <p:grpSpPr bwMode="auto">
          <a:xfrm>
            <a:off x="8089900" y="4071937"/>
            <a:ext cx="1371600" cy="228600"/>
            <a:chOff x="4416" y="2256"/>
            <a:chExt cx="864" cy="144"/>
          </a:xfrm>
        </p:grpSpPr>
        <p:sp>
          <p:nvSpPr>
            <p:cNvPr id="14388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4389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4390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4391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</p:grpSp>
      <p:sp>
        <p:nvSpPr>
          <p:cNvPr id="14372" name="Line 43"/>
          <p:cNvSpPr>
            <a:spLocks noChangeShapeType="1"/>
          </p:cNvSpPr>
          <p:nvPr/>
        </p:nvSpPr>
        <p:spPr bwMode="auto">
          <a:xfrm>
            <a:off x="4038600" y="4452937"/>
            <a:ext cx="556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Rectangle 44"/>
          <p:cNvSpPr>
            <a:spLocks noChangeArrowheads="1"/>
          </p:cNvSpPr>
          <p:nvPr/>
        </p:nvSpPr>
        <p:spPr bwMode="auto">
          <a:xfrm>
            <a:off x="4191000" y="4548188"/>
            <a:ext cx="9223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>
                <a:solidFill>
                  <a:schemeClr val="tx2"/>
                </a:solidFill>
                <a:latin typeface="Helvetica" pitchFamily="34" charset="0"/>
                <a:sym typeface="Symbol" pitchFamily="18" charset="2"/>
              </a:rPr>
              <a:t></a:t>
            </a:r>
            <a:r>
              <a:rPr lang="en-US" sz="1600" i="1">
                <a:latin typeface="Times" pitchFamily="18" charset="0"/>
              </a:rPr>
              <a:t> </a:t>
            </a:r>
            <a:r>
              <a:rPr lang="en-US" i="1">
                <a:latin typeface="Times" pitchFamily="18" charset="0"/>
              </a:rPr>
              <a:t>u </a:t>
            </a:r>
            <a:r>
              <a:rPr lang="en-US">
                <a:latin typeface="Times" pitchFamily="18" charset="0"/>
              </a:rPr>
              <a:t>/ 2</a:t>
            </a:r>
            <a:r>
              <a:rPr lang="en-US" i="1" baseline="30000">
                <a:latin typeface="Times" pitchFamily="18" charset="0"/>
              </a:rPr>
              <a:t>k </a:t>
            </a:r>
            <a:r>
              <a:rPr lang="en-US">
                <a:solidFill>
                  <a:schemeClr val="tx2"/>
                </a:solidFill>
                <a:latin typeface="Helvetica" pitchFamily="34" charset="0"/>
                <a:sym typeface="Symbol" pitchFamily="18" charset="2"/>
              </a:rPr>
              <a:t></a:t>
            </a:r>
          </a:p>
        </p:txBody>
      </p:sp>
      <p:sp>
        <p:nvSpPr>
          <p:cNvPr id="14374" name="Rectangle 45"/>
          <p:cNvSpPr>
            <a:spLocks noChangeArrowheads="1"/>
          </p:cNvSpPr>
          <p:nvPr/>
        </p:nvSpPr>
        <p:spPr bwMode="auto">
          <a:xfrm>
            <a:off x="6642100" y="46053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75" name="Rectangle 46"/>
          <p:cNvSpPr>
            <a:spLocks noChangeArrowheads="1"/>
          </p:cNvSpPr>
          <p:nvPr/>
        </p:nvSpPr>
        <p:spPr bwMode="auto">
          <a:xfrm>
            <a:off x="6870700" y="46053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76" name="Rectangle 47"/>
          <p:cNvSpPr>
            <a:spLocks noChangeArrowheads="1"/>
          </p:cNvSpPr>
          <p:nvPr/>
        </p:nvSpPr>
        <p:spPr bwMode="auto">
          <a:xfrm>
            <a:off x="7785100" y="46053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77" name="Rectangle 48"/>
          <p:cNvSpPr>
            <a:spLocks noChangeArrowheads="1"/>
          </p:cNvSpPr>
          <p:nvPr/>
        </p:nvSpPr>
        <p:spPr bwMode="auto">
          <a:xfrm>
            <a:off x="7099300" y="4605337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4378" name="Text Box 49"/>
          <p:cNvSpPr txBox="1">
            <a:spLocks noChangeArrowheads="1"/>
          </p:cNvSpPr>
          <p:nvPr/>
        </p:nvSpPr>
        <p:spPr bwMode="auto">
          <a:xfrm>
            <a:off x="2362200" y="4529138"/>
            <a:ext cx="895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</a:rPr>
              <a:t>Result:</a:t>
            </a:r>
          </a:p>
        </p:txBody>
      </p:sp>
      <p:sp>
        <p:nvSpPr>
          <p:cNvPr id="14382" name="Rectangle 53"/>
          <p:cNvSpPr>
            <a:spLocks noChangeArrowheads="1"/>
          </p:cNvSpPr>
          <p:nvPr/>
        </p:nvSpPr>
        <p:spPr bwMode="auto">
          <a:xfrm>
            <a:off x="5270500" y="40719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urier New" pitchFamily="49" charset="0"/>
              </a:rPr>
              <a:t>0</a:t>
            </a:r>
          </a:p>
        </p:txBody>
      </p:sp>
      <p:sp>
        <p:nvSpPr>
          <p:cNvPr id="14383" name="Rectangle 54"/>
          <p:cNvSpPr>
            <a:spLocks noChangeArrowheads="1"/>
          </p:cNvSpPr>
          <p:nvPr/>
        </p:nvSpPr>
        <p:spPr bwMode="auto">
          <a:xfrm>
            <a:off x="5270500" y="4605337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4384" name="Rectangle 55"/>
          <p:cNvSpPr>
            <a:spLocks noChangeArrowheads="1"/>
          </p:cNvSpPr>
          <p:nvPr/>
        </p:nvSpPr>
        <p:spPr bwMode="auto">
          <a:xfrm>
            <a:off x="6184900" y="46053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urier New" pitchFamily="49" charset="0"/>
              </a:rPr>
              <a:t>0</a:t>
            </a:r>
          </a:p>
        </p:txBody>
      </p:sp>
      <p:sp>
        <p:nvSpPr>
          <p:cNvPr id="14385" name="Rectangle 56"/>
          <p:cNvSpPr>
            <a:spLocks noChangeArrowheads="1"/>
          </p:cNvSpPr>
          <p:nvPr/>
        </p:nvSpPr>
        <p:spPr bwMode="auto">
          <a:xfrm>
            <a:off x="6413500" y="46053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urier New" pitchFamily="49" charset="0"/>
              </a:rPr>
              <a:t>0</a:t>
            </a:r>
          </a:p>
        </p:txBody>
      </p:sp>
      <p:sp>
        <p:nvSpPr>
          <p:cNvPr id="14386" name="Rectangle 57"/>
          <p:cNvSpPr>
            <a:spLocks noChangeArrowheads="1"/>
          </p:cNvSpPr>
          <p:nvPr/>
        </p:nvSpPr>
        <p:spPr bwMode="auto">
          <a:xfrm>
            <a:off x="5499100" y="4605337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4387" name="Rectangle 58"/>
          <p:cNvSpPr>
            <a:spLocks noChangeArrowheads="1"/>
          </p:cNvSpPr>
          <p:nvPr/>
        </p:nvSpPr>
        <p:spPr bwMode="auto">
          <a:xfrm>
            <a:off x="5270500" y="46053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urier New" pitchFamily="49" charset="0"/>
              </a:rPr>
              <a:t>0</a:t>
            </a:r>
          </a:p>
        </p:txBody>
      </p:sp>
      <p:sp>
        <p:nvSpPr>
          <p:cNvPr id="59" name="Text Box 50"/>
          <p:cNvSpPr txBox="1">
            <a:spLocks noChangeArrowheads="1"/>
          </p:cNvSpPr>
          <p:nvPr/>
        </p:nvSpPr>
        <p:spPr bwMode="auto">
          <a:xfrm>
            <a:off x="7915680" y="3891002"/>
            <a:ext cx="284428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latin typeface="Helvetica" pitchFamily="34" charset="0"/>
              </a:rPr>
              <a:t>.</a:t>
            </a:r>
          </a:p>
        </p:txBody>
      </p:sp>
      <p:sp>
        <p:nvSpPr>
          <p:cNvPr id="60" name="Text Box 51"/>
          <p:cNvSpPr txBox="1">
            <a:spLocks noChangeArrowheads="1"/>
          </p:cNvSpPr>
          <p:nvPr/>
        </p:nvSpPr>
        <p:spPr bwMode="auto">
          <a:xfrm>
            <a:off x="8237646" y="3256969"/>
            <a:ext cx="14292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990000"/>
                </a:solidFill>
                <a:latin typeface="Helvetica" pitchFamily="34" charset="0"/>
              </a:rPr>
              <a:t>Binary Point</a:t>
            </a:r>
          </a:p>
        </p:txBody>
      </p:sp>
      <p:sp>
        <p:nvSpPr>
          <p:cNvPr id="61" name="Line 52"/>
          <p:cNvSpPr>
            <a:spLocks noChangeShapeType="1"/>
          </p:cNvSpPr>
          <p:nvPr/>
        </p:nvSpPr>
        <p:spPr bwMode="auto">
          <a:xfrm flipH="1">
            <a:off x="8070981" y="3555226"/>
            <a:ext cx="304800" cy="685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989340" y="1022682"/>
            <a:ext cx="2226828" cy="707886"/>
          </a:xfrm>
          <a:prstGeom prst="rect">
            <a:avLst/>
          </a:prstGeom>
          <a:solidFill>
            <a:srgbClr val="D3F2D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 x  : round x down</a:t>
            </a:r>
          </a:p>
          <a:p>
            <a:pPr algn="l"/>
            <a:r>
              <a:rPr lang="en-US" sz="2000" dirty="0"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 x  : round x up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F04712-30E6-4068-90C5-683CE49B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051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Signed Power-of-2 Divide with Shift (Almost)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 fontScale="92500" lnSpcReduction="20000"/>
          </a:bodyPr>
          <a:lstStyle/>
          <a:p>
            <a:pPr marL="385763" indent="-385763">
              <a:tabLst>
                <a:tab pos="2971800" algn="l"/>
              </a:tabLst>
            </a:pPr>
            <a:r>
              <a:rPr lang="en-US" sz="2400" b="1" dirty="0"/>
              <a:t>Quotient of signed by power of 2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sz="2000" b="1" dirty="0">
                <a:latin typeface="Courier New" pitchFamily="49" charset="0"/>
              </a:rPr>
              <a:t>x &gt;&gt; k</a:t>
            </a:r>
            <a:r>
              <a:rPr lang="en-US" sz="2000" dirty="0"/>
              <a:t>    gives    </a:t>
            </a:r>
            <a:r>
              <a:rPr lang="en-US" sz="2000" b="1" dirty="0">
                <a:sym typeface="Symbol" pitchFamily="18" charset="2"/>
              </a:rPr>
              <a:t> </a:t>
            </a:r>
            <a:r>
              <a:rPr lang="en-US" sz="2000" b="1" dirty="0">
                <a:latin typeface="Courier New" pitchFamily="49" charset="0"/>
              </a:rPr>
              <a:t>x / </a:t>
            </a:r>
            <a:r>
              <a:rPr lang="en-US" sz="2000" b="1" i="1" dirty="0"/>
              <a:t>2</a:t>
            </a:r>
            <a:r>
              <a:rPr lang="en-US" sz="2000" b="1" i="1" baseline="30000" dirty="0"/>
              <a:t>k </a:t>
            </a:r>
            <a:r>
              <a:rPr lang="en-US" sz="2000" b="1" dirty="0">
                <a:sym typeface="Symbol" pitchFamily="18" charset="2"/>
              </a:rPr>
              <a:t></a:t>
            </a:r>
            <a:endParaRPr lang="en-US" sz="2000" b="1" i="1" baseline="30000" dirty="0"/>
          </a:p>
          <a:p>
            <a:pPr marL="744538" lvl="1" indent="-246063">
              <a:tabLst>
                <a:tab pos="2971800" algn="l"/>
              </a:tabLst>
            </a:pPr>
            <a:r>
              <a:rPr lang="en-US" sz="2000" dirty="0">
                <a:solidFill>
                  <a:schemeClr val="tx2"/>
                </a:solidFill>
              </a:rPr>
              <a:t>Uses arithmetic shift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sz="2000" dirty="0">
                <a:solidFill>
                  <a:schemeClr val="tx2"/>
                </a:solidFill>
              </a:rPr>
              <a:t>Also rounds down, again by dropping bits</a:t>
            </a:r>
          </a:p>
          <a:p>
            <a:pPr marL="1030288" lvl="2" indent="-246063">
              <a:tabLst>
                <a:tab pos="2971800" algn="l"/>
              </a:tabLst>
            </a:pPr>
            <a:r>
              <a:rPr lang="en-US" dirty="0">
                <a:solidFill>
                  <a:schemeClr val="tx2"/>
                </a:solidFill>
              </a:rPr>
              <a:t>But signed division should round </a:t>
            </a:r>
            <a:r>
              <a:rPr lang="en-US" b="1" i="1" dirty="0">
                <a:solidFill>
                  <a:schemeClr val="tx2"/>
                </a:solidFill>
              </a:rPr>
              <a:t>towards 0!</a:t>
            </a:r>
            <a:r>
              <a:rPr lang="en-US" dirty="0">
                <a:solidFill>
                  <a:schemeClr val="tx2"/>
                </a:solidFill>
              </a:rPr>
              <a:t> (that’s its math definition)</a:t>
            </a:r>
          </a:p>
          <a:p>
            <a:pPr marL="1030288" lvl="2" indent="-246063">
              <a:tabLst>
                <a:tab pos="2971800" algn="l"/>
              </a:tabLst>
            </a:pPr>
            <a:r>
              <a:rPr lang="en-US" dirty="0">
                <a:solidFill>
                  <a:schemeClr val="tx2"/>
                </a:solidFill>
              </a:rPr>
              <a:t>That means rounding </a:t>
            </a:r>
            <a:r>
              <a:rPr lang="en-US" b="1" i="1" dirty="0">
                <a:solidFill>
                  <a:schemeClr val="tx2"/>
                </a:solidFill>
              </a:rPr>
              <a:t>up</a:t>
            </a:r>
            <a:r>
              <a:rPr lang="en-US" dirty="0">
                <a:solidFill>
                  <a:schemeClr val="tx2"/>
                </a:solidFill>
              </a:rPr>
              <a:t> for negative numbers!</a:t>
            </a:r>
          </a:p>
          <a:p>
            <a:pPr marL="1030288" lvl="2" indent="-246063">
              <a:tabLst>
                <a:tab pos="2971800" algn="l"/>
              </a:tabLst>
            </a:pPr>
            <a:endParaRPr lang="en-US" sz="2000" dirty="0">
              <a:solidFill>
                <a:schemeClr val="tx2"/>
              </a:solidFill>
              <a:latin typeface="Courier New" pitchFamily="49" charset="0"/>
            </a:endParaRPr>
          </a:p>
          <a:p>
            <a:pPr marL="1030288" lvl="2" indent="-246063">
              <a:tabLst>
                <a:tab pos="2971800" algn="l"/>
              </a:tabLst>
            </a:pPr>
            <a:endParaRPr lang="en-US" dirty="0">
              <a:solidFill>
                <a:schemeClr val="tx2"/>
              </a:solidFill>
              <a:latin typeface="Courier New" pitchFamily="49" charset="0"/>
            </a:endParaRPr>
          </a:p>
          <a:p>
            <a:pPr marL="1030288" lvl="2" indent="-246063">
              <a:tabLst>
                <a:tab pos="2971800" algn="l"/>
              </a:tabLst>
            </a:pPr>
            <a:endParaRPr lang="en-US" sz="2000" dirty="0">
              <a:solidFill>
                <a:schemeClr val="tx2"/>
              </a:solidFill>
              <a:latin typeface="Courier New" pitchFamily="49" charset="0"/>
            </a:endParaRPr>
          </a:p>
          <a:p>
            <a:pPr marL="1030288" lvl="2" indent="-246063">
              <a:tabLst>
                <a:tab pos="2971800" algn="l"/>
              </a:tabLst>
            </a:pPr>
            <a:endParaRPr lang="en-US" dirty="0">
              <a:solidFill>
                <a:schemeClr val="tx2"/>
              </a:solidFill>
              <a:latin typeface="Courier New" pitchFamily="49" charset="0"/>
            </a:endParaRPr>
          </a:p>
          <a:p>
            <a:pPr marL="1030288" lvl="2" indent="-246063">
              <a:tabLst>
                <a:tab pos="2971800" algn="l"/>
              </a:tabLst>
            </a:pPr>
            <a:endParaRPr lang="en-US" sz="2000" dirty="0">
              <a:solidFill>
                <a:schemeClr val="tx2"/>
              </a:solidFill>
              <a:latin typeface="Courier New" pitchFamily="49" charset="0"/>
            </a:endParaRPr>
          </a:p>
          <a:p>
            <a:pPr marL="1030288" lvl="2" indent="-246063">
              <a:tabLst>
                <a:tab pos="2971800" algn="l"/>
              </a:tabLst>
            </a:pPr>
            <a:endParaRPr lang="en-US" dirty="0">
              <a:solidFill>
                <a:schemeClr val="tx2"/>
              </a:solidFill>
              <a:latin typeface="Courier New" pitchFamily="49" charset="0"/>
            </a:endParaRPr>
          </a:p>
          <a:p>
            <a:pPr marL="1030288" lvl="2" indent="-246063">
              <a:tabLst>
                <a:tab pos="2971800" algn="l"/>
              </a:tabLst>
            </a:pPr>
            <a:endParaRPr lang="en-US" dirty="0">
              <a:solidFill>
                <a:schemeClr val="tx2"/>
              </a:solidFill>
              <a:latin typeface="Courier New" pitchFamily="49" charset="0"/>
            </a:endParaRPr>
          </a:p>
          <a:p>
            <a:pPr marL="1030288" lvl="2" indent="-246063">
              <a:tabLst>
                <a:tab pos="2971800" algn="l"/>
              </a:tabLst>
            </a:pPr>
            <a:endParaRPr lang="en-US" dirty="0">
              <a:solidFill>
                <a:schemeClr val="tx2"/>
              </a:solidFill>
              <a:latin typeface="Courier New" pitchFamily="49" charset="0"/>
            </a:endParaRPr>
          </a:p>
          <a:p>
            <a:pPr marL="484188" indent="-246063">
              <a:tabLst>
                <a:tab pos="2971800" algn="l"/>
              </a:tabLst>
            </a:pPr>
            <a:r>
              <a:rPr lang="en-US" b="1" dirty="0">
                <a:solidFill>
                  <a:schemeClr val="tx2"/>
                </a:solidFill>
                <a:cs typeface="Calibri" panose="020F0502020204030204" pitchFamily="34" charset="0"/>
              </a:rPr>
              <a:t>Example, 4 bits: -6 / 4 = -1.5  (should round towards 0, to -1)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dirty="0">
                <a:solidFill>
                  <a:schemeClr val="tx2"/>
                </a:solidFill>
                <a:cs typeface="Calibri" panose="020F0502020204030204" pitchFamily="34" charset="0"/>
              </a:rPr>
              <a:t>1010</a:t>
            </a:r>
            <a:r>
              <a:rPr lang="en-US" baseline="-25000" dirty="0">
                <a:solidFill>
                  <a:schemeClr val="tx2"/>
                </a:solidFill>
                <a:cs typeface="Calibri" panose="020F0502020204030204" pitchFamily="34" charset="0"/>
              </a:rPr>
              <a:t>2</a:t>
            </a:r>
            <a:r>
              <a:rPr lang="en-US" dirty="0">
                <a:solidFill>
                  <a:schemeClr val="tx2"/>
                </a:solidFill>
                <a:cs typeface="Calibri" panose="020F0502020204030204" pitchFamily="34" charset="0"/>
              </a:rPr>
              <a:t> &gt;&gt; 2 = </a:t>
            </a:r>
            <a:r>
              <a:rPr lang="en-US" i="1" dirty="0">
                <a:solidFill>
                  <a:srgbClr val="FF0000"/>
                </a:solidFill>
                <a:cs typeface="Calibri" panose="020F0502020204030204" pitchFamily="34" charset="0"/>
              </a:rPr>
              <a:t>11</a:t>
            </a:r>
            <a:r>
              <a:rPr lang="en-US" dirty="0">
                <a:solidFill>
                  <a:schemeClr val="tx2"/>
                </a:solidFill>
                <a:cs typeface="Calibri" panose="020F0502020204030204" pitchFamily="34" charset="0"/>
              </a:rPr>
              <a:t>10</a:t>
            </a:r>
            <a:r>
              <a:rPr lang="en-US" baseline="-25000" dirty="0">
                <a:solidFill>
                  <a:schemeClr val="tx2"/>
                </a:solidFill>
                <a:cs typeface="Calibri" panose="020F0502020204030204" pitchFamily="34" charset="0"/>
              </a:rPr>
              <a:t>2</a:t>
            </a:r>
            <a:r>
              <a:rPr lang="en-US" dirty="0">
                <a:solidFill>
                  <a:schemeClr val="tx2"/>
                </a:solidFill>
                <a:cs typeface="Calibri" panose="020F0502020204030204" pitchFamily="34" charset="0"/>
              </a:rPr>
              <a:t> = -2</a:t>
            </a:r>
            <a:r>
              <a:rPr lang="en-US" baseline="-25000" dirty="0">
                <a:solidFill>
                  <a:schemeClr val="tx2"/>
                </a:solidFill>
                <a:cs typeface="Calibri" panose="020F0502020204030204" pitchFamily="34" charset="0"/>
              </a:rPr>
              <a:t>10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dirty="0">
                <a:solidFill>
                  <a:schemeClr val="tx2"/>
                </a:solidFill>
                <a:cs typeface="Calibri" panose="020F0502020204030204" pitchFamily="34" charset="0"/>
              </a:rPr>
              <a:t>Rounds the wrong way!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5594350" y="32329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5822950" y="32329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69" name="Rectangle 7"/>
          <p:cNvSpPr>
            <a:spLocks noChangeArrowheads="1"/>
          </p:cNvSpPr>
          <p:nvPr/>
        </p:nvSpPr>
        <p:spPr bwMode="auto">
          <a:xfrm>
            <a:off x="6737350" y="32329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5594350" y="36901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5371" name="Rectangle 9"/>
          <p:cNvSpPr>
            <a:spLocks noChangeArrowheads="1"/>
          </p:cNvSpPr>
          <p:nvPr/>
        </p:nvSpPr>
        <p:spPr bwMode="auto">
          <a:xfrm>
            <a:off x="6508750" y="36901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5372" name="Rectangle 10"/>
          <p:cNvSpPr>
            <a:spLocks noChangeArrowheads="1"/>
          </p:cNvSpPr>
          <p:nvPr/>
        </p:nvSpPr>
        <p:spPr bwMode="auto">
          <a:xfrm>
            <a:off x="6737350" y="3690175"/>
            <a:ext cx="228600" cy="22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15373" name="Rectangle 11"/>
          <p:cNvSpPr>
            <a:spLocks noChangeArrowheads="1"/>
          </p:cNvSpPr>
          <p:nvPr/>
        </p:nvSpPr>
        <p:spPr bwMode="auto">
          <a:xfrm>
            <a:off x="6965950" y="36901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5374" name="Rectangle 12"/>
          <p:cNvSpPr>
            <a:spLocks noChangeArrowheads="1"/>
          </p:cNvSpPr>
          <p:nvPr/>
        </p:nvSpPr>
        <p:spPr bwMode="auto">
          <a:xfrm>
            <a:off x="7880350" y="36901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5375" name="Rectangle 13"/>
          <p:cNvSpPr>
            <a:spLocks noChangeArrowheads="1"/>
          </p:cNvSpPr>
          <p:nvPr/>
        </p:nvSpPr>
        <p:spPr bwMode="auto">
          <a:xfrm>
            <a:off x="8108950" y="36901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5376" name="Rectangle 14"/>
          <p:cNvSpPr>
            <a:spLocks noChangeArrowheads="1"/>
          </p:cNvSpPr>
          <p:nvPr/>
        </p:nvSpPr>
        <p:spPr bwMode="auto">
          <a:xfrm>
            <a:off x="5822950" y="36901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5377" name="Rectangle 15"/>
          <p:cNvSpPr>
            <a:spLocks noChangeArrowheads="1"/>
          </p:cNvSpPr>
          <p:nvPr/>
        </p:nvSpPr>
        <p:spPr bwMode="auto">
          <a:xfrm>
            <a:off x="5051425" y="3156776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latin typeface="Times" pitchFamily="18" charset="0"/>
              </a:rPr>
              <a:t>x</a:t>
            </a:r>
          </a:p>
        </p:txBody>
      </p:sp>
      <p:sp>
        <p:nvSpPr>
          <p:cNvPr id="15378" name="Rectangle 16"/>
          <p:cNvSpPr>
            <a:spLocks noChangeArrowheads="1"/>
          </p:cNvSpPr>
          <p:nvPr/>
        </p:nvSpPr>
        <p:spPr bwMode="auto">
          <a:xfrm>
            <a:off x="5051426" y="3613976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Times" pitchFamily="18" charset="0"/>
              </a:rPr>
              <a:t>2</a:t>
            </a:r>
            <a:r>
              <a:rPr lang="en-US" i="1" baseline="30000" dirty="0">
                <a:latin typeface="Times" pitchFamily="18" charset="0"/>
              </a:rPr>
              <a:t>k</a:t>
            </a:r>
            <a:endParaRPr lang="en-US" i="1" dirty="0">
              <a:latin typeface="Times" pitchFamily="18" charset="0"/>
            </a:endParaRPr>
          </a:p>
        </p:txBody>
      </p:sp>
      <p:sp>
        <p:nvSpPr>
          <p:cNvPr id="15379" name="Line 17"/>
          <p:cNvSpPr>
            <a:spLocks noChangeShapeType="1"/>
          </p:cNvSpPr>
          <p:nvPr/>
        </p:nvSpPr>
        <p:spPr bwMode="auto">
          <a:xfrm>
            <a:off x="3460750" y="39949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Rectangle 18"/>
          <p:cNvSpPr>
            <a:spLocks noChangeArrowheads="1"/>
          </p:cNvSpPr>
          <p:nvPr/>
        </p:nvSpPr>
        <p:spPr bwMode="auto">
          <a:xfrm>
            <a:off x="4670426" y="3613976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Courier New" pitchFamily="49" charset="0"/>
              </a:rPr>
              <a:t>/</a:t>
            </a:r>
          </a:p>
        </p:txBody>
      </p:sp>
      <p:sp>
        <p:nvSpPr>
          <p:cNvPr id="15381" name="Rectangle 19"/>
          <p:cNvSpPr>
            <a:spLocks noChangeArrowheads="1"/>
          </p:cNvSpPr>
          <p:nvPr/>
        </p:nvSpPr>
        <p:spPr bwMode="auto">
          <a:xfrm>
            <a:off x="4759326" y="4071176"/>
            <a:ext cx="6461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i="1">
                <a:latin typeface="Times" pitchFamily="18" charset="0"/>
              </a:rPr>
              <a:t>x </a:t>
            </a:r>
            <a:r>
              <a:rPr lang="en-US">
                <a:latin typeface="Times" pitchFamily="18" charset="0"/>
              </a:rPr>
              <a:t>/ 2</a:t>
            </a:r>
            <a:r>
              <a:rPr lang="en-US" i="1" baseline="30000">
                <a:latin typeface="Times" pitchFamily="18" charset="0"/>
              </a:rPr>
              <a:t>k</a:t>
            </a:r>
            <a:endParaRPr lang="en-US" i="1">
              <a:latin typeface="Times" pitchFamily="18" charset="0"/>
            </a:endParaRPr>
          </a:p>
        </p:txBody>
      </p:sp>
      <p:sp>
        <p:nvSpPr>
          <p:cNvPr id="15382" name="Text Box 20"/>
          <p:cNvSpPr txBox="1">
            <a:spLocks noChangeArrowheads="1"/>
          </p:cNvSpPr>
          <p:nvPr/>
        </p:nvSpPr>
        <p:spPr bwMode="auto">
          <a:xfrm>
            <a:off x="2209800" y="4071176"/>
            <a:ext cx="1111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34" charset="0"/>
              </a:rPr>
              <a:t>Division: </a:t>
            </a:r>
          </a:p>
        </p:txBody>
      </p:sp>
      <p:sp>
        <p:nvSpPr>
          <p:cNvPr id="15383" name="Text Box 21"/>
          <p:cNvSpPr txBox="1">
            <a:spLocks noChangeArrowheads="1"/>
          </p:cNvSpPr>
          <p:nvPr/>
        </p:nvSpPr>
        <p:spPr bwMode="auto">
          <a:xfrm>
            <a:off x="2209800" y="3385376"/>
            <a:ext cx="12509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34" charset="0"/>
              </a:rPr>
              <a:t>Operands:</a:t>
            </a:r>
          </a:p>
        </p:txBody>
      </p:sp>
      <p:sp>
        <p:nvSpPr>
          <p:cNvPr id="15384" name="Rectangle 22"/>
          <p:cNvSpPr>
            <a:spLocks noChangeArrowheads="1"/>
          </p:cNvSpPr>
          <p:nvPr/>
        </p:nvSpPr>
        <p:spPr bwMode="auto">
          <a:xfrm>
            <a:off x="7194550" y="36901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5385" name="Rectangle 23"/>
          <p:cNvSpPr>
            <a:spLocks noChangeArrowheads="1"/>
          </p:cNvSpPr>
          <p:nvPr/>
        </p:nvSpPr>
        <p:spPr bwMode="auto">
          <a:xfrm>
            <a:off x="6705600" y="2913889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latin typeface="Times" pitchFamily="18" charset="0"/>
              </a:rPr>
              <a:t>k</a:t>
            </a:r>
          </a:p>
        </p:txBody>
      </p:sp>
      <p:sp>
        <p:nvSpPr>
          <p:cNvPr id="15386" name="Rectangle 24"/>
          <p:cNvSpPr>
            <a:spLocks noChangeArrowheads="1"/>
          </p:cNvSpPr>
          <p:nvPr/>
        </p:nvSpPr>
        <p:spPr bwMode="auto">
          <a:xfrm>
            <a:off x="6051550" y="32329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grpSp>
        <p:nvGrpSpPr>
          <p:cNvPr id="15387" name="Group 25"/>
          <p:cNvGrpSpPr>
            <a:grpSpLocks/>
          </p:cNvGrpSpPr>
          <p:nvPr/>
        </p:nvGrpSpPr>
        <p:grpSpPr bwMode="auto">
          <a:xfrm>
            <a:off x="6965950" y="3232975"/>
            <a:ext cx="1371600" cy="228600"/>
            <a:chOff x="3744" y="1488"/>
            <a:chExt cx="864" cy="144"/>
          </a:xfrm>
        </p:grpSpPr>
        <p:sp>
          <p:nvSpPr>
            <p:cNvPr id="15417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5418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5419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5420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</p:grpSp>
      <p:sp>
        <p:nvSpPr>
          <p:cNvPr id="15388" name="Rectangle 30"/>
          <p:cNvSpPr>
            <a:spLocks noChangeArrowheads="1"/>
          </p:cNvSpPr>
          <p:nvPr/>
        </p:nvSpPr>
        <p:spPr bwMode="auto">
          <a:xfrm>
            <a:off x="6965950" y="41473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89" name="Rectangle 31"/>
          <p:cNvSpPr>
            <a:spLocks noChangeArrowheads="1"/>
          </p:cNvSpPr>
          <p:nvPr/>
        </p:nvSpPr>
        <p:spPr bwMode="auto">
          <a:xfrm>
            <a:off x="7194550" y="4147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90" name="Rectangle 32"/>
          <p:cNvSpPr>
            <a:spLocks noChangeArrowheads="1"/>
          </p:cNvSpPr>
          <p:nvPr/>
        </p:nvSpPr>
        <p:spPr bwMode="auto">
          <a:xfrm>
            <a:off x="8108950" y="4147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91" name="Rectangle 33"/>
          <p:cNvSpPr>
            <a:spLocks noChangeArrowheads="1"/>
          </p:cNvSpPr>
          <p:nvPr/>
        </p:nvSpPr>
        <p:spPr bwMode="auto">
          <a:xfrm>
            <a:off x="7423150" y="41473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5392" name="Rectangle 34"/>
          <p:cNvSpPr>
            <a:spLocks noChangeArrowheads="1"/>
          </p:cNvSpPr>
          <p:nvPr/>
        </p:nvSpPr>
        <p:spPr bwMode="auto">
          <a:xfrm>
            <a:off x="5594350" y="4147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5393" name="Rectangle 35"/>
          <p:cNvSpPr>
            <a:spLocks noChangeArrowheads="1"/>
          </p:cNvSpPr>
          <p:nvPr/>
        </p:nvSpPr>
        <p:spPr bwMode="auto">
          <a:xfrm>
            <a:off x="6508750" y="41473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94" name="Rectangle 36"/>
          <p:cNvSpPr>
            <a:spLocks noChangeArrowheads="1"/>
          </p:cNvSpPr>
          <p:nvPr/>
        </p:nvSpPr>
        <p:spPr bwMode="auto">
          <a:xfrm>
            <a:off x="6737350" y="41473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95" name="Rectangle 37"/>
          <p:cNvSpPr>
            <a:spLocks noChangeArrowheads="1"/>
          </p:cNvSpPr>
          <p:nvPr/>
        </p:nvSpPr>
        <p:spPr bwMode="auto">
          <a:xfrm>
            <a:off x="5822950" y="4147375"/>
            <a:ext cx="6858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grpSp>
        <p:nvGrpSpPr>
          <p:cNvPr id="15396" name="Group 38"/>
          <p:cNvGrpSpPr>
            <a:grpSpLocks/>
          </p:cNvGrpSpPr>
          <p:nvPr/>
        </p:nvGrpSpPr>
        <p:grpSpPr bwMode="auto">
          <a:xfrm>
            <a:off x="8413750" y="4147375"/>
            <a:ext cx="1371600" cy="228600"/>
            <a:chOff x="4416" y="2256"/>
            <a:chExt cx="864" cy="144"/>
          </a:xfrm>
        </p:grpSpPr>
        <p:sp>
          <p:nvSpPr>
            <p:cNvPr id="15413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5414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5415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5416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</p:grpSp>
      <p:sp>
        <p:nvSpPr>
          <p:cNvPr id="15397" name="Line 43"/>
          <p:cNvSpPr>
            <a:spLocks noChangeShapeType="1"/>
          </p:cNvSpPr>
          <p:nvPr/>
        </p:nvSpPr>
        <p:spPr bwMode="auto">
          <a:xfrm>
            <a:off x="3460750" y="45283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Rectangle 44"/>
          <p:cNvSpPr>
            <a:spLocks noChangeArrowheads="1"/>
          </p:cNvSpPr>
          <p:nvPr/>
        </p:nvSpPr>
        <p:spPr bwMode="auto">
          <a:xfrm>
            <a:off x="3536951" y="4628389"/>
            <a:ext cx="19669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>
                <a:latin typeface="Times" pitchFamily="18" charset="0"/>
              </a:rPr>
              <a:t>RoundDown(</a:t>
            </a:r>
            <a:r>
              <a:rPr lang="en-US" i="1">
                <a:latin typeface="Times" pitchFamily="18" charset="0"/>
              </a:rPr>
              <a:t>x </a:t>
            </a:r>
            <a:r>
              <a:rPr lang="en-US">
                <a:latin typeface="Times" pitchFamily="18" charset="0"/>
              </a:rPr>
              <a:t>/ 2</a:t>
            </a:r>
            <a:r>
              <a:rPr lang="en-US" i="1" baseline="30000">
                <a:latin typeface="Times" pitchFamily="18" charset="0"/>
              </a:rPr>
              <a:t>k</a:t>
            </a:r>
            <a:r>
              <a:rPr lang="en-US">
                <a:latin typeface="Times" pitchFamily="18" charset="0"/>
                <a:sym typeface="Symbol" pitchFamily="18" charset="2"/>
              </a:rPr>
              <a:t>)</a:t>
            </a:r>
            <a:endParaRPr lang="en-US">
              <a:latin typeface="Times" pitchFamily="18" charset="0"/>
            </a:endParaRPr>
          </a:p>
        </p:txBody>
      </p:sp>
      <p:sp>
        <p:nvSpPr>
          <p:cNvPr id="15399" name="Rectangle 45"/>
          <p:cNvSpPr>
            <a:spLocks noChangeArrowheads="1"/>
          </p:cNvSpPr>
          <p:nvPr/>
        </p:nvSpPr>
        <p:spPr bwMode="auto">
          <a:xfrm>
            <a:off x="6965950" y="46807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400" name="Rectangle 46"/>
          <p:cNvSpPr>
            <a:spLocks noChangeArrowheads="1"/>
          </p:cNvSpPr>
          <p:nvPr/>
        </p:nvSpPr>
        <p:spPr bwMode="auto">
          <a:xfrm>
            <a:off x="7194550" y="46807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401" name="Rectangle 47"/>
          <p:cNvSpPr>
            <a:spLocks noChangeArrowheads="1"/>
          </p:cNvSpPr>
          <p:nvPr/>
        </p:nvSpPr>
        <p:spPr bwMode="auto">
          <a:xfrm>
            <a:off x="8108950" y="46807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402" name="Rectangle 48"/>
          <p:cNvSpPr>
            <a:spLocks noChangeArrowheads="1"/>
          </p:cNvSpPr>
          <p:nvPr/>
        </p:nvSpPr>
        <p:spPr bwMode="auto">
          <a:xfrm>
            <a:off x="7423150" y="46807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5403" name="Text Box 49"/>
          <p:cNvSpPr txBox="1">
            <a:spLocks noChangeArrowheads="1"/>
          </p:cNvSpPr>
          <p:nvPr/>
        </p:nvSpPr>
        <p:spPr bwMode="auto">
          <a:xfrm>
            <a:off x="2209800" y="4604576"/>
            <a:ext cx="895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34" charset="0"/>
              </a:rPr>
              <a:t>Result:</a:t>
            </a:r>
          </a:p>
        </p:txBody>
      </p:sp>
      <p:sp>
        <p:nvSpPr>
          <p:cNvPr id="15404" name="Text Box 50"/>
          <p:cNvSpPr txBox="1">
            <a:spLocks noChangeArrowheads="1"/>
          </p:cNvSpPr>
          <p:nvPr/>
        </p:nvSpPr>
        <p:spPr bwMode="auto">
          <a:xfrm>
            <a:off x="8235217" y="3957495"/>
            <a:ext cx="284428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latin typeface="Helvetica" pitchFamily="34" charset="0"/>
              </a:rPr>
              <a:t>.</a:t>
            </a:r>
          </a:p>
        </p:txBody>
      </p:sp>
      <p:sp>
        <p:nvSpPr>
          <p:cNvPr id="15405" name="Text Box 51"/>
          <p:cNvSpPr txBox="1">
            <a:spLocks noChangeArrowheads="1"/>
          </p:cNvSpPr>
          <p:nvPr/>
        </p:nvSpPr>
        <p:spPr bwMode="auto">
          <a:xfrm>
            <a:off x="8557183" y="3323462"/>
            <a:ext cx="14292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990000"/>
                </a:solidFill>
                <a:latin typeface="Helvetica" pitchFamily="34" charset="0"/>
              </a:rPr>
              <a:t>Binary Point</a:t>
            </a:r>
          </a:p>
        </p:txBody>
      </p:sp>
      <p:sp>
        <p:nvSpPr>
          <p:cNvPr id="15406" name="Line 52"/>
          <p:cNvSpPr>
            <a:spLocks noChangeShapeType="1"/>
          </p:cNvSpPr>
          <p:nvPr/>
        </p:nvSpPr>
        <p:spPr bwMode="auto">
          <a:xfrm flipH="1">
            <a:off x="8390518" y="3621719"/>
            <a:ext cx="304800" cy="685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7" name="Rectangle 53"/>
          <p:cNvSpPr>
            <a:spLocks noChangeArrowheads="1"/>
          </p:cNvSpPr>
          <p:nvPr/>
        </p:nvSpPr>
        <p:spPr bwMode="auto">
          <a:xfrm>
            <a:off x="5594350" y="41473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408" name="Rectangle 54"/>
          <p:cNvSpPr>
            <a:spLocks noChangeArrowheads="1"/>
          </p:cNvSpPr>
          <p:nvPr/>
        </p:nvSpPr>
        <p:spPr bwMode="auto">
          <a:xfrm>
            <a:off x="5594350" y="46807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5409" name="Rectangle 55"/>
          <p:cNvSpPr>
            <a:spLocks noChangeArrowheads="1"/>
          </p:cNvSpPr>
          <p:nvPr/>
        </p:nvSpPr>
        <p:spPr bwMode="auto">
          <a:xfrm>
            <a:off x="6508750" y="46807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410" name="Rectangle 56"/>
          <p:cNvSpPr>
            <a:spLocks noChangeArrowheads="1"/>
          </p:cNvSpPr>
          <p:nvPr/>
        </p:nvSpPr>
        <p:spPr bwMode="auto">
          <a:xfrm>
            <a:off x="6737350" y="46807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411" name="Rectangle 57"/>
          <p:cNvSpPr>
            <a:spLocks noChangeArrowheads="1"/>
          </p:cNvSpPr>
          <p:nvPr/>
        </p:nvSpPr>
        <p:spPr bwMode="auto">
          <a:xfrm>
            <a:off x="5822950" y="4680775"/>
            <a:ext cx="6858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5412" name="Rectangle 58"/>
          <p:cNvSpPr>
            <a:spLocks noChangeArrowheads="1"/>
          </p:cNvSpPr>
          <p:nvPr/>
        </p:nvSpPr>
        <p:spPr bwMode="auto">
          <a:xfrm>
            <a:off x="5594350" y="46807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6E3A6B-2BE1-4068-9F2A-056C0A28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41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Correct Signed Power-of-2 Divide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Autofit/>
          </a:bodyPr>
          <a:lstStyle/>
          <a:p>
            <a:pPr marL="484188" indent="-246063">
              <a:tabLst>
                <a:tab pos="2971800" algn="l"/>
              </a:tabLst>
            </a:pPr>
            <a:r>
              <a:rPr lang="en-US" sz="2000" dirty="0"/>
              <a:t>Want 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 </a:t>
            </a:r>
            <a:r>
              <a:rPr lang="en-US" sz="2000" b="1" dirty="0">
                <a:latin typeface="Courier New" pitchFamily="49" charset="0"/>
              </a:rPr>
              <a:t>x / </a:t>
            </a:r>
            <a:r>
              <a:rPr lang="en-US" sz="2000" b="1" dirty="0"/>
              <a:t>2</a:t>
            </a:r>
            <a:r>
              <a:rPr lang="en-US" sz="2000" b="1" i="1" baseline="30000" dirty="0"/>
              <a:t>k </a:t>
            </a:r>
            <a:r>
              <a:rPr lang="en-US" sz="2000" b="1" dirty="0">
                <a:sym typeface="Symbol" pitchFamily="18" charset="2"/>
              </a:rPr>
              <a:t></a:t>
            </a:r>
            <a:r>
              <a:rPr lang="en-US" sz="2000" dirty="0">
                <a:sym typeface="Symbol" pitchFamily="18" charset="2"/>
              </a:rPr>
              <a:t>    (</a:t>
            </a:r>
            <a:r>
              <a:rPr lang="en-US" sz="2000" dirty="0"/>
              <a:t>round towards 0)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sz="1600" dirty="0"/>
              <a:t>Math identit</a:t>
            </a:r>
            <a:r>
              <a:rPr lang="en-US" sz="1800" dirty="0"/>
              <a:t>y:</a:t>
            </a:r>
            <a:r>
              <a:rPr lang="en-US" sz="1800" b="1" dirty="0"/>
              <a:t> </a:t>
            </a:r>
            <a:r>
              <a:rPr lang="en-US" sz="1800" b="1" dirty="0">
                <a:ea typeface="Calibri" charset="0"/>
                <a:cs typeface="Calibri" charset="0"/>
                <a:sym typeface="Symbol" pitchFamily="18" charset="2"/>
              </a:rPr>
              <a:t></a:t>
            </a:r>
            <a:r>
              <a:rPr lang="en-US" sz="1800" b="1" dirty="0">
                <a:ea typeface="Calibri" charset="0"/>
                <a:cs typeface="Calibri" charset="0"/>
              </a:rPr>
              <a:t>x / y</a:t>
            </a:r>
            <a:r>
              <a:rPr lang="en-US" sz="1800" b="1" dirty="0">
                <a:ea typeface="Calibri" charset="0"/>
                <a:cs typeface="Calibri" charset="0"/>
                <a:sym typeface="Symbol" pitchFamily="18" charset="2"/>
              </a:rPr>
              <a:t>  =  </a:t>
            </a:r>
            <a:r>
              <a:rPr lang="en-US" sz="1800" b="1" dirty="0">
                <a:ea typeface="Calibri" charset="0"/>
                <a:cs typeface="Calibri" charset="0"/>
              </a:rPr>
              <a:t>(x + y - 1) / y </a:t>
            </a:r>
            <a:r>
              <a:rPr lang="en-US" sz="1800" b="1" dirty="0">
                <a:ea typeface="Calibri" charset="0"/>
                <a:cs typeface="Calibri" charset="0"/>
                <a:sym typeface="Symbol" pitchFamily="18" charset="2"/>
              </a:rPr>
              <a:t></a:t>
            </a:r>
            <a:endParaRPr lang="en-US" sz="1600" b="1" dirty="0"/>
          </a:p>
          <a:p>
            <a:pPr marL="744538" lvl="1" indent="-246063">
              <a:tabLst>
                <a:tab pos="2971800" algn="l"/>
              </a:tabLst>
            </a:pPr>
            <a:r>
              <a:rPr lang="en-US" sz="1600" dirty="0"/>
              <a:t>Compute negative case as  </a:t>
            </a:r>
            <a:r>
              <a:rPr lang="en-US" sz="1600" b="1" dirty="0">
                <a:sym typeface="Symbol" pitchFamily="18" charset="2"/>
              </a:rPr>
              <a:t></a:t>
            </a:r>
            <a:r>
              <a:rPr lang="en-US" sz="1600" b="1" dirty="0">
                <a:latin typeface="Courier New" pitchFamily="49" charset="0"/>
              </a:rPr>
              <a:t>(x+</a:t>
            </a:r>
            <a:r>
              <a:rPr lang="en-US" sz="1600" b="1" dirty="0"/>
              <a:t>2</a:t>
            </a:r>
            <a:r>
              <a:rPr lang="en-US" sz="1600" b="1" i="1" baseline="30000" dirty="0"/>
              <a:t>k</a:t>
            </a:r>
            <a:r>
              <a:rPr lang="en-US" sz="1600" b="1" dirty="0">
                <a:latin typeface="Courier New" pitchFamily="49" charset="0"/>
              </a:rPr>
              <a:t>-1)/ </a:t>
            </a:r>
            <a:r>
              <a:rPr lang="en-US" sz="1600" b="1" dirty="0"/>
              <a:t>2</a:t>
            </a:r>
            <a:r>
              <a:rPr lang="en-US" sz="1600" b="1" i="1" baseline="30000" dirty="0"/>
              <a:t>k </a:t>
            </a:r>
            <a:r>
              <a:rPr lang="en-US" sz="1600" b="1" dirty="0">
                <a:sym typeface="Symbol" pitchFamily="18" charset="2"/>
              </a:rPr>
              <a:t></a:t>
            </a:r>
            <a:r>
              <a:rPr lang="en-US" sz="1800" dirty="0">
                <a:sym typeface="Symbol" pitchFamily="18" charset="2"/>
              </a:rPr>
              <a:t>   →</a:t>
            </a:r>
            <a:r>
              <a:rPr lang="en-US" sz="1600" dirty="0">
                <a:sym typeface="Symbol" pitchFamily="18" charset="2"/>
              </a:rPr>
              <a:t> gets us correct rounding! 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sz="1800" dirty="0">
                <a:sym typeface="Symbol" pitchFamily="18" charset="2"/>
              </a:rPr>
              <a:t>Computing both cases in C:</a:t>
            </a:r>
            <a:r>
              <a:rPr lang="en-US" sz="1800" dirty="0"/>
              <a:t> </a:t>
            </a:r>
            <a:r>
              <a:rPr lang="en-US" sz="1800" b="1" dirty="0">
                <a:latin typeface="Courier New" pitchFamily="49" charset="0"/>
              </a:rPr>
              <a:t>(x&lt;0 ? (x + (1&lt;&lt;k)-1) : x) &gt;&gt; k</a:t>
            </a:r>
            <a:endParaRPr lang="en-US" sz="1800" b="1" dirty="0"/>
          </a:p>
          <a:p>
            <a:pPr marL="1146175" lvl="2" indent="-238125">
              <a:tabLst>
                <a:tab pos="2971800" algn="l"/>
              </a:tabLst>
            </a:pPr>
            <a:r>
              <a:rPr lang="en-US" sz="1400" dirty="0"/>
              <a:t>Biases dividend toward 0</a:t>
            </a:r>
          </a:p>
          <a:p>
            <a:pPr marL="908050" lvl="2" indent="0">
              <a:buNone/>
              <a:tabLst>
                <a:tab pos="2971800" algn="l"/>
              </a:tabLst>
            </a:pPr>
            <a:endParaRPr lang="en-US" sz="800" dirty="0"/>
          </a:p>
          <a:p>
            <a:pPr marL="385763" indent="-385763">
              <a:tabLst>
                <a:tab pos="2971800" algn="l"/>
              </a:tabLst>
            </a:pPr>
            <a:r>
              <a:rPr lang="en-US" sz="1800" b="1" dirty="0"/>
              <a:t>Case 1: No rounding</a:t>
            </a:r>
          </a:p>
          <a:p>
            <a:pPr marL="385763" indent="-385763">
              <a:tabLst>
                <a:tab pos="2971800" algn="l"/>
              </a:tabLst>
            </a:pPr>
            <a:endParaRPr lang="en-US" sz="2000" b="1" dirty="0"/>
          </a:p>
          <a:p>
            <a:pPr marL="385763" indent="-385763">
              <a:tabLst>
                <a:tab pos="2971800" algn="l"/>
              </a:tabLst>
            </a:pPr>
            <a:endParaRPr lang="en-US" sz="1800" b="1" dirty="0"/>
          </a:p>
          <a:p>
            <a:pPr marL="385763" indent="-385763">
              <a:tabLst>
                <a:tab pos="2971800" algn="l"/>
              </a:tabLst>
            </a:pPr>
            <a:endParaRPr lang="en-US" sz="2000" b="1" dirty="0"/>
          </a:p>
          <a:p>
            <a:pPr marL="385763" indent="-385763">
              <a:tabLst>
                <a:tab pos="2971800" algn="l"/>
              </a:tabLst>
            </a:pPr>
            <a:endParaRPr lang="en-US" sz="1800" b="1" dirty="0"/>
          </a:p>
          <a:p>
            <a:pPr marL="385763" indent="-385763">
              <a:tabLst>
                <a:tab pos="2971800" algn="l"/>
              </a:tabLst>
            </a:pPr>
            <a:endParaRPr lang="en-US" sz="2000" b="1" dirty="0"/>
          </a:p>
          <a:p>
            <a:pPr marL="385763" indent="-385763">
              <a:tabLst>
                <a:tab pos="2971800" algn="l"/>
              </a:tabLst>
            </a:pPr>
            <a:endParaRPr lang="en-US" sz="1800" b="1" dirty="0"/>
          </a:p>
          <a:p>
            <a:pPr marL="385763" indent="-385763">
              <a:tabLst>
                <a:tab pos="2971800" algn="l"/>
              </a:tabLst>
            </a:pPr>
            <a:r>
              <a:rPr lang="en-US" sz="2000" b="1" dirty="0"/>
              <a:t>Example, 4 bits: -8 / 2</a:t>
            </a:r>
            <a:r>
              <a:rPr lang="en-US" sz="2000" b="1" baseline="30000" dirty="0"/>
              <a:t>2</a:t>
            </a:r>
            <a:r>
              <a:rPr lang="en-US" sz="2000" b="1" dirty="0"/>
              <a:t> = -2            bias = (1&lt;&lt;2)-1 = 3</a:t>
            </a:r>
          </a:p>
          <a:p>
            <a:pPr marL="646113" lvl="1" indent="-385763">
              <a:tabLst>
                <a:tab pos="2971800" algn="l"/>
              </a:tabLst>
            </a:pPr>
            <a:r>
              <a:rPr lang="en-US" sz="1800" dirty="0"/>
              <a:t>(1000 + 0011) &gt;&gt; 2 = 1011 &gt;&gt; 2 = </a:t>
            </a:r>
            <a:r>
              <a:rPr lang="en-US" sz="1800" i="1" dirty="0">
                <a:solidFill>
                  <a:srgbClr val="FF0000"/>
                </a:solidFill>
              </a:rPr>
              <a:t>11</a:t>
            </a:r>
            <a:r>
              <a:rPr lang="en-US" sz="1800" dirty="0"/>
              <a:t>10 = -2</a:t>
            </a:r>
            <a:r>
              <a:rPr lang="en-US" sz="1800" baseline="-25000" dirty="0"/>
              <a:t>10       </a:t>
            </a:r>
            <a:r>
              <a:rPr lang="en-US" sz="1800" dirty="0"/>
              <a:t>(correct, no rounding)</a:t>
            </a:r>
            <a:endParaRPr lang="en-US" sz="1800" baseline="-2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36A8AB7-C621-5948-A2E5-9A1F43F16BD1}"/>
              </a:ext>
            </a:extLst>
          </p:cNvPr>
          <p:cNvGrpSpPr/>
          <p:nvPr/>
        </p:nvGrpSpPr>
        <p:grpSpPr>
          <a:xfrm>
            <a:off x="1612622" y="2572512"/>
            <a:ext cx="8534171" cy="3353952"/>
            <a:chOff x="76429" y="2932668"/>
            <a:chExt cx="8534171" cy="3353952"/>
          </a:xfrm>
        </p:grpSpPr>
        <p:sp>
          <p:nvSpPr>
            <p:cNvPr id="47109" name="Text Box 4"/>
            <p:cNvSpPr txBox="1">
              <a:spLocks noChangeArrowheads="1"/>
            </p:cNvSpPr>
            <p:nvPr/>
          </p:nvSpPr>
          <p:spPr bwMode="auto">
            <a:xfrm>
              <a:off x="609600" y="4953000"/>
              <a:ext cx="10096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34" charset="0"/>
                </a:rPr>
                <a:t>Divisor: </a:t>
              </a:r>
            </a:p>
          </p:txBody>
        </p:sp>
        <p:sp>
          <p:nvSpPr>
            <p:cNvPr id="47110" name="Text Box 5"/>
            <p:cNvSpPr txBox="1">
              <a:spLocks noChangeArrowheads="1"/>
            </p:cNvSpPr>
            <p:nvPr/>
          </p:nvSpPr>
          <p:spPr bwMode="auto">
            <a:xfrm>
              <a:off x="533400" y="3736975"/>
              <a:ext cx="11366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Helvetica" pitchFamily="34" charset="0"/>
                </a:rPr>
                <a:t>Dividend:</a:t>
              </a:r>
            </a:p>
          </p:txBody>
        </p:sp>
        <p:sp>
          <p:nvSpPr>
            <p:cNvPr id="47111" name="Rectangle 6"/>
            <p:cNvSpPr>
              <a:spLocks noChangeArrowheads="1"/>
            </p:cNvSpPr>
            <p:nvPr/>
          </p:nvSpPr>
          <p:spPr bwMode="auto">
            <a:xfrm>
              <a:off x="3886200" y="5029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12" name="Rectangle 7"/>
            <p:cNvSpPr>
              <a:spLocks noChangeArrowheads="1"/>
            </p:cNvSpPr>
            <p:nvPr/>
          </p:nvSpPr>
          <p:spPr bwMode="auto">
            <a:xfrm>
              <a:off x="4800600" y="5029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13" name="Rectangle 8"/>
            <p:cNvSpPr>
              <a:spLocks noChangeArrowheads="1"/>
            </p:cNvSpPr>
            <p:nvPr/>
          </p:nvSpPr>
          <p:spPr bwMode="auto">
            <a:xfrm>
              <a:off x="5029200" y="5029200"/>
              <a:ext cx="228600" cy="22860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14" name="Rectangle 9"/>
            <p:cNvSpPr>
              <a:spLocks noChangeArrowheads="1"/>
            </p:cNvSpPr>
            <p:nvPr/>
          </p:nvSpPr>
          <p:spPr bwMode="auto">
            <a:xfrm>
              <a:off x="5257800" y="5029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15" name="Rectangle 10"/>
            <p:cNvSpPr>
              <a:spLocks noChangeArrowheads="1"/>
            </p:cNvSpPr>
            <p:nvPr/>
          </p:nvSpPr>
          <p:spPr bwMode="auto">
            <a:xfrm>
              <a:off x="6172200" y="5029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16" name="Rectangle 11"/>
            <p:cNvSpPr>
              <a:spLocks noChangeArrowheads="1"/>
            </p:cNvSpPr>
            <p:nvPr/>
          </p:nvSpPr>
          <p:spPr bwMode="auto">
            <a:xfrm>
              <a:off x="6400800" y="5029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17" name="Rectangle 12"/>
            <p:cNvSpPr>
              <a:spLocks noChangeArrowheads="1"/>
            </p:cNvSpPr>
            <p:nvPr/>
          </p:nvSpPr>
          <p:spPr bwMode="auto">
            <a:xfrm>
              <a:off x="4114800" y="5029200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18" name="Rectangle 13"/>
            <p:cNvSpPr>
              <a:spLocks noChangeArrowheads="1"/>
            </p:cNvSpPr>
            <p:nvPr/>
          </p:nvSpPr>
          <p:spPr bwMode="auto">
            <a:xfrm>
              <a:off x="3251326" y="3736975"/>
              <a:ext cx="28725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 dirty="0">
                  <a:latin typeface="Times" pitchFamily="18" charset="0"/>
                </a:rPr>
                <a:t>x</a:t>
              </a:r>
            </a:p>
          </p:txBody>
        </p:sp>
        <p:sp>
          <p:nvSpPr>
            <p:cNvPr id="47119" name="Rectangle 14"/>
            <p:cNvSpPr>
              <a:spLocks noChangeArrowheads="1"/>
            </p:cNvSpPr>
            <p:nvPr/>
          </p:nvSpPr>
          <p:spPr bwMode="auto">
            <a:xfrm>
              <a:off x="3276600" y="4953000"/>
              <a:ext cx="366713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Times" pitchFamily="18" charset="0"/>
                </a:rPr>
                <a:t>2</a:t>
              </a:r>
              <a:r>
                <a:rPr lang="en-US" i="1" baseline="30000" dirty="0">
                  <a:latin typeface="Times" pitchFamily="18" charset="0"/>
                </a:rPr>
                <a:t>k</a:t>
              </a:r>
              <a:endParaRPr lang="en-US" i="1" dirty="0">
                <a:latin typeface="Times" pitchFamily="18" charset="0"/>
              </a:endParaRPr>
            </a:p>
          </p:txBody>
        </p:sp>
        <p:sp>
          <p:nvSpPr>
            <p:cNvPr id="47120" name="Line 15"/>
            <p:cNvSpPr>
              <a:spLocks noChangeShapeType="1"/>
            </p:cNvSpPr>
            <p:nvPr/>
          </p:nvSpPr>
          <p:spPr bwMode="auto">
            <a:xfrm>
              <a:off x="2133600" y="5334000"/>
              <a:ext cx="6324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Rectangle 16"/>
            <p:cNvSpPr>
              <a:spLocks noChangeArrowheads="1"/>
            </p:cNvSpPr>
            <p:nvPr/>
          </p:nvSpPr>
          <p:spPr bwMode="auto">
            <a:xfrm>
              <a:off x="3032125" y="4953000"/>
              <a:ext cx="320675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latin typeface="Courier New" pitchFamily="49" charset="0"/>
                </a:rPr>
                <a:t>/</a:t>
              </a:r>
            </a:p>
          </p:txBody>
        </p:sp>
        <p:sp>
          <p:nvSpPr>
            <p:cNvPr id="47122" name="Rectangle 17"/>
            <p:cNvSpPr>
              <a:spLocks noChangeArrowheads="1"/>
            </p:cNvSpPr>
            <p:nvPr/>
          </p:nvSpPr>
          <p:spPr bwMode="auto">
            <a:xfrm>
              <a:off x="2655429" y="5410200"/>
              <a:ext cx="97518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dirty="0">
                  <a:latin typeface="Times" pitchFamily="18" charset="0"/>
                  <a:sym typeface="Symbol" pitchFamily="18" charset="2"/>
                </a:rPr>
                <a:t> </a:t>
              </a:r>
              <a:r>
                <a:rPr lang="en-US" i="1" dirty="0">
                  <a:latin typeface="Times" pitchFamily="18" charset="0"/>
                </a:rPr>
                <a:t>x </a:t>
              </a:r>
              <a:r>
                <a:rPr lang="en-US" dirty="0">
                  <a:latin typeface="Times" pitchFamily="18" charset="0"/>
                </a:rPr>
                <a:t>/ 2</a:t>
              </a:r>
              <a:r>
                <a:rPr lang="en-US" i="1" baseline="30000" dirty="0">
                  <a:latin typeface="Times" pitchFamily="18" charset="0"/>
                </a:rPr>
                <a:t>k </a:t>
              </a:r>
              <a:r>
                <a:rPr lang="en-US" b="1" i="1" baseline="30000" dirty="0">
                  <a:latin typeface="Times" pitchFamily="18" charset="0"/>
                </a:rPr>
                <a:t> </a:t>
              </a:r>
              <a:r>
                <a:rPr lang="en-US" dirty="0">
                  <a:latin typeface="Times" pitchFamily="18" charset="0"/>
                  <a:sym typeface="Symbol" pitchFamily="18" charset="2"/>
                </a:rPr>
                <a:t></a:t>
              </a:r>
            </a:p>
          </p:txBody>
        </p:sp>
        <p:sp>
          <p:nvSpPr>
            <p:cNvPr id="47123" name="Rectangle 18"/>
            <p:cNvSpPr>
              <a:spLocks noChangeArrowheads="1"/>
            </p:cNvSpPr>
            <p:nvPr/>
          </p:nvSpPr>
          <p:spPr bwMode="auto">
            <a:xfrm>
              <a:off x="5486400" y="5029200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24" name="Rectangle 19"/>
            <p:cNvSpPr>
              <a:spLocks noChangeArrowheads="1"/>
            </p:cNvSpPr>
            <p:nvPr/>
          </p:nvSpPr>
          <p:spPr bwMode="auto">
            <a:xfrm>
              <a:off x="5029200" y="3505200"/>
              <a:ext cx="28575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 dirty="0">
                  <a:latin typeface="Times" pitchFamily="18" charset="0"/>
                </a:rPr>
                <a:t>k</a:t>
              </a:r>
            </a:p>
          </p:txBody>
        </p:sp>
        <p:sp>
          <p:nvSpPr>
            <p:cNvPr id="47125" name="Rectangle 20"/>
            <p:cNvSpPr>
              <a:spLocks noChangeArrowheads="1"/>
            </p:cNvSpPr>
            <p:nvPr/>
          </p:nvSpPr>
          <p:spPr bwMode="auto">
            <a:xfrm>
              <a:off x="3886200" y="38131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26" name="Rectangle 21"/>
            <p:cNvSpPr>
              <a:spLocks noChangeArrowheads="1"/>
            </p:cNvSpPr>
            <p:nvPr/>
          </p:nvSpPr>
          <p:spPr bwMode="auto">
            <a:xfrm>
              <a:off x="4114800" y="3813175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47127" name="Rectangle 22"/>
            <p:cNvSpPr>
              <a:spLocks noChangeArrowheads="1"/>
            </p:cNvSpPr>
            <p:nvPr/>
          </p:nvSpPr>
          <p:spPr bwMode="auto">
            <a:xfrm>
              <a:off x="5029200" y="3813175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47128" name="Rectangle 23"/>
            <p:cNvSpPr>
              <a:spLocks noChangeArrowheads="1"/>
            </p:cNvSpPr>
            <p:nvPr/>
          </p:nvSpPr>
          <p:spPr bwMode="auto">
            <a:xfrm>
              <a:off x="4343400" y="3813175"/>
              <a:ext cx="6858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29" name="Rectangle 24"/>
            <p:cNvSpPr>
              <a:spLocks noChangeArrowheads="1"/>
            </p:cNvSpPr>
            <p:nvPr/>
          </p:nvSpPr>
          <p:spPr bwMode="auto">
            <a:xfrm>
              <a:off x="5257800" y="38131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30" name="Rectangle 25"/>
            <p:cNvSpPr>
              <a:spLocks noChangeArrowheads="1"/>
            </p:cNvSpPr>
            <p:nvPr/>
          </p:nvSpPr>
          <p:spPr bwMode="auto">
            <a:xfrm>
              <a:off x="6172200" y="38131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31" name="Rectangle 26"/>
            <p:cNvSpPr>
              <a:spLocks noChangeArrowheads="1"/>
            </p:cNvSpPr>
            <p:nvPr/>
          </p:nvSpPr>
          <p:spPr bwMode="auto">
            <a:xfrm>
              <a:off x="6400800" y="38131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32" name="Rectangle 27"/>
            <p:cNvSpPr>
              <a:spLocks noChangeArrowheads="1"/>
            </p:cNvSpPr>
            <p:nvPr/>
          </p:nvSpPr>
          <p:spPr bwMode="auto">
            <a:xfrm>
              <a:off x="5486400" y="3813175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33" name="Rectangle 28"/>
            <p:cNvSpPr>
              <a:spLocks noChangeArrowheads="1"/>
            </p:cNvSpPr>
            <p:nvPr/>
          </p:nvSpPr>
          <p:spPr bwMode="auto">
            <a:xfrm>
              <a:off x="5257800" y="54864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34" name="Rectangle 29"/>
            <p:cNvSpPr>
              <a:spLocks noChangeArrowheads="1"/>
            </p:cNvSpPr>
            <p:nvPr/>
          </p:nvSpPr>
          <p:spPr bwMode="auto">
            <a:xfrm>
              <a:off x="5486400" y="54864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47135" name="Rectangle 30"/>
            <p:cNvSpPr>
              <a:spLocks noChangeArrowheads="1"/>
            </p:cNvSpPr>
            <p:nvPr/>
          </p:nvSpPr>
          <p:spPr bwMode="auto">
            <a:xfrm>
              <a:off x="6400800" y="54864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47136" name="Rectangle 31"/>
            <p:cNvSpPr>
              <a:spLocks noChangeArrowheads="1"/>
            </p:cNvSpPr>
            <p:nvPr/>
          </p:nvSpPr>
          <p:spPr bwMode="auto">
            <a:xfrm>
              <a:off x="5715000" y="5486400"/>
              <a:ext cx="6858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37" name="Rectangle 32"/>
            <p:cNvSpPr>
              <a:spLocks noChangeArrowheads="1"/>
            </p:cNvSpPr>
            <p:nvPr/>
          </p:nvSpPr>
          <p:spPr bwMode="auto">
            <a:xfrm>
              <a:off x="3886200" y="54864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38" name="Rectangle 33"/>
            <p:cNvSpPr>
              <a:spLocks noChangeArrowheads="1"/>
            </p:cNvSpPr>
            <p:nvPr/>
          </p:nvSpPr>
          <p:spPr bwMode="auto">
            <a:xfrm>
              <a:off x="4800600" y="54864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39" name="Rectangle 34"/>
            <p:cNvSpPr>
              <a:spLocks noChangeArrowheads="1"/>
            </p:cNvSpPr>
            <p:nvPr/>
          </p:nvSpPr>
          <p:spPr bwMode="auto">
            <a:xfrm>
              <a:off x="5029200" y="54864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40" name="Rectangle 35"/>
            <p:cNvSpPr>
              <a:spLocks noChangeArrowheads="1"/>
            </p:cNvSpPr>
            <p:nvPr/>
          </p:nvSpPr>
          <p:spPr bwMode="auto">
            <a:xfrm>
              <a:off x="4114800" y="5486400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41" name="Text Box 36"/>
            <p:cNvSpPr txBox="1">
              <a:spLocks noChangeArrowheads="1"/>
            </p:cNvSpPr>
            <p:nvPr/>
          </p:nvSpPr>
          <p:spPr bwMode="auto">
            <a:xfrm>
              <a:off x="6565828" y="5312008"/>
              <a:ext cx="284428" cy="523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dirty="0">
                  <a:latin typeface="Helvetica" pitchFamily="34" charset="0"/>
                </a:rPr>
                <a:t>.</a:t>
              </a:r>
            </a:p>
          </p:txBody>
        </p:sp>
        <p:sp>
          <p:nvSpPr>
            <p:cNvPr id="47142" name="Text Box 37"/>
            <p:cNvSpPr txBox="1">
              <a:spLocks noChangeArrowheads="1"/>
            </p:cNvSpPr>
            <p:nvPr/>
          </p:nvSpPr>
          <p:spPr bwMode="auto">
            <a:xfrm>
              <a:off x="6849033" y="4495800"/>
              <a:ext cx="142922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rgbClr val="990000"/>
                  </a:solidFill>
                  <a:latin typeface="Helvetica" pitchFamily="34" charset="0"/>
                </a:rPr>
                <a:t>Binary Point</a:t>
              </a:r>
            </a:p>
          </p:txBody>
        </p:sp>
        <p:sp>
          <p:nvSpPr>
            <p:cNvPr id="47143" name="Line 38"/>
            <p:cNvSpPr>
              <a:spLocks noChangeShapeType="1"/>
            </p:cNvSpPr>
            <p:nvPr/>
          </p:nvSpPr>
          <p:spPr bwMode="auto">
            <a:xfrm flipH="1">
              <a:off x="6705600" y="4876800"/>
              <a:ext cx="304800" cy="68580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srgbClr val="990000"/>
                </a:solidFill>
              </a:endParaRPr>
            </a:p>
          </p:txBody>
        </p:sp>
        <p:sp>
          <p:nvSpPr>
            <p:cNvPr id="47144" name="Rectangle 39"/>
            <p:cNvSpPr>
              <a:spLocks noChangeArrowheads="1"/>
            </p:cNvSpPr>
            <p:nvPr/>
          </p:nvSpPr>
          <p:spPr bwMode="auto">
            <a:xfrm>
              <a:off x="3886200" y="54864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45" name="Rectangle 40"/>
            <p:cNvSpPr>
              <a:spLocks noChangeArrowheads="1"/>
            </p:cNvSpPr>
            <p:nvPr/>
          </p:nvSpPr>
          <p:spPr bwMode="auto">
            <a:xfrm>
              <a:off x="3886200" y="41941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46" name="Rectangle 41"/>
            <p:cNvSpPr>
              <a:spLocks noChangeArrowheads="1"/>
            </p:cNvSpPr>
            <p:nvPr/>
          </p:nvSpPr>
          <p:spPr bwMode="auto">
            <a:xfrm>
              <a:off x="4800600" y="41941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47" name="Rectangle 42"/>
            <p:cNvSpPr>
              <a:spLocks noChangeArrowheads="1"/>
            </p:cNvSpPr>
            <p:nvPr/>
          </p:nvSpPr>
          <p:spPr bwMode="auto">
            <a:xfrm>
              <a:off x="5029200" y="41941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48" name="Rectangle 43"/>
            <p:cNvSpPr>
              <a:spLocks noChangeArrowheads="1"/>
            </p:cNvSpPr>
            <p:nvPr/>
          </p:nvSpPr>
          <p:spPr bwMode="auto">
            <a:xfrm>
              <a:off x="5257800" y="4194175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49" name="Rectangle 44"/>
            <p:cNvSpPr>
              <a:spLocks noChangeArrowheads="1"/>
            </p:cNvSpPr>
            <p:nvPr/>
          </p:nvSpPr>
          <p:spPr bwMode="auto">
            <a:xfrm>
              <a:off x="6172200" y="4194175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50" name="Rectangle 45"/>
            <p:cNvSpPr>
              <a:spLocks noChangeArrowheads="1"/>
            </p:cNvSpPr>
            <p:nvPr/>
          </p:nvSpPr>
          <p:spPr bwMode="auto">
            <a:xfrm>
              <a:off x="6400800" y="4194175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51" name="Rectangle 46"/>
            <p:cNvSpPr>
              <a:spLocks noChangeArrowheads="1"/>
            </p:cNvSpPr>
            <p:nvPr/>
          </p:nvSpPr>
          <p:spPr bwMode="auto">
            <a:xfrm>
              <a:off x="4114800" y="4194175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52" name="Rectangle 47"/>
            <p:cNvSpPr>
              <a:spLocks noChangeArrowheads="1"/>
            </p:cNvSpPr>
            <p:nvPr/>
          </p:nvSpPr>
          <p:spPr bwMode="auto">
            <a:xfrm>
              <a:off x="2808209" y="4117975"/>
              <a:ext cx="825579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dirty="0">
                  <a:latin typeface="Times" pitchFamily="18" charset="0"/>
                </a:rPr>
                <a:t>+2</a:t>
              </a:r>
              <a:r>
                <a:rPr lang="en-US" i="1" baseline="30000" dirty="0">
                  <a:latin typeface="Times" pitchFamily="18" charset="0"/>
                </a:rPr>
                <a:t>k </a:t>
              </a:r>
              <a:r>
                <a:rPr lang="en-US" dirty="0">
                  <a:latin typeface="Times" pitchFamily="18" charset="0"/>
                </a:rPr>
                <a:t> –1</a:t>
              </a:r>
            </a:p>
          </p:txBody>
        </p:sp>
        <p:sp>
          <p:nvSpPr>
            <p:cNvPr id="47153" name="Rectangle 48"/>
            <p:cNvSpPr>
              <a:spLocks noChangeArrowheads="1"/>
            </p:cNvSpPr>
            <p:nvPr/>
          </p:nvSpPr>
          <p:spPr bwMode="auto">
            <a:xfrm>
              <a:off x="5486400" y="4194175"/>
              <a:ext cx="6858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54" name="Rectangle 49"/>
            <p:cNvSpPr>
              <a:spLocks noChangeArrowheads="1"/>
            </p:cNvSpPr>
            <p:nvPr/>
          </p:nvSpPr>
          <p:spPr bwMode="auto">
            <a:xfrm>
              <a:off x="6781800" y="5486400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55" name="Rectangle 50"/>
            <p:cNvSpPr>
              <a:spLocks noChangeArrowheads="1"/>
            </p:cNvSpPr>
            <p:nvPr/>
          </p:nvSpPr>
          <p:spPr bwMode="auto">
            <a:xfrm>
              <a:off x="7696200" y="5486400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56" name="Rectangle 51"/>
            <p:cNvSpPr>
              <a:spLocks noChangeArrowheads="1"/>
            </p:cNvSpPr>
            <p:nvPr/>
          </p:nvSpPr>
          <p:spPr bwMode="auto">
            <a:xfrm>
              <a:off x="7924800" y="5486400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57" name="Rectangle 52"/>
            <p:cNvSpPr>
              <a:spLocks noChangeArrowheads="1"/>
            </p:cNvSpPr>
            <p:nvPr/>
          </p:nvSpPr>
          <p:spPr bwMode="auto">
            <a:xfrm>
              <a:off x="7010400" y="5486400"/>
              <a:ext cx="6858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58" name="Line 53"/>
            <p:cNvSpPr>
              <a:spLocks noChangeShapeType="1"/>
            </p:cNvSpPr>
            <p:nvPr/>
          </p:nvSpPr>
          <p:spPr bwMode="auto">
            <a:xfrm>
              <a:off x="2286000" y="4495800"/>
              <a:ext cx="6324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9" name="Rectangle 54"/>
            <p:cNvSpPr>
              <a:spLocks noChangeArrowheads="1"/>
            </p:cNvSpPr>
            <p:nvPr/>
          </p:nvSpPr>
          <p:spPr bwMode="auto">
            <a:xfrm>
              <a:off x="3886200" y="4648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60" name="Rectangle 55"/>
            <p:cNvSpPr>
              <a:spLocks noChangeArrowheads="1"/>
            </p:cNvSpPr>
            <p:nvPr/>
          </p:nvSpPr>
          <p:spPr bwMode="auto">
            <a:xfrm>
              <a:off x="4114800" y="46482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47161" name="Rectangle 56"/>
            <p:cNvSpPr>
              <a:spLocks noChangeArrowheads="1"/>
            </p:cNvSpPr>
            <p:nvPr/>
          </p:nvSpPr>
          <p:spPr bwMode="auto">
            <a:xfrm>
              <a:off x="5029200" y="46482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47162" name="Rectangle 57"/>
            <p:cNvSpPr>
              <a:spLocks noChangeArrowheads="1"/>
            </p:cNvSpPr>
            <p:nvPr/>
          </p:nvSpPr>
          <p:spPr bwMode="auto">
            <a:xfrm>
              <a:off x="4343400" y="4648200"/>
              <a:ext cx="6858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63" name="Rectangle 58"/>
            <p:cNvSpPr>
              <a:spLocks noChangeArrowheads="1"/>
            </p:cNvSpPr>
            <p:nvPr/>
          </p:nvSpPr>
          <p:spPr bwMode="auto">
            <a:xfrm>
              <a:off x="5257800" y="4648200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64" name="Rectangle 59"/>
            <p:cNvSpPr>
              <a:spLocks noChangeArrowheads="1"/>
            </p:cNvSpPr>
            <p:nvPr/>
          </p:nvSpPr>
          <p:spPr bwMode="auto">
            <a:xfrm>
              <a:off x="6172200" y="4648200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65" name="Rectangle 60"/>
            <p:cNvSpPr>
              <a:spLocks noChangeArrowheads="1"/>
            </p:cNvSpPr>
            <p:nvPr/>
          </p:nvSpPr>
          <p:spPr bwMode="auto">
            <a:xfrm>
              <a:off x="6400800" y="4648200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66" name="Rectangle 61"/>
            <p:cNvSpPr>
              <a:spLocks noChangeArrowheads="1"/>
            </p:cNvSpPr>
            <p:nvPr/>
          </p:nvSpPr>
          <p:spPr bwMode="auto">
            <a:xfrm>
              <a:off x="5486400" y="4648200"/>
              <a:ext cx="6858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67" name="Rectangle 62"/>
            <p:cNvSpPr>
              <a:spLocks noChangeArrowheads="1"/>
            </p:cNvSpPr>
            <p:nvPr/>
          </p:nvSpPr>
          <p:spPr bwMode="auto">
            <a:xfrm>
              <a:off x="76429" y="5886510"/>
              <a:ext cx="6564618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28600" lvl="2" eaLnBrk="0" hangingPunct="0"/>
              <a:r>
                <a:rPr lang="en-US" sz="2000" b="1" i="1" dirty="0">
                  <a:latin typeface="Helvetica" pitchFamily="34" charset="0"/>
                </a:rPr>
                <a:t>Biasing has no effect; all affected bits are dropped</a:t>
              </a:r>
            </a:p>
          </p:txBody>
        </p:sp>
        <p:sp>
          <p:nvSpPr>
            <p:cNvPr id="64" name="Text Box 37"/>
            <p:cNvSpPr txBox="1">
              <a:spLocks noChangeArrowheads="1"/>
            </p:cNvSpPr>
            <p:nvPr/>
          </p:nvSpPr>
          <p:spPr bwMode="auto">
            <a:xfrm>
              <a:off x="5029200" y="2932668"/>
              <a:ext cx="352035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990000"/>
                  </a:solidFill>
                  <a:latin typeface="Helvetica" pitchFamily="34" charset="0"/>
                </a:rPr>
                <a:t>all bits at positions 0...(k-1) are 0</a:t>
              </a:r>
            </a:p>
          </p:txBody>
        </p:sp>
        <p:sp>
          <p:nvSpPr>
            <p:cNvPr id="66" name="Line 38"/>
            <p:cNvSpPr>
              <a:spLocks noChangeShapeType="1"/>
            </p:cNvSpPr>
            <p:nvPr/>
          </p:nvSpPr>
          <p:spPr bwMode="auto">
            <a:xfrm flipH="1">
              <a:off x="5943600" y="3355976"/>
              <a:ext cx="228600" cy="377824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srgbClr val="990000"/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7A172-F9F9-4A57-A430-DB67480B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2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Correct Signed Power-of-2 Divide (Cont.)</a:t>
            </a:r>
          </a:p>
        </p:txBody>
      </p:sp>
      <p:sp>
        <p:nvSpPr>
          <p:cNvPr id="73" name="Rectangle 3">
            <a:extLst>
              <a:ext uri="{FF2B5EF4-FFF2-40B4-BE49-F238E27FC236}">
                <a16:creationId xmlns:a16="http://schemas.microsoft.com/office/drawing/2014/main" id="{8F3268CA-CD02-7B46-A3CF-5EA0615A7C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7595" y="5460443"/>
            <a:ext cx="10972800" cy="1269539"/>
          </a:xfrm>
        </p:spPr>
        <p:txBody>
          <a:bodyPr>
            <a:normAutofit fontScale="85000" lnSpcReduction="10000"/>
          </a:bodyPr>
          <a:lstStyle/>
          <a:p>
            <a:pPr>
              <a:tabLst>
                <a:tab pos="2971800" algn="l"/>
              </a:tabLst>
            </a:pPr>
            <a:r>
              <a:rPr lang="en-US" b="1" dirty="0"/>
              <a:t>  Example, 4 bits: -6 / 2</a:t>
            </a:r>
            <a:r>
              <a:rPr lang="en-US" b="1" baseline="30000" dirty="0"/>
              <a:t>2</a:t>
            </a:r>
            <a:r>
              <a:rPr lang="en-US" b="1" dirty="0"/>
              <a:t> = -1            bias = (1&lt;&lt;2)-1 = 3</a:t>
            </a:r>
          </a:p>
          <a:p>
            <a:pPr marL="646113" lvl="1" indent="-385763">
              <a:tabLst>
                <a:tab pos="2971800" algn="l"/>
              </a:tabLst>
            </a:pPr>
            <a:r>
              <a:rPr lang="en-US" dirty="0"/>
              <a:t>(1010 + 0011) &gt;&gt; 2 = 1101 &gt;&gt; 2 = </a:t>
            </a:r>
            <a:r>
              <a:rPr lang="en-US" i="1" dirty="0">
                <a:solidFill>
                  <a:srgbClr val="FF0000"/>
                </a:solidFill>
              </a:rPr>
              <a:t>11</a:t>
            </a:r>
            <a:r>
              <a:rPr lang="en-US" dirty="0"/>
              <a:t>11 = -1</a:t>
            </a:r>
            <a:r>
              <a:rPr lang="en-US" baseline="-25000" dirty="0"/>
              <a:t>10       </a:t>
            </a:r>
            <a:r>
              <a:rPr lang="en-US" dirty="0"/>
              <a:t>(correct, rounds towards 0)</a:t>
            </a:r>
            <a:endParaRPr lang="en-US" dirty="0">
              <a:solidFill>
                <a:schemeClr val="tx2"/>
              </a:solidFill>
            </a:endParaRPr>
          </a:p>
          <a:p>
            <a:pPr marL="385763" indent="-385763">
              <a:tabLst>
                <a:tab pos="2971800" algn="l"/>
              </a:tabLst>
            </a:pPr>
            <a:r>
              <a:rPr lang="en-US" b="1" dirty="0">
                <a:solidFill>
                  <a:schemeClr val="tx2"/>
                </a:solidFill>
              </a:rPr>
              <a:t>Compiler does that for you (but you need to be able to read it!)</a:t>
            </a:r>
            <a:endParaRPr lang="en-US" b="1" dirty="0"/>
          </a:p>
          <a:p>
            <a:pPr marL="0" indent="0">
              <a:buNone/>
              <a:tabLst>
                <a:tab pos="2971800" algn="l"/>
              </a:tabLst>
            </a:pPr>
            <a:endParaRPr lang="en-US" baseline="-25000" dirty="0"/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2133600" y="3367088"/>
            <a:ext cx="10096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</a:rPr>
              <a:t>Divisor: </a:t>
            </a: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2057400" y="1538288"/>
            <a:ext cx="11366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</a:rPr>
              <a:t>Dividend:</a:t>
            </a:r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2072985" y="685801"/>
            <a:ext cx="288893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>
                <a:solidFill>
                  <a:schemeClr val="tx2"/>
                </a:solidFill>
              </a:rPr>
              <a:t>Case 2: Rounding</a:t>
            </a:r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5410200" y="34432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36" name="Rectangle 7"/>
          <p:cNvSpPr>
            <a:spLocks noChangeArrowheads="1"/>
          </p:cNvSpPr>
          <p:nvPr/>
        </p:nvSpPr>
        <p:spPr bwMode="auto">
          <a:xfrm>
            <a:off x="6324600" y="34432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37" name="Rectangle 8"/>
          <p:cNvSpPr>
            <a:spLocks noChangeArrowheads="1"/>
          </p:cNvSpPr>
          <p:nvPr/>
        </p:nvSpPr>
        <p:spPr bwMode="auto">
          <a:xfrm>
            <a:off x="6553200" y="3443288"/>
            <a:ext cx="228600" cy="22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38" name="Rectangle 9"/>
          <p:cNvSpPr>
            <a:spLocks noChangeArrowheads="1"/>
          </p:cNvSpPr>
          <p:nvPr/>
        </p:nvSpPr>
        <p:spPr bwMode="auto">
          <a:xfrm>
            <a:off x="6781800" y="34432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39" name="Rectangle 10"/>
          <p:cNvSpPr>
            <a:spLocks noChangeArrowheads="1"/>
          </p:cNvSpPr>
          <p:nvPr/>
        </p:nvSpPr>
        <p:spPr bwMode="auto">
          <a:xfrm>
            <a:off x="7696200" y="34432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40" name="Rectangle 11"/>
          <p:cNvSpPr>
            <a:spLocks noChangeArrowheads="1"/>
          </p:cNvSpPr>
          <p:nvPr/>
        </p:nvSpPr>
        <p:spPr bwMode="auto">
          <a:xfrm>
            <a:off x="7924800" y="34432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41" name="Rectangle 12"/>
          <p:cNvSpPr>
            <a:spLocks noChangeArrowheads="1"/>
          </p:cNvSpPr>
          <p:nvPr/>
        </p:nvSpPr>
        <p:spPr bwMode="auto">
          <a:xfrm>
            <a:off x="5638800" y="3443288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42" name="Rectangle 13"/>
          <p:cNvSpPr>
            <a:spLocks noChangeArrowheads="1"/>
          </p:cNvSpPr>
          <p:nvPr/>
        </p:nvSpPr>
        <p:spPr bwMode="auto">
          <a:xfrm>
            <a:off x="4800600" y="1538288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latin typeface="Times" pitchFamily="18" charset="0"/>
              </a:rPr>
              <a:t>x</a:t>
            </a:r>
          </a:p>
        </p:txBody>
      </p:sp>
      <p:sp>
        <p:nvSpPr>
          <p:cNvPr id="48143" name="Rectangle 14"/>
          <p:cNvSpPr>
            <a:spLocks noChangeArrowheads="1"/>
          </p:cNvSpPr>
          <p:nvPr/>
        </p:nvSpPr>
        <p:spPr bwMode="auto">
          <a:xfrm>
            <a:off x="4800601" y="3367088"/>
            <a:ext cx="3667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" pitchFamily="18" charset="0"/>
              </a:rPr>
              <a:t>2</a:t>
            </a:r>
            <a:r>
              <a:rPr lang="en-US" i="1" baseline="30000">
                <a:latin typeface="Times" pitchFamily="18" charset="0"/>
              </a:rPr>
              <a:t>k</a:t>
            </a:r>
            <a:endParaRPr lang="en-US" i="1">
              <a:latin typeface="Times" pitchFamily="18" charset="0"/>
            </a:endParaRPr>
          </a:p>
        </p:txBody>
      </p:sp>
      <p:sp>
        <p:nvSpPr>
          <p:cNvPr id="48144" name="Line 15"/>
          <p:cNvSpPr>
            <a:spLocks noChangeShapeType="1"/>
          </p:cNvSpPr>
          <p:nvPr/>
        </p:nvSpPr>
        <p:spPr bwMode="auto">
          <a:xfrm>
            <a:off x="3657600" y="3748088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Rectangle 16"/>
          <p:cNvSpPr>
            <a:spLocks noChangeArrowheads="1"/>
          </p:cNvSpPr>
          <p:nvPr/>
        </p:nvSpPr>
        <p:spPr bwMode="auto">
          <a:xfrm>
            <a:off x="4419601" y="3367088"/>
            <a:ext cx="3206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Courier New" pitchFamily="49" charset="0"/>
              </a:rPr>
              <a:t>/</a:t>
            </a:r>
          </a:p>
        </p:txBody>
      </p:sp>
      <p:sp>
        <p:nvSpPr>
          <p:cNvPr id="48146" name="Rectangle 17"/>
          <p:cNvSpPr>
            <a:spLocks noChangeArrowheads="1"/>
          </p:cNvSpPr>
          <p:nvPr/>
        </p:nvSpPr>
        <p:spPr bwMode="auto">
          <a:xfrm>
            <a:off x="4192391" y="3821668"/>
            <a:ext cx="96222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dirty="0">
                <a:latin typeface="Times" pitchFamily="18" charset="0"/>
                <a:sym typeface="Symbol" pitchFamily="18" charset="2"/>
              </a:rPr>
              <a:t> </a:t>
            </a:r>
            <a:r>
              <a:rPr lang="en-US" i="1" dirty="0">
                <a:latin typeface="Times" pitchFamily="18" charset="0"/>
              </a:rPr>
              <a:t>x </a:t>
            </a:r>
            <a:r>
              <a:rPr lang="en-US" dirty="0">
                <a:latin typeface="Times" pitchFamily="18" charset="0"/>
              </a:rPr>
              <a:t>/ 2</a:t>
            </a:r>
            <a:r>
              <a:rPr lang="en-US" i="1" baseline="30000" dirty="0">
                <a:latin typeface="Times" pitchFamily="18" charset="0"/>
              </a:rPr>
              <a:t>k </a:t>
            </a:r>
            <a:r>
              <a:rPr lang="en-US" b="1" i="1" baseline="30000" dirty="0">
                <a:latin typeface="Times" pitchFamily="18" charset="0"/>
              </a:rPr>
              <a:t> </a:t>
            </a:r>
            <a:r>
              <a:rPr lang="en-US" dirty="0">
                <a:latin typeface="Times" pitchFamily="18" charset="0"/>
                <a:sym typeface="Symbol" pitchFamily="18" charset="2"/>
              </a:rPr>
              <a:t></a:t>
            </a:r>
          </a:p>
        </p:txBody>
      </p:sp>
      <p:sp>
        <p:nvSpPr>
          <p:cNvPr id="48147" name="Rectangle 18"/>
          <p:cNvSpPr>
            <a:spLocks noChangeArrowheads="1"/>
          </p:cNvSpPr>
          <p:nvPr/>
        </p:nvSpPr>
        <p:spPr bwMode="auto">
          <a:xfrm>
            <a:off x="7010400" y="3443288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48" name="Rectangle 19"/>
          <p:cNvSpPr>
            <a:spLocks noChangeArrowheads="1"/>
          </p:cNvSpPr>
          <p:nvPr/>
        </p:nvSpPr>
        <p:spPr bwMode="auto">
          <a:xfrm>
            <a:off x="6553200" y="1309688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latin typeface="Times" pitchFamily="18" charset="0"/>
              </a:rPr>
              <a:t>k</a:t>
            </a:r>
          </a:p>
        </p:txBody>
      </p:sp>
      <p:sp>
        <p:nvSpPr>
          <p:cNvPr id="48149" name="Rectangle 20"/>
          <p:cNvSpPr>
            <a:spLocks noChangeArrowheads="1"/>
          </p:cNvSpPr>
          <p:nvPr/>
        </p:nvSpPr>
        <p:spPr bwMode="auto">
          <a:xfrm>
            <a:off x="5410200" y="1614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50" name="Rectangle 21"/>
          <p:cNvSpPr>
            <a:spLocks noChangeArrowheads="1"/>
          </p:cNvSpPr>
          <p:nvPr/>
        </p:nvSpPr>
        <p:spPr bwMode="auto">
          <a:xfrm>
            <a:off x="5638800" y="1614488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51" name="Rectangle 22"/>
          <p:cNvSpPr>
            <a:spLocks noChangeArrowheads="1"/>
          </p:cNvSpPr>
          <p:nvPr/>
        </p:nvSpPr>
        <p:spPr bwMode="auto">
          <a:xfrm>
            <a:off x="6553200" y="1614488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52" name="Rectangle 23"/>
          <p:cNvSpPr>
            <a:spLocks noChangeArrowheads="1"/>
          </p:cNvSpPr>
          <p:nvPr/>
        </p:nvSpPr>
        <p:spPr bwMode="auto">
          <a:xfrm>
            <a:off x="5867400" y="1614488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53" name="Rectangle 24"/>
          <p:cNvSpPr>
            <a:spLocks noChangeArrowheads="1"/>
          </p:cNvSpPr>
          <p:nvPr/>
        </p:nvSpPr>
        <p:spPr bwMode="auto">
          <a:xfrm>
            <a:off x="6781800" y="1614488"/>
            <a:ext cx="228600" cy="228600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54" name="Rectangle 25"/>
          <p:cNvSpPr>
            <a:spLocks noChangeArrowheads="1"/>
          </p:cNvSpPr>
          <p:nvPr/>
        </p:nvSpPr>
        <p:spPr bwMode="auto">
          <a:xfrm>
            <a:off x="7696200" y="1614488"/>
            <a:ext cx="228600" cy="228600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55" name="Rectangle 26"/>
          <p:cNvSpPr>
            <a:spLocks noChangeArrowheads="1"/>
          </p:cNvSpPr>
          <p:nvPr/>
        </p:nvSpPr>
        <p:spPr bwMode="auto">
          <a:xfrm>
            <a:off x="7924800" y="1614488"/>
            <a:ext cx="228600" cy="228600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56" name="Rectangle 27"/>
          <p:cNvSpPr>
            <a:spLocks noChangeArrowheads="1"/>
          </p:cNvSpPr>
          <p:nvPr/>
        </p:nvSpPr>
        <p:spPr bwMode="auto">
          <a:xfrm>
            <a:off x="7010400" y="1614488"/>
            <a:ext cx="685800" cy="228600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57" name="Rectangle 28"/>
          <p:cNvSpPr>
            <a:spLocks noChangeArrowheads="1"/>
          </p:cNvSpPr>
          <p:nvPr/>
        </p:nvSpPr>
        <p:spPr bwMode="auto">
          <a:xfrm>
            <a:off x="6781800" y="3900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58" name="Rectangle 29"/>
          <p:cNvSpPr>
            <a:spLocks noChangeArrowheads="1"/>
          </p:cNvSpPr>
          <p:nvPr/>
        </p:nvSpPr>
        <p:spPr bwMode="auto">
          <a:xfrm>
            <a:off x="7010400" y="3900488"/>
            <a:ext cx="228600" cy="228600"/>
          </a:xfrm>
          <a:prstGeom prst="rect">
            <a:avLst/>
          </a:prstGeom>
          <a:solidFill>
            <a:srgbClr val="CCFF3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59" name="Rectangle 30"/>
          <p:cNvSpPr>
            <a:spLocks noChangeArrowheads="1"/>
          </p:cNvSpPr>
          <p:nvPr/>
        </p:nvSpPr>
        <p:spPr bwMode="auto">
          <a:xfrm>
            <a:off x="7924800" y="3900488"/>
            <a:ext cx="228600" cy="228600"/>
          </a:xfrm>
          <a:prstGeom prst="rect">
            <a:avLst/>
          </a:prstGeom>
          <a:solidFill>
            <a:srgbClr val="CCFF3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60" name="Rectangle 31"/>
          <p:cNvSpPr>
            <a:spLocks noChangeArrowheads="1"/>
          </p:cNvSpPr>
          <p:nvPr/>
        </p:nvSpPr>
        <p:spPr bwMode="auto">
          <a:xfrm>
            <a:off x="7239000" y="3900488"/>
            <a:ext cx="685800" cy="228600"/>
          </a:xfrm>
          <a:prstGeom prst="rect">
            <a:avLst/>
          </a:prstGeom>
          <a:solidFill>
            <a:srgbClr val="CCFF3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61" name="Rectangle 32"/>
          <p:cNvSpPr>
            <a:spLocks noChangeArrowheads="1"/>
          </p:cNvSpPr>
          <p:nvPr/>
        </p:nvSpPr>
        <p:spPr bwMode="auto">
          <a:xfrm>
            <a:off x="5410200" y="3900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62" name="Rectangle 33"/>
          <p:cNvSpPr>
            <a:spLocks noChangeArrowheads="1"/>
          </p:cNvSpPr>
          <p:nvPr/>
        </p:nvSpPr>
        <p:spPr bwMode="auto">
          <a:xfrm>
            <a:off x="6324600" y="3900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63" name="Rectangle 34"/>
          <p:cNvSpPr>
            <a:spLocks noChangeArrowheads="1"/>
          </p:cNvSpPr>
          <p:nvPr/>
        </p:nvSpPr>
        <p:spPr bwMode="auto">
          <a:xfrm>
            <a:off x="6553200" y="3900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64" name="Rectangle 35"/>
          <p:cNvSpPr>
            <a:spLocks noChangeArrowheads="1"/>
          </p:cNvSpPr>
          <p:nvPr/>
        </p:nvSpPr>
        <p:spPr bwMode="auto">
          <a:xfrm>
            <a:off x="5638800" y="3900488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68" name="Rectangle 39"/>
          <p:cNvSpPr>
            <a:spLocks noChangeArrowheads="1"/>
          </p:cNvSpPr>
          <p:nvPr/>
        </p:nvSpPr>
        <p:spPr bwMode="auto">
          <a:xfrm>
            <a:off x="5410200" y="3900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69" name="Rectangle 40"/>
          <p:cNvSpPr>
            <a:spLocks noChangeArrowheads="1"/>
          </p:cNvSpPr>
          <p:nvPr/>
        </p:nvSpPr>
        <p:spPr bwMode="auto">
          <a:xfrm>
            <a:off x="5410200" y="1995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70" name="Rectangle 41"/>
          <p:cNvSpPr>
            <a:spLocks noChangeArrowheads="1"/>
          </p:cNvSpPr>
          <p:nvPr/>
        </p:nvSpPr>
        <p:spPr bwMode="auto">
          <a:xfrm>
            <a:off x="6324600" y="1995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71" name="Rectangle 42"/>
          <p:cNvSpPr>
            <a:spLocks noChangeArrowheads="1"/>
          </p:cNvSpPr>
          <p:nvPr/>
        </p:nvSpPr>
        <p:spPr bwMode="auto">
          <a:xfrm>
            <a:off x="6553200" y="1995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72" name="Rectangle 43"/>
          <p:cNvSpPr>
            <a:spLocks noChangeArrowheads="1"/>
          </p:cNvSpPr>
          <p:nvPr/>
        </p:nvSpPr>
        <p:spPr bwMode="auto">
          <a:xfrm>
            <a:off x="6781800" y="1995488"/>
            <a:ext cx="2286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73" name="Rectangle 44"/>
          <p:cNvSpPr>
            <a:spLocks noChangeArrowheads="1"/>
          </p:cNvSpPr>
          <p:nvPr/>
        </p:nvSpPr>
        <p:spPr bwMode="auto">
          <a:xfrm>
            <a:off x="7696200" y="1995488"/>
            <a:ext cx="2286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74" name="Rectangle 45"/>
          <p:cNvSpPr>
            <a:spLocks noChangeArrowheads="1"/>
          </p:cNvSpPr>
          <p:nvPr/>
        </p:nvSpPr>
        <p:spPr bwMode="auto">
          <a:xfrm>
            <a:off x="7924800" y="1995488"/>
            <a:ext cx="2286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75" name="Rectangle 46"/>
          <p:cNvSpPr>
            <a:spLocks noChangeArrowheads="1"/>
          </p:cNvSpPr>
          <p:nvPr/>
        </p:nvSpPr>
        <p:spPr bwMode="auto">
          <a:xfrm>
            <a:off x="5638800" y="1995488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76" name="Rectangle 47"/>
          <p:cNvSpPr>
            <a:spLocks noChangeArrowheads="1"/>
          </p:cNvSpPr>
          <p:nvPr/>
        </p:nvSpPr>
        <p:spPr bwMode="auto">
          <a:xfrm>
            <a:off x="4332210" y="1919288"/>
            <a:ext cx="82557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dirty="0">
                <a:latin typeface="Times" pitchFamily="18" charset="0"/>
              </a:rPr>
              <a:t>+2</a:t>
            </a:r>
            <a:r>
              <a:rPr lang="en-US" i="1" baseline="30000" dirty="0">
                <a:latin typeface="Times" pitchFamily="18" charset="0"/>
              </a:rPr>
              <a:t>k </a:t>
            </a:r>
            <a:r>
              <a:rPr lang="en-US" dirty="0">
                <a:latin typeface="Times" pitchFamily="18" charset="0"/>
              </a:rPr>
              <a:t> –1</a:t>
            </a:r>
          </a:p>
        </p:txBody>
      </p:sp>
      <p:sp>
        <p:nvSpPr>
          <p:cNvPr id="48177" name="Rectangle 48"/>
          <p:cNvSpPr>
            <a:spLocks noChangeArrowheads="1"/>
          </p:cNvSpPr>
          <p:nvPr/>
        </p:nvSpPr>
        <p:spPr bwMode="auto">
          <a:xfrm>
            <a:off x="7010400" y="1995488"/>
            <a:ext cx="685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78" name="Line 49"/>
          <p:cNvSpPr>
            <a:spLocks noChangeShapeType="1"/>
          </p:cNvSpPr>
          <p:nvPr/>
        </p:nvSpPr>
        <p:spPr bwMode="auto">
          <a:xfrm>
            <a:off x="3810000" y="2297113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9" name="Rectangle 50"/>
          <p:cNvSpPr>
            <a:spLocks noChangeArrowheads="1"/>
          </p:cNvSpPr>
          <p:nvPr/>
        </p:nvSpPr>
        <p:spPr bwMode="auto">
          <a:xfrm>
            <a:off x="5410200" y="2449513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80" name="Rectangle 51"/>
          <p:cNvSpPr>
            <a:spLocks noChangeArrowheads="1"/>
          </p:cNvSpPr>
          <p:nvPr/>
        </p:nvSpPr>
        <p:spPr bwMode="auto">
          <a:xfrm>
            <a:off x="5638800" y="2449513"/>
            <a:ext cx="228600" cy="228600"/>
          </a:xfrm>
          <a:prstGeom prst="rect">
            <a:avLst/>
          </a:prstGeom>
          <a:solidFill>
            <a:srgbClr val="CCFF3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81" name="Rectangle 52"/>
          <p:cNvSpPr>
            <a:spLocks noChangeArrowheads="1"/>
          </p:cNvSpPr>
          <p:nvPr/>
        </p:nvSpPr>
        <p:spPr bwMode="auto">
          <a:xfrm>
            <a:off x="6553200" y="2449513"/>
            <a:ext cx="228600" cy="228600"/>
          </a:xfrm>
          <a:prstGeom prst="rect">
            <a:avLst/>
          </a:prstGeom>
          <a:solidFill>
            <a:srgbClr val="CCFF3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82" name="Rectangle 53"/>
          <p:cNvSpPr>
            <a:spLocks noChangeArrowheads="1"/>
          </p:cNvSpPr>
          <p:nvPr/>
        </p:nvSpPr>
        <p:spPr bwMode="auto">
          <a:xfrm>
            <a:off x="5867400" y="2449513"/>
            <a:ext cx="685800" cy="228600"/>
          </a:xfrm>
          <a:prstGeom prst="rect">
            <a:avLst/>
          </a:prstGeom>
          <a:solidFill>
            <a:srgbClr val="CCFF3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83" name="Rectangle 54"/>
          <p:cNvSpPr>
            <a:spLocks noChangeArrowheads="1"/>
          </p:cNvSpPr>
          <p:nvPr/>
        </p:nvSpPr>
        <p:spPr bwMode="auto">
          <a:xfrm>
            <a:off x="6781800" y="2449513"/>
            <a:ext cx="2286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84" name="Rectangle 55"/>
          <p:cNvSpPr>
            <a:spLocks noChangeArrowheads="1"/>
          </p:cNvSpPr>
          <p:nvPr/>
        </p:nvSpPr>
        <p:spPr bwMode="auto">
          <a:xfrm>
            <a:off x="7696200" y="2449513"/>
            <a:ext cx="2286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85" name="Rectangle 56"/>
          <p:cNvSpPr>
            <a:spLocks noChangeArrowheads="1"/>
          </p:cNvSpPr>
          <p:nvPr/>
        </p:nvSpPr>
        <p:spPr bwMode="auto">
          <a:xfrm>
            <a:off x="7924800" y="2449513"/>
            <a:ext cx="2286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86" name="Rectangle 57"/>
          <p:cNvSpPr>
            <a:spLocks noChangeArrowheads="1"/>
          </p:cNvSpPr>
          <p:nvPr/>
        </p:nvSpPr>
        <p:spPr bwMode="auto">
          <a:xfrm>
            <a:off x="7010400" y="2449513"/>
            <a:ext cx="6858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87" name="Rectangle 58"/>
          <p:cNvSpPr>
            <a:spLocks noChangeArrowheads="1"/>
          </p:cNvSpPr>
          <p:nvPr/>
        </p:nvSpPr>
        <p:spPr bwMode="auto">
          <a:xfrm>
            <a:off x="1534321" y="4800600"/>
            <a:ext cx="653255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 eaLnBrk="0" hangingPunct="0"/>
            <a:r>
              <a:rPr lang="en-US" sz="2000" b="1" i="1" dirty="0">
                <a:latin typeface="Helvetica" pitchFamily="34" charset="0"/>
              </a:rPr>
              <a:t>Biasing adds 1 to final result; just what we wanted</a:t>
            </a:r>
          </a:p>
        </p:txBody>
      </p:sp>
      <p:sp>
        <p:nvSpPr>
          <p:cNvPr id="48188" name="Rectangle 59"/>
          <p:cNvSpPr>
            <a:spLocks noChangeArrowheads="1"/>
          </p:cNvSpPr>
          <p:nvPr/>
        </p:nvSpPr>
        <p:spPr bwMode="auto">
          <a:xfrm>
            <a:off x="8305800" y="3900488"/>
            <a:ext cx="2286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89" name="Rectangle 60"/>
          <p:cNvSpPr>
            <a:spLocks noChangeArrowheads="1"/>
          </p:cNvSpPr>
          <p:nvPr/>
        </p:nvSpPr>
        <p:spPr bwMode="auto">
          <a:xfrm>
            <a:off x="9220200" y="3900488"/>
            <a:ext cx="2286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90" name="Rectangle 61"/>
          <p:cNvSpPr>
            <a:spLocks noChangeArrowheads="1"/>
          </p:cNvSpPr>
          <p:nvPr/>
        </p:nvSpPr>
        <p:spPr bwMode="auto">
          <a:xfrm>
            <a:off x="9448800" y="3900488"/>
            <a:ext cx="2286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91" name="Rectangle 62"/>
          <p:cNvSpPr>
            <a:spLocks noChangeArrowheads="1"/>
          </p:cNvSpPr>
          <p:nvPr/>
        </p:nvSpPr>
        <p:spPr bwMode="auto">
          <a:xfrm>
            <a:off x="8534400" y="3900488"/>
            <a:ext cx="6858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92" name="AutoShape 63"/>
          <p:cNvSpPr>
            <a:spLocks/>
          </p:cNvSpPr>
          <p:nvPr/>
        </p:nvSpPr>
        <p:spPr bwMode="auto">
          <a:xfrm rot="-5400000">
            <a:off x="6096000" y="22860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93" name="Text Box 64"/>
          <p:cNvSpPr txBox="1">
            <a:spLocks noChangeArrowheads="1"/>
          </p:cNvSpPr>
          <p:nvPr/>
        </p:nvSpPr>
        <p:spPr bwMode="auto">
          <a:xfrm>
            <a:off x="5257801" y="2909888"/>
            <a:ext cx="196720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34" charset="0"/>
              </a:rPr>
              <a:t>Incremented by 1</a:t>
            </a:r>
          </a:p>
        </p:txBody>
      </p:sp>
      <p:sp>
        <p:nvSpPr>
          <p:cNvPr id="48194" name="AutoShape 65"/>
          <p:cNvSpPr>
            <a:spLocks/>
          </p:cNvSpPr>
          <p:nvPr/>
        </p:nvSpPr>
        <p:spPr bwMode="auto">
          <a:xfrm rot="-5400000">
            <a:off x="7467600" y="3733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95" name="Text Box 66"/>
          <p:cNvSpPr txBox="1">
            <a:spLocks noChangeArrowheads="1"/>
          </p:cNvSpPr>
          <p:nvPr/>
        </p:nvSpPr>
        <p:spPr bwMode="auto">
          <a:xfrm>
            <a:off x="6629401" y="4419600"/>
            <a:ext cx="196720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34" charset="0"/>
              </a:rPr>
              <a:t>Incremented by 1</a:t>
            </a:r>
          </a:p>
        </p:txBody>
      </p:sp>
      <p:sp>
        <p:nvSpPr>
          <p:cNvPr id="67" name="Text Box 36"/>
          <p:cNvSpPr txBox="1">
            <a:spLocks noChangeArrowheads="1"/>
          </p:cNvSpPr>
          <p:nvPr/>
        </p:nvSpPr>
        <p:spPr bwMode="auto">
          <a:xfrm>
            <a:off x="8089828" y="3711808"/>
            <a:ext cx="284428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latin typeface="Helvetica" pitchFamily="34" charset="0"/>
              </a:rPr>
              <a:t>.</a:t>
            </a:r>
          </a:p>
        </p:txBody>
      </p:sp>
      <p:sp>
        <p:nvSpPr>
          <p:cNvPr id="68" name="Text Box 37"/>
          <p:cNvSpPr txBox="1">
            <a:spLocks noChangeArrowheads="1"/>
          </p:cNvSpPr>
          <p:nvPr/>
        </p:nvSpPr>
        <p:spPr bwMode="auto">
          <a:xfrm>
            <a:off x="8373033" y="2895600"/>
            <a:ext cx="14292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990000"/>
                </a:solidFill>
                <a:latin typeface="Helvetica" pitchFamily="34" charset="0"/>
              </a:rPr>
              <a:t>Binary Point</a:t>
            </a:r>
          </a:p>
        </p:txBody>
      </p:sp>
      <p:sp>
        <p:nvSpPr>
          <p:cNvPr id="69" name="Line 38"/>
          <p:cNvSpPr>
            <a:spLocks noChangeShapeType="1"/>
          </p:cNvSpPr>
          <p:nvPr/>
        </p:nvSpPr>
        <p:spPr bwMode="auto">
          <a:xfrm flipH="1">
            <a:off x="8229600" y="3276600"/>
            <a:ext cx="304800" cy="685800"/>
          </a:xfrm>
          <a:prstGeom prst="line">
            <a:avLst/>
          </a:prstGeom>
          <a:noFill/>
          <a:ln w="25400">
            <a:solidFill>
              <a:srgbClr val="99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70" name="Text Box 37"/>
          <p:cNvSpPr txBox="1">
            <a:spLocks noChangeArrowheads="1"/>
          </p:cNvSpPr>
          <p:nvPr/>
        </p:nvSpPr>
        <p:spPr bwMode="auto">
          <a:xfrm>
            <a:off x="6398720" y="914400"/>
            <a:ext cx="385386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990000"/>
                </a:solidFill>
                <a:latin typeface="Helvetica" pitchFamily="34" charset="0"/>
              </a:rPr>
              <a:t>some bits at positions 0...(k-1) are 1</a:t>
            </a:r>
          </a:p>
        </p:txBody>
      </p:sp>
      <p:sp>
        <p:nvSpPr>
          <p:cNvPr id="71" name="Line 38"/>
          <p:cNvSpPr>
            <a:spLocks noChangeShapeType="1"/>
          </p:cNvSpPr>
          <p:nvPr/>
        </p:nvSpPr>
        <p:spPr bwMode="auto">
          <a:xfrm flipH="1">
            <a:off x="7467600" y="1230313"/>
            <a:ext cx="228600" cy="293687"/>
          </a:xfrm>
          <a:prstGeom prst="line">
            <a:avLst/>
          </a:prstGeom>
          <a:noFill/>
          <a:ln w="25400">
            <a:solidFill>
              <a:srgbClr val="99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7C66A0-C12A-45A0-9826-492A4010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97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b="1" dirty="0"/>
              <a:t>Integer Operations</a:t>
            </a:r>
          </a:p>
          <a:p>
            <a:pPr lvl="1"/>
            <a:r>
              <a:rPr lang="en-US" sz="2800" b="1" dirty="0"/>
              <a:t>Addition</a:t>
            </a:r>
          </a:p>
          <a:p>
            <a:pPr lvl="1"/>
            <a:r>
              <a:rPr lang="en-US" sz="2800" dirty="0"/>
              <a:t>Negation and Subtraction</a:t>
            </a:r>
          </a:p>
          <a:p>
            <a:pPr lvl="1"/>
            <a:r>
              <a:rPr lang="en-US" sz="2800" dirty="0"/>
              <a:t>Multiplication and Division</a:t>
            </a:r>
            <a:br>
              <a:rPr lang="en-US" sz="2800" dirty="0"/>
            </a:br>
            <a:endParaRPr lang="en-US" sz="2800" dirty="0"/>
          </a:p>
          <a:p>
            <a:r>
              <a:rPr lang="en-US" sz="3200" dirty="0"/>
              <a:t>Binary Operations</a:t>
            </a:r>
          </a:p>
          <a:p>
            <a:pPr lvl="1"/>
            <a:r>
              <a:rPr lang="en-US" sz="2800" dirty="0"/>
              <a:t>Boolean Algebra</a:t>
            </a:r>
          </a:p>
          <a:p>
            <a:pPr lvl="1"/>
            <a:r>
              <a:rPr lang="en-US" sz="2800" dirty="0"/>
              <a:t>Shifting</a:t>
            </a:r>
          </a:p>
          <a:p>
            <a:pPr lvl="1"/>
            <a:r>
              <a:rPr lang="en-US" sz="2800" dirty="0"/>
              <a:t>Bit Masks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Unsigned Addition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Like grade-school addition, but in base 2, and ignores final carry</a:t>
            </a:r>
          </a:p>
          <a:p>
            <a:pPr lvl="1"/>
            <a:r>
              <a:rPr lang="en-US" dirty="0"/>
              <a:t>If you want, can do addition in base 10 and convert to base 2. Same result! But here we’re going to understand what the hardware is doing.</a:t>
            </a:r>
            <a:endParaRPr lang="en-US" b="1" dirty="0"/>
          </a:p>
          <a:p>
            <a:pPr eaLnBrk="1" hangingPunct="1"/>
            <a:r>
              <a:rPr lang="en-US" b="1" dirty="0"/>
              <a:t>Example: Adding two 4-bit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1"/>
            <a:r>
              <a:rPr lang="en-US" b="1" dirty="0"/>
              <a:t>5</a:t>
            </a:r>
            <a:r>
              <a:rPr lang="en-US" b="1" baseline="-25000" dirty="0"/>
              <a:t>10</a:t>
            </a:r>
            <a:r>
              <a:rPr lang="en-US" b="1" dirty="0"/>
              <a:t> + 3</a:t>
            </a:r>
            <a:r>
              <a:rPr lang="en-US" b="1" baseline="-25000" dirty="0"/>
              <a:t>10</a:t>
            </a:r>
            <a:r>
              <a:rPr lang="en-US" b="1" dirty="0"/>
              <a:t> = 8</a:t>
            </a:r>
            <a:r>
              <a:rPr lang="en-US" b="1" baseline="-25000" dirty="0"/>
              <a:t>10</a:t>
            </a:r>
            <a:r>
              <a:rPr lang="en-US" b="1" dirty="0"/>
              <a:t>  ✔</a:t>
            </a:r>
            <a:endParaRPr lang="en-US" b="1" baseline="-25000" dirty="0"/>
          </a:p>
          <a:p>
            <a:pPr lvl="1"/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73B31-BD30-C941-AE19-721D9A0B3B25}"/>
              </a:ext>
            </a:extLst>
          </p:cNvPr>
          <p:cNvSpPr txBox="1"/>
          <p:nvPr/>
        </p:nvSpPr>
        <p:spPr>
          <a:xfrm>
            <a:off x="3801773" y="3388925"/>
            <a:ext cx="16658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0101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+ 0011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A148E5-7F24-1B4E-B521-C504F2493ED7}"/>
              </a:ext>
            </a:extLst>
          </p:cNvPr>
          <p:cNvSpPr txBox="1"/>
          <p:nvPr/>
        </p:nvSpPr>
        <p:spPr>
          <a:xfrm>
            <a:off x="4282401" y="440235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2A2473-FBAE-604D-84F2-2DF5346FF817}"/>
              </a:ext>
            </a:extLst>
          </p:cNvPr>
          <p:cNvSpPr txBox="1"/>
          <p:nvPr/>
        </p:nvSpPr>
        <p:spPr>
          <a:xfrm>
            <a:off x="5013760" y="440235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CF1291-0774-7740-8A12-20807473375F}"/>
              </a:ext>
            </a:extLst>
          </p:cNvPr>
          <p:cNvSpPr txBox="1"/>
          <p:nvPr/>
        </p:nvSpPr>
        <p:spPr>
          <a:xfrm>
            <a:off x="4526187" y="440235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DE1F38-61DC-284E-A025-64A700827E5C}"/>
              </a:ext>
            </a:extLst>
          </p:cNvPr>
          <p:cNvSpPr txBox="1"/>
          <p:nvPr/>
        </p:nvSpPr>
        <p:spPr>
          <a:xfrm>
            <a:off x="4774046" y="440235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126100-23E6-9946-B589-CAF7E77B3035}"/>
              </a:ext>
            </a:extLst>
          </p:cNvPr>
          <p:cNvSpPr txBox="1"/>
          <p:nvPr/>
        </p:nvSpPr>
        <p:spPr>
          <a:xfrm>
            <a:off x="4827408" y="322173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63ACBB-46B1-484B-B517-4FEE9574D7D6}"/>
              </a:ext>
            </a:extLst>
          </p:cNvPr>
          <p:cNvSpPr txBox="1"/>
          <p:nvPr/>
        </p:nvSpPr>
        <p:spPr>
          <a:xfrm>
            <a:off x="4565157" y="322173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767342-CE82-F34C-A8EA-4E70B3618311}"/>
              </a:ext>
            </a:extLst>
          </p:cNvPr>
          <p:cNvSpPr txBox="1"/>
          <p:nvPr/>
        </p:nvSpPr>
        <p:spPr>
          <a:xfrm>
            <a:off x="4320474" y="322173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6D4A7B-D770-4007-909A-E995E38957B9}"/>
              </a:ext>
            </a:extLst>
          </p:cNvPr>
          <p:cNvCxnSpPr/>
          <p:nvPr/>
        </p:nvCxnSpPr>
        <p:spPr>
          <a:xfrm>
            <a:off x="4282401" y="4402355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75603-1738-4A33-8290-467C082F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2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Unsigned Addition and Overflow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What happens if the numbers get too big?</a:t>
            </a:r>
          </a:p>
          <a:p>
            <a:pPr eaLnBrk="1" hangingPunct="1"/>
            <a:r>
              <a:rPr lang="en-US" b="1" dirty="0"/>
              <a:t>Example: Adding two 4-bit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13</a:t>
            </a:r>
            <a:r>
              <a:rPr lang="en-US" b="1" baseline="-25000" dirty="0"/>
              <a:t>10</a:t>
            </a:r>
            <a:r>
              <a:rPr lang="en-US" b="1" dirty="0"/>
              <a:t> + 3</a:t>
            </a:r>
            <a:r>
              <a:rPr lang="en-US" b="1" baseline="-25000" dirty="0"/>
              <a:t>10</a:t>
            </a:r>
            <a:r>
              <a:rPr lang="en-US" b="1" dirty="0"/>
              <a:t> = 16</a:t>
            </a:r>
            <a:r>
              <a:rPr lang="en-US" b="1" baseline="-25000" dirty="0"/>
              <a:t>10</a:t>
            </a:r>
          </a:p>
          <a:p>
            <a:pPr lvl="2"/>
            <a:r>
              <a:rPr lang="en-US" dirty="0"/>
              <a:t>Too large for 4 bits! Overflow</a:t>
            </a:r>
          </a:p>
          <a:p>
            <a:pPr lvl="2"/>
            <a:r>
              <a:rPr lang="en-US" dirty="0"/>
              <a:t>Result is the 4 least significant bits (all we can fit): so 0</a:t>
            </a:r>
            <a:r>
              <a:rPr lang="en-US" baseline="-25000" dirty="0"/>
              <a:t>10</a:t>
            </a:r>
          </a:p>
          <a:p>
            <a:pPr lvl="2"/>
            <a:r>
              <a:rPr lang="en-US" dirty="0"/>
              <a:t>Truncate most-significant bits that do not fit</a:t>
            </a:r>
          </a:p>
          <a:p>
            <a:pPr lvl="3"/>
            <a:r>
              <a:rPr lang="en-US" dirty="0"/>
              <a:t>Gives us modular (= modulo) behavior: 16 modulo 2</a:t>
            </a:r>
            <a:r>
              <a:rPr lang="en-US" baseline="30000" dirty="0"/>
              <a:t>4</a:t>
            </a:r>
            <a:r>
              <a:rPr lang="en-US" dirty="0"/>
              <a:t> = 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1D30882-0358-374C-B4B3-F773CFA3F28B}"/>
              </a:ext>
            </a:extLst>
          </p:cNvPr>
          <p:cNvSpPr txBox="1"/>
          <p:nvPr/>
        </p:nvSpPr>
        <p:spPr>
          <a:xfrm>
            <a:off x="4118774" y="2644169"/>
            <a:ext cx="16658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1101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+ 0011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9251FA-484F-4A48-916E-FD21A58E63F9}"/>
              </a:ext>
            </a:extLst>
          </p:cNvPr>
          <p:cNvSpPr txBox="1"/>
          <p:nvPr/>
        </p:nvSpPr>
        <p:spPr>
          <a:xfrm>
            <a:off x="4596384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B93914-111B-7B45-A1CB-B5552C34898E}"/>
              </a:ext>
            </a:extLst>
          </p:cNvPr>
          <p:cNvSpPr txBox="1"/>
          <p:nvPr/>
        </p:nvSpPr>
        <p:spPr>
          <a:xfrm>
            <a:off x="5327743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C6E854-FBA5-6346-A439-D7E47BE7699C}"/>
              </a:ext>
            </a:extLst>
          </p:cNvPr>
          <p:cNvSpPr txBox="1"/>
          <p:nvPr/>
        </p:nvSpPr>
        <p:spPr>
          <a:xfrm>
            <a:off x="4840170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7A0F7F9-D0A3-7D47-98A3-F85906DD8CB5}"/>
              </a:ext>
            </a:extLst>
          </p:cNvPr>
          <p:cNvSpPr txBox="1"/>
          <p:nvPr/>
        </p:nvSpPr>
        <p:spPr>
          <a:xfrm>
            <a:off x="5088029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ABFCB6-DDE2-FA42-83AF-CCE92B402480}"/>
              </a:ext>
            </a:extLst>
          </p:cNvPr>
          <p:cNvSpPr txBox="1"/>
          <p:nvPr/>
        </p:nvSpPr>
        <p:spPr>
          <a:xfrm>
            <a:off x="5146708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A66DB9-281A-A840-875D-CFEDB2AB5C3B}"/>
              </a:ext>
            </a:extLst>
          </p:cNvPr>
          <p:cNvSpPr txBox="1"/>
          <p:nvPr/>
        </p:nvSpPr>
        <p:spPr>
          <a:xfrm>
            <a:off x="4884457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DFE72E8-7391-1A47-AA77-3E2982010CCD}"/>
              </a:ext>
            </a:extLst>
          </p:cNvPr>
          <p:cNvSpPr txBox="1"/>
          <p:nvPr/>
        </p:nvSpPr>
        <p:spPr>
          <a:xfrm>
            <a:off x="4639774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A6FC01-5E4C-ED40-8CE5-A54E68305E5A}"/>
              </a:ext>
            </a:extLst>
          </p:cNvPr>
          <p:cNvSpPr txBox="1"/>
          <p:nvPr/>
        </p:nvSpPr>
        <p:spPr>
          <a:xfrm>
            <a:off x="4366549" y="368547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E9D90C4-12DC-5944-A18E-ECE9EA6A3E57}"/>
              </a:ext>
            </a:extLst>
          </p:cNvPr>
          <p:cNvSpPr txBox="1"/>
          <p:nvPr/>
        </p:nvSpPr>
        <p:spPr>
          <a:xfrm>
            <a:off x="4414794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025E6C-F302-4A0E-8DAF-807D8D1C5B33}"/>
              </a:ext>
            </a:extLst>
          </p:cNvPr>
          <p:cNvCxnSpPr/>
          <p:nvPr/>
        </p:nvCxnSpPr>
        <p:spPr>
          <a:xfrm>
            <a:off x="4599402" y="3721387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A5728-E93C-48C5-982A-DA5849CD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9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1400</TotalTime>
  <Words>5483</Words>
  <Application>Microsoft Office PowerPoint</Application>
  <PresentationFormat>Widescreen</PresentationFormat>
  <Paragraphs>1463</Paragraphs>
  <Slides>67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9" baseType="lpstr">
      <vt:lpstr>Algerian</vt:lpstr>
      <vt:lpstr>Arial</vt:lpstr>
      <vt:lpstr>Calibri</vt:lpstr>
      <vt:lpstr>Consolas</vt:lpstr>
      <vt:lpstr>Courier New</vt:lpstr>
      <vt:lpstr>Gill Sans</vt:lpstr>
      <vt:lpstr>Helvetica</vt:lpstr>
      <vt:lpstr>Tahoma</vt:lpstr>
      <vt:lpstr>Times</vt:lpstr>
      <vt:lpstr>Wingdings 2</vt:lpstr>
      <vt:lpstr>Class Slides</vt:lpstr>
      <vt:lpstr>Document</vt:lpstr>
      <vt:lpstr>Lecture 03 Data Operations</vt:lpstr>
      <vt:lpstr>Administrivia</vt:lpstr>
      <vt:lpstr>Administrivia</vt:lpstr>
      <vt:lpstr>Schedule change</vt:lpstr>
      <vt:lpstr>Today’s Goals</vt:lpstr>
      <vt:lpstr>C versus the hardware</vt:lpstr>
      <vt:lpstr>Outline</vt:lpstr>
      <vt:lpstr>Unsigned Addition</vt:lpstr>
      <vt:lpstr>Unsigned Addition and Overflow</vt:lpstr>
      <vt:lpstr>Modulo behavior in binary numbers</vt:lpstr>
      <vt:lpstr>Unsigned addition is modular</vt:lpstr>
      <vt:lpstr>Signed (2’s Complement) Addition</vt:lpstr>
      <vt:lpstr>Signed addition example</vt:lpstr>
      <vt:lpstr>Combining negative and positive numbers</vt:lpstr>
      <vt:lpstr>Signed addition and overflow</vt:lpstr>
      <vt:lpstr>Signed addition and negative overflow</vt:lpstr>
      <vt:lpstr>Overflow: hardware vs C standard</vt:lpstr>
      <vt:lpstr>Special boss in Chrono Trigger</vt:lpstr>
      <vt:lpstr>Chrono Trigger signed overflow bug</vt:lpstr>
      <vt:lpstr>Outline</vt:lpstr>
      <vt:lpstr>Negating a number</vt:lpstr>
      <vt:lpstr>Negating via Complement &amp; Increment</vt:lpstr>
      <vt:lpstr>Subtraction in two’s complement</vt:lpstr>
      <vt:lpstr>C rules vs hardware rules</vt:lpstr>
      <vt:lpstr>Break + practice</vt:lpstr>
      <vt:lpstr>Break + practice</vt:lpstr>
      <vt:lpstr>Break + practice</vt:lpstr>
      <vt:lpstr>Outline</vt:lpstr>
      <vt:lpstr>Multiplication</vt:lpstr>
      <vt:lpstr>Unsigned Multiplication</vt:lpstr>
      <vt:lpstr>Unsigned multiplication</vt:lpstr>
      <vt:lpstr>Signed (2’s Complement) Multiplication</vt:lpstr>
      <vt:lpstr>Signed multiplication</vt:lpstr>
      <vt:lpstr>What about divide?</vt:lpstr>
      <vt:lpstr>Outline</vt:lpstr>
      <vt:lpstr>Boolean algebra</vt:lpstr>
      <vt:lpstr>Performing Boolean algebra</vt:lpstr>
      <vt:lpstr>Truth tables for Boolean algebra</vt:lpstr>
      <vt:lpstr>Exclusive Or (xor)</vt:lpstr>
      <vt:lpstr>Practice problem</vt:lpstr>
      <vt:lpstr>Practice problem</vt:lpstr>
      <vt:lpstr>Practice problem</vt:lpstr>
      <vt:lpstr>De Morgan’s Law</vt:lpstr>
      <vt:lpstr>Generalized Boolean algebra</vt:lpstr>
      <vt:lpstr>Warning: bitwise operations are NOT logical operations</vt:lpstr>
      <vt:lpstr>Break + Practice</vt:lpstr>
      <vt:lpstr>Break + Practice</vt:lpstr>
      <vt:lpstr>Outline</vt:lpstr>
      <vt:lpstr>Left Shift: x &lt;&lt; y</vt:lpstr>
      <vt:lpstr>Right Shift: x &gt;&gt; y</vt:lpstr>
      <vt:lpstr>Practice shifting in C</vt:lpstr>
      <vt:lpstr>Concept: Not all operations are equally expensive!</vt:lpstr>
      <vt:lpstr>Shift to divide</vt:lpstr>
      <vt:lpstr>Compilers automatically chose the best operations</vt:lpstr>
      <vt:lpstr>Outline</vt:lpstr>
      <vt:lpstr>Bit Masking</vt:lpstr>
      <vt:lpstr>Bit mask values</vt:lpstr>
      <vt:lpstr>Example: swap nibbles in byte</vt:lpstr>
      <vt:lpstr>Example: selecting bits</vt:lpstr>
      <vt:lpstr>Practice: C example of bitwise operators</vt:lpstr>
      <vt:lpstr>Practice: C example of bitwise operators</vt:lpstr>
      <vt:lpstr>Outline</vt:lpstr>
      <vt:lpstr>Outline</vt:lpstr>
      <vt:lpstr>Unsigned Power-of-2 Divide with Right Shift</vt:lpstr>
      <vt:lpstr>Signed Power-of-2 Divide with Shift (Almost)</vt:lpstr>
      <vt:lpstr>Correct Signed Power-of-2 Divide</vt:lpstr>
      <vt:lpstr>Correct Signed Power-of-2 Divide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 Integer Operations</dc:title>
  <dc:creator>Branden Ghena</dc:creator>
  <cp:lastModifiedBy>Branden Ghena</cp:lastModifiedBy>
  <cp:revision>108</cp:revision>
  <dcterms:created xsi:type="dcterms:W3CDTF">2021-04-07T20:17:59Z</dcterms:created>
  <dcterms:modified xsi:type="dcterms:W3CDTF">2023-09-26T17:00:25Z</dcterms:modified>
</cp:coreProperties>
</file>