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3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26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7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384" r:id="rId3"/>
    <p:sldId id="2264" r:id="rId4"/>
    <p:sldId id="264" r:id="rId5"/>
    <p:sldId id="348" r:id="rId6"/>
    <p:sldId id="383" r:id="rId7"/>
    <p:sldId id="2207" r:id="rId8"/>
    <p:sldId id="2208" r:id="rId9"/>
    <p:sldId id="2210" r:id="rId10"/>
    <p:sldId id="2211" r:id="rId11"/>
    <p:sldId id="2209" r:id="rId12"/>
    <p:sldId id="2213" r:id="rId13"/>
    <p:sldId id="2214" r:id="rId14"/>
    <p:sldId id="669" r:id="rId15"/>
    <p:sldId id="668" r:id="rId16"/>
    <p:sldId id="717" r:id="rId17"/>
    <p:sldId id="586" r:id="rId18"/>
    <p:sldId id="2255" r:id="rId19"/>
    <p:sldId id="2139" r:id="rId20"/>
    <p:sldId id="2146" r:id="rId21"/>
    <p:sldId id="2143" r:id="rId22"/>
    <p:sldId id="2216" r:id="rId23"/>
    <p:sldId id="2254" r:id="rId24"/>
    <p:sldId id="2226" r:id="rId25"/>
    <p:sldId id="2265" r:id="rId26"/>
    <p:sldId id="722" r:id="rId27"/>
    <p:sldId id="2140" r:id="rId28"/>
    <p:sldId id="2141" r:id="rId29"/>
    <p:sldId id="2266" r:id="rId30"/>
    <p:sldId id="1078" r:id="rId31"/>
    <p:sldId id="2238" r:id="rId32"/>
    <p:sldId id="2261" r:id="rId33"/>
    <p:sldId id="2256" r:id="rId34"/>
    <p:sldId id="1087" r:id="rId35"/>
    <p:sldId id="2135" r:id="rId36"/>
    <p:sldId id="2227" r:id="rId37"/>
    <p:sldId id="2228" r:id="rId38"/>
    <p:sldId id="2229" r:id="rId39"/>
    <p:sldId id="2230" r:id="rId40"/>
    <p:sldId id="2133" r:id="rId41"/>
    <p:sldId id="674" r:id="rId42"/>
    <p:sldId id="2231" r:id="rId43"/>
    <p:sldId id="2257" r:id="rId44"/>
    <p:sldId id="2221" r:id="rId45"/>
    <p:sldId id="1076" r:id="rId46"/>
    <p:sldId id="2222" r:id="rId47"/>
    <p:sldId id="1077" r:id="rId48"/>
    <p:sldId id="2232" r:id="rId49"/>
    <p:sldId id="920" r:id="rId50"/>
    <p:sldId id="921" r:id="rId51"/>
    <p:sldId id="1051" r:id="rId52"/>
    <p:sldId id="1052" r:id="rId53"/>
    <p:sldId id="1053" r:id="rId54"/>
    <p:sldId id="1054" r:id="rId55"/>
    <p:sldId id="2220" r:id="rId56"/>
    <p:sldId id="2260" r:id="rId57"/>
    <p:sldId id="2258" r:id="rId58"/>
    <p:sldId id="1048" r:id="rId59"/>
    <p:sldId id="1049" r:id="rId60"/>
    <p:sldId id="2263" r:id="rId61"/>
    <p:sldId id="1058" r:id="rId62"/>
    <p:sldId id="2249" r:id="rId63"/>
    <p:sldId id="2250" r:id="rId64"/>
    <p:sldId id="2251" r:id="rId65"/>
    <p:sldId id="2252" r:id="rId66"/>
    <p:sldId id="225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264"/>
            <p14:sldId id="264"/>
          </p14:sldIdLst>
        </p14:section>
        <p14:section name="Assembly Languages" id="{B55B8E8C-5EAB-4A1E-A4E9-AE5E896E46FA}">
          <p14:sldIdLst>
            <p14:sldId id="348"/>
            <p14:sldId id="383"/>
            <p14:sldId id="2207"/>
            <p14:sldId id="2208"/>
            <p14:sldId id="2210"/>
            <p14:sldId id="2211"/>
            <p14:sldId id="2209"/>
            <p14:sldId id="2213"/>
            <p14:sldId id="2214"/>
            <p14:sldId id="669"/>
            <p14:sldId id="668"/>
            <p14:sldId id="717"/>
            <p14:sldId id="586"/>
          </p14:sldIdLst>
        </p14:section>
        <p14:section name="Registers" id="{FF468F4A-D11B-46ED-A445-9F87748F07FD}">
          <p14:sldIdLst>
            <p14:sldId id="2255"/>
            <p14:sldId id="2139"/>
            <p14:sldId id="2146"/>
            <p14:sldId id="2143"/>
            <p14:sldId id="2216"/>
            <p14:sldId id="2254"/>
            <p14:sldId id="2226"/>
            <p14:sldId id="2265"/>
            <p14:sldId id="722"/>
            <p14:sldId id="2140"/>
            <p14:sldId id="2141"/>
            <p14:sldId id="2266"/>
            <p14:sldId id="1078"/>
            <p14:sldId id="2238"/>
            <p14:sldId id="2261"/>
          </p14:sldIdLst>
        </p14:section>
        <p14:section name="x86-64 Overview" id="{7DAF4316-7E52-4341-9FB7-6FDB3BE81ECA}">
          <p14:sldIdLst>
            <p14:sldId id="2256"/>
            <p14:sldId id="1087"/>
            <p14:sldId id="2135"/>
            <p14:sldId id="2227"/>
            <p14:sldId id="2228"/>
            <p14:sldId id="2229"/>
            <p14:sldId id="2230"/>
            <p14:sldId id="2133"/>
            <p14:sldId id="674"/>
            <p14:sldId id="2231"/>
          </p14:sldIdLst>
        </p14:section>
        <p14:section name="Move Instructions" id="{5C50C86B-8E01-4972-82DC-55586E1571ED}">
          <p14:sldIdLst>
            <p14:sldId id="2257"/>
            <p14:sldId id="2221"/>
            <p14:sldId id="1076"/>
            <p14:sldId id="2222"/>
            <p14:sldId id="1077"/>
            <p14:sldId id="2232"/>
            <p14:sldId id="920"/>
            <p14:sldId id="921"/>
            <p14:sldId id="1051"/>
            <p14:sldId id="1052"/>
            <p14:sldId id="1053"/>
            <p14:sldId id="1054"/>
            <p14:sldId id="2220"/>
            <p14:sldId id="2260"/>
          </p14:sldIdLst>
        </p14:section>
        <p14:section name="Memory Addressing Modes" id="{B5342E7A-1B39-45CB-92ED-DD897498951A}">
          <p14:sldIdLst>
            <p14:sldId id="2258"/>
            <p14:sldId id="1048"/>
            <p14:sldId id="1049"/>
            <p14:sldId id="2263"/>
            <p14:sldId id="1058"/>
            <p14:sldId id="2249"/>
            <p14:sldId id="2250"/>
            <p14:sldId id="2251"/>
            <p14:sldId id="2252"/>
          </p14:sldIdLst>
        </p14:section>
        <p14:section name="Wrapup" id="{29A7F866-9DA9-446B-8359-CE426CB89C7A}">
          <p14:sldIdLst>
            <p14:sldId id="2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two ascii numbers is a real x86 instruction. No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A001-BB2E-41C7-8448-BE225A52A473}" type="slidenum">
              <a:rPr lang="en-US"/>
              <a:pPr/>
              <a:t>41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</a:t>
            </a:r>
            <a:r>
              <a:rPr lang="en-US" baseline="0" dirty="0"/>
              <a:t> named after AT&amp;T who used to operate Bell Labs many years ago; ATT is what </a:t>
            </a:r>
            <a:r>
              <a:rPr lang="en-US" baseline="0" dirty="0" err="1"/>
              <a:t>gcc</a:t>
            </a:r>
            <a:r>
              <a:rPr lang="en-US" baseline="0" dirty="0"/>
              <a:t>, </a:t>
            </a:r>
            <a:r>
              <a:rPr lang="en-US" baseline="0" dirty="0" err="1"/>
              <a:t>objdump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6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actually, pointers are just addresses!</a:t>
            </a:r>
          </a:p>
          <a:p>
            <a:r>
              <a:rPr lang="en-US" dirty="0"/>
              <a:t>Showing</a:t>
            </a:r>
            <a:r>
              <a:rPr lang="en-US" baseline="0" dirty="0"/>
              <a:t> here 8-byte </a:t>
            </a:r>
            <a:r>
              <a:rPr lang="en-US" b="1" baseline="0" dirty="0"/>
              <a:t>words</a:t>
            </a:r>
            <a:r>
              <a:rPr lang="en-US" b="0" baseline="0" dirty="0"/>
              <a:t> of memory, addresses jump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5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15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x86</a:t>
            </a:r>
            <a:r>
              <a:rPr lang="en-US" baseline="0" dirty="0"/>
              <a:t> processor line has a long evolutionary development; started with a 16b microprocessor …</a:t>
            </a:r>
          </a:p>
          <a:p>
            <a:r>
              <a:rPr lang="en-US" baseline="0" dirty="0"/>
              <a:t>This is a list of some notable models, dates and a few key features</a:t>
            </a:r>
          </a:p>
          <a:p>
            <a:r>
              <a:rPr lang="en-US" baseline="0" dirty="0"/>
              <a:t>386 – first 32b, added flat addressing for Linux</a:t>
            </a:r>
          </a:p>
          <a:p>
            <a:r>
              <a:rPr lang="en-US" baseline="0" dirty="0"/>
              <a:t>Pentium 4E – </a:t>
            </a:r>
            <a:r>
              <a:rPr lang="en-US" baseline="0" dirty="0" err="1"/>
              <a:t>hyperthreading</a:t>
            </a:r>
            <a:r>
              <a:rPr lang="en-US" baseline="0" dirty="0"/>
              <a:t> and 64b</a:t>
            </a:r>
          </a:p>
          <a:p>
            <a:r>
              <a:rPr lang="en-US" baseline="0" dirty="0"/>
              <a:t>Core 2 – first multicore from Intel</a:t>
            </a:r>
          </a:p>
          <a:p>
            <a:r>
              <a:rPr lang="en-US" baseline="0" dirty="0"/>
              <a:t>Each successive processor has been designed to be backward compatible – able to run code from previous version; many strange artifacts result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175" y="146050"/>
            <a:ext cx="9718675" cy="54673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for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355236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366" indent="-137366" defTabSz="915772">
              <a:defRPr/>
            </a:pPr>
            <a:r>
              <a:rPr lang="en-US" dirty="0"/>
              <a:t>Compilers are much better and more patient than you are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b="1" dirty="0"/>
              <a:t>hope</a:t>
            </a:r>
            <a:r>
              <a:rPr lang="en-US" b="0" dirty="0"/>
              <a:t> that you are never writing a program in assembly</a:t>
            </a:r>
          </a:p>
          <a:p>
            <a:pPr lvl="1"/>
            <a:r>
              <a:rPr lang="en-US" b="0" dirty="0"/>
              <a:t>Not even to eke</a:t>
            </a:r>
            <a:r>
              <a:rPr lang="en-US" b="0" baseline="0" dirty="0"/>
              <a:t> the very last bit of performance out</a:t>
            </a:r>
          </a:p>
          <a:p>
            <a:pPr lvl="1"/>
            <a:r>
              <a:rPr lang="en-US" b="0" baseline="0" dirty="0"/>
              <a:t>Because compilers are much better at it</a:t>
            </a:r>
          </a:p>
          <a:p>
            <a:pPr lvl="0"/>
            <a:r>
              <a:rPr lang="en-US" b="0" baseline="0" dirty="0"/>
              <a:t>Understanding assembly will help you</a:t>
            </a:r>
          </a:p>
          <a:p>
            <a:pPr lvl="1"/>
            <a:r>
              <a:rPr lang="en-US" b="0" baseline="0" dirty="0"/>
              <a:t>Like how C will help you better appreciate the magic that Java does for you</a:t>
            </a:r>
          </a:p>
          <a:p>
            <a:pPr lvl="1"/>
            <a:r>
              <a:rPr lang="en-US" b="0" baseline="0" dirty="0"/>
              <a:t>Similarly, understanding assembly will help you understand what the machine is doing for you</a:t>
            </a:r>
          </a:p>
          <a:p>
            <a:pPr lvl="1"/>
            <a:r>
              <a:rPr lang="en-US" b="0" baseline="0" dirty="0"/>
              <a:t>Sometimes you actually do have to poke around with GDB in the assembly (this is what gets shipped to you!)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74159" y="6977239"/>
            <a:ext cx="543739" cy="348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nfocenter.arm.com/help/topic/com.arm.doc.qrc0001m/QRC0001_UAL.pdf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inst.eecs.berkeley.edu/~cs61c/su18/img/riscvcard.pdf" TargetMode="External"/><Relationship Id="rId5" Type="http://schemas.openxmlformats.org/officeDocument/2006/relationships/hyperlink" Target="https://en.wikipedia.org/wiki/X86_instruction_listing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notesSlide" Target="../notesSlides/notesSlide19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notesSlide" Target="../notesSlides/notesSlide20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notesSlide" Target="../notesSlides/notesSlide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1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image" Target="../media/image14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Intro to x86-64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80;g5c482c2159_0_48">
            <a:extLst>
              <a:ext uri="{FF2B5EF4-FFF2-40B4-BE49-F238E27FC236}">
                <a16:creationId xmlns:a16="http://schemas.microsoft.com/office/drawing/2014/main" id="{8CA63DAA-3D3C-E346-A0C6-FFF196C006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32"/>
          <a:stretch/>
        </p:blipFill>
        <p:spPr>
          <a:xfrm>
            <a:off x="8151380" y="2355135"/>
            <a:ext cx="3610315" cy="20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DF012-2822-C04E-8111-D1F4A80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ED4B-D839-0248-BD9F-2C0A766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E</a:t>
            </a:r>
            <a:r>
              <a:rPr lang="en-US" dirty="0">
                <a:sym typeface="Calibri"/>
              </a:rPr>
              <a:t>arly trend: add more instructions to do elaborate operations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Complex Instruction Set Computing</a:t>
            </a:r>
            <a:r>
              <a:rPr lang="en-US" dirty="0">
                <a:sym typeface="Calibri"/>
              </a:rPr>
              <a:t> (CISC)</a:t>
            </a:r>
            <a:endParaRPr lang="en-US" dirty="0"/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Handle many different types of operations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for the compiler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Complicated hardware runs more slowly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333" dirty="0"/>
              <a:t> </a:t>
            </a:r>
            <a:endParaRPr lang="en-US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Opposite philosophy later began to dominate: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Reduced Instruction Set Computing</a:t>
            </a:r>
            <a:r>
              <a:rPr lang="en-US" dirty="0">
                <a:sym typeface="Calibri"/>
              </a:rPr>
              <a:t> (RISC)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Simpler (and smaller) instruction set makes it easier to build fast hardware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Let software do the complicated operations by composing simpler ones</a:t>
            </a:r>
          </a:p>
          <a:p>
            <a:pPr marL="609585" lvl="1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sz="1333" dirty="0">
                <a:sym typeface="Calibri"/>
              </a:rPr>
              <a:t> </a:t>
            </a:r>
            <a:endParaRPr lang="en-US" dirty="0"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Modern reality is somewhere between these two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9657-6390-264B-9282-46BD425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4DE3-B170-D240-83F0-DB4924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Instruction Set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0D05-7A2F-9846-ACA6-93043F4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43889-7C9F-46A5-A5C5-65F52280DF8B}"/>
              </a:ext>
            </a:extLst>
          </p:cNvPr>
          <p:cNvGrpSpPr/>
          <p:nvPr/>
        </p:nvGrpSpPr>
        <p:grpSpPr>
          <a:xfrm>
            <a:off x="919984" y="1371600"/>
            <a:ext cx="2926080" cy="4937760"/>
            <a:chOff x="919984" y="1371600"/>
            <a:chExt cx="2926080" cy="4937760"/>
          </a:xfrm>
        </p:grpSpPr>
        <p:pic>
          <p:nvPicPr>
            <p:cNvPr id="9" name="Google Shape;347;p5">
              <a:extLst>
                <a:ext uri="{FF2B5EF4-FFF2-40B4-BE49-F238E27FC236}">
                  <a16:creationId xmlns:a16="http://schemas.microsoft.com/office/drawing/2014/main" id="{B8F2B03A-30C9-A04E-8684-3BEA042EEAD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9984" y="2377441"/>
              <a:ext cx="2926080" cy="2154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48;p5">
              <a:extLst>
                <a:ext uri="{FF2B5EF4-FFF2-40B4-BE49-F238E27FC236}">
                  <a16:creationId xmlns:a16="http://schemas.microsoft.com/office/drawing/2014/main" id="{CE7A05EA-BAF6-164B-84C2-745C71E4BEE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3778" y="1371600"/>
              <a:ext cx="1378493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350;p5">
              <a:extLst>
                <a:ext uri="{FF2B5EF4-FFF2-40B4-BE49-F238E27FC236}">
                  <a16:creationId xmlns:a16="http://schemas.microsoft.com/office/drawing/2014/main" id="{21514967-11DC-2044-BE6B-2B841BF77F70}"/>
                </a:ext>
              </a:extLst>
            </p:cNvPr>
            <p:cNvSpPr txBox="1"/>
            <p:nvPr/>
          </p:nvSpPr>
          <p:spPr>
            <a:xfrm>
              <a:off x="919984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PCs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(Core i3, i5, i7, M)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x86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47AC4C-242E-4B57-83E0-FA3E5EE2D98C}"/>
              </a:ext>
            </a:extLst>
          </p:cNvPr>
          <p:cNvGrpSpPr/>
          <p:nvPr/>
        </p:nvGrpSpPr>
        <p:grpSpPr>
          <a:xfrm>
            <a:off x="4585096" y="1558138"/>
            <a:ext cx="3300427" cy="4751221"/>
            <a:chOff x="4632958" y="1558138"/>
            <a:chExt cx="3300427" cy="4751221"/>
          </a:xfrm>
        </p:grpSpPr>
        <p:pic>
          <p:nvPicPr>
            <p:cNvPr id="6" name="Google Shape;344;p5">
              <a:extLst>
                <a:ext uri="{FF2B5EF4-FFF2-40B4-BE49-F238E27FC236}">
                  <a16:creationId xmlns:a16="http://schemas.microsoft.com/office/drawing/2014/main" id="{24381B39-1AF0-B447-B883-7FE32861C2B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81600" y="1558138"/>
              <a:ext cx="1828800" cy="54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45;p5">
              <a:extLst>
                <a:ext uri="{FF2B5EF4-FFF2-40B4-BE49-F238E27FC236}">
                  <a16:creationId xmlns:a16="http://schemas.microsoft.com/office/drawing/2014/main" id="{0EC21A26-B081-394C-A1C5-E100A1ABFEF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2960" y="2377441"/>
              <a:ext cx="2926080" cy="2787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51;p5">
              <a:extLst>
                <a:ext uri="{FF2B5EF4-FFF2-40B4-BE49-F238E27FC236}">
                  <a16:creationId xmlns:a16="http://schemas.microsoft.com/office/drawing/2014/main" id="{75CCFD54-EE07-6E40-9134-7662080C70B8}"/>
                </a:ext>
              </a:extLst>
            </p:cNvPr>
            <p:cNvSpPr txBox="1"/>
            <p:nvPr/>
          </p:nvSpPr>
          <p:spPr>
            <a:xfrm>
              <a:off x="4632958" y="5212079"/>
              <a:ext cx="3300427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Smartphones (iPhone, Android), M1 </a:t>
              </a: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Raspberry Pi, Embedded systems</a:t>
              </a:r>
              <a:endPara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ARM Instruction Set</a:t>
              </a:r>
              <a:endPara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7143E-2C60-4FFF-A591-2D3D505C8E1A}"/>
              </a:ext>
            </a:extLst>
          </p:cNvPr>
          <p:cNvGrpSpPr/>
          <p:nvPr/>
        </p:nvGrpSpPr>
        <p:grpSpPr>
          <a:xfrm>
            <a:off x="8238186" y="1571626"/>
            <a:ext cx="2956675" cy="4737734"/>
            <a:chOff x="8238186" y="1571626"/>
            <a:chExt cx="2956675" cy="4737734"/>
          </a:xfrm>
        </p:grpSpPr>
        <p:pic>
          <p:nvPicPr>
            <p:cNvPr id="8" name="Google Shape;346;p5">
              <a:extLst>
                <a:ext uri="{FF2B5EF4-FFF2-40B4-BE49-F238E27FC236}">
                  <a16:creationId xmlns:a16="http://schemas.microsoft.com/office/drawing/2014/main" id="{83199306-B83D-8B4A-879C-8582456372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t="23291" b="-7198"/>
            <a:stretch/>
          </p:blipFill>
          <p:spPr>
            <a:xfrm>
              <a:off x="8268661" y="2580491"/>
              <a:ext cx="2926200" cy="261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49;p5">
              <a:extLst>
                <a:ext uri="{FF2B5EF4-FFF2-40B4-BE49-F238E27FC236}">
                  <a16:creationId xmlns:a16="http://schemas.microsoft.com/office/drawing/2014/main" id="{BA5C665B-2337-6F40-A7B0-B767D6A3255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67412" y="1571626"/>
              <a:ext cx="2728500" cy="5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352;p5">
              <a:extLst>
                <a:ext uri="{FF2B5EF4-FFF2-40B4-BE49-F238E27FC236}">
                  <a16:creationId xmlns:a16="http://schemas.microsoft.com/office/drawing/2014/main" id="{A570CDA0-196B-1249-8A66-D198B80BC3C8}"/>
                </a:ext>
              </a:extLst>
            </p:cNvPr>
            <p:cNvSpPr txBox="1"/>
            <p:nvPr/>
          </p:nvSpPr>
          <p:spPr>
            <a:xfrm>
              <a:off x="8268665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Relatively new, designed for cloud computing, embedded systems, academic use</a:t>
              </a:r>
              <a:br>
                <a:rPr lang="en-US" dirty="0"/>
              </a:b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RISCV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353;p5">
              <a:extLst>
                <a:ext uri="{FF2B5EF4-FFF2-40B4-BE49-F238E27FC236}">
                  <a16:creationId xmlns:a16="http://schemas.microsoft.com/office/drawing/2014/main" id="{3D9E99DD-D508-F34E-A61C-577D59504A3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94027"/>
            <a:stretch/>
          </p:blipFill>
          <p:spPr>
            <a:xfrm>
              <a:off x="8238186" y="2301252"/>
              <a:ext cx="2895600" cy="1840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8963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EA0-306E-F944-BD81-31886F7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49C-E9D6-2B47-AF20-6C9DBFB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Dominate laptop/desktop/server market</a:t>
            </a:r>
          </a:p>
          <a:p>
            <a:pPr lvl="1"/>
            <a:r>
              <a:rPr lang="en-US" dirty="0"/>
              <a:t>No longer completely dominant in laptops though</a:t>
            </a:r>
          </a:p>
          <a:p>
            <a:pPr lvl="1"/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/>
              <a:t>But, only small subset encountered by normal programs</a:t>
            </a:r>
          </a:p>
          <a:p>
            <a:pPr lvl="1"/>
            <a:endParaRPr lang="en-US" dirty="0"/>
          </a:p>
          <a:p>
            <a:r>
              <a:rPr lang="en-US" dirty="0"/>
              <a:t>Design evolved over time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Historical legacy has </a:t>
            </a:r>
            <a:r>
              <a:rPr lang="en-US" b="1" dirty="0"/>
              <a:t>large</a:t>
            </a:r>
            <a:r>
              <a:rPr lang="en-US" dirty="0"/>
              <a:t> impact 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1E6A-E7A2-2748-A974-FAC4276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3nm!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972732" cy="2166870"/>
          </a:xfrm>
        </p:spPr>
        <p:txBody>
          <a:bodyPr>
            <a:normAutofit/>
          </a:bodyPr>
          <a:lstStyle/>
          <a:p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x86 ISA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6479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55703"/>
              </p:ext>
            </p:extLst>
          </p:nvPr>
        </p:nvGraphicFramePr>
        <p:xfrm>
          <a:off x="2884640" y="454152"/>
          <a:ext cx="8863181" cy="59496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7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processor, basis for IBM PC &amp; DOS; 1MB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(!useful) addressing; basis for IBM PC and Windows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 to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32b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added “flat addressing” that Linux/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performance;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integrated FP unit into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Conditional move instructions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big change 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microarch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(P6)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Merged Pentium/MMZ +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MMX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instructions within 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and floating point vector instructions 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Level2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floating point formats to vector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(able to run 2 programs simultaneously),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P6-like,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no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i7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multicore,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TurboBoost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(run fewer cores faster)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383M+177M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GPU on second silicon die within package (at 2010 version)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(Sandy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997M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Cores and GPU within the same processor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(Ivy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1400M  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Tri-gate transistors, much lower power consumption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Xeon E7 8800 V4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Broadwell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&gt;5690M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14nm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6DFD-932F-446F-80E0-02DEC2C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Backwards Compatibility </a:t>
            </a:r>
            <a:r>
              <a:rPr lang="en-US" sz="1600" dirty="0"/>
              <a:t>The cause of, and solution to, all of life’s problems.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that worked on one x86 processor should keep working on the next one</a:t>
            </a:r>
          </a:p>
          <a:p>
            <a:pPr lvl="1"/>
            <a:r>
              <a:rPr lang="en-US" dirty="0"/>
              <a:t>Old programs work on new processors, which makes upgrading possible</a:t>
            </a:r>
          </a:p>
          <a:p>
            <a:pPr lvl="1"/>
            <a:r>
              <a:rPr lang="en-US" dirty="0"/>
              <a:t>Even today’s x86-64 processors boot thinking they are 8086s!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Adding powerful new features while keeping backwards compatibility is a careful balancing act</a:t>
            </a:r>
          </a:p>
          <a:p>
            <a:pPr lvl="1"/>
            <a:r>
              <a:rPr lang="en-US" dirty="0"/>
              <a:t>Backwards compatibility introduces a lot of constraints</a:t>
            </a:r>
          </a:p>
          <a:p>
            <a:pPr lvl="1"/>
            <a:r>
              <a:rPr lang="en-US" dirty="0"/>
              <a:t>May rule out “cleaner” designs that would break existing programs</a:t>
            </a:r>
          </a:p>
          <a:p>
            <a:pPr lvl="1"/>
            <a:r>
              <a:rPr lang="en-US" dirty="0"/>
              <a:t>The cause of some “surprising” aspects of the design of x86-64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“The x86 really isn't all that complex—it just doesn't make a lot of sense.”</a:t>
            </a:r>
            <a:br>
              <a:rPr lang="en-US" dirty="0"/>
            </a:br>
            <a:r>
              <a:rPr lang="en-US" dirty="0"/>
              <a:t>  — Mike Johnson (AMD's x86 architect), 1994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just a hardware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144-4B4F-4CCA-832F-EC785BE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x86-64/EMT64: the current standard</a:t>
            </a:r>
          </a:p>
          <a:p>
            <a:pPr lvl="1"/>
            <a:r>
              <a:rPr lang="en-US" dirty="0"/>
              <a:t>Some asides on IA32: The traditional x86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x86-64; web aside on IA32</a:t>
            </a:r>
          </a:p>
          <a:p>
            <a:pPr lvl="1"/>
            <a:r>
              <a:rPr lang="en-US" dirty="0"/>
              <a:t>Labs will be based on x86-64</a:t>
            </a:r>
          </a:p>
        </p:txBody>
      </p:sp>
      <p:pic>
        <p:nvPicPr>
          <p:cNvPr id="3" name="Picture 2" descr="Ivy-Bridge_Die_Label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429000"/>
            <a:ext cx="7132320" cy="2971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7479A9-1658-481F-A4BF-258722B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b="1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029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712-3801-894A-ADFA-7321033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uses registers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4A2-285E-5E4D-BB01-10716635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06390">
              <a:spcBef>
                <a:spcPts val="640"/>
              </a:spcBef>
              <a:buSzPts val="2800"/>
            </a:pPr>
            <a:r>
              <a:rPr lang="en-US" dirty="0"/>
              <a:t>Unlike C, assembly doesn’t have variables as you know them</a:t>
            </a:r>
          </a:p>
          <a:p>
            <a:pPr indent="-406390">
              <a:spcBef>
                <a:spcPts val="640"/>
              </a:spcBef>
              <a:buSzPts val="2800"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Instead, assembly uses </a:t>
            </a:r>
            <a:r>
              <a:rPr lang="en-US" i="1" dirty="0"/>
              <a:t>registers</a:t>
            </a:r>
            <a:r>
              <a:rPr lang="en-US" dirty="0"/>
              <a:t> to store values</a:t>
            </a:r>
          </a:p>
          <a:p>
            <a:pPr marL="50799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Registers are: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Small memory chunks of a fixed size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Can be read or written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Limited in number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Very fast and low power to access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Don’t have types (just bits)</a:t>
            </a:r>
          </a:p>
          <a:p>
            <a:pPr marL="1447764" lvl="2" indent="-406390">
              <a:spcBef>
                <a:spcPts val="0"/>
              </a:spcBef>
              <a:buSzPts val="2800"/>
            </a:pPr>
            <a:r>
              <a:rPr lang="en-US" dirty="0"/>
              <a:t>The operation performed</a:t>
            </a:r>
            <a:br>
              <a:rPr lang="en-US" dirty="0"/>
            </a:br>
            <a:r>
              <a:rPr lang="en-US" dirty="0"/>
              <a:t>determines how contents are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6180-DBED-9A4D-B1AF-1250734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416;g5c482c2159_0_10">
            <a:extLst>
              <a:ext uri="{FF2B5EF4-FFF2-40B4-BE49-F238E27FC236}">
                <a16:creationId xmlns:a16="http://schemas.microsoft.com/office/drawing/2014/main" id="{D1AF7A64-90AF-D042-9941-D699FF31FD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9755" y="4354286"/>
            <a:ext cx="3947592" cy="188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3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BBD-2472-4937-AF8F-B3541C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ECE-726A-4646-A1E9-D17CD5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 Lab</a:t>
            </a:r>
          </a:p>
          <a:p>
            <a:pPr lvl="1"/>
            <a:r>
              <a:rPr lang="en-US" dirty="0"/>
              <a:t>Due this Tuesday (10/10) at 11:59 pm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haven’t yet, </a:t>
            </a:r>
            <a:r>
              <a:rPr lang="en-US" b="1" dirty="0"/>
              <a:t>get started right away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Lots of conceptually difficult parts to understand</a:t>
            </a:r>
          </a:p>
          <a:p>
            <a:pPr lvl="2"/>
            <a:r>
              <a:rPr lang="en-US" dirty="0"/>
              <a:t>Lots of C code to write, which you may have forgotten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Especially make sure you don’t have issues logging into Moore</a:t>
            </a:r>
          </a:p>
          <a:p>
            <a:pPr lvl="2"/>
            <a:r>
              <a:rPr lang="en-US" dirty="0"/>
              <a:t>Takes ~24 hours to fix and we won’t be giving extensions for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assignment is 12.5% of your overall course grade, and takes at least that much effort</a:t>
            </a:r>
          </a:p>
          <a:p>
            <a:pPr lvl="2"/>
            <a:r>
              <a:rPr lang="en-US" dirty="0"/>
              <a:t>Not an “easier first assignment”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842-DA15-43E1-88CA-A83256BA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Tradeoff between speed and availability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More registers can hold more variables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Simultaneously; all registers are slower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Also registers take physical space within the chip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x86-64 has 16 registers (for integer operations)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Historically only 8 registers 😱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Added 8 more with 64-bit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each register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 are usually the size of a </a:t>
            </a:r>
            <a:r>
              <a:rPr lang="en-US" i="1" dirty="0"/>
              <a:t>word</a:t>
            </a:r>
            <a:endParaRPr lang="en-US" dirty="0"/>
          </a:p>
          <a:p>
            <a:pPr lvl="1"/>
            <a:r>
              <a:rPr lang="en-US" dirty="0"/>
              <a:t>The natural unit of data for a processor</a:t>
            </a:r>
          </a:p>
          <a:p>
            <a:pPr lvl="1"/>
            <a:r>
              <a:rPr lang="en-US" dirty="0"/>
              <a:t>Width of the data type that a CPU can process in one instruction</a:t>
            </a:r>
          </a:p>
          <a:p>
            <a:pPr lvl="2"/>
            <a:r>
              <a:rPr lang="en-US" dirty="0"/>
              <a:t>Likely the size of its registers</a:t>
            </a:r>
          </a:p>
          <a:p>
            <a:pPr lvl="1"/>
            <a:r>
              <a:rPr lang="en-US" dirty="0"/>
              <a:t>Imprecise term that will inevitably slip into explanations</a:t>
            </a:r>
          </a:p>
          <a:p>
            <a:endParaRPr lang="en-US" dirty="0"/>
          </a:p>
          <a:p>
            <a:r>
              <a:rPr lang="en-US" dirty="0"/>
              <a:t>x86 processors started with 16-bit words</a:t>
            </a:r>
          </a:p>
          <a:p>
            <a:r>
              <a:rPr lang="en-US" dirty="0"/>
              <a:t>IA32 upgraded to 32-bit “double word” registers</a:t>
            </a:r>
          </a:p>
          <a:p>
            <a:r>
              <a:rPr lang="en-US" dirty="0"/>
              <a:t>x86-64 upgraded again 64-bit “quad word”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8D6-B1DF-7345-90CA-F31D3ED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933E-E2CA-6C45-9EF5-128CBE2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0A9E2-8A91-9945-86F8-255DD2EF4AE5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12F7DA-F397-F34C-9533-CF4F76C12F34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8E2B81F-C7BF-F84A-B51F-29181C41DFFF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62D9EE21-22AD-3449-8196-97C482710B8A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E1D26C-F966-5443-9954-EAE6A145E5F4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1F674D4B-F278-0548-9240-6FBCB436D21B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40705DB-70C0-F84F-89DA-09960161E3DD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495AC1-481F-2741-9BEC-4A9DF24EBA9F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F264A4E3-04B9-FE4C-AC2E-EED949B3FF76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7A05B3-DAD8-DD45-99C8-1EAC0B6DAD96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7A1D90-9C8D-0449-873B-0AD4BCD0AEE6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12262913-E0C2-C344-AB57-059DF08DB679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B117433C-B11F-6B43-84B7-7ABD36A00CD4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0456AB-F4AE-CC48-BC9C-EBF61B74035B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6456B1E5-EB48-B942-82DD-D5EEC2334904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7317E3E1-644A-264C-B636-FE1C2CB3DB22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CC5A79-687E-2C4A-BCAA-5C92995CF16A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345DA7FC-96D7-3D40-B621-ECB77853B5F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F25DAF6A-5D66-EF48-BB9D-2BF931759219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259A60-8D85-5B45-B190-36DD5919586D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FC01F407-877B-0145-9313-89B8008EE262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9BCC4080-920B-B34C-AA00-5EB70EBDD889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62E750-FBAC-3347-9655-2A0BEB9F19E3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756B791C-E605-BC4B-B884-14808CC711F6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15" name="Rectangle 29">
                <a:extLst>
                  <a:ext uri="{FF2B5EF4-FFF2-40B4-BE49-F238E27FC236}">
                    <a16:creationId xmlns:a16="http://schemas.microsoft.com/office/drawing/2014/main" id="{40D9505A-DB5D-2449-AECC-193BB0066BE8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DF1739-E2B1-6440-8638-1718422EAAAC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819B5F-F1F0-5C4A-AFDC-F6411BDB0450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F71637C7-54A2-0740-A93A-E65D147C0DA9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02DB611C-626C-0342-95C8-6F37D836D6C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36DE26-AE30-C248-9131-4020665524E9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1B6DC70B-A864-FD4B-9E3F-32094D1274A8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E1F5A188-D7BE-9D48-84BA-4E9A8A7789F4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06AD48-EEE3-F044-9406-31405A61B4BB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B0DF8200-AFC3-D743-966C-EB92E03A2BA8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CF45E857-22BF-D44A-91E1-B52EC02A9652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A3FA54-3D4A-434F-8F6E-E56864AC0511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4E2475B3-D89A-D044-8FDF-C8E92A04272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60684842-CC11-174D-9ABA-9BCEB71AD996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5EBF82-52A8-FA41-B53C-22556011EA47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6D38FDBD-DBE0-A346-BA7F-56EF037727C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BC0D7DC8-41FF-0346-9D6D-E1F0CD20D8D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D8E2F5-F1B8-A345-B074-D656FF38337F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06895A22-EB3A-FC4C-AECF-9ED643F4D349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EB5912A3-B38D-434E-B450-FC133F4187F2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97EEFE-744B-CC46-BC05-CDCD5094CB04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6D80E198-AA06-8140-BCA2-37AD6F8C3F1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83D204D3-34D0-7F47-85F4-3DB01C499E2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3B1C77-E85C-9A4E-B5F8-221222A46CFF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0C5AD7BE-965D-6244-B797-1B892353C587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D8BF209C-7794-5F4D-BADA-3D497D2A45D4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41278F-5AD6-D343-A4F7-1C56AFD44FF4}"/>
              </a:ext>
            </a:extLst>
          </p:cNvPr>
          <p:cNvGrpSpPr/>
          <p:nvPr/>
        </p:nvGrpSpPr>
        <p:grpSpPr>
          <a:xfrm>
            <a:off x="2525486" y="993403"/>
            <a:ext cx="5025473" cy="966389"/>
            <a:chOff x="1894114" y="745052"/>
            <a:chExt cx="3769105" cy="7247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AF6CA-0D7E-9549-9F0C-210949402592}"/>
                </a:ext>
              </a:extLst>
            </p:cNvPr>
            <p:cNvSpPr txBox="1"/>
            <p:nvPr/>
          </p:nvSpPr>
          <p:spPr>
            <a:xfrm>
              <a:off x="2914170" y="745052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64-bit names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17E452-1692-EF4E-937E-3626110FA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114" y="1063229"/>
              <a:ext cx="1060528" cy="406615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7EE1827-C43C-774C-8B35-BDE342998987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288695" y="1091301"/>
              <a:ext cx="683355" cy="37854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D5690-635A-C740-BF00-55F3CDC4F5E4}"/>
              </a:ext>
            </a:extLst>
          </p:cNvPr>
          <p:cNvGrpSpPr/>
          <p:nvPr/>
        </p:nvGrpSpPr>
        <p:grpSpPr>
          <a:xfrm>
            <a:off x="4376061" y="5744771"/>
            <a:ext cx="4361540" cy="763373"/>
            <a:chOff x="3282045" y="4308573"/>
            <a:chExt cx="3271155" cy="57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6C8250-0A00-D14A-9C9A-3751A0C0985E}"/>
                </a:ext>
              </a:extLst>
            </p:cNvPr>
            <p:cNvSpPr txBox="1"/>
            <p:nvPr/>
          </p:nvSpPr>
          <p:spPr>
            <a:xfrm>
              <a:off x="3804150" y="4534853"/>
              <a:ext cx="169857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32-bit names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3D97D2-741F-344D-8F32-660ABF05C14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82045" y="4384725"/>
              <a:ext cx="522105" cy="3232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EAA80-EFA9-D145-AE74-A90980C868F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96471" y="4308573"/>
              <a:ext cx="1256729" cy="410946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77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D0F-872B-CA4C-96C3-E4A319A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050-E1E5-9745-A579-9D10FF33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1644481"/>
            <a:ext cx="5943599" cy="4264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1DF6-A577-2043-94D0-64827BE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EDFC7-9A83-4F4D-83D4-52F19DA28E10}"/>
              </a:ext>
            </a:extLst>
          </p:cNvPr>
          <p:cNvGrpSpPr/>
          <p:nvPr/>
        </p:nvGrpSpPr>
        <p:grpSpPr>
          <a:xfrm>
            <a:off x="1334036" y="1600201"/>
            <a:ext cx="4133345" cy="4144563"/>
            <a:chOff x="761492" y="1371600"/>
            <a:chExt cx="3556508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1F0E-DD75-F740-8F6F-E1B31B411601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AFC5C8E7-F148-D048-9B39-D521F5E23957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C38B535D-0A5C-2A45-A49D-030E5162260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381D8-5220-6942-BCD4-00707F663ED5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551849C1-F7D5-6849-8A64-535B0C225363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2F73CA2C-DF61-6B46-AC61-2EDB12BCB332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DCF9C6-973A-9F41-A0ED-6DBA717491FC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D01FD2B3-3FF8-0A43-8F10-D61D5C278753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39AF96AD-6230-DD44-AB1C-9AD8A5CF9F7A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E34FD-8B30-FB46-93DD-36838734715D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05F839B-AB27-284A-867F-CB408DFA978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72FB312A-AE78-5F4A-A998-5D221BEA9434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B635D9-5694-E545-9066-CD8E93DAABF1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B92BAC81-4B1D-4249-B040-38D284259F54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ADF29686-1A44-2E4E-B729-6A0CC152B8F1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CBB756-8795-314B-9A31-2206318FD7E1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4A9BEBC2-2ABD-0649-88D4-F08324F9BDF4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BA92F5DC-0B76-3547-A19E-9C3CA3E4F8BD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3CCE12-D99F-9D48-9FAA-EFB81D4E1D83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D9F3A5E1-F56F-4845-8B30-1D2CBD9BF97B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04B7A78B-FE52-E248-84D9-40385B387FBC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628BE4-DB83-3D41-85B1-9B253F278212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A91C8-67A4-2845-BA95-11A52956006F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5" name="Rectangle 36">
                <a:extLst>
                  <a:ext uri="{FF2B5EF4-FFF2-40B4-BE49-F238E27FC236}">
                    <a16:creationId xmlns:a16="http://schemas.microsoft.com/office/drawing/2014/main" id="{FFA24348-CDF9-CD48-BEF0-0939E3AD1FDB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E8AB1E-B547-DE42-B3CA-33E546A2CF4F}"/>
              </a:ext>
            </a:extLst>
          </p:cNvPr>
          <p:cNvSpPr txBox="1"/>
          <p:nvPr/>
        </p:nvSpPr>
        <p:spPr>
          <a:xfrm>
            <a:off x="56387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70759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" y="1417639"/>
            <a:ext cx="10597981" cy="38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316EB-5DC2-A64F-83D1-A768C8B4931E}"/>
              </a:ext>
            </a:extLst>
          </p:cNvPr>
          <p:cNvSpPr txBox="1"/>
          <p:nvPr/>
        </p:nvSpPr>
        <p:spPr>
          <a:xfrm>
            <a:off x="919090" y="5570807"/>
            <a:ext cx="10316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can be accessed by any of these names to work with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8-byte, 4-byte, 2-byte, or 1-byte data</a:t>
            </a:r>
          </a:p>
        </p:txBody>
      </p:sp>
    </p:spTree>
    <p:extLst>
      <p:ext uri="{BB962C8B-B14F-4D97-AF65-F5344CB8AC3E}">
        <p14:creationId xmlns:p14="http://schemas.microsoft.com/office/powerpoint/2010/main" val="58453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A3D9-13EC-AFDE-3882-07D19518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65172"/>
            <a:ext cx="10972800" cy="3107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same data can be accessed under different names and widths</a:t>
            </a:r>
          </a:p>
          <a:p>
            <a:endParaRPr lang="en-US" dirty="0"/>
          </a:p>
          <a:p>
            <a:r>
              <a:rPr lang="en-US" dirty="0"/>
              <a:t>Example: store 64-bit value 0x0000000000010A0B in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:	0x0000000000010A0B (64-bit)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:	0x00010A0B (32-bit)</a:t>
            </a:r>
          </a:p>
          <a:p>
            <a:pPr lvl="1"/>
            <a:r>
              <a:rPr lang="en-US" dirty="0"/>
              <a:t>%ax:	0x0A0B (16-bit)</a:t>
            </a:r>
          </a:p>
          <a:p>
            <a:pPr lvl="1"/>
            <a:r>
              <a:rPr lang="en-US" dirty="0"/>
              <a:t>%al:	0x0B	(8-bit)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44"/>
          <a:stretch/>
        </p:blipFill>
        <p:spPr>
          <a:xfrm>
            <a:off x="797010" y="1417640"/>
            <a:ext cx="10597981" cy="12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versus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more variables than registers?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most frequently used in registers and move the rest to memory (called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memory)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all variables in memory?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faster: registers 100-500 times faster</a:t>
            </a:r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dirty="0"/>
              <a:t>Memory Hierarchy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Registers: 16 registers * 64 bits = 128 Bytes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RAM: 4-32 GB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SSD: 100-1000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  <p:pic>
        <p:nvPicPr>
          <p:cNvPr id="5" name="Google Shape;432;g5c482c2159_0_138">
            <a:extLst>
              <a:ext uri="{FF2B5EF4-FFF2-40B4-BE49-F238E27FC236}">
                <a16:creationId xmlns:a16="http://schemas.microsoft.com/office/drawing/2014/main" id="{5A717C7A-DC59-0649-806F-34BEF31FC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623" y="1027921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3;g5c482c2159_0_138">
            <a:extLst>
              <a:ext uri="{FF2B5EF4-FFF2-40B4-BE49-F238E27FC236}">
                <a16:creationId xmlns:a16="http://schemas.microsoft.com/office/drawing/2014/main" id="{756D4EE3-2BD1-2248-BAC3-EF92633EBDA4}"/>
              </a:ext>
            </a:extLst>
          </p:cNvPr>
          <p:cNvSpPr txBox="1"/>
          <p:nvPr/>
        </p:nvSpPr>
        <p:spPr>
          <a:xfrm>
            <a:off x="8075385" y="2810763"/>
            <a:ext cx="13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34;g5c482c2159_0_138">
            <a:extLst>
              <a:ext uri="{FF2B5EF4-FFF2-40B4-BE49-F238E27FC236}">
                <a16:creationId xmlns:a16="http://schemas.microsoft.com/office/drawing/2014/main" id="{63D6C754-592C-DE49-BC90-919B04891136}"/>
              </a:ext>
            </a:extLst>
          </p:cNvPr>
          <p:cNvCxnSpPr/>
          <p:nvPr/>
        </p:nvCxnSpPr>
        <p:spPr>
          <a:xfrm>
            <a:off x="4506687" y="2001593"/>
            <a:ext cx="888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5;g5c482c2159_0_138">
            <a:extLst>
              <a:ext uri="{FF2B5EF4-FFF2-40B4-BE49-F238E27FC236}">
                <a16:creationId xmlns:a16="http://schemas.microsoft.com/office/drawing/2014/main" id="{27D10C59-5F43-CA4E-A2FB-9355ACF3FB31}"/>
              </a:ext>
            </a:extLst>
          </p:cNvPr>
          <p:cNvCxnSpPr/>
          <p:nvPr/>
        </p:nvCxnSpPr>
        <p:spPr>
          <a:xfrm flipH="1">
            <a:off x="7724487" y="3166363"/>
            <a:ext cx="363600" cy="51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436;g5c482c2159_0_138">
            <a:extLst>
              <a:ext uri="{FF2B5EF4-FFF2-40B4-BE49-F238E27FC236}">
                <a16:creationId xmlns:a16="http://schemas.microsoft.com/office/drawing/2014/main" id="{30F025A3-2221-7A49-B838-0DE5FC0B98D3}"/>
              </a:ext>
            </a:extLst>
          </p:cNvPr>
          <p:cNvSpPr txBox="1"/>
          <p:nvPr/>
        </p:nvSpPr>
        <p:spPr>
          <a:xfrm>
            <a:off x="3167743" y="176994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58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9767-1223-AEEA-366C-0DA10077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Special-purpose register: Instruction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E0DB-237C-06EA-0D75-C00880B6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 dirty="0"/>
              <a:t>Contains the address of the currently executing instruction</a:t>
            </a:r>
          </a:p>
          <a:p>
            <a:pPr lvl="1"/>
            <a:r>
              <a:rPr lang="en-US" dirty="0"/>
              <a:t>Actually special-purpose, only used for this one thing</a:t>
            </a:r>
          </a:p>
          <a:p>
            <a:endParaRPr lang="en-US" dirty="0"/>
          </a:p>
          <a:p>
            <a:r>
              <a:rPr lang="en-US" dirty="0"/>
              <a:t>Processor hardware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when loading instructions</a:t>
            </a:r>
          </a:p>
          <a:p>
            <a:pPr lvl="1"/>
            <a:r>
              <a:rPr lang="en-US" dirty="0"/>
              <a:t>Load instruction from memory pointed to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 dirty="0"/>
              <a:t>Advance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the next instruction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hardware does this automatically, you don’t (usually) interact with this at 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D191-24A2-6D2E-0CB8-1F7F111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8F8A-270A-B031-67A9-E2B5416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2CF3-6AC1-E7D2-6A52-0065C516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  <a:p>
            <a:pPr lvl="1"/>
            <a:r>
              <a:rPr lang="en-US" dirty="0"/>
              <a:t>Ready to be worked on (except the last question)</a:t>
            </a:r>
          </a:p>
          <a:p>
            <a:pPr lvl="1"/>
            <a:r>
              <a:rPr lang="en-US" dirty="0"/>
              <a:t>Not due for 1.5 weeks (Tuesday, October 17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Exactly two weeks from today</a:t>
            </a:r>
          </a:p>
          <a:p>
            <a:pPr lvl="1"/>
            <a:r>
              <a:rPr lang="en-US" dirty="0"/>
              <a:t>Taken here in the classroom</a:t>
            </a:r>
          </a:p>
          <a:p>
            <a:pPr lvl="1"/>
            <a:r>
              <a:rPr lang="en-US" dirty="0"/>
              <a:t>Details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C9B5-96F8-4B30-D77E-888D562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6728" y="1271016"/>
            <a:ext cx="3017520" cy="201168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1" rIns="90487" bIns="44451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Assembly Programmer’s View of System State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315" y="3291841"/>
            <a:ext cx="6548845" cy="33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Programmer-visible state</a:t>
            </a:r>
          </a:p>
          <a:p>
            <a:pPr lvl="1"/>
            <a:r>
              <a:rPr lang="en-US" sz="2000" dirty="0"/>
              <a:t>Named registers</a:t>
            </a:r>
          </a:p>
          <a:p>
            <a:pPr lvl="2"/>
            <a:r>
              <a:rPr lang="en-US" sz="1800" dirty="0"/>
              <a:t>Together in “register file”</a:t>
            </a:r>
          </a:p>
          <a:p>
            <a:pPr lvl="2"/>
            <a:r>
              <a:rPr lang="en-US" sz="1800" dirty="0"/>
              <a:t>Heavily used program data</a:t>
            </a:r>
            <a:endParaRPr lang="en-US" sz="2000" dirty="0"/>
          </a:p>
          <a:p>
            <a:pPr lvl="1"/>
            <a:r>
              <a:rPr lang="en-US" sz="2000" dirty="0"/>
              <a:t>The Instruction Pointer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/>
              <a:t> in x86-64)</a:t>
            </a:r>
          </a:p>
          <a:p>
            <a:pPr lvl="2"/>
            <a:r>
              <a:rPr lang="en-US" sz="1800" dirty="0"/>
              <a:t>Address of next instruction</a:t>
            </a:r>
          </a:p>
          <a:p>
            <a:pPr lvl="1"/>
            <a:r>
              <a:rPr lang="en-US" sz="2000" dirty="0"/>
              <a:t>Condition codes</a:t>
            </a:r>
          </a:p>
          <a:p>
            <a:pPr lvl="2"/>
            <a:r>
              <a:rPr lang="en-US" sz="1800" dirty="0"/>
              <a:t>Store status information about most recent arithmetic operation</a:t>
            </a:r>
          </a:p>
          <a:p>
            <a:pPr lvl="2"/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863048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558248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3800" y="1271016"/>
            <a:ext cx="17526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2611" y="1855879"/>
            <a:ext cx="1263316" cy="10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1" rIns="90487" bIns="44451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91200" y="18630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1200" y="23964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791200" y="29298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4566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20154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2548848"/>
            <a:ext cx="1755648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2472648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6FD29E-822D-1949-A4F3-0B98445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D077C5B-F929-3048-BD92-D11A9ECD199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708099" y="4600143"/>
            <a:ext cx="4815656" cy="1738264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Byte-addressable array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Code and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Includes </a:t>
            </a:r>
            <a:r>
              <a:rPr lang="en-US" sz="1733" i="1" kern="0" dirty="0"/>
              <a:t>the Stack</a:t>
            </a:r>
            <a:br>
              <a:rPr lang="en-US" sz="1733" i="1" kern="0" dirty="0"/>
            </a:br>
            <a:r>
              <a:rPr lang="en-US" sz="1733" kern="0" dirty="0"/>
              <a:t>(for supporting procedures and variables)</a:t>
            </a:r>
            <a:endParaRPr lang="en-US" sz="1533" dirty="0"/>
          </a:p>
        </p:txBody>
      </p:sp>
    </p:spTree>
    <p:extLst>
      <p:ext uri="{BB962C8B-B14F-4D97-AF65-F5344CB8AC3E}">
        <p14:creationId xmlns:p14="http://schemas.microsoft.com/office/powerpoint/2010/main" val="3394055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b="1" dirty="0"/>
              <a:t>There are a fixed number of registers for a given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D843-8919-4C10-95B3-CB769374B237}"/>
              </a:ext>
            </a:extLst>
          </p:cNvPr>
          <p:cNvSpPr/>
          <p:nvPr/>
        </p:nvSpPr>
        <p:spPr>
          <a:xfrm>
            <a:off x="1004552" y="4778062"/>
            <a:ext cx="9852338" cy="936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AD4D1-7997-4DA4-9304-9A49E7BA8D2F}"/>
              </a:ext>
            </a:extLst>
          </p:cNvPr>
          <p:cNvCxnSpPr/>
          <p:nvPr/>
        </p:nvCxnSpPr>
        <p:spPr>
          <a:xfrm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A6822-42AC-47AC-8008-2C0DA327C370}"/>
              </a:ext>
            </a:extLst>
          </p:cNvPr>
          <p:cNvCxnSpPr>
            <a:cxnSpLocks/>
          </p:cNvCxnSpPr>
          <p:nvPr/>
        </p:nvCxnSpPr>
        <p:spPr>
          <a:xfrm flipV="1"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5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817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Assembly Code? In 2023???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Chances are, you’ll never write a program in assembly, but understanding assembly is the key to the machine-level execution model: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When high-level language model breaks down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Understanding compiler optimizations and sources of program inefficiency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Implementing systems software</a:t>
            </a:r>
          </a:p>
          <a:p>
            <a:pPr lvl="2"/>
            <a:r>
              <a:rPr lang="en-US" dirty="0"/>
              <a:t>What are the “states” of processes that the OS must manage</a:t>
            </a:r>
          </a:p>
          <a:p>
            <a:pPr lvl="2"/>
            <a:r>
              <a:rPr lang="en-US" dirty="0"/>
              <a:t>Using special units (timers, I/O co-processors, etc.) inside processor!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Fighting malicious software</a:t>
            </a:r>
          </a:p>
          <a:p>
            <a:pPr lvl="2"/>
            <a:r>
              <a:rPr lang="en-US" dirty="0"/>
              <a:t>Distributed software is in binary form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AF1C56-1B9F-E04B-B928-31DCF8B5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58819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28DA0181-007E-9846-9C98-DCC9A588075A}"/>
              </a:ext>
            </a:extLst>
          </p:cNvPr>
          <p:cNvSpPr txBox="1"/>
          <p:nvPr/>
        </p:nvSpPr>
        <p:spPr>
          <a:xfrm>
            <a:off x="8181416" y="4372889"/>
            <a:ext cx="2545200" cy="79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Various assembly instructions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E5A62BDB-ADD0-7B4B-849A-887C5A47267E}"/>
              </a:ext>
            </a:extLst>
          </p:cNvPr>
          <p:cNvSpPr/>
          <p:nvPr/>
        </p:nvSpPr>
        <p:spPr>
          <a:xfrm>
            <a:off x="6888297" y="3848100"/>
            <a:ext cx="933600" cy="21353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770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88;g5c482c2159_0_217">
            <a:extLst>
              <a:ext uri="{FF2B5EF4-FFF2-40B4-BE49-F238E27FC236}">
                <a16:creationId xmlns:a16="http://schemas.microsoft.com/office/drawing/2014/main" id="{6CF69A6B-C9EB-9E47-A4CE-4CF9D3AED3CC}"/>
              </a:ext>
            </a:extLst>
          </p:cNvPr>
          <p:cNvSpPr txBox="1"/>
          <p:nvPr/>
        </p:nvSpPr>
        <p:spPr>
          <a:xfrm>
            <a:off x="8584650" y="2973902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Comments use the</a:t>
            </a:r>
            <a:b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# symbol</a:t>
            </a:r>
            <a:endParaRPr sz="2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89;g5c482c2159_0_217">
            <a:extLst>
              <a:ext uri="{FF2B5EF4-FFF2-40B4-BE49-F238E27FC236}">
                <a16:creationId xmlns:a16="http://schemas.microsoft.com/office/drawing/2014/main" id="{A1A3A2FF-2E34-6B43-8D8A-70ED8060675E}"/>
              </a:ext>
            </a:extLst>
          </p:cNvPr>
          <p:cNvCxnSpPr/>
          <p:nvPr/>
        </p:nvCxnSpPr>
        <p:spPr>
          <a:xfrm rot="10800000">
            <a:off x="6858150" y="3144551"/>
            <a:ext cx="1616100" cy="1104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0;g5c482c2159_0_217">
            <a:extLst>
              <a:ext uri="{FF2B5EF4-FFF2-40B4-BE49-F238E27FC236}">
                <a16:creationId xmlns:a16="http://schemas.microsoft.com/office/drawing/2014/main" id="{8CCC66EF-7E0C-234E-839B-64D53EC5E4BA}"/>
              </a:ext>
            </a:extLst>
          </p:cNvPr>
          <p:cNvCxnSpPr>
            <a:cxnSpLocks/>
          </p:cNvCxnSpPr>
          <p:nvPr/>
        </p:nvCxnSpPr>
        <p:spPr>
          <a:xfrm flipH="1">
            <a:off x="6858150" y="3756751"/>
            <a:ext cx="1499444" cy="175268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0;g5c482c2159_0_217">
            <a:extLst>
              <a:ext uri="{FF2B5EF4-FFF2-40B4-BE49-F238E27FC236}">
                <a16:creationId xmlns:a16="http://schemas.microsoft.com/office/drawing/2014/main" id="{4FD02FD7-829B-0247-8BC9-77014AA49183}"/>
              </a:ext>
            </a:extLst>
          </p:cNvPr>
          <p:cNvCxnSpPr>
            <a:cxnSpLocks/>
          </p:cNvCxnSpPr>
          <p:nvPr/>
        </p:nvCxnSpPr>
        <p:spPr>
          <a:xfrm flipH="1">
            <a:off x="7052603" y="3959951"/>
            <a:ext cx="1508192" cy="1442043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218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99;g5c482c2159_0_191">
            <a:extLst>
              <a:ext uri="{FF2B5EF4-FFF2-40B4-BE49-F238E27FC236}">
                <a16:creationId xmlns:a16="http://schemas.microsoft.com/office/drawing/2014/main" id="{00CCF795-7BE6-F749-8081-B2B30CB1B1BF}"/>
              </a:ext>
            </a:extLst>
          </p:cNvPr>
          <p:cNvSpPr txBox="1"/>
          <p:nvPr/>
        </p:nvSpPr>
        <p:spPr>
          <a:xfrm>
            <a:off x="7772395" y="3104145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Labels are arbitrary names that mark a section of code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We’ll get back to these later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600;g5c482c2159_0_191">
            <a:extLst>
              <a:ext uri="{FF2B5EF4-FFF2-40B4-BE49-F238E27FC236}">
                <a16:creationId xmlns:a16="http://schemas.microsoft.com/office/drawing/2014/main" id="{1F4F9E12-486B-4F43-B14C-211D1D3AA118}"/>
              </a:ext>
            </a:extLst>
          </p:cNvPr>
          <p:cNvCxnSpPr>
            <a:cxnSpLocks/>
          </p:cNvCxnSpPr>
          <p:nvPr/>
        </p:nvCxnSpPr>
        <p:spPr>
          <a:xfrm flipH="1">
            <a:off x="3376248" y="3461219"/>
            <a:ext cx="4275697" cy="140111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51451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956333" y="1615485"/>
            <a:ext cx="3035224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Assembler directives</a:t>
            </a: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(mostly ignore these)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Can be used to specify data versus code regions, make functions linkable with other code,  and many other tasks.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955068F7-D278-6D4C-83A7-CE9C3583867F}"/>
              </a:ext>
            </a:extLst>
          </p:cNvPr>
          <p:cNvSpPr/>
          <p:nvPr/>
        </p:nvSpPr>
        <p:spPr>
          <a:xfrm>
            <a:off x="6888297" y="1417639"/>
            <a:ext cx="933600" cy="1142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3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assembly and the x86-64 Instruction Set Architecture</a:t>
            </a:r>
          </a:p>
          <a:p>
            <a:pPr lvl="1"/>
            <a:r>
              <a:rPr lang="en-US" dirty="0"/>
              <a:t>Discuss background of the factors that affected its evolution</a:t>
            </a:r>
          </a:p>
          <a:p>
            <a:pPr lvl="1"/>
            <a:endParaRPr lang="en-US" dirty="0"/>
          </a:p>
          <a:p>
            <a:r>
              <a:rPr lang="en-US" dirty="0"/>
              <a:t>Understand registers: the analogy to variables in assembly</a:t>
            </a:r>
          </a:p>
          <a:p>
            <a:endParaRPr lang="en-US" dirty="0"/>
          </a:p>
          <a:p>
            <a:r>
              <a:rPr lang="en-US" dirty="0"/>
              <a:t>Explore our first assembly instruction: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 Syntax:</a:t>
            </a:r>
            <a:endParaRPr lang="en-US" dirty="0"/>
          </a:p>
          <a:p>
            <a:pPr marL="342891" indent="-342891"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dirty="0"/>
          </a:p>
          <a:p>
            <a:pPr marL="742932" lvl="1" indent="-285744"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operator, 2 operands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operation name (“operator”)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source location (“source”)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destination location (“destination”)</a:t>
            </a: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42891">
              <a:spcBef>
                <a:spcPts val="180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hardware simple via regularity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 Two Syntaxes for Assembly</a:t>
            </a:r>
          </a:p>
        </p:txBody>
      </p:sp>
      <p:sp>
        <p:nvSpPr>
          <p:cNvPr id="699403" name="Rectangle 11"/>
          <p:cNvSpPr>
            <a:spLocks noGrp="1" noChangeArrowheads="1"/>
          </p:cNvSpPr>
          <p:nvPr>
            <p:ph idx="1"/>
          </p:nvPr>
        </p:nvSpPr>
        <p:spPr>
          <a:xfrm>
            <a:off x="607595" y="3040618"/>
            <a:ext cx="11584406" cy="3308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Intel/Microsoft mnemonics vs. </a:t>
            </a:r>
            <a:r>
              <a:rPr lang="en-US" u="sng" dirty="0">
                <a:solidFill>
                  <a:srgbClr val="C00000"/>
                </a:solidFill>
              </a:rPr>
              <a:t>ATT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Operands listed in opposite order: </a:t>
            </a:r>
            <a:r>
              <a:rPr lang="en-US" sz="1900" b="1" dirty="0">
                <a:latin typeface="Courier New" pitchFamily="49" charset="0"/>
              </a:rPr>
              <a:t>mov </a:t>
            </a:r>
            <a:r>
              <a:rPr lang="en-US" sz="1900" b="1" dirty="0" err="1">
                <a:latin typeface="Courier New" pitchFamily="49" charset="0"/>
              </a:rPr>
              <a:t>Dest</a:t>
            </a:r>
            <a:r>
              <a:rPr lang="en-US" sz="1900" b="1" dirty="0">
                <a:latin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dirty="0"/>
              <a:t>vs.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movl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Src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Dest</a:t>
            </a:r>
            <a:endParaRPr lang="en-US" sz="19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Constants not preceded by ‘$’, Denote hex with ‘h’ at end: </a:t>
            </a:r>
            <a:r>
              <a:rPr lang="en-US" sz="2000" b="1" dirty="0">
                <a:latin typeface="Courier New" pitchFamily="49" charset="0"/>
              </a:rPr>
              <a:t>100h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$0x100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 size indicated by operands rather than operator suffix: </a:t>
            </a:r>
            <a:r>
              <a:rPr lang="en-US" sz="2000" b="1" dirty="0">
                <a:latin typeface="Courier New" pitchFamily="49" charset="0"/>
              </a:rPr>
              <a:t>sub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subq</a:t>
            </a:r>
            <a:endParaRPr lang="en-US" sz="20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Addressing format shows effective address computation: 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eax</a:t>
            </a:r>
            <a:r>
              <a:rPr lang="en-US" sz="1600" b="1" dirty="0">
                <a:latin typeface="Courier New" pitchFamily="49" charset="0"/>
              </a:rPr>
              <a:t>*4+100h] </a:t>
            </a:r>
            <a:r>
              <a:rPr lang="en-US" sz="1600" b="1" dirty="0"/>
              <a:t>vs.  </a:t>
            </a:r>
            <a:r>
              <a:rPr lang="en-US" sz="1600" b="1" u="sng" dirty="0">
                <a:solidFill>
                  <a:srgbClr val="C00000"/>
                </a:solidFill>
                <a:latin typeface="Courier New" pitchFamily="49" charset="0"/>
              </a:rPr>
              <a:t>$0x100(,%rax,4)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latin typeface="Courier New" pitchFamily="49" charset="0"/>
              </a:rPr>
              <a:t>gas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gdb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work on the ATT 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 will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always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use the ATT format as well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752600" y="1534731"/>
            <a:ext cx="45720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lea	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</a:rPr>
              <a:t>ecx+ecx</a:t>
            </a:r>
            <a:r>
              <a:rPr lang="en-US" b="1" dirty="0">
                <a:latin typeface="Courier New" pitchFamily="49" charset="0"/>
              </a:rPr>
              <a:t>*2]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sub	esp,8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[ebp-8],0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eax,dword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*4+100h]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477000" y="1534731"/>
            <a:ext cx="36576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leal</a:t>
            </a:r>
            <a:r>
              <a:rPr lang="en-US" b="1" dirty="0">
                <a:latin typeface="Courier New" pitchFamily="49" charset="0"/>
              </a:rPr>
              <a:t>	(%ecx,%ecx,2),%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subl</a:t>
            </a:r>
            <a:r>
              <a:rPr lang="en-US" b="1" dirty="0">
                <a:latin typeface="Courier New" pitchFamily="49" charset="0"/>
              </a:rPr>
              <a:t>	$8,%esp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$0,-8(%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	$0x100(,%eax,4),%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752600" y="1001331"/>
            <a:ext cx="26084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Intel/Microsoft Format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6477001" y="1001331"/>
            <a:ext cx="14627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ATT Format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95010" y="785611"/>
            <a:ext cx="4505003" cy="2255007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27C5FAA-DD6C-40F4-B537-5DFEB42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406640" y="4074344"/>
            <a:ext cx="4501661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might this instruction do?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F6EA5-734B-7F42-BBF0-FC8727CA7678}"/>
              </a:ext>
            </a:extLst>
          </p:cNvPr>
          <p:cNvSpPr/>
          <p:nvPr/>
        </p:nvSpPr>
        <p:spPr>
          <a:xfrm>
            <a:off x="1350499" y="1417640"/>
            <a:ext cx="5730240" cy="2727641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4AFA-EBE8-BA46-9998-5370DBE0EE8B}"/>
              </a:ext>
            </a:extLst>
          </p:cNvPr>
          <p:cNvSpPr/>
          <p:nvPr/>
        </p:nvSpPr>
        <p:spPr>
          <a:xfrm>
            <a:off x="1350499" y="4546920"/>
            <a:ext cx="5730240" cy="151156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Google Shape;600;g5c482c2159_0_191">
            <a:extLst>
              <a:ext uri="{FF2B5EF4-FFF2-40B4-BE49-F238E27FC236}">
                <a16:creationId xmlns:a16="http://schemas.microsoft.com/office/drawing/2014/main" id="{C16E1CA6-5C34-E442-B8FF-6D6CD7C0B7EA}"/>
              </a:ext>
            </a:extLst>
          </p:cNvPr>
          <p:cNvCxnSpPr>
            <a:cxnSpLocks/>
          </p:cNvCxnSpPr>
          <p:nvPr/>
        </p:nvCxnSpPr>
        <p:spPr>
          <a:xfrm flipH="1">
            <a:off x="5064370" y="4352873"/>
            <a:ext cx="2342271" cy="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2738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b="1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2220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%reg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b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</a:b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38123" y="206706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form: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</a:p>
          <a:p>
            <a:pPr lvl="1"/>
            <a:r>
              <a:rPr lang="en-US" sz="2133" dirty="0"/>
              <a:t>Missing letter </a:t>
            </a:r>
            <a:r>
              <a:rPr lang="en-US" sz="2133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133" dirty="0"/>
              <a:t> specifies size of operands</a:t>
            </a:r>
          </a:p>
          <a:p>
            <a:pPr lvl="1"/>
            <a:r>
              <a:rPr lang="en-US" sz="2133" dirty="0"/>
              <a:t>Reminder: backwards compatibility means “word” = 16 bits</a:t>
            </a:r>
          </a:p>
          <a:p>
            <a:pPr lvl="1"/>
            <a:r>
              <a:rPr lang="en-US" sz="2133" dirty="0"/>
              <a:t>Lots of these in typical code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24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1-byte “</a:t>
            </a:r>
            <a:r>
              <a:rPr lang="en-US" sz="2133" b="1" dirty="0"/>
              <a:t>b</a:t>
            </a:r>
            <a:r>
              <a:rPr lang="en-US" sz="2133" dirty="0"/>
              <a:t>yte”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2-byte “</a:t>
            </a:r>
            <a:r>
              <a:rPr lang="en-US" sz="2133" b="1" dirty="0"/>
              <a:t>w</a:t>
            </a:r>
            <a:r>
              <a:rPr lang="en-US" sz="2133" dirty="0"/>
              <a:t>ord”</a:t>
            </a:r>
          </a:p>
          <a:p>
            <a:pPr lvl="1"/>
            <a:endParaRPr lang="en-US" sz="2133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2470" y="3062744"/>
            <a:ext cx="6096783" cy="24148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4-byte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word”</a:t>
            </a:r>
          </a:p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8-byte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uad word”</a:t>
            </a: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size for x86-64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82C1AD-2CFF-144A-9CF3-81AF69F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187F95-3BDE-6941-B0A9-48DCE1CC6857}"/>
              </a:ext>
            </a:extLst>
          </p:cNvPr>
          <p:cNvSpPr txBox="1">
            <a:spLocks/>
          </p:cNvSpPr>
          <p:nvPr/>
        </p:nvSpPr>
        <p:spPr>
          <a:xfrm>
            <a:off x="939408" y="5595422"/>
            <a:ext cx="9220592" cy="6688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fontAlgn="auto">
              <a:spcBef>
                <a:spcPts val="1333"/>
              </a:spcBef>
              <a:spcAft>
                <a:spcPts val="0"/>
              </a:spcAft>
              <a:buClrTx/>
              <a:buSzTx/>
              <a:buNone/>
            </a:pP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Instructions </a:t>
            </a:r>
            <a:r>
              <a:rPr lang="en-US" sz="2133" b="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used with properly-sized register names</a:t>
            </a:r>
          </a:p>
        </p:txBody>
      </p:sp>
    </p:spTree>
    <p:extLst>
      <p:ext uri="{BB962C8B-B14F-4D97-AF65-F5344CB8AC3E}">
        <p14:creationId xmlns:p14="http://schemas.microsoft.com/office/powerpoint/2010/main" val="1230569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Immediate:</a:t>
            </a:r>
            <a:r>
              <a:rPr lang="en-US" sz="2400" dirty="0"/>
              <a:t>  Constant integer data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$0x400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$-533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Like C literal, but prefixed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‘$’</a:t>
            </a:r>
          </a:p>
          <a:p>
            <a:pPr lvl="1"/>
            <a:r>
              <a:rPr lang="en-US" sz="2000" dirty="0"/>
              <a:t>Encoded with 1, 2, 4, or 8 bytes </a:t>
            </a:r>
            <a:r>
              <a:rPr lang="en-US" sz="2000" i="1" dirty="0"/>
              <a:t>depending on the instruction</a:t>
            </a:r>
          </a:p>
          <a:p>
            <a:pPr lvl="1"/>
            <a:endParaRPr lang="en-US" sz="2000" i="1" dirty="0"/>
          </a:p>
          <a:p>
            <a:r>
              <a:rPr lang="en-US" sz="2400" b="1" i="1" dirty="0"/>
              <a:t>Register:  </a:t>
            </a:r>
            <a:r>
              <a:rPr lang="en-US" sz="2400" dirty="0"/>
              <a:t>1 of 16 integer registers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%r13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/>
              <a:t> reserved for special use</a:t>
            </a:r>
          </a:p>
          <a:p>
            <a:pPr lvl="1"/>
            <a:r>
              <a:rPr lang="en-US" sz="2000" dirty="0"/>
              <a:t>Others have special uses for particular instructions</a:t>
            </a:r>
          </a:p>
          <a:p>
            <a:pPr lvl="1"/>
            <a:endParaRPr lang="en-US" sz="2000" dirty="0"/>
          </a:p>
          <a:p>
            <a:r>
              <a:rPr lang="en-US" sz="2400" b="1" i="1" dirty="0"/>
              <a:t>Memory:</a:t>
            </a:r>
            <a:r>
              <a:rPr lang="en-US" sz="2400" dirty="0"/>
              <a:t>  Consecutive bytes of memory at a computed address</a:t>
            </a:r>
          </a:p>
          <a:p>
            <a:pPr lvl="1"/>
            <a:r>
              <a:rPr lang="en-US" sz="2000" dirty="0"/>
              <a:t>Simplest example: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treats value of %</a:t>
            </a:r>
            <a:r>
              <a:rPr lang="en-US" sz="2000" dirty="0" err="1"/>
              <a:t>rax</a:t>
            </a:r>
            <a:r>
              <a:rPr lang="en-US" sz="2000" dirty="0"/>
              <a:t> as an address </a:t>
            </a:r>
            <a:r>
              <a:rPr lang="en-US" b="1" dirty="0"/>
              <a:t>→</a:t>
            </a:r>
            <a:r>
              <a:rPr lang="en-US" sz="2000" dirty="0"/>
              <a:t> access memory</a:t>
            </a:r>
          </a:p>
          <a:p>
            <a:pPr lvl="1"/>
            <a:r>
              <a:rPr lang="en-US" sz="2000" dirty="0"/>
              <a:t>Various other “address modes” we’ll talk about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F0FE8B-CD44-5A45-A93A-DE4ABA1901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629992" y="683900"/>
            <a:ext cx="2106132" cy="3567255"/>
            <a:chOff x="6167416" y="609600"/>
            <a:chExt cx="2519384" cy="42672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4025D98-1DBC-4643-A45B-8978C4A3866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42462D1-152A-674E-8358-BEF63430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7A463C9-55BD-194B-BB7F-4BA2BB831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CBBC7E5-9F67-C642-AE5F-AE66FCD6E21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7936431-8F22-5245-A284-9C114299D1B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B55A4BF-2CB5-AD48-AD97-2DDDE1B19FF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8E5FB6-D17E-C943-9668-EAD93D3FBA7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9C5B33-97FF-9845-9D6E-DBBA600B9FF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204ED31-D9DC-1846-9AD0-3BC40B4A3F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(r8-r15)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Google Shape;579;g5c482c2159_0_181">
            <a:extLst>
              <a:ext uri="{FF2B5EF4-FFF2-40B4-BE49-F238E27FC236}">
                <a16:creationId xmlns:a16="http://schemas.microsoft.com/office/drawing/2014/main" id="{8C812758-0175-E84C-BE1C-149D8DF5CE17}"/>
              </a:ext>
            </a:extLst>
          </p:cNvPr>
          <p:cNvSpPr/>
          <p:nvPr/>
        </p:nvSpPr>
        <p:spPr>
          <a:xfrm flipH="1">
            <a:off x="9003994" y="687518"/>
            <a:ext cx="476273" cy="356363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A9D72B-8C05-CD45-8F26-034DEB9FC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767" y="2469335"/>
            <a:ext cx="3131229" cy="750383"/>
          </a:xfrm>
          <a:prstGeom prst="curvedConnector3">
            <a:avLst>
              <a:gd name="adj1" fmla="val 8047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41881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918960" y="3718571"/>
            <a:ext cx="1752600" cy="2301240"/>
            <a:chOff x="5394960" y="1280160"/>
            <a:chExt cx="1752600" cy="2301240"/>
          </a:xfrm>
        </p:grpSpPr>
        <p:grpSp>
          <p:nvGrpSpPr>
            <p:cNvPr id="7" name="Group 6"/>
            <p:cNvGrpSpPr/>
            <p:nvPr>
              <p:custDataLst>
                <p:tags r:id="rId14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56" name="Rectangle 4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</p:grp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cxnSp>
        <p:nvCxnSpPr>
          <p:cNvPr id="3" name="Straight Arrow Connector 2"/>
          <p:cNvCxnSpPr>
            <a:endCxn id="34" idx="1"/>
          </p:cNvCxnSpPr>
          <p:nvPr>
            <p:custDataLst>
              <p:tags r:id="rId1"/>
            </p:custDataLst>
          </p:nvPr>
        </p:nvCxnSpPr>
        <p:spPr bwMode="auto">
          <a:xfrm>
            <a:off x="8471130" y="4457711"/>
            <a:ext cx="825271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3" idx="5"/>
            <a:endCxn id="38" idx="1"/>
          </p:cNvCxnSpPr>
          <p:nvPr>
            <p:custDataLst>
              <p:tags r:id="rId2"/>
            </p:custDataLst>
          </p:nvPr>
        </p:nvCxnSpPr>
        <p:spPr bwMode="auto">
          <a:xfrm>
            <a:off x="8451457" y="4971593"/>
            <a:ext cx="844945" cy="1010119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>
            <p:custDataLst>
              <p:tags r:id="rId3"/>
            </p:custDataLst>
          </p:nvPr>
        </p:nvSpPr>
        <p:spPr bwMode="auto">
          <a:xfrm>
            <a:off x="8318729" y="4381511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4"/>
            </p:custDataLst>
          </p:nvPr>
        </p:nvSpPr>
        <p:spPr bwMode="auto">
          <a:xfrm>
            <a:off x="8321373" y="4841509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01322" y="3718571"/>
            <a:ext cx="1256947" cy="2453640"/>
            <a:chOff x="7677326" y="1280160"/>
            <a:chExt cx="1256948" cy="2453640"/>
          </a:xfrm>
        </p:grpSpPr>
        <p:sp>
          <p:nvSpPr>
            <p:cNvPr id="160773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77326" y="1280160"/>
              <a:ext cx="12569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6" name="Group 5"/>
            <p:cNvGrpSpPr/>
            <p:nvPr>
              <p:custDataLst>
                <p:tags r:id="rId8"/>
              </p:custDataLst>
            </p:nvPr>
          </p:nvGrpSpPr>
          <p:grpSpPr>
            <a:xfrm>
              <a:off x="7772400" y="1828800"/>
              <a:ext cx="1066800" cy="1905000"/>
              <a:chOff x="7181178" y="1456675"/>
              <a:chExt cx="1066800" cy="1905000"/>
            </a:xfrm>
          </p:grpSpPr>
          <p:sp>
            <p:nvSpPr>
              <p:cNvPr id="34" name="Rectangle 8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7382001" y="1397645"/>
            <a:ext cx="2450592" cy="1828800"/>
          </a:xfrm>
          <a:prstGeom prst="roundRect">
            <a:avLst>
              <a:gd name="adj" fmla="val 5966"/>
            </a:avLst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470" algn="l"/>
              </a:tabLst>
            </a:pPr>
            <a:r>
              <a:rPr lang="en-US" sz="2000" u="sng" dirty="0">
                <a:latin typeface="Calibri" pitchFamily="34" charset="0"/>
              </a:rPr>
              <a:t>Register</a:t>
            </a:r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u="sng" dirty="0">
                <a:latin typeface="Calibri" pitchFamily="34" charset="0"/>
              </a:rPr>
              <a:t>Variable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t1</a:t>
            </a:r>
          </a:p>
        </p:txBody>
      </p:sp>
      <p:sp>
        <p:nvSpPr>
          <p:cNvPr id="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917192" y="1362458"/>
            <a:ext cx="457200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t0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t1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t1;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t0;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917192" y="4114802"/>
            <a:ext cx="45720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movq  (%rdi), %rax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(%rsi), %rdx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%rdx, (%rdi)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%rax, (%rsi)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2C50-51E3-4F3E-9AF8-D67D2A0B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05B59DB-91C8-844A-BBE4-FD79046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5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6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736F07-B832-D24C-AAD3-234D75A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097B1293-28F3-6B4B-B4BD-F5B3956FD9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53B5C9-8D82-A84C-89FA-FB36C4CF90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5105401" y="1998829"/>
            <a:ext cx="1519767" cy="1118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A81F-27B4-814F-BA15-49ED3211DD8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5105401" y="2428641"/>
            <a:ext cx="1538700" cy="119086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6BC94324-079C-4C9D-A585-CFDD50ED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BCF1AA-4EA1-D146-86EC-FEC80B1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73C53D6D-9A90-4371-B124-3007EC5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91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A1E6330-8E6D-5246-9B26-D55D81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AC0352FC-BB0B-40B5-9787-0B0835D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4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A4FD8A5-31DD-5F49-BE48-1BC2F32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0901AF5-5AFC-4DE8-82CE-34A2FB1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5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A8F77CD-D981-A148-A305-DB6DE14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9693-3A9D-8846-AF61-AD0DEED8D242}"/>
              </a:ext>
            </a:extLst>
          </p:cNvPr>
          <p:cNvGrpSpPr/>
          <p:nvPr/>
        </p:nvGrpSpPr>
        <p:grpSpPr>
          <a:xfrm>
            <a:off x="637737" y="1772604"/>
            <a:ext cx="2600671" cy="830998"/>
            <a:chOff x="478302" y="1329452"/>
            <a:chExt cx="1950503" cy="623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77D23-16A4-2C4B-AA18-65E90A1603C2}"/>
                </a:ext>
              </a:extLst>
            </p:cNvPr>
            <p:cNvSpPr txBox="1"/>
            <p:nvPr/>
          </p:nvSpPr>
          <p:spPr>
            <a:xfrm>
              <a:off x="478302" y="1329452"/>
              <a:ext cx="175846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Note: these did not change</a:t>
              </a:r>
            </a:p>
          </p:txBody>
        </p:sp>
        <p:sp>
          <p:nvSpPr>
            <p:cNvPr id="56" name="Google Shape;579;g5c482c2159_0_181">
              <a:extLst>
                <a:ext uri="{FF2B5EF4-FFF2-40B4-BE49-F238E27FC236}">
                  <a16:creationId xmlns:a16="http://schemas.microsoft.com/office/drawing/2014/main" id="{034A21C0-C79D-854E-8517-8C80B324B863}"/>
                </a:ext>
              </a:extLst>
            </p:cNvPr>
            <p:cNvSpPr/>
            <p:nvPr/>
          </p:nvSpPr>
          <p:spPr>
            <a:xfrm flipH="1">
              <a:off x="2138289" y="1357104"/>
              <a:ext cx="290516" cy="59102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0DA998C-5DEB-4880-B244-3CD4FA3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3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2"/>
            <a:r>
              <a:rPr lang="en-US" dirty="0"/>
              <a:t>“Register Pressure” becomes a problem</a:t>
            </a:r>
          </a:p>
          <a:p>
            <a:pPr lvl="2"/>
            <a:r>
              <a:rPr lang="en-US" dirty="0"/>
              <a:t>Accessing 3+ things at once requires memory</a:t>
            </a:r>
          </a:p>
          <a:p>
            <a:pPr lvl="2"/>
            <a:r>
              <a:rPr lang="en-US" dirty="0"/>
              <a:t>Way more memory reads/writes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  <a:p>
            <a:pPr lvl="2"/>
            <a:r>
              <a:rPr lang="en-US" dirty="0"/>
              <a:t>Most of the registers would never be used</a:t>
            </a:r>
          </a:p>
          <a:p>
            <a:pPr lvl="3"/>
            <a:r>
              <a:rPr lang="en-US" dirty="0"/>
              <a:t>For any realistic program</a:t>
            </a:r>
          </a:p>
          <a:p>
            <a:pPr lvl="2"/>
            <a:r>
              <a:rPr lang="en-US" dirty="0"/>
              <a:t>Could have spent that silicon on something more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b="1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51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Modes: 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need: interact with memory</a:t>
            </a:r>
          </a:p>
          <a:p>
            <a:pPr lvl="1"/>
            <a:r>
              <a:rPr lang="en-US" dirty="0"/>
              <a:t>Exact address might be made of multiple parts</a:t>
            </a:r>
          </a:p>
          <a:p>
            <a:pPr lvl="1"/>
            <a:endParaRPr lang="en-US" b="1" dirty="0"/>
          </a:p>
          <a:p>
            <a:r>
              <a:rPr lang="en-US" b="1" dirty="0"/>
              <a:t>Indirect:</a:t>
            </a: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memory address</a:t>
            </a:r>
          </a:p>
          <a:p>
            <a:pPr lvl="1"/>
            <a:r>
              <a:rPr lang="en-US" dirty="0"/>
              <a:t>Like pointer dereference in C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Displacement:</a:t>
            </a: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</a:t>
            </a:r>
            <a:r>
              <a:rPr lang="en-US" i="1" dirty="0"/>
              <a:t>start</a:t>
            </a:r>
            <a:r>
              <a:rPr lang="en-US" dirty="0"/>
              <a:t> of some memory region</a:t>
            </a:r>
          </a:p>
          <a:p>
            <a:pPr lvl="1"/>
            <a:r>
              <a:rPr lang="en-US" dirty="0"/>
              <a:t>Constant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specifies the offset from that address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AB313-550F-B74E-8362-9A90A2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96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Scale factor (1, 2, 4, 8)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i="1" dirty="0">
                <a:solidFill>
                  <a:srgbClr val="FF0000"/>
                </a:solidFill>
              </a:rPr>
              <a:t>why these numbers?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Constant displacement value (a.k.a. immediate)</a:t>
            </a:r>
          </a:p>
          <a:p>
            <a:pPr lvl="1"/>
            <a:endParaRPr lang="en-US" dirty="0"/>
          </a:p>
          <a:p>
            <a:r>
              <a:rPr lang="en-US" b="1" dirty="0"/>
              <a:t>Special cases  </a:t>
            </a:r>
            <a:r>
              <a:rPr lang="en-US" dirty="0"/>
              <a:t>(see textbook Figure 3.3 or next slide)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(S=1,D=0)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(Rb=0,D=0)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7DAA-0C8A-4798-BF09-428947261BC7}"/>
              </a:ext>
            </a:extLst>
          </p:cNvPr>
          <p:cNvSpPr txBox="1"/>
          <p:nvPr/>
        </p:nvSpPr>
        <p:spPr>
          <a:xfrm>
            <a:off x="9738360" y="2712045"/>
            <a:ext cx="1825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Sizes of common C types!</a:t>
            </a:r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(Also known as: Assembly Language, 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 CPU: execute instructions</a:t>
            </a:r>
          </a:p>
          <a:p>
            <a:endParaRPr lang="en-US" dirty="0"/>
          </a:p>
          <a:p>
            <a:r>
              <a:rPr lang="en-US" dirty="0"/>
              <a:t>High-level programs (like in C) are split into many small instructions</a:t>
            </a:r>
          </a:p>
          <a:p>
            <a:endParaRPr lang="en-US" dirty="0"/>
          </a:p>
          <a:p>
            <a:r>
              <a:rPr lang="en-US" dirty="0"/>
              <a:t>Assembly is a low-level programming language where the program instructions match a particular architecture’s operations</a:t>
            </a:r>
          </a:p>
          <a:p>
            <a:pPr lvl="1"/>
            <a:r>
              <a:rPr lang="en-US" dirty="0"/>
              <a:t>Assembly is a human-readable text representation of machine code</a:t>
            </a:r>
          </a:p>
          <a:p>
            <a:pPr lvl="1"/>
            <a:r>
              <a:rPr lang="en-US" dirty="0"/>
              <a:t>Each assembly instruction is one machine instruction (usually)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041C23-0ED8-490E-9E27-8213BA9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list of addressing mode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FDE4-ECCA-49D2-B9B6-D33EE17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8768C-48D9-4D3E-909F-069AE8C5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2" y="914400"/>
            <a:ext cx="9315338" cy="55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2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23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25664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872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783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 + 0x80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0x1e080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6525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2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ED-242E-8346-9ADC-7BAE533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67" dirty="0"/>
              <a:t>Programs can be written in assembly or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495-4143-4240-9621-17054F31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Program (source code)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)–(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dirty="0"/>
              <a:t>Assembly Program</a:t>
            </a: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824-9FF4-6441-A02B-C9E0578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5709-E116-FD47-B744-C25964BC782E}"/>
              </a:ext>
            </a:extLst>
          </p:cNvPr>
          <p:cNvSpPr txBox="1"/>
          <p:nvPr/>
        </p:nvSpPr>
        <p:spPr>
          <a:xfrm>
            <a:off x="6095999" y="2789667"/>
            <a:ext cx="4770619" cy="216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Instructions</a:t>
            </a:r>
          </a:p>
          <a:p>
            <a:r>
              <a:rPr lang="en-US" sz="26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0x4889D3</a:t>
            </a:r>
          </a:p>
          <a:p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0x488903</a:t>
            </a:r>
          </a:p>
          <a:p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0x53</a:t>
            </a:r>
            <a:b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0x5B</a:t>
            </a:r>
          </a:p>
        </p:txBody>
      </p:sp>
    </p:spTree>
    <p:extLst>
      <p:ext uri="{BB962C8B-B14F-4D97-AF65-F5344CB8AC3E}">
        <p14:creationId xmlns:p14="http://schemas.microsoft.com/office/powerpoint/2010/main" val="30683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CF7-C8BA-2D4B-BAEB-D66280F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735-8B08-D94C-BA1D-1EE7DDC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SzPts val="2700"/>
            </a:pPr>
            <a:r>
              <a:rPr lang="en-US" dirty="0"/>
              <a:t>Instruction Set Architecture: All programmer-visible components of a processor needed to write software for it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Operations the processor can execute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system’s state (registers, memory, program counter)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effect operations have on system state</a:t>
            </a:r>
          </a:p>
          <a:p>
            <a:pPr marL="57148" indent="0">
              <a:spcBef>
                <a:spcPts val="640"/>
              </a:spcBef>
              <a:buSzPts val="2700"/>
              <a:buNone/>
            </a:pPr>
            <a:endParaRPr lang="en-US" dirty="0"/>
          </a:p>
          <a:p>
            <a:pPr>
              <a:spcBef>
                <a:spcPts val="640"/>
              </a:spcBef>
              <a:buSzPts val="2700"/>
            </a:pPr>
            <a:r>
              <a:rPr lang="en-US" dirty="0"/>
              <a:t>Each assembly language has instructions that match a particular processor’s Instruction Set Architecture (ISA)</a:t>
            </a:r>
          </a:p>
          <a:p>
            <a:pPr marL="0" indent="457189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  <a:buSzPts val="2600"/>
            </a:pPr>
            <a:r>
              <a:rPr lang="en-US" dirty="0"/>
              <a:t>Assembly is not portable to other architectures (like C 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1D19-8A02-0D43-85E2-58CFB4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796-705B-3A4B-AEF6-5FB7346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 should an assembly include?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C55FC-D3B5-3946-A216-0F89440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assembly language has its own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obviously useful instructions:</a:t>
            </a:r>
          </a:p>
          <a:p>
            <a:r>
              <a:rPr lang="en-US" dirty="0"/>
              <a:t>Add, subtract, and bit shift</a:t>
            </a:r>
          </a:p>
          <a:p>
            <a:r>
              <a:rPr lang="en-US" dirty="0"/>
              <a:t>Read and write memory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But what about:</a:t>
            </a:r>
          </a:p>
          <a:p>
            <a:r>
              <a:rPr lang="en-US" dirty="0"/>
              <a:t>Only run the next instruction if these two values are equal</a:t>
            </a:r>
          </a:p>
          <a:p>
            <a:r>
              <a:rPr lang="en-US" dirty="0"/>
              <a:t>Perform four pairwise multiplications simultaneously</a:t>
            </a:r>
          </a:p>
          <a:p>
            <a:r>
              <a:rPr lang="en-US" dirty="0"/>
              <a:t>Add two ascii numbers together (‘2’ + ‘3’ = 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D444-2C42-4642-9741-277FE0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759</TotalTime>
  <Words>5197</Words>
  <Application>Microsoft Office PowerPoint</Application>
  <PresentationFormat>Widescreen</PresentationFormat>
  <Paragraphs>1149</Paragraphs>
  <Slides>66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Anonymous Pro</vt:lpstr>
      <vt:lpstr>Arial</vt:lpstr>
      <vt:lpstr>Arial Narrow</vt:lpstr>
      <vt:lpstr>Calibri</vt:lpstr>
      <vt:lpstr>Cambria Math</vt:lpstr>
      <vt:lpstr>Consolas</vt:lpstr>
      <vt:lpstr>Courier New</vt:lpstr>
      <vt:lpstr>Helvetica</vt:lpstr>
      <vt:lpstr>Roboto</vt:lpstr>
      <vt:lpstr>Tahoma</vt:lpstr>
      <vt:lpstr>Wingdings</vt:lpstr>
      <vt:lpstr>Class Slides</vt:lpstr>
      <vt:lpstr>Lecture 05 Intro to x86-64 Assembly</vt:lpstr>
      <vt:lpstr>Administrivia</vt:lpstr>
      <vt:lpstr>Administrivia</vt:lpstr>
      <vt:lpstr>Today’s Goals</vt:lpstr>
      <vt:lpstr>Outline</vt:lpstr>
      <vt:lpstr>Assembly (Also known as: Assembly Language, ASM)</vt:lpstr>
      <vt:lpstr>Programs can be written in assembly or machine instructions</vt:lpstr>
      <vt:lpstr>There are many assembly languages</vt:lpstr>
      <vt:lpstr>Which instructions should an assembly include?</vt:lpstr>
      <vt:lpstr>Instruction Set Philosophies</vt:lpstr>
      <vt:lpstr>Mainstream Instruction Set Architectures</vt:lpstr>
      <vt:lpstr>Instruction Set Architecture sits at software/hardware interface</vt:lpstr>
      <vt:lpstr>Intel x86 Processors</vt:lpstr>
      <vt:lpstr>Moore’s Law – CPU transistors counts </vt:lpstr>
      <vt:lpstr>Evolution of x86 ISA </vt:lpstr>
      <vt:lpstr>Backwards Compatibility The cause of, and solution to, all of life’s problems.</vt:lpstr>
      <vt:lpstr>In this class</vt:lpstr>
      <vt:lpstr>Outline</vt:lpstr>
      <vt:lpstr>Hardware uses registers for variables</vt:lpstr>
      <vt:lpstr>How many registers?</vt:lpstr>
      <vt:lpstr>How big should each register be?</vt:lpstr>
      <vt:lpstr>x86-64 Registers</vt:lpstr>
      <vt:lpstr>Historical Register Purposes</vt:lpstr>
      <vt:lpstr>x86-64 Register Access Options</vt:lpstr>
      <vt:lpstr>x86-64 Register Access Options</vt:lpstr>
      <vt:lpstr>x86-64 Integer Registers</vt:lpstr>
      <vt:lpstr>Registers versus Memory</vt:lpstr>
      <vt:lpstr>Memory Hierarchy</vt:lpstr>
      <vt:lpstr>Special-purpose register: Instruction Pointer</vt:lpstr>
      <vt:lpstr>Assembly Programmer’s View of System State</vt:lpstr>
      <vt:lpstr>Break + Question</vt:lpstr>
      <vt:lpstr>Break + Question</vt:lpstr>
      <vt:lpstr>Outline</vt:lpstr>
      <vt:lpstr>Writing Assembly Code? In 2023???</vt:lpstr>
      <vt:lpstr>Example x86-64 Assembly</vt:lpstr>
      <vt:lpstr>Example x86-64 Assembly</vt:lpstr>
      <vt:lpstr>Example x86-64 Assembly</vt:lpstr>
      <vt:lpstr>Example x86-64 Assembly</vt:lpstr>
      <vt:lpstr>Example x86-64 Assembly</vt:lpstr>
      <vt:lpstr>x86-64 Instructions</vt:lpstr>
      <vt:lpstr>Careful! Two Syntaxes for Assembly</vt:lpstr>
      <vt:lpstr>Short Break + Example x86-64 Assembly</vt:lpstr>
      <vt:lpstr>Outline</vt:lpstr>
      <vt:lpstr>Three Basic Kinds of Instructions</vt:lpstr>
      <vt:lpstr>Moving Data</vt:lpstr>
      <vt:lpstr>Operand Types (src and dst)</vt:lpstr>
      <vt:lpstr>MOV Operand Combinations</vt:lpstr>
      <vt:lpstr>MOV Operand Combinations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Break + Open Question</vt:lpstr>
      <vt:lpstr>Break + Open Question</vt:lpstr>
      <vt:lpstr>Outline</vt:lpstr>
      <vt:lpstr>Memory Addressing Modes: Basic</vt:lpstr>
      <vt:lpstr>Complete Memory Addressing Modes</vt:lpstr>
      <vt:lpstr>Full list of addressing mode forms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Intro to x86-64 Assembly</dc:title>
  <dc:creator>Branden Ghena</dc:creator>
  <cp:lastModifiedBy>Branden Ghena</cp:lastModifiedBy>
  <cp:revision>52</cp:revision>
  <dcterms:created xsi:type="dcterms:W3CDTF">2021-04-15T03:12:32Z</dcterms:created>
  <dcterms:modified xsi:type="dcterms:W3CDTF">2023-10-05T17:21:20Z</dcterms:modified>
</cp:coreProperties>
</file>