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notesSlides/notesSlide11.xml" ContentType="application/vnd.openxmlformats-officedocument.presentationml.notesSlide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notesSlides/notesSlide12.xml" ContentType="application/vnd.openxmlformats-officedocument.presentationml.notesSlide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13.xml" ContentType="application/vnd.openxmlformats-officedocument.presentationml.notesSlide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notesSlides/notesSlide14.xml" ContentType="application/vnd.openxmlformats-officedocument.presentationml.notesSlide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5"/>
  </p:notesMasterIdLst>
  <p:sldIdLst>
    <p:sldId id="256" r:id="rId2"/>
    <p:sldId id="2266" r:id="rId3"/>
    <p:sldId id="2301" r:id="rId4"/>
    <p:sldId id="800" r:id="rId5"/>
    <p:sldId id="2213" r:id="rId6"/>
    <p:sldId id="722" r:id="rId7"/>
    <p:sldId id="2221" r:id="rId8"/>
    <p:sldId id="2232" r:id="rId9"/>
    <p:sldId id="264" r:id="rId10"/>
    <p:sldId id="2256" r:id="rId11"/>
    <p:sldId id="685" r:id="rId12"/>
    <p:sldId id="728" r:id="rId13"/>
    <p:sldId id="1047" r:id="rId14"/>
    <p:sldId id="2240" r:id="rId15"/>
    <p:sldId id="2242" r:id="rId16"/>
    <p:sldId id="2243" r:id="rId17"/>
    <p:sldId id="2255" r:id="rId18"/>
    <p:sldId id="2244" r:id="rId19"/>
    <p:sldId id="2245" r:id="rId20"/>
    <p:sldId id="2246" r:id="rId21"/>
    <p:sldId id="2248" r:id="rId22"/>
    <p:sldId id="2274" r:id="rId23"/>
    <p:sldId id="2267" r:id="rId24"/>
    <p:sldId id="713" r:id="rId25"/>
    <p:sldId id="717" r:id="rId26"/>
    <p:sldId id="716" r:id="rId27"/>
    <p:sldId id="2275" r:id="rId28"/>
    <p:sldId id="1049" r:id="rId29"/>
    <p:sldId id="2268" r:id="rId30"/>
    <p:sldId id="351" r:id="rId31"/>
    <p:sldId id="352" r:id="rId32"/>
    <p:sldId id="2254" r:id="rId33"/>
    <p:sldId id="2290" r:id="rId34"/>
    <p:sldId id="2269" r:id="rId35"/>
    <p:sldId id="2291" r:id="rId36"/>
    <p:sldId id="2287" r:id="rId37"/>
    <p:sldId id="688" r:id="rId38"/>
    <p:sldId id="2288" r:id="rId39"/>
    <p:sldId id="2279" r:id="rId40"/>
    <p:sldId id="2280" r:id="rId41"/>
    <p:sldId id="2281" r:id="rId42"/>
    <p:sldId id="2282" r:id="rId43"/>
    <p:sldId id="2296" r:id="rId44"/>
    <p:sldId id="2293" r:id="rId45"/>
    <p:sldId id="2297" r:id="rId46"/>
    <p:sldId id="2298" r:id="rId47"/>
    <p:sldId id="2299" r:id="rId48"/>
    <p:sldId id="2300" r:id="rId49"/>
    <p:sldId id="2263" r:id="rId50"/>
    <p:sldId id="2264" r:id="rId51"/>
    <p:sldId id="2277" r:id="rId52"/>
    <p:sldId id="734" r:id="rId53"/>
    <p:sldId id="729" r:id="rId54"/>
    <p:sldId id="2270" r:id="rId55"/>
    <p:sldId id="735" r:id="rId56"/>
    <p:sldId id="2271" r:id="rId57"/>
    <p:sldId id="736" r:id="rId58"/>
    <p:sldId id="741" r:id="rId59"/>
    <p:sldId id="742" r:id="rId60"/>
    <p:sldId id="2272" r:id="rId61"/>
    <p:sldId id="699" r:id="rId62"/>
    <p:sldId id="700" r:id="rId63"/>
    <p:sldId id="720" r:id="rId64"/>
    <p:sldId id="2289" r:id="rId65"/>
    <p:sldId id="2273" r:id="rId66"/>
    <p:sldId id="740" r:id="rId67"/>
    <p:sldId id="2292" r:id="rId68"/>
    <p:sldId id="2276" r:id="rId69"/>
    <p:sldId id="786" r:id="rId70"/>
    <p:sldId id="787" r:id="rId71"/>
    <p:sldId id="2283" r:id="rId72"/>
    <p:sldId id="383" r:id="rId73"/>
    <p:sldId id="2278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66"/>
            <p14:sldId id="2301"/>
            <p14:sldId id="800"/>
          </p14:sldIdLst>
        </p14:section>
        <p14:section name="Review" id="{E9241893-4796-4411-9715-B7A644BD7411}">
          <p14:sldIdLst>
            <p14:sldId id="2213"/>
            <p14:sldId id="722"/>
            <p14:sldId id="2221"/>
            <p14:sldId id="2232"/>
            <p14:sldId id="264"/>
          </p14:sldIdLst>
        </p14:section>
        <p14:section name="Arithmetic Instructions" id="{3BF8240F-1395-41EA-9C21-EAD764DCABBD}">
          <p14:sldIdLst>
            <p14:sldId id="2256"/>
            <p14:sldId id="685"/>
            <p14:sldId id="728"/>
            <p14:sldId id="1047"/>
            <p14:sldId id="2240"/>
            <p14:sldId id="2242"/>
            <p14:sldId id="2243"/>
            <p14:sldId id="2255"/>
            <p14:sldId id="2244"/>
            <p14:sldId id="2245"/>
            <p14:sldId id="2246"/>
            <p14:sldId id="2248"/>
          </p14:sldIdLst>
        </p14:section>
        <p14:section name="Non 64-bit Data" id="{068BBDD3-B97F-4455-AC15-9333BD201F83}">
          <p14:sldIdLst>
            <p14:sldId id="2274"/>
            <p14:sldId id="2267"/>
            <p14:sldId id="713"/>
            <p14:sldId id="717"/>
            <p14:sldId id="716"/>
          </p14:sldIdLst>
        </p14:section>
        <p14:section name="Load Effective Address" id="{8A044F03-583A-404E-A327-96D41DCC29EB}">
          <p14:sldIdLst>
            <p14:sldId id="2275"/>
            <p14:sldId id="1049"/>
            <p14:sldId id="2268"/>
            <p14:sldId id="351"/>
            <p14:sldId id="352"/>
            <p14:sldId id="2254"/>
            <p14:sldId id="2290"/>
            <p14:sldId id="2269"/>
            <p14:sldId id="2291"/>
            <p14:sldId id="2287"/>
            <p14:sldId id="688"/>
            <p14:sldId id="2288"/>
            <p14:sldId id="2279"/>
            <p14:sldId id="2280"/>
            <p14:sldId id="2281"/>
            <p14:sldId id="2282"/>
            <p14:sldId id="2296"/>
            <p14:sldId id="2293"/>
            <p14:sldId id="2297"/>
            <p14:sldId id="2298"/>
            <p14:sldId id="2299"/>
            <p14:sldId id="2300"/>
            <p14:sldId id="2263"/>
            <p14:sldId id="2264"/>
          </p14:sldIdLst>
        </p14:section>
        <p14:section name="Condition Codes" id="{69B36979-6472-47CD-A93F-522FF1918FCE}">
          <p14:sldIdLst>
            <p14:sldId id="2277"/>
            <p14:sldId id="734"/>
            <p14:sldId id="729"/>
            <p14:sldId id="2270"/>
            <p14:sldId id="735"/>
            <p14:sldId id="2271"/>
            <p14:sldId id="736"/>
            <p14:sldId id="741"/>
            <p14:sldId id="742"/>
            <p14:sldId id="2272"/>
            <p14:sldId id="699"/>
            <p14:sldId id="700"/>
            <p14:sldId id="720"/>
            <p14:sldId id="2289"/>
            <p14:sldId id="2273"/>
            <p14:sldId id="740"/>
            <p14:sldId id="2292"/>
          </p14:sldIdLst>
        </p14:section>
        <p14:section name="Viewing Assembly Code" id="{B55B8E8C-5EAB-4A1E-A4E9-AE5E896E46FA}">
          <p14:sldIdLst>
            <p14:sldId id="2276"/>
            <p14:sldId id="786"/>
            <p14:sldId id="787"/>
            <p14:sldId id="2283"/>
            <p14:sldId id="383"/>
          </p14:sldIdLst>
        </p14:section>
        <p14:section name="Wrapup" id="{29A7F866-9DA9-446B-8359-CE426CB89C7A}">
          <p14:sldIdLst>
            <p14:sldId id="2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694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Those address calculations always go</a:t>
            </a:r>
            <a:r>
              <a:rPr lang="en-US" baseline="0" dirty="0"/>
              <a:t> to memory </a:t>
            </a:r>
            <a:r>
              <a:rPr lang="en-US" b="1" baseline="0" dirty="0"/>
              <a:t>except in one special case</a:t>
            </a:r>
            <a:endParaRPr lang="en-US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D7607F-812E-4900-82D9-96898C5F6FC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9260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154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325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766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156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633788" y="4763"/>
            <a:ext cx="5561012" cy="3128962"/>
          </a:xfrm>
          <a:prstGeom prst="rect">
            <a:avLst/>
          </a:prstGeom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C98501-4919-4551-8A20-E124EB17010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8074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37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206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38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797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39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9423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40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6708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41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1631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5ED2C9-0895-40AD-AD3F-E0028AB01A92}" type="slidenum">
              <a:rPr lang="en-US"/>
              <a:pPr/>
              <a:t>42</a:t>
            </a:fld>
            <a:endParaRPr lang="en-US"/>
          </a:p>
        </p:txBody>
      </p:sp>
      <p:sp>
        <p:nvSpPr>
          <p:cNvPr id="73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3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4600" y="115888"/>
            <a:ext cx="7116763" cy="40036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Mem -&gt; Reg</a:t>
            </a:r>
          </a:p>
          <a:p>
            <a:pPr marL="228600" indent="-228600">
              <a:buAutoNum type="arabicPeriod"/>
            </a:pPr>
            <a:r>
              <a:rPr lang="en-US" dirty="0"/>
              <a:t>Reg -&gt; Mem</a:t>
            </a:r>
          </a:p>
          <a:p>
            <a:pPr marL="228600" indent="-228600"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(%</a:t>
            </a:r>
            <a:r>
              <a:rPr lang="en-US" dirty="0" err="1"/>
              <a:t>rax</a:t>
            </a:r>
            <a:r>
              <a:rPr lang="en-US" dirty="0"/>
              <a:t>), %</a:t>
            </a:r>
            <a:r>
              <a:rPr lang="en-US" dirty="0" err="1"/>
              <a:t>rdx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movq</a:t>
            </a:r>
            <a:r>
              <a:rPr lang="en-US" dirty="0"/>
              <a:t> %</a:t>
            </a:r>
            <a:r>
              <a:rPr lang="en-US" dirty="0" err="1"/>
              <a:t>rdx</a:t>
            </a:r>
            <a:r>
              <a:rPr lang="en-US" dirty="0"/>
              <a:t>, (%</a:t>
            </a:r>
            <a:r>
              <a:rPr lang="en-US" dirty="0" err="1"/>
              <a:t>rbx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082403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75B28E-8A99-494F-B439-CF7178448E21}" type="slidenum">
              <a:rPr lang="en-US"/>
              <a:pPr/>
              <a:t>11</a:t>
            </a:fld>
            <a:endParaRPr lang="en-US"/>
          </a:p>
        </p:txBody>
      </p:sp>
      <p:sp>
        <p:nvSpPr>
          <p:cNvPr id="72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Watch out for argument order!</a:t>
            </a:r>
          </a:p>
          <a:p>
            <a:pPr>
              <a:tabLst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409700" algn="l"/>
                <a:tab pos="1604963" algn="l"/>
              </a:tabLst>
            </a:pPr>
            <a:r>
              <a:rPr lang="en-US" dirty="0"/>
              <a:t>No distinction between signed and unsigned </a:t>
            </a:r>
            <a:r>
              <a:rPr lang="en-US" dirty="0" err="1"/>
              <a:t>int</a:t>
            </a:r>
            <a:r>
              <a:rPr lang="en-US" dirty="0"/>
              <a:t> (why?)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88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have a different </a:t>
            </a:r>
            <a:r>
              <a:rPr lang="en-US" dirty="0" err="1"/>
              <a:t>inc</a:t>
            </a:r>
            <a:r>
              <a:rPr lang="en-US" baseline="0" dirty="0"/>
              <a:t> operator?</a:t>
            </a:r>
          </a:p>
          <a:p>
            <a:pPr lvl="1"/>
            <a:r>
              <a:rPr lang="en-US" baseline="0" dirty="0"/>
              <a:t>Smaller bit representation!</a:t>
            </a:r>
          </a:p>
          <a:p>
            <a:pPr lvl="1"/>
            <a:r>
              <a:rPr lang="en-US" baseline="0" dirty="0"/>
              <a:t>Maybe faster implementation</a:t>
            </a:r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681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298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24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far, we’ve seen moving</a:t>
            </a:r>
            <a:r>
              <a:rPr lang="en-US" baseline="0" dirty="0"/>
              <a:t> data from a source of one size, to a destination of the same size.</a:t>
            </a:r>
          </a:p>
          <a:p>
            <a:r>
              <a:rPr lang="en-US" baseline="0" dirty="0"/>
              <a:t>It’s also useful to go to a larger destination, but there’s some choices to make </a:t>
            </a:r>
            <a:r>
              <a:rPr lang="en-US" baseline="0" dirty="0" err="1"/>
              <a:t>wrt</a:t>
            </a:r>
            <a:r>
              <a:rPr lang="en-US" baseline="0" dirty="0"/>
              <a:t> how to fill the rest.</a:t>
            </a:r>
          </a:p>
          <a:p>
            <a:r>
              <a:rPr lang="en-US" baseline="0" dirty="0"/>
              <a:t>If you want to copy to a smaller destination, you should instead use a smaller view on the source.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06347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22F7AF-B742-4471-8EA4-BE86D002D326}" type="slidenum">
              <a:rPr lang="en-US"/>
              <a:pPr/>
              <a:t>25</a:t>
            </a:fld>
            <a:endParaRPr lang="en-US"/>
          </a:p>
        </p:txBody>
      </p:sp>
      <p:sp>
        <p:nvSpPr>
          <p:cNvPr id="71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5160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41425" y="115888"/>
            <a:ext cx="7118350" cy="4005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Syntax for</a:t>
            </a:r>
            <a:r>
              <a:rPr lang="en-US" baseline="0" dirty="0"/>
              <a:t> memory operands can be more complex</a:t>
            </a:r>
          </a:p>
          <a:p>
            <a:r>
              <a:rPr lang="en-US" baseline="0" dirty="0"/>
              <a:t>Designed to do things that are </a:t>
            </a:r>
            <a:r>
              <a:rPr lang="en-US" b="1" baseline="0" dirty="0"/>
              <a:t>common </a:t>
            </a:r>
            <a:r>
              <a:rPr lang="en-US" baseline="0" dirty="0"/>
              <a:t>with </a:t>
            </a:r>
            <a:r>
              <a:rPr lang="en-US" b="1" baseline="0" dirty="0"/>
              <a:t>pointers</a:t>
            </a:r>
          </a:p>
          <a:p>
            <a:r>
              <a:rPr lang="en-US" b="1" baseline="0" dirty="0"/>
              <a:t>D: </a:t>
            </a:r>
            <a:r>
              <a:rPr lang="en-US" b="0" baseline="0" dirty="0"/>
              <a:t>displacement, add a constant</a:t>
            </a:r>
          </a:p>
          <a:p>
            <a:r>
              <a:rPr lang="en-US" b="0" baseline="0" dirty="0" err="1"/>
              <a:t>Rb</a:t>
            </a:r>
            <a:r>
              <a:rPr lang="en-US" b="0" baseline="0" dirty="0"/>
              <a:t>: base pointer</a:t>
            </a:r>
          </a:p>
          <a:p>
            <a:r>
              <a:rPr lang="en-US" b="0" baseline="0" dirty="0" err="1"/>
              <a:t>Ri</a:t>
            </a:r>
            <a:r>
              <a:rPr lang="en-US" b="0" baseline="0" dirty="0"/>
              <a:t>: index into array</a:t>
            </a:r>
          </a:p>
          <a:p>
            <a:r>
              <a:rPr lang="en-US" b="0" baseline="0" dirty="0"/>
              <a:t>S: scale the index (pointer arithmetic needs to scale by the size of the pointer target)</a:t>
            </a:r>
          </a:p>
          <a:p>
            <a:pPr lvl="1"/>
            <a:r>
              <a:rPr lang="en-US" b="0" baseline="0" dirty="0"/>
              <a:t>compiler keeps track of what the pointer points to and scales accordingly</a:t>
            </a:r>
          </a:p>
          <a:p>
            <a:pPr lvl="1"/>
            <a:r>
              <a:rPr lang="en-US" b="0" baseline="0" dirty="0" err="1"/>
              <a:t>int</a:t>
            </a:r>
            <a:r>
              <a:rPr lang="en-US" b="0" baseline="0" dirty="0"/>
              <a:t> x[]    x[</a:t>
            </a:r>
            <a:r>
              <a:rPr lang="en-US" b="0" baseline="0" dirty="0" err="1"/>
              <a:t>i</a:t>
            </a:r>
            <a:r>
              <a:rPr lang="en-US" b="0" baseline="0" dirty="0"/>
              <a:t>]</a:t>
            </a:r>
          </a:p>
          <a:p>
            <a:pPr lvl="1"/>
            <a:r>
              <a:rPr lang="en-US" b="1" i="1" baseline="0" dirty="0" err="1"/>
              <a:t>ith</a:t>
            </a:r>
            <a:r>
              <a:rPr lang="en-US" b="1" dirty="0"/>
              <a:t> element of an array of </a:t>
            </a:r>
            <a:r>
              <a:rPr lang="en-US" b="1" dirty="0" err="1"/>
              <a:t>ints</a:t>
            </a:r>
            <a:r>
              <a:rPr lang="en-US" b="1" dirty="0"/>
              <a:t>: </a:t>
            </a:r>
            <a:r>
              <a:rPr lang="en-US" b="1" dirty="0" err="1"/>
              <a:t>Ri</a:t>
            </a:r>
            <a:r>
              <a:rPr lang="en-US" b="1" dirty="0"/>
              <a:t>=</a:t>
            </a:r>
            <a:r>
              <a:rPr lang="en-US" b="1" dirty="0" err="1"/>
              <a:t>i</a:t>
            </a:r>
            <a:r>
              <a:rPr lang="en-US" b="1" dirty="0"/>
              <a:t>, S=4 (bytes)</a:t>
            </a:r>
          </a:p>
          <a:p>
            <a:r>
              <a:rPr lang="en-US" dirty="0"/>
              <a:t>See figure 3.3 in 3e textbook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6920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3AEE7764-EE9B-41EC-A9BC-9DB36F21528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A430-E0DE-43F9-ADD9-945B14F84E4E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C8435-B1FE-40E3-A4B7-6B7D528E8ACB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01355-FEC8-4083-B31B-9DBF8F541466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BCB3A-2DD5-4DFC-AC64-6F6D11A252BF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48FD2A-CCAE-49BD-91F4-E59ACF71D989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36456C3-C480-4625-AB38-07AE9A3FBF6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notesSlide" Target="../notesSlides/notesSlide10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tags" Target="../tags/tag24.xml"/><Relationship Id="rId18" Type="http://schemas.openxmlformats.org/officeDocument/2006/relationships/tags" Target="../tags/tag29.xml"/><Relationship Id="rId26" Type="http://schemas.openxmlformats.org/officeDocument/2006/relationships/tags" Target="../tags/tag37.xml"/><Relationship Id="rId3" Type="http://schemas.openxmlformats.org/officeDocument/2006/relationships/tags" Target="../tags/tag14.xml"/><Relationship Id="rId21" Type="http://schemas.openxmlformats.org/officeDocument/2006/relationships/tags" Target="../tags/tag32.xml"/><Relationship Id="rId34" Type="http://schemas.openxmlformats.org/officeDocument/2006/relationships/notesSlide" Target="../notesSlides/notesSlide11.xml"/><Relationship Id="rId7" Type="http://schemas.openxmlformats.org/officeDocument/2006/relationships/tags" Target="../tags/tag18.xml"/><Relationship Id="rId12" Type="http://schemas.openxmlformats.org/officeDocument/2006/relationships/tags" Target="../tags/tag23.xml"/><Relationship Id="rId17" Type="http://schemas.openxmlformats.org/officeDocument/2006/relationships/tags" Target="../tags/tag28.xml"/><Relationship Id="rId25" Type="http://schemas.openxmlformats.org/officeDocument/2006/relationships/tags" Target="../tags/tag36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tags" Target="../tags/tag27.xml"/><Relationship Id="rId20" Type="http://schemas.openxmlformats.org/officeDocument/2006/relationships/tags" Target="../tags/tag31.xml"/><Relationship Id="rId29" Type="http://schemas.openxmlformats.org/officeDocument/2006/relationships/tags" Target="../tags/tag40.xml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24" Type="http://schemas.openxmlformats.org/officeDocument/2006/relationships/tags" Target="../tags/tag35.xml"/><Relationship Id="rId32" Type="http://schemas.openxmlformats.org/officeDocument/2006/relationships/tags" Target="../tags/tag43.xml"/><Relationship Id="rId5" Type="http://schemas.openxmlformats.org/officeDocument/2006/relationships/tags" Target="../tags/tag16.xml"/><Relationship Id="rId15" Type="http://schemas.openxmlformats.org/officeDocument/2006/relationships/tags" Target="../tags/tag26.xml"/><Relationship Id="rId23" Type="http://schemas.openxmlformats.org/officeDocument/2006/relationships/tags" Target="../tags/tag34.xml"/><Relationship Id="rId28" Type="http://schemas.openxmlformats.org/officeDocument/2006/relationships/tags" Target="../tags/tag39.xml"/><Relationship Id="rId10" Type="http://schemas.openxmlformats.org/officeDocument/2006/relationships/tags" Target="../tags/tag21.xml"/><Relationship Id="rId19" Type="http://schemas.openxmlformats.org/officeDocument/2006/relationships/tags" Target="../tags/tag30.xml"/><Relationship Id="rId31" Type="http://schemas.openxmlformats.org/officeDocument/2006/relationships/tags" Target="../tags/tag42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tags" Target="../tags/tag25.xml"/><Relationship Id="rId22" Type="http://schemas.openxmlformats.org/officeDocument/2006/relationships/tags" Target="../tags/tag33.xml"/><Relationship Id="rId27" Type="http://schemas.openxmlformats.org/officeDocument/2006/relationships/tags" Target="../tags/tag38.xml"/><Relationship Id="rId30" Type="http://schemas.openxmlformats.org/officeDocument/2006/relationships/tags" Target="../tags/tag41.xml"/><Relationship Id="rId8" Type="http://schemas.openxmlformats.org/officeDocument/2006/relationships/tags" Target="../tags/tag19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tags" Target="../tags/tag56.xml"/><Relationship Id="rId18" Type="http://schemas.openxmlformats.org/officeDocument/2006/relationships/tags" Target="../tags/tag61.xml"/><Relationship Id="rId26" Type="http://schemas.openxmlformats.org/officeDocument/2006/relationships/tags" Target="../tags/tag69.xml"/><Relationship Id="rId3" Type="http://schemas.openxmlformats.org/officeDocument/2006/relationships/tags" Target="../tags/tag46.xml"/><Relationship Id="rId21" Type="http://schemas.openxmlformats.org/officeDocument/2006/relationships/tags" Target="../tags/tag64.xml"/><Relationship Id="rId34" Type="http://schemas.openxmlformats.org/officeDocument/2006/relationships/notesSlide" Target="../notesSlides/notesSlide12.xml"/><Relationship Id="rId7" Type="http://schemas.openxmlformats.org/officeDocument/2006/relationships/tags" Target="../tags/tag50.xml"/><Relationship Id="rId12" Type="http://schemas.openxmlformats.org/officeDocument/2006/relationships/tags" Target="../tags/tag55.xml"/><Relationship Id="rId17" Type="http://schemas.openxmlformats.org/officeDocument/2006/relationships/tags" Target="../tags/tag60.xml"/><Relationship Id="rId25" Type="http://schemas.openxmlformats.org/officeDocument/2006/relationships/tags" Target="../tags/tag68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45.xml"/><Relationship Id="rId16" Type="http://schemas.openxmlformats.org/officeDocument/2006/relationships/tags" Target="../tags/tag59.xml"/><Relationship Id="rId20" Type="http://schemas.openxmlformats.org/officeDocument/2006/relationships/tags" Target="../tags/tag63.xml"/><Relationship Id="rId29" Type="http://schemas.openxmlformats.org/officeDocument/2006/relationships/tags" Target="../tags/tag72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tags" Target="../tags/tag54.xml"/><Relationship Id="rId24" Type="http://schemas.openxmlformats.org/officeDocument/2006/relationships/tags" Target="../tags/tag67.xml"/><Relationship Id="rId32" Type="http://schemas.openxmlformats.org/officeDocument/2006/relationships/tags" Target="../tags/tag75.xml"/><Relationship Id="rId5" Type="http://schemas.openxmlformats.org/officeDocument/2006/relationships/tags" Target="../tags/tag48.xml"/><Relationship Id="rId15" Type="http://schemas.openxmlformats.org/officeDocument/2006/relationships/tags" Target="../tags/tag58.xml"/><Relationship Id="rId23" Type="http://schemas.openxmlformats.org/officeDocument/2006/relationships/tags" Target="../tags/tag66.xml"/><Relationship Id="rId28" Type="http://schemas.openxmlformats.org/officeDocument/2006/relationships/tags" Target="../tags/tag71.xml"/><Relationship Id="rId10" Type="http://schemas.openxmlformats.org/officeDocument/2006/relationships/tags" Target="../tags/tag53.xml"/><Relationship Id="rId19" Type="http://schemas.openxmlformats.org/officeDocument/2006/relationships/tags" Target="../tags/tag62.xml"/><Relationship Id="rId31" Type="http://schemas.openxmlformats.org/officeDocument/2006/relationships/tags" Target="../tags/tag74.xml"/><Relationship Id="rId4" Type="http://schemas.openxmlformats.org/officeDocument/2006/relationships/tags" Target="../tags/tag47.xml"/><Relationship Id="rId9" Type="http://schemas.openxmlformats.org/officeDocument/2006/relationships/tags" Target="../tags/tag52.xml"/><Relationship Id="rId14" Type="http://schemas.openxmlformats.org/officeDocument/2006/relationships/tags" Target="../tags/tag57.xml"/><Relationship Id="rId22" Type="http://schemas.openxmlformats.org/officeDocument/2006/relationships/tags" Target="../tags/tag65.xml"/><Relationship Id="rId27" Type="http://schemas.openxmlformats.org/officeDocument/2006/relationships/tags" Target="../tags/tag70.xml"/><Relationship Id="rId30" Type="http://schemas.openxmlformats.org/officeDocument/2006/relationships/tags" Target="../tags/tag73.xml"/><Relationship Id="rId8" Type="http://schemas.openxmlformats.org/officeDocument/2006/relationships/tags" Target="../tags/tag51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tags" Target="../tags/tag88.xml"/><Relationship Id="rId18" Type="http://schemas.openxmlformats.org/officeDocument/2006/relationships/tags" Target="../tags/tag93.xml"/><Relationship Id="rId26" Type="http://schemas.openxmlformats.org/officeDocument/2006/relationships/tags" Target="../tags/tag101.xml"/><Relationship Id="rId3" Type="http://schemas.openxmlformats.org/officeDocument/2006/relationships/tags" Target="../tags/tag78.xml"/><Relationship Id="rId21" Type="http://schemas.openxmlformats.org/officeDocument/2006/relationships/tags" Target="../tags/tag96.xml"/><Relationship Id="rId34" Type="http://schemas.openxmlformats.org/officeDocument/2006/relationships/notesSlide" Target="../notesSlides/notesSlide13.xml"/><Relationship Id="rId7" Type="http://schemas.openxmlformats.org/officeDocument/2006/relationships/tags" Target="../tags/tag82.xml"/><Relationship Id="rId12" Type="http://schemas.openxmlformats.org/officeDocument/2006/relationships/tags" Target="../tags/tag87.xml"/><Relationship Id="rId17" Type="http://schemas.openxmlformats.org/officeDocument/2006/relationships/tags" Target="../tags/tag92.xml"/><Relationship Id="rId25" Type="http://schemas.openxmlformats.org/officeDocument/2006/relationships/tags" Target="../tags/tag100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6" Type="http://schemas.openxmlformats.org/officeDocument/2006/relationships/tags" Target="../tags/tag91.xml"/><Relationship Id="rId20" Type="http://schemas.openxmlformats.org/officeDocument/2006/relationships/tags" Target="../tags/tag95.xml"/><Relationship Id="rId29" Type="http://schemas.openxmlformats.org/officeDocument/2006/relationships/tags" Target="../tags/tag104.xml"/><Relationship Id="rId1" Type="http://schemas.openxmlformats.org/officeDocument/2006/relationships/tags" Target="../tags/tag76.xml"/><Relationship Id="rId6" Type="http://schemas.openxmlformats.org/officeDocument/2006/relationships/tags" Target="../tags/tag81.xml"/><Relationship Id="rId11" Type="http://schemas.openxmlformats.org/officeDocument/2006/relationships/tags" Target="../tags/tag86.xml"/><Relationship Id="rId24" Type="http://schemas.openxmlformats.org/officeDocument/2006/relationships/tags" Target="../tags/tag99.xml"/><Relationship Id="rId32" Type="http://schemas.openxmlformats.org/officeDocument/2006/relationships/tags" Target="../tags/tag107.xml"/><Relationship Id="rId5" Type="http://schemas.openxmlformats.org/officeDocument/2006/relationships/tags" Target="../tags/tag80.xml"/><Relationship Id="rId15" Type="http://schemas.openxmlformats.org/officeDocument/2006/relationships/tags" Target="../tags/tag90.xml"/><Relationship Id="rId23" Type="http://schemas.openxmlformats.org/officeDocument/2006/relationships/tags" Target="../tags/tag98.xml"/><Relationship Id="rId28" Type="http://schemas.openxmlformats.org/officeDocument/2006/relationships/tags" Target="../tags/tag103.xml"/><Relationship Id="rId10" Type="http://schemas.openxmlformats.org/officeDocument/2006/relationships/tags" Target="../tags/tag85.xml"/><Relationship Id="rId19" Type="http://schemas.openxmlformats.org/officeDocument/2006/relationships/tags" Target="../tags/tag94.xml"/><Relationship Id="rId31" Type="http://schemas.openxmlformats.org/officeDocument/2006/relationships/tags" Target="../tags/tag106.xml"/><Relationship Id="rId4" Type="http://schemas.openxmlformats.org/officeDocument/2006/relationships/tags" Target="../tags/tag79.xml"/><Relationship Id="rId9" Type="http://schemas.openxmlformats.org/officeDocument/2006/relationships/tags" Target="../tags/tag84.xml"/><Relationship Id="rId14" Type="http://schemas.openxmlformats.org/officeDocument/2006/relationships/tags" Target="../tags/tag89.xml"/><Relationship Id="rId22" Type="http://schemas.openxmlformats.org/officeDocument/2006/relationships/tags" Target="../tags/tag97.xml"/><Relationship Id="rId27" Type="http://schemas.openxmlformats.org/officeDocument/2006/relationships/tags" Target="../tags/tag102.xml"/><Relationship Id="rId30" Type="http://schemas.openxmlformats.org/officeDocument/2006/relationships/tags" Target="../tags/tag105.xml"/><Relationship Id="rId8" Type="http://schemas.openxmlformats.org/officeDocument/2006/relationships/tags" Target="../tags/tag83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tags" Target="../tags/tag120.xml"/><Relationship Id="rId18" Type="http://schemas.openxmlformats.org/officeDocument/2006/relationships/tags" Target="../tags/tag125.xml"/><Relationship Id="rId26" Type="http://schemas.openxmlformats.org/officeDocument/2006/relationships/tags" Target="../tags/tag133.xml"/><Relationship Id="rId3" Type="http://schemas.openxmlformats.org/officeDocument/2006/relationships/tags" Target="../tags/tag110.xml"/><Relationship Id="rId21" Type="http://schemas.openxmlformats.org/officeDocument/2006/relationships/tags" Target="../tags/tag128.xml"/><Relationship Id="rId34" Type="http://schemas.openxmlformats.org/officeDocument/2006/relationships/notesSlide" Target="../notesSlides/notesSlide14.xml"/><Relationship Id="rId7" Type="http://schemas.openxmlformats.org/officeDocument/2006/relationships/tags" Target="../tags/tag114.xml"/><Relationship Id="rId12" Type="http://schemas.openxmlformats.org/officeDocument/2006/relationships/tags" Target="../tags/tag119.xml"/><Relationship Id="rId17" Type="http://schemas.openxmlformats.org/officeDocument/2006/relationships/tags" Target="../tags/tag124.xml"/><Relationship Id="rId25" Type="http://schemas.openxmlformats.org/officeDocument/2006/relationships/tags" Target="../tags/tag132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09.xml"/><Relationship Id="rId16" Type="http://schemas.openxmlformats.org/officeDocument/2006/relationships/tags" Target="../tags/tag123.xml"/><Relationship Id="rId20" Type="http://schemas.openxmlformats.org/officeDocument/2006/relationships/tags" Target="../tags/tag127.xml"/><Relationship Id="rId29" Type="http://schemas.openxmlformats.org/officeDocument/2006/relationships/tags" Target="../tags/tag136.xml"/><Relationship Id="rId1" Type="http://schemas.openxmlformats.org/officeDocument/2006/relationships/tags" Target="../tags/tag108.xml"/><Relationship Id="rId6" Type="http://schemas.openxmlformats.org/officeDocument/2006/relationships/tags" Target="../tags/tag113.xml"/><Relationship Id="rId11" Type="http://schemas.openxmlformats.org/officeDocument/2006/relationships/tags" Target="../tags/tag118.xml"/><Relationship Id="rId24" Type="http://schemas.openxmlformats.org/officeDocument/2006/relationships/tags" Target="../tags/tag131.xml"/><Relationship Id="rId32" Type="http://schemas.openxmlformats.org/officeDocument/2006/relationships/tags" Target="../tags/tag139.xml"/><Relationship Id="rId5" Type="http://schemas.openxmlformats.org/officeDocument/2006/relationships/tags" Target="../tags/tag112.xml"/><Relationship Id="rId15" Type="http://schemas.openxmlformats.org/officeDocument/2006/relationships/tags" Target="../tags/tag122.xml"/><Relationship Id="rId23" Type="http://schemas.openxmlformats.org/officeDocument/2006/relationships/tags" Target="../tags/tag130.xml"/><Relationship Id="rId28" Type="http://schemas.openxmlformats.org/officeDocument/2006/relationships/tags" Target="../tags/tag135.xml"/><Relationship Id="rId10" Type="http://schemas.openxmlformats.org/officeDocument/2006/relationships/tags" Target="../tags/tag117.xml"/><Relationship Id="rId19" Type="http://schemas.openxmlformats.org/officeDocument/2006/relationships/tags" Target="../tags/tag126.xml"/><Relationship Id="rId31" Type="http://schemas.openxmlformats.org/officeDocument/2006/relationships/tags" Target="../tags/tag138.xml"/><Relationship Id="rId4" Type="http://schemas.openxmlformats.org/officeDocument/2006/relationships/tags" Target="../tags/tag111.xml"/><Relationship Id="rId9" Type="http://schemas.openxmlformats.org/officeDocument/2006/relationships/tags" Target="../tags/tag116.xml"/><Relationship Id="rId14" Type="http://schemas.openxmlformats.org/officeDocument/2006/relationships/tags" Target="../tags/tag121.xml"/><Relationship Id="rId22" Type="http://schemas.openxmlformats.org/officeDocument/2006/relationships/tags" Target="../tags/tag129.xml"/><Relationship Id="rId27" Type="http://schemas.openxmlformats.org/officeDocument/2006/relationships/tags" Target="../tags/tag134.xml"/><Relationship Id="rId30" Type="http://schemas.openxmlformats.org/officeDocument/2006/relationships/tags" Target="../tags/tag137.xml"/><Relationship Id="rId8" Type="http://schemas.openxmlformats.org/officeDocument/2006/relationships/tags" Target="../tags/tag115.xml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tags" Target="../tags/tag152.xml"/><Relationship Id="rId18" Type="http://schemas.openxmlformats.org/officeDocument/2006/relationships/tags" Target="../tags/tag157.xml"/><Relationship Id="rId26" Type="http://schemas.openxmlformats.org/officeDocument/2006/relationships/tags" Target="../tags/tag165.xml"/><Relationship Id="rId3" Type="http://schemas.openxmlformats.org/officeDocument/2006/relationships/tags" Target="../tags/tag142.xml"/><Relationship Id="rId21" Type="http://schemas.openxmlformats.org/officeDocument/2006/relationships/tags" Target="../tags/tag160.xml"/><Relationship Id="rId34" Type="http://schemas.openxmlformats.org/officeDocument/2006/relationships/notesSlide" Target="../notesSlides/notesSlide15.xml"/><Relationship Id="rId7" Type="http://schemas.openxmlformats.org/officeDocument/2006/relationships/tags" Target="../tags/tag146.xml"/><Relationship Id="rId12" Type="http://schemas.openxmlformats.org/officeDocument/2006/relationships/tags" Target="../tags/tag151.xml"/><Relationship Id="rId17" Type="http://schemas.openxmlformats.org/officeDocument/2006/relationships/tags" Target="../tags/tag156.xml"/><Relationship Id="rId25" Type="http://schemas.openxmlformats.org/officeDocument/2006/relationships/tags" Target="../tags/tag164.xml"/><Relationship Id="rId33" Type="http://schemas.openxmlformats.org/officeDocument/2006/relationships/slideLayout" Target="../slideLayouts/slideLayout2.xml"/><Relationship Id="rId2" Type="http://schemas.openxmlformats.org/officeDocument/2006/relationships/tags" Target="../tags/tag141.xml"/><Relationship Id="rId16" Type="http://schemas.openxmlformats.org/officeDocument/2006/relationships/tags" Target="../tags/tag155.xml"/><Relationship Id="rId20" Type="http://schemas.openxmlformats.org/officeDocument/2006/relationships/tags" Target="../tags/tag159.xml"/><Relationship Id="rId29" Type="http://schemas.openxmlformats.org/officeDocument/2006/relationships/tags" Target="../tags/tag168.xml"/><Relationship Id="rId1" Type="http://schemas.openxmlformats.org/officeDocument/2006/relationships/tags" Target="../tags/tag140.xml"/><Relationship Id="rId6" Type="http://schemas.openxmlformats.org/officeDocument/2006/relationships/tags" Target="../tags/tag145.xml"/><Relationship Id="rId11" Type="http://schemas.openxmlformats.org/officeDocument/2006/relationships/tags" Target="../tags/tag150.xml"/><Relationship Id="rId24" Type="http://schemas.openxmlformats.org/officeDocument/2006/relationships/tags" Target="../tags/tag163.xml"/><Relationship Id="rId32" Type="http://schemas.openxmlformats.org/officeDocument/2006/relationships/tags" Target="../tags/tag171.xml"/><Relationship Id="rId5" Type="http://schemas.openxmlformats.org/officeDocument/2006/relationships/tags" Target="../tags/tag144.xml"/><Relationship Id="rId15" Type="http://schemas.openxmlformats.org/officeDocument/2006/relationships/tags" Target="../tags/tag154.xml"/><Relationship Id="rId23" Type="http://schemas.openxmlformats.org/officeDocument/2006/relationships/tags" Target="../tags/tag162.xml"/><Relationship Id="rId28" Type="http://schemas.openxmlformats.org/officeDocument/2006/relationships/tags" Target="../tags/tag167.xml"/><Relationship Id="rId10" Type="http://schemas.openxmlformats.org/officeDocument/2006/relationships/tags" Target="../tags/tag149.xml"/><Relationship Id="rId19" Type="http://schemas.openxmlformats.org/officeDocument/2006/relationships/tags" Target="../tags/tag158.xml"/><Relationship Id="rId31" Type="http://schemas.openxmlformats.org/officeDocument/2006/relationships/tags" Target="../tags/tag170.xml"/><Relationship Id="rId4" Type="http://schemas.openxmlformats.org/officeDocument/2006/relationships/tags" Target="../tags/tag143.xml"/><Relationship Id="rId9" Type="http://schemas.openxmlformats.org/officeDocument/2006/relationships/tags" Target="../tags/tag148.xml"/><Relationship Id="rId14" Type="http://schemas.openxmlformats.org/officeDocument/2006/relationships/tags" Target="../tags/tag153.xml"/><Relationship Id="rId22" Type="http://schemas.openxmlformats.org/officeDocument/2006/relationships/tags" Target="../tags/tag161.xml"/><Relationship Id="rId27" Type="http://schemas.openxmlformats.org/officeDocument/2006/relationships/tags" Target="../tags/tag166.xml"/><Relationship Id="rId30" Type="http://schemas.openxmlformats.org/officeDocument/2006/relationships/tags" Target="../tags/tag169.xml"/><Relationship Id="rId8" Type="http://schemas.openxmlformats.org/officeDocument/2006/relationships/tags" Target="../tags/tag14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odbolt.org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notesSlide" Target="../notesSlides/notesSlide3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Arithmetic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  <a:p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00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 txBox="1">
            <a:spLocks noChangeArrowheads="1"/>
          </p:cNvSpPr>
          <p:nvPr/>
        </p:nvSpPr>
        <p:spPr>
          <a:xfrm>
            <a:off x="393881" y="774879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Two-operand instructions</a:t>
            </a:r>
          </a:p>
        </p:txBody>
      </p:sp>
      <p:sp>
        <p:nvSpPr>
          <p:cNvPr id="69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graphicFrame>
        <p:nvGraphicFramePr>
          <p:cNvPr id="692437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55305"/>
              </p:ext>
            </p:extLst>
          </p:nvPr>
        </p:nvGraphicFramePr>
        <p:xfrm>
          <a:off x="774881" y="1264920"/>
          <a:ext cx="6858000" cy="277368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addq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subq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Substract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imulq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*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Multiply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xorq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^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Exclusive 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orq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|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andq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S, 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&amp;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6" name="Group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460054"/>
              </p:ext>
            </p:extLst>
          </p:nvPr>
        </p:nvGraphicFramePr>
        <p:xfrm>
          <a:off x="774881" y="4518336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arithmetic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shrq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&gt;&gt;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logical right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shlq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k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D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&lt;&lt;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Shift left (same as 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Rectangle 5">
            <a:extLst>
              <a:ext uri="{FF2B5EF4-FFF2-40B4-BE49-F238E27FC236}">
                <a16:creationId xmlns:a16="http://schemas.microsoft.com/office/drawing/2014/main" id="{AF9EAF3E-2B10-4039-BEF6-992BAA11A437}"/>
              </a:ext>
            </a:extLst>
          </p:cNvPr>
          <p:cNvSpPr txBox="1">
            <a:spLocks noChangeArrowheads="1"/>
          </p:cNvSpPr>
          <p:nvPr/>
        </p:nvSpPr>
        <p:spPr>
          <a:xfrm>
            <a:off x="393881" y="4027007"/>
            <a:ext cx="7924800" cy="50292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800" kern="0" dirty="0">
                <a:latin typeface="Calibri"/>
                <a:cs typeface="Calibri"/>
              </a:rPr>
              <a:t>Shifts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F918BF-1089-450A-B154-F53A14437908}"/>
              </a:ext>
            </a:extLst>
          </p:cNvPr>
          <p:cNvSpPr txBox="1"/>
          <p:nvPr/>
        </p:nvSpPr>
        <p:spPr>
          <a:xfrm>
            <a:off x="7856113" y="1264920"/>
            <a:ext cx="38250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Operand types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Immediate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Register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Memory</a:t>
            </a:r>
          </a:p>
          <a:p>
            <a:r>
              <a:rPr lang="en-US" sz="2400" dirty="0"/>
              <a:t>(Only one can be memory)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Be careful with operand order!!!</a:t>
            </a:r>
          </a:p>
          <a:p>
            <a:r>
              <a:rPr lang="en-US" sz="2400" dirty="0"/>
              <a:t>(Matters for some operations)</a:t>
            </a:r>
            <a:br>
              <a:rPr lang="en-US" sz="2800" dirty="0"/>
            </a:br>
            <a:endParaRPr lang="en-US" sz="2800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38FEF462-05CE-4E91-9868-6A512E2A3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707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instruction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Instruction names can look somewhat arcane</a:t>
            </a:r>
          </a:p>
          <a:p>
            <a:pPr lvl="1"/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shlq</a:t>
            </a:r>
            <a:r>
              <a:rPr lang="en-US" dirty="0"/>
              <a:t>?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movzbl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But, good news: names (usually) follow conventions</a:t>
            </a:r>
          </a:p>
          <a:p>
            <a:pPr lvl="1"/>
            <a:r>
              <a:rPr lang="en-US" dirty="0"/>
              <a:t>Common prefixes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add</a:t>
            </a:r>
            <a:r>
              <a:rPr lang="en-US" dirty="0"/>
              <a:t>), suffixes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b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w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q</a:t>
            </a:r>
            <a:r>
              <a:rPr lang="en-US" dirty="0"/>
              <a:t>), etc.</a:t>
            </a:r>
          </a:p>
          <a:p>
            <a:pPr lvl="1"/>
            <a:r>
              <a:rPr lang="en-US" dirty="0"/>
              <a:t>So you can understand pieces separately</a:t>
            </a:r>
          </a:p>
          <a:p>
            <a:pPr lvl="1"/>
            <a:r>
              <a:rPr lang="en-US" dirty="0"/>
              <a:t>Then combine their meanings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1967" b="19162"/>
          <a:stretch/>
        </p:blipFill>
        <p:spPr>
          <a:xfrm>
            <a:off x="2133243" y="2097110"/>
            <a:ext cx="7719096" cy="15604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416DC-E4BB-4AE5-B2F5-481997D2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9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Arithmetic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Unary (one-operand) Instructions: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See textbook Section 3.5.5 for more instructions:  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cqto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idivq</a:t>
            </a:r>
            <a:r>
              <a:rPr lang="en-US" dirty="0"/>
              <a:t>,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divq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1F602B7-D5DE-9648-BC77-BF1B189A7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13</a:t>
            </a:fld>
            <a:endParaRPr lang="en-US" dirty="0"/>
          </a:p>
        </p:txBody>
      </p:sp>
      <p:graphicFrame>
        <p:nvGraphicFramePr>
          <p:cNvPr id="7" name="Group 213">
            <a:extLst>
              <a:ext uri="{FF2B5EF4-FFF2-40B4-BE49-F238E27FC236}">
                <a16:creationId xmlns:a16="http://schemas.microsoft.com/office/drawing/2014/main" id="{3DB53287-ACBC-4FC1-AAE2-1A8296B3C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2927970"/>
              </p:ext>
            </p:extLst>
          </p:nvPr>
        </p:nvGraphicFramePr>
        <p:xfrm>
          <a:off x="1003479" y="1984420"/>
          <a:ext cx="6858000" cy="1981200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63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incq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+ 1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decq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D –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Decrement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negq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-D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Negate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notq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</a:rPr>
                        <a:t> </a:t>
                      </a: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~D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Complement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83173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8A3057-2FED-4095-96F3-A98615A353C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0094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= b;)</a:t>
            </a: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r>
              <a:rPr lang="en-US" sz="3200" dirty="0">
                <a:latin typeface="Courier New"/>
                <a:ea typeface="Courier New"/>
                <a:cs typeface="Courier New"/>
                <a:sym typeface="Courier New"/>
              </a:rPr>
              <a:t>		(a += c;)</a:t>
            </a: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12617-E11F-49A2-BEFF-91F824211458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8156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2B5DA-7DAB-400B-A610-E400114ACA22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9988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  $0,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A535F3-A64F-5046-9DBE-201D65763D02}"/>
              </a:ext>
            </a:extLst>
          </p:cNvPr>
          <p:cNvSpPr txBox="1"/>
          <p:nvPr/>
        </p:nvSpPr>
        <p:spPr>
          <a:xfrm>
            <a:off x="6724650" y="4076701"/>
            <a:ext cx="3850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Yes: just a little slower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B80E6EC-FC5D-4877-8774-8B0A4037568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6178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2"/>
            <a:ext cx="3181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111811-BF3F-4B67-B04F-0C7726DD9D8A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5976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9D979-1AB5-084C-8EC3-3B481C130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 to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31045C-0E44-A34B-8449-8F72DB981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0" indent="0"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	</a:t>
            </a: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 = b + c;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lang="en-US" sz="3733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chemeClr val="dk1"/>
              </a:buClr>
              <a:buSzPts val="11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addq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rbx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1142971" lvl="1" indent="609585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movq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rcx</a:t>
            </a:r>
            <a:r>
              <a:rPr lang="en-US" sz="3200" b="1" dirty="0">
                <a:latin typeface="Courier New"/>
                <a:ea typeface="Courier New"/>
                <a:cs typeface="Courier New"/>
                <a:sym typeface="Courier New"/>
              </a:rPr>
              <a:t>, %</a:t>
            </a:r>
            <a:r>
              <a:rPr lang="en-US" sz="3200" b="1" dirty="0" err="1">
                <a:latin typeface="Courier New"/>
                <a:ea typeface="Courier New"/>
                <a:cs typeface="Courier New"/>
                <a:sym typeface="Courier New"/>
              </a:rPr>
              <a:t>rax</a:t>
            </a:r>
            <a:endParaRPr lang="en-US" sz="32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913525-CA1B-B547-AF80-5A9B286A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B1570-99E2-A246-9533-19CB728323BA}"/>
              </a:ext>
            </a:extLst>
          </p:cNvPr>
          <p:cNvSpPr txBox="1"/>
          <p:nvPr/>
        </p:nvSpPr>
        <p:spPr>
          <a:xfrm>
            <a:off x="6724651" y="4076701"/>
            <a:ext cx="318134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Is this okay?</a:t>
            </a:r>
          </a:p>
          <a:p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No: overwrites C which could still be used later in code!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FA4398-B7AE-4DE5-AB07-0FE43019E2D9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9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6D423-1D10-4B0F-9C3D-EFC10E817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BF2D5C-8787-464D-8136-F4BC065AC1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Pack Lab due tonight by midnight</a:t>
            </a:r>
          </a:p>
          <a:p>
            <a:pPr lvl="1"/>
            <a:r>
              <a:rPr lang="en-US" dirty="0"/>
              <a:t>Warning: office hours today are going to be </a:t>
            </a:r>
            <a:r>
              <a:rPr lang="en-US" b="1" dirty="0"/>
              <a:t>very</a:t>
            </a:r>
            <a:r>
              <a:rPr lang="en-US" dirty="0"/>
              <a:t> full</a:t>
            </a:r>
          </a:p>
          <a:p>
            <a:pPr lvl="1"/>
            <a:r>
              <a:rPr lang="en-US" dirty="0"/>
              <a:t>Slip days (3 total) start to apply after the deadline</a:t>
            </a:r>
          </a:p>
          <a:p>
            <a:pPr lvl="2"/>
            <a:r>
              <a:rPr lang="en-US" dirty="0"/>
              <a:t>You don’t have to ask, we’ll use them automatically as best helps you</a:t>
            </a:r>
          </a:p>
          <a:p>
            <a:endParaRPr lang="en-US" dirty="0"/>
          </a:p>
          <a:p>
            <a:r>
              <a:rPr lang="en-US" dirty="0"/>
              <a:t>Bomb Lab releases later today</a:t>
            </a:r>
          </a:p>
          <a:p>
            <a:pPr lvl="1"/>
            <a:r>
              <a:rPr lang="en-US" dirty="0"/>
              <a:t>Practice interpreting assembly code</a:t>
            </a:r>
          </a:p>
          <a:p>
            <a:pPr lvl="1"/>
            <a:r>
              <a:rPr lang="en-US" dirty="0"/>
              <a:t>Due after the midterm exam</a:t>
            </a:r>
          </a:p>
          <a:p>
            <a:pPr lvl="2"/>
            <a:r>
              <a:rPr lang="en-US" dirty="0"/>
              <a:t>But we strongly recommend you start it early as assembly practice</a:t>
            </a:r>
          </a:p>
          <a:p>
            <a:pPr lvl="1"/>
            <a:r>
              <a:rPr lang="en-US" dirty="0"/>
              <a:t>Partnership survey on Piazza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0E6A2-298D-4D3A-B0B8-A248B0DE3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874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693DA-A331-D44F-B246-38D3F8EDD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20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5353051" y="274639"/>
            <a:ext cx="62293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</a:t>
            </a:r>
            <a:br>
              <a:rPr lang="en-US" sz="2400" dirty="0">
                <a:latin typeface="Seravek Light"/>
                <a:cs typeface="Seravek Light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solidFill>
                <a:schemeClr val="accent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02;g5c482c2159_0_1899">
            <a:extLst>
              <a:ext uri="{FF2B5EF4-FFF2-40B4-BE49-F238E27FC236}">
                <a16:creationId xmlns:a16="http://schemas.microsoft.com/office/drawing/2014/main" id="{76EFD3CF-0813-4A4A-BEAC-002A4DFC3F7C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703;g5c482c2159_0_1899">
            <a:extLst>
              <a:ext uri="{FF2B5EF4-FFF2-40B4-BE49-F238E27FC236}">
                <a16:creationId xmlns:a16="http://schemas.microsoft.com/office/drawing/2014/main" id="{6C92FDA2-3C22-4BA4-9933-D79403707C1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" name="Google Shape;704;g5c482c2159_0_1899">
            <a:extLst>
              <a:ext uri="{FF2B5EF4-FFF2-40B4-BE49-F238E27FC236}">
                <a16:creationId xmlns:a16="http://schemas.microsoft.com/office/drawing/2014/main" id="{4BB7252D-D10E-4F71-A09B-27CF267D793D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" name="Google Shape;705;g5c482c2159_0_1899">
            <a:extLst>
              <a:ext uri="{FF2B5EF4-FFF2-40B4-BE49-F238E27FC236}">
                <a16:creationId xmlns:a16="http://schemas.microsoft.com/office/drawing/2014/main" id="{B8A7B99B-25B9-447D-A5D0-534E8A7DAB54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2006381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09A42-1EEB-FD4F-BC69-48080E95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B79DC-66F2-EE49-B625-65E5A052B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891" indent="-342891"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Suppose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rax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b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rbx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 c→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3200" dirty="0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%</a:t>
            </a:r>
            <a:r>
              <a:rPr lang="en-US" sz="3200" dirty="0" err="1">
                <a:solidFill>
                  <a:schemeClr val="dk1"/>
                </a:solidFill>
                <a:latin typeface="Courier New"/>
                <a:ea typeface="Calibri"/>
                <a:cs typeface="Courier New"/>
                <a:sym typeface="Courier New"/>
              </a:rPr>
              <a:t>rcx</a:t>
            </a:r>
            <a:b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Convert the following C statement to x86-64:</a:t>
            </a:r>
          </a:p>
          <a:p>
            <a:pPr marL="2285943" lvl="4" indent="0">
              <a:buClr>
                <a:schemeClr val="dk1"/>
              </a:buClr>
              <a:buSzPts val="3200"/>
              <a:buNone/>
            </a:pPr>
            <a:r>
              <a:rPr lang="en-US" sz="3733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 = (a-b)+5;</a:t>
            </a:r>
          </a:p>
          <a:p>
            <a:endParaRPr lang="en-US" dirty="0"/>
          </a:p>
        </p:txBody>
      </p:sp>
      <p:sp>
        <p:nvSpPr>
          <p:cNvPr id="5" name="Google Shape;702;g5c482c2159_0_1899">
            <a:extLst>
              <a:ext uri="{FF2B5EF4-FFF2-40B4-BE49-F238E27FC236}">
                <a16:creationId xmlns:a16="http://schemas.microsoft.com/office/drawing/2014/main" id="{05AFC135-2CF5-4B4E-96B1-08B991628CB9}"/>
              </a:ext>
            </a:extLst>
          </p:cNvPr>
          <p:cNvSpPr txBox="1"/>
          <p:nvPr/>
        </p:nvSpPr>
        <p:spPr>
          <a:xfrm>
            <a:off x="1255065" y="2949000"/>
            <a:ext cx="3478305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[A]</a:t>
            </a: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" name="Google Shape;703;g5c482c2159_0_1899">
            <a:extLst>
              <a:ext uri="{FF2B5EF4-FFF2-40B4-BE49-F238E27FC236}">
                <a16:creationId xmlns:a16="http://schemas.microsoft.com/office/drawing/2014/main" id="{4B0B2AFC-9A47-9840-AA5C-C35DF0F46651}"/>
              </a:ext>
            </a:extLst>
          </p:cNvPr>
          <p:cNvSpPr txBox="1"/>
          <p:nvPr/>
        </p:nvSpPr>
        <p:spPr>
          <a:xfrm>
            <a:off x="6683114" y="2949000"/>
            <a:ext cx="3231820" cy="15491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[B]</a:t>
            </a:r>
            <a:br>
              <a:rPr lang="en-US" sz="2400" dirty="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 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" name="Google Shape;704;g5c482c2159_0_1899">
            <a:extLst>
              <a:ext uri="{FF2B5EF4-FFF2-40B4-BE49-F238E27FC236}">
                <a16:creationId xmlns:a16="http://schemas.microsoft.com/office/drawing/2014/main" id="{D2456E98-2F16-4D45-8875-952500268B1A}"/>
              </a:ext>
            </a:extLst>
          </p:cNvPr>
          <p:cNvSpPr txBox="1"/>
          <p:nvPr/>
        </p:nvSpPr>
        <p:spPr>
          <a:xfrm>
            <a:off x="1255065" y="4578725"/>
            <a:ext cx="3907487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[C]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$5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" name="Google Shape;705;g5c482c2159_0_1899">
            <a:extLst>
              <a:ext uri="{FF2B5EF4-FFF2-40B4-BE49-F238E27FC236}">
                <a16:creationId xmlns:a16="http://schemas.microsoft.com/office/drawing/2014/main" id="{8759DD79-2CDD-3A44-AE96-1D68C4C61041}"/>
              </a:ext>
            </a:extLst>
          </p:cNvPr>
          <p:cNvSpPr txBox="1"/>
          <p:nvPr/>
        </p:nvSpPr>
        <p:spPr>
          <a:xfrm>
            <a:off x="6683114" y="4578725"/>
            <a:ext cx="3231820" cy="13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[D]</a:t>
            </a:r>
            <a:endParaRPr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subq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rbx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addq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$5,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  <a:p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movq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rax</a:t>
            </a:r>
            <a:r>
              <a:rPr lang="en-US" sz="2400" dirty="0">
                <a:latin typeface="Consolas"/>
                <a:ea typeface="Consolas"/>
                <a:cs typeface="Consolas"/>
                <a:sym typeface="Consolas"/>
              </a:rPr>
              <a:t>, %</a:t>
            </a:r>
            <a:r>
              <a:rPr lang="en-US" sz="2400" dirty="0" err="1">
                <a:latin typeface="Consolas"/>
                <a:ea typeface="Consolas"/>
                <a:cs typeface="Consolas"/>
                <a:sym typeface="Consolas"/>
              </a:rPr>
              <a:t>rcx</a:t>
            </a:r>
            <a:endParaRPr lang="en-US" sz="2400"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DD43-E5D5-5A4C-8167-0FD485DAE15F}"/>
              </a:ext>
            </a:extLst>
          </p:cNvPr>
          <p:cNvSpPr txBox="1"/>
          <p:nvPr/>
        </p:nvSpPr>
        <p:spPr>
          <a:xfrm>
            <a:off x="4229101" y="245445"/>
            <a:ext cx="77553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Reminder: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→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Google Shape;718;g5c482c2159_0_1948">
            <a:extLst>
              <a:ext uri="{FF2B5EF4-FFF2-40B4-BE49-F238E27FC236}">
                <a16:creationId xmlns:a16="http://schemas.microsoft.com/office/drawing/2014/main" id="{25C32537-BC06-494B-8DA1-201F6AC8E5A1}"/>
              </a:ext>
            </a:extLst>
          </p:cNvPr>
          <p:cNvSpPr/>
          <p:nvPr/>
        </p:nvSpPr>
        <p:spPr>
          <a:xfrm>
            <a:off x="986118" y="2949000"/>
            <a:ext cx="3242983" cy="1629725"/>
          </a:xfrm>
          <a:prstGeom prst="roundRect">
            <a:avLst>
              <a:gd name="adj" fmla="val 16667"/>
            </a:avLst>
          </a:prstGeom>
          <a:noFill/>
          <a:ln w="76200" cap="flat" cmpd="sng">
            <a:solidFill>
              <a:srgbClr val="6AA84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11" name="Google Shape;719;g5c482c2159_0_1948">
            <a:extLst>
              <a:ext uri="{FF2B5EF4-FFF2-40B4-BE49-F238E27FC236}">
                <a16:creationId xmlns:a16="http://schemas.microsoft.com/office/drawing/2014/main" id="{2155D5DE-DFB0-DB41-A862-9F547110D666}"/>
              </a:ext>
            </a:extLst>
          </p:cNvPr>
          <p:cNvSpPr txBox="1"/>
          <p:nvPr/>
        </p:nvSpPr>
        <p:spPr>
          <a:xfrm>
            <a:off x="9914934" y="3451447"/>
            <a:ext cx="1067921" cy="690665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c = 5</a:t>
            </a:r>
            <a:endParaRPr lang="en-US"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2" name="Google Shape;721;g5c482c2159_0_1948">
            <a:extLst>
              <a:ext uri="{FF2B5EF4-FFF2-40B4-BE49-F238E27FC236}">
                <a16:creationId xmlns:a16="http://schemas.microsoft.com/office/drawing/2014/main" id="{3883FF25-EBC6-6541-8CCA-4A2312B95C01}"/>
              </a:ext>
            </a:extLst>
          </p:cNvPr>
          <p:cNvSpPr txBox="1"/>
          <p:nvPr/>
        </p:nvSpPr>
        <p:spPr>
          <a:xfrm>
            <a:off x="4733369" y="5453345"/>
            <a:ext cx="1667467" cy="723389"/>
          </a:xfrm>
          <a:prstGeom prst="rect">
            <a:avLst/>
          </a:prstGeom>
          <a:noFill/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Not x86</a:t>
            </a:r>
            <a:endParaRPr sz="32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721;g5c482c2159_0_1948">
            <a:extLst>
              <a:ext uri="{FF2B5EF4-FFF2-40B4-BE49-F238E27FC236}">
                <a16:creationId xmlns:a16="http://schemas.microsoft.com/office/drawing/2014/main" id="{AA6DB578-1611-534C-8757-A063877618AA}"/>
              </a:ext>
            </a:extLst>
          </p:cNvPr>
          <p:cNvSpPr txBox="1"/>
          <p:nvPr/>
        </p:nvSpPr>
        <p:spPr>
          <a:xfrm>
            <a:off x="9902277" y="4852090"/>
            <a:ext cx="2067143" cy="1202509"/>
          </a:xfrm>
          <a:prstGeom prst="rect">
            <a:avLst/>
          </a:prstGeom>
          <a:solidFill>
            <a:schemeClr val="bg1"/>
          </a:solidFill>
          <a:ln w="76200" cap="flat" cmpd="sng">
            <a:solidFill>
              <a:srgbClr val="A61C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3200" dirty="0">
                <a:latin typeface="Calibri"/>
                <a:ea typeface="Calibri"/>
                <a:cs typeface="Calibri"/>
                <a:sym typeface="Calibri"/>
              </a:rPr>
              <a:t>Overwrites </a:t>
            </a:r>
            <a:r>
              <a:rPr lang="en-US" sz="3200" dirty="0">
                <a:latin typeface="Consolas" panose="020B0609020204030204" pitchFamily="49" charset="0"/>
                <a:ea typeface="Calibri"/>
                <a:cs typeface="Consolas" panose="020B0609020204030204" pitchFamily="49" charset="0"/>
                <a:sym typeface="Calibri"/>
              </a:rPr>
              <a:t>a</a:t>
            </a:r>
            <a:endParaRPr sz="3200" dirty="0">
              <a:latin typeface="Consolas" panose="020B0609020204030204" pitchFamily="49" charset="0"/>
              <a:ea typeface="Calibri"/>
              <a:cs typeface="Consolas" panose="020B0609020204030204" pitchFamily="49" charset="0"/>
              <a:sym typeface="Calibri"/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41C8C334-ACD6-4BFB-A541-E7C73A211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84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b="1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59502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8599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data of different sizes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386589"/>
          </a:xfrm>
        </p:spPr>
        <p:txBody>
          <a:bodyPr>
            <a:normAutofit/>
          </a:bodyPr>
          <a:lstStyle/>
          <a:p>
            <a:r>
              <a:rPr lang="en-US" sz="2400" dirty="0"/>
              <a:t>“Vanilla” move can only move between source and </a:t>
            </a:r>
            <a:r>
              <a:rPr lang="en-US" sz="2400" dirty="0" err="1"/>
              <a:t>dest</a:t>
            </a:r>
            <a:r>
              <a:rPr lang="en-US" sz="2400" dirty="0"/>
              <a:t> of the same size</a:t>
            </a:r>
          </a:p>
          <a:p>
            <a:pPr lvl="1"/>
            <a:r>
              <a:rPr lang="en-US" sz="2000" dirty="0"/>
              <a:t>Larger → smaller: use the smaller version of registers</a:t>
            </a:r>
          </a:p>
          <a:p>
            <a:pPr lvl="1"/>
            <a:r>
              <a:rPr lang="en-US" sz="2000" dirty="0"/>
              <a:t>Smaller → larger: extension! We have two options: zero-extend or sign-extend</a:t>
            </a:r>
            <a:br>
              <a:rPr lang="en-US" sz="1800" dirty="0">
                <a:latin typeface="Courier New" pitchFamily="49" charset="0"/>
                <a:cs typeface="Courier New" pitchFamily="49" charset="0"/>
              </a:rPr>
            </a:br>
            <a:endParaRPr lang="en-US" sz="1800" dirty="0">
              <a:latin typeface="Courier New" pitchFamily="49" charset="0"/>
              <a:cs typeface="Courier New" pitchFamily="49" charset="0"/>
            </a:endParaRPr>
          </a:p>
        </p:txBody>
      </p:sp>
      <p:graphicFrame>
        <p:nvGraphicFramePr>
          <p:cNvPr id="676969" name="Group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2122516"/>
              </p:ext>
            </p:extLst>
          </p:nvPr>
        </p:nvGraphicFramePr>
        <p:xfrm>
          <a:off x="736919" y="2942161"/>
          <a:ext cx="10714150" cy="3072384"/>
        </p:xfrm>
        <a:graphic>
          <a:graphicData uri="http://schemas.openxmlformats.org/drawingml/2006/table">
            <a:tbl>
              <a:tblPr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</a:tblPr>
              <a:tblGrid>
                <a:gridCol w="34095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5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295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Instruction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Effect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Description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quad-word (8B), long-word (4B), word (2B) or byte (1B)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movs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}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sign-extended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3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movz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Courier New"/>
                        </a:rPr>
                        <a:t>S,D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 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XX </a:t>
                      </a:r>
                      <a:r>
                        <a:rPr lang="en-US" dirty="0"/>
                        <a:t>∈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 {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bw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wl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bq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wq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charset="0"/>
                          <a:ea typeface="Calibri" charset="0"/>
                          <a:cs typeface="Calibri" charset="0"/>
                        </a:rPr>
                        <a:t>,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lq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}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ZeroExtend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(S)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Copy zero-extended byte to word, byte to long-word, etc.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cltq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/>
                        <a:cs typeface="Courier New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/>
                          <a:cs typeface="Courier New"/>
                        </a:rPr>
                        <a:t>(convert long to quad)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Courier New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Arial" charset="0"/>
                        </a:rPr>
                        <a:t>← 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SignExtend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(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cs typeface="+mn-cs"/>
                        </a:rPr>
                        <a:t>)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Sign-extend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eax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 %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rax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1A4671-01E9-4464-A99B-FC4A1F3C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4856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77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moving byte data</a:t>
            </a:r>
          </a:p>
        </p:txBody>
      </p:sp>
      <p:sp>
        <p:nvSpPr>
          <p:cNvPr id="676878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Note the differences between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</a:rPr>
              <a:t>movb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000" dirty="0" err="1">
                <a:latin typeface="Courier New" pitchFamily="49" charset="0"/>
              </a:rPr>
              <a:t>movsbl</a:t>
            </a:r>
            <a:r>
              <a:rPr lang="en-US" sz="2000" dirty="0">
                <a:latin typeface="Calibri" charset="0"/>
                <a:ea typeface="Calibri" charset="0"/>
                <a:cs typeface="Calibri" charset="0"/>
              </a:rPr>
              <a:t> and </a:t>
            </a:r>
            <a:r>
              <a:rPr lang="en-US" sz="2000" dirty="0" err="1">
                <a:latin typeface="Courier New" pitchFamily="49" charset="0"/>
              </a:rPr>
              <a:t>movzbl</a:t>
            </a:r>
            <a:endParaRPr lang="en-US" sz="20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  <a:p>
            <a:r>
              <a:rPr lang="en-US" sz="2400" dirty="0">
                <a:latin typeface="Calibri"/>
                <a:cs typeface="Calibri"/>
              </a:rPr>
              <a:t>Assume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>
                <a:latin typeface="Courier New"/>
                <a:cs typeface="Courier New"/>
              </a:rPr>
              <a:t>%dl = 0xCD, %</a:t>
            </a:r>
            <a:r>
              <a:rPr lang="en-US" sz="2400" dirty="0" err="1">
                <a:latin typeface="Courier New"/>
                <a:cs typeface="Courier New"/>
              </a:rPr>
              <a:t>eax</a:t>
            </a:r>
            <a:r>
              <a:rPr lang="en-US" sz="2400" dirty="0">
                <a:latin typeface="Courier New"/>
                <a:cs typeface="Courier New"/>
              </a:rPr>
              <a:t> = 0x98765432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movb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dl,%al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		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movsbl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movzbl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%dl,%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eax</a:t>
            </a:r>
            <a:endParaRPr lang="en-US" sz="2400" dirty="0">
              <a:latin typeface="Courier New" pitchFamily="49" charset="0"/>
            </a:endParaRPr>
          </a:p>
          <a:p>
            <a:endParaRPr lang="en-US" sz="1800" dirty="0">
              <a:latin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080776" y="2967335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0x987654CD</a:t>
            </a:r>
            <a:endParaRPr lang="en-US" sz="2400" i="1" dirty="0"/>
          </a:p>
        </p:txBody>
      </p:sp>
      <p:sp>
        <p:nvSpPr>
          <p:cNvPr id="7" name="Rectangle 6"/>
          <p:cNvSpPr/>
          <p:nvPr/>
        </p:nvSpPr>
        <p:spPr>
          <a:xfrm>
            <a:off x="5080775" y="3643312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0xFFFFFFCD</a:t>
            </a:r>
            <a:endParaRPr lang="en-US" sz="2400" i="1" dirty="0"/>
          </a:p>
        </p:txBody>
      </p:sp>
      <p:sp>
        <p:nvSpPr>
          <p:cNvPr id="8" name="Rectangle 7"/>
          <p:cNvSpPr/>
          <p:nvPr/>
        </p:nvSpPr>
        <p:spPr>
          <a:xfrm>
            <a:off x="5080774" y="4313176"/>
            <a:ext cx="33185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i="1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sz="2400" i="1" dirty="0" err="1">
                <a:latin typeface="Courier New" pitchFamily="49" charset="0"/>
                <a:cs typeface="Courier New" pitchFamily="49" charset="0"/>
              </a:rPr>
              <a:t>eax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 = 0x000000CD</a:t>
            </a:r>
            <a:endParaRPr lang="en-US" sz="2400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EF66A2-9269-47D5-B006-CD3A6C50D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F3065E-A80A-4592-BBBC-090285BE2A71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4423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32-bit Instruction Peculiarities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/>
              <a:t>Instructions that </a:t>
            </a:r>
            <a:r>
              <a:rPr lang="en-US" dirty="0"/>
              <a:t>move</a:t>
            </a:r>
            <a:r>
              <a:rPr lang="en-US" b="0" dirty="0"/>
              <a:t> or </a:t>
            </a:r>
            <a:r>
              <a:rPr lang="en-US" dirty="0"/>
              <a:t>generate</a:t>
            </a:r>
            <a:r>
              <a:rPr lang="en-US" b="0" dirty="0"/>
              <a:t> 32-bit values also set the upper 32 bits of the respective 64-bit register to zero, while 16 or 8 bit instructions don't.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movabsq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$0xffffffffffffffff,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0xffffffffffffffff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movb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%al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0xffffffffffffff00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movw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%ax 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0xffffffffffff0000</a:t>
            </a:r>
          </a:p>
          <a:p>
            <a:pPr marL="0" indent="0">
              <a:buNone/>
            </a:pP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	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movl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$0, %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eax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                     # </a:t>
            </a:r>
            <a:r>
              <a:rPr lang="en-US" sz="1800" dirty="0" err="1">
                <a:latin typeface="Courier New" charset="0"/>
                <a:ea typeface="Courier New" charset="0"/>
                <a:cs typeface="Courier New" charset="0"/>
              </a:rPr>
              <a:t>rax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 = 0x</a:t>
            </a:r>
            <a:r>
              <a:rPr lang="en-US" sz="1800" i="1" u="sng" dirty="0">
                <a:solidFill>
                  <a:srgbClr val="FF0000"/>
                </a:solidFill>
                <a:latin typeface="Courier New" charset="0"/>
                <a:ea typeface="Courier New" charset="0"/>
                <a:cs typeface="Courier New" charset="0"/>
              </a:rPr>
              <a:t>00000000</a:t>
            </a:r>
            <a:r>
              <a:rPr lang="en-US" sz="1800" dirty="0">
                <a:latin typeface="Courier New" charset="0"/>
                <a:ea typeface="Courier New" charset="0"/>
                <a:cs typeface="Courier New" charset="0"/>
              </a:rPr>
              <a:t>00000000</a:t>
            </a:r>
          </a:p>
          <a:p>
            <a:pPr marL="0" indent="0">
              <a:buNone/>
            </a:pPr>
            <a:endParaRPr lang="en-US" sz="1400" dirty="0">
              <a:latin typeface="Courier"/>
              <a:cs typeface="Courier"/>
            </a:endParaRPr>
          </a:p>
          <a:p>
            <a:endParaRPr lang="en-US" b="0" dirty="0">
              <a:latin typeface="Calibri"/>
              <a:cs typeface="Calibri"/>
            </a:endParaRPr>
          </a:p>
          <a:p>
            <a:r>
              <a:rPr lang="en-US" b="0" dirty="0">
                <a:latin typeface="Calibri"/>
                <a:cs typeface="Calibri"/>
              </a:rPr>
              <a:t>This includes 32-bit arithmetic! (e.g., </a:t>
            </a:r>
            <a:r>
              <a:rPr lang="en-US" dirty="0" err="1">
                <a:latin typeface="Courier"/>
                <a:cs typeface="Courier"/>
              </a:rPr>
              <a:t>addl</a:t>
            </a:r>
            <a:r>
              <a:rPr lang="en-US" b="0" dirty="0">
                <a:latin typeface="Calibri"/>
                <a:cs typeface="Calibri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55EAD-E06E-4194-8896-B9235201D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0AE29-82EA-4D20-B8AE-0D4D159279B4}"/>
              </a:ext>
            </a:extLst>
          </p:cNvPr>
          <p:cNvSpPr/>
          <p:nvPr/>
        </p:nvSpPr>
        <p:spPr>
          <a:xfrm>
            <a:off x="9287956" y="365125"/>
            <a:ext cx="2292438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op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-US" sz="2400" dirty="0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Courier New"/>
                <a:ea typeface="Courier New"/>
                <a:cs typeface="Courier New"/>
                <a:sym typeface="Courier New"/>
              </a:rPr>
              <a:t>dst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965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b="1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b="1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998831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Memory Addressing Modes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62075"/>
            <a:ext cx="9723755" cy="4972051"/>
          </a:xfrm>
        </p:spPr>
        <p:txBody>
          <a:bodyPr>
            <a:normAutofit/>
          </a:bodyPr>
          <a:lstStyle/>
          <a:p>
            <a:r>
              <a:rPr lang="en-US" b="1" dirty="0"/>
              <a:t>General:</a:t>
            </a:r>
            <a:r>
              <a:rPr lang="en-US" dirty="0"/>
              <a:t>	</a:t>
            </a:r>
          </a:p>
          <a:p>
            <a:pPr lvl="1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cs typeface="Calibri" panose="020F0502020204030204" pitchFamily="34" charset="0"/>
            </a:endParaRPr>
          </a:p>
          <a:p>
            <a:pPr lvl="2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/>
              <a:t>:	Base register (any register)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/>
              <a:t>:	Index register (any register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:		Scale factor (1, 2, 4, 8) (sizes of common C types)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/>
              <a:t>:		Constant displacement value (a.k.a. immediate)</a:t>
            </a:r>
          </a:p>
          <a:p>
            <a:pPr lvl="2"/>
            <a:endParaRPr lang="en-US" dirty="0"/>
          </a:p>
          <a:p>
            <a:r>
              <a:rPr lang="en-US" dirty="0">
                <a:cs typeface="Calibri" panose="020F0502020204030204" pitchFamily="34" charset="0"/>
              </a:rPr>
              <a:t>Mem[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Reg[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Ri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cs typeface="Calibri" panose="020F0502020204030204" pitchFamily="34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alibri" panose="020F0502020204030204" pitchFamily="34" charset="0"/>
              </a:rPr>
              <a:t>]</a:t>
            </a:r>
            <a:endParaRPr lang="en-US" dirty="0"/>
          </a:p>
        </p:txBody>
      </p:sp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2DB6521A-D3F0-F545-9B7C-40CFC42F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8928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6E69E-B07F-4FE7-9832-2DD86C521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computed addresses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ED5186-8250-49C3-B163-C73FF8C298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Generally, any instruction with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in it, accesses memory</a:t>
            </a:r>
          </a:p>
          <a:p>
            <a:pPr lvl="1"/>
            <a:r>
              <a:rPr lang="en-US" dirty="0"/>
              <a:t>Address is computed first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Load if in a source operand</a:t>
            </a:r>
          </a:p>
          <a:p>
            <a:pPr lvl="1"/>
            <a:r>
              <a:rPr lang="en-US" dirty="0"/>
              <a:t>Store if in a destination operand</a:t>
            </a:r>
          </a:p>
          <a:p>
            <a:pPr lvl="1"/>
            <a:endParaRPr lang="en-US" dirty="0"/>
          </a:p>
          <a:p>
            <a:r>
              <a:rPr lang="en-US" dirty="0"/>
              <a:t>But what if what you really want is the address?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– load effective address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Exception to </a:t>
            </a:r>
            <a:r>
              <a:rPr lang="en-US" dirty="0">
                <a:latin typeface="Courier"/>
              </a:rPr>
              <a:t>()</a:t>
            </a:r>
            <a:r>
              <a:rPr lang="en-US" dirty="0"/>
              <a:t> rule. Does NOT load from memory</a:t>
            </a:r>
          </a:p>
          <a:p>
            <a:pPr lvl="1"/>
            <a:r>
              <a:rPr lang="en-US" dirty="0"/>
              <a:t>Also used for arbitrary arithmetic</a:t>
            </a:r>
          </a:p>
          <a:p>
            <a:pPr lvl="2"/>
            <a:r>
              <a:rPr lang="en-US" dirty="0"/>
              <a:t>This is the compiler’s </a:t>
            </a:r>
            <a:r>
              <a:rPr lang="en-US" i="1" dirty="0"/>
              <a:t>favorite</a:t>
            </a:r>
            <a:r>
              <a:rPr lang="en-US" dirty="0"/>
              <a:t> instruction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91DB1-4762-401C-955A-6525906C4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158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282B-849C-ADCD-3EFC-6B160295A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(hopefully last) office hour change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04F5A-87B0-A33F-DEA9-F26B9B9BB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Starting today!</a:t>
            </a:r>
          </a:p>
          <a:p>
            <a:pPr lvl="1"/>
            <a:r>
              <a:rPr lang="en-US" dirty="0"/>
              <a:t>Tuesdays 6-7 has moved to Tech M120</a:t>
            </a:r>
          </a:p>
          <a:p>
            <a:pPr lvl="1"/>
            <a:r>
              <a:rPr lang="en-US" dirty="0"/>
              <a:t>Tuesdays 7-9 is still in Tech M164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A7EED-FE3C-DF64-C52D-0EA5BA189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F92A5E-9007-C6DC-88D3-155EECA2CEB8}"/>
              </a:ext>
            </a:extLst>
          </p:cNvPr>
          <p:cNvGrpSpPr/>
          <p:nvPr/>
        </p:nvGrpSpPr>
        <p:grpSpPr>
          <a:xfrm>
            <a:off x="3373575" y="2695551"/>
            <a:ext cx="3525895" cy="3048426"/>
            <a:chOff x="2343266" y="3428999"/>
            <a:chExt cx="3525895" cy="30484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C583B44-FED9-4A40-3B62-86C091CC15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59251"/>
            <a:stretch/>
          </p:blipFill>
          <p:spPr>
            <a:xfrm>
              <a:off x="2343266" y="3429000"/>
              <a:ext cx="2061309" cy="304842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E61B956-F04F-1A52-39F7-13C22CBDC5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8501"/>
            <a:stretch/>
          </p:blipFill>
          <p:spPr>
            <a:xfrm>
              <a:off x="4275786" y="3428999"/>
              <a:ext cx="1593375" cy="3048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947325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Address computation instruction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dirty="0"/>
              <a:t> stands for </a:t>
            </a:r>
            <a:r>
              <a:rPr lang="en-US" i="1" dirty="0"/>
              <a:t>load effective address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MUST be an address expression (any of the formats we’ve seen)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i="1" dirty="0"/>
              <a:t> </a:t>
            </a:r>
            <a:r>
              <a:rPr lang="en-US" dirty="0"/>
              <a:t>is a register</a:t>
            </a:r>
          </a:p>
          <a:p>
            <a:pPr lvl="1"/>
            <a:r>
              <a:rPr lang="en-US" dirty="0"/>
              <a:t>Sets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to the </a:t>
            </a:r>
            <a:r>
              <a:rPr lang="en-US" i="1" dirty="0"/>
              <a:t>address</a:t>
            </a:r>
            <a:r>
              <a:rPr lang="en-US" dirty="0"/>
              <a:t> computed by the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expression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does not go to memory! – it just does math</a:t>
            </a:r>
            <a:r>
              <a:rPr lang="en-US" dirty="0"/>
              <a:t>)</a:t>
            </a:r>
          </a:p>
          <a:p>
            <a:pPr lvl="1"/>
            <a:r>
              <a:rPr lang="en-US" u="sng" dirty="0"/>
              <a:t>Example</a:t>
            </a:r>
            <a:r>
              <a:rPr lang="en-US" dirty="0"/>
              <a:t>:  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dirty="0"/>
          </a:p>
          <a:p>
            <a:r>
              <a:rPr lang="en-US" dirty="0"/>
              <a:t>Uses:</a:t>
            </a:r>
          </a:p>
          <a:p>
            <a:pPr lvl="1"/>
            <a:r>
              <a:rPr lang="en-US" dirty="0"/>
              <a:t>Computing addresses without a memory reference</a:t>
            </a:r>
          </a:p>
          <a:p>
            <a:pPr lvl="2"/>
            <a:r>
              <a:rPr lang="en-US" i="1" dirty="0"/>
              <a:t>e</a:t>
            </a:r>
            <a:r>
              <a:rPr lang="en-US" sz="2000" i="1" dirty="0"/>
              <a:t>.g.</a:t>
            </a:r>
            <a:r>
              <a:rPr lang="en-US" sz="2000" dirty="0"/>
              <a:t> translation of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 = &amp;x[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1"/>
            <a:r>
              <a:rPr lang="en-US" dirty="0"/>
              <a:t>Computing arithmetic expressions of the form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x+k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*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i+d</a:t>
            </a:r>
            <a:endParaRPr lang="en-US" dirty="0">
              <a:latin typeface="Courier New" panose="02070309020205020404" pitchFamily="49" charset="0"/>
              <a:ea typeface="Anonymous Pro" charset="0"/>
              <a:cs typeface="Courier New" panose="02070309020205020404" pitchFamily="49" charset="0"/>
            </a:endParaRPr>
          </a:p>
          <a:p>
            <a:pPr lvl="2"/>
            <a:r>
              <a:rPr lang="en-US" sz="2000" dirty="0"/>
              <a:t>Though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/>
              <a:t> </a:t>
            </a:r>
            <a:r>
              <a:rPr lang="en-US" dirty="0"/>
              <a:t>can only be</a:t>
            </a:r>
            <a:r>
              <a:rPr lang="en-US" sz="2000" dirty="0"/>
              <a:t> 1, 2, 4, or 8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D8C196D4-9008-6E40-A3C8-F9245855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87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9699141E-A1F8-B141-9AAC-86D88C26F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31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568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32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6474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33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809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34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endParaRPr lang="en-US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313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  vs.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endParaRPr lang="en-US" dirty="0"/>
          </a:p>
        </p:txBody>
      </p:sp>
      <p:sp>
        <p:nvSpPr>
          <p:cNvPr id="53" name="Slide Number Placeholder 3">
            <a:extLst>
              <a:ext uri="{FF2B5EF4-FFF2-40B4-BE49-F238E27FC236}">
                <a16:creationId xmlns:a16="http://schemas.microsoft.com/office/drawing/2014/main" id="{05A78365-D169-B549-8AF2-34C9A6AB4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35</a:t>
            </a:fld>
            <a:endParaRPr lang="en-US" dirty="0"/>
          </a:p>
        </p:txBody>
      </p:sp>
      <p:grpSp>
        <p:nvGrpSpPr>
          <p:cNvPr id="35" name="Group 34"/>
          <p:cNvGrpSpPr/>
          <p:nvPr/>
        </p:nvGrpSpPr>
        <p:grpSpPr>
          <a:xfrm>
            <a:off x="6655976" y="1280160"/>
            <a:ext cx="2183225" cy="2461523"/>
            <a:chOff x="5131975" y="1280160"/>
            <a:chExt cx="2183225" cy="2461522"/>
          </a:xfrm>
        </p:grpSpPr>
        <p:grpSp>
          <p:nvGrpSpPr>
            <p:cNvPr id="36" name="Group 35"/>
            <p:cNvGrpSpPr/>
            <p:nvPr>
              <p:custDataLst>
                <p:tags r:id="rId16"/>
              </p:custDataLst>
            </p:nvPr>
          </p:nvGrpSpPr>
          <p:grpSpPr>
            <a:xfrm>
              <a:off x="6400800" y="1362456"/>
              <a:ext cx="914400" cy="2379226"/>
              <a:chOff x="6126480" y="1188720"/>
              <a:chExt cx="914400" cy="2379226"/>
            </a:xfrm>
          </p:grpSpPr>
          <p:sp>
            <p:nvSpPr>
              <p:cNvPr id="48" name="Text Box 34"/>
              <p:cNvSpPr txBox="1">
                <a:spLocks noChangeArrowheads="1"/>
              </p:cNvSpPr>
              <p:nvPr>
                <p:custDataLst>
                  <p:tags r:id="rId27"/>
                </p:custDataLst>
              </p:nvPr>
            </p:nvSpPr>
            <p:spPr bwMode="auto">
              <a:xfrm>
                <a:off x="6126480" y="166430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0x120 </a:t>
                </a:r>
              </a:p>
            </p:txBody>
          </p:sp>
          <p:sp>
            <p:nvSpPr>
              <p:cNvPr id="49" name="Text Box 35"/>
              <p:cNvSpPr txBox="1">
                <a:spLocks noChangeArrowheads="1"/>
              </p:cNvSpPr>
              <p:nvPr>
                <p:custDataLst>
                  <p:tags r:id="rId28"/>
                </p:custDataLst>
              </p:nvPr>
            </p:nvSpPr>
            <p:spPr bwMode="auto">
              <a:xfrm>
                <a:off x="6126480" y="2046470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0x118</a:t>
                </a:r>
              </a:p>
            </p:txBody>
          </p:sp>
          <p:sp>
            <p:nvSpPr>
              <p:cNvPr id="50" name="Text Box 36"/>
              <p:cNvSpPr txBox="1">
                <a:spLocks noChangeArrowheads="1"/>
              </p:cNvSpPr>
              <p:nvPr>
                <p:custDataLst>
                  <p:tags r:id="rId29"/>
                </p:custDataLst>
              </p:nvPr>
            </p:nvSpPr>
            <p:spPr bwMode="auto">
              <a:xfrm>
                <a:off x="6126480" y="2430518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 </a:t>
                </a:r>
              </a:p>
            </p:txBody>
          </p:sp>
          <p:sp>
            <p:nvSpPr>
              <p:cNvPr id="51" name="Text Box 37"/>
              <p:cNvSpPr txBox="1">
                <a:spLocks noChangeArrowheads="1"/>
              </p:cNvSpPr>
              <p:nvPr>
                <p:custDataLst>
                  <p:tags r:id="rId30"/>
                </p:custDataLst>
              </p:nvPr>
            </p:nvSpPr>
            <p:spPr bwMode="auto">
              <a:xfrm>
                <a:off x="6126480" y="2814566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0x108 </a:t>
                </a:r>
              </a:p>
            </p:txBody>
          </p:sp>
          <p:sp>
            <p:nvSpPr>
              <p:cNvPr id="52" name="Text Box 38"/>
              <p:cNvSpPr txBox="1">
                <a:spLocks noChangeArrowheads="1"/>
              </p:cNvSpPr>
              <p:nvPr>
                <p:custDataLst>
                  <p:tags r:id="rId31"/>
                </p:custDataLst>
              </p:nvPr>
            </p:nvSpPr>
            <p:spPr bwMode="auto">
              <a:xfrm>
                <a:off x="6126480" y="3198614"/>
                <a:ext cx="914400" cy="369332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 anchor="ctr" anchorCtr="0">
                <a:spAutoFit/>
              </a:bodyPr>
              <a:lstStyle/>
              <a:p>
                <a:pPr algn="l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 </a:t>
                </a:r>
              </a:p>
            </p:txBody>
          </p:sp>
          <p:sp>
            <p:nvSpPr>
              <p:cNvPr id="54" name="Text Box 34"/>
              <p:cNvSpPr txBox="1">
                <a:spLocks noChangeArrowheads="1"/>
              </p:cNvSpPr>
              <p:nvPr>
                <p:custDataLst>
                  <p:tags r:id="rId32"/>
                </p:custDataLst>
              </p:nvPr>
            </p:nvSpPr>
            <p:spPr bwMode="auto">
              <a:xfrm>
                <a:off x="6126480" y="1188720"/>
                <a:ext cx="914400" cy="541046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rIns="0">
                <a:spAutoFit/>
              </a:bodyPr>
              <a:lstStyle/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Word</a:t>
                </a:r>
              </a:p>
              <a:p>
                <a:pPr algn="l">
                  <a:lnSpc>
                    <a:spcPct val="80000"/>
                  </a:lnSpc>
                </a:pPr>
                <a:r>
                  <a:rPr lang="en-US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Address</a:t>
                </a:r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131975" y="1280160"/>
              <a:ext cx="1256947" cy="2453640"/>
              <a:chOff x="7677326" y="1280160"/>
              <a:chExt cx="1256947" cy="2453640"/>
            </a:xfrm>
          </p:grpSpPr>
          <p:sp>
            <p:nvSpPr>
              <p:cNvPr id="38" name="Text Box 5"/>
              <p:cNvSpPr txBox="1">
                <a:spLocks noChangeArrowheads="1"/>
              </p:cNvSpPr>
              <p:nvPr>
                <p:custDataLst>
                  <p:tags r:id="rId17"/>
                </p:custDataLst>
              </p:nvPr>
            </p:nvSpPr>
            <p:spPr bwMode="auto">
              <a:xfrm>
                <a:off x="7677326" y="1280160"/>
                <a:ext cx="1256947" cy="461665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>
                  <a:lnSpc>
                    <a:spcPct val="100000"/>
                  </a:lnSpc>
                </a:pPr>
                <a:r>
                  <a:rPr lang="en-US" sz="2400" dirty="0">
                    <a:latin typeface="Calibri" pitchFamily="34" charset="0"/>
                  </a:rPr>
                  <a:t>Memory</a:t>
                </a:r>
              </a:p>
            </p:txBody>
          </p:sp>
          <p:grpSp>
            <p:nvGrpSpPr>
              <p:cNvPr id="39" name="Group 38"/>
              <p:cNvGrpSpPr/>
              <p:nvPr>
                <p:custDataLst>
                  <p:tags r:id="rId18"/>
                </p:custDataLst>
              </p:nvPr>
            </p:nvGrpSpPr>
            <p:grpSpPr>
              <a:xfrm>
                <a:off x="7772399" y="1828800"/>
                <a:ext cx="1066801" cy="1905000"/>
                <a:chOff x="7181177" y="1456675"/>
                <a:chExt cx="1066801" cy="1905000"/>
              </a:xfrm>
            </p:grpSpPr>
            <p:sp>
              <p:nvSpPr>
                <p:cNvPr id="40" name="Rectangle 8"/>
                <p:cNvSpPr>
                  <a:spLocks noChangeArrowheads="1"/>
                </p:cNvSpPr>
                <p:nvPr>
                  <p:custDataLst>
                    <p:tags r:id="rId19"/>
                  </p:custDataLst>
                </p:nvPr>
              </p:nvSpPr>
              <p:spPr bwMode="auto">
                <a:xfrm>
                  <a:off x="7181178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r>
                    <a:rPr lang="en-US" dirty="0">
                      <a:latin typeface="Anonymous Pro" panose="02060609030202000504" pitchFamily="49" charset="0"/>
                    </a:rPr>
                    <a:t>123</a:t>
                  </a:r>
                </a:p>
              </p:txBody>
            </p:sp>
            <p:sp>
              <p:nvSpPr>
                <p:cNvPr id="41" name="Rectangle 9"/>
                <p:cNvSpPr>
                  <a:spLocks noChangeArrowheads="1"/>
                </p:cNvSpPr>
                <p:nvPr>
                  <p:custDataLst>
                    <p:tags r:id="rId20"/>
                  </p:custDataLst>
                </p:nvPr>
              </p:nvSpPr>
              <p:spPr bwMode="auto">
                <a:xfrm>
                  <a:off x="7181178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Anonymous Pro" panose="02060609030202000504" pitchFamily="49" charset="0"/>
                  </a:endParaRPr>
                </a:p>
              </p:txBody>
            </p:sp>
            <p:sp>
              <p:nvSpPr>
                <p:cNvPr id="42" name="Rectangle 10"/>
                <p:cNvSpPr>
                  <a:spLocks noChangeArrowheads="1"/>
                </p:cNvSpPr>
                <p:nvPr>
                  <p:custDataLst>
                    <p:tags r:id="rId21"/>
                  </p:custDataLst>
                </p:nvPr>
              </p:nvSpPr>
              <p:spPr bwMode="auto">
                <a:xfrm>
                  <a:off x="7181178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lnSpc>
                      <a:spcPct val="100000"/>
                    </a:lnSpc>
                  </a:pPr>
                  <a:endParaRPr lang="en-US" dirty="0">
                    <a:latin typeface="Calibri" pitchFamily="34" charset="0"/>
                  </a:endParaRPr>
                </a:p>
              </p:txBody>
            </p:sp>
            <p:sp>
              <p:nvSpPr>
                <p:cNvPr id="43" name="Rectangle 11"/>
                <p:cNvSpPr>
                  <a:spLocks noChangeArrowheads="1"/>
                </p:cNvSpPr>
                <p:nvPr>
                  <p:custDataLst>
                    <p:tags r:id="rId22"/>
                  </p:custDataLst>
                </p:nvPr>
              </p:nvSpPr>
              <p:spPr bwMode="auto">
                <a:xfrm>
                  <a:off x="7181178" y="2599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0x10</a:t>
                  </a:r>
                </a:p>
              </p:txBody>
            </p:sp>
            <p:sp>
              <p:nvSpPr>
                <p:cNvPr id="44" name="Rectangle 20"/>
                <p:cNvSpPr>
                  <a:spLocks noChangeArrowheads="1"/>
                </p:cNvSpPr>
                <p:nvPr>
                  <p:custDataLst>
                    <p:tags r:id="rId23"/>
                  </p:custDataLst>
                </p:nvPr>
              </p:nvSpPr>
              <p:spPr bwMode="auto">
                <a:xfrm>
                  <a:off x="7181178" y="2980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0x1</a:t>
                  </a:r>
                </a:p>
              </p:txBody>
            </p:sp>
            <p:sp>
              <p:nvSpPr>
                <p:cNvPr id="45" name="Rectangle 8"/>
                <p:cNvSpPr>
                  <a:spLocks noChangeArrowheads="1"/>
                </p:cNvSpPr>
                <p:nvPr>
                  <p:custDataLst>
                    <p:tags r:id="rId24"/>
                  </p:custDataLst>
                </p:nvPr>
              </p:nvSpPr>
              <p:spPr bwMode="auto">
                <a:xfrm>
                  <a:off x="7181177" y="1456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0x400</a:t>
                  </a:r>
                </a:p>
              </p:txBody>
            </p:sp>
            <p:sp>
              <p:nvSpPr>
                <p:cNvPr id="46" name="Rectangle 9"/>
                <p:cNvSpPr>
                  <a:spLocks noChangeArrowheads="1"/>
                </p:cNvSpPr>
                <p:nvPr>
                  <p:custDataLst>
                    <p:tags r:id="rId25"/>
                  </p:custDataLst>
                </p:nvPr>
              </p:nvSpPr>
              <p:spPr bwMode="auto">
                <a:xfrm>
                  <a:off x="7181177" y="1837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0xF</a:t>
                  </a:r>
                </a:p>
              </p:txBody>
            </p:sp>
            <p:sp>
              <p:nvSpPr>
                <p:cNvPr id="47" name="Rectangle 10"/>
                <p:cNvSpPr>
                  <a:spLocks noChangeArrowheads="1"/>
                </p:cNvSpPr>
                <p:nvPr>
                  <p:custDataLst>
                    <p:tags r:id="rId26"/>
                  </p:custDataLst>
                </p:nvPr>
              </p:nvSpPr>
              <p:spPr bwMode="auto">
                <a:xfrm>
                  <a:off x="7181177" y="2218675"/>
                  <a:ext cx="1066800" cy="381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25400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 algn="r">
                    <a:lnSpc>
                      <a:spcPct val="100000"/>
                    </a:lnSpc>
                  </a:pPr>
                  <a:r>
                    <a:rPr lang="en-US" dirty="0"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0x8</a:t>
                  </a:r>
                </a:p>
              </p:txBody>
            </p:sp>
          </p:grpSp>
        </p:grpSp>
      </p:grpSp>
      <p:grpSp>
        <p:nvGrpSpPr>
          <p:cNvPr id="91" name="Group 90"/>
          <p:cNvGrpSpPr/>
          <p:nvPr/>
        </p:nvGrpSpPr>
        <p:grpSpPr>
          <a:xfrm>
            <a:off x="3352800" y="1280160"/>
            <a:ext cx="1752600" cy="3215184"/>
            <a:chOff x="1828800" y="1280160"/>
            <a:chExt cx="1752600" cy="3215184"/>
          </a:xfrm>
        </p:grpSpPr>
        <p:sp>
          <p:nvSpPr>
            <p:cNvPr id="92" name="Text Box 5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051988" y="1280160"/>
              <a:ext cx="1306960" cy="46166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lnSpc>
                  <a:spcPct val="100000"/>
                </a:lnSpc>
              </a:pPr>
              <a:r>
                <a:rPr lang="en-US" sz="2400" dirty="0">
                  <a:latin typeface="Calibri" pitchFamily="34" charset="0"/>
                </a:rPr>
                <a:t>Registers</a:t>
              </a:r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1828800" y="1828800"/>
              <a:ext cx="1752600" cy="2666544"/>
              <a:chOff x="1828800" y="1828800"/>
              <a:chExt cx="1752600" cy="2666544"/>
            </a:xfrm>
          </p:grpSpPr>
          <p:sp>
            <p:nvSpPr>
              <p:cNvPr id="94" name="Rectangle 43"/>
              <p:cNvSpPr>
                <a:spLocks noChangeArrowheads="1"/>
              </p:cNvSpPr>
              <p:nvPr>
                <p:custDataLst>
                  <p:tags r:id="rId4"/>
                </p:custDataLst>
              </p:nvPr>
            </p:nvSpPr>
            <p:spPr bwMode="auto">
              <a:xfrm>
                <a:off x="1828800" y="18288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rax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5" name="Rectangle 44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1828800" y="22860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rbx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6" name="Rectangle 45"/>
              <p:cNvSpPr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1828800" y="27432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rcx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7" name="Rectangle 46"/>
              <p:cNvSpPr>
                <a:spLocks noChangeArrowheads="1"/>
              </p:cNvSpPr>
              <p:nvPr>
                <p:custDataLst>
                  <p:tags r:id="rId7"/>
                </p:custDataLst>
              </p:nvPr>
            </p:nvSpPr>
            <p:spPr bwMode="auto">
              <a:xfrm>
                <a:off x="1828800" y="32004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rdx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98" name="Rectangle 52"/>
              <p:cNvSpPr>
                <a:spLocks noChangeArrowheads="1"/>
              </p:cNvSpPr>
              <p:nvPr>
                <p:custDataLst>
                  <p:tags r:id="rId8"/>
                </p:custDataLst>
              </p:nvPr>
            </p:nvSpPr>
            <p:spPr bwMode="auto">
              <a:xfrm>
                <a:off x="2514600" y="18288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0x110</a:t>
                </a:r>
              </a:p>
            </p:txBody>
          </p:sp>
          <p:sp>
            <p:nvSpPr>
              <p:cNvPr id="99" name="Rectangle 53"/>
              <p:cNvSpPr>
                <a:spLocks noChangeArrowheads="1"/>
              </p:cNvSpPr>
              <p:nvPr>
                <p:custDataLst>
                  <p:tags r:id="rId9"/>
                </p:custDataLst>
              </p:nvPr>
            </p:nvSpPr>
            <p:spPr bwMode="auto">
              <a:xfrm>
                <a:off x="2514600" y="22860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0x8</a:t>
                </a:r>
              </a:p>
            </p:txBody>
          </p:sp>
          <p:sp>
            <p:nvSpPr>
              <p:cNvPr id="100" name="Rectangle 54"/>
              <p:cNvSpPr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2514600" y="27432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0x4</a:t>
                </a:r>
              </a:p>
            </p:txBody>
          </p:sp>
          <p:sp>
            <p:nvSpPr>
              <p:cNvPr id="101" name="Rectangle 55"/>
              <p:cNvSpPr>
                <a:spLocks noChangeArrowheads="1"/>
              </p:cNvSpPr>
              <p:nvPr>
                <p:custDataLst>
                  <p:tags r:id="rId11"/>
                </p:custDataLst>
              </p:nvPr>
            </p:nvSpPr>
            <p:spPr bwMode="auto">
              <a:xfrm>
                <a:off x="2514600" y="32004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2" name="Rectangle 46"/>
              <p:cNvSpPr>
                <a:spLocks noChangeArrowheads="1"/>
              </p:cNvSpPr>
              <p:nvPr>
                <p:custDataLst>
                  <p:tags r:id="rId12"/>
                </p:custDataLst>
              </p:nvPr>
            </p:nvSpPr>
            <p:spPr bwMode="auto">
              <a:xfrm>
                <a:off x="1828800" y="3657600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rdi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3" name="Rectangle 55"/>
              <p:cNvSpPr>
                <a:spLocks noChangeArrowheads="1"/>
              </p:cNvSpPr>
              <p:nvPr>
                <p:custDataLst>
                  <p:tags r:id="rId13"/>
                </p:custDataLst>
              </p:nvPr>
            </p:nvSpPr>
            <p:spPr bwMode="auto">
              <a:xfrm>
                <a:off x="2514600" y="3657600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0x100</a:t>
                </a:r>
              </a:p>
            </p:txBody>
          </p:sp>
          <p:sp>
            <p:nvSpPr>
              <p:cNvPr id="104" name="Rectangle 46"/>
              <p:cNvSpPr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1841943" y="4114344"/>
                <a:ext cx="685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%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rsi</a:t>
                </a: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05" name="Rectangle 55"/>
              <p:cNvSpPr>
                <a:spLocks noChangeArrowheads="1"/>
              </p:cNvSpPr>
              <p:nvPr>
                <p:custDataLst>
                  <p:tags r:id="rId15"/>
                </p:custDataLst>
              </p:nvPr>
            </p:nvSpPr>
            <p:spPr bwMode="auto">
              <a:xfrm>
                <a:off x="2514600" y="4114344"/>
                <a:ext cx="1066800" cy="3810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r">
                  <a:lnSpc>
                    <a:spcPct val="100000"/>
                  </a:lnSpc>
                </a:pPr>
                <a:r>
                  <a:rPr lang="en-US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0x1</a:t>
                </a:r>
              </a:p>
            </p:txBody>
          </p:sp>
        </p:grpSp>
      </p:grpSp>
      <p:sp>
        <p:nvSpPr>
          <p:cNvPr id="106" name="Rectangle 4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718560" y="4937761"/>
            <a:ext cx="4754880" cy="155427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91440" tIns="38100" rIns="38100" bIns="38100">
            <a:spAutoFit/>
          </a:bodyPr>
          <a:lstStyle/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(%rdx,%rcx,4),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54" algn="l"/>
                <a:tab pos="1312830" algn="l"/>
              </a:tabLst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25972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9C70-06FE-44ED-9EC2-8858C23A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does the compiler love </a:t>
            </a:r>
            <a:r>
              <a:rPr lang="en-US" dirty="0">
                <a:latin typeface="Courier"/>
              </a:rPr>
              <a:t>lea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6E0DC-36F1-476F-A1A7-195FE8094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Sometimes it’s good for computing addresses</a:t>
            </a:r>
          </a:p>
          <a:p>
            <a:pPr lvl="1"/>
            <a:endParaRPr lang="en-US" dirty="0"/>
          </a:p>
          <a:p>
            <a:r>
              <a:rPr lang="en-US" dirty="0"/>
              <a:t>Usually the compiler uses it to do math in fewer instructions</a:t>
            </a:r>
          </a:p>
          <a:p>
            <a:pPr lvl="1"/>
            <a:r>
              <a:rPr lang="en-US" dirty="0" err="1">
                <a:latin typeface="Courier"/>
              </a:rPr>
              <a:t>addq</a:t>
            </a:r>
            <a:r>
              <a:rPr lang="en-US" dirty="0"/>
              <a:t> only adds a source and a destination, and overwrites destination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"/>
              </a:rPr>
              <a:t>leaq</a:t>
            </a:r>
            <a:r>
              <a:rPr lang="en-US" dirty="0"/>
              <a:t> adds up to two registers and an immediate, AND stores to a different register!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4DFD0A-D1BB-40AD-9865-7C1596CA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22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32087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4324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62865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rgbClr val="8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03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81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Midterm exam in 1.5 weeks</a:t>
            </a:r>
          </a:p>
          <a:p>
            <a:pPr lvl="1"/>
            <a:r>
              <a:rPr lang="en-US" dirty="0"/>
              <a:t>Class time next week Thursday (Oct 19</a:t>
            </a:r>
            <a:r>
              <a:rPr lang="en-US" baseline="30000" dirty="0"/>
              <a:t>th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Covers everything from the start of class through Control Flow</a:t>
            </a:r>
          </a:p>
          <a:p>
            <a:pPr lvl="2"/>
            <a:r>
              <a:rPr lang="en-US" dirty="0"/>
              <a:t>Does NOT cover function calls in assembly (“Procedures” lecture)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Bring a pencil and one 8.5”x11” inch paper with notes</a:t>
            </a:r>
          </a:p>
          <a:p>
            <a:pPr lvl="2"/>
            <a:r>
              <a:rPr lang="en-US" dirty="0"/>
              <a:t>Notes can be on both sides, handwritten or typed</a:t>
            </a:r>
          </a:p>
          <a:p>
            <a:pPr lvl="1"/>
            <a:r>
              <a:rPr lang="en-US" dirty="0"/>
              <a:t>No calculators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Practice exams (and solutions) are on the Canvas home page</a:t>
            </a:r>
          </a:p>
          <a:p>
            <a:pPr lvl="1"/>
            <a:r>
              <a:rPr lang="en-US" dirty="0"/>
              <a:t>Also good practice: Homework 2 (due Tuesday), phases 1-3 of Bomb Lab</a:t>
            </a:r>
          </a:p>
          <a:p>
            <a:pPr lvl="1"/>
            <a:endParaRPr lang="en-US" dirty="0"/>
          </a:p>
          <a:p>
            <a:r>
              <a:rPr lang="en-US" dirty="0"/>
              <a:t>ANU students: I’ll reach out this week with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952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55198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8701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318" name="Rectangle 2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Compiling Arithmetic Operations</a:t>
            </a:r>
          </a:p>
        </p:txBody>
      </p:sp>
      <p:sp>
        <p:nvSpPr>
          <p:cNvPr id="695299" name="Rectangle 3"/>
          <p:cNvSpPr>
            <a:spLocks noChangeArrowheads="1"/>
          </p:cNvSpPr>
          <p:nvPr/>
        </p:nvSpPr>
        <p:spPr bwMode="auto">
          <a:xfrm>
            <a:off x="607595" y="955572"/>
            <a:ext cx="5718600" cy="285975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int </a:t>
            </a:r>
            <a:r>
              <a:rPr lang="en-US" sz="2000" b="1" dirty="0" err="1">
                <a:latin typeface="Courier New" pitchFamily="49" charset="0"/>
              </a:rPr>
              <a:t>arith</a:t>
            </a:r>
            <a:r>
              <a:rPr lang="en-US" sz="2000" b="1" dirty="0">
                <a:latin typeface="Courier New" pitchFamily="49" charset="0"/>
              </a:rPr>
              <a:t> (long x, long y, long z) {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long t1 =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long t2 = z+t1;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t3 = x+4;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008000"/>
                </a:solidFill>
                <a:latin typeface="Courier New" pitchFamily="49" charset="0"/>
              </a:rPr>
              <a:t>long t4 = y * 48; 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 </a:t>
            </a:r>
            <a:r>
              <a:rPr lang="en-US" sz="2000" b="1" dirty="0">
                <a:solidFill>
                  <a:srgbClr val="3366FF"/>
                </a:solidFill>
                <a:latin typeface="Courier New" pitchFamily="49" charset="0"/>
              </a:rPr>
              <a:t>long t5 = t3 + t4;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 long </a:t>
            </a:r>
            <a:r>
              <a:rPr lang="en-US" sz="2000" b="1" dirty="0" err="1">
                <a:solidFill>
                  <a:srgbClr val="800000"/>
                </a:solidFill>
                <a:latin typeface="Courier New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itchFamily="49" charset="0"/>
              </a:rPr>
              <a:t> = t2 * t5;</a:t>
            </a: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is-IS" sz="2000" b="1" dirty="0">
                <a:latin typeface="Courier New" pitchFamily="49" charset="0"/>
              </a:rPr>
              <a:t>....</a:t>
            </a:r>
            <a:endParaRPr lang="en-US" sz="2000" b="1" dirty="0">
              <a:latin typeface="Courier New" pitchFamily="49" charset="0"/>
            </a:endParaRPr>
          </a:p>
          <a:p>
            <a:pPr eaLnBrk="0" hangingPunct="0">
              <a:tabLst>
                <a:tab pos="457200" algn="l"/>
                <a:tab pos="1485900" algn="l"/>
              </a:tabLst>
            </a:pP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  <p:sp>
        <p:nvSpPr>
          <p:cNvPr id="695300" name="Rectangle 4"/>
          <p:cNvSpPr>
            <a:spLocks noChangeArrowheads="1"/>
          </p:cNvSpPr>
          <p:nvPr/>
        </p:nvSpPr>
        <p:spPr bwMode="auto">
          <a:xfrm>
            <a:off x="2644478" y="3679155"/>
            <a:ext cx="8796528" cy="28597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x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z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(t1)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(%rsi,%rsi,2),%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y + 2*y = 3*y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salq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$4,%rsi	  	# </a:t>
            </a:r>
            <a:r>
              <a:rPr lang="en-US" sz="2000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(3*y)*16 = 48*y (t4)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addq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66006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z+t1 (t2)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leaq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4(%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),%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33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t4+x+4 (t5)</a:t>
            </a:r>
          </a:p>
          <a:p>
            <a:pPr defTabSz="823913" eaLnBrk="0" hangingPunct="0">
              <a:tabLst>
                <a:tab pos="228600" algn="l"/>
                <a:tab pos="3657600" algn="l"/>
              </a:tabLst>
            </a:pP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imulq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,%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# 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t2*t5 (</a:t>
            </a:r>
            <a:r>
              <a:rPr lang="en-US" sz="2000" b="1" dirty="0" err="1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rval</a:t>
            </a:r>
            <a:r>
              <a:rPr lang="en-US" sz="2000" b="1" dirty="0">
                <a:solidFill>
                  <a:srgbClr val="8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42742" y="714420"/>
            <a:ext cx="4537652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Compiler can reorder operations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statement take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instructions</a:t>
            </a:r>
          </a:p>
          <a:p>
            <a:pPr marL="285750" indent="-285750">
              <a:buFont typeface="Arial" charset="0"/>
              <a:buChar char="•"/>
            </a:pPr>
            <a:r>
              <a:rPr lang="en-US" sz="2400" dirty="0">
                <a:latin typeface="Calibri" pitchFamily="34" charset="0"/>
              </a:rPr>
              <a:t>Can have one instruction handle</a:t>
            </a:r>
            <a:br>
              <a:rPr lang="en-US" sz="2400" dirty="0">
                <a:latin typeface="Calibri" pitchFamily="34" charset="0"/>
              </a:rPr>
            </a:br>
            <a:r>
              <a:rPr lang="en-US" sz="2400" dirty="0">
                <a:latin typeface="Calibri" pitchFamily="34" charset="0"/>
              </a:rPr>
              <a:t>multiple statements</a:t>
            </a:r>
          </a:p>
          <a:p>
            <a:pPr marL="285750" indent="-285750">
              <a:buFont typeface="Arial" charset="0"/>
              <a:buChar char="•"/>
            </a:pPr>
            <a:endParaRPr lang="en-US" sz="2400" dirty="0">
              <a:latin typeface="Calibri" pitchFamily="34" charset="0"/>
            </a:endParaRPr>
          </a:p>
          <a:p>
            <a:pPr marL="285750" indent="-285750">
              <a:buFont typeface="Arial" charset="0"/>
              <a:buChar char="•"/>
            </a:pPr>
            <a:r>
              <a:rPr lang="en-US" sz="2400" b="1" dirty="0">
                <a:latin typeface="Calibri" pitchFamily="34" charset="0"/>
              </a:rPr>
              <a:t>Don’t expect a 1-1 mapping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79BCB-D22C-4FBA-B6AD-86ADB28AD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6950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6925893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45739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2987899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D4EC412-CED1-FA3A-F8CF-04186283E4CC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determine whether an address is loaded, and if so, which address?</a:t>
            </a:r>
          </a:p>
        </p:txBody>
      </p:sp>
    </p:spTree>
    <p:extLst>
      <p:ext uri="{BB962C8B-B14F-4D97-AF65-F5344CB8AC3E}">
        <p14:creationId xmlns:p14="http://schemas.microsoft.com/office/powerpoint/2010/main" val="3831499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0713840"/>
              </p:ext>
            </p:extLst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737417"/>
              </p:ext>
            </p:extLst>
          </p:nvPr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062022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19981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13657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ACC27D7-8EDE-947B-0EDA-792312BB1C4C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Second, determine the final value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50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#1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170621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394223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39415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movq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0xE3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1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0145985"/>
              </p:ext>
            </p:extLst>
          </p:nvPr>
        </p:nvGraphicFramePr>
        <p:xfrm>
          <a:off x="744447" y="4495497"/>
          <a:ext cx="10835947" cy="872618"/>
        </p:xfrm>
        <a:graphic>
          <a:graphicData uri="http://schemas.openxmlformats.org/drawingml/2006/table">
            <a:tbl>
              <a:tblPr firstRow="1" firstCol="1" bandRow="1"/>
              <a:tblGrid>
                <a:gridCol w="4419981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13657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E3BB3B6-2F51-569E-FCB6-835D58ABF99A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First, determine whether an address is loaded, and if so, which address?</a:t>
            </a:r>
          </a:p>
        </p:txBody>
      </p:sp>
    </p:spTree>
    <p:extLst>
      <p:ext uri="{BB962C8B-B14F-4D97-AF65-F5344CB8AC3E}">
        <p14:creationId xmlns:p14="http://schemas.microsoft.com/office/powerpoint/2010/main" val="6454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628438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394223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39415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443E324-0049-805C-4E8B-A69427404CA3}"/>
              </a:ext>
            </a:extLst>
          </p:cNvPr>
          <p:cNvSpPr txBox="1"/>
          <p:nvPr/>
        </p:nvSpPr>
        <p:spPr>
          <a:xfrm>
            <a:off x="744448" y="5499279"/>
            <a:ext cx="10318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Second, determine the final value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rcx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492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0FF3D-6394-C7B7-29A4-ACE50025C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Question #2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E900F7A-6FCE-E94D-EA99-98FBACBCB27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44447" y="1215424"/>
          <a:ext cx="6287417" cy="2815663"/>
        </p:xfrm>
        <a:graphic>
          <a:graphicData uri="http://schemas.openxmlformats.org/drawingml/2006/table">
            <a:tbl>
              <a:tblPr firstRow="1" firstCol="1" bandRow="1"/>
              <a:tblGrid>
                <a:gridCol w="1153160">
                  <a:extLst>
                    <a:ext uri="{9D8B030D-6E8A-4147-A177-3AD203B41FA5}">
                      <a16:colId xmlns:a16="http://schemas.microsoft.com/office/drawing/2014/main" val="1021160051"/>
                    </a:ext>
                  </a:extLst>
                </a:gridCol>
                <a:gridCol w="638056">
                  <a:extLst>
                    <a:ext uri="{9D8B030D-6E8A-4147-A177-3AD203B41FA5}">
                      <a16:colId xmlns:a16="http://schemas.microsoft.com/office/drawing/2014/main" val="38371119"/>
                    </a:ext>
                  </a:extLst>
                </a:gridCol>
                <a:gridCol w="652960">
                  <a:extLst>
                    <a:ext uri="{9D8B030D-6E8A-4147-A177-3AD203B41FA5}">
                      <a16:colId xmlns:a16="http://schemas.microsoft.com/office/drawing/2014/main" val="215501003"/>
                    </a:ext>
                  </a:extLst>
                </a:gridCol>
                <a:gridCol w="652028">
                  <a:extLst>
                    <a:ext uri="{9D8B030D-6E8A-4147-A177-3AD203B41FA5}">
                      <a16:colId xmlns:a16="http://schemas.microsoft.com/office/drawing/2014/main" val="1529159260"/>
                    </a:ext>
                  </a:extLst>
                </a:gridCol>
                <a:gridCol w="642713">
                  <a:extLst>
                    <a:ext uri="{9D8B030D-6E8A-4147-A177-3AD203B41FA5}">
                      <a16:colId xmlns:a16="http://schemas.microsoft.com/office/drawing/2014/main" val="204120788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530219963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586527169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05673115"/>
                    </a:ext>
                  </a:extLst>
                </a:gridCol>
                <a:gridCol w="637125">
                  <a:extLst>
                    <a:ext uri="{9D8B030D-6E8A-4147-A177-3AD203B41FA5}">
                      <a16:colId xmlns:a16="http://schemas.microsoft.com/office/drawing/2014/main" val="3883966432"/>
                    </a:ext>
                  </a:extLst>
                </a:gridCol>
              </a:tblGrid>
              <a:tr h="40243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7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49669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711803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58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2F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5D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511358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75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41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826762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0x2018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0C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AA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BD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1E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908286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E3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00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1738631"/>
                  </a:ext>
                </a:extLst>
              </a:tr>
              <a:tr h="40220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0x2028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8B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66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D7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6B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99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363103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AFA39-9242-23A1-019D-6E6AADEF5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2426BA8-4745-D985-C47E-2B4DC57C75E0}"/>
              </a:ext>
            </a:extLst>
          </p:cNvPr>
          <p:cNvGraphicFramePr>
            <a:graphicFrameLocks noGrp="1"/>
          </p:cNvGraphicFramePr>
          <p:nvPr/>
        </p:nvGraphicFramePr>
        <p:xfrm>
          <a:off x="8103220" y="1215424"/>
          <a:ext cx="2959732" cy="1743712"/>
        </p:xfrm>
        <a:graphic>
          <a:graphicData uri="http://schemas.openxmlformats.org/drawingml/2006/table">
            <a:tbl>
              <a:tblPr firstRow="1" firstCol="1" bandRow="1"/>
              <a:tblGrid>
                <a:gridCol w="1577102">
                  <a:extLst>
                    <a:ext uri="{9D8B030D-6E8A-4147-A177-3AD203B41FA5}">
                      <a16:colId xmlns:a16="http://schemas.microsoft.com/office/drawing/2014/main" val="4164912058"/>
                    </a:ext>
                  </a:extLst>
                </a:gridCol>
                <a:gridCol w="1382630">
                  <a:extLst>
                    <a:ext uri="{9D8B030D-6E8A-4147-A177-3AD203B41FA5}">
                      <a16:colId xmlns:a16="http://schemas.microsoft.com/office/drawing/2014/main" val="1395607716"/>
                    </a:ext>
                  </a:extLst>
                </a:gridCol>
              </a:tblGrid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Register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7067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%rax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0x2000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7335920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%rbx</a:t>
                      </a:r>
                      <a:endParaRPr lang="en-US" sz="2000" b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20546711"/>
                  </a:ext>
                </a:extLst>
              </a:tr>
              <a:tr h="21145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</a:t>
                      </a:r>
                      <a:r>
                        <a:rPr lang="en-US" sz="2800" b="0" dirty="0" err="1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0x8</a:t>
                      </a:r>
                      <a:endParaRPr lang="en-US" sz="2000" b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07707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7491CA4-8D29-6555-1852-1A8E4C971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4822570"/>
              </p:ext>
            </p:extLst>
          </p:nvPr>
        </p:nvGraphicFramePr>
        <p:xfrm>
          <a:off x="744447" y="4495497"/>
          <a:ext cx="10835947" cy="872110"/>
        </p:xfrm>
        <a:graphic>
          <a:graphicData uri="http://schemas.openxmlformats.org/drawingml/2006/table">
            <a:tbl>
              <a:tblPr firstRow="1" firstCol="1" bandRow="1"/>
              <a:tblGrid>
                <a:gridCol w="4432860">
                  <a:extLst>
                    <a:ext uri="{9D8B030D-6E8A-4147-A177-3AD203B41FA5}">
                      <a16:colId xmlns:a16="http://schemas.microsoft.com/office/drawing/2014/main" val="910798327"/>
                    </a:ext>
                  </a:extLst>
                </a:gridCol>
                <a:gridCol w="3000778">
                  <a:extLst>
                    <a:ext uri="{9D8B030D-6E8A-4147-A177-3AD203B41FA5}">
                      <a16:colId xmlns:a16="http://schemas.microsoft.com/office/drawing/2014/main" val="3507007621"/>
                    </a:ext>
                  </a:extLst>
                </a:gridCol>
                <a:gridCol w="3402309">
                  <a:extLst>
                    <a:ext uri="{9D8B030D-6E8A-4147-A177-3AD203B41FA5}">
                      <a16:colId xmlns:a16="http://schemas.microsoft.com/office/drawing/2014/main" val="12165558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Address Loaded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%rcx Value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257464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leaq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(%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rbx</a:t>
                      </a:r>
                      <a:r>
                        <a:rPr lang="en-US" sz="2400" b="1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), %</a:t>
                      </a:r>
                      <a:r>
                        <a:rPr lang="en-US" sz="2400" b="1" dirty="0" err="1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rcx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None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0x2020</a:t>
                      </a:r>
                      <a:r>
                        <a:rPr lang="en-US" sz="28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1174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27349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endParaRPr lang="en-US" dirty="0"/>
          </a:p>
          <a:p>
            <a:pPr lvl="2"/>
            <a:r>
              <a:rPr lang="en-US" dirty="0"/>
              <a:t>Favorite Emoji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94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8B669-E340-4B4F-9E3B-9E413B257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933" dirty="0"/>
              <a:t>Instruction Set Architecture sits at software/hardware interface</a:t>
            </a:r>
          </a:p>
        </p:txBody>
      </p:sp>
      <p:sp>
        <p:nvSpPr>
          <p:cNvPr id="72" name="Slide Number Placeholder 3">
            <a:extLst>
              <a:ext uri="{FF2B5EF4-FFF2-40B4-BE49-F238E27FC236}">
                <a16:creationId xmlns:a16="http://schemas.microsoft.com/office/drawing/2014/main" id="{C55EE9F8-B925-3047-A67F-8566EE05A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5</a:t>
            </a:fld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2CB6636-D8A2-7D44-B543-4ADF8D3AEF52}"/>
              </a:ext>
            </a:extLst>
          </p:cNvPr>
          <p:cNvSpPr/>
          <p:nvPr/>
        </p:nvSpPr>
        <p:spPr bwMode="auto">
          <a:xfrm>
            <a:off x="418420" y="2800156"/>
            <a:ext cx="3403869" cy="3716081"/>
          </a:xfrm>
          <a:prstGeom prst="roundRect">
            <a:avLst>
              <a:gd name="adj" fmla="val 2568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t" anchorCtr="0" compatLnSpc="1">
            <a:prstTxWarp prst="textNoShape">
              <a:avLst/>
            </a:prstTxWarp>
          </a:bodyPr>
          <a:lstStyle/>
          <a:p>
            <a:pPr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 Language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8911768-7429-2246-B4E7-BAC9A472AC87}"/>
              </a:ext>
            </a:extLst>
          </p:cNvPr>
          <p:cNvSpPr/>
          <p:nvPr/>
        </p:nvSpPr>
        <p:spPr bwMode="auto">
          <a:xfrm>
            <a:off x="6375941" y="3023334"/>
            <a:ext cx="1842945" cy="915335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x86-64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E3A32306-BC49-6A44-8AB0-9DA12E215BB9}"/>
              </a:ext>
            </a:extLst>
          </p:cNvPr>
          <p:cNvSpPr/>
          <p:nvPr/>
        </p:nvSpPr>
        <p:spPr bwMode="auto">
          <a:xfrm>
            <a:off x="9131572" y="2644142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Pentium 4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66C619E8-517B-B842-BA8E-88B773556E4B}"/>
              </a:ext>
            </a:extLst>
          </p:cNvPr>
          <p:cNvSpPr/>
          <p:nvPr/>
        </p:nvSpPr>
        <p:spPr bwMode="auto">
          <a:xfrm>
            <a:off x="9096976" y="3347614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Intel Core i7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1D6BFA7F-ACC4-D144-A376-DABAB8B8FC50}"/>
              </a:ext>
            </a:extLst>
          </p:cNvPr>
          <p:cNvSpPr/>
          <p:nvPr/>
        </p:nvSpPr>
        <p:spPr bwMode="auto">
          <a:xfrm>
            <a:off x="9096976" y="4044266"/>
            <a:ext cx="2575248" cy="477967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AMD Ryzen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6E529AB0-A0AF-194F-A47B-6B73B8C2AAF8}"/>
              </a:ext>
            </a:extLst>
          </p:cNvPr>
          <p:cNvSpPr/>
          <p:nvPr/>
        </p:nvSpPr>
        <p:spPr bwMode="auto">
          <a:xfrm>
            <a:off x="3145879" y="356370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GCC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326DF9A-634E-784B-8024-C4279A7B8DEB}"/>
              </a:ext>
            </a:extLst>
          </p:cNvPr>
          <p:cNvSpPr/>
          <p:nvPr/>
        </p:nvSpPr>
        <p:spPr bwMode="auto">
          <a:xfrm>
            <a:off x="6306533" y="5242529"/>
            <a:ext cx="1977680" cy="1124332"/>
          </a:xfrm>
          <a:prstGeom prst="roundRect">
            <a:avLst>
              <a:gd name="adj" fmla="val 3960"/>
            </a:avLst>
          </a:prstGeom>
          <a:solidFill>
            <a:schemeClr val="bg1">
              <a:lumMod val="95000"/>
            </a:schemeClr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0" tIns="60960" rIns="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ARMv8 (AArch64/A64)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EC30F367-0907-8F40-BD79-B7B97F2C6D35}"/>
              </a:ext>
            </a:extLst>
          </p:cNvPr>
          <p:cNvSpPr/>
          <p:nvPr/>
        </p:nvSpPr>
        <p:spPr bwMode="auto">
          <a:xfrm>
            <a:off x="9131572" y="5257237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ARM Cortex-A53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3601DD8-E99D-534F-A0F9-D131CEBB0F17}"/>
              </a:ext>
            </a:extLst>
          </p:cNvPr>
          <p:cNvSpPr/>
          <p:nvPr/>
        </p:nvSpPr>
        <p:spPr bwMode="auto">
          <a:xfrm>
            <a:off x="9131572" y="5934139"/>
            <a:ext cx="2575248" cy="451268"/>
          </a:xfrm>
          <a:prstGeom prst="roundRect">
            <a:avLst>
              <a:gd name="adj" fmla="val 3960"/>
            </a:avLst>
          </a:prstGeom>
          <a:solidFill>
            <a:srgbClr val="CDF1C5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Apple M1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76CEAD78-FCE8-EC41-B3A6-AC053C366B19}"/>
              </a:ext>
            </a:extLst>
          </p:cNvPr>
          <p:cNvSpPr/>
          <p:nvPr/>
        </p:nvSpPr>
        <p:spPr bwMode="auto">
          <a:xfrm>
            <a:off x="3139455" y="4907531"/>
            <a:ext cx="1360196" cy="1150676"/>
          </a:xfrm>
          <a:prstGeom prst="roundRect">
            <a:avLst>
              <a:gd name="adj" fmla="val 3960"/>
            </a:avLst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Clang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4AFED202-8BCD-534A-831C-FEC27687994D}"/>
              </a:ext>
            </a:extLst>
          </p:cNvPr>
          <p:cNvSpPr/>
          <p:nvPr/>
        </p:nvSpPr>
        <p:spPr bwMode="auto">
          <a:xfrm>
            <a:off x="795527" y="4995158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B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0E2305A5-88DC-174A-87F1-B7BE42DA59FE}"/>
              </a:ext>
            </a:extLst>
          </p:cNvPr>
          <p:cNvSpPr/>
          <p:nvPr/>
        </p:nvSpPr>
        <p:spPr bwMode="auto">
          <a:xfrm>
            <a:off x="795526" y="3481002"/>
            <a:ext cx="1360196" cy="1150676"/>
          </a:xfrm>
          <a:prstGeom prst="roundRect">
            <a:avLst>
              <a:gd name="adj" fmla="val 3960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121920" tIns="60960" rIns="121920" bIns="60960" numCol="1" rtlCol="0" anchor="ctr" anchorCtr="0" compatLnSpc="1">
            <a:prstTxWarp prst="textNoShape">
              <a:avLst/>
            </a:prstTxWarp>
          </a:bodyPr>
          <a:lstStyle/>
          <a:p>
            <a:pPr algn="ctr" defTabSz="121917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Program A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F0C20EA-0BF5-3744-ADAE-F1475B9F4A4C}"/>
              </a:ext>
            </a:extLst>
          </p:cNvPr>
          <p:cNvCxnSpPr>
            <a:stCxn id="39" idx="3"/>
            <a:endCxn id="33" idx="1"/>
          </p:cNvCxnSpPr>
          <p:nvPr/>
        </p:nvCxnSpPr>
        <p:spPr bwMode="auto">
          <a:xfrm flipV="1">
            <a:off x="4506076" y="3481002"/>
            <a:ext cx="1869865" cy="658037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197C71C-9ACA-CB4F-9D2E-2B8A7A47D366}"/>
              </a:ext>
            </a:extLst>
          </p:cNvPr>
          <p:cNvCxnSpPr>
            <a:stCxn id="39" idx="3"/>
            <a:endCxn id="40" idx="1"/>
          </p:cNvCxnSpPr>
          <p:nvPr/>
        </p:nvCxnSpPr>
        <p:spPr bwMode="auto">
          <a:xfrm>
            <a:off x="4506075" y="4139039"/>
            <a:ext cx="1800459" cy="166565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69938F5-9F1B-A64F-85F3-941BD14083B2}"/>
              </a:ext>
            </a:extLst>
          </p:cNvPr>
          <p:cNvCxnSpPr>
            <a:stCxn id="43" idx="3"/>
            <a:endCxn id="40" idx="1"/>
          </p:cNvCxnSpPr>
          <p:nvPr/>
        </p:nvCxnSpPr>
        <p:spPr bwMode="auto">
          <a:xfrm>
            <a:off x="4499651" y="5482870"/>
            <a:ext cx="1806883" cy="321825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1C3551A-024B-6C46-8CDE-1BD22D3CB87C}"/>
              </a:ext>
            </a:extLst>
          </p:cNvPr>
          <p:cNvCxnSpPr>
            <a:stCxn id="43" idx="3"/>
            <a:endCxn id="33" idx="1"/>
          </p:cNvCxnSpPr>
          <p:nvPr/>
        </p:nvCxnSpPr>
        <p:spPr bwMode="auto">
          <a:xfrm flipV="1">
            <a:off x="4499652" y="3481002"/>
            <a:ext cx="1876289" cy="20018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26DF1EAF-317F-AB42-BF17-B59C084638A5}"/>
              </a:ext>
            </a:extLst>
          </p:cNvPr>
          <p:cNvSpPr txBox="1"/>
          <p:nvPr/>
        </p:nvSpPr>
        <p:spPr>
          <a:xfrm>
            <a:off x="3371036" y="1261342"/>
            <a:ext cx="13195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Compiler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BFFF08-F4F0-494D-9469-87484758C198}"/>
              </a:ext>
            </a:extLst>
          </p:cNvPr>
          <p:cNvSpPr txBox="1"/>
          <p:nvPr/>
        </p:nvSpPr>
        <p:spPr>
          <a:xfrm>
            <a:off x="395621" y="1261342"/>
            <a:ext cx="1710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Source code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BBA5CE-2FE5-DE46-B0E7-BB416CE9C8A2}"/>
              </a:ext>
            </a:extLst>
          </p:cNvPr>
          <p:cNvSpPr txBox="1"/>
          <p:nvPr/>
        </p:nvSpPr>
        <p:spPr>
          <a:xfrm>
            <a:off x="6344261" y="1249550"/>
            <a:ext cx="173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3A0A417-55D3-B14F-B305-90B7EEFA5E90}"/>
              </a:ext>
            </a:extLst>
          </p:cNvPr>
          <p:cNvSpPr txBox="1"/>
          <p:nvPr/>
        </p:nvSpPr>
        <p:spPr>
          <a:xfrm>
            <a:off x="389931" y="1773511"/>
            <a:ext cx="2675288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applications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or algorithms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2F4B6C60-2741-9D42-9BD5-3F653A4DA6AC}"/>
              </a:ext>
            </a:extLst>
          </p:cNvPr>
          <p:cNvSpPr txBox="1"/>
          <p:nvPr/>
        </p:nvSpPr>
        <p:spPr>
          <a:xfrm>
            <a:off x="3383787" y="1765570"/>
            <a:ext cx="2720296" cy="7487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Perform optimizations,</a:t>
            </a:r>
          </a:p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generate instructions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9717D33-D81B-2F47-ACBC-3DAB823F9979}"/>
              </a:ext>
            </a:extLst>
          </p:cNvPr>
          <p:cNvSpPr txBox="1"/>
          <p:nvPr/>
        </p:nvSpPr>
        <p:spPr>
          <a:xfrm>
            <a:off x="9401859" y="1696397"/>
            <a:ext cx="2420024" cy="748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Different implementations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92388A5-AF53-8345-A9E7-0B783ABB9CDB}"/>
              </a:ext>
            </a:extLst>
          </p:cNvPr>
          <p:cNvSpPr txBox="1"/>
          <p:nvPr/>
        </p:nvSpPr>
        <p:spPr>
          <a:xfrm>
            <a:off x="9355971" y="1224249"/>
            <a:ext cx="1410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Hardware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D691F199-147B-CE4C-AB4D-26759427CFCB}"/>
              </a:ext>
            </a:extLst>
          </p:cNvPr>
          <p:cNvCxnSpPr>
            <a:stCxn id="33" idx="3"/>
            <a:endCxn id="34" idx="1"/>
          </p:cNvCxnSpPr>
          <p:nvPr/>
        </p:nvCxnSpPr>
        <p:spPr bwMode="auto">
          <a:xfrm flipV="1">
            <a:off x="8218886" y="2883126"/>
            <a:ext cx="912687" cy="59787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4699F1A-149F-4445-B922-F47C4BC2F8C4}"/>
              </a:ext>
            </a:extLst>
          </p:cNvPr>
          <p:cNvCxnSpPr>
            <a:stCxn id="33" idx="3"/>
            <a:endCxn id="36" idx="1"/>
          </p:cNvCxnSpPr>
          <p:nvPr/>
        </p:nvCxnSpPr>
        <p:spPr bwMode="auto">
          <a:xfrm>
            <a:off x="8218885" y="3481002"/>
            <a:ext cx="878091" cy="105596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A239E5C-D91C-6A41-AFCB-F978702E92DE}"/>
              </a:ext>
            </a:extLst>
          </p:cNvPr>
          <p:cNvCxnSpPr>
            <a:stCxn id="33" idx="3"/>
            <a:endCxn id="37" idx="1"/>
          </p:cNvCxnSpPr>
          <p:nvPr/>
        </p:nvCxnSpPr>
        <p:spPr bwMode="auto">
          <a:xfrm>
            <a:off x="8218885" y="3481001"/>
            <a:ext cx="878091" cy="80224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69E949A2-186C-984D-A57A-555DDBB59E2E}"/>
              </a:ext>
            </a:extLst>
          </p:cNvPr>
          <p:cNvSpPr txBox="1"/>
          <p:nvPr/>
        </p:nvSpPr>
        <p:spPr>
          <a:xfrm>
            <a:off x="6344261" y="1696397"/>
            <a:ext cx="2420024" cy="420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33" dirty="0">
                <a:latin typeface="Calibri" panose="020F0502020204030204" pitchFamily="34" charset="0"/>
                <a:ea typeface="Roboto" charset="0"/>
                <a:cs typeface="Calibri" panose="020F0502020204030204" pitchFamily="34" charset="0"/>
              </a:rPr>
              <a:t>Instruction set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2CE47C78-E633-9B4F-93BB-32EB9ABE130D}"/>
              </a:ext>
            </a:extLst>
          </p:cNvPr>
          <p:cNvCxnSpPr>
            <a:stCxn id="40" idx="3"/>
            <a:endCxn id="41" idx="1"/>
          </p:cNvCxnSpPr>
          <p:nvPr/>
        </p:nvCxnSpPr>
        <p:spPr bwMode="auto">
          <a:xfrm flipV="1">
            <a:off x="8284214" y="5482871"/>
            <a:ext cx="847359" cy="321824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E9E7A3B-B99B-5549-8C10-C0BEE29A8D6C}"/>
              </a:ext>
            </a:extLst>
          </p:cNvPr>
          <p:cNvCxnSpPr>
            <a:stCxn id="40" idx="3"/>
            <a:endCxn id="42" idx="1"/>
          </p:cNvCxnSpPr>
          <p:nvPr/>
        </p:nvCxnSpPr>
        <p:spPr bwMode="auto">
          <a:xfrm>
            <a:off x="8284214" y="5804695"/>
            <a:ext cx="847359" cy="35507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lg" len="lg"/>
            <a:tailEnd type="stealth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36440753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F4EED-9F31-4670-8E6D-9E61FFC68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Say hi to your neighbors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A678-EFF5-43F4-9CE7-8E44B6CC7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to share</a:t>
            </a:r>
          </a:p>
          <a:p>
            <a:pPr lvl="1"/>
            <a:r>
              <a:rPr lang="en-US" dirty="0"/>
              <a:t>Name	-Branden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Major	-Electrical and Computer Engineering, and Computer Science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One of the following</a:t>
            </a:r>
          </a:p>
          <a:p>
            <a:pPr lvl="2"/>
            <a:r>
              <a:rPr lang="en-US" dirty="0"/>
              <a:t>Favorite Candy	- Twix</a:t>
            </a:r>
          </a:p>
          <a:p>
            <a:pPr lvl="2"/>
            <a:r>
              <a:rPr lang="en-US" dirty="0"/>
              <a:t>Favorite </a:t>
            </a:r>
            <a:r>
              <a:rPr lang="en-US" dirty="0" err="1"/>
              <a:t>Pokemon</a:t>
            </a:r>
            <a:r>
              <a:rPr lang="en-US" dirty="0"/>
              <a:t>	- </a:t>
            </a:r>
            <a:r>
              <a:rPr lang="en-US" dirty="0" err="1"/>
              <a:t>Eevee</a:t>
            </a:r>
            <a:endParaRPr lang="en-US" dirty="0"/>
          </a:p>
          <a:p>
            <a:pPr lvl="2"/>
            <a:r>
              <a:rPr lang="en-US" dirty="0"/>
              <a:t>Favorite Emoji	- 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17623-3B74-4F1A-A4ED-14730573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077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b="1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6790578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dirty="0"/>
              <a:t>Transfer control: </a:t>
            </a:r>
            <a:r>
              <a:rPr lang="en-US" dirty="0">
                <a:solidFill>
                  <a:srgbClr val="FF0000"/>
                </a:solidFill>
              </a:rPr>
              <a:t>✘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en-US" dirty="0"/>
              <a:t>Let’s back out. Why do we want that?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667000" y="3429000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829302" y="3428999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794D-019D-4816-85E7-BA6F97CBC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 codes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 is mediated via </a:t>
            </a:r>
            <a:r>
              <a:rPr lang="en-US" i="1" dirty="0"/>
              <a:t>Condition codes</a:t>
            </a:r>
          </a:p>
          <a:p>
            <a:pPr lvl="1"/>
            <a:r>
              <a:rPr lang="en-US" dirty="0"/>
              <a:t>single-bit registers that record answers to questions about values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E.g., Is value x greater than value y? Are they equal? Is their sum even?</a:t>
            </a:r>
          </a:p>
          <a:p>
            <a:pPr lvl="1"/>
            <a:r>
              <a:rPr lang="en-US" dirty="0"/>
              <a:t>Let’s keep “question” abstract for now. We’ll see the details in a bit.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Terminology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set</a:t>
            </a:r>
            <a:r>
              <a:rPr lang="en-US" dirty="0"/>
              <a:t> if it is 1</a:t>
            </a:r>
          </a:p>
          <a:p>
            <a:pPr lvl="2"/>
            <a:r>
              <a:rPr lang="en-US" dirty="0"/>
              <a:t>a bit is </a:t>
            </a:r>
            <a:r>
              <a:rPr lang="en-US" b="1" i="1" dirty="0"/>
              <a:t>cleared</a:t>
            </a:r>
            <a:r>
              <a:rPr lang="en-US" dirty="0"/>
              <a:t> (or </a:t>
            </a:r>
            <a:r>
              <a:rPr lang="en-US" b="1" i="1" dirty="0"/>
              <a:t>reset</a:t>
            </a:r>
            <a:r>
              <a:rPr lang="en-US" dirty="0"/>
              <a:t>) if it is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2137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Conditionals at the machine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At machine level, conditional operations are a 2-step process:</a:t>
            </a:r>
          </a:p>
          <a:p>
            <a:pPr lvl="1"/>
            <a:r>
              <a:rPr lang="en-US" dirty="0"/>
              <a:t>Perform an operation that </a:t>
            </a:r>
            <a:r>
              <a:rPr lang="en-US" b="1" i="1" dirty="0"/>
              <a:t>sets</a:t>
            </a:r>
            <a:r>
              <a:rPr lang="en-US" dirty="0"/>
              <a:t> or </a:t>
            </a:r>
            <a:r>
              <a:rPr lang="en-US" b="1" i="1" dirty="0"/>
              <a:t>clears</a:t>
            </a:r>
            <a:r>
              <a:rPr lang="en-US" dirty="0"/>
              <a:t> condition codes (ask questions)</a:t>
            </a:r>
            <a:endParaRPr lang="en-US" dirty="0">
              <a:cs typeface="Calibri" panose="020F0502020204030204" pitchFamily="34" charset="0"/>
            </a:endParaRPr>
          </a:p>
          <a:p>
            <a:pPr lvl="1"/>
            <a:r>
              <a:rPr lang="en-US" dirty="0"/>
              <a:t>Then</a:t>
            </a:r>
            <a:r>
              <a:rPr lang="en-US" b="1" i="1" dirty="0"/>
              <a:t> observe</a:t>
            </a:r>
            <a:r>
              <a:rPr lang="en-US" dirty="0"/>
              <a:t> which condition codes are set, do the operation (or not)</a:t>
            </a:r>
          </a:p>
          <a:p>
            <a:pPr lvl="1"/>
            <a:endParaRPr lang="en-US" dirty="0"/>
          </a:p>
          <a:p>
            <a:r>
              <a:rPr lang="en-US" dirty="0"/>
              <a:t>Can express Boolean operations, conditionals, loops, etc.</a:t>
            </a:r>
          </a:p>
          <a:p>
            <a:pPr lvl="1"/>
            <a:r>
              <a:rPr lang="en-US" dirty="0"/>
              <a:t> We will see the first today, and more control next lecture</a:t>
            </a:r>
          </a:p>
          <a:p>
            <a:pPr lvl="1"/>
            <a:endParaRPr lang="en-US" dirty="0"/>
          </a:p>
          <a:p>
            <a:r>
              <a:rPr lang="en-US" dirty="0"/>
              <a:t>So now we need three things: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compare values and set condition codes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Instructions that observe condition codes and do something (or not)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 set of actual condition codes (what questions do we track answers to?)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E98A10-E7CC-4F65-8135-0456B8766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841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/>
              <a:t>Lots of new pieces</a:t>
            </a:r>
          </a:p>
          <a:p>
            <a:r>
              <a:rPr lang="en-US" dirty="0"/>
              <a:t>Lets give an example first, then learn more about each</a:t>
            </a:r>
          </a:p>
          <a:p>
            <a:pPr lvl="1"/>
            <a:r>
              <a:rPr lang="en-US" dirty="0"/>
              <a:t>Translate C code on right into assembly</a:t>
            </a:r>
          </a:p>
          <a:p>
            <a:pPr lvl="1"/>
            <a:r>
              <a:rPr lang="en-US" dirty="0"/>
              <a:t>We’ll do this in the next steps</a:t>
            </a:r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50791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6033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7341589" cy="3959352"/>
          </a:xfrm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1,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cmpq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compare quad words</a:t>
            </a:r>
          </a:p>
          <a:p>
            <a:pPr lvl="1"/>
            <a:r>
              <a:rPr lang="en-US" i="1" dirty="0">
                <a:ea typeface="Courier New" charset="0"/>
                <a:cs typeface="Calibri" panose="020F0502020204030204" pitchFamily="34" charset="0"/>
              </a:rPr>
              <a:t>compare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values in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rsi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and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rdi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, 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keep track of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all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you can learn, and set the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relevant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Are the two equal? Set the condition 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that records they were equal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Was the right one greater? Or less?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We don’t know yet which answer we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are going to need! So just save them all.</a:t>
            </a:r>
            <a:endParaRPr lang="en-US" dirty="0"/>
          </a:p>
        </p:txBody>
      </p:sp>
      <p:sp>
        <p:nvSpPr>
          <p:cNvPr id="38922" name="Rectangle 10"/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2" name="Rectangle 1"/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%rdi   #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Compare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x:y</a:t>
            </a:r>
            <a:endParaRPr lang="cs-CZ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/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" name="Rectangular Callout 23"/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25" name="Rectangular Callout 24"/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4957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60BAD3-BA04-47AB-8200-CE60F31BC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8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">
            <a:extLst>
              <a:ext uri="{FF2B5EF4-FFF2-40B4-BE49-F238E27FC236}">
                <a16:creationId xmlns:a16="http://schemas.microsoft.com/office/drawing/2014/main" id="{09150D91-6CCE-3944-AF54-28097D82AC47}"/>
              </a:ext>
            </a:extLst>
          </p:cNvPr>
          <p:cNvSpPr>
            <a:spLocks/>
          </p:cNvSpPr>
          <p:nvPr/>
        </p:nvSpPr>
        <p:spPr bwMode="auto">
          <a:xfrm>
            <a:off x="1828800" y="5410200"/>
            <a:ext cx="8534400" cy="914400"/>
          </a:xfrm>
          <a:prstGeom prst="rect">
            <a:avLst/>
          </a:prstGeom>
          <a:solidFill>
            <a:srgbClr val="FFFFF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	cmpq   %rsi, %rdi   # Compare x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to 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</a:p>
          <a:p>
            <a:pPr lvl="1"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setg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%al          # Set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when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x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&gt; 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y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i.e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., %rdi &gt; %</a:t>
            </a:r>
            <a:r>
              <a:rPr lang="cs-CZ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>
              <a:tabLst>
                <a:tab pos="514350" algn="l"/>
                <a:tab pos="2801938" algn="l"/>
                <a:tab pos="3086100" algn="l"/>
                <a:tab pos="3086100" algn="l"/>
                <a:tab pos="3086100" algn="l"/>
                <a:tab pos="3086100" algn="l"/>
              </a:tabLst>
            </a:pPr>
            <a:r>
              <a:rPr lang="cs-CZ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ret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38915" name="Rectangle 3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Two-Step Conditional Process: Boolean Operations</a:t>
            </a:r>
          </a:p>
        </p:txBody>
      </p:sp>
      <p:sp>
        <p:nvSpPr>
          <p:cNvPr id="38921" name="Rectangle 9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dirty="0">
                <a:ea typeface="Courier New" charset="0"/>
                <a:cs typeface="Calibri" panose="020F0502020204030204" pitchFamily="34" charset="0"/>
              </a:rPr>
              <a:t>Step 2,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setX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: set destination register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to 1 if condition is met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setg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= set if the 2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nd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operand is </a:t>
            </a:r>
            <a:r>
              <a:rPr lang="en-US" i="1" dirty="0">
                <a:ea typeface="Courier New" charset="0"/>
                <a:cs typeface="Calibri" panose="020F0502020204030204" pitchFamily="34" charset="0"/>
              </a:rPr>
              <a:t>greater</a:t>
            </a:r>
            <a:br>
              <a:rPr lang="en-US" b="1" i="1" dirty="0">
                <a:ea typeface="Courier New" charset="0"/>
                <a:cs typeface="Calibri" panose="020F0502020204030204" pitchFamily="34" charset="0"/>
              </a:rPr>
            </a:br>
            <a:r>
              <a:rPr lang="en-US" i="1" dirty="0">
                <a:ea typeface="Courier New" charset="0"/>
                <a:cs typeface="Calibri" panose="020F0502020204030204" pitchFamily="34" charset="0"/>
              </a:rPr>
              <a:t>than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the 1</a:t>
            </a:r>
            <a:r>
              <a:rPr lang="en-US" baseline="30000" dirty="0">
                <a:ea typeface="Courier New" charset="0"/>
                <a:cs typeface="Calibri" panose="020F0502020204030204" pitchFamily="34" charset="0"/>
              </a:rPr>
              <a:t>st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(careful about the order!)</a:t>
            </a:r>
          </a:p>
          <a:p>
            <a:pPr lvl="2"/>
            <a:r>
              <a:rPr lang="en-US" dirty="0">
                <a:ea typeface="Courier New" charset="0"/>
                <a:cs typeface="Calibri" panose="020F0502020204030204" pitchFamily="34" charset="0"/>
              </a:rPr>
              <a:t>There’s also </a:t>
            </a:r>
            <a:r>
              <a:rPr lang="en-US" b="1" dirty="0" err="1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setl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for less than, etc.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Reads the condition codes that encodes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r>
              <a:rPr lang="en-US" dirty="0">
                <a:ea typeface="Courier New" charset="0"/>
                <a:cs typeface="Calibri" panose="020F0502020204030204" pitchFamily="34" charset="0"/>
              </a:rPr>
              <a:t>the answer to that question</a:t>
            </a:r>
          </a:p>
          <a:p>
            <a:pPr lvl="1"/>
            <a:r>
              <a:rPr lang="en-US" dirty="0">
                <a:ea typeface="Courier New" charset="0"/>
                <a:cs typeface="Calibri" panose="020F0502020204030204" pitchFamily="34" charset="0"/>
              </a:rPr>
              <a:t>Set the 1-byte register </a:t>
            </a:r>
            <a:r>
              <a:rPr lang="en-US" b="1" dirty="0">
                <a:latin typeface="Courier New" panose="02070309020205020404" pitchFamily="49" charset="0"/>
                <a:ea typeface="Courier New" charset="0"/>
                <a:cs typeface="Courier New" panose="02070309020205020404" pitchFamily="49" charset="0"/>
              </a:rPr>
              <a:t>%al</a:t>
            </a:r>
            <a:r>
              <a:rPr lang="en-US" dirty="0">
                <a:ea typeface="Courier New" charset="0"/>
                <a:cs typeface="Calibri" panose="020F0502020204030204" pitchFamily="34" charset="0"/>
              </a:rPr>
              <a:t> to 1 if true</a:t>
            </a:r>
            <a:br>
              <a:rPr lang="en-US" dirty="0">
                <a:ea typeface="Courier New" charset="0"/>
                <a:cs typeface="Calibri" panose="020F0502020204030204" pitchFamily="34" charset="0"/>
              </a:rPr>
            </a:br>
            <a:endParaRPr lang="en-US" dirty="0">
              <a:ea typeface="Courier New" charset="0"/>
              <a:cs typeface="Calibri" panose="020F0502020204030204" pitchFamily="34" charset="0"/>
            </a:endParaRPr>
          </a:p>
        </p:txBody>
      </p:sp>
      <p:sp>
        <p:nvSpPr>
          <p:cNvPr id="26" name="Rectangular Callout 25"/>
          <p:cNvSpPr/>
          <p:nvPr/>
        </p:nvSpPr>
        <p:spPr bwMode="auto">
          <a:xfrm>
            <a:off x="1676401" y="4867414"/>
            <a:ext cx="2043113" cy="466586"/>
          </a:xfrm>
          <a:prstGeom prst="wedgeRectCallout">
            <a:avLst>
              <a:gd name="adj1" fmla="val 2170"/>
              <a:gd name="adj2" fmla="val 145501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al = (x &gt; y)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2" name="Right Arrow 1">
            <a:extLst>
              <a:ext uri="{FF2B5EF4-FFF2-40B4-BE49-F238E27FC236}">
                <a16:creationId xmlns:a16="http://schemas.microsoft.com/office/drawing/2014/main" id="{40CF352E-189A-BD4E-86B8-E0CE7953FBE5}"/>
              </a:ext>
            </a:extLst>
          </p:cNvPr>
          <p:cNvSpPr/>
          <p:nvPr/>
        </p:nvSpPr>
        <p:spPr bwMode="auto">
          <a:xfrm>
            <a:off x="1676400" y="5800586"/>
            <a:ext cx="609600" cy="219214"/>
          </a:xfrm>
          <a:prstGeom prst="rightArrow">
            <a:avLst/>
          </a:prstGeom>
          <a:solidFill>
            <a:schemeClr val="tx1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8" name="Rectangular Callout 17">
            <a:extLst>
              <a:ext uri="{FF2B5EF4-FFF2-40B4-BE49-F238E27FC236}">
                <a16:creationId xmlns:a16="http://schemas.microsoft.com/office/drawing/2014/main" id="{074D61DE-A10C-C543-A100-E1A4337D0CB1}"/>
              </a:ext>
            </a:extLst>
          </p:cNvPr>
          <p:cNvSpPr/>
          <p:nvPr/>
        </p:nvSpPr>
        <p:spPr bwMode="auto">
          <a:xfrm>
            <a:off x="3871912" y="4867414"/>
            <a:ext cx="547688" cy="466586"/>
          </a:xfrm>
          <a:prstGeom prst="wedgeRectCallout">
            <a:avLst>
              <a:gd name="adj1" fmla="val -43094"/>
              <a:gd name="adj2" fmla="val 91062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y</a:t>
            </a:r>
          </a:p>
        </p:txBody>
      </p:sp>
      <p:sp>
        <p:nvSpPr>
          <p:cNvPr id="19" name="Rectangular Callout 18">
            <a:extLst>
              <a:ext uri="{FF2B5EF4-FFF2-40B4-BE49-F238E27FC236}">
                <a16:creationId xmlns:a16="http://schemas.microsoft.com/office/drawing/2014/main" id="{0A893918-3FF6-D64D-8AFA-68BAEB05ACBE}"/>
              </a:ext>
            </a:extLst>
          </p:cNvPr>
          <p:cNvSpPr/>
          <p:nvPr/>
        </p:nvSpPr>
        <p:spPr bwMode="auto">
          <a:xfrm>
            <a:off x="4824412" y="4867414"/>
            <a:ext cx="547688" cy="466586"/>
          </a:xfrm>
          <a:prstGeom prst="wedgeRectCallout">
            <a:avLst>
              <a:gd name="adj1" fmla="val -70919"/>
              <a:gd name="adj2" fmla="val 104126"/>
            </a:avLst>
          </a:prstGeom>
          <a:solidFill>
            <a:schemeClr val="accent2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/>
                <a:cs typeface="Courier New"/>
              </a:rPr>
              <a:t>x</a:t>
            </a: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5A08E-7D32-4C7A-9A49-72105667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C8BEC853-B0F1-40C3-85D2-3F0AFAA2EE81}"/>
              </a:ext>
            </a:extLst>
          </p:cNvPr>
          <p:cNvSpPr>
            <a:spLocks/>
          </p:cNvSpPr>
          <p:nvPr/>
        </p:nvSpPr>
        <p:spPr bwMode="auto">
          <a:xfrm>
            <a:off x="8177784" y="1143000"/>
            <a:ext cx="3124200" cy="1295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bool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(int x, int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x &gt; 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66AA17-171E-4112-A81A-8AB88D6105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022607"/>
              </p:ext>
            </p:extLst>
          </p:nvPr>
        </p:nvGraphicFramePr>
        <p:xfrm>
          <a:off x="7949184" y="28956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rdi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rsi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/>
                          <a:cs typeface="Courier New"/>
                        </a:rPr>
                        <a:t>%</a:t>
                      </a:r>
                      <a:r>
                        <a:rPr lang="en-US" b="1" dirty="0" err="1">
                          <a:latin typeface="Courier New"/>
                          <a:cs typeface="Courier New"/>
                        </a:rPr>
                        <a:t>rax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59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913D8-3CF0-AA46-AE3C-6C783ECB7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1DC3-8C87-1041-8AD5-34EEB0ED6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Analogy: Asking ALL the possible questions at once</a:t>
            </a:r>
          </a:p>
          <a:p>
            <a:pPr lvl="1"/>
            <a:r>
              <a:rPr lang="en-US" dirty="0"/>
              <a:t>And recording the answers</a:t>
            </a:r>
          </a:p>
          <a:p>
            <a:pPr lvl="1"/>
            <a:r>
              <a:rPr lang="en-US" dirty="0"/>
              <a:t>We don’t know yet which question is the one we care about!</a:t>
            </a:r>
          </a:p>
          <a:p>
            <a:pPr lvl="1"/>
            <a:endParaRPr lang="en-US" dirty="0"/>
          </a:p>
          <a:p>
            <a:r>
              <a:rPr lang="en-US" dirty="0"/>
              <a:t>Done in one of two ways</a:t>
            </a:r>
          </a:p>
          <a:p>
            <a:pPr lvl="1"/>
            <a:r>
              <a:rPr lang="en-US" b="1" dirty="0"/>
              <a:t>Implicitly</a:t>
            </a:r>
            <a:r>
              <a:rPr lang="en-US" dirty="0"/>
              <a:t>: all</a:t>
            </a:r>
            <a:r>
              <a:rPr lang="en-US" baseline="30000" dirty="0"/>
              <a:t>*</a:t>
            </a:r>
            <a:r>
              <a:rPr lang="en-US" dirty="0"/>
              <a:t> arithmetic instructions set (and reset) condition codes in addition to producing a result</a:t>
            </a:r>
          </a:p>
          <a:p>
            <a:pPr lvl="2"/>
            <a:r>
              <a:rPr lang="en-US" baseline="30000" dirty="0"/>
              <a:t>*</a:t>
            </a:r>
            <a:r>
              <a:rPr lang="en-US" dirty="0"/>
              <a:t>except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lea</a:t>
            </a:r>
            <a:r>
              <a:rPr lang="en-US" dirty="0"/>
              <a:t>; it’s not “officially” an arithmetic instruction</a:t>
            </a:r>
            <a:br>
              <a:rPr lang="en-US" dirty="0"/>
            </a:br>
            <a:endParaRPr lang="en-US" dirty="0"/>
          </a:p>
          <a:p>
            <a:pPr lvl="1"/>
            <a:r>
              <a:rPr lang="en-US" b="1" dirty="0"/>
              <a:t>Explicitly</a:t>
            </a:r>
            <a:r>
              <a:rPr lang="en-US" dirty="0"/>
              <a:t>: by instructions whose sole purpose is to set condition codes</a:t>
            </a:r>
          </a:p>
          <a:p>
            <a:pPr lvl="2"/>
            <a:r>
              <a:rPr lang="en-US" dirty="0"/>
              <a:t>E.g.,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cmpq</a:t>
            </a:r>
            <a:endParaRPr lang="en-US" dirty="0"/>
          </a:p>
          <a:p>
            <a:pPr lvl="2"/>
            <a:r>
              <a:rPr lang="en-US" dirty="0"/>
              <a:t>They don’t actually produce results (in registers or memory)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alibri" panose="020F0502020204030204" pitchFamily="34" charset="0"/>
              </a:rPr>
              <a:t>Condition codes are left unchanged by other operations (such as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mov</a:t>
            </a:r>
            <a:r>
              <a:rPr lang="en-US" dirty="0">
                <a:cs typeface="Calibri" panose="020F0502020204030204" pitchFamily="34" charset="0"/>
              </a:rPr>
              <a:t>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33830B-CDC9-4A28-B9E8-56B47373D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0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Condition codes on x86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CF</a:t>
            </a:r>
            <a:r>
              <a:rPr lang="en-US" dirty="0"/>
              <a:t>	Carry Flag (for unsigned)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 </a:t>
            </a:r>
            <a:r>
              <a:rPr lang="en-US" dirty="0"/>
              <a:t>Sign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</a:t>
            </a:r>
            <a:r>
              <a:rPr lang="en-US" dirty="0"/>
              <a:t>	Zero Flag					</a:t>
            </a:r>
            <a:r>
              <a:rPr lang="en-US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 </a:t>
            </a:r>
            <a:r>
              <a:rPr lang="en-US" dirty="0"/>
              <a:t>Overflow Flag (for signed)</a:t>
            </a: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</a:rPr>
              <a:t>PF</a:t>
            </a:r>
            <a:r>
              <a:rPr lang="en-US" dirty="0"/>
              <a:t>	Parity Flag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Not an arbitrary set! By combining them, can keep track of answers to many useful questions! (We’ll see exactly which in a bit.)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26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Rectangle 4"/>
          <p:cNvSpPr>
            <a:spLocks noGrp="1" noChangeArrowheads="1"/>
          </p:cNvSpPr>
          <p:nvPr>
            <p:ph type="title"/>
          </p:nvPr>
        </p:nvSpPr>
        <p:spPr>
          <a:xfrm>
            <a:off x="1881019" y="152400"/>
            <a:ext cx="7592093" cy="533400"/>
          </a:xfrm>
          <a:ln/>
        </p:spPr>
        <p:txBody>
          <a:bodyPr/>
          <a:lstStyle/>
          <a:p>
            <a:pPr marL="119063" indent="-119063"/>
            <a:r>
              <a:rPr lang="en-US" dirty="0"/>
              <a:t>x86-64 Integer Registers</a:t>
            </a:r>
          </a:p>
        </p:txBody>
      </p:sp>
      <p:sp>
        <p:nvSpPr>
          <p:cNvPr id="68" name="Rectangle 67"/>
          <p:cNvSpPr>
            <a:spLocks noChangeArrowheads="1"/>
          </p:cNvSpPr>
          <p:nvPr/>
        </p:nvSpPr>
        <p:spPr bwMode="auto">
          <a:xfrm>
            <a:off x="1676400" y="8394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800600" y="839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eax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7689526" y="8776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9" name="Straight Connector 18"/>
          <p:cNvCxnSpPr>
            <a:stCxn id="13" idx="0"/>
            <a:endCxn id="13" idx="2"/>
          </p:cNvCxnSpPr>
          <p:nvPr/>
        </p:nvCxnSpPr>
        <p:spPr bwMode="auto">
          <a:xfrm>
            <a:off x="9099226" y="8776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3" name="TextBox 52"/>
          <p:cNvSpPr txBox="1"/>
          <p:nvPr/>
        </p:nvSpPr>
        <p:spPr>
          <a:xfrm>
            <a:off x="7086601" y="85952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%ax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8077201" y="869072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%ah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9448801" y="84997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%al</a:t>
            </a:r>
          </a:p>
        </p:txBody>
      </p:sp>
      <p:sp>
        <p:nvSpPr>
          <p:cNvPr id="86" name="Rectangle 85"/>
          <p:cNvSpPr>
            <a:spLocks noChangeArrowheads="1"/>
          </p:cNvSpPr>
          <p:nvPr/>
        </p:nvSpPr>
        <p:spPr bwMode="auto">
          <a:xfrm>
            <a:off x="1676400" y="1296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7" name="Rectangle 86"/>
          <p:cNvSpPr>
            <a:spLocks noChangeArrowheads="1"/>
          </p:cNvSpPr>
          <p:nvPr/>
        </p:nvSpPr>
        <p:spPr bwMode="auto">
          <a:xfrm>
            <a:off x="4800600" y="1296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7689526" y="13348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89" name="Straight Connector 88"/>
          <p:cNvCxnSpPr>
            <a:stCxn id="88" idx="0"/>
            <a:endCxn id="88" idx="2"/>
          </p:cNvCxnSpPr>
          <p:nvPr/>
        </p:nvCxnSpPr>
        <p:spPr bwMode="auto">
          <a:xfrm>
            <a:off x="9099226" y="13348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0" name="TextBox 89"/>
          <p:cNvSpPr txBox="1"/>
          <p:nvPr/>
        </p:nvSpPr>
        <p:spPr>
          <a:xfrm>
            <a:off x="70866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bx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8077200" y="1326272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9448800" y="1316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3" name="Rectangle 92"/>
          <p:cNvSpPr>
            <a:spLocks noChangeArrowheads="1"/>
          </p:cNvSpPr>
          <p:nvPr/>
        </p:nvSpPr>
        <p:spPr bwMode="auto">
          <a:xfrm>
            <a:off x="1676400" y="17538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4" name="Rectangle 93"/>
          <p:cNvSpPr>
            <a:spLocks noChangeArrowheads="1"/>
          </p:cNvSpPr>
          <p:nvPr/>
        </p:nvSpPr>
        <p:spPr bwMode="auto">
          <a:xfrm>
            <a:off x="4800600" y="17538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ecx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95" name="Rectangle 94"/>
          <p:cNvSpPr/>
          <p:nvPr/>
        </p:nvSpPr>
        <p:spPr bwMode="auto">
          <a:xfrm>
            <a:off x="7689526" y="17920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96" name="Straight Connector 95"/>
          <p:cNvCxnSpPr>
            <a:stCxn id="95" idx="0"/>
            <a:endCxn id="95" idx="2"/>
          </p:cNvCxnSpPr>
          <p:nvPr/>
        </p:nvCxnSpPr>
        <p:spPr bwMode="auto">
          <a:xfrm>
            <a:off x="9099226" y="17920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TextBox 96"/>
          <p:cNvSpPr txBox="1"/>
          <p:nvPr/>
        </p:nvSpPr>
        <p:spPr>
          <a:xfrm>
            <a:off x="70866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%cx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8077200" y="1773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9448800" y="17643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%cl</a:t>
            </a:r>
          </a:p>
        </p:txBody>
      </p:sp>
      <p:sp>
        <p:nvSpPr>
          <p:cNvPr id="100" name="Rectangle 99"/>
          <p:cNvSpPr>
            <a:spLocks noChangeArrowheads="1"/>
          </p:cNvSpPr>
          <p:nvPr/>
        </p:nvSpPr>
        <p:spPr bwMode="auto">
          <a:xfrm>
            <a:off x="1676400" y="22110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1" name="Rectangle 100"/>
          <p:cNvSpPr>
            <a:spLocks noChangeArrowheads="1"/>
          </p:cNvSpPr>
          <p:nvPr/>
        </p:nvSpPr>
        <p:spPr bwMode="auto">
          <a:xfrm>
            <a:off x="4800600" y="22110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edx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7689526" y="2249202"/>
            <a:ext cx="2819400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cxnSp>
        <p:nvCxnSpPr>
          <p:cNvPr id="103" name="Straight Connector 102"/>
          <p:cNvCxnSpPr>
            <a:stCxn id="102" idx="0"/>
            <a:endCxn id="102" idx="2"/>
          </p:cNvCxnSpPr>
          <p:nvPr/>
        </p:nvCxnSpPr>
        <p:spPr bwMode="auto">
          <a:xfrm>
            <a:off x="9099226" y="2249202"/>
            <a:ext cx="0" cy="342900"/>
          </a:xfrm>
          <a:prstGeom prst="line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0866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%dx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8077200" y="22311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9448800" y="2221576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%dl</a:t>
            </a:r>
          </a:p>
        </p:txBody>
      </p:sp>
      <p:sp>
        <p:nvSpPr>
          <p:cNvPr id="107" name="Rectangle 106"/>
          <p:cNvSpPr>
            <a:spLocks noChangeArrowheads="1"/>
          </p:cNvSpPr>
          <p:nvPr/>
        </p:nvSpPr>
        <p:spPr bwMode="auto">
          <a:xfrm>
            <a:off x="1676400" y="26682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08" name="Rectangle 107"/>
          <p:cNvSpPr>
            <a:spLocks noChangeArrowheads="1"/>
          </p:cNvSpPr>
          <p:nvPr/>
        </p:nvSpPr>
        <p:spPr bwMode="auto">
          <a:xfrm>
            <a:off x="4800600" y="26682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7086600" y="26883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4" name="Rectangle 113"/>
          <p:cNvSpPr>
            <a:spLocks noChangeArrowheads="1"/>
          </p:cNvSpPr>
          <p:nvPr/>
        </p:nvSpPr>
        <p:spPr bwMode="auto">
          <a:xfrm>
            <a:off x="1676400" y="3122980"/>
            <a:ext cx="8839200" cy="40613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5" name="Rectangle 114"/>
          <p:cNvSpPr>
            <a:spLocks noChangeArrowheads="1"/>
          </p:cNvSpPr>
          <p:nvPr/>
        </p:nvSpPr>
        <p:spPr bwMode="auto">
          <a:xfrm>
            <a:off x="4800600" y="31254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edi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086600" y="31455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%di</a:t>
            </a:r>
          </a:p>
        </p:txBody>
      </p:sp>
      <p:sp>
        <p:nvSpPr>
          <p:cNvPr id="121" name="Rectangle 120"/>
          <p:cNvSpPr>
            <a:spLocks noChangeArrowheads="1"/>
          </p:cNvSpPr>
          <p:nvPr/>
        </p:nvSpPr>
        <p:spPr bwMode="auto">
          <a:xfrm>
            <a:off x="1676400" y="3582610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2" name="Rectangle 121"/>
          <p:cNvSpPr>
            <a:spLocks noChangeArrowheads="1"/>
          </p:cNvSpPr>
          <p:nvPr/>
        </p:nvSpPr>
        <p:spPr bwMode="auto">
          <a:xfrm>
            <a:off x="4800600" y="3582610"/>
            <a:ext cx="5715000" cy="406131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ebp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086600" y="36027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8" name="Rectangle 127"/>
          <p:cNvSpPr>
            <a:spLocks noChangeArrowheads="1"/>
          </p:cNvSpPr>
          <p:nvPr/>
        </p:nvSpPr>
        <p:spPr bwMode="auto">
          <a:xfrm>
            <a:off x="1676400" y="4039810"/>
            <a:ext cx="8839200" cy="4037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rsp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29" name="Rectangle 128"/>
          <p:cNvSpPr>
            <a:spLocks noChangeArrowheads="1"/>
          </p:cNvSpPr>
          <p:nvPr/>
        </p:nvSpPr>
        <p:spPr bwMode="auto">
          <a:xfrm>
            <a:off x="4800600" y="4039810"/>
            <a:ext cx="5715000" cy="406131"/>
          </a:xfrm>
          <a:prstGeom prst="rect">
            <a:avLst/>
          </a:prstGeom>
          <a:solidFill>
            <a:srgbClr val="FF9999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</a:rPr>
              <a:t>esp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7086600" y="4059924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2" name="Rectangle 141"/>
          <p:cNvSpPr>
            <a:spLocks noChangeArrowheads="1"/>
          </p:cNvSpPr>
          <p:nvPr/>
        </p:nvSpPr>
        <p:spPr bwMode="auto">
          <a:xfrm>
            <a:off x="1676400" y="4502278"/>
            <a:ext cx="8839200" cy="4065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</a:t>
            </a:r>
          </a:p>
        </p:txBody>
      </p:sp>
      <p:sp>
        <p:nvSpPr>
          <p:cNvPr id="143" name="Rectangle 142"/>
          <p:cNvSpPr>
            <a:spLocks noChangeArrowheads="1"/>
          </p:cNvSpPr>
          <p:nvPr/>
        </p:nvSpPr>
        <p:spPr bwMode="auto">
          <a:xfrm>
            <a:off x="4800600" y="4502278"/>
            <a:ext cx="5715000" cy="40901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%r8d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6946087" y="452527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%r8w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7692518" y="4536865"/>
            <a:ext cx="2787760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0" name="Rectangle 149"/>
          <p:cNvSpPr/>
          <p:nvPr/>
        </p:nvSpPr>
        <p:spPr bwMode="auto">
          <a:xfrm>
            <a:off x="7696200" y="4075572"/>
            <a:ext cx="2784076" cy="342900"/>
          </a:xfrm>
          <a:prstGeom prst="rect">
            <a:avLst/>
          </a:prstGeom>
          <a:solidFill>
            <a:srgbClr val="EFBFBF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1" name="Rectangle 150"/>
          <p:cNvSpPr/>
          <p:nvPr/>
        </p:nvSpPr>
        <p:spPr bwMode="auto">
          <a:xfrm>
            <a:off x="7696200" y="3617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2" name="Rectangle 151"/>
          <p:cNvSpPr/>
          <p:nvPr/>
        </p:nvSpPr>
        <p:spPr bwMode="auto">
          <a:xfrm>
            <a:off x="7696200" y="31611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7696200" y="2702772"/>
            <a:ext cx="2784076" cy="3429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60" name="AutoShape 7"/>
          <p:cNvSpPr>
            <a:spLocks/>
          </p:cNvSpPr>
          <p:nvPr/>
        </p:nvSpPr>
        <p:spPr bwMode="auto">
          <a:xfrm rot="5400000">
            <a:off x="7530660" y="3155931"/>
            <a:ext cx="262423" cy="56368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6844263" y="598336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32-bit registers</a:t>
            </a:r>
          </a:p>
        </p:txBody>
      </p:sp>
      <p:sp>
        <p:nvSpPr>
          <p:cNvPr id="63" name="AutoShape 7"/>
          <p:cNvSpPr>
            <a:spLocks/>
          </p:cNvSpPr>
          <p:nvPr/>
        </p:nvSpPr>
        <p:spPr bwMode="auto">
          <a:xfrm rot="16200000">
            <a:off x="8968066" y="-1066681"/>
            <a:ext cx="228991" cy="2795434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62145" y="-76200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16-bit registers</a:t>
            </a:r>
          </a:p>
        </p:txBody>
      </p:sp>
      <p:sp>
        <p:nvSpPr>
          <p:cNvPr id="65" name="AutoShape 7"/>
          <p:cNvSpPr>
            <a:spLocks/>
          </p:cNvSpPr>
          <p:nvPr/>
        </p:nvSpPr>
        <p:spPr bwMode="auto">
          <a:xfrm rot="16200000">
            <a:off x="9692918" y="-34392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501682" y="257010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2" name="TextBox 1"/>
          <p:cNvSpPr txBox="1"/>
          <p:nvPr/>
        </p:nvSpPr>
        <p:spPr>
          <a:xfrm rot="5400000">
            <a:off x="3249509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1" name="Rectangle 70"/>
          <p:cNvSpPr>
            <a:spLocks noChangeArrowheads="1"/>
          </p:cNvSpPr>
          <p:nvPr/>
        </p:nvSpPr>
        <p:spPr bwMode="auto">
          <a:xfrm>
            <a:off x="1676400" y="5375078"/>
            <a:ext cx="8839200" cy="4037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</a:t>
            </a:r>
          </a:p>
        </p:txBody>
      </p:sp>
      <p:sp>
        <p:nvSpPr>
          <p:cNvPr id="72" name="Rectangle 71"/>
          <p:cNvSpPr>
            <a:spLocks noChangeArrowheads="1"/>
          </p:cNvSpPr>
          <p:nvPr/>
        </p:nvSpPr>
        <p:spPr bwMode="auto">
          <a:xfrm>
            <a:off x="4800600" y="5375078"/>
            <a:ext cx="5715000" cy="4061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r>
              <a:rPr lang="en-US" dirty="0">
                <a:latin typeface="Courier New" pitchFamily="49" charset="0"/>
              </a:rPr>
              <a:t>%r15d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07565" y="5395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Courier New" pitchFamily="49" charset="0"/>
                <a:cs typeface="Courier New" pitchFamily="49" charset="0"/>
              </a:rPr>
              <a:t>%r15w</a:t>
            </a:r>
          </a:p>
        </p:txBody>
      </p:sp>
      <p:sp>
        <p:nvSpPr>
          <p:cNvPr id="76" name="Rectangle 75"/>
          <p:cNvSpPr/>
          <p:nvPr/>
        </p:nvSpPr>
        <p:spPr bwMode="auto">
          <a:xfrm>
            <a:off x="7692518" y="5400836"/>
            <a:ext cx="2787758" cy="3429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 rot="5400000">
            <a:off x="62074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78" name="TextBox 77"/>
          <p:cNvSpPr txBox="1"/>
          <p:nvPr/>
        </p:nvSpPr>
        <p:spPr>
          <a:xfrm rot="5400000">
            <a:off x="9712608" y="4724672"/>
            <a:ext cx="6225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latin typeface="Calibri" pitchFamily="34" charset="0"/>
              </a:rPr>
              <a:t>…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9099226" y="270640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9448800" y="268832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9102908" y="31636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9448800" y="31264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9102908" y="3620802"/>
            <a:ext cx="1406018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9448800" y="3583628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9099226" y="4078002"/>
            <a:ext cx="1409700" cy="342900"/>
          </a:xfrm>
          <a:prstGeom prst="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9448800" y="4050376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44" name="Rectangle 143"/>
          <p:cNvSpPr/>
          <p:nvPr/>
        </p:nvSpPr>
        <p:spPr bwMode="auto">
          <a:xfrm>
            <a:off x="9099226" y="4539751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9472046" y="4521374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%r8b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9099226" y="5403722"/>
            <a:ext cx="1409700" cy="342900"/>
          </a:xfrm>
          <a:prstGeom prst="rect">
            <a:avLst/>
          </a:prstGeom>
          <a:solidFill>
            <a:srgbClr val="F6F5BD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9472046" y="5372192"/>
            <a:ext cx="877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%r15b</a:t>
            </a:r>
          </a:p>
        </p:txBody>
      </p:sp>
      <p:sp>
        <p:nvSpPr>
          <p:cNvPr id="80" name="AutoShape 7"/>
          <p:cNvSpPr>
            <a:spLocks/>
          </p:cNvSpPr>
          <p:nvPr/>
        </p:nvSpPr>
        <p:spPr bwMode="auto">
          <a:xfrm rot="5400000">
            <a:off x="5963795" y="2061039"/>
            <a:ext cx="262423" cy="8837211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5381454" y="6488668"/>
            <a:ext cx="1628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64-bit registers</a:t>
            </a:r>
          </a:p>
        </p:txBody>
      </p:sp>
      <p:sp>
        <p:nvSpPr>
          <p:cNvPr id="82" name="AutoShape 7"/>
          <p:cNvSpPr>
            <a:spLocks/>
          </p:cNvSpPr>
          <p:nvPr/>
        </p:nvSpPr>
        <p:spPr bwMode="auto">
          <a:xfrm rot="16200000">
            <a:off x="8245118" y="-35196"/>
            <a:ext cx="228992" cy="1416372"/>
          </a:xfrm>
          <a:prstGeom prst="rightBrace">
            <a:avLst>
              <a:gd name="adj1" fmla="val 2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8053882" y="256206"/>
            <a:ext cx="632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8-bit</a:t>
            </a:r>
          </a:p>
        </p:txBody>
      </p:sp>
      <p:sp>
        <p:nvSpPr>
          <p:cNvPr id="83" name="Slide Number Placeholder 3">
            <a:extLst>
              <a:ext uri="{FF2B5EF4-FFF2-40B4-BE49-F238E27FC236}">
                <a16:creationId xmlns:a16="http://schemas.microsoft.com/office/drawing/2014/main" id="{9E4F7F59-EBA3-4C68-B1D8-2057224B3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376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3" grpId="0" animBg="1"/>
      <p:bldP spid="53" grpId="0"/>
      <p:bldP spid="61" grpId="0"/>
      <p:bldP spid="69" grpId="0"/>
      <p:bldP spid="87" grpId="0" animBg="1"/>
      <p:bldP spid="88" grpId="0" animBg="1"/>
      <p:bldP spid="90" grpId="0"/>
      <p:bldP spid="91" grpId="0"/>
      <p:bldP spid="92" grpId="0"/>
      <p:bldP spid="94" grpId="0" animBg="1"/>
      <p:bldP spid="95" grpId="0" animBg="1"/>
      <p:bldP spid="97" grpId="0"/>
      <p:bldP spid="98" grpId="0"/>
      <p:bldP spid="99" grpId="0"/>
      <p:bldP spid="101" grpId="0" animBg="1"/>
      <p:bldP spid="102" grpId="0" animBg="1"/>
      <p:bldP spid="104" grpId="0"/>
      <p:bldP spid="105" grpId="0"/>
      <p:bldP spid="106" grpId="0"/>
      <p:bldP spid="108" grpId="0" animBg="1"/>
      <p:bldP spid="111" grpId="0"/>
      <p:bldP spid="115" grpId="0" animBg="1"/>
      <p:bldP spid="118" grpId="0"/>
      <p:bldP spid="122" grpId="0" animBg="1"/>
      <p:bldP spid="125" grpId="0"/>
      <p:bldP spid="129" grpId="0" animBg="1"/>
      <p:bldP spid="132" grpId="0"/>
      <p:bldP spid="143" grpId="0" animBg="1"/>
      <p:bldP spid="146" grpId="0"/>
      <p:bldP spid="149" grpId="0" animBg="1"/>
      <p:bldP spid="150" grpId="0" animBg="1"/>
      <p:bldP spid="151" grpId="0" animBg="1"/>
      <p:bldP spid="152" grpId="0" animBg="1"/>
      <p:bldP spid="153" grpId="0" animBg="1"/>
      <p:bldP spid="60" grpId="0" animBg="1"/>
      <p:bldP spid="62" grpId="0"/>
      <p:bldP spid="63" grpId="0" animBg="1"/>
      <p:bldP spid="64" grpId="0"/>
      <p:bldP spid="65" grpId="0" animBg="1"/>
      <p:bldP spid="66" grpId="0"/>
      <p:bldP spid="72" grpId="0" animBg="1"/>
      <p:bldP spid="74" grpId="0"/>
      <p:bldP spid="76" grpId="0" animBg="1"/>
      <p:bldP spid="109" grpId="0" animBg="1"/>
      <p:bldP spid="113" grpId="0"/>
      <p:bldP spid="116" grpId="0" animBg="1"/>
      <p:bldP spid="120" grpId="0"/>
      <p:bldP spid="123" grpId="0" animBg="1"/>
      <p:bldP spid="127" grpId="0"/>
      <p:bldP spid="130" grpId="0" animBg="1"/>
      <p:bldP spid="134" grpId="0"/>
      <p:bldP spid="144" grpId="0" animBg="1"/>
      <p:bldP spid="148" grpId="0"/>
      <p:bldP spid="73" grpId="0" animBg="1"/>
      <p:bldP spid="75" grpId="0"/>
      <p:bldP spid="82" grpId="0" animBg="1"/>
      <p:bldP spid="8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29025-3A4B-8548-AAFA-E762FF838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Implicitly Setting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0DF02-EF59-9945-9AE0-881E92B37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700784"/>
            <a:ext cx="10060405" cy="4928616"/>
          </a:xfrm>
        </p:spPr>
        <p:txBody>
          <a:bodyPr>
            <a:normAutofit lnSpcReduction="10000"/>
          </a:bodyPr>
          <a:lstStyle/>
          <a:p>
            <a:pPr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Set (or reset) based on the result of arithmetic operations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Example: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addq</a:t>
            </a:r>
            <a:r>
              <a:rPr lang="en-US" b="1" dirty="0">
                <a:latin typeface="Courier New"/>
                <a:cs typeface="Courier New"/>
              </a:rPr>
              <a:t> 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Src</a:t>
            </a:r>
            <a:r>
              <a:rPr lang="en-US" b="1" dirty="0" err="1">
                <a:latin typeface="Courier New"/>
                <a:cs typeface="Courier New"/>
              </a:rPr>
              <a:t>,</a:t>
            </a:r>
            <a:r>
              <a:rPr lang="en-US" b="1" dirty="0" err="1">
                <a:latin typeface="Courier New"/>
                <a:ea typeface="Calibri Italic" charset="0"/>
                <a:cs typeface="Courier New"/>
                <a:sym typeface="Calibri Italic" charset="0"/>
              </a:rPr>
              <a:t>Dest</a:t>
            </a:r>
            <a:r>
              <a:rPr lang="en-US" b="1" dirty="0">
                <a:latin typeface="Courier New"/>
                <a:ea typeface="Calibri Italic" charset="0"/>
                <a:cs typeface="Courier New"/>
                <a:sym typeface="Calibri Italic" charset="0"/>
              </a:rPr>
              <a:t>				</a:t>
            </a:r>
            <a:r>
              <a:rPr lang="en-US" b="1" dirty="0">
                <a:latin typeface="Courier New"/>
                <a:cs typeface="Courier New"/>
              </a:rPr>
              <a:t># C-analog: </a:t>
            </a:r>
            <a:r>
              <a:rPr lang="en-US" b="1" dirty="0">
                <a:latin typeface="Courier New"/>
                <a:cs typeface="Courier New"/>
                <a:sym typeface="Courier New Bold" charset="0"/>
              </a:rPr>
              <a:t>t = </a:t>
            </a:r>
            <a:r>
              <a:rPr lang="en-US" b="1" dirty="0" err="1">
                <a:latin typeface="Courier New"/>
                <a:cs typeface="Courier New"/>
                <a:sym typeface="Courier New Bold" charset="0"/>
              </a:rPr>
              <a:t>a+b</a:t>
            </a:r>
            <a:endParaRPr lang="en-US" b="1" dirty="0">
              <a:latin typeface="Courier New"/>
              <a:cs typeface="Courier New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== 0</a:t>
            </a:r>
            <a:br>
              <a:rPr lang="en-US" dirty="0">
                <a:latin typeface="Courier New Bold" charset="0"/>
                <a:cs typeface="Courier New Bold" charset="0"/>
                <a:sym typeface="Courier New Bold" charset="0"/>
              </a:rPr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&lt; 0</a:t>
            </a:r>
            <a:r>
              <a:rPr lang="en-US" dirty="0"/>
              <a:t> (as signed encoding)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set</a:t>
            </a:r>
            <a:r>
              <a:rPr lang="en-US" dirty="0"/>
              <a:t> if carry out from most significant bit (unsigned overflow)</a:t>
            </a:r>
          </a:p>
          <a:p>
            <a:pPr marL="1174750" lvl="3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	   also CF takes the value of the last bit shifted (left or right)</a:t>
            </a:r>
            <a:br>
              <a:rPr lang="en-US" dirty="0"/>
            </a:br>
            <a:endParaRPr lang="en-US" dirty="0"/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OF set</a:t>
            </a:r>
            <a:r>
              <a:rPr lang="en-US" dirty="0"/>
              <a:t> if twos-complement (signed) overflow (pos/neg overflow)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(a&gt;0 &amp;&amp; b&gt;0 &amp;&amp; t&lt;0) || (a&lt;0 &amp;&amp; b&lt;0 &amp;&amp; t&gt;=0)</a:t>
            </a:r>
          </a:p>
          <a:p>
            <a:pPr marL="317500" lvl="1" indent="0">
              <a:buNone/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	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also, set if a 1-bit shift operation changes the sign of the result</a:t>
            </a:r>
            <a:br>
              <a:rPr lang="en-US" dirty="0">
                <a:latin typeface="Calibri"/>
                <a:cs typeface="Calibri"/>
                <a:sym typeface="Courier New Bold" charset="0"/>
              </a:rPr>
            </a:br>
            <a:endParaRPr lang="en-US" dirty="0">
              <a:latin typeface="Calibri"/>
              <a:cs typeface="Calibri"/>
              <a:sym typeface="Courier New Bold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b="1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PF set</a:t>
            </a:r>
            <a:r>
              <a:rPr lang="en-US" dirty="0">
                <a:solidFill>
                  <a:srgbClr val="800000"/>
                </a:solidFill>
                <a:latin typeface="Calibri"/>
                <a:cs typeface="Calibri"/>
                <a:sym typeface="Courier New Bold" charset="0"/>
              </a:rPr>
              <a:t> 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t</a:t>
            </a:r>
            <a:r>
              <a:rPr lang="en-US" dirty="0">
                <a:latin typeface="Calibri"/>
                <a:cs typeface="Calibri"/>
                <a:sym typeface="Courier New Bold" charset="0"/>
              </a:rPr>
              <a:t> has an even number of 1 bits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38C7C-07CA-44A8-BC51-01023D6A8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519E4F-A512-4C4C-A72D-0125CEF85699}"/>
              </a:ext>
            </a:extLst>
          </p:cNvPr>
          <p:cNvSpPr txBox="1"/>
          <p:nvPr/>
        </p:nvSpPr>
        <p:spPr>
          <a:xfrm>
            <a:off x="607595" y="914400"/>
            <a:ext cx="109727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		CF </a:t>
            </a:r>
            <a:r>
              <a:rPr lang="en-US" sz="2400" dirty="0">
                <a:ea typeface="Calibri Bold" charset="0"/>
                <a:cs typeface="Calibri Bold" charset="0"/>
                <a:sym typeface="Calibri Bold" charset="0"/>
              </a:rPr>
              <a:t>(</a:t>
            </a:r>
            <a:r>
              <a:rPr lang="en-US" sz="2400" dirty="0"/>
              <a:t>Carry)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SF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(Sign)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ZF </a:t>
            </a:r>
            <a:r>
              <a:rPr lang="en-US" sz="2400" dirty="0"/>
              <a:t>(Zero)   </a:t>
            </a:r>
            <a:r>
              <a:rPr lang="en-US" sz="2400" b="1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OF</a:t>
            </a:r>
            <a:r>
              <a:rPr lang="en-US" sz="2400" dirty="0">
                <a:solidFill>
                  <a:srgbClr val="800000"/>
                </a:solidFill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400" dirty="0"/>
              <a:t>(Overflow)   </a:t>
            </a:r>
            <a:r>
              <a:rPr lang="en-US" sz="2400" b="1" dirty="0">
                <a:solidFill>
                  <a:srgbClr val="800000"/>
                </a:solidFill>
              </a:rPr>
              <a:t>PF </a:t>
            </a:r>
            <a:r>
              <a:rPr lang="en-US" sz="2400" dirty="0"/>
              <a:t>(Parity)</a:t>
            </a:r>
          </a:p>
        </p:txBody>
      </p:sp>
    </p:spTree>
    <p:extLst>
      <p:ext uri="{BB962C8B-B14F-4D97-AF65-F5344CB8AC3E}">
        <p14:creationId xmlns:p14="http://schemas.microsoft.com/office/powerpoint/2010/main" val="101080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Compare</a:t>
            </a:r>
          </a:p>
        </p:txBody>
      </p:sp>
      <p:sp>
        <p:nvSpPr>
          <p:cNvPr id="35844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 err="1">
                <a:latin typeface="Courier New" pitchFamily="49" charset="0"/>
              </a:rPr>
              <a:t>cmp</a:t>
            </a:r>
            <a:r>
              <a:rPr lang="en-US" b="1" dirty="0">
                <a:latin typeface="Courier New" pitchFamily="49" charset="0"/>
              </a:rPr>
              <a:t>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</a:rPr>
              <a:t>Src2, Src1</a:t>
            </a:r>
          </a:p>
          <a:p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cmpq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a-b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then throws away the result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And sets condition codes along the way,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subq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would!</a:t>
            </a:r>
          </a:p>
          <a:p>
            <a:pPr lvl="1"/>
            <a:r>
              <a:rPr lang="en-US" dirty="0">
                <a:cs typeface="Calibri" panose="020F0502020204030204" pitchFamily="34" charset="0"/>
                <a:sym typeface="Courier New Bold" charset="0"/>
              </a:rPr>
              <a:t>Follows the rules we saw on the previous slide for arithmetic instructions</a:t>
            </a:r>
          </a:p>
          <a:p>
            <a:pPr lvl="1"/>
            <a:r>
              <a:rPr lang="en-US" b="1" u="sng" dirty="0">
                <a:solidFill>
                  <a:srgbClr val="800000"/>
                </a:solidFill>
              </a:rPr>
              <a:t>Beware the order of the </a:t>
            </a:r>
            <a:r>
              <a:rPr lang="en-US" b="1" u="sng" dirty="0" err="1">
                <a:solidFill>
                  <a:srgbClr val="800000"/>
                </a:solidFill>
                <a:latin typeface="Courier New"/>
                <a:cs typeface="Courier New"/>
              </a:rPr>
              <a:t>cmp</a:t>
            </a:r>
            <a:r>
              <a:rPr lang="en-US" b="1" u="sng" dirty="0">
                <a:solidFill>
                  <a:srgbClr val="800000"/>
                </a:solidFill>
              </a:rPr>
              <a:t> operands!</a:t>
            </a:r>
          </a:p>
          <a:p>
            <a:pPr lvl="1"/>
            <a:endParaRPr lang="en-US" b="1" u="sng" dirty="0">
              <a:solidFill>
                <a:srgbClr val="800000"/>
              </a:solidFill>
            </a:endParaRPr>
          </a:p>
          <a:p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 == b</a:t>
            </a:r>
            <a:endParaRPr lang="en-US" dirty="0"/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if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(a-b) &lt; 0</a:t>
            </a:r>
            <a:r>
              <a:rPr lang="en-US" dirty="0"/>
              <a:t> (as signed), i.e.,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 &gt; a</a:t>
            </a:r>
            <a:r>
              <a:rPr lang="en-US" dirty="0"/>
              <a:t> in a signed comparison!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CF and OF</a:t>
            </a:r>
            <a:r>
              <a:rPr lang="en-US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dirty="0"/>
              <a:t>used mostly in combinations with others (see in a few slides)</a:t>
            </a:r>
            <a:endParaRPr lang="en-US" dirty="0">
              <a:latin typeface="Courier New Bold" charset="0"/>
              <a:ea typeface="ヒラギノ角ゴ ProN W6" charset="0"/>
              <a:cs typeface="ヒラギノ角ゴ ProN W6" charset="0"/>
              <a:sym typeface="Courier New Bold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80D364-5F34-403B-89EB-07279872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125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Explicitly Setting Condition Codes: Test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1" dirty="0">
                <a:latin typeface="Courier New" pitchFamily="49" charset="0"/>
              </a:rPr>
              <a:t>test{</a:t>
            </a:r>
            <a:r>
              <a:rPr lang="en-US" b="1" dirty="0" err="1">
                <a:latin typeface="Courier New" pitchFamily="49" charset="0"/>
              </a:rPr>
              <a:t>b,w,l,q</a:t>
            </a:r>
            <a:r>
              <a:rPr lang="en-US" b="1" dirty="0">
                <a:latin typeface="Courier New" pitchFamily="49" charset="0"/>
              </a:rPr>
              <a:t>} 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Src2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</a:t>
            </a:r>
            <a:r>
              <a:rPr lang="en-US" b="1" i="1" dirty="0">
                <a:latin typeface="Courier New" pitchFamily="49" charset="0"/>
                <a:cs typeface="Courier New" pitchFamily="49" charset="0"/>
              </a:rPr>
              <a:t>Src1</a:t>
            </a:r>
          </a:p>
          <a:p>
            <a:pPr marL="260350"/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testq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b,a</a:t>
            </a:r>
            <a:r>
              <a:rPr lang="en-US" dirty="0"/>
              <a:t> computes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t =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/>
              <a:t>, then throws away the result!</a:t>
            </a:r>
          </a:p>
          <a:p>
            <a:pPr marL="660400" lvl="1"/>
            <a:r>
              <a:rPr lang="en-US" dirty="0"/>
              <a:t>And sets condition codes like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andq</a:t>
            </a:r>
            <a:r>
              <a:rPr lang="en-US" dirty="0"/>
              <a:t> would (order doesn’t matter here)</a:t>
            </a:r>
          </a:p>
          <a:p>
            <a:pPr marL="660400" lvl="1"/>
            <a:r>
              <a:rPr lang="en-US" dirty="0"/>
              <a:t>So again, same rules as arithmetic instructions</a:t>
            </a:r>
          </a:p>
          <a:p>
            <a:pPr marL="660400" lvl="1"/>
            <a:endParaRPr lang="en-US" dirty="0"/>
          </a:p>
          <a:p>
            <a:pPr marL="260350"/>
            <a:r>
              <a:rPr lang="en-US" dirty="0"/>
              <a:t>Use cases</a:t>
            </a: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ZF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== 0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, i.e.,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a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and 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b</a:t>
            </a:r>
            <a:r>
              <a:rPr lang="en-US" dirty="0">
                <a:cs typeface="Calibri" panose="020F0502020204030204" pitchFamily="34" charset="0"/>
                <a:sym typeface="Courier New Bold" charset="0"/>
              </a:rPr>
              <a:t> have no bits in common</a:t>
            </a:r>
            <a:endParaRPr lang="en-US" dirty="0">
              <a:cs typeface="Calibri" panose="020F0502020204030204" pitchFamily="34" charset="0"/>
            </a:endParaRPr>
          </a:p>
          <a:p>
            <a:pPr marL="660400" lvl="1" indent="-342900"/>
            <a:r>
              <a:rPr lang="en-US" b="1" dirty="0">
                <a:solidFill>
                  <a:srgbClr val="980002"/>
                </a:solidFill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SF set</a:t>
            </a:r>
            <a:r>
              <a:rPr lang="en-US" dirty="0"/>
              <a:t> when </a:t>
            </a:r>
            <a:r>
              <a:rPr lang="en-US" dirty="0" err="1">
                <a:latin typeface="Courier New Bold" charset="0"/>
                <a:cs typeface="Courier New Bold" charset="0"/>
                <a:sym typeface="Courier New Bold" charset="0"/>
              </a:rPr>
              <a:t>a&amp;b</a:t>
            </a:r>
            <a:r>
              <a:rPr lang="en-US" dirty="0">
                <a:latin typeface="Courier New Bold" charset="0"/>
                <a:cs typeface="Courier New Bold" charset="0"/>
                <a:sym typeface="Courier New Bold" charset="0"/>
              </a:rPr>
              <a:t> &lt; 0</a:t>
            </a:r>
            <a:endParaRPr lang="en-US" dirty="0"/>
          </a:p>
          <a:p>
            <a:pPr marL="260350"/>
            <a:r>
              <a:rPr lang="en-US" dirty="0"/>
              <a:t>Useful when doing bit masking</a:t>
            </a:r>
          </a:p>
          <a:p>
            <a:pPr marL="660400" lvl="1"/>
            <a:r>
              <a:rPr lang="en-US" dirty="0"/>
              <a:t>E.g.,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&amp; 0x1</a:t>
            </a:r>
            <a:r>
              <a:rPr lang="en-US" dirty="0"/>
              <a:t>, to know whether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is even or odd</a:t>
            </a:r>
          </a:p>
          <a:p>
            <a:pPr marL="660400" lvl="1"/>
            <a:r>
              <a:rPr lang="en-US" dirty="0"/>
              <a:t>If the result of 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dirty="0"/>
              <a:t> is 0, it’s even, if 1, it’s odd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78494D-BE4B-42D0-A0B2-62E745163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53539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Step 2: Reading Condition Codes</a:t>
            </a:r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2999"/>
            <a:ext cx="10972800" cy="5213351"/>
          </a:xfrm>
          <a:ln/>
        </p:spPr>
        <p:txBody>
          <a:bodyPr>
            <a:normAutofit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Cannot read condition codes directly; instead observe via instructions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generally observe </a:t>
            </a:r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combinations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of condition codes, not individual ones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marL="152400"/>
            <a:r>
              <a:rPr lang="en-US" sz="2400" dirty="0"/>
              <a:t>Example: the </a:t>
            </a:r>
            <a:r>
              <a:rPr lang="en-US" sz="2400" b="1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sz="2400" dirty="0"/>
              <a:t> family of instructions</a:t>
            </a:r>
          </a:p>
          <a:p>
            <a:pPr marL="552450" lvl="1"/>
            <a:r>
              <a:rPr lang="en-US" sz="2000" dirty="0"/>
              <a:t>Write single-byte destination register based on combinations of condition codes</a:t>
            </a:r>
          </a:p>
          <a:p>
            <a:pPr marL="952500" lvl="2"/>
            <a:r>
              <a:rPr lang="en-US" sz="2000" b="1" dirty="0">
                <a:latin typeface="Courier New"/>
                <a:cs typeface="Courier New"/>
              </a:rPr>
              <a:t>set{e, ne, s, …} D</a:t>
            </a:r>
            <a:r>
              <a:rPr lang="en-US" sz="2000" dirty="0"/>
              <a:t>      where D is a 1-byte register</a:t>
            </a:r>
          </a:p>
          <a:p>
            <a:pPr marL="952500" lvl="2"/>
            <a:r>
              <a:rPr lang="en-US" sz="2000" dirty="0">
                <a:latin typeface="Calibri"/>
                <a:cs typeface="Calibri"/>
              </a:rPr>
              <a:t>Example: </a:t>
            </a:r>
            <a:r>
              <a:rPr lang="en-US" sz="2000" b="1" dirty="0" err="1">
                <a:latin typeface="Courier New"/>
                <a:cs typeface="Courier New"/>
              </a:rPr>
              <a:t>sete</a:t>
            </a:r>
            <a:r>
              <a:rPr lang="en-US" sz="2000" b="1" dirty="0">
                <a:latin typeface="Courier New"/>
                <a:cs typeface="Courier New"/>
              </a:rPr>
              <a:t> %al</a:t>
            </a:r>
          </a:p>
          <a:p>
            <a:pPr marL="1409700" lvl="3"/>
            <a:r>
              <a:rPr lang="en-US" sz="1800" dirty="0">
                <a:cs typeface="Courier New"/>
              </a:rPr>
              <a:t>means: </a:t>
            </a:r>
            <a:r>
              <a:rPr lang="en-US" sz="1800" dirty="0"/>
              <a:t>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=1 if flag ZF is set, </a:t>
            </a:r>
            <a:r>
              <a:rPr lang="en-US" sz="1800" b="1" dirty="0">
                <a:latin typeface="Courier New" charset="0"/>
                <a:ea typeface="Courier New" charset="0"/>
                <a:cs typeface="Courier New" charset="0"/>
              </a:rPr>
              <a:t>%al</a:t>
            </a:r>
            <a:r>
              <a:rPr lang="en-US" sz="1800" dirty="0"/>
              <a:t>=0 otherwise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77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4110F-755D-4862-9105-9FAC08EB8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condition codes for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A142A-2817-424A-B48F-B002AD29E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setle</a:t>
            </a:r>
            <a:r>
              <a:rPr lang="en-US" dirty="0"/>
              <a:t> – Less than or equal (signed)</a:t>
            </a:r>
          </a:p>
          <a:p>
            <a:pPr lvl="1"/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Courier New" panose="02070309020205020404" pitchFamily="49" charset="0"/>
                <a:sym typeface="Courier New Bold" charset="0"/>
              </a:rPr>
              <a:t>Combination of condition codes:</a:t>
            </a:r>
            <a:r>
              <a:rPr kumimoji="0" 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 (SF^OF)|ZF</a:t>
            </a:r>
          </a:p>
          <a:p>
            <a:pPr lvl="1"/>
            <a:r>
              <a:rPr lang="en-US" dirty="0"/>
              <a:t>SF - Sign Flag (true if negative)</a:t>
            </a:r>
          </a:p>
          <a:p>
            <a:pPr lvl="1"/>
            <a:r>
              <a:rPr lang="en-US" dirty="0"/>
              <a:t>OF – Overflow Flag (true if signed overflow occurred)</a:t>
            </a:r>
          </a:p>
          <a:p>
            <a:pPr lvl="1"/>
            <a:r>
              <a:rPr lang="en-US" dirty="0"/>
              <a:t>ZF – Zero Flag (true if result is zero)</a:t>
            </a:r>
          </a:p>
          <a:p>
            <a:pPr lvl="1"/>
            <a:endParaRPr lang="en-US" dirty="0"/>
          </a:p>
          <a:p>
            <a:pPr marL="203200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All of the combos expect to be run after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src,dst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60400" lvl="1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		   (runs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dst-src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If: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zero –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/>
              <a:t> were equal</a:t>
            </a:r>
          </a:p>
          <a:p>
            <a:pPr marL="1117600" lvl="2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OR if one but not both: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is negative (and didn’t overflow) – </a:t>
            </a:r>
            <a:r>
              <a:rPr lang="en-US" dirty="0" err="1"/>
              <a:t>src</a:t>
            </a:r>
            <a:r>
              <a:rPr lang="en-US" dirty="0"/>
              <a:t> was larger than </a:t>
            </a:r>
            <a:r>
              <a:rPr lang="en-US" dirty="0" err="1"/>
              <a:t>dst</a:t>
            </a:r>
            <a:r>
              <a:rPr lang="en-US" dirty="0"/>
              <a:t> </a:t>
            </a:r>
          </a:p>
          <a:p>
            <a:pPr marL="1574800" lvl="3" indent="-342900">
              <a:tabLst>
                <a:tab pos="1225550" algn="l"/>
                <a:tab pos="4060825" algn="l"/>
                <a:tab pos="1225550" algn="l"/>
                <a:tab pos="4060825" algn="l"/>
              </a:tabLst>
            </a:pPr>
            <a:r>
              <a:rPr lang="en-US" dirty="0"/>
              <a:t>The result overflowed (and is positive) – </a:t>
            </a:r>
            <a:r>
              <a:rPr lang="en-US" dirty="0" err="1"/>
              <a:t>dst</a:t>
            </a:r>
            <a:r>
              <a:rPr lang="en-US" dirty="0"/>
              <a:t> is negative, </a:t>
            </a:r>
            <a:r>
              <a:rPr lang="en-US" dirty="0" err="1"/>
              <a:t>src</a:t>
            </a:r>
            <a:r>
              <a:rPr lang="en-US" dirty="0"/>
              <a:t> is positive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CEE1A-F467-4532-A218-766165E2D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639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/>
          </p:cNvSpPr>
          <p:nvPr/>
        </p:nvSpPr>
        <p:spPr bwMode="auto">
          <a:xfrm>
            <a:off x="9586913" y="22225"/>
            <a:ext cx="1320800" cy="177800"/>
          </a:xfrm>
          <a:prstGeom prst="rect">
            <a:avLst/>
          </a:prstGeom>
          <a:noFill/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pPr algn="l"/>
            <a:r>
              <a:rPr lang="en-US" sz="1200">
                <a:solidFill>
                  <a:srgbClr val="FFFFFF"/>
                </a:solidFill>
                <a:ea typeface="Gill Sans" charset="0"/>
                <a:cs typeface="Gill Sans" charset="0"/>
              </a:rPr>
              <a:t>Carnegie Mellon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 codes combinations</a:t>
            </a:r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7382098"/>
              </p:ext>
            </p:extLst>
          </p:nvPr>
        </p:nvGraphicFramePr>
        <p:xfrm>
          <a:off x="954043" y="1869440"/>
          <a:ext cx="5562600" cy="3576320"/>
        </p:xfrm>
        <a:graphic>
          <a:graphicData uri="http://schemas.openxmlformats.org/drawingml/2006/table">
            <a:tbl>
              <a:tblPr/>
              <a:tblGrid>
                <a:gridCol w="1113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20006">
                  <a:extLst>
                    <a:ext uri="{9D8B030D-6E8A-4147-A177-3AD203B41FA5}">
                      <a16:colId xmlns:a16="http://schemas.microsoft.com/office/drawing/2014/main" val="3028868806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ns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le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a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</a:t>
                      </a: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b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904246" y="1869440"/>
            <a:ext cx="34901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Note: suffixes do not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indicate operand sizes,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but rather conditions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1C723E-FF8C-CC49-9CEC-5B9923646ADE}"/>
              </a:ext>
            </a:extLst>
          </p:cNvPr>
          <p:cNvSpPr txBox="1"/>
          <p:nvPr/>
        </p:nvSpPr>
        <p:spPr>
          <a:xfrm>
            <a:off x="6904245" y="3629878"/>
            <a:ext cx="4318939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These same suffixes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will come back when</a:t>
            </a:r>
            <a:br>
              <a:rPr lang="en-US" sz="2800" dirty="0">
                <a:latin typeface="Calibri" charset="0"/>
                <a:ea typeface="Calibri" charset="0"/>
                <a:cs typeface="Calibri" charset="0"/>
              </a:rPr>
            </a:b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we see other instructions</a:t>
            </a: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that read condition codes.</a:t>
            </a:r>
          </a:p>
          <a:p>
            <a:pPr marL="0" lvl="1"/>
            <a:endParaRPr lang="en-US" sz="2800" dirty="0">
              <a:latin typeface="Calibri" charset="0"/>
              <a:ea typeface="Calibri" charset="0"/>
              <a:cs typeface="Calibri" charset="0"/>
            </a:endParaRPr>
          </a:p>
          <a:p>
            <a:pPr marL="0" lvl="1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Expect to be run after a </a:t>
            </a:r>
            <a:r>
              <a:rPr lang="en-US" sz="2800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cmp</a:t>
            </a:r>
            <a:endParaRPr lang="en-US" sz="2800" b="1" dirty="0">
              <a:latin typeface="Courier New" panose="02070309020205020404" pitchFamily="49" charset="0"/>
              <a:ea typeface="Calibri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7F4501-E3FB-4CC2-B258-64F37CC5F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8531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394AF-A7A4-244E-B77D-AFC747210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2: Reading Condition Codes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042B8-0F07-0A4D-BDC2-B55C4E9E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(and others) read the current state of condition codes</a:t>
            </a:r>
          </a:p>
          <a:p>
            <a:pPr lvl="1"/>
            <a:r>
              <a:rPr lang="en-US" dirty="0"/>
              <a:t>Whatever it is, and whichever instruction changed it last</a:t>
            </a:r>
          </a:p>
          <a:p>
            <a:pPr lvl="1"/>
            <a:endParaRPr lang="en-US" dirty="0"/>
          </a:p>
          <a:p>
            <a:r>
              <a:rPr lang="en-US" dirty="0"/>
              <a:t>So when you see (for example)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setne</a:t>
            </a:r>
            <a:r>
              <a:rPr lang="en-US" dirty="0"/>
              <a:t>, work backwards!</a:t>
            </a:r>
          </a:p>
          <a:p>
            <a:pPr lvl="1"/>
            <a:r>
              <a:rPr lang="en-US" dirty="0"/>
              <a:t>Look at previous instructions, to find the last one to change conditions</a:t>
            </a:r>
          </a:p>
          <a:p>
            <a:pPr lvl="1"/>
            <a:r>
              <a:rPr lang="en-US" dirty="0"/>
              <a:t>Then you’ll know the two values that were compared</a:t>
            </a:r>
          </a:p>
          <a:p>
            <a:pPr lvl="1"/>
            <a:r>
              <a:rPr lang="en-US" dirty="0"/>
              <a:t>Ignore instructions that don’t touch condition codes (like moves)</a:t>
            </a:r>
          </a:p>
          <a:p>
            <a:pPr lvl="1"/>
            <a:endParaRPr lang="en-US" dirty="0"/>
          </a:p>
          <a:p>
            <a:r>
              <a:rPr lang="en-US" dirty="0"/>
              <a:t>Usually you’ll see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cmpX</a:t>
            </a:r>
            <a:r>
              <a:rPr lang="en-US" dirty="0"/>
              <a:t> (or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testX</a:t>
            </a:r>
            <a:r>
              <a:rPr lang="en-US" dirty="0"/>
              <a:t>, or arithmetic) right before</a:t>
            </a:r>
          </a:p>
          <a:p>
            <a:pPr lvl="1"/>
            <a:r>
              <a:rPr lang="en-US" dirty="0"/>
              <a:t>But not always, so know what to do in general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5EC09A-8A55-4769-B97F-FB701725B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8083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2DAF-241B-562A-881F-B38594373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EE89-5365-62C4-438A-0B092B2E0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90%+ of the time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dirty="0"/>
              <a:t> instruction followed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/>
              <a:t> instruction (or a branch, next lecture)</a:t>
            </a:r>
          </a:p>
          <a:p>
            <a:pPr lvl="1"/>
            <a:r>
              <a:rPr lang="en-US" dirty="0"/>
              <a:t>Don’t have to think about condition codes at all!</a:t>
            </a:r>
          </a:p>
          <a:p>
            <a:pPr lvl="1"/>
            <a:r>
              <a:rPr lang="en-US" dirty="0"/>
              <a:t>Think of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>
                <a:cs typeface="Courier New" panose="02070309020205020404" pitchFamily="49" charset="0"/>
              </a:rPr>
              <a:t>etc.</a:t>
            </a:r>
          </a:p>
          <a:p>
            <a:pPr lvl="2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10% or less of the time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Arbitrary arithmetic instruction sets the condition codes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testq</a:t>
            </a:r>
            <a:r>
              <a:rPr lang="en-US" dirty="0">
                <a:cs typeface="Courier New" panose="02070309020205020404" pitchFamily="49" charset="0"/>
              </a:rPr>
              <a:t> sets the condition codes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Followed by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cs typeface="Courier New" panose="02070309020205020404" pitchFamily="49" charset="0"/>
              </a:rPr>
              <a:t> or branch (next lecture)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you actually have to think about which condition codes are set to figure out what the assembly is doing, which can be challenging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47B4-602F-CA91-EDB3-99CCBBD0F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26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b="1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0602007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1"/>
            <a:ext cx="10972800" cy="2714854"/>
          </a:xfrm>
        </p:spPr>
        <p:txBody>
          <a:bodyPr>
            <a:normAutofit/>
          </a:bodyPr>
          <a:lstStyle/>
          <a:p>
            <a:r>
              <a:rPr lang="en-US" dirty="0"/>
              <a:t>From C source code, using a compiler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gcc</a:t>
            </a:r>
            <a:r>
              <a:rPr lang="en-US" b="1" dirty="0">
                <a:latin typeface="Courier New" pitchFamily="49" charset="0"/>
              </a:rPr>
              <a:t> –O1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-S</a:t>
            </a: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 err="1">
                <a:latin typeface="Courier New" pitchFamily="49" charset="0"/>
              </a:rPr>
              <a:t>sum.c</a:t>
            </a:r>
            <a:endParaRPr lang="en-US" b="1" dirty="0">
              <a:latin typeface="Courier New" pitchFamily="49" charset="0"/>
            </a:endParaRPr>
          </a:p>
          <a:p>
            <a:pPr lvl="2">
              <a:spcBef>
                <a:spcPct val="50000"/>
              </a:spcBef>
            </a:pPr>
            <a:r>
              <a:rPr lang="en-US" dirty="0"/>
              <a:t>Produces file </a:t>
            </a:r>
            <a:r>
              <a:rPr lang="en-US" b="1" dirty="0" err="1">
                <a:latin typeface="Courier New" pitchFamily="49" charset="0"/>
              </a:rPr>
              <a:t>sum.s</a:t>
            </a:r>
            <a:endParaRPr lang="en-US" b="1" dirty="0">
              <a:latin typeface="Courier New" pitchFamily="49" charset="0"/>
            </a:endParaRPr>
          </a:p>
          <a:p>
            <a:pPr lvl="1"/>
            <a:endParaRPr lang="en-US" b="1" i="1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May get very different results on different machines due to different versions of </a:t>
            </a:r>
            <a:r>
              <a:rPr lang="en-US" dirty="0" err="1">
                <a:solidFill>
                  <a:srgbClr val="FF0000"/>
                </a:solidFill>
              </a:rPr>
              <a:t>gcc</a:t>
            </a:r>
            <a:r>
              <a:rPr lang="en-US" dirty="0">
                <a:solidFill>
                  <a:srgbClr val="FF0000"/>
                </a:solidFill>
              </a:rPr>
              <a:t> and different compiler settings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76E4634-4D0C-224A-BD2A-2086FB3B95C5}"/>
              </a:ext>
            </a:extLst>
          </p:cNvPr>
          <p:cNvSpPr/>
          <p:nvPr/>
        </p:nvSpPr>
        <p:spPr bwMode="auto">
          <a:xfrm>
            <a:off x="2765738" y="1654935"/>
            <a:ext cx="533400" cy="484430"/>
          </a:xfrm>
          <a:prstGeom prst="ellipse">
            <a:avLst/>
          </a:prstGeom>
          <a:noFill/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A514FD6-E758-2941-8200-AEA7E829A2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8619" y="3857854"/>
            <a:ext cx="3959225" cy="36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 typeface="Wingdings 2" pitchFamily="18" charset="2"/>
              <a:buNone/>
            </a:pPr>
            <a:r>
              <a:rPr lang="en-US" kern="0"/>
              <a:t>C Code: </a:t>
            </a:r>
            <a:r>
              <a:rPr lang="en-US" b="0" kern="0"/>
              <a:t>sum.c</a:t>
            </a:r>
          </a:p>
          <a:p>
            <a:pPr>
              <a:buFont typeface="Wingdings 2" pitchFamily="18" charset="2"/>
              <a:buNone/>
            </a:pPr>
            <a:endParaRPr lang="en-US" kern="0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5D4CF3F-1D2C-D745-B30C-9592F94622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4315054"/>
            <a:ext cx="3810000" cy="230576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long plus(long x, long y); </a:t>
            </a:r>
          </a:p>
          <a:p>
            <a:pPr>
              <a:tabLst>
                <a:tab pos="457200" algn="l"/>
                <a:tab pos="1485900" algn="l"/>
              </a:tabLst>
            </a:pP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void sum(long x, long y, 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     long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{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long t = plus(x, y);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 *</a:t>
            </a:r>
            <a:r>
              <a:rPr lang="en-US" dirty="0" err="1">
                <a:latin typeface="Courier New" pitchFamily="49" charset="0"/>
              </a:rPr>
              <a:t>dest</a:t>
            </a:r>
            <a:r>
              <a:rPr lang="en-US" dirty="0">
                <a:latin typeface="Courier New" pitchFamily="49" charset="0"/>
              </a:rPr>
              <a:t> = 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4551E8FC-18F7-6941-A02E-D75BC33240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418" y="3826104"/>
            <a:ext cx="45720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  <a:latin typeface="Calibri" pitchFamily="34" charset="0"/>
              </a:rPr>
              <a:t>Generated x86-64 assembly: </a:t>
            </a:r>
            <a:r>
              <a:rPr lang="en-US" sz="2400" dirty="0" err="1">
                <a:solidFill>
                  <a:schemeClr val="tx2"/>
                </a:solidFill>
                <a:latin typeface="Calibri" pitchFamily="34" charset="0"/>
              </a:rPr>
              <a:t>sum.s</a:t>
            </a:r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  <a:p>
            <a:pPr marL="223838" indent="-223838" defTabSz="895350"/>
            <a:endParaRPr lang="en-US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BDA2EF6-BA0D-1848-915E-D8974F818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5819" y="4307118"/>
            <a:ext cx="4195763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sum: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pushq</a:t>
            </a:r>
            <a:r>
              <a:rPr lang="en-US" dirty="0">
                <a:latin typeface="Courier New" pitchFamily="49" charset="0"/>
              </a:rPr>
              <a:t>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call    plus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 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popq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 ret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FFA5E59F-012D-47E8-ABF3-FD58BB26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2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F9FD-1CDC-4545-BEFD-1FACC8868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Basic Kinds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2F446-7C25-7541-846B-B3F08A70A0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585" indent="-609585">
              <a:buSzPct val="100000"/>
              <a:buFont typeface="+mj-lt"/>
              <a:buAutoNum type="arabicPeriod"/>
            </a:pPr>
            <a:r>
              <a:rPr lang="en-US" dirty="0"/>
              <a:t>Transfer data between memory and register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Load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data from memory into register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/>
              <a:t> = Mem[address] </a:t>
            </a:r>
          </a:p>
          <a:p>
            <a:pPr lvl="1"/>
            <a:r>
              <a:rPr lang="en-US" i="1" dirty="0">
                <a:solidFill>
                  <a:srgbClr val="FF0000"/>
                </a:solidFill>
              </a:rPr>
              <a:t>Store</a:t>
            </a:r>
            <a:r>
              <a:rPr lang="en-US" dirty="0">
                <a:solidFill>
                  <a:srgbClr val="000090"/>
                </a:solidFill>
              </a:rPr>
              <a:t> </a:t>
            </a:r>
            <a:r>
              <a:rPr lang="en-US" dirty="0"/>
              <a:t>register data into memory</a:t>
            </a:r>
          </a:p>
          <a:p>
            <a:pPr lvl="2"/>
            <a:r>
              <a:rPr lang="en-US" dirty="0"/>
              <a:t>Mem[address] 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endParaRPr lang="en-US" dirty="0"/>
          </a:p>
          <a:p>
            <a:pPr marL="613818" indent="-5968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Perform arithmetic operation on register or memory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c = a + b;    z = x &lt;&lt; y;    </a:t>
            </a:r>
            <a:r>
              <a:rPr lang="en-US" dirty="0" err="1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ea typeface="Anonymous Pro" charset="0"/>
                <a:cs typeface="Courier New" panose="02070309020205020404" pitchFamily="49" charset="0"/>
              </a:rPr>
              <a:t> = h &amp; g;</a:t>
            </a:r>
            <a:endParaRPr lang="en-US" dirty="0"/>
          </a:p>
          <a:p>
            <a:pPr marL="609585" indent="-609585">
              <a:spcBef>
                <a:spcPts val="1800"/>
              </a:spcBef>
              <a:buSzPct val="100000"/>
              <a:buFont typeface="+mj-lt"/>
              <a:buAutoNum type="arabicPeriod"/>
            </a:pPr>
            <a:r>
              <a:rPr lang="en-US" dirty="0"/>
              <a:t>Control flow: what instruction to execute next</a:t>
            </a:r>
          </a:p>
          <a:p>
            <a:pPr lvl="1"/>
            <a:r>
              <a:rPr lang="en-US" dirty="0"/>
              <a:t>Unconditional jumps to/from procedures</a:t>
            </a:r>
          </a:p>
          <a:p>
            <a:pPr lvl="1"/>
            <a:r>
              <a:rPr lang="en-US" dirty="0"/>
              <a:t>Conditional branches</a:t>
            </a:r>
          </a:p>
          <a:p>
            <a:pPr marL="0" indent="0">
              <a:buNone/>
            </a:pPr>
            <a:r>
              <a:rPr lang="en-US" b="1" dirty="0"/>
              <a:t>In x86-64 these basic types can often be combined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C3DDF-ADF2-2242-BA4A-F7002000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4A358D-2637-E146-A3BD-05BD470B507B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2B58B173-9A77-2A44-A15C-095ED91E338B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7741920" y="2286000"/>
            <a:ext cx="2468880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lvl="2">
              <a:spcBef>
                <a:spcPct val="20000"/>
              </a:spcBef>
              <a:buSzPct val="80000"/>
            </a:pPr>
            <a:r>
              <a:rPr lang="en-US" sz="2000" i="1" kern="0" dirty="0">
                <a:latin typeface="Calibri" pitchFamily="34" charset="0"/>
              </a:rPr>
              <a:t>Remember</a:t>
            </a:r>
            <a:r>
              <a:rPr lang="en-US" sz="2000" kern="0" dirty="0">
                <a:latin typeface="Calibri" pitchFamily="34" charset="0"/>
              </a:rPr>
              <a:t>:  Memory is indexed just like an array of bytes!</a:t>
            </a:r>
          </a:p>
        </p:txBody>
      </p:sp>
    </p:spTree>
    <p:extLst>
      <p:ext uri="{BB962C8B-B14F-4D97-AF65-F5344CB8AC3E}">
        <p14:creationId xmlns:p14="http://schemas.microsoft.com/office/powerpoint/2010/main" val="413406522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B2D3-21FB-0F43-94E1-514BA271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Your Hands on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8764E-9509-D444-95CE-F2C47BA6D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36460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From machine code, using a disassembler</a:t>
            </a:r>
          </a:p>
          <a:p>
            <a:pPr lvl="1">
              <a:spcBef>
                <a:spcPct val="50000"/>
              </a:spcBef>
            </a:pPr>
            <a:r>
              <a:rPr lang="en-US" b="1" dirty="0" err="1">
                <a:latin typeface="Courier New" pitchFamily="49" charset="0"/>
              </a:rPr>
              <a:t>objdump</a:t>
            </a:r>
            <a:r>
              <a:rPr lang="en-US" b="1" dirty="0">
                <a:latin typeface="Courier New" pitchFamily="49" charset="0"/>
              </a:rPr>
              <a:t> -d </a:t>
            </a:r>
            <a:r>
              <a:rPr lang="en-US" b="1" dirty="0" err="1">
                <a:latin typeface="Courier New" pitchFamily="49" charset="0"/>
              </a:rPr>
              <a:t>sum.o</a:t>
            </a:r>
            <a:endParaRPr lang="en-US" b="1" dirty="0">
              <a:latin typeface="Courier New" pitchFamily="49" charset="0"/>
            </a:endParaRPr>
          </a:p>
          <a:p>
            <a:pPr lvl="1"/>
            <a:r>
              <a:rPr lang="en-US" dirty="0"/>
              <a:t>Within the </a:t>
            </a:r>
            <a:r>
              <a:rPr lang="en-US" dirty="0" err="1"/>
              <a:t>gdb</a:t>
            </a:r>
            <a:r>
              <a:rPr lang="en-US" dirty="0"/>
              <a:t> Debugger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linux</a:t>
            </a:r>
            <a:r>
              <a:rPr lang="en-US" b="1" dirty="0">
                <a:latin typeface="Courier New" pitchFamily="49" charset="0"/>
              </a:rPr>
              <a:t>&gt; 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 prog</a:t>
            </a:r>
          </a:p>
          <a:p>
            <a:pPr lvl="1">
              <a:buNone/>
            </a:pPr>
            <a:r>
              <a:rPr lang="en-US" b="1" dirty="0">
                <a:latin typeface="Courier New" pitchFamily="49" charset="0"/>
              </a:rPr>
              <a:t>	(</a:t>
            </a:r>
            <a:r>
              <a:rPr lang="en-US" b="1" dirty="0" err="1">
                <a:latin typeface="Courier New" pitchFamily="49" charset="0"/>
              </a:rPr>
              <a:t>gdb</a:t>
            </a:r>
            <a:r>
              <a:rPr lang="en-US" b="1" dirty="0">
                <a:latin typeface="Courier New" pitchFamily="49" charset="0"/>
              </a:rPr>
              <a:t>) disassemble sum</a:t>
            </a:r>
            <a:endParaRPr lang="en-US" dirty="0"/>
          </a:p>
          <a:p>
            <a:pPr lvl="2"/>
            <a:r>
              <a:rPr lang="en-US" dirty="0" err="1"/>
              <a:t>gdb</a:t>
            </a:r>
            <a:r>
              <a:rPr lang="en-US" dirty="0"/>
              <a:t> tutorial coming soon!</a:t>
            </a:r>
          </a:p>
          <a:p>
            <a:pPr lvl="2"/>
            <a:endParaRPr lang="en-US" dirty="0"/>
          </a:p>
          <a:p>
            <a:pPr lvl="1"/>
            <a:r>
              <a:rPr lang="en-US" b="1" i="1" dirty="0"/>
              <a:t>Warning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Disassemblers are approximate; some information is lost during translation from assembly to machine code</a:t>
            </a:r>
          </a:p>
          <a:p>
            <a:pPr lvl="2"/>
            <a:r>
              <a:rPr lang="en-US" dirty="0"/>
              <a:t>Label names are lost, what is just data (vs code) is lost, etc.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Useful if you don’t have the source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B73D34E-1303-9B48-A799-F05D7EC63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74900" y="4535171"/>
            <a:ext cx="77343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0000000000400595 &lt;sum&gt;: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400595:  53               push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400596:  48 89 d3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rdx</a:t>
            </a:r>
            <a:r>
              <a:rPr lang="en-US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400599:  e8 f2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</a:rPr>
              <a:t>ff</a:t>
            </a:r>
            <a:r>
              <a:rPr lang="en-US" dirty="0">
                <a:latin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</a:rPr>
              <a:t>callq</a:t>
            </a:r>
            <a:r>
              <a:rPr lang="en-US" dirty="0">
                <a:latin typeface="Courier New" pitchFamily="49" charset="0"/>
              </a:rPr>
              <a:t>  400590 &lt;plus&gt;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40059e:  48 89 03         </a:t>
            </a:r>
            <a:r>
              <a:rPr lang="en-US" dirty="0" err="1">
                <a:latin typeface="Courier New" pitchFamily="49" charset="0"/>
              </a:rPr>
              <a:t>mov</a:t>
            </a:r>
            <a:r>
              <a:rPr lang="en-US" dirty="0">
                <a:latin typeface="Courier New" pitchFamily="49" charset="0"/>
              </a:rPr>
              <a:t>    %</a:t>
            </a:r>
            <a:r>
              <a:rPr lang="en-US" dirty="0" err="1">
                <a:latin typeface="Courier New" pitchFamily="49" charset="0"/>
              </a:rPr>
              <a:t>rax</a:t>
            </a:r>
            <a:r>
              <a:rPr lang="en-US" dirty="0">
                <a:latin typeface="Courier New" pitchFamily="49" charset="0"/>
              </a:rPr>
              <a:t>,(%</a:t>
            </a:r>
            <a:r>
              <a:rPr lang="en-US" dirty="0" err="1">
                <a:latin typeface="Courier New" pitchFamily="49" charset="0"/>
              </a:rPr>
              <a:t>rbx</a:t>
            </a:r>
            <a:r>
              <a:rPr lang="en-US" dirty="0">
                <a:latin typeface="Courier New" pitchFamily="49" charset="0"/>
              </a:rPr>
              <a:t>)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4005a1:  5b               pop    %</a:t>
            </a:r>
            <a:r>
              <a:rPr lang="en-US" dirty="0" err="1">
                <a:latin typeface="Courier New" pitchFamily="49" charset="0"/>
              </a:rPr>
              <a:t>rbx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  4005a2:  c3               </a:t>
            </a:r>
            <a:r>
              <a:rPr lang="en-US" dirty="0" err="1">
                <a:latin typeface="Courier New" pitchFamily="49" charset="0"/>
              </a:rPr>
              <a:t>retq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EE0160B2-6EB7-4480-B2A1-883C9F3E6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70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19697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39BF4-E3A4-4521-84A2-44BA6A25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Godbolt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EDF62-11CD-4C68-8347-7AFC89FBA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261440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Ignore section labeled: “_</a:t>
            </a:r>
            <a:r>
              <a:rPr lang="en-US" sz="1400" dirty="0" err="1"/>
              <a:t>dl_relocate_static_pie</a:t>
            </a:r>
            <a:r>
              <a:rPr lang="en-US" sz="1400" dirty="0"/>
              <a:t>”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/>
              <a:t>Play around with this to try stuff on your own</a:t>
            </a:r>
          </a:p>
          <a:p>
            <a:pPr marL="0" indent="0">
              <a:buNone/>
            </a:pPr>
            <a:endParaRPr lang="en-US" sz="1400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https://godbolt.org/</a:t>
            </a: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AF403-3566-41B3-A681-DE9E41F5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BE20A0-8372-4007-8AA6-8C3D54737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814" y="228600"/>
            <a:ext cx="837358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1716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Godbolt example!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Arithmetic Instructions</a:t>
            </a:r>
          </a:p>
          <a:p>
            <a:pPr lvl="1"/>
            <a:endParaRPr lang="en-US" dirty="0"/>
          </a:p>
          <a:p>
            <a:r>
              <a:rPr lang="en-US" dirty="0"/>
              <a:t>Special Cases</a:t>
            </a:r>
          </a:p>
          <a:p>
            <a:pPr lvl="1"/>
            <a:r>
              <a:rPr lang="en-US" dirty="0"/>
              <a:t>Non 64-bit Data</a:t>
            </a:r>
          </a:p>
          <a:p>
            <a:pPr lvl="1"/>
            <a:r>
              <a:rPr lang="en-US" dirty="0"/>
              <a:t>Load Effective Address</a:t>
            </a:r>
          </a:p>
          <a:p>
            <a:pPr lvl="1"/>
            <a:endParaRPr lang="en-US" dirty="0"/>
          </a:p>
          <a:p>
            <a:r>
              <a:rPr lang="en-US" dirty="0"/>
              <a:t>Condition Codes</a:t>
            </a:r>
          </a:p>
          <a:p>
            <a:pPr lvl="1"/>
            <a:endParaRPr lang="en-US" dirty="0"/>
          </a:p>
          <a:p>
            <a:r>
              <a:rPr lang="en-US" dirty="0"/>
              <a:t>Viewing x86-64 Assembly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3058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Operand Combinations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1706880" y="1554480"/>
          <a:ext cx="868680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0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74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Src</a:t>
                      </a:r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US" sz="2400" b="1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Dest</a:t>
                      </a:r>
                      <a:endParaRPr lang="en-US" sz="24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 Analog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 rowSpan="7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endParaRPr lang="en-US" sz="2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Imm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$0x4,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$-147,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R="182880" marT="0" marB="0" anchor="ctr"/>
                </a:tc>
                <a:tc>
                  <a:txBody>
                    <a:bodyPr/>
                    <a:lstStyle/>
                    <a:p>
                      <a:pPr algn="l"/>
                      <a:endParaRPr lang="en-US" sz="16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Reg</a:t>
                      </a: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movq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rax</a:t>
                      </a: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%</a:t>
                      </a:r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rdx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R="182880" anchor="ctr"/>
                </a:tc>
                <a:tc>
                  <a:txBody>
                    <a:bodyPr/>
                    <a:lstStyle/>
                    <a:p>
                      <a:pPr algn="l"/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8" name="AutoShape 20"/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2621280" y="2350008"/>
            <a:ext cx="304800" cy="27432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9" name="AutoShape 21"/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3627120" y="238658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0" name="AutoShape 22"/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3627120" y="3575304"/>
            <a:ext cx="304800" cy="762000"/>
          </a:xfrm>
          <a:prstGeom prst="leftBrace">
            <a:avLst>
              <a:gd name="adj1" fmla="val 208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1" name="Text Box 2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016240" y="22860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0x4;</a:t>
            </a:r>
          </a:p>
        </p:txBody>
      </p:sp>
      <p:sp>
        <p:nvSpPr>
          <p:cNvPr id="12" name="Text Box 25"/>
          <p:cNvSpPr txBox="1"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8016240" y="274320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-147;</a:t>
            </a:r>
          </a:p>
        </p:txBody>
      </p:sp>
      <p:sp>
        <p:nvSpPr>
          <p:cNvPr id="13" name="Text Box 26"/>
          <p:cNvSpPr txBox="1"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8016240" y="34747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4" name="Text Box 2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8016240" y="393192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5" name="Text Box 28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016240" y="4663440"/>
            <a:ext cx="2377440" cy="4572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 anchorCtr="0">
            <a:norm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var_d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16" name="Slide Number Placeholder 3">
            <a:extLst>
              <a:ext uri="{FF2B5EF4-FFF2-40B4-BE49-F238E27FC236}">
                <a16:creationId xmlns:a16="http://schemas.microsoft.com/office/drawing/2014/main" id="{92572DCD-2745-5F47-8A7E-7F28C0B99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34A358D-2637-E146-A3BD-05BD470B507B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B35325-71FA-AD42-B08D-948FBC2C7E5D}"/>
              </a:ext>
            </a:extLst>
          </p:cNvPr>
          <p:cNvSpPr txBox="1"/>
          <p:nvPr/>
        </p:nvSpPr>
        <p:spPr>
          <a:xfrm>
            <a:off x="1566204" y="5547361"/>
            <a:ext cx="8968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Cannot do memory-memory transfer with a single instruction</a:t>
            </a:r>
          </a:p>
        </p:txBody>
      </p:sp>
    </p:spTree>
    <p:extLst>
      <p:ext uri="{BB962C8B-B14F-4D97-AF65-F5344CB8AC3E}">
        <p14:creationId xmlns:p14="http://schemas.microsoft.com/office/powerpoint/2010/main" val="26425671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exploring x86-64 assembly</a:t>
            </a:r>
          </a:p>
          <a:p>
            <a:pPr lvl="1"/>
            <a:r>
              <a:rPr lang="en-US" dirty="0"/>
              <a:t>Arithmetic</a:t>
            </a:r>
          </a:p>
          <a:p>
            <a:pPr lvl="1"/>
            <a:endParaRPr lang="en-US" dirty="0"/>
          </a:p>
          <a:p>
            <a:r>
              <a:rPr lang="en-US" dirty="0"/>
              <a:t>Discuss real-world x86-64</a:t>
            </a:r>
          </a:p>
          <a:p>
            <a:pPr lvl="1"/>
            <a:r>
              <a:rPr lang="en-US" dirty="0"/>
              <a:t>Special cases</a:t>
            </a:r>
          </a:p>
          <a:p>
            <a:pPr lvl="1"/>
            <a:r>
              <a:rPr lang="en-US" dirty="0"/>
              <a:t>Generating assembly</a:t>
            </a:r>
          </a:p>
          <a:p>
            <a:pPr lvl="1"/>
            <a:endParaRPr lang="en-US" dirty="0"/>
          </a:p>
          <a:p>
            <a:r>
              <a:rPr lang="en-US" dirty="0"/>
              <a:t>Understand condition codes</a:t>
            </a:r>
          </a:p>
          <a:p>
            <a:pPr lvl="1"/>
            <a:r>
              <a:rPr lang="en-US" dirty="0"/>
              <a:t>Method for testing Boolean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679</TotalTime>
  <Words>6985</Words>
  <Application>Microsoft Office PowerPoint</Application>
  <PresentationFormat>Widescreen</PresentationFormat>
  <Paragraphs>1710</Paragraphs>
  <Slides>73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7" baseType="lpstr">
      <vt:lpstr>Anonymous Pro</vt:lpstr>
      <vt:lpstr>Arial</vt:lpstr>
      <vt:lpstr>Arial Narrow</vt:lpstr>
      <vt:lpstr>Calibri</vt:lpstr>
      <vt:lpstr>Calibri Bold</vt:lpstr>
      <vt:lpstr>Consolas</vt:lpstr>
      <vt:lpstr>Courier</vt:lpstr>
      <vt:lpstr>Courier New</vt:lpstr>
      <vt:lpstr>Courier New Bold</vt:lpstr>
      <vt:lpstr>Seravek Light</vt:lpstr>
      <vt:lpstr>Tahoma</vt:lpstr>
      <vt:lpstr>Wingdings</vt:lpstr>
      <vt:lpstr>Wingdings 2</vt:lpstr>
      <vt:lpstr>Class Slides</vt:lpstr>
      <vt:lpstr>Lecture 06 Arithmetic Instructions</vt:lpstr>
      <vt:lpstr>Administrivia</vt:lpstr>
      <vt:lpstr>One more (hopefully last) office hour change</vt:lpstr>
      <vt:lpstr>Administrivia</vt:lpstr>
      <vt:lpstr>Instruction Set Architecture sits at software/hardware interface</vt:lpstr>
      <vt:lpstr>x86-64 Integer Registers</vt:lpstr>
      <vt:lpstr>Three Basic Kinds of Instructions</vt:lpstr>
      <vt:lpstr>Operand Combinations</vt:lpstr>
      <vt:lpstr>Today’s Goals</vt:lpstr>
      <vt:lpstr>Outline</vt:lpstr>
      <vt:lpstr>Some arithmetic operations</vt:lpstr>
      <vt:lpstr>A note on instruction names</vt:lpstr>
      <vt:lpstr>Some Arithmetic Operations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Converting C to Assembly</vt:lpstr>
      <vt:lpstr>Question + Break</vt:lpstr>
      <vt:lpstr>Question + Break</vt:lpstr>
      <vt:lpstr>Outline</vt:lpstr>
      <vt:lpstr>x86-64 Integer Registers</vt:lpstr>
      <vt:lpstr>Moving data of different sizes</vt:lpstr>
      <vt:lpstr>Example: moving byte data</vt:lpstr>
      <vt:lpstr>32-bit Instruction Peculiarities</vt:lpstr>
      <vt:lpstr>Outline</vt:lpstr>
      <vt:lpstr>Complete Memory Addressing Modes</vt:lpstr>
      <vt:lpstr>Saving computed addresses</vt:lpstr>
      <vt:lpstr>Address computation instruction</vt:lpstr>
      <vt:lpstr>Example:  lea  vs.  mov</vt:lpstr>
      <vt:lpstr>Example:  lea  vs.  mov</vt:lpstr>
      <vt:lpstr>Example:  lea  vs.  mov</vt:lpstr>
      <vt:lpstr>Example:  lea  vs.  mov</vt:lpstr>
      <vt:lpstr>Example:  lea  vs.  mov</vt:lpstr>
      <vt:lpstr>Why does the compiler love lea?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Compiling Arithmetic Operations</vt:lpstr>
      <vt:lpstr>Practice Question #1</vt:lpstr>
      <vt:lpstr>Practice Question #1</vt:lpstr>
      <vt:lpstr>Practice Question #1</vt:lpstr>
      <vt:lpstr>Practice Question #2</vt:lpstr>
      <vt:lpstr>Practice Question #2</vt:lpstr>
      <vt:lpstr>Practice Question #2</vt:lpstr>
      <vt:lpstr>Break + Say hi to your neighbors</vt:lpstr>
      <vt:lpstr>Break + Say hi to your neighbors</vt:lpstr>
      <vt:lpstr>Outline</vt:lpstr>
      <vt:lpstr>What can instructions do?</vt:lpstr>
      <vt:lpstr>Condition codes</vt:lpstr>
      <vt:lpstr>Conditionals at the machine level</vt:lpstr>
      <vt:lpstr>Two-Step Conditional Process: Boolean Operations</vt:lpstr>
      <vt:lpstr>Two-Step Conditional Process: Boolean Operations</vt:lpstr>
      <vt:lpstr>Two-Step Conditional Process: Boolean Operations</vt:lpstr>
      <vt:lpstr>Step 1: Setting condition codes</vt:lpstr>
      <vt:lpstr>Implicitly Setting Condition Codes</vt:lpstr>
      <vt:lpstr>Implicitly Setting Condition Codes</vt:lpstr>
      <vt:lpstr>Explicitly Setting Condition Codes: Compare</vt:lpstr>
      <vt:lpstr>Explicitly Setting Condition Codes: Test</vt:lpstr>
      <vt:lpstr>Step 2: Reading Condition Codes</vt:lpstr>
      <vt:lpstr>Using condition codes for comparison</vt:lpstr>
      <vt:lpstr>Condition codes combinations</vt:lpstr>
      <vt:lpstr>Step 2: Reading Condition Codes</vt:lpstr>
      <vt:lpstr>What do you need to know?</vt:lpstr>
      <vt:lpstr>Outline</vt:lpstr>
      <vt:lpstr>How to Get Your Hands on Assembly</vt:lpstr>
      <vt:lpstr>How to Get Your Hands on Assembly</vt:lpstr>
      <vt:lpstr>Godbolt</vt:lpstr>
      <vt:lpstr>PowerPoint Presentation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Arithmetic Instructions</dc:title>
  <dc:creator>Branden Ghena</dc:creator>
  <cp:lastModifiedBy>Branden Ghena</cp:lastModifiedBy>
  <cp:revision>54</cp:revision>
  <dcterms:created xsi:type="dcterms:W3CDTF">2021-04-15T04:13:58Z</dcterms:created>
  <dcterms:modified xsi:type="dcterms:W3CDTF">2023-10-10T19:57:08Z</dcterms:modified>
</cp:coreProperties>
</file>