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7"/>
  </p:notesMasterIdLst>
  <p:sldIdLst>
    <p:sldId id="256" r:id="rId2"/>
    <p:sldId id="800" r:id="rId3"/>
    <p:sldId id="264" r:id="rId4"/>
    <p:sldId id="2277" r:id="rId5"/>
    <p:sldId id="2297" r:id="rId6"/>
    <p:sldId id="2270" r:id="rId7"/>
    <p:sldId id="741" r:id="rId8"/>
    <p:sldId id="742" r:id="rId9"/>
    <p:sldId id="2272" r:id="rId10"/>
    <p:sldId id="699" r:id="rId11"/>
    <p:sldId id="2298" r:id="rId12"/>
    <p:sldId id="2299" r:id="rId13"/>
    <p:sldId id="2300" r:id="rId14"/>
    <p:sldId id="2273" r:id="rId15"/>
    <p:sldId id="740" r:id="rId16"/>
    <p:sldId id="2292" r:id="rId17"/>
    <p:sldId id="2294" r:id="rId18"/>
    <p:sldId id="2295" r:id="rId19"/>
    <p:sldId id="2302" r:id="rId20"/>
    <p:sldId id="734" r:id="rId21"/>
    <p:sldId id="749" r:id="rId22"/>
    <p:sldId id="772" r:id="rId23"/>
    <p:sldId id="790" r:id="rId24"/>
    <p:sldId id="791" r:id="rId25"/>
    <p:sldId id="717" r:id="rId26"/>
    <p:sldId id="752" r:id="rId27"/>
    <p:sldId id="753" r:id="rId28"/>
    <p:sldId id="754" r:id="rId29"/>
    <p:sldId id="755" r:id="rId30"/>
    <p:sldId id="756" r:id="rId31"/>
    <p:sldId id="778" r:id="rId32"/>
    <p:sldId id="718" r:id="rId33"/>
    <p:sldId id="792" r:id="rId34"/>
    <p:sldId id="2290" r:id="rId35"/>
    <p:sldId id="802" r:id="rId36"/>
    <p:sldId id="803" r:id="rId37"/>
    <p:sldId id="804" r:id="rId38"/>
    <p:sldId id="801" r:id="rId39"/>
    <p:sldId id="807" r:id="rId40"/>
    <p:sldId id="808" r:id="rId41"/>
    <p:sldId id="2289" r:id="rId42"/>
    <p:sldId id="2303" r:id="rId43"/>
    <p:sldId id="720" r:id="rId44"/>
    <p:sldId id="702" r:id="rId45"/>
    <p:sldId id="793" r:id="rId46"/>
    <p:sldId id="2291" r:id="rId47"/>
    <p:sldId id="794" r:id="rId48"/>
    <p:sldId id="795" r:id="rId49"/>
    <p:sldId id="704" r:id="rId50"/>
    <p:sldId id="759" r:id="rId51"/>
    <p:sldId id="760" r:id="rId52"/>
    <p:sldId id="796" r:id="rId53"/>
    <p:sldId id="706" r:id="rId54"/>
    <p:sldId id="705" r:id="rId55"/>
    <p:sldId id="797" r:id="rId56"/>
    <p:sldId id="708" r:id="rId57"/>
    <p:sldId id="723" r:id="rId58"/>
    <p:sldId id="711" r:id="rId59"/>
    <p:sldId id="2306" r:id="rId60"/>
    <p:sldId id="387" r:id="rId61"/>
    <p:sldId id="819" r:id="rId62"/>
    <p:sldId id="816" r:id="rId63"/>
    <p:sldId id="813" r:id="rId64"/>
    <p:sldId id="815" r:id="rId65"/>
    <p:sldId id="817" r:id="rId66"/>
    <p:sldId id="818" r:id="rId67"/>
    <p:sldId id="2304" r:id="rId68"/>
    <p:sldId id="779" r:id="rId69"/>
    <p:sldId id="697" r:id="rId70"/>
    <p:sldId id="757" r:id="rId71"/>
    <p:sldId id="700" r:id="rId72"/>
    <p:sldId id="806" r:id="rId73"/>
    <p:sldId id="2305" r:id="rId74"/>
    <p:sldId id="799" r:id="rId75"/>
    <p:sldId id="724" r:id="rId76"/>
    <p:sldId id="730" r:id="rId77"/>
    <p:sldId id="725" r:id="rId78"/>
    <p:sldId id="729" r:id="rId79"/>
    <p:sldId id="727" r:id="rId80"/>
    <p:sldId id="777" r:id="rId81"/>
    <p:sldId id="731" r:id="rId82"/>
    <p:sldId id="765" r:id="rId83"/>
    <p:sldId id="766" r:id="rId84"/>
    <p:sldId id="770" r:id="rId85"/>
    <p:sldId id="771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0"/>
            <p14:sldId id="264"/>
          </p14:sldIdLst>
        </p14:section>
        <p14:section name="Condition Codes" id="{69B36979-6472-47CD-A93F-522FF1918FCE}">
          <p14:sldIdLst>
            <p14:sldId id="2277"/>
            <p14:sldId id="2297"/>
            <p14:sldId id="2270"/>
            <p14:sldId id="741"/>
            <p14:sldId id="742"/>
            <p14:sldId id="2272"/>
            <p14:sldId id="699"/>
            <p14:sldId id="2298"/>
            <p14:sldId id="2299"/>
            <p14:sldId id="2300"/>
            <p14:sldId id="2273"/>
            <p14:sldId id="740"/>
            <p14:sldId id="2292"/>
            <p14:sldId id="2294"/>
            <p14:sldId id="2295"/>
          </p14:sldIdLst>
        </p14:section>
        <p14:section name="Branching" id="{B55B8E8C-5EAB-4A1E-A4E9-AE5E896E46FA}">
          <p14:sldIdLst>
            <p14:sldId id="2302"/>
            <p14:sldId id="734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18"/>
            <p14:sldId id="792"/>
            <p14:sldId id="2290"/>
            <p14:sldId id="802"/>
            <p14:sldId id="803"/>
            <p14:sldId id="804"/>
            <p14:sldId id="801"/>
            <p14:sldId id="807"/>
            <p14:sldId id="808"/>
            <p14:sldId id="2289"/>
          </p14:sldIdLst>
        </p14:section>
        <p14:section name="Loops" id="{37E8911B-1CAF-420B-9C11-575C2028C085}">
          <p14:sldIdLst>
            <p14:sldId id="2303"/>
            <p14:sldId id="720"/>
            <p14:sldId id="702"/>
            <p14:sldId id="793"/>
            <p14:sldId id="2291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2306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2304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2305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21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75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76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77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78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79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81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82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83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84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32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43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57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10/12/2023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10/12/2023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Flow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xfrm>
            <a:off x="438411" y="1143000"/>
            <a:ext cx="11753589" cy="5029200"/>
          </a:xfrm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src,dst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ignoring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dst-src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) &lt; 0</a:t>
            </a:r>
            <a:r>
              <a:rPr lang="en-US" dirty="0"/>
              <a:t> (as signed), i.e., </a:t>
            </a:r>
            <a:r>
              <a:rPr lang="en-US" dirty="0" err="1"/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src,dst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dst&amp;src</a:t>
            </a:r>
            <a:r>
              <a:rPr lang="en-US" dirty="0"/>
              <a:t>, ignoring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dst&amp;src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dst&amp;src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 codes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  <a:sym typeface="Courier New Bold" charset="0"/>
              </a:rPr>
              <a:t>Combination of condition codes: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9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/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F-241B-562A-881F-B3859437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EE89-5365-62C4-438A-0B092B2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branch,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section)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47B4-602F-CA91-EDB3-99CCB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6" name="Group 5">
            <a:extLst>
              <a:ext uri="{FF2B5EF4-FFF2-40B4-BE49-F238E27FC236}">
                <a16:creationId xmlns:a16="http://schemas.microsoft.com/office/drawing/2014/main" id="{3AF7F68F-8A27-B690-8EC2-DB6ECD8A2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66723"/>
              </p:ext>
            </p:extLst>
          </p:nvPr>
        </p:nvGraphicFramePr>
        <p:xfrm>
          <a:off x="7708808" y="2687955"/>
          <a:ext cx="37338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79576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32615-39CF-A930-957D-E21CEBF2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618A-0329-25F2-A8D6-97CC62ECE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79605" cy="5029200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asks the question: “Is destination </a:t>
            </a:r>
            <a:r>
              <a:rPr lang="en-US" b="1" dirty="0"/>
              <a:t>X</a:t>
            </a:r>
            <a:r>
              <a:rPr lang="en-US" dirty="0"/>
              <a:t> source?”</a:t>
            </a:r>
          </a:p>
          <a:p>
            <a:pPr lvl="1"/>
            <a:r>
              <a:rPr lang="en-US" dirty="0"/>
              <a:t>Usually condition codes from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source, destination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Don’t have to care about the exact values of the condition codes though</a:t>
            </a:r>
          </a:p>
          <a:p>
            <a:pPr lvl="2"/>
            <a:r>
              <a:rPr lang="en-US" dirty="0"/>
              <a:t>Just understand the logic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r>
              <a:rPr lang="en-US" dirty="0"/>
              <a:t>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0xF0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sil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dil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seta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%al</a:t>
            </a:r>
            <a:endParaRPr lang="en-US" sz="2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setge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  <a:endParaRPr lang="en-US" sz="2800" dirty="0">
              <a:cs typeface="Courier New" panose="02070309020205020404" pitchFamily="49" charset="0"/>
            </a:endParaRPr>
          </a:p>
          <a:p>
            <a:pPr lvl="1"/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4EDFF-34B6-3844-91E3-C49B732A8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AF7FE7-D68B-BD48-E007-154634E1661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3E706-DE74-F708-CD52-2F64AD4DD031}"/>
              </a:ext>
            </a:extLst>
          </p:cNvPr>
          <p:cNvSpPr txBox="1"/>
          <p:nvPr/>
        </p:nvSpPr>
        <p:spPr>
          <a:xfrm>
            <a:off x="116911" y="4749627"/>
            <a:ext cx="14029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CFEA0-7C50-EF67-E3F4-3399FA5E75AF}"/>
              </a:ext>
            </a:extLst>
          </p:cNvPr>
          <p:cNvSpPr txBox="1"/>
          <p:nvPr/>
        </p:nvSpPr>
        <p:spPr>
          <a:xfrm>
            <a:off x="2943615" y="4731699"/>
            <a:ext cx="9056399" cy="1660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ABOVE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(unsigned)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#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is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GREATER or EQUAL to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%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sil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Courier New" panose="02070309020205020404" pitchFamily="49" charset="0"/>
              </a:rPr>
              <a:t> (signed)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21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3604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 on Bomb Lab right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Bomb lab available now</a:t>
            </a:r>
          </a:p>
          <a:p>
            <a:pPr lvl="1"/>
            <a:r>
              <a:rPr lang="en-US" dirty="0"/>
              <a:t>What should you do before the exam?</a:t>
            </a:r>
          </a:p>
          <a:p>
            <a:pPr lvl="2"/>
            <a:r>
              <a:rPr lang="en-US" dirty="0"/>
              <a:t>Phases 1-3 of Bomb Lab</a:t>
            </a:r>
          </a:p>
          <a:p>
            <a:pPr lvl="2"/>
            <a:r>
              <a:rPr lang="en-US" dirty="0"/>
              <a:t>They are good practice for the kinds of assembly problems I’ll put on the exam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Phases 4-6 are harder and can honestly wait</a:t>
            </a:r>
          </a:p>
          <a:p>
            <a:pPr lvl="2"/>
            <a:r>
              <a:rPr lang="en-US" dirty="0"/>
              <a:t>We’ll talk about stuff in lectures on “Procedures” and “Pointers, Arrays, and Structs” that will help with this part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 lnSpcReduction="10000"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  <a:br>
              <a:rPr lang="en-US" dirty="0"/>
            </a:br>
            <a:r>
              <a:rPr lang="en-US" dirty="0"/>
              <a:t>(literal address)</a:t>
            </a:r>
            <a:br>
              <a:rPr lang="en-US" dirty="0"/>
            </a:br>
            <a:endParaRPr lang="en-US" dirty="0"/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“something simpler” 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D572CF6-B7AB-F7E2-DA32-6F054B4C6000}"/>
              </a:ext>
            </a:extLst>
          </p:cNvPr>
          <p:cNvSpPr/>
          <p:nvPr/>
        </p:nvSpPr>
        <p:spPr>
          <a:xfrm rot="11319794">
            <a:off x="10451197" y="2137515"/>
            <a:ext cx="1342325" cy="1441976"/>
          </a:xfrm>
          <a:prstGeom prst="arc">
            <a:avLst>
              <a:gd name="adj1" fmla="val 5212675"/>
              <a:gd name="adj2" fmla="val 15612450"/>
            </a:avLst>
          </a:prstGeom>
          <a:ln w="5715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A07BC7-9635-0292-E937-3238CFABC4D5}"/>
              </a:ext>
            </a:extLst>
          </p:cNvPr>
          <p:cNvCxnSpPr/>
          <p:nvPr/>
        </p:nvCxnSpPr>
        <p:spPr>
          <a:xfrm flipH="1">
            <a:off x="7738998" y="3568978"/>
            <a:ext cx="340916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8210728" cy="1925877"/>
          </a:xfrm>
        </p:spPr>
        <p:txBody>
          <a:bodyPr/>
          <a:lstStyle/>
          <a:p>
            <a:r>
              <a:rPr lang="en-US" dirty="0"/>
              <a:t>Translate an if statement into</a:t>
            </a:r>
            <a:br>
              <a:rPr lang="en-US" dirty="0"/>
            </a:br>
            <a:r>
              <a:rPr lang="en-US" dirty="0"/>
              <a:t>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Makes the if statement closer to machine code because </a:t>
            </a:r>
            <a:r>
              <a:rPr lang="en-US" dirty="0" err="1"/>
              <a:t>goto</a:t>
            </a:r>
            <a:r>
              <a:rPr lang="en-US" dirty="0"/>
              <a:t> can translate to jumps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953696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8999" y="1752600"/>
            <a:ext cx="5329477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  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598083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880622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5611394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x:y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	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				          #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target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8556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8F85CA-76F5-45EB-8DAA-EDDFCB045707}"/>
              </a:ext>
            </a:extLst>
          </p:cNvPr>
          <p:cNvSpPr/>
          <p:nvPr/>
        </p:nvSpPr>
        <p:spPr>
          <a:xfrm>
            <a:off x="957639" y="1943100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5F4A4A-00F1-4E0E-8DF1-42D29170C48F}"/>
              </a:ext>
            </a:extLst>
          </p:cNvPr>
          <p:cNvSpPr/>
          <p:nvPr/>
        </p:nvSpPr>
        <p:spPr>
          <a:xfrm>
            <a:off x="957639" y="2857498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E3211A-1895-4BA4-AB8C-96B88EC65FD5}"/>
              </a:ext>
            </a:extLst>
          </p:cNvPr>
          <p:cNvSpPr/>
          <p:nvPr/>
        </p:nvSpPr>
        <p:spPr>
          <a:xfrm>
            <a:off x="957639" y="3784422"/>
            <a:ext cx="4217698" cy="9378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BC4EEC-3C67-43A3-A035-8B7D95847A6F}"/>
              </a:ext>
            </a:extLst>
          </p:cNvPr>
          <p:cNvSpPr/>
          <p:nvPr/>
        </p:nvSpPr>
        <p:spPr>
          <a:xfrm>
            <a:off x="6579738" y="3095495"/>
            <a:ext cx="4751540" cy="461897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1299E9B-B5F0-4FF0-A131-7837D832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jump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D4D08A7-8318-45E9-854E-82FFDF82D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*0x40000(%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8)</a:t>
            </a:r>
          </a:p>
          <a:p>
            <a:pPr lvl="1"/>
            <a:r>
              <a:rPr lang="en-US" dirty="0"/>
              <a:t>Calculate memory address: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0x40000 +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+ 8*%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Load value from memory address</a:t>
            </a:r>
          </a:p>
          <a:p>
            <a:pPr lvl="1"/>
            <a:r>
              <a:rPr lang="en-US" dirty="0"/>
              <a:t>Jump to </a:t>
            </a:r>
            <a:r>
              <a:rPr lang="en-US" i="1" dirty="0"/>
              <a:t>that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Indirect jumps jump to the address loaded from memory</a:t>
            </a:r>
          </a:p>
          <a:p>
            <a:pPr lvl="1"/>
            <a:r>
              <a:rPr lang="en-US" dirty="0"/>
              <a:t>Essentially a function pointer</a:t>
            </a:r>
          </a:p>
          <a:p>
            <a:pPr lvl="1"/>
            <a:r>
              <a:rPr lang="en-US" dirty="0"/>
              <a:t>Or used for a Jump Table: efficient switch statements (see bonus slides)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 lets you know that something tricky is going on</a:t>
            </a:r>
          </a:p>
          <a:p>
            <a:pPr lvl="1"/>
            <a:r>
              <a:rPr lang="en-US" dirty="0"/>
              <a:t>Displacement could be a label rather than a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FB1E-9F92-47F8-8435-374A7B27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712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b="1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61063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Rewrite that with </a:t>
            </a:r>
            <a:r>
              <a:rPr lang="en-US" sz="2000" dirty="0" err="1">
                <a:cs typeface="Courier New" pitchFamily="49" charset="0"/>
              </a:rPr>
              <a:t>goto</a:t>
            </a:r>
            <a:endParaRPr lang="en-US" sz="2000" dirty="0">
              <a:cs typeface="Courier New" pitchFamily="49" charset="0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B7061D-A567-4E38-9719-26F8E6278E83}"/>
              </a:ext>
            </a:extLst>
          </p:cNvPr>
          <p:cNvSpPr txBox="1"/>
          <p:nvPr/>
        </p:nvSpPr>
        <p:spPr>
          <a:xfrm>
            <a:off x="7290816" y="3429000"/>
            <a:ext cx="3706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Do-while:</a:t>
            </a:r>
            <a:br>
              <a:rPr lang="en-US" dirty="0"/>
            </a:br>
            <a:r>
              <a:rPr lang="en-US" dirty="0"/>
              <a:t>Same idea as a while loop, but the body always runs at least once</a:t>
            </a:r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7B7EF9E-7E9D-44D4-83F2-499A78ACBDBF}"/>
              </a:ext>
            </a:extLst>
          </p:cNvPr>
          <p:cNvSpPr txBox="1"/>
          <p:nvPr/>
        </p:nvSpPr>
        <p:spPr>
          <a:xfrm>
            <a:off x="2011680" y="4815840"/>
            <a:ext cx="9022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Which instruction sets the condition codes for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400" b="1" dirty="0"/>
              <a:t>?</a:t>
            </a:r>
          </a:p>
          <a:p>
            <a:endParaRPr lang="en-US" sz="2400" dirty="0"/>
          </a:p>
          <a:p>
            <a:r>
              <a:rPr lang="en-US" sz="2400" dirty="0"/>
              <a:t>Logical shift right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shrq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5906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FBED2F03-4457-48D0-BF17-7202AAA7FCE0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BA033180-CD22-4533-96CE-F52D7E663C34}"/>
              </a:ext>
            </a:extLst>
          </p:cNvPr>
          <p:cNvSpPr/>
          <p:nvPr/>
        </p:nvSpPr>
        <p:spPr>
          <a:xfrm>
            <a:off x="6093994" y="3709270"/>
            <a:ext cx="1396570" cy="366386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Most straightforward match to how “while” works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 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7" y="2054269"/>
            <a:ext cx="6375749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718994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4" y="713984"/>
            <a:ext cx="7068855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je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 if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766093" y="4287891"/>
            <a:ext cx="428390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b="1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06653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902741"/>
              </p:ext>
            </p:extLst>
          </p:nvPr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</a:t>
            </a:r>
            <a:r>
              <a:rPr lang="en-US" baseline="30000" dirty="0"/>
              <a:t>*</a:t>
            </a:r>
            <a:r>
              <a:rPr lang="en-US" dirty="0"/>
              <a:t> arithmetic instructions set (and reset) condition codes in addition to producing a result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 (such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movq    %rdi, %rax  #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 = 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    %rsi, %rdi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cmovle  %rdx, %rax  # if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&lt;=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y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res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816240" y="4298575"/>
            <a:ext cx="38580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  <a:br>
              <a:rPr lang="en-US" dirty="0"/>
            </a:br>
            <a:r>
              <a:rPr lang="en-US" dirty="0"/>
              <a:t>(%al is %</a:t>
            </a:r>
            <a:r>
              <a:rPr lang="en-US" dirty="0" err="1"/>
              <a:t>rax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Branching (If/Else)</a:t>
            </a:r>
          </a:p>
          <a:p>
            <a:pPr lvl="1"/>
            <a:endParaRPr lang="en-US" dirty="0"/>
          </a:p>
          <a:p>
            <a:r>
              <a:rPr lang="en-US" dirty="0"/>
              <a:t>Loops (Do While, While, For)</a:t>
            </a:r>
          </a:p>
          <a:p>
            <a:pPr lvl="1"/>
            <a:endParaRPr lang="en-US" dirty="0"/>
          </a:p>
          <a:p>
            <a:r>
              <a:rPr lang="en-US" dirty="0"/>
              <a:t>Conditional Move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03114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 encoding)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605</TotalTime>
  <Words>10866</Words>
  <Application>Microsoft Office PowerPoint</Application>
  <PresentationFormat>Widescreen</PresentationFormat>
  <Paragraphs>2116</Paragraphs>
  <Slides>85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7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Helvetica</vt:lpstr>
      <vt:lpstr>Tahoma</vt:lpstr>
      <vt:lpstr>Times New Roman</vt:lpstr>
      <vt:lpstr>Wingdings 2</vt:lpstr>
      <vt:lpstr>Class Slides</vt:lpstr>
      <vt:lpstr>Lecture 07 Control Flow Instructions</vt:lpstr>
      <vt:lpstr>Get started on Bomb Lab right away</vt:lpstr>
      <vt:lpstr>Today’s Goals</vt:lpstr>
      <vt:lpstr>Outline</vt:lpstr>
      <vt:lpstr>Condition codes</vt:lpstr>
      <vt:lpstr>Conditionals at the machine level</vt:lpstr>
      <vt:lpstr>Step 1: Setting condition codes</vt:lpstr>
      <vt:lpstr>Implicitly Setting Condition Codes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Using condition codes for comparison</vt:lpstr>
      <vt:lpstr>Condition codes combinations</vt:lpstr>
      <vt:lpstr>Step 2: Reading Condition Codes</vt:lpstr>
      <vt:lpstr>What do you need to know?</vt:lpstr>
      <vt:lpstr>Break + Practice</vt:lpstr>
      <vt:lpstr>Break + Practice</vt:lpstr>
      <vt:lpstr>Outline</vt:lpstr>
      <vt:lpstr>What can instructions do?</vt:lpstr>
      <vt:lpstr>Breaking with sequential execution</vt:lpstr>
      <vt:lpstr>Jumping</vt:lpstr>
      <vt:lpstr>Key idea: building C constructs with assembly</vt:lpstr>
      <vt:lpstr>The “something simpler” is goto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Indirect jump</vt:lpstr>
      <vt:lpstr>Outline</vt:lpstr>
      <vt:lpstr>Loops</vt:lpstr>
      <vt:lpstr>“Do-While” Loop Compilation</vt:lpstr>
      <vt:lpstr>“Do-While” assembly translation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“For” Loop Conversion Example</vt:lpstr>
      <vt:lpstr>Break + Assembly to loop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66</cp:revision>
  <dcterms:created xsi:type="dcterms:W3CDTF">2021-04-22T14:27:48Z</dcterms:created>
  <dcterms:modified xsi:type="dcterms:W3CDTF">2023-10-12T17:15:25Z</dcterms:modified>
</cp:coreProperties>
</file>