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5"/>
  </p:notesMasterIdLst>
  <p:sldIdLst>
    <p:sldId id="256" r:id="rId2"/>
    <p:sldId id="748" r:id="rId3"/>
    <p:sldId id="264" r:id="rId4"/>
    <p:sldId id="2304" r:id="rId5"/>
    <p:sldId id="779" r:id="rId6"/>
    <p:sldId id="697" r:id="rId7"/>
    <p:sldId id="2305" r:id="rId8"/>
    <p:sldId id="700" r:id="rId9"/>
    <p:sldId id="806" r:id="rId10"/>
    <p:sldId id="348" r:id="rId11"/>
    <p:sldId id="383" r:id="rId12"/>
    <p:sldId id="749" r:id="rId13"/>
    <p:sldId id="750" r:id="rId14"/>
    <p:sldId id="752" r:id="rId15"/>
    <p:sldId id="753" r:id="rId16"/>
    <p:sldId id="754" r:id="rId17"/>
    <p:sldId id="755" r:id="rId18"/>
    <p:sldId id="756" r:id="rId19"/>
    <p:sldId id="757" r:id="rId20"/>
    <p:sldId id="758" r:id="rId21"/>
    <p:sldId id="759" r:id="rId22"/>
    <p:sldId id="760" r:id="rId23"/>
    <p:sldId id="722" r:id="rId24"/>
    <p:sldId id="2307" r:id="rId25"/>
    <p:sldId id="2308" r:id="rId26"/>
    <p:sldId id="736" r:id="rId27"/>
    <p:sldId id="446" r:id="rId28"/>
    <p:sldId id="455" r:id="rId29"/>
    <p:sldId id="448" r:id="rId30"/>
    <p:sldId id="451" r:id="rId31"/>
    <p:sldId id="452" r:id="rId32"/>
    <p:sldId id="456" r:id="rId33"/>
    <p:sldId id="453" r:id="rId34"/>
    <p:sldId id="487" r:id="rId35"/>
    <p:sldId id="457" r:id="rId36"/>
    <p:sldId id="459" r:id="rId37"/>
    <p:sldId id="460" r:id="rId38"/>
    <p:sldId id="735" r:id="rId39"/>
    <p:sldId id="734" r:id="rId40"/>
    <p:sldId id="737" r:id="rId41"/>
    <p:sldId id="295" r:id="rId42"/>
    <p:sldId id="725" r:id="rId43"/>
    <p:sldId id="296" r:id="rId44"/>
    <p:sldId id="298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763" r:id="rId56"/>
    <p:sldId id="309" r:id="rId57"/>
    <p:sldId id="462" r:id="rId58"/>
    <p:sldId id="463" r:id="rId59"/>
    <p:sldId id="761" r:id="rId60"/>
    <p:sldId id="464" r:id="rId61"/>
    <p:sldId id="488" r:id="rId62"/>
    <p:sldId id="468" r:id="rId63"/>
    <p:sldId id="465" r:id="rId64"/>
    <p:sldId id="466" r:id="rId65"/>
    <p:sldId id="467" r:id="rId66"/>
    <p:sldId id="732" r:id="rId67"/>
    <p:sldId id="733" r:id="rId68"/>
    <p:sldId id="738" r:id="rId69"/>
    <p:sldId id="325" r:id="rId70"/>
    <p:sldId id="719" r:id="rId71"/>
    <p:sldId id="728" r:id="rId72"/>
    <p:sldId id="729" r:id="rId73"/>
    <p:sldId id="731" r:id="rId74"/>
    <p:sldId id="2306" r:id="rId75"/>
    <p:sldId id="470" r:id="rId76"/>
    <p:sldId id="472" r:id="rId77"/>
    <p:sldId id="404" r:id="rId78"/>
    <p:sldId id="718" r:id="rId79"/>
    <p:sldId id="473" r:id="rId80"/>
    <p:sldId id="762" r:id="rId81"/>
    <p:sldId id="474" r:id="rId82"/>
    <p:sldId id="739" r:id="rId83"/>
    <p:sldId id="477" r:id="rId84"/>
    <p:sldId id="478" r:id="rId85"/>
    <p:sldId id="479" r:id="rId86"/>
    <p:sldId id="480" r:id="rId87"/>
    <p:sldId id="481" r:id="rId88"/>
    <p:sldId id="482" r:id="rId89"/>
    <p:sldId id="483" r:id="rId90"/>
    <p:sldId id="721" r:id="rId91"/>
    <p:sldId id="764" r:id="rId92"/>
    <p:sldId id="765" r:id="rId93"/>
    <p:sldId id="766" r:id="rId94"/>
    <p:sldId id="485" r:id="rId95"/>
    <p:sldId id="740" r:id="rId96"/>
    <p:sldId id="724" r:id="rId97"/>
    <p:sldId id="496" r:id="rId98"/>
    <p:sldId id="497" r:id="rId99"/>
    <p:sldId id="498" r:id="rId100"/>
    <p:sldId id="499" r:id="rId101"/>
    <p:sldId id="500" r:id="rId102"/>
    <p:sldId id="501" r:id="rId103"/>
    <p:sldId id="502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48"/>
            <p14:sldId id="264"/>
          </p14:sldIdLst>
        </p14:section>
        <p14:section name="Conditional Moves" id="{49ED9939-6E29-4A62-A043-6FA9F5D414B5}">
          <p14:sldIdLst>
            <p14:sldId id="2304"/>
            <p14:sldId id="779"/>
            <p14:sldId id="697"/>
            <p14:sldId id="2305"/>
            <p14:sldId id="700"/>
            <p14:sldId id="806"/>
          </p14:sldIdLst>
        </p14:section>
        <p14:section name="C Code Layout" id="{B55B8E8C-5EAB-4A1E-A4E9-AE5E896E46FA}">
          <p14:sldIdLst>
            <p14:sldId id="348"/>
            <p14:sldId id="383"/>
            <p14:sldId id="749"/>
            <p14:sldId id="750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22"/>
            <p14:sldId id="2307"/>
            <p14:sldId id="2308"/>
          </p14:sldIdLst>
        </p14:section>
        <p14:section name="Calling Convention" id="{6AE6DE60-87F6-41CF-8A84-3A0FE5EAA3CD}">
          <p14:sldIdLst>
            <p14:sldId id="736"/>
            <p14:sldId id="446"/>
            <p14:sldId id="455"/>
            <p14:sldId id="448"/>
            <p14:sldId id="451"/>
            <p14:sldId id="452"/>
            <p14:sldId id="456"/>
            <p14:sldId id="453"/>
            <p14:sldId id="487"/>
            <p14:sldId id="457"/>
            <p14:sldId id="459"/>
            <p14:sldId id="460"/>
            <p14:sldId id="735"/>
            <p14:sldId id="734"/>
          </p14:sldIdLst>
        </p14:section>
        <p14:section name="Managing Local Data" id="{D69B3C25-C1E6-4281-8729-E3340FBB7D2A}">
          <p14:sldIdLst>
            <p14:sldId id="737"/>
            <p14:sldId id="295"/>
            <p14:sldId id="725"/>
            <p14:sldId id="296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763"/>
            <p14:sldId id="309"/>
            <p14:sldId id="462"/>
            <p14:sldId id="463"/>
            <p14:sldId id="761"/>
            <p14:sldId id="464"/>
            <p14:sldId id="488"/>
            <p14:sldId id="468"/>
            <p14:sldId id="465"/>
            <p14:sldId id="466"/>
            <p14:sldId id="467"/>
            <p14:sldId id="732"/>
            <p14:sldId id="733"/>
          </p14:sldIdLst>
        </p14:section>
        <p14:section name="Register Saving" id="{18400412-D6F8-4F16-9250-7F799A692C5A}">
          <p14:sldIdLst>
            <p14:sldId id="738"/>
            <p14:sldId id="325"/>
            <p14:sldId id="719"/>
            <p14:sldId id="728"/>
            <p14:sldId id="729"/>
            <p14:sldId id="731"/>
            <p14:sldId id="2306"/>
            <p14:sldId id="470"/>
            <p14:sldId id="472"/>
            <p14:sldId id="404"/>
            <p14:sldId id="718"/>
            <p14:sldId id="473"/>
            <p14:sldId id="762"/>
            <p14:sldId id="474"/>
          </p14:sldIdLst>
        </p14:section>
        <p14:section name="Recursive Register Saving" id="{9A6BAF42-BD6A-4F12-AC92-FDC5969670B7}">
          <p14:sldIdLst>
            <p14:sldId id="739"/>
            <p14:sldId id="477"/>
            <p14:sldId id="478"/>
            <p14:sldId id="479"/>
            <p14:sldId id="480"/>
            <p14:sldId id="481"/>
            <p14:sldId id="482"/>
            <p14:sldId id="483"/>
            <p14:sldId id="721"/>
            <p14:sldId id="764"/>
            <p14:sldId id="765"/>
            <p14:sldId id="766"/>
          </p14:sldIdLst>
        </p14:section>
        <p14:section name="Wrapup" id="{29A7F866-9DA9-446B-8359-CE426CB89C7A}">
          <p14:sldIdLst>
            <p14:sldId id="485"/>
            <p14:sldId id="740"/>
          </p14:sldIdLst>
        </p14:section>
        <p14:section name="Bonus: Stack Frame" id="{18BEF2C6-6A97-4F35-BCC5-ACBAE4BF382F}">
          <p14:sldIdLst>
            <p14:sldId id="724"/>
            <p14:sldId id="496"/>
            <p14:sldId id="497"/>
            <p14:sldId id="498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61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8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1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7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72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9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if one</a:t>
            </a:r>
            <a:r>
              <a:rPr lang="en-US" baseline="0" dirty="0"/>
              <a:t> of the two expressions could possibly generate an error condition, e.g. “p ? *p : 0” problem here is that dereferencing </a:t>
            </a:r>
            <a:r>
              <a:rPr lang="en-US" baseline="0" dirty="0" err="1"/>
              <a:t>xp</a:t>
            </a:r>
            <a:r>
              <a:rPr lang="en-US" baseline="0" dirty="0"/>
              <a:t> (*</a:t>
            </a:r>
            <a:r>
              <a:rPr lang="en-US" baseline="0" dirty="0" err="1"/>
              <a:t>xp</a:t>
            </a:r>
            <a:r>
              <a:rPr lang="en-US" baseline="0" dirty="0"/>
              <a:t>) will be done even if the test fails causing a null pointer dereferencing error!</a:t>
            </a:r>
          </a:p>
          <a:p>
            <a:endParaRPr lang="en-US" baseline="0" dirty="0"/>
          </a:p>
          <a:p>
            <a:r>
              <a:rPr lang="en-US" baseline="0" dirty="0"/>
              <a:t>Results of wrong use – compilation using branching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353B0-CAD0-45D4-9459-8D94D602F06A}" type="slidenum">
              <a:rPr lang="en-US"/>
              <a:pPr/>
              <a:t>28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89142" tIns="43789" rIns="89142" bIns="43789"/>
          <a:lstStyle/>
          <a:p>
            <a:endParaRPr lang="en-US"/>
          </a:p>
        </p:txBody>
      </p:sp>
      <p:sp>
        <p:nvSpPr>
          <p:cNvPr id="66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90680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8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78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we see that the procedure ends with the instruction combination rep; ret, rather than simply ret. Looking at the Intel and AMD documentation for the rep instruction, we see that it is normally used to implement a repeating string operation [3, 6]. It seems completely inappropriate here. The answer to this puzzle can be seen in AMD’s guidelines to compiler writers [1]. They recommend this particular combination to avoid making the ret instruction be the target of a conditional jump instruction. This is the case here, because it is preceded by a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jg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 instruction, and in the event the jump condition does not hold, the program “falls through” to the return. According to AMD, the processor does a better job predicting the outcome of the branch if it does not have a ret instruction as a target. This rep instruction will have no effect, since it is not followed by a string manipulation instruction. Its only purpose is to serve as a branch target. End Aside.</a:t>
            </a:r>
            <a:endParaRPr lang="en-US" dirty="0">
              <a:latin typeface="Times New Roman" pitchFamily="-96" charset="0"/>
            </a:endParaRPr>
          </a:p>
          <a:p>
            <a:endParaRPr lang="en-US" dirty="0">
              <a:latin typeface="Times New Roman" pitchFamily="-96" charset="0"/>
            </a:endParaRPr>
          </a:p>
          <a:p>
            <a:r>
              <a:rPr lang="en-US" dirty="0">
                <a:latin typeface="Times New Roman" pitchFamily="-96" charset="0"/>
              </a:rPr>
              <a:t>rep;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is indeed the same as the pause instruction (</a:t>
            </a:r>
            <a:r>
              <a:rPr lang="en-US" dirty="0" err="1">
                <a:latin typeface="Times New Roman" pitchFamily="-96" charset="0"/>
              </a:rPr>
              <a:t>opcode</a:t>
            </a:r>
            <a:r>
              <a:rPr lang="en-US" dirty="0">
                <a:latin typeface="Times New Roman" pitchFamily="-96" charset="0"/>
              </a:rPr>
              <a:t> F390). It might be used for assemblers which don't support the pause instruction yet. On previous processors, this was simply did nothing, just like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but in two bytes. On new processors which support </a:t>
            </a:r>
            <a:r>
              <a:rPr lang="en-US" dirty="0" err="1">
                <a:latin typeface="Times New Roman" pitchFamily="-96" charset="0"/>
              </a:rPr>
              <a:t>hyperthreading</a:t>
            </a:r>
            <a:r>
              <a:rPr lang="en-US" dirty="0">
                <a:latin typeface="Times New Roman" pitchFamily="-96" charset="0"/>
              </a:rPr>
              <a:t>, it is used as a hint to the processor that you are executing a </a:t>
            </a:r>
            <a:r>
              <a:rPr lang="en-US" dirty="0" err="1">
                <a:latin typeface="Times New Roman" pitchFamily="-96" charset="0"/>
              </a:rPr>
              <a:t>spinloop</a:t>
            </a:r>
            <a:r>
              <a:rPr lang="en-US" dirty="0">
                <a:latin typeface="Times New Roman" pitchFamily="-96" charset="0"/>
              </a:rPr>
              <a:t> to increase performance. From Intel's instruction reference: Improves the performance of spin-wait loops. When executing a “spin-wait loop,” a Pentium 4 or Intel Xeon processor suffers a severe performance penalty when exiting the loop because it detects a possible memory order violation. The PAUSE instruction provides a hint to the processor that the code sequence is a spin-wait loop. The processor uses this hint to avoid the memory order violation in most situations, which greatly improves processor performance. For this reason, it is recommended that a PAUSE instruction be placed in all spin-wait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2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6113AB7-8AB3-4640-8B94-CECD760AABC7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0D8F-38E6-4D35-A7F7-F5213678859A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59C-6AB3-46C1-B775-65DC41A391BE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C8E1-63E5-4B46-BF3D-D8E9D6A5C1DA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8E1-1B34-4BA9-BC78-EF026C264AD2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AC402B-6065-4E36-8B7C-AE80BFDE155A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0427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145F81-E698-4D11-86E1-6A104CFD7AD9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76400" y="1447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C1A13-1C20-4808-8A05-68B9AC5B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42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1752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8934A-4930-4A22-A9F8-B79EA665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87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rtn</a:t>
              </a:r>
              <a:r>
                <a:rPr lang="en-US" sz="1600" b="1" dirty="0">
                  <a:solidFill>
                    <a:srgbClr val="7F7F7F"/>
                  </a:solidFill>
                  <a:latin typeface="Calibri" pitchFamily="-96" charset="0"/>
                </a:rPr>
                <a:t> </a:t>
              </a:r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addr</a:t>
              </a:r>
              <a:endParaRPr lang="en-US" sz="1600" b="1" dirty="0">
                <a:solidFill>
                  <a:srgbClr val="7F7F7F"/>
                </a:solidFill>
                <a:latin typeface="Calibri" pitchFamily="-96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676400" y="2895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CED07-BA14-499C-A5ED-4DF66E6F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71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rtn</a:t>
              </a:r>
              <a:r>
                <a:rPr lang="en-US" sz="1600" b="1" dirty="0">
                  <a:solidFill>
                    <a:srgbClr val="7F7F7F"/>
                  </a:solidFill>
                  <a:latin typeface="Calibri" pitchFamily="-96" charset="0"/>
                </a:rPr>
                <a:t> </a:t>
              </a:r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addr</a:t>
              </a:r>
              <a:endParaRPr lang="en-US" sz="1600" b="1" dirty="0">
                <a:solidFill>
                  <a:srgbClr val="7F7F7F"/>
                </a:solidFill>
                <a:latin typeface="Calibri" pitchFamily="-96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210426" y="5877272"/>
            <a:ext cx="227806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8210426" y="6107788"/>
            <a:ext cx="2049463" cy="347663"/>
            <a:chOff x="917" y="3593"/>
            <a:chExt cx="1291" cy="219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632" y="3593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1344" y="370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917" y="3599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</p:grpSp>
      <p:sp>
        <p:nvSpPr>
          <p:cNvPr id="51" name="Down Arrow 50"/>
          <p:cNvSpPr/>
          <p:nvPr/>
        </p:nvSpPr>
        <p:spPr bwMode="auto">
          <a:xfrm>
            <a:off x="9893249" y="4653136"/>
            <a:ext cx="541294" cy="122413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5074920"/>
            <a:ext cx="32004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CA1D2-B148-4B3D-B43B-2657210F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98194"/>
              </p:ext>
            </p:extLst>
          </p:nvPr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409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5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806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030310"/>
            <a:ext cx="4650205" cy="592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1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806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6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733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933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32743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6187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6568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51250"/>
            <a:ext cx="3736183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94620-BA11-4BB0-A3C3-1C2733A138BC}"/>
              </a:ext>
            </a:extLst>
          </p:cNvPr>
          <p:cNvSpPr/>
          <p:nvPr/>
        </p:nvSpPr>
        <p:spPr>
          <a:xfrm>
            <a:off x="1551668" y="3651250"/>
            <a:ext cx="1297783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CDD7-C8C6-4A32-AEF4-A4C45446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8962-C88D-48C6-845B-28FC3C24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Homework 2 due today</a:t>
            </a:r>
          </a:p>
          <a:p>
            <a:pPr lvl="1"/>
            <a:r>
              <a:rPr lang="en-US" dirty="0"/>
              <a:t>Good practice for the exam</a:t>
            </a:r>
          </a:p>
          <a:p>
            <a:pPr lvl="1"/>
            <a:r>
              <a:rPr lang="en-US" dirty="0"/>
              <a:t>With slip days, not sure when I can post solutions 😢</a:t>
            </a:r>
          </a:p>
          <a:p>
            <a:endParaRPr lang="en-US" dirty="0"/>
          </a:p>
          <a:p>
            <a:r>
              <a:rPr lang="en-US" dirty="0"/>
              <a:t>Midterm Exam 1: Thursday, during class time in class room</a:t>
            </a:r>
          </a:p>
          <a:p>
            <a:pPr lvl="1"/>
            <a:r>
              <a:rPr lang="en-US" dirty="0"/>
              <a:t>I have already contacted you if you’re at a different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Covers material including last week Thursday (Control Flow in Assembly)</a:t>
            </a:r>
          </a:p>
          <a:p>
            <a:pPr lvl="2"/>
            <a:r>
              <a:rPr lang="en-US" dirty="0"/>
              <a:t>Not today’s material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80 minutes to complete (starts at 12:30pm sharp)</a:t>
            </a:r>
          </a:p>
          <a:p>
            <a:pPr lvl="2"/>
            <a:r>
              <a:rPr lang="en-US" dirty="0"/>
              <a:t>Bring a pencil!</a:t>
            </a:r>
          </a:p>
          <a:p>
            <a:pPr lvl="2"/>
            <a:r>
              <a:rPr lang="en-US" dirty="0"/>
              <a:t>Bring one 8.5x11 inch sheet of paper with notes on front and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C33F4-A459-4ACA-AFFB-0A33783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D6A6E-00A7-4DD3-BAED-36C95C82B2AD}"/>
              </a:ext>
            </a:extLst>
          </p:cNvPr>
          <p:cNvSpPr/>
          <p:nvPr/>
        </p:nvSpPr>
        <p:spPr>
          <a:xfrm>
            <a:off x="1551669" y="4642476"/>
            <a:ext cx="12296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D6A6E-00A7-4DD3-BAED-36C95C82B2AD}"/>
              </a:ext>
            </a:extLst>
          </p:cNvPr>
          <p:cNvSpPr/>
          <p:nvPr/>
        </p:nvSpPr>
        <p:spPr>
          <a:xfrm>
            <a:off x="1551669" y="4642476"/>
            <a:ext cx="1229632" cy="47562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ECD43A-76E1-45C5-B15D-632883AC90BA}"/>
              </a:ext>
            </a:extLst>
          </p:cNvPr>
          <p:cNvSpPr/>
          <p:nvPr/>
        </p:nvSpPr>
        <p:spPr>
          <a:xfrm>
            <a:off x="607594" y="1619875"/>
            <a:ext cx="6326606" cy="407918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409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319EDA1-5399-46E0-BF4E-3AFD83ABC444}"/>
              </a:ext>
            </a:extLst>
          </p:cNvPr>
          <p:cNvSpPr txBox="1"/>
          <p:nvPr/>
        </p:nvSpPr>
        <p:spPr>
          <a:xfrm>
            <a:off x="883096" y="5756701"/>
            <a:ext cx="572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Assembly code goes in the Text section</a:t>
            </a:r>
          </a:p>
        </p:txBody>
      </p:sp>
    </p:spTree>
    <p:extLst>
      <p:ext uri="{BB962C8B-B14F-4D97-AF65-F5344CB8AC3E}">
        <p14:creationId xmlns:p14="http://schemas.microsoft.com/office/powerpoint/2010/main" val="109692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data sections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Stack pointer is saved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can be moved as needed</a:t>
            </a:r>
          </a:p>
          <a:p>
            <a:pPr lvl="1"/>
            <a:r>
              <a:rPr lang="en-US" dirty="0"/>
              <a:t>We’ll discuss this today</a:t>
            </a:r>
          </a:p>
          <a:p>
            <a:pPr lvl="1"/>
            <a:endParaRPr lang="en-US" dirty="0"/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C library (malloc) handles this above the machine level</a:t>
            </a:r>
          </a:p>
          <a:p>
            <a:pPr lvl="1"/>
            <a:r>
              <a:rPr lang="en-US" dirty="0"/>
              <a:t>i.e. from the machine point of view, there is no heap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Arbitrary pointers to memory can be created and used</a:t>
            </a:r>
          </a:p>
          <a:p>
            <a:pPr lvl="2"/>
            <a:r>
              <a:rPr lang="en-US" dirty="0"/>
              <a:t>With memory addressing instructions</a:t>
            </a:r>
          </a:p>
          <a:p>
            <a:pPr lvl="1"/>
            <a:r>
              <a:rPr lang="en-US" dirty="0"/>
              <a:t>Assembly directive can place values into Static section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Assembly code is placed here automatically</a:t>
            </a:r>
          </a:p>
          <a:p>
            <a:pPr lvl="1"/>
            <a:r>
              <a:rPr lang="en-US" dirty="0"/>
              <a:t>Labels are just addresses within the Text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6F9D-E9DA-9344-AF12-7DA6D9B0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DEE9-9E25-7F6B-37F2-002CEE7B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sections are absolutely required, and which aren’t?</a:t>
            </a:r>
          </a:p>
          <a:p>
            <a:endParaRPr lang="en-US" dirty="0"/>
          </a:p>
          <a:p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endParaRPr lang="en-US" dirty="0"/>
          </a:p>
          <a:p>
            <a:r>
              <a:rPr lang="en-US" dirty="0"/>
              <a:t>Heap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1ECC7-8C3B-FB65-952A-82B3AF82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63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6F9D-E9DA-9344-AF12-7DA6D9B0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DEE9-9E25-7F6B-37F2-002CEE7B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sections are absolutely required, and which aren’t?</a:t>
            </a:r>
          </a:p>
          <a:p>
            <a:endParaRPr lang="en-US" dirty="0"/>
          </a:p>
          <a:p>
            <a:r>
              <a:rPr lang="en-US" dirty="0"/>
              <a:t>Text: necessary since it holds the code</a:t>
            </a:r>
          </a:p>
          <a:p>
            <a:pPr lvl="1"/>
            <a:endParaRPr lang="en-US" dirty="0"/>
          </a:p>
          <a:p>
            <a:r>
              <a:rPr lang="en-US" dirty="0"/>
              <a:t>Static: only necessary if you use </a:t>
            </a:r>
            <a:r>
              <a:rPr lang="en-US" dirty="0" err="1"/>
              <a:t>globals</a:t>
            </a:r>
            <a:r>
              <a:rPr lang="en-US" dirty="0"/>
              <a:t> or strings</a:t>
            </a:r>
          </a:p>
          <a:p>
            <a:pPr lvl="1"/>
            <a:endParaRPr lang="en-US" dirty="0"/>
          </a:p>
          <a:p>
            <a:r>
              <a:rPr lang="en-US" dirty="0"/>
              <a:t>Heap: only necessary if you heap-allocate</a:t>
            </a:r>
            <a:br>
              <a:rPr lang="en-US" dirty="0"/>
            </a:br>
            <a:r>
              <a:rPr lang="en-US" dirty="0"/>
              <a:t>	(with malloc or automatically in other languages)</a:t>
            </a:r>
          </a:p>
          <a:p>
            <a:r>
              <a:rPr lang="en-US" dirty="0"/>
              <a:t>Stack: necessary if you use variables or call functions</a:t>
            </a:r>
            <a:br>
              <a:rPr lang="en-US" dirty="0"/>
            </a:br>
            <a:r>
              <a:rPr lang="en-US" dirty="0"/>
              <a:t>	(so probably always necessary unless you write in assembly)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1ECC7-8C3B-FB65-952A-82B3AF82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b="1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478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Local 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/>
              <a:t>Deallocate upon return</a:t>
            </a:r>
          </a:p>
          <a:p>
            <a:pPr lvl="1"/>
            <a:endParaRPr lang="en-US" dirty="0"/>
          </a:p>
          <a:p>
            <a:r>
              <a:rPr lang="en-US" dirty="0"/>
              <a:t>No one instruction does all that</a:t>
            </a:r>
          </a:p>
          <a:p>
            <a:pPr lvl="1"/>
            <a:r>
              <a:rPr lang="en-US" dirty="0"/>
              <a:t>Need instructions for each</a:t>
            </a:r>
          </a:p>
          <a:p>
            <a:r>
              <a:rPr lang="en-US" dirty="0"/>
              <a:t>The stack is the key to all 3 of these!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8422783" y="1066800"/>
            <a:ext cx="21336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y = foo(x);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z = y+1;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8422783" y="36576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foo(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766659" y="2133600"/>
            <a:ext cx="3551724" cy="3352799"/>
            <a:chOff x="5135076" y="2057400"/>
            <a:chExt cx="3551724" cy="3352799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135076" y="2275034"/>
              <a:ext cx="2065824" cy="3135165"/>
            </a:xfrm>
            <a:prstGeom prst="arc">
              <a:avLst>
                <a:gd name="adj1" fmla="val 16378838"/>
                <a:gd name="adj2" fmla="val 5221169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03783" y="2209800"/>
            <a:ext cx="1066800" cy="3200400"/>
            <a:chOff x="6248400" y="2133600"/>
            <a:chExt cx="10668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7239000" y="2133600"/>
              <a:ext cx="762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8651383" y="4495800"/>
            <a:ext cx="1447800" cy="3048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B2CE7-EEC5-4E0B-88E9-E9A7369C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control flow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>
            <a:normAutofit lnSpcReduction="10000"/>
          </a:bodyPr>
          <a:lstStyle/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Use stack to support procedure call and return!</a:t>
            </a: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call</a:t>
            </a:r>
          </a:p>
          <a:p>
            <a:pPr marL="560388" lvl="1" indent="-22225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b="1" dirty="0" err="1">
                <a:latin typeface="Courier New" pitchFamily="49" charset="0"/>
              </a:rPr>
              <a:t>callq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</a:rPr>
              <a:t>label</a:t>
            </a:r>
            <a:r>
              <a:rPr lang="en-US" sz="2000" i="1" dirty="0">
                <a:latin typeface="Courier New" pitchFamily="49" charset="0"/>
              </a:rPr>
              <a:t>	    </a:t>
            </a:r>
            <a:r>
              <a:rPr lang="en-US" sz="2000" dirty="0"/>
              <a:t>Push return address on stack; jump to </a:t>
            </a:r>
            <a:r>
              <a:rPr lang="en-US" sz="2000" b="1" i="1" dirty="0">
                <a:latin typeface="Courier New" pitchFamily="49" charset="0"/>
              </a:rPr>
              <a:t>label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return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000" b="1" dirty="0" err="1">
                <a:latin typeface="Courier New" pitchFamily="49" charset="0"/>
              </a:rPr>
              <a:t>retq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Pop address from stack; jump there </a:t>
            </a:r>
            <a:br>
              <a:rPr lang="en-US" sz="20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                    (stack should be as it was when the call began)</a:t>
            </a:r>
          </a:p>
          <a:p>
            <a:pPr marL="681038" lvl="1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Return value is in 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dirty="0"/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Return address value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Address of instruction immediately following  </a:t>
            </a:r>
            <a:r>
              <a:rPr lang="en-US" sz="2000" b="1" dirty="0" err="1">
                <a:latin typeface="Courier New" pitchFamily="49" charset="0"/>
              </a:rPr>
              <a:t>callq</a:t>
            </a:r>
            <a:endParaRPr lang="en-US" sz="2000" b="1" dirty="0"/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Example from disassembly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sz="2000" dirty="0"/>
          </a:p>
          <a:p>
            <a:pPr marL="839788" lvl="2" indent="-16510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br>
              <a:rPr lang="en-US" sz="2000" dirty="0"/>
            </a:br>
            <a:r>
              <a:rPr lang="en-US" sz="2000" dirty="0"/>
              <a:t>                    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9440" y="5264258"/>
            <a:ext cx="5105400" cy="584776"/>
          </a:xfrm>
          <a:prstGeom prst="rect">
            <a:avLst/>
          </a:prstGeom>
          <a:solidFill>
            <a:srgbClr val="F7F5B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400544: call  400550 &lt;mult2&gt;	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400549: </a:t>
            </a:r>
            <a:r>
              <a:rPr lang="en-US" sz="1600" b="1" dirty="0" err="1">
                <a:latin typeface="Courier New" pitchFamily="49" charset="0"/>
              </a:rPr>
              <a:t>mov</a:t>
            </a:r>
            <a:r>
              <a:rPr lang="en-US" sz="1600" b="1" dirty="0">
                <a:latin typeface="Courier New" pitchFamily="49" charset="0"/>
              </a:rPr>
              <a:t>    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,(%</a:t>
            </a:r>
            <a:r>
              <a:rPr lang="en-US" sz="1600" b="1" dirty="0" err="1">
                <a:latin typeface="Courier New" pitchFamily="49" charset="0"/>
              </a:rPr>
              <a:t>rbx</a:t>
            </a:r>
            <a:r>
              <a:rPr lang="en-US" sz="1600" b="1" dirty="0">
                <a:latin typeface="Courier New" pitchFamily="49" charset="0"/>
              </a:rPr>
              <a:t>)		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2825840" y="6026258"/>
            <a:ext cx="3505200" cy="457200"/>
          </a:xfrm>
          <a:prstGeom prst="borderCallout1">
            <a:avLst>
              <a:gd name="adj1" fmla="val 45207"/>
              <a:gd name="adj2" fmla="val -1924"/>
              <a:gd name="adj3" fmla="val -54707"/>
              <a:gd name="adj4" fmla="val -14273"/>
            </a:avLst>
          </a:prstGeom>
          <a:solidFill>
            <a:srgbClr val="CCECFF"/>
          </a:solidFill>
          <a:ln w="38100">
            <a:solidFill>
              <a:schemeClr val="accent2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Return address: </a:t>
            </a:r>
            <a:r>
              <a:rPr lang="en-US" sz="2000" b="1" dirty="0">
                <a:latin typeface="Courier New" pitchFamily="49" charset="0"/>
              </a:rPr>
              <a:t>0x400549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https://upload.wikimedia.org/wikipedia/commons/thumb/6/6b/Yogi_Berra_1956.png/220px-Yogi_Berra_19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04" y="1608123"/>
            <a:ext cx="1665027" cy="19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5074" y="3620037"/>
            <a:ext cx="277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If you don’t know where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you’re going, you may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not get there. 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— Yogi Berra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6F4C8-EB35-41F3-BD55-E3757DEB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A5EBE-9F4D-42EE-915F-C8000676B964}"/>
              </a:ext>
            </a:extLst>
          </p:cNvPr>
          <p:cNvSpPr txBox="1"/>
          <p:nvPr/>
        </p:nvSpPr>
        <p:spPr>
          <a:xfrm>
            <a:off x="6585054" y="5525868"/>
            <a:ext cx="462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are fine,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is assumed (there is no other option)</a:t>
            </a:r>
          </a:p>
        </p:txBody>
      </p:sp>
    </p:spTree>
    <p:extLst>
      <p:ext uri="{BB962C8B-B14F-4D97-AF65-F5344CB8AC3E}">
        <p14:creationId xmlns:p14="http://schemas.microsoft.com/office/powerpoint/2010/main" val="3612473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88F99-4724-491C-A6F2-A5CD5759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98490" y="4800600"/>
            <a:ext cx="400533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 (long a, long b){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8490" y="971061"/>
            <a:ext cx="6180786" cy="1214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075349" y="4800600"/>
            <a:ext cx="586740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%rsi,%rax	# a * b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98490" y="2464368"/>
            <a:ext cx="8724900" cy="2057400"/>
          </a:xfrm>
          <a:prstGeom prst="rect">
            <a:avLst/>
          </a:prstGeom>
          <a:solidFill>
            <a:srgbClr val="F7F5BE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... (we’ll fill the start in soon)</a:t>
            </a:r>
            <a:endParaRPr lang="sk-SK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%rdx,%rbx		# Save dest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	# Store at address dest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... (we’ll fill the end in soon too)</a:t>
            </a:r>
            <a:endParaRPr lang="sk-SK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13205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C memory layout</a:t>
            </a:r>
          </a:p>
          <a:p>
            <a:endParaRPr lang="en-US" dirty="0"/>
          </a:p>
          <a:p>
            <a:r>
              <a:rPr lang="en-US" dirty="0"/>
              <a:t>Explore functions in assembly</a:t>
            </a:r>
          </a:p>
          <a:p>
            <a:pPr lvl="1"/>
            <a:r>
              <a:rPr lang="en-US" dirty="0"/>
              <a:t>How do we call them and return from them?</a:t>
            </a:r>
          </a:p>
          <a:p>
            <a:pPr lvl="1"/>
            <a:r>
              <a:rPr lang="en-US" dirty="0"/>
              <a:t>How do we create local variables?</a:t>
            </a:r>
          </a:p>
          <a:p>
            <a:pPr lvl="1"/>
            <a:endParaRPr lang="en-US" dirty="0"/>
          </a:p>
          <a:p>
            <a:r>
              <a:rPr lang="en-US" dirty="0"/>
              <a:t>Understand how we manage register use between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callq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4058-9060-4813-BC29-3831456C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BF9D1A-2252-8DE5-61CE-9AC8B1128979}"/>
              </a:ext>
            </a:extLst>
          </p:cNvPr>
          <p:cNvSpPr txBox="1"/>
          <p:nvPr/>
        </p:nvSpPr>
        <p:spPr>
          <a:xfrm>
            <a:off x="9829800" y="3447393"/>
            <a:ext cx="201828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: instruction pointer</a:t>
            </a:r>
          </a:p>
          <a:p>
            <a:endParaRPr lang="en-US" dirty="0"/>
          </a:p>
          <a:p>
            <a:r>
              <a:rPr lang="en-US" dirty="0"/>
              <a:t>Can’t be directly modified</a:t>
            </a:r>
          </a:p>
        </p:txBody>
      </p:sp>
    </p:spTree>
    <p:extLst>
      <p:ext uri="{BB962C8B-B14F-4D97-AF65-F5344CB8AC3E}">
        <p14:creationId xmlns:p14="http://schemas.microsoft.com/office/powerpoint/2010/main" val="1918335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3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869D0-B98E-4429-972F-30C0386F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2" name="Straight Arrow Connector 21"/>
          <p:cNvCxnSpPr>
            <a:stCxn id="2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9691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C48AC-2025-4631-8B81-5859BE1D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5562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5" name="Straight Arrow Connector 24"/>
          <p:cNvCxnSpPr>
            <a:stCxn id="25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5486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retq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77E4-1DA2-4F62-880F-7C9CAACD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3886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1" name="Straight Arrow Connector 30"/>
          <p:cNvCxnSpPr>
            <a:stCxn id="31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2F8A10-E863-154A-AED3-E560C37CAA32}"/>
              </a:ext>
            </a:extLst>
          </p:cNvPr>
          <p:cNvSpPr txBox="1"/>
          <p:nvPr/>
        </p:nvSpPr>
        <p:spPr>
          <a:xfrm>
            <a:off x="7009150" y="5424726"/>
            <a:ext cx="3317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QUIZ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: What is the address of the instruction we execute after </a:t>
            </a:r>
            <a:r>
              <a:rPr lang="en-US" sz="20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retq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1543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6CF8D-4A9D-478E-BE15-ECCC929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2" name="Straight Arrow Connector 31"/>
          <p:cNvCxnSpPr>
            <a:stCxn id="3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5333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2C0C3-0CCF-4B2B-A693-B674C09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17" name="Straight Arrow Connector 16"/>
          <p:cNvCxnSpPr>
            <a:stCxn id="17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2504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Function data 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4" y="1143000"/>
            <a:ext cx="4175543" cy="5029200"/>
          </a:xfrm>
        </p:spPr>
        <p:txBody>
          <a:bodyPr>
            <a:normAutofit/>
          </a:bodyPr>
          <a:lstStyle/>
          <a:p>
            <a:r>
              <a:rPr lang="en-US" dirty="0"/>
              <a:t>First 6 arguments are in registers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first argument</a:t>
            </a:r>
          </a:p>
          <a:p>
            <a:endParaRPr lang="en-US" dirty="0"/>
          </a:p>
          <a:p>
            <a:r>
              <a:rPr lang="en-US" dirty="0"/>
              <a:t>Next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arguments are on the stack</a:t>
            </a:r>
          </a:p>
          <a:p>
            <a:pPr lvl="1"/>
            <a:r>
              <a:rPr lang="en-US" dirty="0"/>
              <a:t>This means more arguments is slower</a:t>
            </a:r>
          </a:p>
          <a:p>
            <a:endParaRPr lang="en-US" dirty="0"/>
          </a:p>
          <a:p>
            <a:r>
              <a:rPr lang="en-US" dirty="0"/>
              <a:t>Return value is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31650" y="1173512"/>
            <a:ext cx="4040188" cy="639763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Registers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662913" y="1181389"/>
            <a:ext cx="1601550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647111" y="5209323"/>
            <a:ext cx="2338567" cy="761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(Only allocate stack space when needed)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5731650" y="1782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731650" y="2163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5731650" y="2544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5731650" y="2925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5731650" y="3306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731650" y="3687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5731650" y="47545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01050" y="1782764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dirty="0"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dirty="0"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i="1" dirty="0"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717628-4593-4747-9FE4-9A7863BD3443}"/>
              </a:ext>
            </a:extLst>
          </p:cNvPr>
          <p:cNvSpPr txBox="1"/>
          <p:nvPr/>
        </p:nvSpPr>
        <p:spPr>
          <a:xfrm>
            <a:off x="9374150" y="4558655"/>
            <a:ext cx="60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5461AE-6301-2940-AC97-850E264D3B5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47251" y="4449764"/>
            <a:ext cx="636549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1C14-707E-4F7B-98B0-43A99785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4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AFAF-68FB-4E16-B210-46B74F84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1008993" y="4800600"/>
            <a:ext cx="3846786" cy="1133341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590800" y="924059"/>
            <a:ext cx="6781800" cy="1188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14219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%rsi,%rax	# a * b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90800" y="22098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%rdx,%rbx		# Save dest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	# *dest = 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133600" y="26670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133600" y="3733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8634245" y="52578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7262645" y="60960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14841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64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r>
              <a:rPr lang="en-US" sz="2000" dirty="0"/>
              <a:t>Testing lots of real-world programs</a:t>
            </a:r>
          </a:p>
          <a:p>
            <a:pPr lvl="1"/>
            <a:r>
              <a:rPr lang="en-US" sz="2000" dirty="0"/>
              <a:t>Many style guides suggest you use four or less arguments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x86 (32-bit) only had four arguments</a:t>
            </a:r>
          </a:p>
          <a:p>
            <a:pPr lvl="2"/>
            <a:r>
              <a:rPr lang="en-US" sz="2000" dirty="0"/>
              <a:t>x86-64 added two more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 only has one return result, so one register is fine</a:t>
            </a:r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  <a:p>
            <a:pPr lvl="1"/>
            <a:r>
              <a:rPr lang="en-US" sz="2000" dirty="0"/>
              <a:t>All functions within a program must, or they won’t work</a:t>
            </a:r>
          </a:p>
          <a:p>
            <a:pPr lvl="1"/>
            <a:r>
              <a:rPr lang="en-US" sz="2000" dirty="0"/>
              <a:t>Different programs, or different OSes, could choose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6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Finish from last time:</a:t>
            </a:r>
          </a:p>
          <a:p>
            <a:pPr lvl="1"/>
            <a:r>
              <a:rPr lang="en-US" sz="2800" b="1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06653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b="1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31802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Need some place to store state for each call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Local variables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Note: these are separate for each call, not each function</a:t>
            </a:r>
          </a:p>
          <a:p>
            <a:pPr marL="552450" lvl="1"/>
            <a:r>
              <a:rPr lang="en-US" dirty="0"/>
              <a:t>Function could be called recursively, but each call needs its own local variables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State only needs to exist until the function returns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the Stack for 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Place local state on the stack</a:t>
            </a:r>
          </a:p>
          <a:p>
            <a:pPr lvl="1"/>
            <a:endParaRPr lang="en-US" dirty="0"/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That state is only needed for limited time</a:t>
            </a:r>
          </a:p>
          <a:p>
            <a:pPr marL="838200" lvl="2"/>
            <a:r>
              <a:rPr lang="en-US" dirty="0"/>
              <a:t>Starts when function is called; ends when it returns</a:t>
            </a:r>
          </a:p>
          <a:p>
            <a:pPr marL="552450" lvl="1"/>
            <a:r>
              <a:rPr lang="en-US" b="1" i="1" dirty="0" err="1"/>
              <a:t>Callee</a:t>
            </a:r>
            <a:r>
              <a:rPr lang="en-US" dirty="0"/>
              <a:t> returns before </a:t>
            </a:r>
            <a:r>
              <a:rPr lang="en-US" b="1" i="1" dirty="0"/>
              <a:t>caller</a:t>
            </a:r>
            <a:r>
              <a:rPr lang="en-US" dirty="0"/>
              <a:t> does</a:t>
            </a:r>
          </a:p>
          <a:p>
            <a:pPr marL="838200" lvl="2"/>
            <a:r>
              <a:rPr lang="en-US" b="1" i="1" dirty="0"/>
              <a:t>Callee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being called</a:t>
            </a:r>
          </a:p>
          <a:p>
            <a:pPr marL="838200" lvl="2"/>
            <a:r>
              <a:rPr lang="en-US" b="1" i="1" dirty="0"/>
              <a:t>Caller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calling the other</a:t>
            </a:r>
          </a:p>
          <a:p>
            <a:pPr marL="838200" lvl="2"/>
            <a:endParaRPr lang="en-US" dirty="0"/>
          </a:p>
          <a:p>
            <a:r>
              <a:rPr lang="en-US" dirty="0"/>
              <a:t>Stack allocated in </a:t>
            </a:r>
            <a:r>
              <a:rPr lang="en-US" b="1" dirty="0"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b="1" dirty="0"/>
          </a:p>
          <a:p>
            <a:pPr marL="552450" lvl="1"/>
            <a:r>
              <a:rPr lang="en-US" dirty="0"/>
              <a:t>Frame = State for a single procedure invocation</a:t>
            </a:r>
          </a:p>
          <a:p>
            <a:pPr marL="552450" lvl="1"/>
            <a:r>
              <a:rPr lang="en-US" dirty="0"/>
              <a:t>Allocated by “setup” code at the start of function</a:t>
            </a:r>
          </a:p>
          <a:p>
            <a:pPr marL="552450" lvl="1"/>
            <a:r>
              <a:rPr lang="en-US" dirty="0"/>
              <a:t>Deallocated by “teardown” code before returning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60C84ED8-A308-5F45-87DD-E0F3819A2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5163" y="4632325"/>
            <a:ext cx="40481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EA7BDAF-650C-9948-9C52-5485A9EAF0A7}"/>
              </a:ext>
            </a:extLst>
          </p:cNvPr>
          <p:cNvSpPr>
            <a:spLocks/>
          </p:cNvSpPr>
          <p:nvPr/>
        </p:nvSpPr>
        <p:spPr bwMode="auto">
          <a:xfrm>
            <a:off x="7116763" y="4443414"/>
            <a:ext cx="2438400" cy="22166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39CEE0C-838F-AC4D-84DD-61235C244494}"/>
              </a:ext>
            </a:extLst>
          </p:cNvPr>
          <p:cNvSpPr>
            <a:spLocks/>
          </p:cNvSpPr>
          <p:nvPr/>
        </p:nvSpPr>
        <p:spPr bwMode="auto">
          <a:xfrm>
            <a:off x="9902825" y="52705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BF7A6B35-638C-BD40-93F3-F1E225CD9B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369550" y="4892675"/>
            <a:ext cx="609600" cy="230306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9" name="Group 11">
            <a:extLst>
              <a:ext uri="{FF2B5EF4-FFF2-40B4-BE49-F238E27FC236}">
                <a16:creationId xmlns:a16="http://schemas.microsoft.com/office/drawing/2014/main" id="{E14CBE3C-3C49-A64E-AAA4-5F36543B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011"/>
              </p:ext>
            </p:extLst>
          </p:nvPr>
        </p:nvGraphicFramePr>
        <p:xfrm>
          <a:off x="10007600" y="2538413"/>
          <a:ext cx="1320800" cy="20574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Current Frame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panose="020F0702030404030204" pitchFamily="34" charset="0"/>
                        <a:cs typeface="Calibri Bold" panose="020F0702030404030204" pitchFamily="34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2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 Chain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B04AB-4F9E-474D-B7F5-B41492CB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19812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0" y="23622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715000" y="3276600"/>
            <a:ext cx="1662114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8407400" y="1676400"/>
            <a:ext cx="22606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8620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8620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8609013" y="3265488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(2)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8620124" y="3962400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(1)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8620124" y="4724400"/>
            <a:ext cx="9667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8926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8926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8926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8926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8372476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9691687" y="3251200"/>
            <a:ext cx="976313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9067801" y="2895600"/>
            <a:ext cx="622288" cy="406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5091907" y="6019801"/>
            <a:ext cx="2914196" cy="353943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4BBE-2815-417C-924A-1BBDCF58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643532" y="914400"/>
            <a:ext cx="172483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 sz="2400" b="1" dirty="0"/>
              <a:t>Call Chain</a:t>
            </a:r>
          </a:p>
        </p:txBody>
      </p:sp>
      <p:sp>
        <p:nvSpPr>
          <p:cNvPr id="33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1254" name="AutoShape 54"/>
          <p:cNvSpPr>
            <a:spLocks/>
          </p:cNvSpPr>
          <p:nvPr/>
        </p:nvSpPr>
        <p:spPr bwMode="auto">
          <a:xfrm>
            <a:off x="1600200" y="2032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B27D2-4D61-4E83-9327-3252046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2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2279" name="AutoShape 55"/>
          <p:cNvSpPr>
            <a:spLocks/>
          </p:cNvSpPr>
          <p:nvPr/>
        </p:nvSpPr>
        <p:spPr bwMode="auto">
          <a:xfrm>
            <a:off x="1676400" y="22098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45AEC-4468-408A-B47E-E13AE461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6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9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2438400" y="2133600"/>
            <a:ext cx="1804986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304" name="AutoShape 56"/>
          <p:cNvSpPr>
            <a:spLocks/>
          </p:cNvSpPr>
          <p:nvPr/>
        </p:nvSpPr>
        <p:spPr bwMode="auto">
          <a:xfrm>
            <a:off x="1600200" y="2667000"/>
            <a:ext cx="1066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6915150" y="3810000"/>
            <a:ext cx="1493836" cy="330200"/>
            <a:chOff x="0" y="377"/>
            <a:chExt cx="940" cy="208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89CF0-9ED4-4C85-9935-FF9AFCD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1242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65725-91C3-4601-8353-B5AC5CA0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6915150" y="5518151"/>
            <a:ext cx="1493836" cy="330200"/>
            <a:chOff x="0" y="377"/>
            <a:chExt cx="940" cy="208"/>
          </a:xfrm>
        </p:grpSpPr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3340100" y="3048000"/>
            <a:ext cx="1612151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AutoShape 56"/>
          <p:cNvSpPr>
            <a:spLocks/>
          </p:cNvSpPr>
          <p:nvPr/>
        </p:nvSpPr>
        <p:spPr bwMode="auto">
          <a:xfrm>
            <a:off x="1905000" y="3657600"/>
            <a:ext cx="17526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25891-C364-40D7-896F-75975259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 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9624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jumps = conditional </a:t>
            </a:r>
            <a:r>
              <a:rPr lang="en-US" i="1" dirty="0"/>
              <a:t>transfer of control</a:t>
            </a:r>
          </a:p>
          <a:p>
            <a:pPr lvl="1"/>
            <a:r>
              <a:rPr lang="en-US" dirty="0"/>
              <a:t>i.e., forget what you thought you were going to do, do this other thing instead</a:t>
            </a:r>
          </a:p>
          <a:p>
            <a:pPr lvl="1"/>
            <a:endParaRPr lang="en-US" dirty="0"/>
          </a:p>
          <a:p>
            <a:r>
              <a:rPr lang="en-US" dirty="0"/>
              <a:t>Modern processors like to do work “ahead of time”</a:t>
            </a:r>
          </a:p>
          <a:p>
            <a:pPr lvl="1"/>
            <a:r>
              <a:rPr lang="en-US" dirty="0"/>
              <a:t>Keywords: </a:t>
            </a:r>
            <a:r>
              <a:rPr lang="en-US" b="1" i="1" dirty="0"/>
              <a:t>pipelining, branch prediction, speculative execution</a:t>
            </a:r>
          </a:p>
          <a:p>
            <a:pPr lvl="1"/>
            <a:r>
              <a:rPr lang="en-US" dirty="0"/>
              <a:t>Transfer of control may mean throwing that work away</a:t>
            </a:r>
          </a:p>
          <a:p>
            <a:pPr lvl="2"/>
            <a:r>
              <a:rPr lang="en-US" dirty="0"/>
              <a:t>That’s inefficient</a:t>
            </a:r>
          </a:p>
          <a:p>
            <a:pPr lvl="1"/>
            <a:endParaRPr lang="en-US" dirty="0"/>
          </a:p>
          <a:p>
            <a:r>
              <a:rPr lang="en-US" dirty="0"/>
              <a:t>Solution: conditional </a:t>
            </a:r>
            <a:r>
              <a:rPr lang="en-US" i="1" dirty="0"/>
              <a:t>moves</a:t>
            </a:r>
          </a:p>
          <a:p>
            <a:pPr lvl="1"/>
            <a:r>
              <a:rPr lang="en-US" dirty="0"/>
              <a:t>We still get to do something conditionally</a:t>
            </a:r>
          </a:p>
          <a:p>
            <a:pPr lvl="1"/>
            <a:r>
              <a:rPr lang="en-US" dirty="0"/>
              <a:t>But no transfer of control necessary</a:t>
            </a:r>
          </a:p>
          <a:p>
            <a:pPr lvl="1"/>
            <a:r>
              <a:rPr lang="en-US" dirty="0"/>
              <a:t>“Ahead of time” work can always be kept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0C28-F225-4C76-A254-548C3284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4A16E-2C48-4D6D-9F7D-CAD8002A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14488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76400" y="3454400"/>
            <a:ext cx="100733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844D0-DBA9-48FD-AD5F-7E07317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/>
          <p:cNvSpPr>
            <a:spLocks/>
          </p:cNvSpPr>
          <p:nvPr/>
        </p:nvSpPr>
        <p:spPr bwMode="auto">
          <a:xfrm>
            <a:off x="1676400" y="27432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925D5-D385-4F61-98BF-45C2E379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62112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00200" y="3581400"/>
            <a:ext cx="1143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22ADC-A4BB-43B6-BB61-3051D198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600200" y="3276600"/>
            <a:ext cx="914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1F0F5-A911-42FD-AC58-DC09AE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600200" y="3048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Returning to original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1F0F5-A911-42FD-AC58-DC09AE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6873876" y="1466850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3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" name="Group 25">
            <a:extLst>
              <a:ext uri="{FF2B5EF4-FFF2-40B4-BE49-F238E27FC236}">
                <a16:creationId xmlns:a16="http://schemas.microsoft.com/office/drawing/2014/main" id="{32004B5C-694E-299B-D755-CD85DC7E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29773"/>
              </p:ext>
            </p:extLst>
          </p:nvPr>
        </p:nvGraphicFramePr>
        <p:xfrm>
          <a:off x="8426668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A5355-3EB0-E0B4-0D46-B8185F90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43174"/>
            <a:ext cx="10972800" cy="3629025"/>
          </a:xfrm>
        </p:spPr>
        <p:txBody>
          <a:bodyPr/>
          <a:lstStyle/>
          <a:p>
            <a:r>
              <a:rPr lang="en-US" dirty="0"/>
              <a:t>Stack always eventually returns to its default state</a:t>
            </a:r>
          </a:p>
          <a:p>
            <a:pPr lvl="1"/>
            <a:r>
              <a:rPr lang="en-US" dirty="0"/>
              <a:t>Happens automatically in higher-level languages like C</a:t>
            </a:r>
          </a:p>
          <a:p>
            <a:pPr lvl="1"/>
            <a:r>
              <a:rPr lang="en-US" dirty="0"/>
              <a:t>Need to manage that ourselves if writing assembly</a:t>
            </a:r>
          </a:p>
          <a:p>
            <a:endParaRPr lang="en-US" dirty="0"/>
          </a:p>
          <a:p>
            <a:r>
              <a:rPr lang="en-US" dirty="0"/>
              <a:t>Or the program can exit early from anywhere</a:t>
            </a:r>
          </a:p>
          <a:p>
            <a:pPr lvl="1"/>
            <a:r>
              <a:rPr lang="en-US" dirty="0"/>
              <a:t>Entire stack is deallocated when the program ends</a:t>
            </a:r>
          </a:p>
        </p:txBody>
      </p:sp>
    </p:spTree>
    <p:extLst>
      <p:ext uri="{BB962C8B-B14F-4D97-AF65-F5344CB8AC3E}">
        <p14:creationId xmlns:p14="http://schemas.microsoft.com/office/powerpoint/2010/main" val="238915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build”:</a:t>
            </a:r>
            <a:br>
              <a:rPr lang="en-US" dirty="0"/>
            </a:br>
            <a:r>
              <a:rPr lang="en-US" dirty="0"/>
              <a:t>Arguments for function we’re about to call</a:t>
            </a:r>
            <a:br>
              <a:rPr lang="en-US" dirty="0"/>
            </a:br>
            <a:r>
              <a:rPr lang="en-US" dirty="0"/>
              <a:t>if there are 7+ and they need to be on the stack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we can’t keep them in registers</a:t>
            </a:r>
            <a:br>
              <a:rPr lang="en-US" dirty="0"/>
            </a:br>
            <a:r>
              <a:rPr lang="en-US" dirty="0"/>
              <a:t>(too many, or if must be in memory)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Saved register context</a:t>
            </a:r>
            <a:br>
              <a:rPr lang="en-US" dirty="0"/>
            </a:br>
            <a:r>
              <a:rPr lang="en-US" dirty="0"/>
              <a:t>(we’ll get to that soon)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8890000" y="2949575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8890000" y="3254375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8890000" y="5372100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8890000" y="968375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8890000" y="2339975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7759701" y="1798638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8505825" y="968375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8084345" y="6172200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6491705" y="573405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C7451-698B-43E0-BCCD-E7463B9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C805065-A855-4A2B-B448-0E1B813D7E15}"/>
              </a:ext>
            </a:extLst>
          </p:cNvPr>
          <p:cNvSpPr>
            <a:spLocks/>
          </p:cNvSpPr>
          <p:nvPr/>
        </p:nvSpPr>
        <p:spPr bwMode="auto">
          <a:xfrm>
            <a:off x="7405353" y="4124326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A5DB563C-D120-4F68-963F-5D979AD92FE7}"/>
              </a:ext>
            </a:extLst>
          </p:cNvPr>
          <p:cNvSpPr>
            <a:spLocks/>
          </p:cNvSpPr>
          <p:nvPr/>
        </p:nvSpPr>
        <p:spPr bwMode="auto">
          <a:xfrm>
            <a:off x="8505825" y="3294062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E0383-6A5F-4308-BCA9-ABC70DF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(long* 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8768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# x = *p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# y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x+val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 # *p = y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29206"/>
              </p:ext>
            </p:extLst>
          </p:nvPr>
        </p:nvGraphicFramePr>
        <p:xfrm>
          <a:off x="7086599" y="2987040"/>
          <a:ext cx="3847563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also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x+val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82843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87415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212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47384" y="5410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53798" y="51816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9679277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51984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51984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74371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80785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47384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53797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1" y="3076545"/>
            <a:ext cx="42728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Stack pointer must be multiple of 16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657600" y="3505200"/>
            <a:ext cx="60960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05000" y="838200"/>
            <a:ext cx="4953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 take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v1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’s address, so must be in memory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H="1">
            <a:off x="4724400" y="1259160"/>
            <a:ext cx="228600" cy="7220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676400" y="1828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1676400" y="408432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4343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9652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14513" y="1518622"/>
          <a:ext cx="6096000" cy="412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alibri Bold" charset="0"/>
                        </a:rPr>
                        <a:t>cmov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equal /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not equal / Not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comvs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nonnegative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comvg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cmovge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8001000" y="2356821"/>
            <a:ext cx="259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</a:pPr>
            <a:r>
              <a:rPr lang="en-US" b="0" i="1" dirty="0"/>
              <a:t>D </a:t>
            </a:r>
            <a:r>
              <a:rPr lang="en-US" b="0" i="1" dirty="0">
                <a:sym typeface="Wingdings"/>
              </a:rPr>
              <a:t> S only if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test condition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is true</a:t>
            </a:r>
            <a:endParaRPr 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8FC6-21E4-4B79-B0A4-942C4BA1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 (argument build)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66C36-D424-4E8D-8A19-20AB3F1B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85187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91601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1676400" y="4572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76400" y="48768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3598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 (control transfer)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E15D4-07E5-4BD8-88CB-ABD89E38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58200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64613" y="579755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1046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%rsp+16</a:t>
            </a:r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71628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8458200" y="6351657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11"/>
          <p:cNvSpPr>
            <a:spLocks/>
          </p:cNvSpPr>
          <p:nvPr/>
        </p:nvSpPr>
        <p:spPr bwMode="auto">
          <a:xfrm>
            <a:off x="8964614" y="6123058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676400" y="5105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6100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B827-9FBA-4328-9734-2187A1CA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77000" y="77724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b="0" i="0" baseline="0" dirty="0">
                          <a:latin typeface="Calibri"/>
                          <a:cs typeface="Calibri"/>
                        </a:rPr>
                        <a:t> (3000)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91225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95797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553200" y="335280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18213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15213 (return value)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ight Arrow 24"/>
          <p:cNvSpPr/>
          <p:nvPr/>
        </p:nvSpPr>
        <p:spPr bwMode="auto">
          <a:xfrm rot="5400000">
            <a:off x="8077200" y="25527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043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right after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C127-AED3-4F25-AAD6-98D80C82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1" y="7620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18213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15213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2">
            <a:extLst>
              <a:ext uri="{FF2B5EF4-FFF2-40B4-BE49-F238E27FC236}">
                <a16:creationId xmlns:a16="http://schemas.microsoft.com/office/drawing/2014/main" id="{E30BF391-87AA-B449-B4B9-DF7027379A7C}"/>
              </a:ext>
            </a:extLst>
          </p:cNvPr>
          <p:cNvSpPr>
            <a:spLocks/>
          </p:cNvSpPr>
          <p:nvPr/>
        </p:nvSpPr>
        <p:spPr bwMode="auto">
          <a:xfrm>
            <a:off x="7086600" y="5687944"/>
            <a:ext cx="2864182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QUIZ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where do we find</a:t>
            </a: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the return value of 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incr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7C0D05-12FD-D6BB-875E-067120A4ED97}"/>
              </a:ext>
            </a:extLst>
          </p:cNvPr>
          <p:cNvCxnSpPr/>
          <p:nvPr/>
        </p:nvCxnSpPr>
        <p:spPr bwMode="auto">
          <a:xfrm>
            <a:off x="1487216" y="524256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5640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 (cleanup)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E6213-B199-4172-979E-1FEF9070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762001"/>
            <a:ext cx="2642134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Previous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6096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46482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410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5715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26021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6815-FA3E-49BC-A60C-A141958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2438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22098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7620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8507414" y="5715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7467600" y="4648201"/>
            <a:ext cx="225484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676400" y="5943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13090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5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r>
              <a:rPr lang="en-US" dirty="0"/>
              <a:t>Undefined behavior in C (compiler chooses)</a:t>
            </a:r>
          </a:p>
          <a:p>
            <a:pPr lvl="1"/>
            <a:r>
              <a:rPr lang="en-US" dirty="0"/>
              <a:t>Machine just creates a variable in the stack</a:t>
            </a:r>
          </a:p>
          <a:p>
            <a:pPr lvl="2"/>
            <a:r>
              <a:rPr lang="en-US" dirty="0"/>
              <a:t>Initial value is whatever was there before</a:t>
            </a:r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  <a:p>
            <a:pPr lvl="1"/>
            <a:r>
              <a:rPr lang="en-US" dirty="0"/>
              <a:t>Based on memory limit of the process</a:t>
            </a:r>
          </a:p>
          <a:p>
            <a:pPr lvl="1"/>
            <a:r>
              <a:rPr lang="en-US" dirty="0"/>
              <a:t>Stack keeps growing until it runs out of space</a:t>
            </a:r>
          </a:p>
          <a:p>
            <a:pPr lvl="2"/>
            <a:r>
              <a:rPr lang="en-US" dirty="0"/>
              <a:t>OS can do lots of tricks to give it more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75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2700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Can a function use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dirty="0"/>
              <a:t>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b="1" dirty="0">
                <a:ea typeface="Calibri" charset="0"/>
                <a:cs typeface="Calibri" charset="0"/>
                <a:sym typeface="Courier New Bold" charset="0"/>
              </a:rPr>
              <a:t>!</a:t>
            </a: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</a:t>
            </a:r>
            <a:r>
              <a:rPr lang="is-IS" dirty="0">
                <a:ea typeface="Zapf Dingbats" charset="0"/>
                <a:cs typeface="Zapf Dingbats" charset="0"/>
              </a:rPr>
              <a:t>→</a:t>
            </a:r>
            <a:r>
              <a:rPr lang="en-US" dirty="0">
                <a:ea typeface="Zapf Dingbats" charset="0"/>
                <a:cs typeface="Zapf Dingbats" charset="0"/>
              </a:rPr>
              <a:t>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1949562" y="2529625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5940537" y="2529625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2371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9973" y="362690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2757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A5E-9916-4FFB-A019-B0608CFF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597AF-0F62-40D9-AB55-D316B228EA73}"/>
              </a:ext>
            </a:extLst>
          </p:cNvPr>
          <p:cNvSpPr txBox="1"/>
          <p:nvPr/>
        </p:nvSpPr>
        <p:spPr>
          <a:xfrm>
            <a:off x="1949562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B8C99-8195-4315-9075-DE88EB80B235}"/>
              </a:ext>
            </a:extLst>
          </p:cNvPr>
          <p:cNvSpPr txBox="1"/>
          <p:nvPr/>
        </p:nvSpPr>
        <p:spPr>
          <a:xfrm>
            <a:off x="5907110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8140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17526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movq    %rdi, %rax  #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 = 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b="1" dirty="0">
              <a:solidFill>
                <a:srgbClr val="008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    %rsi, %rdi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cmovle  %rdx, %rax  # 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&lt;=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res = </a:t>
            </a:r>
            <a:r>
              <a:rPr lang="tr-TR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endParaRPr lang="tr-TR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8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/>
          </p:cNvSpPr>
          <p:nvPr/>
        </p:nvSpPr>
        <p:spPr bwMode="auto">
          <a:xfrm>
            <a:off x="1881018" y="1143000"/>
            <a:ext cx="3962400" cy="2743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16240" y="4298575"/>
            <a:ext cx="3858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Look Ma, no branching!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Must compute both results,</a:t>
            </a:r>
          </a:p>
          <a:p>
            <a:r>
              <a:rPr lang="en-US" sz="2400" dirty="0">
                <a:latin typeface="Calibri" pitchFamily="34" charset="0"/>
              </a:rPr>
              <a:t>though, which is not always</a:t>
            </a:r>
          </a:p>
          <a:p>
            <a:r>
              <a:rPr lang="en-US" sz="2400" dirty="0">
                <a:latin typeface="Calibri" pitchFamily="34" charset="0"/>
              </a:rPr>
              <a:t>possible or desirable</a:t>
            </a:r>
            <a:r>
              <a:rPr lang="is-IS" sz="2400" dirty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5420-1BE0-4962-AA4C-648ACFE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registers are shared between functions</a:t>
            </a:r>
          </a:p>
          <a:p>
            <a:pPr lvl="1"/>
            <a:r>
              <a:rPr lang="en-US" dirty="0"/>
              <a:t>Callee (function that’s run) could overwrite caller’s (code that’s calling the function) registers by accident</a:t>
            </a:r>
          </a:p>
          <a:p>
            <a:endParaRPr lang="en-US" dirty="0"/>
          </a:p>
          <a:p>
            <a:r>
              <a:rPr lang="en-US" dirty="0"/>
              <a:t>How does each function know which registers are safe to use?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Save original register value to stack</a:t>
            </a:r>
          </a:p>
          <a:p>
            <a:pPr lvl="1"/>
            <a:r>
              <a:rPr lang="en-US" dirty="0"/>
              <a:t>Use register as needed</a:t>
            </a:r>
          </a:p>
          <a:p>
            <a:pPr lvl="1"/>
            <a:r>
              <a:rPr lang="en-US" dirty="0"/>
              <a:t>Restore original register value from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question: when should the saving happen? In advance or on demand?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01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in advance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1: Save everything in advance</a:t>
            </a:r>
          </a:p>
          <a:p>
            <a:pPr lvl="1"/>
            <a:r>
              <a:rPr lang="en-US" dirty="0"/>
              <a:t>Caller knows which registers it is using</a:t>
            </a:r>
          </a:p>
          <a:p>
            <a:pPr lvl="1"/>
            <a:r>
              <a:rPr lang="en-US" dirty="0"/>
              <a:t>Before calling a function, save all registers it is going to need after the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Caller doesn’t know what Callee needs</a:t>
            </a:r>
          </a:p>
          <a:p>
            <a:pPr lvl="2"/>
            <a:r>
              <a:rPr lang="en-US" dirty="0"/>
              <a:t>Wasted stores to memory if Callee doesn’t need those registers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Example: which registers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need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5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2: Save everything on demand</a:t>
            </a:r>
          </a:p>
          <a:p>
            <a:pPr lvl="1"/>
            <a:r>
              <a:rPr lang="en-US" dirty="0"/>
              <a:t>Callee knows which registers it is using</a:t>
            </a:r>
          </a:p>
          <a:p>
            <a:pPr lvl="1"/>
            <a:r>
              <a:rPr lang="en-US" dirty="0"/>
              <a:t>At the start of a function, save all registers it is going to 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Callee doesn’t know what Caller was using</a:t>
            </a:r>
          </a:p>
          <a:p>
            <a:pPr lvl="2"/>
            <a:r>
              <a:rPr lang="en-US" dirty="0"/>
              <a:t>Wasted stores to memory if Caller wasn’t using those registers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Example: which registers does code that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0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247C-1549-4A73-8E0E-B07E5E7A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Compromise: some registers in advance, some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FFE-FB6F-484A-98BA-8882342F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/>
          <a:lstStyle/>
          <a:p>
            <a:r>
              <a:rPr lang="en-US" dirty="0"/>
              <a:t>Neither the Caller nor the Callee has perfect knowledge of</a:t>
            </a:r>
            <a:br>
              <a:rPr lang="en-US" dirty="0"/>
            </a:br>
            <a:r>
              <a:rPr lang="en-US" dirty="0"/>
              <a:t>register availability</a:t>
            </a:r>
          </a:p>
          <a:p>
            <a:endParaRPr lang="en-US" dirty="0"/>
          </a:p>
          <a:p>
            <a:r>
              <a:rPr lang="en-US" dirty="0"/>
              <a:t>Designate certain registers are saved in certain way</a:t>
            </a:r>
          </a:p>
          <a:p>
            <a:pPr lvl="1"/>
            <a:r>
              <a:rPr lang="en-US" dirty="0"/>
              <a:t>Some are saved in advance: Caller saved</a:t>
            </a:r>
          </a:p>
          <a:p>
            <a:pPr lvl="1"/>
            <a:r>
              <a:rPr lang="en-US" dirty="0"/>
              <a:t>Some are saved on demand: Callee saved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Remember: Caller and Callee are just designations for one call event</a:t>
            </a:r>
          </a:p>
          <a:p>
            <a:pPr lvl="1"/>
            <a:r>
              <a:rPr lang="en-US" dirty="0"/>
              <a:t>Functions can and do act as both at different times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  <a:r>
              <a:rPr lang="en-US" dirty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B()</a:t>
            </a:r>
            <a:r>
              <a:rPr lang="en-US" dirty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B()</a:t>
            </a:r>
            <a:r>
              <a:rPr lang="en-US" dirty="0"/>
              <a:t> is both Callee and Caller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FA16-AC86-43A5-A167-7585794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29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5FD2-592B-E1B2-167D-7E77FBD5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Rules for Register 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21DC-084F-784E-7585-8B3117AD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Does the function use any callee-saved (on-demand) registers?</a:t>
            </a:r>
          </a:p>
          <a:p>
            <a:pPr lvl="1"/>
            <a:r>
              <a:rPr lang="en-US" dirty="0"/>
              <a:t>They MUST be saved before use and restored before returning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the code call any functions?</a:t>
            </a:r>
          </a:p>
          <a:p>
            <a:pPr lvl="1"/>
            <a:r>
              <a:rPr lang="en-US" dirty="0"/>
              <a:t>If no, you’re done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yes: do any caller-saved (in-advance) registers need to keep their original value after the function call returns?</a:t>
            </a:r>
          </a:p>
          <a:p>
            <a:pPr lvl="2"/>
            <a:r>
              <a:rPr lang="en-US" dirty="0"/>
              <a:t>If no, you’re done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If yes, save them before the function call and restore them after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5426-D2F5-A83C-9848-C2AF2A2E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 (caller-saved, in advance)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Return value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b="1" dirty="0"/>
              <a:t>Will</a:t>
            </a:r>
            <a:r>
              <a:rPr lang="en-US" sz="2000" dirty="0"/>
              <a:t> be modified by function we’re about to call</a:t>
            </a:r>
            <a:br>
              <a:rPr lang="en-US" sz="2000" dirty="0"/>
            </a:br>
            <a:endParaRPr lang="en-US" sz="2000" dirty="0"/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sz="2400" b="0" dirty="0">
                <a:cs typeface="Courier New Bold" charset="0"/>
                <a:sym typeface="Courier New Bold" charset="0"/>
              </a:rPr>
              <a:t>, ...,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Arguments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  <a:br>
              <a:rPr lang="en-US" sz="2000" dirty="0"/>
            </a:br>
            <a:endParaRPr lang="en-US" sz="2000" dirty="0"/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sz="2400" b="0" dirty="0">
                <a:cs typeface="Courier New Bold" charset="0"/>
                <a:sym typeface="Courier New Bold" charset="0"/>
              </a:rPr>
              <a:t>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</a:p>
          <a:p>
            <a:pPr marL="323850" lvl="1" indent="0">
              <a:buNone/>
            </a:pPr>
            <a:endParaRPr lang="en-US" sz="2000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9033452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9033452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9033452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8576252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7222868" y="1475229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9033452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9033452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9033452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9033452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9033452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9033452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7154166" y="3076954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7195624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8576252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F3224-20AA-4A47-AEC0-ED4DD2C7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76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 (callee-saved, on demand)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%r12-%r15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Any function must save/restore</a:t>
            </a:r>
            <a:br>
              <a:rPr lang="en-US" dirty="0"/>
            </a:br>
            <a:r>
              <a:rPr lang="en-US" dirty="0"/>
              <a:t>the original values if it wants to</a:t>
            </a:r>
            <a:br>
              <a:rPr lang="en-US" dirty="0"/>
            </a:br>
            <a:r>
              <a:rPr lang="en-US" dirty="0"/>
              <a:t>use these registers</a:t>
            </a:r>
          </a:p>
          <a:p>
            <a:pPr marL="552450" lvl="1"/>
            <a:endParaRPr lang="en-US" dirty="0"/>
          </a:p>
          <a:p>
            <a:pPr marL="95250"/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  <a:p>
            <a:pPr marL="1009650" lvl="2"/>
            <a:r>
              <a:rPr lang="en-US" dirty="0"/>
              <a:t>Stack frame is removed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7924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7924800" y="41148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7467600" y="1371600"/>
            <a:ext cx="312738" cy="3124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7239000" y="4038600"/>
            <a:ext cx="312738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6096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6457950" y="4064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7924800" y="3657600"/>
            <a:ext cx="254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7924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7924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7924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A6D6BCD-CA19-1B47-9A08-AEEAA98FD9F2}"/>
              </a:ext>
            </a:extLst>
          </p:cNvPr>
          <p:cNvSpPr>
            <a:spLocks/>
          </p:cNvSpPr>
          <p:nvPr/>
        </p:nvSpPr>
        <p:spPr bwMode="auto">
          <a:xfrm>
            <a:off x="7924800" y="32004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E52ED-CC3F-4B55-8951-3C3D9AE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68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22860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rax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286000" y="2286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2860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%rcx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2860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%rdx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286000" y="41148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%rsi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286000" y="4724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%rdi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286000" y="5334000"/>
            <a:ext cx="3505200" cy="5334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%rsp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2860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rbp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7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x86-64 Integer Registers: 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>Usage Conventions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60088-8D84-40D0-AF6B-0431AB57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27658" name="Rectangle 20"/>
          <p:cNvSpPr>
            <a:spLocks noChangeArrowheads="1"/>
          </p:cNvSpPr>
          <p:nvPr/>
        </p:nvSpPr>
        <p:spPr bwMode="auto">
          <a:xfrm>
            <a:off x="62484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%r8</a:t>
            </a:r>
          </a:p>
        </p:txBody>
      </p:sp>
      <p:sp>
        <p:nvSpPr>
          <p:cNvPr id="27659" name="Rectangle 21"/>
          <p:cNvSpPr>
            <a:spLocks noChangeArrowheads="1"/>
          </p:cNvSpPr>
          <p:nvPr/>
        </p:nvSpPr>
        <p:spPr bwMode="auto">
          <a:xfrm>
            <a:off x="6248400" y="22860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%r9</a:t>
            </a:r>
          </a:p>
        </p:txBody>
      </p:sp>
      <p:sp>
        <p:nvSpPr>
          <p:cNvPr id="27660" name="Rectangle 22"/>
          <p:cNvSpPr>
            <a:spLocks noChangeArrowheads="1"/>
          </p:cNvSpPr>
          <p:nvPr/>
        </p:nvSpPr>
        <p:spPr bwMode="auto">
          <a:xfrm>
            <a:off x="62484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%r10</a:t>
            </a:r>
          </a:p>
        </p:txBody>
      </p:sp>
      <p:sp>
        <p:nvSpPr>
          <p:cNvPr id="27661" name="Rectangle 23"/>
          <p:cNvSpPr>
            <a:spLocks noChangeArrowheads="1"/>
          </p:cNvSpPr>
          <p:nvPr/>
        </p:nvSpPr>
        <p:spPr bwMode="auto">
          <a:xfrm>
            <a:off x="62484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%r11</a:t>
            </a:r>
          </a:p>
        </p:txBody>
      </p:sp>
      <p:sp>
        <p:nvSpPr>
          <p:cNvPr id="27662" name="Rectangle 24"/>
          <p:cNvSpPr>
            <a:spLocks noChangeArrowheads="1"/>
          </p:cNvSpPr>
          <p:nvPr/>
        </p:nvSpPr>
        <p:spPr bwMode="auto">
          <a:xfrm>
            <a:off x="6248400" y="41148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%r12</a:t>
            </a:r>
          </a:p>
        </p:txBody>
      </p:sp>
      <p:sp>
        <p:nvSpPr>
          <p:cNvPr id="27663" name="Rectangle 25"/>
          <p:cNvSpPr>
            <a:spLocks noChangeArrowheads="1"/>
          </p:cNvSpPr>
          <p:nvPr/>
        </p:nvSpPr>
        <p:spPr bwMode="auto">
          <a:xfrm>
            <a:off x="6248400" y="47244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%r13</a:t>
            </a:r>
          </a:p>
        </p:txBody>
      </p:sp>
      <p:sp>
        <p:nvSpPr>
          <p:cNvPr id="27664" name="Rectangle 26"/>
          <p:cNvSpPr>
            <a:spLocks noChangeArrowheads="1"/>
          </p:cNvSpPr>
          <p:nvPr/>
        </p:nvSpPr>
        <p:spPr bwMode="auto">
          <a:xfrm>
            <a:off x="6248400" y="5334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%r14</a:t>
            </a:r>
          </a:p>
        </p:txBody>
      </p:sp>
      <p:sp>
        <p:nvSpPr>
          <p:cNvPr id="27665" name="Rectangle 27"/>
          <p:cNvSpPr>
            <a:spLocks noChangeArrowheads="1"/>
          </p:cNvSpPr>
          <p:nvPr/>
        </p:nvSpPr>
        <p:spPr bwMode="auto">
          <a:xfrm>
            <a:off x="62484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%r15</a:t>
            </a:r>
          </a:p>
        </p:txBody>
      </p:sp>
      <p:sp>
        <p:nvSpPr>
          <p:cNvPr id="27666" name="TextBox 36"/>
          <p:cNvSpPr txBox="1">
            <a:spLocks noChangeArrowheads="1"/>
          </p:cNvSpPr>
          <p:nvPr/>
        </p:nvSpPr>
        <p:spPr bwMode="auto">
          <a:xfrm>
            <a:off x="4427539" y="6030913"/>
            <a:ext cx="136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7" name="TextBox 37"/>
          <p:cNvSpPr txBox="1">
            <a:spLocks noChangeArrowheads="1"/>
          </p:cNvSpPr>
          <p:nvPr/>
        </p:nvSpPr>
        <p:spPr bwMode="auto">
          <a:xfrm>
            <a:off x="8389939" y="60198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8" name="TextBox 38"/>
          <p:cNvSpPr txBox="1">
            <a:spLocks noChangeArrowheads="1"/>
          </p:cNvSpPr>
          <p:nvPr/>
        </p:nvSpPr>
        <p:spPr bwMode="auto">
          <a:xfrm>
            <a:off x="8382001" y="5410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9" name="TextBox 39"/>
          <p:cNvSpPr txBox="1">
            <a:spLocks noChangeArrowheads="1"/>
          </p:cNvSpPr>
          <p:nvPr/>
        </p:nvSpPr>
        <p:spPr bwMode="auto">
          <a:xfrm>
            <a:off x="8382001" y="48006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0" name="TextBox 40"/>
          <p:cNvSpPr txBox="1">
            <a:spLocks noChangeArrowheads="1"/>
          </p:cNvSpPr>
          <p:nvPr/>
        </p:nvSpPr>
        <p:spPr bwMode="auto">
          <a:xfrm>
            <a:off x="8375438" y="41910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1" name="TextBox 41"/>
          <p:cNvSpPr txBox="1">
            <a:spLocks noChangeArrowheads="1"/>
          </p:cNvSpPr>
          <p:nvPr/>
        </p:nvSpPr>
        <p:spPr bwMode="auto">
          <a:xfrm>
            <a:off x="8435383" y="2971800"/>
            <a:ext cx="1308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2" name="TextBox 42"/>
          <p:cNvSpPr txBox="1">
            <a:spLocks noChangeArrowheads="1"/>
          </p:cNvSpPr>
          <p:nvPr/>
        </p:nvSpPr>
        <p:spPr bwMode="auto">
          <a:xfrm>
            <a:off x="4419601" y="2362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3" name="TextBox 43"/>
          <p:cNvSpPr txBox="1">
            <a:spLocks noChangeArrowheads="1"/>
          </p:cNvSpPr>
          <p:nvPr/>
        </p:nvSpPr>
        <p:spPr bwMode="auto">
          <a:xfrm>
            <a:off x="4346575" y="5410201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Stack pointer</a:t>
            </a:r>
          </a:p>
        </p:txBody>
      </p:sp>
      <p:sp>
        <p:nvSpPr>
          <p:cNvPr id="27674" name="TextBox 44"/>
          <p:cNvSpPr txBox="1">
            <a:spLocks noChangeArrowheads="1"/>
          </p:cNvSpPr>
          <p:nvPr/>
        </p:nvSpPr>
        <p:spPr bwMode="auto">
          <a:xfrm>
            <a:off x="8427296" y="35814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5" name="TextBox 45"/>
          <p:cNvSpPr txBox="1">
            <a:spLocks noChangeArrowheads="1"/>
          </p:cNvSpPr>
          <p:nvPr/>
        </p:nvSpPr>
        <p:spPr bwMode="auto">
          <a:xfrm>
            <a:off x="4391026" y="1752601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Return value</a:t>
            </a:r>
          </a:p>
        </p:txBody>
      </p:sp>
      <p:sp>
        <p:nvSpPr>
          <p:cNvPr id="27676" name="TextBox 46"/>
          <p:cNvSpPr txBox="1">
            <a:spLocks noChangeArrowheads="1"/>
          </p:cNvSpPr>
          <p:nvPr/>
        </p:nvSpPr>
        <p:spPr bwMode="auto">
          <a:xfrm>
            <a:off x="4365626" y="29829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#4</a:t>
            </a:r>
          </a:p>
        </p:txBody>
      </p:sp>
      <p:sp>
        <p:nvSpPr>
          <p:cNvPr id="27677" name="TextBox 47"/>
          <p:cNvSpPr txBox="1">
            <a:spLocks noChangeArrowheads="1"/>
          </p:cNvSpPr>
          <p:nvPr/>
        </p:nvSpPr>
        <p:spPr bwMode="auto">
          <a:xfrm>
            <a:off x="4365626" y="4800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#1</a:t>
            </a:r>
          </a:p>
        </p:txBody>
      </p:sp>
      <p:sp>
        <p:nvSpPr>
          <p:cNvPr id="27678" name="TextBox 48"/>
          <p:cNvSpPr txBox="1">
            <a:spLocks noChangeArrowheads="1"/>
          </p:cNvSpPr>
          <p:nvPr/>
        </p:nvSpPr>
        <p:spPr bwMode="auto">
          <a:xfrm>
            <a:off x="4365626" y="35925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#3</a:t>
            </a:r>
          </a:p>
        </p:txBody>
      </p:sp>
      <p:sp>
        <p:nvSpPr>
          <p:cNvPr id="27679" name="TextBox 49"/>
          <p:cNvSpPr txBox="1">
            <a:spLocks noChangeArrowheads="1"/>
          </p:cNvSpPr>
          <p:nvPr/>
        </p:nvSpPr>
        <p:spPr bwMode="auto">
          <a:xfrm>
            <a:off x="4365626" y="42021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#2</a:t>
            </a:r>
          </a:p>
        </p:txBody>
      </p:sp>
      <p:sp>
        <p:nvSpPr>
          <p:cNvPr id="27680" name="TextBox 50"/>
          <p:cNvSpPr txBox="1">
            <a:spLocks noChangeArrowheads="1"/>
          </p:cNvSpPr>
          <p:nvPr/>
        </p:nvSpPr>
        <p:spPr bwMode="auto">
          <a:xfrm>
            <a:off x="8328026" y="23622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#6</a:t>
            </a:r>
          </a:p>
        </p:txBody>
      </p:sp>
      <p:sp>
        <p:nvSpPr>
          <p:cNvPr id="27681" name="TextBox 51"/>
          <p:cNvSpPr txBox="1">
            <a:spLocks noChangeArrowheads="1"/>
          </p:cNvSpPr>
          <p:nvPr/>
        </p:nvSpPr>
        <p:spPr bwMode="auto">
          <a:xfrm>
            <a:off x="8328026" y="1752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#5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8305800" y="152400"/>
            <a:ext cx="14478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8305800" y="762000"/>
            <a:ext cx="14478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8375438" y="8382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8427296" y="2286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4A969-C677-4FA4-94C6-9720FF2B8C68}"/>
              </a:ext>
            </a:extLst>
          </p:cNvPr>
          <p:cNvSpPr txBox="1"/>
          <p:nvPr/>
        </p:nvSpPr>
        <p:spPr>
          <a:xfrm>
            <a:off x="9878096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advance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513DE-B6E8-4535-BC4C-30EBEF18E43C}"/>
              </a:ext>
            </a:extLst>
          </p:cNvPr>
          <p:cNvSpPr txBox="1"/>
          <p:nvPr/>
        </p:nvSpPr>
        <p:spPr>
          <a:xfrm>
            <a:off x="9878096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demand</a:t>
            </a:r>
          </a:p>
        </p:txBody>
      </p:sp>
    </p:spTree>
    <p:extLst>
      <p:ext uri="{BB962C8B-B14F-4D97-AF65-F5344CB8AC3E}">
        <p14:creationId xmlns:p14="http://schemas.microsoft.com/office/powerpoint/2010/main" val="10514564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instructions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36083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Example: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</a:rPr>
              <a:t>0x123,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r>
              <a:rPr lang="en-US" sz="1800" b="1" dirty="0">
                <a:latin typeface="Courier New" pitchFamily="49" charset="0"/>
              </a:rPr>
              <a:t> = 0x0, %</a:t>
            </a:r>
            <a:r>
              <a:rPr lang="en-US" sz="1800" b="1" dirty="0" err="1">
                <a:latin typeface="Courier New" pitchFamily="49" charset="0"/>
              </a:rPr>
              <a:t>rsp</a:t>
            </a:r>
            <a:r>
              <a:rPr lang="en-US" sz="1800" b="1" dirty="0">
                <a:latin typeface="Courier New" pitchFamily="49" charset="0"/>
              </a:rPr>
              <a:t> = 0x108</a:t>
            </a:r>
          </a:p>
          <a:p>
            <a:pPr lvl="1"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pushq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rax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popq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dirty="0"/>
              <a:t>Remember, stack is just memory</a:t>
            </a:r>
          </a:p>
          <a:p>
            <a:pPr lvl="1"/>
            <a:r>
              <a:rPr lang="en-US" dirty="0"/>
              <a:t>Can also use memory moves and 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 manually!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dirty="0"/>
              <a:t>Functions often mix the two, push some registers and allocate extra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21407" y="460207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“top”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57394" y="3535279"/>
            <a:ext cx="1190016" cy="1066800"/>
          </a:xfrm>
          <a:prstGeom prst="rect">
            <a:avLst/>
          </a:prstGeom>
          <a:solidFill>
            <a:srgbClr val="3366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6279" y="3185801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“bottom”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5608" y="43288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035607" y="4609019"/>
            <a:ext cx="2006996" cy="710382"/>
            <a:chOff x="3742435" y="4419600"/>
            <a:chExt cx="2006996" cy="710382"/>
          </a:xfrm>
        </p:grpSpPr>
        <p:sp>
          <p:nvSpPr>
            <p:cNvPr id="10" name="Rectangle 9"/>
            <p:cNvSpPr/>
            <p:nvPr/>
          </p:nvSpPr>
          <p:spPr bwMode="auto">
            <a:xfrm>
              <a:off x="4464221" y="4419600"/>
              <a:ext cx="1190017" cy="36239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8235" y="476065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“top”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2435" y="4444182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391336" y="4537547"/>
            <a:ext cx="203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0x123;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3407505" y="42327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0x100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5317087" y="45375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0x108</a:t>
            </a:r>
            <a:endParaRPr lang="en-US" i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0321606" y="3652019"/>
            <a:ext cx="0" cy="11546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 rot="16200000">
            <a:off x="9154557" y="3876604"/>
            <a:ext cx="28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Increasing memory address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757833" y="4619549"/>
            <a:ext cx="1190017" cy="3623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0x123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2265E12-983D-FE4F-8F5C-79FA912694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947411" y="4619550"/>
            <a:ext cx="132897" cy="518877"/>
          </a:xfrm>
          <a:prstGeom prst="curvedConnector4">
            <a:avLst>
              <a:gd name="adj1" fmla="val -91740"/>
              <a:gd name="adj2" fmla="val 9802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CF6D86-DD68-B44D-820C-40C5517EEC5B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H="1" flipV="1">
            <a:off x="10042603" y="5134735"/>
            <a:ext cx="37704" cy="369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05">
            <a:extLst>
              <a:ext uri="{FF2B5EF4-FFF2-40B4-BE49-F238E27FC236}">
                <a16:creationId xmlns:a16="http://schemas.microsoft.com/office/drawing/2014/main" id="{AFDD8BA9-0D5E-A044-94D7-F711377D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95523"/>
              </p:ext>
            </p:extLst>
          </p:nvPr>
        </p:nvGraphicFramePr>
        <p:xfrm>
          <a:off x="847870" y="1077664"/>
          <a:ext cx="8437798" cy="198581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43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pushq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– 8;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 ←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 S onto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popq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 ←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+ 8;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Retrieve D from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471DB-7BED-495F-B187-A87E7170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8" grpId="0" uiExpand="1" build="p"/>
      <p:bldP spid="16" grpId="0"/>
      <p:bldP spid="17" grpId="0"/>
      <p:bldP spid="18" grpId="0"/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a register to the stack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61CF-B50D-418D-8D33-5B2963F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3657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4038600" y="4038600"/>
            <a:ext cx="762000" cy="32004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599" y="4394538"/>
            <a:ext cx="273196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%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rbx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is callee-saved and we use it -&gt; Save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505200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50419" y="2119555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Still need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after the call! 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79C764-2934-5C44-A90C-DA06C0D71105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57925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607595" y="1173122"/>
            <a:ext cx="7726471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Expensive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Only makes sense when computations are very simple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507BB-A60B-412E-A9D1-B2AB5C22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739167" y="1137397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739167" y="2990576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739167" y="4864221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41F6341-407E-4047-AF45-D95B9DA8F8EB}"/>
              </a:ext>
            </a:extLst>
          </p:cNvPr>
          <p:cNvSpPr>
            <a:spLocks/>
          </p:cNvSpPr>
          <p:nvPr/>
        </p:nvSpPr>
        <p:spPr bwMode="auto">
          <a:xfrm>
            <a:off x="607595" y="3052318"/>
            <a:ext cx="8097032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Risky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alibri Bold" charset="0"/>
              </a:rPr>
              <a:t>cmov</a:t>
            </a:r>
            <a:r>
              <a:rPr lang="en-US" sz="2400" dirty="0">
                <a:sym typeface="Calibri Bold" charset="0"/>
              </a:rPr>
              <a:t> requires that 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Could trigger a fault (compiler must use jumps instead)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D0F1D5F-EEE6-4036-AEE8-D29137E31580}"/>
              </a:ext>
            </a:extLst>
          </p:cNvPr>
          <p:cNvSpPr>
            <a:spLocks/>
          </p:cNvSpPr>
          <p:nvPr/>
        </p:nvSpPr>
        <p:spPr bwMode="auto">
          <a:xfrm>
            <a:off x="607595" y="4884061"/>
            <a:ext cx="9335020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Computations with side effects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Needs use extra temporary registers to hold 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6973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>
                <a:latin typeface="+mn-lt"/>
                <a:sym typeface="Courier New Bold" charset="0"/>
              </a:rPr>
              <a:t>Manually allocating stack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61CF-B50D-418D-8D33-5B2963F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6178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5791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3914606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62448" y="4467519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505200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50419" y="2119555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Still need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after the call! 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79C764-2934-5C44-A90C-DA06C0D71105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64EA7-9015-51AD-68DB-6E6DB2779A5B}"/>
              </a:ext>
            </a:extLst>
          </p:cNvPr>
          <p:cNvSpPr txBox="1"/>
          <p:nvPr/>
        </p:nvSpPr>
        <p:spPr>
          <a:xfrm>
            <a:off x="9602066" y="4114800"/>
            <a:ext cx="22851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FYI: Stack moves in multiples of 16 whenever possible.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accommodates alignment for any 128-byte values on the stack.</a:t>
            </a:r>
          </a:p>
        </p:txBody>
      </p:sp>
    </p:spTree>
    <p:extLst>
      <p:ext uri="{BB962C8B-B14F-4D97-AF65-F5344CB8AC3E}">
        <p14:creationId xmlns:p14="http://schemas.microsoft.com/office/powerpoint/2010/main" val="23315717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Restoring the stack and register before a return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4A7992-2F83-4F1B-B0EF-154594A9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57848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4267201"/>
            <a:ext cx="28532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34353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8382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30480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867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6172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8396026" y="1439839"/>
            <a:ext cx="174939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Our caller can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expect its own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value in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Restore it!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91AD793E-B570-194A-BD21-50E719C9A241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36021075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b="1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40288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4876800"/>
            <a:ext cx="37522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Note: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sz="2000" dirty="0"/>
              <a:t> instruction inserted as no-op. You can ignore it.</a:t>
            </a:r>
            <a:br>
              <a:rPr lang="en-US" sz="2000" dirty="0">
                <a:latin typeface="Calibri" pitchFamily="-96" charset="0"/>
              </a:rPr>
            </a:br>
            <a:endParaRPr lang="en-US" sz="1600" dirty="0">
              <a:latin typeface="Calibri" pitchFamily="-9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DB8EA-1204-4518-A4F5-AA21042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50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7165848" y="461772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1600200"/>
            <a:ext cx="3124200" cy="838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Base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581400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1600200" y="19812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600200" y="22860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4A04-216E-4472-8D82-E13FF093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89A87-1832-B2FE-EA61-D0DB30E1B0F5}"/>
              </a:ext>
            </a:extLst>
          </p:cNvPr>
          <p:cNvSpPr txBox="1"/>
          <p:nvPr/>
        </p:nvSpPr>
        <p:spPr>
          <a:xfrm>
            <a:off x="10439400" y="1849903"/>
            <a:ext cx="160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/>
              <a:t> is zero</a:t>
            </a:r>
          </a:p>
        </p:txBody>
      </p:sp>
    </p:spTree>
    <p:extLst>
      <p:ext uri="{BB962C8B-B14F-4D97-AF65-F5344CB8AC3E}">
        <p14:creationId xmlns:p14="http://schemas.microsoft.com/office/powerpoint/2010/main" val="20522480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7162800" y="2498629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376965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90560"/>
              </p:ext>
            </p:extLst>
          </p:nvPr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0762606" y="609063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11269020" y="5862036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9467206" y="4566635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9467206" y="5481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9467206" y="5862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17CB0-2EA9-4A5B-A337-AAF0356A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34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162800" y="2715768"/>
            <a:ext cx="3124200" cy="81381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4308144" y="2819401"/>
            <a:ext cx="492457" cy="270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81600" y="2506218"/>
            <a:ext cx="0" cy="4191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39BEE-DF3B-4A6C-B9C2-7952BB64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30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50520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038600" y="3276600"/>
            <a:ext cx="0" cy="6096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B5BFD-5A36-41C4-8EA2-36E804D4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2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803904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352800" y="3290316"/>
            <a:ext cx="0" cy="73456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0995A-B774-488E-AC15-10D1EA1E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91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8610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9117014" y="55626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7315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3767328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162800" y="4325112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2081F-3CF4-4297-9D71-EA893E1C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 – optimized (O3)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reg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9507255" y="2317315"/>
            <a:ext cx="182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  <a:br>
              <a:rPr lang="en-US" dirty="0"/>
            </a:br>
            <a:r>
              <a:rPr lang="en-US" dirty="0"/>
              <a:t>(%al is 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E7281-4415-4013-A77E-B57B094D4339}"/>
              </a:ext>
            </a:extLst>
          </p:cNvPr>
          <p:cNvSpPr txBox="1"/>
          <p:nvPr/>
        </p:nvSpPr>
        <p:spPr>
          <a:xfrm>
            <a:off x="9507254" y="3565009"/>
            <a:ext cx="18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output</a:t>
            </a:r>
          </a:p>
        </p:txBody>
      </p:sp>
    </p:spTree>
    <p:extLst>
      <p:ext uri="{BB962C8B-B14F-4D97-AF65-F5344CB8AC3E}">
        <p14:creationId xmlns:p14="http://schemas.microsoft.com/office/powerpoint/2010/main" val="36490549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FA0F31F-CEBC-4642-8240-4D5DE1665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237733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0B504CB-5914-4154-814D-2F14E43564C1}"/>
              </a:ext>
            </a:extLst>
          </p:cNvPr>
          <p:cNvSpPr>
            <a:spLocks/>
          </p:cNvSpPr>
          <p:nvPr/>
        </p:nvSpPr>
        <p:spPr bwMode="auto">
          <a:xfrm>
            <a:off x="10952017" y="214873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727371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92CA6E-D03D-617A-1E45-8F7E77927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310255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D4AFD5C-6ED0-2388-7688-A0A72E56610C}"/>
              </a:ext>
            </a:extLst>
          </p:cNvPr>
          <p:cNvSpPr>
            <a:spLocks/>
          </p:cNvSpPr>
          <p:nvPr/>
        </p:nvSpPr>
        <p:spPr bwMode="auto">
          <a:xfrm>
            <a:off x="10952017" y="287395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335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B6FB306-247D-4F93-A8EA-CF98E4CECE00}"/>
              </a:ext>
            </a:extLst>
          </p:cNvPr>
          <p:cNvSpPr>
            <a:spLocks/>
          </p:cNvSpPr>
          <p:nvPr/>
        </p:nvSpPr>
        <p:spPr bwMode="auto">
          <a:xfrm>
            <a:off x="8995657" y="3093927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71C798E-9832-471A-BCDA-C4F9CE7A29FA}"/>
              </a:ext>
            </a:extLst>
          </p:cNvPr>
          <p:cNvSpPr>
            <a:spLocks/>
          </p:cNvSpPr>
          <p:nvPr/>
        </p:nvSpPr>
        <p:spPr bwMode="auto">
          <a:xfrm>
            <a:off x="8995657" y="3474927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CDA2F9-EE28-4DF2-8D69-D7128F2F8F63}"/>
              </a:ext>
            </a:extLst>
          </p:cNvPr>
          <p:cNvSpPr/>
          <p:nvPr/>
        </p:nvSpPr>
        <p:spPr>
          <a:xfrm>
            <a:off x="2402983" y="3344750"/>
            <a:ext cx="1295400" cy="62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80FF09A-5228-450F-B348-5003AFCCBAC2}"/>
              </a:ext>
            </a:extLst>
          </p:cNvPr>
          <p:cNvSpPr/>
          <p:nvPr/>
        </p:nvSpPr>
        <p:spPr>
          <a:xfrm>
            <a:off x="1800359" y="2790420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BAA7BF4C-9A64-A4A4-0F1C-394D233E7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385931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760E22F-480C-636A-0122-F8D83AE7BBEF}"/>
              </a:ext>
            </a:extLst>
          </p:cNvPr>
          <p:cNvSpPr>
            <a:spLocks/>
          </p:cNvSpPr>
          <p:nvPr/>
        </p:nvSpPr>
        <p:spPr bwMode="auto">
          <a:xfrm>
            <a:off x="10952017" y="363071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903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B6FB306-247D-4F93-A8EA-CF98E4CECE00}"/>
              </a:ext>
            </a:extLst>
          </p:cNvPr>
          <p:cNvSpPr>
            <a:spLocks/>
          </p:cNvSpPr>
          <p:nvPr/>
        </p:nvSpPr>
        <p:spPr bwMode="auto">
          <a:xfrm>
            <a:off x="8995657" y="3093927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71C798E-9832-471A-BCDA-C4F9CE7A29FA}"/>
              </a:ext>
            </a:extLst>
          </p:cNvPr>
          <p:cNvSpPr>
            <a:spLocks/>
          </p:cNvSpPr>
          <p:nvPr/>
        </p:nvSpPr>
        <p:spPr bwMode="auto">
          <a:xfrm>
            <a:off x="8995657" y="3474927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FA0F31F-CEBC-4642-8240-4D5DE1665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91057" y="459282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0B504CB-5914-4154-814D-2F14E43564C1}"/>
              </a:ext>
            </a:extLst>
          </p:cNvPr>
          <p:cNvSpPr>
            <a:spLocks/>
          </p:cNvSpPr>
          <p:nvPr/>
        </p:nvSpPr>
        <p:spPr bwMode="auto">
          <a:xfrm>
            <a:off x="10797471" y="436422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704A2BF-BF38-47DD-BDB5-F77E61E602C2}"/>
              </a:ext>
            </a:extLst>
          </p:cNvPr>
          <p:cNvSpPr>
            <a:spLocks/>
          </p:cNvSpPr>
          <p:nvPr/>
        </p:nvSpPr>
        <p:spPr bwMode="auto">
          <a:xfrm>
            <a:off x="8995657" y="3839179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48E12F2-7890-4248-87D2-F0CB0F1CEEE4}"/>
              </a:ext>
            </a:extLst>
          </p:cNvPr>
          <p:cNvSpPr>
            <a:spLocks/>
          </p:cNvSpPr>
          <p:nvPr/>
        </p:nvSpPr>
        <p:spPr bwMode="auto">
          <a:xfrm>
            <a:off x="8995657" y="4220179"/>
            <a:ext cx="1295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CDA2F9-EE28-4DF2-8D69-D7128F2F8F63}"/>
              </a:ext>
            </a:extLst>
          </p:cNvPr>
          <p:cNvSpPr/>
          <p:nvPr/>
        </p:nvSpPr>
        <p:spPr>
          <a:xfrm>
            <a:off x="2402983" y="3344750"/>
            <a:ext cx="1295400" cy="62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2D797-49E1-4E00-B9F8-0B6126E5D02B}"/>
              </a:ext>
            </a:extLst>
          </p:cNvPr>
          <p:cNvSpPr/>
          <p:nvPr/>
        </p:nvSpPr>
        <p:spPr>
          <a:xfrm>
            <a:off x="3050683" y="4164706"/>
            <a:ext cx="1295400" cy="6257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80FF09A-5228-450F-B348-5003AFCCBAC2}"/>
              </a:ext>
            </a:extLst>
          </p:cNvPr>
          <p:cNvSpPr/>
          <p:nvPr/>
        </p:nvSpPr>
        <p:spPr>
          <a:xfrm>
            <a:off x="1800359" y="2790420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15295DB-E6A8-4A9A-BD0D-AB8B459DFE37}"/>
              </a:ext>
            </a:extLst>
          </p:cNvPr>
          <p:cNvSpPr/>
          <p:nvPr/>
        </p:nvSpPr>
        <p:spPr>
          <a:xfrm>
            <a:off x="2476118" y="3572479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BA007-345E-46EC-B45B-DE7210015A1F}"/>
              </a:ext>
            </a:extLst>
          </p:cNvPr>
          <p:cNvSpPr txBox="1"/>
          <p:nvPr/>
        </p:nvSpPr>
        <p:spPr>
          <a:xfrm>
            <a:off x="4623515" y="4790406"/>
            <a:ext cx="30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Executing, but has not yet called </a:t>
            </a:r>
            <a:r>
              <a:rPr lang="en-US" dirty="0" err="1"/>
              <a:t>pcount_r</a:t>
            </a:r>
            <a:r>
              <a:rPr lang="en-US" dirty="0"/>
              <a:t>() again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3808025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07595" y="1143000"/>
            <a:ext cx="764131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A stack is the right data structure for procedure call / return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1"/>
            <a:r>
              <a:rPr lang="en-US" dirty="0"/>
              <a:t>The stack makes recursion work</a:t>
            </a:r>
          </a:p>
          <a:p>
            <a:pPr lvl="1"/>
            <a:endParaRPr lang="en-US" dirty="0"/>
          </a:p>
          <a:p>
            <a:r>
              <a:rPr lang="en-US" dirty="0"/>
              <a:t>Calling convention</a:t>
            </a:r>
          </a:p>
          <a:p>
            <a:pPr lvl="1"/>
            <a:r>
              <a:rPr lang="en-US" dirty="0"/>
              <a:t>Caller-saved registers saved </a:t>
            </a:r>
            <a:r>
              <a:rPr lang="en-US" b="1" dirty="0"/>
              <a:t>in advance </a:t>
            </a:r>
            <a:r>
              <a:rPr lang="en-US" dirty="0"/>
              <a:t>before call</a:t>
            </a:r>
          </a:p>
          <a:p>
            <a:pPr lvl="1"/>
            <a:r>
              <a:rPr lang="en-US" dirty="0"/>
              <a:t>Put arguments in registers (1-6)</a:t>
            </a:r>
          </a:p>
          <a:p>
            <a:pPr lvl="1"/>
            <a:r>
              <a:rPr lang="en-US" dirty="0"/>
              <a:t>Put further arguments on top of stack (7+)</a:t>
            </a:r>
          </a:p>
          <a:p>
            <a:pPr lvl="1"/>
            <a:r>
              <a:rPr lang="en-US" dirty="0"/>
              <a:t>Put return address on top of stack</a:t>
            </a:r>
          </a:p>
          <a:p>
            <a:pPr lvl="1"/>
            <a:r>
              <a:rPr lang="en-US" dirty="0"/>
              <a:t>Callee can safely store values in local stack frame </a:t>
            </a:r>
            <a:br>
              <a:rPr lang="en-US" dirty="0"/>
            </a:br>
            <a:r>
              <a:rPr lang="en-US" dirty="0"/>
              <a:t>and in callee-saved registers (after saving them)</a:t>
            </a:r>
          </a:p>
          <a:p>
            <a:pPr lvl="1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r>
              <a:rPr lang="en-US" dirty="0">
                <a:latin typeface="Courier New Bold"/>
              </a:rPr>
              <a:t> </a:t>
            </a:r>
            <a:r>
              <a:rPr lang="en-US" dirty="0"/>
              <a:t>and restore callee-saved registers before returning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B0BE9C1-4407-4E8A-802E-01D73DF3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0BC61DC-08C6-4050-9CFF-1EFB3A593442}"/>
              </a:ext>
            </a:extLst>
          </p:cNvPr>
          <p:cNvSpPr>
            <a:spLocks/>
          </p:cNvSpPr>
          <p:nvPr/>
        </p:nvSpPr>
        <p:spPr bwMode="auto">
          <a:xfrm>
            <a:off x="9907431" y="266700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E653DE0-6559-4BF9-9FCE-AB942EA1EE09}"/>
              </a:ext>
            </a:extLst>
          </p:cNvPr>
          <p:cNvSpPr>
            <a:spLocks/>
          </p:cNvSpPr>
          <p:nvPr/>
        </p:nvSpPr>
        <p:spPr bwMode="auto">
          <a:xfrm>
            <a:off x="9907431" y="297180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862D10E-9671-4A25-84C3-52AB74022FBA}"/>
              </a:ext>
            </a:extLst>
          </p:cNvPr>
          <p:cNvSpPr>
            <a:spLocks/>
          </p:cNvSpPr>
          <p:nvPr/>
        </p:nvSpPr>
        <p:spPr bwMode="auto">
          <a:xfrm>
            <a:off x="9907431" y="508952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D3B8EB00-8E45-4AC9-9BB7-9D2B4B5EBE99}"/>
              </a:ext>
            </a:extLst>
          </p:cNvPr>
          <p:cNvSpPr>
            <a:spLocks/>
          </p:cNvSpPr>
          <p:nvPr/>
        </p:nvSpPr>
        <p:spPr bwMode="auto">
          <a:xfrm>
            <a:off x="9907431" y="68580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5BB9CAD-5E4F-40C8-8370-F17B88ED565D}"/>
              </a:ext>
            </a:extLst>
          </p:cNvPr>
          <p:cNvSpPr>
            <a:spLocks/>
          </p:cNvSpPr>
          <p:nvPr/>
        </p:nvSpPr>
        <p:spPr bwMode="auto">
          <a:xfrm>
            <a:off x="9907431" y="205740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5925DBA-DA6C-4559-98FF-AAE024CC6492}"/>
              </a:ext>
            </a:extLst>
          </p:cNvPr>
          <p:cNvSpPr>
            <a:spLocks/>
          </p:cNvSpPr>
          <p:nvPr/>
        </p:nvSpPr>
        <p:spPr bwMode="auto">
          <a:xfrm>
            <a:off x="8777132" y="15160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6937A9F6-EA8F-4EF9-A446-B9D081C92E77}"/>
              </a:ext>
            </a:extLst>
          </p:cNvPr>
          <p:cNvSpPr>
            <a:spLocks/>
          </p:cNvSpPr>
          <p:nvPr/>
        </p:nvSpPr>
        <p:spPr bwMode="auto">
          <a:xfrm>
            <a:off x="9523256" y="6858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87F25E60-6762-4D9E-A62B-008989401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776" y="588962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7E02737-D403-481D-A5F1-3DF3378ADBC6}"/>
              </a:ext>
            </a:extLst>
          </p:cNvPr>
          <p:cNvSpPr>
            <a:spLocks/>
          </p:cNvSpPr>
          <p:nvPr/>
        </p:nvSpPr>
        <p:spPr bwMode="auto">
          <a:xfrm>
            <a:off x="7509136" y="545147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DB2263C-ADEB-4C21-A464-B2F54D2414ED}"/>
              </a:ext>
            </a:extLst>
          </p:cNvPr>
          <p:cNvSpPr>
            <a:spLocks/>
          </p:cNvSpPr>
          <p:nvPr/>
        </p:nvSpPr>
        <p:spPr bwMode="auto">
          <a:xfrm>
            <a:off x="8422784" y="384175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22C6773C-8112-4C1E-A46F-529F3EC3675C}"/>
              </a:ext>
            </a:extLst>
          </p:cNvPr>
          <p:cNvSpPr>
            <a:spLocks/>
          </p:cNvSpPr>
          <p:nvPr/>
        </p:nvSpPr>
        <p:spPr bwMode="auto">
          <a:xfrm>
            <a:off x="9523256" y="301148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13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15460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Stack Frame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528675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x86-64 Stack Frame Example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24" y="4114800"/>
            <a:ext cx="3774828" cy="2410544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Keeps values of </a:t>
            </a:r>
            <a:r>
              <a:rPr lang="en-US" sz="2000" dirty="0">
                <a:latin typeface="Courier New" pitchFamily="-96" charset="0"/>
              </a:rPr>
              <a:t>&amp;a[</a:t>
            </a:r>
            <a:r>
              <a:rPr lang="en-US" sz="2000" dirty="0" err="1">
                <a:latin typeface="Courier New" pitchFamily="-96" charset="0"/>
              </a:rPr>
              <a:t>i</a:t>
            </a:r>
            <a:r>
              <a:rPr lang="en-US" sz="2000" dirty="0">
                <a:latin typeface="Courier New" pitchFamily="-96" charset="0"/>
              </a:rPr>
              <a:t>]</a:t>
            </a:r>
            <a:r>
              <a:rPr lang="en-US" sz="2000" dirty="0">
                <a:latin typeface="Calibri" pitchFamily="-96" charset="0"/>
              </a:rPr>
              <a:t> and </a:t>
            </a:r>
            <a:r>
              <a:rPr lang="en-US" sz="2000" dirty="0">
                <a:latin typeface="Courier New" pitchFamily="-96" charset="0"/>
              </a:rPr>
              <a:t>&amp;a[i+1]</a:t>
            </a:r>
            <a:r>
              <a:rPr lang="en-US" sz="2000" dirty="0">
                <a:latin typeface="Calibri" pitchFamily="-96" charset="0"/>
              </a:rPr>
              <a:t> in </a:t>
            </a:r>
            <a:r>
              <a:rPr lang="en-US" sz="2000" dirty="0" err="1">
                <a:latin typeface="Calibri" pitchFamily="-96" charset="0"/>
              </a:rPr>
              <a:t>callee</a:t>
            </a:r>
            <a:r>
              <a:rPr lang="en-US" sz="2000" dirty="0">
                <a:latin typeface="Calibri" pitchFamily="-96" charset="0"/>
              </a:rPr>
              <a:t>-save registers</a:t>
            </a:r>
          </a:p>
          <a:p>
            <a:endParaRPr lang="en-US" sz="2000" dirty="0">
              <a:latin typeface="Calibri" pitchFamily="-96" charset="0"/>
            </a:endParaRPr>
          </a:p>
          <a:p>
            <a:r>
              <a:rPr lang="en-US" sz="2000" dirty="0">
                <a:latin typeface="Calibri" pitchFamily="-96" charset="0"/>
              </a:rPr>
              <a:t>Must set up stack frame to save these registers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847528" y="1447800"/>
            <a:ext cx="40386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long sum = 0;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/* Swap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&amp; a[i+1]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void</a:t>
            </a:r>
            <a:br>
              <a:rPr lang="en-US" b="1" dirty="0">
                <a:latin typeface="Courier New" pitchFamily="-96" charset="0"/>
              </a:rPr>
            </a:b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(long a[],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swap(&amp;a[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], &amp;a[i+1]);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sum += (a[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]*a[i+1]);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}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6019800" y="1317625"/>
            <a:ext cx="46482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call	swap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A559C-F0FF-40DF-AA90-E0436B9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36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r>
              <a:rPr lang="en-US" b="1" dirty="0">
                <a:latin typeface="Courier New" pitchFamily="-96" charset="0"/>
              </a:rPr>
              <a:t>	# Extend </a:t>
            </a:r>
            <a:r>
              <a:rPr lang="en-US" b="1" dirty="0" err="1">
                <a:latin typeface="Courier New" pitchFamily="-96" charset="0"/>
              </a:rPr>
              <a:t>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&amp;a[i+1]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 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r>
              <a:rPr lang="en-US" b="1" dirty="0">
                <a:latin typeface="Courier New" pitchFamily="-96" charset="0"/>
              </a:rPr>
              <a:t>	# 2</a:t>
            </a:r>
            <a:r>
              <a:rPr lang="en-US" b="1" baseline="30000" dirty="0">
                <a:latin typeface="Courier New" pitchFamily="-96" charset="0"/>
              </a:rPr>
              <a:t>nd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r>
              <a:rPr lang="en-US" b="1" dirty="0">
                <a:latin typeface="Courier New" pitchFamily="-96" charset="0"/>
              </a:rPr>
              <a:t>	# 1</a:t>
            </a:r>
            <a:r>
              <a:rPr lang="en-US" b="1" baseline="30000" dirty="0">
                <a:latin typeface="Courier New" pitchFamily="-96" charset="0"/>
              </a:rPr>
              <a:t>st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call	swap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Get a[i+1]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Multiply by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	# Add to sum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486400" y="2590800"/>
            <a:ext cx="914400" cy="8382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1600200"/>
            <a:ext cx="40386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62200" y="4901184"/>
            <a:ext cx="4038600" cy="85953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9E085-6320-4880-8B24-C9413F5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70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4"/>
            <a:ext cx="2049462" cy="338137"/>
            <a:chOff x="917" y="3344"/>
            <a:chExt cx="1291" cy="213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C88F8-D0A7-4928-9A6E-FA8AAF4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878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655</TotalTime>
  <Words>9596</Words>
  <Application>Microsoft Office PowerPoint</Application>
  <PresentationFormat>Widescreen</PresentationFormat>
  <Paragraphs>2362</Paragraphs>
  <Slides>103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5" baseType="lpstr">
      <vt:lpstr>Arial</vt:lpstr>
      <vt:lpstr>Arial Narrow Bold</vt:lpstr>
      <vt:lpstr>Calibri</vt:lpstr>
      <vt:lpstr>Calibri Bold</vt:lpstr>
      <vt:lpstr>Courier New</vt:lpstr>
      <vt:lpstr>Courier New Bold</vt:lpstr>
      <vt:lpstr>Gill Sans</vt:lpstr>
      <vt:lpstr>Tahoma</vt:lpstr>
      <vt:lpstr>Times New Roman</vt:lpstr>
      <vt:lpstr>Wingdings</vt:lpstr>
      <vt:lpstr>Wingdings 2</vt:lpstr>
      <vt:lpstr>Class Slides</vt:lpstr>
      <vt:lpstr>Lecture 08 Procedures</vt:lpstr>
      <vt:lpstr>Administrivia</vt:lpstr>
      <vt:lpstr>Today’s Goals</vt:lpstr>
      <vt:lpstr>Outline</vt:lpstr>
      <vt:lpstr>The Problem with Conditional Jumps</vt:lpstr>
      <vt:lpstr>Conditional Moves</vt:lpstr>
      <vt:lpstr>Conditional Move Example</vt:lpstr>
      <vt:lpstr>Bad Cases for Conditional Move</vt:lpstr>
      <vt:lpstr>If, else if, else – optimized (O3)</vt:lpstr>
      <vt:lpstr>Outline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Interacting with data sections in assembly</vt:lpstr>
      <vt:lpstr>Break + Open Question </vt:lpstr>
      <vt:lpstr>Break + Open Question </vt:lpstr>
      <vt:lpstr>Outline</vt:lpstr>
      <vt:lpstr>Mechanisms in Procedures</vt:lpstr>
      <vt:lpstr>Procedure control flow</vt:lpstr>
      <vt:lpstr>Code Examples</vt:lpstr>
      <vt:lpstr>Control Flow Example about to execute callq</vt:lpstr>
      <vt:lpstr>Control Flow Example callq step 1</vt:lpstr>
      <vt:lpstr>Control Flow Example callq step 2</vt:lpstr>
      <vt:lpstr>Control Flow Example about to execute retq</vt:lpstr>
      <vt:lpstr>Control Flow Example retq step 1</vt:lpstr>
      <vt:lpstr>Control Flow Example retq step 2</vt:lpstr>
      <vt:lpstr>Function data flow</vt:lpstr>
      <vt:lpstr>Data Flow Examples</vt:lpstr>
      <vt:lpstr>Break + Open Question</vt:lpstr>
      <vt:lpstr>Break + Open Question</vt:lpstr>
      <vt:lpstr>Outline</vt:lpstr>
      <vt:lpstr>Call-Local State</vt:lpstr>
      <vt:lpstr>Using the Stack for Call-Local State</vt:lpstr>
      <vt:lpstr>Call Chain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Returning to original stack</vt:lpstr>
      <vt:lpstr>x86-64/Linux Stack Frame</vt:lpstr>
      <vt:lpstr>Example: incr</vt:lpstr>
      <vt:lpstr>Example: Calling incr #1 (local variables)</vt:lpstr>
      <vt:lpstr>Example: Calling incr #1 (local variables)</vt:lpstr>
      <vt:lpstr>Example: Calling incr #2 (argument build)</vt:lpstr>
      <vt:lpstr>Example: Calling incr #3 (control transfer)</vt:lpstr>
      <vt:lpstr>Example: executing incr</vt:lpstr>
      <vt:lpstr>Example: right after executing incr</vt:lpstr>
      <vt:lpstr>Example: Calling incr #4 (cleanup)</vt:lpstr>
      <vt:lpstr>Example: Calling incr #5</vt:lpstr>
      <vt:lpstr>Break + Open Questions</vt:lpstr>
      <vt:lpstr>Break + Open Questions</vt:lpstr>
      <vt:lpstr>Outline</vt:lpstr>
      <vt:lpstr>Register Saving</vt:lpstr>
      <vt:lpstr>Reusing registers</vt:lpstr>
      <vt:lpstr>Saving registers in advance</vt:lpstr>
      <vt:lpstr>Saving registers on demand</vt:lpstr>
      <vt:lpstr>Compromise: some registers in advance, some on demand</vt:lpstr>
      <vt:lpstr>Full Rules for Register Saving</vt:lpstr>
      <vt:lpstr>x86-64 Linux Register Usage #1 (caller-saved, in advance)</vt:lpstr>
      <vt:lpstr>x86-64 Linux Register Usage #2 (callee-saved, on demand)</vt:lpstr>
      <vt:lpstr>x86-64 Integer Registers:  Usage Conventions</vt:lpstr>
      <vt:lpstr>Push and Pop instructions</vt:lpstr>
      <vt:lpstr>Saving a register to the stack</vt:lpstr>
      <vt:lpstr>Manually allocating stack space</vt:lpstr>
      <vt:lpstr>Restoring the stack and register before a return</vt:lpstr>
      <vt:lpstr>Outline</vt:lpstr>
      <vt:lpstr>Recursive Function</vt:lpstr>
      <vt:lpstr>Recursive Function Base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Example three recursions in</vt:lpstr>
      <vt:lpstr>Example three recursions in</vt:lpstr>
      <vt:lpstr>Example three recursions in</vt:lpstr>
      <vt:lpstr>Example three recursions in</vt:lpstr>
      <vt:lpstr>x86-64 Procedure Summary</vt:lpstr>
      <vt:lpstr>Outline</vt:lpstr>
      <vt:lpstr>Outline</vt:lpstr>
      <vt:lpstr>x86-64 Stack Frame Example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Procedures</dc:title>
  <dc:creator>Branden Ghena</dc:creator>
  <cp:lastModifiedBy>Branden Ghena</cp:lastModifiedBy>
  <cp:revision>67</cp:revision>
  <dcterms:created xsi:type="dcterms:W3CDTF">2021-04-27T14:15:38Z</dcterms:created>
  <dcterms:modified xsi:type="dcterms:W3CDTF">2023-10-17T17:10:11Z</dcterms:modified>
</cp:coreProperties>
</file>