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drawings/drawing3.xml" ContentType="application/vnd.openxmlformats-officedocument.drawingml.chartshapes+xml"/>
  <Override PartName="/ppt/charts/chart4.xml" ContentType="application/vnd.openxmlformats-officedocument.drawingml.chart+xml"/>
  <Override PartName="/ppt/drawings/drawing4.xml" ContentType="application/vnd.openxmlformats-officedocument.drawingml.chartshape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0"/>
  </p:notesMasterIdLst>
  <p:sldIdLst>
    <p:sldId id="256" r:id="rId2"/>
    <p:sldId id="1561" r:id="rId3"/>
    <p:sldId id="264" r:id="rId4"/>
    <p:sldId id="1564" r:id="rId5"/>
    <p:sldId id="1488" r:id="rId6"/>
    <p:sldId id="1492" r:id="rId7"/>
    <p:sldId id="1490" r:id="rId8"/>
    <p:sldId id="1491" r:id="rId9"/>
    <p:sldId id="1569" r:id="rId10"/>
    <p:sldId id="1493" r:id="rId11"/>
    <p:sldId id="1523" r:id="rId12"/>
    <p:sldId id="1563" r:id="rId13"/>
    <p:sldId id="1309" r:id="rId14"/>
    <p:sldId id="1323" r:id="rId15"/>
    <p:sldId id="1367" r:id="rId16"/>
    <p:sldId id="1570" r:id="rId17"/>
    <p:sldId id="1571" r:id="rId18"/>
    <p:sldId id="1572" r:id="rId19"/>
    <p:sldId id="1565" r:id="rId20"/>
    <p:sldId id="1533" r:id="rId21"/>
    <p:sldId id="1547" r:id="rId22"/>
    <p:sldId id="1576" r:id="rId23"/>
    <p:sldId id="1539" r:id="rId24"/>
    <p:sldId id="1577" r:id="rId25"/>
    <p:sldId id="1578" r:id="rId26"/>
    <p:sldId id="1584" r:id="rId27"/>
    <p:sldId id="1574" r:id="rId28"/>
    <p:sldId id="1579" r:id="rId29"/>
    <p:sldId id="1580" r:id="rId30"/>
    <p:sldId id="1581" r:id="rId31"/>
    <p:sldId id="1582" r:id="rId32"/>
    <p:sldId id="1583" r:id="rId33"/>
    <p:sldId id="1535" r:id="rId34"/>
    <p:sldId id="1550" r:id="rId35"/>
    <p:sldId id="1549" r:id="rId36"/>
    <p:sldId id="1548" r:id="rId37"/>
    <p:sldId id="1552" r:id="rId38"/>
    <p:sldId id="1536" r:id="rId39"/>
    <p:sldId id="1553" r:id="rId40"/>
    <p:sldId id="1554" r:id="rId41"/>
    <p:sldId id="1562" r:id="rId42"/>
    <p:sldId id="1566" r:id="rId43"/>
    <p:sldId id="1543" r:id="rId44"/>
    <p:sldId id="1496" r:id="rId45"/>
    <p:sldId id="1497" r:id="rId46"/>
    <p:sldId id="1499" r:id="rId47"/>
    <p:sldId id="1524" r:id="rId48"/>
    <p:sldId id="1525" r:id="rId49"/>
    <p:sldId id="1526" r:id="rId50"/>
    <p:sldId id="1527" r:id="rId51"/>
    <p:sldId id="1528" r:id="rId52"/>
    <p:sldId id="1505" r:id="rId53"/>
    <p:sldId id="1506" r:id="rId54"/>
    <p:sldId id="1545" r:id="rId55"/>
    <p:sldId id="1544" r:id="rId56"/>
    <p:sldId id="1546" r:id="rId57"/>
    <p:sldId id="1567" r:id="rId58"/>
    <p:sldId id="1508" r:id="rId59"/>
    <p:sldId id="1509" r:id="rId60"/>
    <p:sldId id="1529" r:id="rId61"/>
    <p:sldId id="1541" r:id="rId62"/>
    <p:sldId id="1542" r:id="rId63"/>
    <p:sldId id="1511" r:id="rId64"/>
    <p:sldId id="1512" r:id="rId65"/>
    <p:sldId id="1513" r:id="rId66"/>
    <p:sldId id="1514" r:id="rId67"/>
    <p:sldId id="1573" r:id="rId68"/>
    <p:sldId id="1568" r:id="rId6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1561"/>
            <p14:sldId id="264"/>
          </p14:sldIdLst>
        </p14:section>
        <p14:section name="Memory Mountain" id="{B55B8E8C-5EAB-4A1E-A4E9-AE5E896E46FA}">
          <p14:sldIdLst>
            <p14:sldId id="1564"/>
            <p14:sldId id="1488"/>
            <p14:sldId id="1492"/>
            <p14:sldId id="1490"/>
            <p14:sldId id="1491"/>
            <p14:sldId id="1569"/>
            <p14:sldId id="1493"/>
            <p14:sldId id="1523"/>
          </p14:sldIdLst>
        </p14:section>
        <p14:section name="Cache Metrics" id="{E981528A-8BF2-4F95-A814-AA389D9B345E}">
          <p14:sldIdLst>
            <p14:sldId id="1563"/>
            <p14:sldId id="1309"/>
            <p14:sldId id="1323"/>
            <p14:sldId id="1367"/>
            <p14:sldId id="1570"/>
            <p14:sldId id="1571"/>
            <p14:sldId id="1572"/>
          </p14:sldIdLst>
        </p14:section>
        <p14:section name="Cache Performance" id="{E887FD7B-EB5B-42C2-97C5-0C9A34B2FF13}">
          <p14:sldIdLst>
            <p14:sldId id="1565"/>
            <p14:sldId id="1533"/>
            <p14:sldId id="1547"/>
            <p14:sldId id="1576"/>
            <p14:sldId id="1539"/>
            <p14:sldId id="1577"/>
            <p14:sldId id="1578"/>
            <p14:sldId id="1584"/>
            <p14:sldId id="1574"/>
            <p14:sldId id="1579"/>
            <p14:sldId id="1580"/>
            <p14:sldId id="1581"/>
            <p14:sldId id="1582"/>
            <p14:sldId id="1583"/>
            <p14:sldId id="1535"/>
            <p14:sldId id="1550"/>
            <p14:sldId id="1549"/>
            <p14:sldId id="1548"/>
            <p14:sldId id="1552"/>
            <p14:sldId id="1536"/>
            <p14:sldId id="1553"/>
            <p14:sldId id="1554"/>
            <p14:sldId id="1562"/>
          </p14:sldIdLst>
        </p14:section>
        <p14:section name="Rearranging Matrix Math" id="{375C8AA7-52F2-43BA-8566-F37821D2D2CD}">
          <p14:sldIdLst>
            <p14:sldId id="1566"/>
            <p14:sldId id="1543"/>
            <p14:sldId id="1496"/>
            <p14:sldId id="1497"/>
            <p14:sldId id="1499"/>
            <p14:sldId id="1524"/>
            <p14:sldId id="1525"/>
            <p14:sldId id="1526"/>
            <p14:sldId id="1527"/>
            <p14:sldId id="1528"/>
            <p14:sldId id="1505"/>
            <p14:sldId id="1506"/>
            <p14:sldId id="1545"/>
            <p14:sldId id="1544"/>
            <p14:sldId id="1546"/>
          </p14:sldIdLst>
        </p14:section>
        <p14:section name="Matrix Math in Blocks" id="{552741AA-632A-46F9-86C2-1E4DCB50C22E}">
          <p14:sldIdLst>
            <p14:sldId id="1567"/>
            <p14:sldId id="1508"/>
            <p14:sldId id="1509"/>
            <p14:sldId id="1529"/>
            <p14:sldId id="1541"/>
            <p14:sldId id="1542"/>
            <p14:sldId id="1511"/>
            <p14:sldId id="1512"/>
            <p14:sldId id="1513"/>
            <p14:sldId id="1514"/>
            <p14:sldId id="1573"/>
          </p14:sldIdLst>
        </p14:section>
        <p14:section name="Wrapup" id="{29A7F866-9DA9-446B-8359-CE426CB89C7A}">
          <p14:sldIdLst>
            <p14:sldId id="15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roh:Downloads:corei7mountain.xls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Macintosh%20HD:Users:droh:Downloads:corei7mountain.xls" TargetMode="Externa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3.xml"/><Relationship Id="rId1" Type="http://schemas.openxmlformats.org/officeDocument/2006/relationships/oleObject" Target="Macintosh%20HD:Users:droh:Downloads:corei7mountain.xls" TargetMode="Externa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4.xml"/><Relationship Id="rId1" Type="http://schemas.openxmlformats.org/officeDocument/2006/relationships/oleObject" Target="Macintosh%20HD:Users:droh:Downloads:corei7mountain.xls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droh:Downloads:corei7mm.xls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E97-3F4D-8841-330C4B2E644A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E97-3F4D-8841-330C4B2E644A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E97-3F4D-8841-330C4B2E644A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5E97-3F4D-8841-330C4B2E644A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5E97-3F4D-8841-330C4B2E644A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5E97-3F4D-8841-330C4B2E644A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5E97-3F4D-8841-330C4B2E644A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5E97-3F4D-8841-330C4B2E644A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5E97-3F4D-8841-330C4B2E644A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5E97-3F4D-8841-330C4B2E644A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5E97-3F4D-8841-330C4B2E644A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5E97-3F4D-8841-330C4B2E644A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5E97-3F4D-8841-330C4B2E644A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5E97-3F4D-8841-330C4B2E644A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5E97-3F4D-8841-330C4B2E644A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5E97-3F4D-8841-330C4B2E644A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1304480"/>
        <c:axId val="-103764784"/>
        <c:axId val="-446830784"/>
      </c:surface3DChart>
      <c:catAx>
        <c:axId val="-43130448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03764784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1304480"/>
        <c:crosses val="autoZero"/>
        <c:crossBetween val="between"/>
      </c:valAx>
      <c:serAx>
        <c:axId val="-4468307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03764784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6B3-8045-AC3E-6EFA9EC9CF9D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6B3-8045-AC3E-6EFA9EC9CF9D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6B3-8045-AC3E-6EFA9EC9CF9D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6B3-8045-AC3E-6EFA9EC9CF9D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6B3-8045-AC3E-6EFA9EC9CF9D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6B3-8045-AC3E-6EFA9EC9CF9D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6B3-8045-AC3E-6EFA9EC9CF9D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6B3-8045-AC3E-6EFA9EC9CF9D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6B3-8045-AC3E-6EFA9EC9CF9D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16B3-8045-AC3E-6EFA9EC9CF9D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16B3-8045-AC3E-6EFA9EC9CF9D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16B3-8045-AC3E-6EFA9EC9CF9D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16B3-8045-AC3E-6EFA9EC9CF9D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16B3-8045-AC3E-6EFA9EC9CF9D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16B3-8045-AC3E-6EFA9EC9CF9D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16B3-8045-AC3E-6EFA9EC9CF9D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33088832"/>
        <c:axId val="-433680832"/>
        <c:axId val="-480985776"/>
      </c:surface3DChart>
      <c:catAx>
        <c:axId val="-43308883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433680832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088832"/>
        <c:crosses val="autoZero"/>
        <c:crossBetween val="between"/>
      </c:valAx>
      <c:serAx>
        <c:axId val="-48098577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33680832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hPercent val="100"/>
      <c:rotY val="40"/>
      <c:depthPercent val="100"/>
      <c:rAngAx val="0"/>
    </c:view3D>
    <c:floor>
      <c:thickness val="0"/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sideWall>
    <c:backWall>
      <c:thickness val="0"/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backWall>
    <c:plotArea>
      <c:layout/>
      <c:surface3DChart>
        <c:wireframe val="0"/>
        <c:ser>
          <c:idx val="0"/>
          <c:order val="0"/>
          <c:tx>
            <c:strRef>
              <c:f>'corei7-mountain-data'!$B$1</c:f>
              <c:strCache>
                <c:ptCount val="1"/>
                <c:pt idx="0">
                  <c:v>64M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'corei7-mountain-data'!$B$2:$B$19</c:f>
              <c:numCache>
                <c:formatCode>General</c:formatCode>
                <c:ptCount val="18"/>
                <c:pt idx="0">
                  <c:v>4029.59</c:v>
                </c:pt>
                <c:pt idx="1">
                  <c:v>2752.75</c:v>
                </c:pt>
                <c:pt idx="2">
                  <c:v>2159.29</c:v>
                </c:pt>
                <c:pt idx="3">
                  <c:v>1710.75</c:v>
                </c:pt>
                <c:pt idx="4">
                  <c:v>1391.48</c:v>
                </c:pt>
                <c:pt idx="5">
                  <c:v>1176.29</c:v>
                </c:pt>
                <c:pt idx="6">
                  <c:v>1015.77</c:v>
                </c:pt>
                <c:pt idx="7">
                  <c:v>890.72</c:v>
                </c:pt>
                <c:pt idx="8">
                  <c:v>845.57</c:v>
                </c:pt>
                <c:pt idx="9">
                  <c:v>805.45999999999935</c:v>
                </c:pt>
                <c:pt idx="10">
                  <c:v>773.78</c:v>
                </c:pt>
                <c:pt idx="11">
                  <c:v>757.94</c:v>
                </c:pt>
                <c:pt idx="12">
                  <c:v>727.91</c:v>
                </c:pt>
                <c:pt idx="13">
                  <c:v>712.66</c:v>
                </c:pt>
                <c:pt idx="14">
                  <c:v>705.63</c:v>
                </c:pt>
                <c:pt idx="15">
                  <c:v>701.98</c:v>
                </c:pt>
                <c:pt idx="16">
                  <c:v>598.19000000000005</c:v>
                </c:pt>
                <c:pt idx="17">
                  <c:v>601.22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1D-AA42-958D-61CA906539F2}"/>
            </c:ext>
          </c:extLst>
        </c:ser>
        <c:ser>
          <c:idx val="1"/>
          <c:order val="1"/>
          <c:tx>
            <c:strRef>
              <c:f>'corei7-mountain-data'!$C$1</c:f>
              <c:strCache>
                <c:ptCount val="1"/>
                <c:pt idx="0">
                  <c:v>32M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'corei7-mountain-data'!$C$2:$C$19</c:f>
              <c:numCache>
                <c:formatCode>General</c:formatCode>
                <c:ptCount val="18"/>
                <c:pt idx="0">
                  <c:v>4029.36</c:v>
                </c:pt>
                <c:pt idx="1">
                  <c:v>2752.39</c:v>
                </c:pt>
                <c:pt idx="2">
                  <c:v>2160.62</c:v>
                </c:pt>
                <c:pt idx="3">
                  <c:v>1710.98</c:v>
                </c:pt>
                <c:pt idx="4">
                  <c:v>1391.5</c:v>
                </c:pt>
                <c:pt idx="5">
                  <c:v>1176.54</c:v>
                </c:pt>
                <c:pt idx="6">
                  <c:v>1016.71</c:v>
                </c:pt>
                <c:pt idx="7">
                  <c:v>891.8</c:v>
                </c:pt>
                <c:pt idx="8">
                  <c:v>846.98</c:v>
                </c:pt>
                <c:pt idx="9">
                  <c:v>807.22</c:v>
                </c:pt>
                <c:pt idx="10">
                  <c:v>775.18</c:v>
                </c:pt>
                <c:pt idx="11">
                  <c:v>760.41</c:v>
                </c:pt>
                <c:pt idx="12">
                  <c:v>730.74</c:v>
                </c:pt>
                <c:pt idx="13">
                  <c:v>714.98</c:v>
                </c:pt>
                <c:pt idx="14">
                  <c:v>709.26</c:v>
                </c:pt>
                <c:pt idx="15">
                  <c:v>708.88</c:v>
                </c:pt>
                <c:pt idx="16">
                  <c:v>608.99</c:v>
                </c:pt>
                <c:pt idx="17">
                  <c:v>607.39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1D-AA42-958D-61CA906539F2}"/>
            </c:ext>
          </c:extLst>
        </c:ser>
        <c:ser>
          <c:idx val="2"/>
          <c:order val="2"/>
          <c:tx>
            <c:strRef>
              <c:f>'corei7-mountain-data'!$D$1</c:f>
              <c:strCache>
                <c:ptCount val="1"/>
                <c:pt idx="0">
                  <c:v>16M</c:v>
                </c:pt>
              </c:strCache>
            </c:strRef>
          </c:tx>
          <c:spPr>
            <a:solidFill>
              <a:srgbClr val="FFFF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'corei7-mountain-data'!$D$2:$D$19</c:f>
              <c:numCache>
                <c:formatCode>General</c:formatCode>
                <c:ptCount val="18"/>
                <c:pt idx="0">
                  <c:v>4040.1</c:v>
                </c:pt>
                <c:pt idx="1">
                  <c:v>2788.42</c:v>
                </c:pt>
                <c:pt idx="2">
                  <c:v>2188.92</c:v>
                </c:pt>
                <c:pt idx="3">
                  <c:v>1742.97</c:v>
                </c:pt>
                <c:pt idx="4">
                  <c:v>1421.69</c:v>
                </c:pt>
                <c:pt idx="5">
                  <c:v>1201.31</c:v>
                </c:pt>
                <c:pt idx="6">
                  <c:v>1038.3699999999999</c:v>
                </c:pt>
                <c:pt idx="7">
                  <c:v>911.7</c:v>
                </c:pt>
                <c:pt idx="8">
                  <c:v>870.39</c:v>
                </c:pt>
                <c:pt idx="9">
                  <c:v>835.30999999999938</c:v>
                </c:pt>
                <c:pt idx="10">
                  <c:v>809.25</c:v>
                </c:pt>
                <c:pt idx="11">
                  <c:v>798.05</c:v>
                </c:pt>
                <c:pt idx="12">
                  <c:v>780.28</c:v>
                </c:pt>
                <c:pt idx="13">
                  <c:v>778.37</c:v>
                </c:pt>
                <c:pt idx="14">
                  <c:v>787.2</c:v>
                </c:pt>
                <c:pt idx="15">
                  <c:v>744.13</c:v>
                </c:pt>
                <c:pt idx="16">
                  <c:v>633.53</c:v>
                </c:pt>
                <c:pt idx="17">
                  <c:v>608.85999999999785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1D-AA42-958D-61CA906539F2}"/>
            </c:ext>
          </c:extLst>
        </c:ser>
        <c:ser>
          <c:idx val="3"/>
          <c:order val="3"/>
          <c:tx>
            <c:strRef>
              <c:f>'corei7-mountain-data'!$E$1</c:f>
              <c:strCache>
                <c:ptCount val="1"/>
                <c:pt idx="0">
                  <c:v>8M</c:v>
                </c:pt>
              </c:strCache>
            </c:strRef>
          </c:tx>
          <c:spPr>
            <a:solidFill>
              <a:srgbClr val="CCFF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'corei7-mountain-data'!$E$2:$E$19</c:f>
              <c:numCache>
                <c:formatCode>General</c:formatCode>
                <c:ptCount val="18"/>
                <c:pt idx="0">
                  <c:v>4374.01</c:v>
                </c:pt>
                <c:pt idx="1">
                  <c:v>3610.74</c:v>
                </c:pt>
                <c:pt idx="2">
                  <c:v>3002.03</c:v>
                </c:pt>
                <c:pt idx="3">
                  <c:v>2492.39</c:v>
                </c:pt>
                <c:pt idx="4">
                  <c:v>2131.04</c:v>
                </c:pt>
                <c:pt idx="5">
                  <c:v>1821.71</c:v>
                </c:pt>
                <c:pt idx="6">
                  <c:v>1564.14</c:v>
                </c:pt>
                <c:pt idx="7">
                  <c:v>1414.18</c:v>
                </c:pt>
                <c:pt idx="8">
                  <c:v>1404.78</c:v>
                </c:pt>
                <c:pt idx="9">
                  <c:v>1408.59</c:v>
                </c:pt>
                <c:pt idx="10">
                  <c:v>1423.67</c:v>
                </c:pt>
                <c:pt idx="11">
                  <c:v>1456.86</c:v>
                </c:pt>
                <c:pt idx="12">
                  <c:v>1499.61</c:v>
                </c:pt>
                <c:pt idx="13">
                  <c:v>1600.13</c:v>
                </c:pt>
                <c:pt idx="14">
                  <c:v>1667.47</c:v>
                </c:pt>
                <c:pt idx="15">
                  <c:v>1231.7</c:v>
                </c:pt>
                <c:pt idx="16">
                  <c:v>1078.97</c:v>
                </c:pt>
                <c:pt idx="17">
                  <c:v>1026.03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D1D-AA42-958D-61CA906539F2}"/>
            </c:ext>
          </c:extLst>
        </c:ser>
        <c:ser>
          <c:idx val="4"/>
          <c:order val="4"/>
          <c:tx>
            <c:strRef>
              <c:f>'corei7-mountain-data'!$F$1</c:f>
              <c:strCache>
                <c:ptCount val="1"/>
                <c:pt idx="0">
                  <c:v>4M</c:v>
                </c:pt>
              </c:strCache>
            </c:strRef>
          </c:tx>
          <c:spPr>
            <a:solidFill>
              <a:srgbClr val="660066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'corei7-mountain-data'!$F$2:$F$19</c:f>
              <c:numCache>
                <c:formatCode>General</c:formatCode>
                <c:ptCount val="18"/>
                <c:pt idx="0">
                  <c:v>4642.47</c:v>
                </c:pt>
                <c:pt idx="1">
                  <c:v>4583.8</c:v>
                </c:pt>
                <c:pt idx="2">
                  <c:v>4074.93</c:v>
                </c:pt>
                <c:pt idx="3">
                  <c:v>3557.51</c:v>
                </c:pt>
                <c:pt idx="4">
                  <c:v>3337.59</c:v>
                </c:pt>
                <c:pt idx="5">
                  <c:v>2898.78</c:v>
                </c:pt>
                <c:pt idx="6">
                  <c:v>2535.2199999999998</c:v>
                </c:pt>
                <c:pt idx="7">
                  <c:v>2248.83</c:v>
                </c:pt>
                <c:pt idx="8">
                  <c:v>2227.41</c:v>
                </c:pt>
                <c:pt idx="9">
                  <c:v>2203.98</c:v>
                </c:pt>
                <c:pt idx="10">
                  <c:v>2187.29</c:v>
                </c:pt>
                <c:pt idx="11">
                  <c:v>2164.1799999999998</c:v>
                </c:pt>
                <c:pt idx="12">
                  <c:v>2156.96</c:v>
                </c:pt>
                <c:pt idx="13">
                  <c:v>2148.52</c:v>
                </c:pt>
                <c:pt idx="14">
                  <c:v>2146.83</c:v>
                </c:pt>
                <c:pt idx="15">
                  <c:v>2131.36</c:v>
                </c:pt>
                <c:pt idx="16">
                  <c:v>2038.29</c:v>
                </c:pt>
                <c:pt idx="17">
                  <c:v>2060.87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D1D-AA42-958D-61CA906539F2}"/>
            </c:ext>
          </c:extLst>
        </c:ser>
        <c:ser>
          <c:idx val="5"/>
          <c:order val="5"/>
          <c:tx>
            <c:strRef>
              <c:f>'corei7-mountain-data'!$G$1</c:f>
              <c:strCache>
                <c:ptCount val="1"/>
                <c:pt idx="0">
                  <c:v>2M</c:v>
                </c:pt>
              </c:strCache>
            </c:strRef>
          </c:tx>
          <c:spPr>
            <a:solidFill>
              <a:srgbClr val="FF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'corei7-mountain-data'!$G$2:$G$19</c:f>
              <c:numCache>
                <c:formatCode>General</c:formatCode>
                <c:ptCount val="18"/>
                <c:pt idx="0">
                  <c:v>4674.0600000000004</c:v>
                </c:pt>
                <c:pt idx="1">
                  <c:v>4659.0600000000004</c:v>
                </c:pt>
                <c:pt idx="2">
                  <c:v>4153.1000000000004</c:v>
                </c:pt>
                <c:pt idx="3">
                  <c:v>4016.4</c:v>
                </c:pt>
                <c:pt idx="4">
                  <c:v>3540.78</c:v>
                </c:pt>
                <c:pt idx="5">
                  <c:v>3027.05</c:v>
                </c:pt>
                <c:pt idx="6">
                  <c:v>2625.06</c:v>
                </c:pt>
                <c:pt idx="7">
                  <c:v>2321.73</c:v>
                </c:pt>
                <c:pt idx="8">
                  <c:v>2306.4</c:v>
                </c:pt>
                <c:pt idx="9">
                  <c:v>2292.86</c:v>
                </c:pt>
                <c:pt idx="10">
                  <c:v>2282.38</c:v>
                </c:pt>
                <c:pt idx="11">
                  <c:v>2270.35</c:v>
                </c:pt>
                <c:pt idx="12">
                  <c:v>2264.14</c:v>
                </c:pt>
                <c:pt idx="13">
                  <c:v>2259.8000000000002</c:v>
                </c:pt>
                <c:pt idx="14">
                  <c:v>2260.46</c:v>
                </c:pt>
                <c:pt idx="15">
                  <c:v>2261.54</c:v>
                </c:pt>
                <c:pt idx="16">
                  <c:v>2224.92</c:v>
                </c:pt>
                <c:pt idx="17">
                  <c:v>2431.58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D1D-AA42-958D-61CA906539F2}"/>
            </c:ext>
          </c:extLst>
        </c:ser>
        <c:ser>
          <c:idx val="6"/>
          <c:order val="6"/>
          <c:tx>
            <c:strRef>
              <c:f>'corei7-mountain-data'!$H$1</c:f>
              <c:strCache>
                <c:ptCount val="1"/>
                <c:pt idx="0">
                  <c:v>1M</c:v>
                </c:pt>
              </c:strCache>
            </c:strRef>
          </c:tx>
          <c:spPr>
            <a:solidFill>
              <a:srgbClr val="0066CC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'corei7-mountain-data'!$H$2:$H$19</c:f>
              <c:numCache>
                <c:formatCode>General</c:formatCode>
                <c:ptCount val="18"/>
                <c:pt idx="0">
                  <c:v>4673.7700000000004</c:v>
                </c:pt>
                <c:pt idx="1">
                  <c:v>4656.9799999999996</c:v>
                </c:pt>
                <c:pt idx="2">
                  <c:v>4156.32</c:v>
                </c:pt>
                <c:pt idx="3">
                  <c:v>4012.65</c:v>
                </c:pt>
                <c:pt idx="4">
                  <c:v>3535.85</c:v>
                </c:pt>
                <c:pt idx="5">
                  <c:v>3021.82</c:v>
                </c:pt>
                <c:pt idx="6">
                  <c:v>2623.08</c:v>
                </c:pt>
                <c:pt idx="7">
                  <c:v>2318.19</c:v>
                </c:pt>
                <c:pt idx="8">
                  <c:v>2303.7199999999998</c:v>
                </c:pt>
                <c:pt idx="9">
                  <c:v>2291.5500000000002</c:v>
                </c:pt>
                <c:pt idx="10">
                  <c:v>2280.42</c:v>
                </c:pt>
                <c:pt idx="11">
                  <c:v>2270.2399999999998</c:v>
                </c:pt>
                <c:pt idx="12">
                  <c:v>2264.8200000000002</c:v>
                </c:pt>
                <c:pt idx="13">
                  <c:v>2261.86</c:v>
                </c:pt>
                <c:pt idx="14">
                  <c:v>2261.31</c:v>
                </c:pt>
                <c:pt idx="15">
                  <c:v>2271.41</c:v>
                </c:pt>
                <c:pt idx="16">
                  <c:v>2237.27</c:v>
                </c:pt>
                <c:pt idx="17">
                  <c:v>2432.7399999999998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D1D-AA42-958D-61CA906539F2}"/>
            </c:ext>
          </c:extLst>
        </c:ser>
        <c:ser>
          <c:idx val="7"/>
          <c:order val="7"/>
          <c:tx>
            <c:strRef>
              <c:f>'corei7-mountain-data'!$I$1</c:f>
              <c:strCache>
                <c:ptCount val="1"/>
                <c:pt idx="0">
                  <c:v>512K</c:v>
                </c:pt>
              </c:strCache>
            </c:strRef>
          </c:tx>
          <c:spPr>
            <a:solidFill>
              <a:srgbClr val="CCCCFF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'corei7-mountain-data'!$I$2:$I$19</c:f>
              <c:numCache>
                <c:formatCode>General</c:formatCode>
                <c:ptCount val="18"/>
                <c:pt idx="0">
                  <c:v>4673</c:v>
                </c:pt>
                <c:pt idx="1">
                  <c:v>4658.05</c:v>
                </c:pt>
                <c:pt idx="2">
                  <c:v>4267.3</c:v>
                </c:pt>
                <c:pt idx="3">
                  <c:v>4052.55</c:v>
                </c:pt>
                <c:pt idx="4">
                  <c:v>3730.88</c:v>
                </c:pt>
                <c:pt idx="5">
                  <c:v>3236.67</c:v>
                </c:pt>
                <c:pt idx="6">
                  <c:v>2839.93</c:v>
                </c:pt>
                <c:pt idx="7">
                  <c:v>2527.15</c:v>
                </c:pt>
                <c:pt idx="8">
                  <c:v>2513.25</c:v>
                </c:pt>
                <c:pt idx="9">
                  <c:v>2503.12</c:v>
                </c:pt>
                <c:pt idx="10">
                  <c:v>2494.19</c:v>
                </c:pt>
                <c:pt idx="11">
                  <c:v>2517.44</c:v>
                </c:pt>
                <c:pt idx="12">
                  <c:v>2523.1</c:v>
                </c:pt>
                <c:pt idx="13">
                  <c:v>2551.67</c:v>
                </c:pt>
                <c:pt idx="14">
                  <c:v>2555.5300000000002</c:v>
                </c:pt>
                <c:pt idx="15">
                  <c:v>2477.41</c:v>
                </c:pt>
                <c:pt idx="16">
                  <c:v>2420.17</c:v>
                </c:pt>
                <c:pt idx="17">
                  <c:v>2590.64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D1D-AA42-958D-61CA906539F2}"/>
            </c:ext>
          </c:extLst>
        </c:ser>
        <c:ser>
          <c:idx val="8"/>
          <c:order val="8"/>
          <c:tx>
            <c:strRef>
              <c:f>'corei7-mountain-data'!$J$1</c:f>
              <c:strCache>
                <c:ptCount val="1"/>
                <c:pt idx="0">
                  <c:v>256K</c:v>
                </c:pt>
              </c:strCache>
            </c:strRef>
          </c:tx>
          <c:spPr>
            <a:solidFill>
              <a:srgbClr val="00009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'corei7-mountain-data'!$J$2:$J$19</c:f>
              <c:numCache>
                <c:formatCode>General</c:formatCode>
                <c:ptCount val="18"/>
                <c:pt idx="0">
                  <c:v>4672.3100000000004</c:v>
                </c:pt>
                <c:pt idx="1">
                  <c:v>4645.58</c:v>
                </c:pt>
                <c:pt idx="2">
                  <c:v>4300.1000000000004</c:v>
                </c:pt>
                <c:pt idx="3">
                  <c:v>4091.3</c:v>
                </c:pt>
                <c:pt idx="4">
                  <c:v>3890.2</c:v>
                </c:pt>
                <c:pt idx="5">
                  <c:v>3175.38</c:v>
                </c:pt>
                <c:pt idx="6">
                  <c:v>2748.26</c:v>
                </c:pt>
                <c:pt idx="7">
                  <c:v>2351.27</c:v>
                </c:pt>
                <c:pt idx="8">
                  <c:v>2518.38</c:v>
                </c:pt>
                <c:pt idx="9">
                  <c:v>2627.49</c:v>
                </c:pt>
                <c:pt idx="10">
                  <c:v>2644.71</c:v>
                </c:pt>
                <c:pt idx="11">
                  <c:v>2646.45</c:v>
                </c:pt>
                <c:pt idx="12">
                  <c:v>2690.79</c:v>
                </c:pt>
                <c:pt idx="13">
                  <c:v>2715.46</c:v>
                </c:pt>
                <c:pt idx="14">
                  <c:v>2762.7</c:v>
                </c:pt>
                <c:pt idx="15">
                  <c:v>2445.48</c:v>
                </c:pt>
                <c:pt idx="16">
                  <c:v>2440.11</c:v>
                </c:pt>
                <c:pt idx="17">
                  <c:v>2560.87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D1D-AA42-958D-61CA906539F2}"/>
            </c:ext>
          </c:extLst>
        </c:ser>
        <c:ser>
          <c:idx val="9"/>
          <c:order val="9"/>
          <c:tx>
            <c:strRef>
              <c:f>'corei7-mountain-data'!$K$1</c:f>
              <c:strCache>
                <c:ptCount val="1"/>
                <c:pt idx="0">
                  <c:v>128K</c:v>
                </c:pt>
              </c:strCache>
            </c:strRef>
          </c:tx>
          <c:spPr>
            <a:solidFill>
              <a:srgbClr val="F2088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'corei7-mountain-data'!$K$2:$K$19</c:f>
              <c:numCache>
                <c:formatCode>General</c:formatCode>
                <c:ptCount val="18"/>
                <c:pt idx="0">
                  <c:v>4669.8900000000003</c:v>
                </c:pt>
                <c:pt idx="1">
                  <c:v>4661.4399999999996</c:v>
                </c:pt>
                <c:pt idx="2">
                  <c:v>4661.75</c:v>
                </c:pt>
                <c:pt idx="3">
                  <c:v>4570.55</c:v>
                </c:pt>
                <c:pt idx="4">
                  <c:v>4453.42</c:v>
                </c:pt>
                <c:pt idx="5">
                  <c:v>4070.1</c:v>
                </c:pt>
                <c:pt idx="6">
                  <c:v>3626.17</c:v>
                </c:pt>
                <c:pt idx="7">
                  <c:v>2349.0500000000002</c:v>
                </c:pt>
                <c:pt idx="8">
                  <c:v>3332.47</c:v>
                </c:pt>
                <c:pt idx="9">
                  <c:v>3318.78</c:v>
                </c:pt>
                <c:pt idx="10">
                  <c:v>3328.21</c:v>
                </c:pt>
                <c:pt idx="11">
                  <c:v>3312.1</c:v>
                </c:pt>
                <c:pt idx="12">
                  <c:v>3351.75</c:v>
                </c:pt>
                <c:pt idx="13">
                  <c:v>3197.56</c:v>
                </c:pt>
                <c:pt idx="14">
                  <c:v>3342.59</c:v>
                </c:pt>
                <c:pt idx="15">
                  <c:v>3330.51</c:v>
                </c:pt>
                <c:pt idx="16">
                  <c:v>3335.4</c:v>
                </c:pt>
                <c:pt idx="17">
                  <c:v>3374.9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FD1D-AA42-958D-61CA906539F2}"/>
            </c:ext>
          </c:extLst>
        </c:ser>
        <c:ser>
          <c:idx val="10"/>
          <c:order val="10"/>
          <c:tx>
            <c:strRef>
              <c:f>'corei7-mountain-data'!$L$1</c:f>
              <c:strCache>
                <c:ptCount val="1"/>
                <c:pt idx="0">
                  <c:v>64K</c:v>
                </c:pt>
              </c:strCache>
            </c:strRef>
          </c:tx>
          <c:spPr>
            <a:solidFill>
              <a:srgbClr val="FCF30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'corei7-mountain-data'!$L$2:$L$19</c:f>
              <c:numCache>
                <c:formatCode>General</c:formatCode>
                <c:ptCount val="18"/>
                <c:pt idx="0">
                  <c:v>4664.6899999999996</c:v>
                </c:pt>
                <c:pt idx="1">
                  <c:v>4647.96</c:v>
                </c:pt>
                <c:pt idx="2">
                  <c:v>4646.51</c:v>
                </c:pt>
                <c:pt idx="3">
                  <c:v>4575.1000000000004</c:v>
                </c:pt>
                <c:pt idx="4">
                  <c:v>4473.68</c:v>
                </c:pt>
                <c:pt idx="5">
                  <c:v>4218.51</c:v>
                </c:pt>
                <c:pt idx="6">
                  <c:v>3642.61</c:v>
                </c:pt>
                <c:pt idx="7">
                  <c:v>3334.78</c:v>
                </c:pt>
                <c:pt idx="8">
                  <c:v>3395.82</c:v>
                </c:pt>
                <c:pt idx="9">
                  <c:v>3398</c:v>
                </c:pt>
                <c:pt idx="10">
                  <c:v>3403.08</c:v>
                </c:pt>
                <c:pt idx="11">
                  <c:v>3411.87</c:v>
                </c:pt>
                <c:pt idx="12">
                  <c:v>3395.99</c:v>
                </c:pt>
                <c:pt idx="13">
                  <c:v>3299.01</c:v>
                </c:pt>
                <c:pt idx="14">
                  <c:v>4287.45</c:v>
                </c:pt>
                <c:pt idx="15">
                  <c:v>3416.74</c:v>
                </c:pt>
                <c:pt idx="16">
                  <c:v>3389.13</c:v>
                </c:pt>
                <c:pt idx="17">
                  <c:v>3374.16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FD1D-AA42-958D-61CA906539F2}"/>
            </c:ext>
          </c:extLst>
        </c:ser>
        <c:ser>
          <c:idx val="11"/>
          <c:order val="11"/>
          <c:tx>
            <c:strRef>
              <c:f>'corei7-mountain-data'!$M$1</c:f>
              <c:strCache>
                <c:ptCount val="1"/>
                <c:pt idx="0">
                  <c:v>32K</c:v>
                </c:pt>
              </c:strCache>
            </c:strRef>
          </c:tx>
          <c:spPr>
            <a:solidFill>
              <a:srgbClr val="00ABEA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'corei7-mountain-data'!$M$2:$M$19</c:f>
              <c:numCache>
                <c:formatCode>General</c:formatCode>
                <c:ptCount val="18"/>
                <c:pt idx="0">
                  <c:v>4654.62</c:v>
                </c:pt>
                <c:pt idx="1">
                  <c:v>4624.5</c:v>
                </c:pt>
                <c:pt idx="2">
                  <c:v>4631.6899999999996</c:v>
                </c:pt>
                <c:pt idx="3">
                  <c:v>4615.62</c:v>
                </c:pt>
                <c:pt idx="4">
                  <c:v>4600.3900000000003</c:v>
                </c:pt>
                <c:pt idx="5">
                  <c:v>4585.6000000000004</c:v>
                </c:pt>
                <c:pt idx="6">
                  <c:v>4572.8</c:v>
                </c:pt>
                <c:pt idx="7">
                  <c:v>4809.1000000000004</c:v>
                </c:pt>
                <c:pt idx="8">
                  <c:v>4803.13</c:v>
                </c:pt>
                <c:pt idx="9">
                  <c:v>4789.7</c:v>
                </c:pt>
                <c:pt idx="10">
                  <c:v>4790.97</c:v>
                </c:pt>
                <c:pt idx="11">
                  <c:v>4784.6499999999996</c:v>
                </c:pt>
                <c:pt idx="12">
                  <c:v>4754.2299999999996</c:v>
                </c:pt>
                <c:pt idx="13">
                  <c:v>4768.54</c:v>
                </c:pt>
                <c:pt idx="14">
                  <c:v>4750.25</c:v>
                </c:pt>
                <c:pt idx="15">
                  <c:v>4742.01</c:v>
                </c:pt>
                <c:pt idx="16">
                  <c:v>6545.16</c:v>
                </c:pt>
                <c:pt idx="17">
                  <c:v>6408.41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FD1D-AA42-958D-61CA906539F2}"/>
            </c:ext>
          </c:extLst>
        </c:ser>
        <c:ser>
          <c:idx val="12"/>
          <c:order val="12"/>
          <c:tx>
            <c:strRef>
              <c:f>'corei7-mountain-data'!$N$1</c:f>
              <c:strCache>
                <c:ptCount val="1"/>
                <c:pt idx="0">
                  <c:v>16K</c:v>
                </c:pt>
              </c:strCache>
            </c:strRef>
          </c:tx>
          <c:spPr>
            <a:solidFill>
              <a:srgbClr val="4600A5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'corei7-mountain-data'!$N$2:$N$19</c:f>
              <c:numCache>
                <c:formatCode>General</c:formatCode>
                <c:ptCount val="18"/>
                <c:pt idx="0">
                  <c:v>4635.05</c:v>
                </c:pt>
                <c:pt idx="1">
                  <c:v>4575.1400000000003</c:v>
                </c:pt>
                <c:pt idx="2">
                  <c:v>4577.76</c:v>
                </c:pt>
                <c:pt idx="3">
                  <c:v>4797.16</c:v>
                </c:pt>
                <c:pt idx="4">
                  <c:v>4781.0600000000004</c:v>
                </c:pt>
                <c:pt idx="5">
                  <c:v>4773.37</c:v>
                </c:pt>
                <c:pt idx="6">
                  <c:v>4756.1899999999996</c:v>
                </c:pt>
                <c:pt idx="7">
                  <c:v>4729.6499999999996</c:v>
                </c:pt>
                <c:pt idx="8">
                  <c:v>4701.3</c:v>
                </c:pt>
                <c:pt idx="9">
                  <c:v>4716.3900000000003</c:v>
                </c:pt>
                <c:pt idx="10">
                  <c:v>4668.13</c:v>
                </c:pt>
                <c:pt idx="11">
                  <c:v>4653.51</c:v>
                </c:pt>
                <c:pt idx="12">
                  <c:v>4678.67</c:v>
                </c:pt>
                <c:pt idx="13">
                  <c:v>4620.2299999999996</c:v>
                </c:pt>
                <c:pt idx="14">
                  <c:v>4621.49</c:v>
                </c:pt>
                <c:pt idx="15">
                  <c:v>6529.52</c:v>
                </c:pt>
                <c:pt idx="16">
                  <c:v>6398.15</c:v>
                </c:pt>
                <c:pt idx="17">
                  <c:v>6122.8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FD1D-AA42-958D-61CA906539F2}"/>
            </c:ext>
          </c:extLst>
        </c:ser>
        <c:ser>
          <c:idx val="13"/>
          <c:order val="13"/>
          <c:tx>
            <c:strRef>
              <c:f>'corei7-mountain-data'!$O$1</c:f>
              <c:strCache>
                <c:ptCount val="1"/>
                <c:pt idx="0">
                  <c:v>8K</c:v>
                </c:pt>
              </c:strCache>
            </c:strRef>
          </c:tx>
          <c:spPr>
            <a:solidFill>
              <a:srgbClr val="90000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'corei7-mountain-data'!$O$2:$O$19</c:f>
              <c:numCache>
                <c:formatCode>General</c:formatCode>
                <c:ptCount val="18"/>
                <c:pt idx="0">
                  <c:v>4599.95</c:v>
                </c:pt>
                <c:pt idx="1">
                  <c:v>4702.5600000000004</c:v>
                </c:pt>
                <c:pt idx="2">
                  <c:v>4771.3599999999997</c:v>
                </c:pt>
                <c:pt idx="3">
                  <c:v>4725.95</c:v>
                </c:pt>
                <c:pt idx="4">
                  <c:v>4709.6099999999997</c:v>
                </c:pt>
                <c:pt idx="5">
                  <c:v>4646.91</c:v>
                </c:pt>
                <c:pt idx="6">
                  <c:v>4613.58</c:v>
                </c:pt>
                <c:pt idx="7">
                  <c:v>6534.86</c:v>
                </c:pt>
                <c:pt idx="8">
                  <c:v>6513.84</c:v>
                </c:pt>
                <c:pt idx="9">
                  <c:v>6498.25</c:v>
                </c:pt>
                <c:pt idx="10">
                  <c:v>6479.32</c:v>
                </c:pt>
                <c:pt idx="11">
                  <c:v>6460.77</c:v>
                </c:pt>
                <c:pt idx="12">
                  <c:v>6443.44</c:v>
                </c:pt>
                <c:pt idx="13">
                  <c:v>6427.61</c:v>
                </c:pt>
                <c:pt idx="14">
                  <c:v>6408.2</c:v>
                </c:pt>
                <c:pt idx="15">
                  <c:v>6396.54</c:v>
                </c:pt>
                <c:pt idx="16">
                  <c:v>6118.69</c:v>
                </c:pt>
                <c:pt idx="17">
                  <c:v>5642.81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FD1D-AA42-958D-61CA906539F2}"/>
            </c:ext>
          </c:extLst>
        </c:ser>
        <c:ser>
          <c:idx val="14"/>
          <c:order val="14"/>
          <c:tx>
            <c:strRef>
              <c:f>'corei7-mountain-data'!$P$1</c:f>
              <c:strCache>
                <c:ptCount val="1"/>
                <c:pt idx="0">
                  <c:v>4K</c:v>
                </c:pt>
              </c:strCache>
            </c:strRef>
          </c:tx>
          <c:spPr>
            <a:solidFill>
              <a:srgbClr val="008080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'corei7-mountain-data'!$P$2:$P$19</c:f>
              <c:numCache>
                <c:formatCode>General</c:formatCode>
                <c:ptCount val="18"/>
                <c:pt idx="0">
                  <c:v>4764.2</c:v>
                </c:pt>
                <c:pt idx="1">
                  <c:v>4607.45</c:v>
                </c:pt>
                <c:pt idx="2">
                  <c:v>4617.8599999999997</c:v>
                </c:pt>
                <c:pt idx="3">
                  <c:v>6502.49</c:v>
                </c:pt>
                <c:pt idx="4">
                  <c:v>6466.17</c:v>
                </c:pt>
                <c:pt idx="5">
                  <c:v>6432.81</c:v>
                </c:pt>
                <c:pt idx="6">
                  <c:v>6397.26</c:v>
                </c:pt>
                <c:pt idx="7">
                  <c:v>6369.39</c:v>
                </c:pt>
                <c:pt idx="8">
                  <c:v>6328.29</c:v>
                </c:pt>
                <c:pt idx="9">
                  <c:v>6299.45</c:v>
                </c:pt>
                <c:pt idx="10">
                  <c:v>6259.01</c:v>
                </c:pt>
                <c:pt idx="11">
                  <c:v>6225.06</c:v>
                </c:pt>
                <c:pt idx="12">
                  <c:v>6193.75</c:v>
                </c:pt>
                <c:pt idx="13">
                  <c:v>6159.03</c:v>
                </c:pt>
                <c:pt idx="14">
                  <c:v>6127.24</c:v>
                </c:pt>
                <c:pt idx="15">
                  <c:v>6097.52</c:v>
                </c:pt>
                <c:pt idx="16">
                  <c:v>5623.45</c:v>
                </c:pt>
                <c:pt idx="17">
                  <c:v>4861.38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FD1D-AA42-958D-61CA906539F2}"/>
            </c:ext>
          </c:extLst>
        </c:ser>
        <c:ser>
          <c:idx val="15"/>
          <c:order val="15"/>
          <c:tx>
            <c:strRef>
              <c:f>'corei7-mountain-data'!$Q$1</c:f>
              <c:strCache>
                <c:ptCount val="1"/>
                <c:pt idx="0">
                  <c:v>2K</c:v>
                </c:pt>
              </c:strCache>
            </c:strRef>
          </c:tx>
          <c:spPr>
            <a:solidFill>
              <a:srgbClr val="0000D4"/>
            </a:solidFill>
            <a:ln w="12700">
              <a:solidFill>
                <a:srgbClr val="000000"/>
              </a:solidFill>
              <a:prstDash val="solid"/>
            </a:ln>
            <a:sp3d prstMaterial="flat"/>
          </c:spPr>
          <c:cat>
            <c:strRef>
              <c:f>'corei7-mountain-data'!$A$2:$A$19</c:f>
              <c:strCache>
                <c:ptCount val="18"/>
                <c:pt idx="0">
                  <c:v>s1</c:v>
                </c:pt>
                <c:pt idx="1">
                  <c:v>s2</c:v>
                </c:pt>
                <c:pt idx="2">
                  <c:v>s3</c:v>
                </c:pt>
                <c:pt idx="3">
                  <c:v>s4</c:v>
                </c:pt>
                <c:pt idx="4">
                  <c:v>s5</c:v>
                </c:pt>
                <c:pt idx="5">
                  <c:v>s6</c:v>
                </c:pt>
                <c:pt idx="6">
                  <c:v>s7</c:v>
                </c:pt>
                <c:pt idx="7">
                  <c:v>s8</c:v>
                </c:pt>
                <c:pt idx="8">
                  <c:v>s9</c:v>
                </c:pt>
                <c:pt idx="9">
                  <c:v>s10</c:v>
                </c:pt>
                <c:pt idx="10">
                  <c:v>s11</c:v>
                </c:pt>
                <c:pt idx="11">
                  <c:v>s12</c:v>
                </c:pt>
                <c:pt idx="12">
                  <c:v>s13</c:v>
                </c:pt>
                <c:pt idx="13">
                  <c:v>s14</c:v>
                </c:pt>
                <c:pt idx="14">
                  <c:v>s15</c:v>
                </c:pt>
                <c:pt idx="15">
                  <c:v>s16</c:v>
                </c:pt>
                <c:pt idx="16">
                  <c:v>s32</c:v>
                </c:pt>
                <c:pt idx="17">
                  <c:v>s64</c:v>
                </c:pt>
              </c:strCache>
            </c:strRef>
          </c:cat>
          <c:val>
            <c:numRef>
              <c:f>'corei7-mountain-data'!$Q$2:$Q$19</c:f>
              <c:numCache>
                <c:formatCode>General</c:formatCode>
                <c:ptCount val="18"/>
                <c:pt idx="0">
                  <c:v>4754.1499999999996</c:v>
                </c:pt>
                <c:pt idx="1">
                  <c:v>6086.11</c:v>
                </c:pt>
                <c:pt idx="2">
                  <c:v>6301.73</c:v>
                </c:pt>
                <c:pt idx="3">
                  <c:v>6261.46</c:v>
                </c:pt>
                <c:pt idx="4">
                  <c:v>6188.41</c:v>
                </c:pt>
                <c:pt idx="5">
                  <c:v>6115.06</c:v>
                </c:pt>
                <c:pt idx="6">
                  <c:v>6075.11</c:v>
                </c:pt>
                <c:pt idx="7">
                  <c:v>6013.17</c:v>
                </c:pt>
                <c:pt idx="8">
                  <c:v>5923.29</c:v>
                </c:pt>
                <c:pt idx="9">
                  <c:v>5870.21</c:v>
                </c:pt>
                <c:pt idx="10">
                  <c:v>5803.26</c:v>
                </c:pt>
                <c:pt idx="11">
                  <c:v>5754.86</c:v>
                </c:pt>
                <c:pt idx="12">
                  <c:v>5679.31</c:v>
                </c:pt>
                <c:pt idx="13">
                  <c:v>5629.01</c:v>
                </c:pt>
                <c:pt idx="14">
                  <c:v>5580.53</c:v>
                </c:pt>
                <c:pt idx="15">
                  <c:v>5541.86</c:v>
                </c:pt>
                <c:pt idx="16">
                  <c:v>4799.63</c:v>
                </c:pt>
                <c:pt idx="17">
                  <c:v>4639.2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FD1D-AA42-958D-61CA906539F2}"/>
            </c:ext>
          </c:extLst>
        </c:ser>
        <c:bandFmts>
          <c:bandFmt>
            <c:idx val="0"/>
            <c:spPr>
              <a:solidFill>
                <a:srgbClr val="9999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1"/>
            <c:spPr>
              <a:solidFill>
                <a:srgbClr val="9933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2"/>
            <c:spPr>
              <a:solidFill>
                <a:srgbClr val="FFFF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3"/>
            <c:spPr>
              <a:solidFill>
                <a:srgbClr val="CCFFFF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4"/>
            <c:spPr>
              <a:solidFill>
                <a:srgbClr val="660066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5"/>
            <c:spPr>
              <a:solidFill>
                <a:srgbClr val="FF8080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  <c:bandFmt>
            <c:idx val="6"/>
            <c:spPr>
              <a:solidFill>
                <a:srgbClr val="0066CC"/>
              </a:solidFill>
              <a:ln w="12700">
                <a:solidFill>
                  <a:srgbClr val="000000"/>
                </a:solidFill>
                <a:prstDash val="solid"/>
              </a:ln>
              <a:sp3d prstMaterial="flat"/>
            </c:spPr>
          </c:bandFmt>
        </c:bandFmts>
        <c:axId val="-463312192"/>
        <c:axId val="-134285696"/>
        <c:axId val="-454591264"/>
      </c:surface3DChart>
      <c:catAx>
        <c:axId val="-463312192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/>
                  <a:t>Stride (x8 bytes)</a:t>
                </a:r>
              </a:p>
            </c:rich>
          </c:tx>
          <c:layout>
            <c:manualLayout>
              <c:xMode val="edge"/>
              <c:yMode val="edge"/>
              <c:x val="0.232766870807816"/>
              <c:y val="0.803114782220849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auto val="1"/>
        <c:lblAlgn val="ctr"/>
        <c:lblOffset val="100"/>
        <c:tickLblSkip val="2"/>
        <c:tickMarkSkip val="1"/>
        <c:noMultiLvlLbl val="1"/>
      </c:catAx>
      <c:valAx>
        <c:axId val="-13428569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Read  throughput (MB/</a:t>
                </a:r>
                <a:r>
                  <a:rPr lang="en-US" sz="1600" dirty="0" err="1"/>
                  <a:t>s</a:t>
                </a:r>
                <a:r>
                  <a:rPr lang="en-US" sz="1600" dirty="0"/>
                  <a:t>)</a:t>
                </a:r>
              </a:p>
            </c:rich>
          </c:tx>
          <c:layout>
            <c:manualLayout>
              <c:xMode val="edge"/>
              <c:yMode val="edge"/>
              <c:x val="9.7302537182852103E-2"/>
              <c:y val="6.7712246753469499E-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63312192"/>
        <c:crosses val="autoZero"/>
        <c:crossBetween val="between"/>
      </c:valAx>
      <c:serAx>
        <c:axId val="-45459126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6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600" dirty="0"/>
                  <a:t>Working set size (bytes)</a:t>
                </a:r>
              </a:p>
            </c:rich>
          </c:tx>
          <c:layout>
            <c:manualLayout>
              <c:xMode val="edge"/>
              <c:yMode val="edge"/>
              <c:x val="0.72020834062408901"/>
              <c:y val="0.8134820647419069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6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134285696"/>
        <c:crosses val="autoZero"/>
        <c:tickLblSkip val="3"/>
        <c:tickMarkSkip val="1"/>
      </c:serAx>
      <c:spPr>
        <a:noFill/>
        <a:ln w="25400">
          <a:noFill/>
        </a:ln>
      </c:spPr>
    </c:plotArea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  <c:userShapes r:id="rId2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8"/>
          <c:y val="3.9215686274509803E-2"/>
          <c:w val="0.832592592592592"/>
          <c:h val="0.83660130718954195"/>
        </c:manualLayout>
      </c:layout>
      <c:lineChart>
        <c:grouping val="standard"/>
        <c:varyColors val="0"/>
        <c:ser>
          <c:idx val="4"/>
          <c:order val="0"/>
          <c:tx>
            <c:strRef>
              <c:f>corei7mmdata!$F$1</c:f>
              <c:strCache>
                <c:ptCount val="1"/>
                <c:pt idx="0">
                  <c:v>jki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tar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corei7mmdata!$F$2:$F$16</c:f>
              <c:numCache>
                <c:formatCode>General</c:formatCode>
                <c:ptCount val="15"/>
                <c:pt idx="0">
                  <c:v>6.4</c:v>
                </c:pt>
                <c:pt idx="1">
                  <c:v>6.87</c:v>
                </c:pt>
                <c:pt idx="2">
                  <c:v>4.1399999999999997</c:v>
                </c:pt>
                <c:pt idx="3">
                  <c:v>5.53</c:v>
                </c:pt>
                <c:pt idx="4">
                  <c:v>10.93</c:v>
                </c:pt>
                <c:pt idx="5">
                  <c:v>33.229999999999997</c:v>
                </c:pt>
                <c:pt idx="6">
                  <c:v>49.43</c:v>
                </c:pt>
                <c:pt idx="7">
                  <c:v>51.49</c:v>
                </c:pt>
                <c:pt idx="8">
                  <c:v>52.06</c:v>
                </c:pt>
                <c:pt idx="9">
                  <c:v>52.06</c:v>
                </c:pt>
                <c:pt idx="10">
                  <c:v>52.07</c:v>
                </c:pt>
                <c:pt idx="11">
                  <c:v>52.09</c:v>
                </c:pt>
                <c:pt idx="12">
                  <c:v>52.12</c:v>
                </c:pt>
                <c:pt idx="13">
                  <c:v>52.17</c:v>
                </c:pt>
                <c:pt idx="14">
                  <c:v>52.2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7-BE43-BC16-D34E148F8450}"/>
            </c:ext>
          </c:extLst>
        </c:ser>
        <c:ser>
          <c:idx val="5"/>
          <c:order val="1"/>
          <c:tx>
            <c:strRef>
              <c:f>corei7mmdata!$G$1</c:f>
              <c:strCache>
                <c:ptCount val="1"/>
                <c:pt idx="0">
                  <c:v>kji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square"/>
            <c:size val="12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corei7mmdata!$G$2:$G$16</c:f>
              <c:numCache>
                <c:formatCode>General</c:formatCode>
                <c:ptCount val="15"/>
                <c:pt idx="0">
                  <c:v>6.4</c:v>
                </c:pt>
                <c:pt idx="1">
                  <c:v>6.8199999999999976</c:v>
                </c:pt>
                <c:pt idx="2">
                  <c:v>4.01</c:v>
                </c:pt>
                <c:pt idx="3">
                  <c:v>5.33</c:v>
                </c:pt>
                <c:pt idx="4">
                  <c:v>11.04</c:v>
                </c:pt>
                <c:pt idx="5">
                  <c:v>33.21</c:v>
                </c:pt>
                <c:pt idx="6">
                  <c:v>49.42</c:v>
                </c:pt>
                <c:pt idx="7">
                  <c:v>51.5</c:v>
                </c:pt>
                <c:pt idx="8">
                  <c:v>52.07</c:v>
                </c:pt>
                <c:pt idx="9">
                  <c:v>52.08</c:v>
                </c:pt>
                <c:pt idx="10">
                  <c:v>52.09</c:v>
                </c:pt>
                <c:pt idx="11">
                  <c:v>52.1</c:v>
                </c:pt>
                <c:pt idx="12">
                  <c:v>52.14</c:v>
                </c:pt>
                <c:pt idx="13">
                  <c:v>52.19</c:v>
                </c:pt>
                <c:pt idx="14">
                  <c:v>52.23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7-BE43-BC16-D34E148F8450}"/>
            </c:ext>
          </c:extLst>
        </c:ser>
        <c:ser>
          <c:idx val="2"/>
          <c:order val="2"/>
          <c:tx>
            <c:strRef>
              <c:f>corei7mmdata!$D$1</c:f>
              <c:strCache>
                <c:ptCount val="1"/>
                <c:pt idx="0">
                  <c:v>ijk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x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corei7mmdata!$D$2:$D$16</c:f>
              <c:numCache>
                <c:formatCode>General</c:formatCode>
                <c:ptCount val="15"/>
                <c:pt idx="0">
                  <c:v>5.31</c:v>
                </c:pt>
                <c:pt idx="1">
                  <c:v>6.35</c:v>
                </c:pt>
                <c:pt idx="2">
                  <c:v>6.29</c:v>
                </c:pt>
                <c:pt idx="3">
                  <c:v>3.7</c:v>
                </c:pt>
                <c:pt idx="4">
                  <c:v>3.72</c:v>
                </c:pt>
                <c:pt idx="5">
                  <c:v>3.71</c:v>
                </c:pt>
                <c:pt idx="6">
                  <c:v>3.72</c:v>
                </c:pt>
                <c:pt idx="7">
                  <c:v>3.83</c:v>
                </c:pt>
                <c:pt idx="8">
                  <c:v>4.5999999999999996</c:v>
                </c:pt>
                <c:pt idx="9">
                  <c:v>7.74</c:v>
                </c:pt>
                <c:pt idx="10">
                  <c:v>11.71</c:v>
                </c:pt>
                <c:pt idx="11">
                  <c:v>16.54</c:v>
                </c:pt>
                <c:pt idx="12">
                  <c:v>20.57</c:v>
                </c:pt>
                <c:pt idx="13">
                  <c:v>23.85</c:v>
                </c:pt>
                <c:pt idx="14">
                  <c:v>23.86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7-BE43-BC16-D34E148F8450}"/>
            </c:ext>
          </c:extLst>
        </c:ser>
        <c:ser>
          <c:idx val="3"/>
          <c:order val="3"/>
          <c:tx>
            <c:strRef>
              <c:f>corei7mmdata!$E$1</c:f>
              <c:strCache>
                <c:ptCount val="1"/>
                <c:pt idx="0">
                  <c:v>jik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circ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corei7mmdata!$E$2:$E$16</c:f>
              <c:numCache>
                <c:formatCode>General</c:formatCode>
                <c:ptCount val="15"/>
                <c:pt idx="0">
                  <c:v>5.4</c:v>
                </c:pt>
                <c:pt idx="1">
                  <c:v>6.23</c:v>
                </c:pt>
                <c:pt idx="2">
                  <c:v>3.64</c:v>
                </c:pt>
                <c:pt idx="3">
                  <c:v>3.71</c:v>
                </c:pt>
                <c:pt idx="4">
                  <c:v>3.61</c:v>
                </c:pt>
                <c:pt idx="5">
                  <c:v>3.6</c:v>
                </c:pt>
                <c:pt idx="6">
                  <c:v>3.63</c:v>
                </c:pt>
                <c:pt idx="7">
                  <c:v>3.74</c:v>
                </c:pt>
                <c:pt idx="8">
                  <c:v>4.6399999999999997</c:v>
                </c:pt>
                <c:pt idx="9">
                  <c:v>7.57</c:v>
                </c:pt>
                <c:pt idx="10">
                  <c:v>11.62</c:v>
                </c:pt>
                <c:pt idx="11">
                  <c:v>16.440000000000001</c:v>
                </c:pt>
                <c:pt idx="12">
                  <c:v>20.440000000000001</c:v>
                </c:pt>
                <c:pt idx="13">
                  <c:v>23.68</c:v>
                </c:pt>
                <c:pt idx="14">
                  <c:v>23.66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BC7-BE43-BC16-D34E148F8450}"/>
            </c:ext>
          </c:extLst>
        </c:ser>
        <c:ser>
          <c:idx val="0"/>
          <c:order val="4"/>
          <c:tx>
            <c:strRef>
              <c:f>corei7mmdata!$B$1</c:f>
              <c:strCache>
                <c:ptCount val="1"/>
                <c:pt idx="0">
                  <c:v>kij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plus"/>
            <c:size val="8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corei7mmdata!$B$2:$B$16</c:f>
              <c:numCache>
                <c:formatCode>General</c:formatCode>
                <c:ptCount val="15"/>
                <c:pt idx="0">
                  <c:v>4.37</c:v>
                </c:pt>
                <c:pt idx="1">
                  <c:v>5.3599999999999977</c:v>
                </c:pt>
                <c:pt idx="2">
                  <c:v>3.23</c:v>
                </c:pt>
                <c:pt idx="3">
                  <c:v>3.32</c:v>
                </c:pt>
                <c:pt idx="4">
                  <c:v>3.29</c:v>
                </c:pt>
                <c:pt idx="5">
                  <c:v>3.24</c:v>
                </c:pt>
                <c:pt idx="6">
                  <c:v>3.2</c:v>
                </c:pt>
                <c:pt idx="7">
                  <c:v>3.17</c:v>
                </c:pt>
                <c:pt idx="8">
                  <c:v>3.16</c:v>
                </c:pt>
                <c:pt idx="9">
                  <c:v>3.14</c:v>
                </c:pt>
                <c:pt idx="10">
                  <c:v>3.13</c:v>
                </c:pt>
                <c:pt idx="11">
                  <c:v>3.12</c:v>
                </c:pt>
                <c:pt idx="12">
                  <c:v>3.1</c:v>
                </c:pt>
                <c:pt idx="13">
                  <c:v>3.1</c:v>
                </c:pt>
                <c:pt idx="14">
                  <c:v>3.08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5BC7-BE43-BC16-D34E148F8450}"/>
            </c:ext>
          </c:extLst>
        </c:ser>
        <c:ser>
          <c:idx val="1"/>
          <c:order val="5"/>
          <c:tx>
            <c:strRef>
              <c:f>corei7mmdata!$C$1</c:f>
              <c:strCache>
                <c:ptCount val="1"/>
                <c:pt idx="0">
                  <c:v>ikj</c:v>
                </c:pt>
              </c:strCache>
            </c:strRef>
          </c:tx>
          <c:spPr>
            <a:ln w="12700">
              <a:solidFill>
                <a:srgbClr val="000000"/>
              </a:solidFill>
              <a:prstDash val="solid"/>
            </a:ln>
          </c:spPr>
          <c:marker>
            <c:symbol val="triangle"/>
            <c:size val="10"/>
            <c:spPr>
              <a:noFill/>
              <a:ln>
                <a:solidFill>
                  <a:srgbClr val="000000"/>
                </a:solidFill>
                <a:prstDash val="solid"/>
              </a:ln>
            </c:spPr>
          </c:marker>
          <c:cat>
            <c:numRef>
              <c:f>corei7mmdata!$A$2:$A$16</c:f>
              <c:numCache>
                <c:formatCode>General</c:formatCode>
                <c:ptCount val="15"/>
                <c:pt idx="0">
                  <c:v>50</c:v>
                </c:pt>
                <c:pt idx="1">
                  <c:v>100</c:v>
                </c:pt>
                <c:pt idx="2">
                  <c:v>150</c:v>
                </c:pt>
                <c:pt idx="3">
                  <c:v>200</c:v>
                </c:pt>
                <c:pt idx="4">
                  <c:v>250</c:v>
                </c:pt>
                <c:pt idx="5">
                  <c:v>300</c:v>
                </c:pt>
                <c:pt idx="6">
                  <c:v>350</c:v>
                </c:pt>
                <c:pt idx="7">
                  <c:v>400</c:v>
                </c:pt>
                <c:pt idx="8">
                  <c:v>450</c:v>
                </c:pt>
                <c:pt idx="9">
                  <c:v>500</c:v>
                </c:pt>
                <c:pt idx="10">
                  <c:v>550</c:v>
                </c:pt>
                <c:pt idx="11">
                  <c:v>600</c:v>
                </c:pt>
                <c:pt idx="12">
                  <c:v>650</c:v>
                </c:pt>
                <c:pt idx="13">
                  <c:v>700</c:v>
                </c:pt>
                <c:pt idx="14">
                  <c:v>750</c:v>
                </c:pt>
              </c:numCache>
            </c:numRef>
          </c:cat>
          <c:val>
            <c:numRef>
              <c:f>corei7mmdata!$C$2:$C$16</c:f>
              <c:numCache>
                <c:formatCode>General</c:formatCode>
                <c:ptCount val="15"/>
                <c:pt idx="0">
                  <c:v>3.58</c:v>
                </c:pt>
                <c:pt idx="1">
                  <c:v>5.31</c:v>
                </c:pt>
                <c:pt idx="2">
                  <c:v>3.19</c:v>
                </c:pt>
                <c:pt idx="3">
                  <c:v>3.18</c:v>
                </c:pt>
                <c:pt idx="4">
                  <c:v>3.15</c:v>
                </c:pt>
                <c:pt idx="5">
                  <c:v>3.12</c:v>
                </c:pt>
                <c:pt idx="6">
                  <c:v>3.1</c:v>
                </c:pt>
                <c:pt idx="7">
                  <c:v>3.1</c:v>
                </c:pt>
                <c:pt idx="8">
                  <c:v>3.11</c:v>
                </c:pt>
                <c:pt idx="9">
                  <c:v>3.09</c:v>
                </c:pt>
                <c:pt idx="10">
                  <c:v>3.07</c:v>
                </c:pt>
                <c:pt idx="11">
                  <c:v>3.06</c:v>
                </c:pt>
                <c:pt idx="12">
                  <c:v>3.02</c:v>
                </c:pt>
                <c:pt idx="13">
                  <c:v>3.02</c:v>
                </c:pt>
                <c:pt idx="14">
                  <c:v>3.01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5BC7-BE43-BC16-D34E148F845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-410429984"/>
        <c:axId val="-410499136"/>
      </c:lineChart>
      <c:catAx>
        <c:axId val="-4104299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Array size (N)</a:t>
                </a:r>
              </a:p>
            </c:rich>
          </c:tx>
          <c:layout>
            <c:manualLayout>
              <c:xMode val="edge"/>
              <c:yMode val="edge"/>
              <c:x val="0.437037037037037"/>
              <c:y val="0.93464052287581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991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-410499136"/>
        <c:scaling>
          <c:orientation val="minMax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8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800" dirty="0"/>
                  <a:t>Cycles per inner loop iteration</a:t>
                </a:r>
              </a:p>
            </c:rich>
          </c:tx>
          <c:layout>
            <c:manualLayout>
              <c:xMode val="edge"/>
              <c:yMode val="edge"/>
              <c:x val="0"/>
              <c:y val="0.1763097817470800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-410429984"/>
        <c:crosses val="autoZero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92444444444444396"/>
          <c:y val="0.33986928104575198"/>
          <c:w val="6.9629629629629597E-2"/>
          <c:h val="0.2374727668845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1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>
      <a:noFill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drawing4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73772CF8-F0D9-1146-AFC2-6634874ACF9F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C5B98FD6-5EB6-F14E-88B1-C69A7E90E99B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drawings/drawing4.xml><?xml version="1.0" encoding="utf-8"?>
<c:userShapes xmlns:c="http://schemas.openxmlformats.org/drawingml/2006/chart">
  <cdr:relSizeAnchor xmlns:cdr="http://schemas.openxmlformats.org/drawingml/2006/chartDrawing">
    <cdr:from>
      <cdr:x>0</cdr:x>
      <cdr:y>0</cdr:y>
    </cdr:from>
    <cdr:to>
      <cdr:x>0.00284</cdr:x>
      <cdr:y>0.00418</cdr:y>
    </cdr:to>
    <cdr:pic>
      <cdr:nvPicPr>
        <cdr:cNvPr id="16" name="chart">
          <a:extLst xmlns:a="http://schemas.openxmlformats.org/drawingml/2006/main">
            <a:ext uri="{FF2B5EF4-FFF2-40B4-BE49-F238E27FC236}">
              <a16:creationId xmlns:a16="http://schemas.microsoft.com/office/drawing/2014/main" id="{1374CE02-0698-854E-82DB-FE3F8E62357A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0" y="0"/>
          <a:ext cx="24386" cy="24386"/>
        </a:xfrm>
        <a:prstGeom xmlns:a="http://schemas.openxmlformats.org/drawingml/2006/main" prst="rect">
          <a:avLst/>
        </a:prstGeom>
      </cdr:spPr>
    </cdr:pic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7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Approximate: nothing else in cache</a:t>
            </a:r>
          </a:p>
          <a:p>
            <a:r>
              <a:rPr lang="en-US" dirty="0"/>
              <a:t>Blue bits depend on replacement</a:t>
            </a:r>
            <a:r>
              <a:rPr lang="en-US" baseline="0" dirty="0"/>
              <a:t> policy; assume LRU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687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assume no conflict</a:t>
            </a:r>
            <a:r>
              <a:rPr lang="en-US" baseline="0" dirty="0"/>
              <a:t> misses; only capacity misses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37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589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855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1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DF1E10BE-C2B0-42C3-BB5A-AE38505ABA19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30F35-3AF3-4800-864B-31D583C4578E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6EBFA-1D30-423D-BEFD-69F441011390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AFCDF-C44F-45B4-ADA8-9EB32A11721B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B390B1-3EC9-4767-816C-82AD0B4FF60E}" type="datetime1">
              <a:rPr lang="en-US" smtClean="0"/>
              <a:t>11/7/2023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784B87F-461B-45AB-8E23-A98DA7441FF5}" type="datetime1">
              <a:rPr lang="en-US" smtClean="0"/>
              <a:t>11/7/2023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48AEDF-37E6-4854-B395-85CCBB391EBD}" type="datetime1">
              <a:rPr lang="en-US" smtClean="0"/>
              <a:t>11/7/2023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Jack_Dongarra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Performance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Fall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cxnSp>
        <p:nvCxnSpPr>
          <p:cNvPr id="12" name="Straight Arrow Connector 11"/>
          <p:cNvCxnSpPr>
            <a:stCxn id="1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3" name="Straight Arrow Connector 12"/>
          <p:cNvCxnSpPr>
            <a:stCxn id="1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5" name="Straight Arrow Connector 14"/>
          <p:cNvCxnSpPr>
            <a:stCxn id="1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6" name="TextBox 15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86AA0A-A152-4B0A-82E1-D2DEC5A4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682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d-cache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76401" y="4112328"/>
            <a:ext cx="104547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Slopes of</a:t>
            </a:r>
          </a:p>
          <a:p>
            <a:pPr algn="ctr"/>
            <a:r>
              <a:rPr lang="en-US" i="1" dirty="0">
                <a:latin typeface="Calibri" pitchFamily="34" charset="0"/>
              </a:rPr>
              <a:t>spatial </a:t>
            </a:r>
          </a:p>
          <a:p>
            <a:pPr algn="ctr"/>
            <a:r>
              <a:rPr lang="en-US" i="1" dirty="0">
                <a:latin typeface="Calibri" pitchFamily="34" charset="0"/>
              </a:rPr>
              <a:t>locality</a:t>
            </a:r>
          </a:p>
        </p:txBody>
      </p:sp>
      <p:sp>
        <p:nvSpPr>
          <p:cNvPr id="7" name="Freeform 6"/>
          <p:cNvSpPr/>
          <p:nvPr/>
        </p:nvSpPr>
        <p:spPr>
          <a:xfrm>
            <a:off x="3496980" y="3210850"/>
            <a:ext cx="886643" cy="1589450"/>
          </a:xfrm>
          <a:custGeom>
            <a:avLst/>
            <a:gdLst>
              <a:gd name="connsiteX0" fmla="*/ 0 w 886643"/>
              <a:gd name="connsiteY0" fmla="*/ 0 h 1589450"/>
              <a:gd name="connsiteX1" fmla="*/ 119817 w 886643"/>
              <a:gd name="connsiteY1" fmla="*/ 471244 h 1589450"/>
              <a:gd name="connsiteX2" fmla="*/ 303536 w 886643"/>
              <a:gd name="connsiteY2" fmla="*/ 902552 h 1589450"/>
              <a:gd name="connsiteX3" fmla="*/ 575120 w 886643"/>
              <a:gd name="connsiteY3" fmla="*/ 1301912 h 1589450"/>
              <a:gd name="connsiteX4" fmla="*/ 886643 w 886643"/>
              <a:gd name="connsiteY4" fmla="*/ 1589450 h 15894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86643" h="1589450">
                <a:moveTo>
                  <a:pt x="0" y="0"/>
                </a:moveTo>
                <a:cubicBezTo>
                  <a:pt x="34614" y="160409"/>
                  <a:pt x="69228" y="320819"/>
                  <a:pt x="119817" y="471244"/>
                </a:cubicBezTo>
                <a:cubicBezTo>
                  <a:pt x="170406" y="621669"/>
                  <a:pt x="227652" y="764107"/>
                  <a:pt x="303536" y="902552"/>
                </a:cubicBezTo>
                <a:cubicBezTo>
                  <a:pt x="379420" y="1040997"/>
                  <a:pt x="477936" y="1187429"/>
                  <a:pt x="575120" y="1301912"/>
                </a:cubicBezTo>
                <a:cubicBezTo>
                  <a:pt x="672304" y="1416395"/>
                  <a:pt x="779473" y="1502922"/>
                  <a:pt x="886643" y="1589450"/>
                </a:cubicBezTo>
              </a:path>
            </a:pathLst>
          </a:custGeom>
          <a:ln w="152400">
            <a:solidFill>
              <a:srgbClr val="FF0000"/>
            </a:solidFill>
            <a:tailEnd type="triangle" w="med" len="med"/>
          </a:ln>
          <a:effectLst>
            <a:outerShdw blurRad="50800" dist="38100" dir="108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6" idx="3"/>
          </p:cNvCxnSpPr>
          <p:nvPr/>
        </p:nvCxnSpPr>
        <p:spPr bwMode="auto">
          <a:xfrm flipV="1">
            <a:off x="2721879" y="3048001"/>
            <a:ext cx="2803302" cy="1525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0" name="Straight Arrow Connector 9"/>
          <p:cNvCxnSpPr>
            <a:stCxn id="6" idx="3"/>
          </p:cNvCxnSpPr>
          <p:nvPr/>
        </p:nvCxnSpPr>
        <p:spPr bwMode="auto">
          <a:xfrm flipV="1">
            <a:off x="2721879" y="3810001"/>
            <a:ext cx="2203802" cy="7639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cxnSp>
        <p:nvCxnSpPr>
          <p:cNvPr id="14" name="Straight Arrow Connector 13"/>
          <p:cNvCxnSpPr>
            <a:stCxn id="6" idx="3"/>
          </p:cNvCxnSpPr>
          <p:nvPr/>
        </p:nvCxnSpPr>
        <p:spPr bwMode="auto">
          <a:xfrm flipV="1">
            <a:off x="2721879" y="4419601"/>
            <a:ext cx="1060802" cy="154392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9183407" y="3341398"/>
            <a:ext cx="1173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i="1" dirty="0">
                <a:latin typeface="Calibri" pitchFamily="34" charset="0"/>
              </a:rPr>
              <a:t>Ridges of  </a:t>
            </a:r>
          </a:p>
          <a:p>
            <a:pPr algn="ctr"/>
            <a:r>
              <a:rPr lang="en-US" i="1" dirty="0">
                <a:latin typeface="Calibri" pitchFamily="34" charset="0"/>
              </a:rPr>
              <a:t>Temporal</a:t>
            </a:r>
          </a:p>
          <a:p>
            <a:pPr algn="ctr"/>
            <a:r>
              <a:rPr lang="en-US" i="1" dirty="0">
                <a:latin typeface="Calibri" pitchFamily="34" charset="0"/>
              </a:rPr>
              <a:t> locality</a:t>
            </a:r>
          </a:p>
        </p:txBody>
      </p:sp>
      <p:sp>
        <p:nvSpPr>
          <p:cNvPr id="25" name="Text Box 13"/>
          <p:cNvSpPr txBox="1">
            <a:spLocks noChangeArrowheads="1"/>
          </p:cNvSpPr>
          <p:nvPr/>
        </p:nvSpPr>
        <p:spPr bwMode="auto">
          <a:xfrm>
            <a:off x="6838296" y="1653636"/>
            <a:ext cx="426482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L1</a:t>
            </a:r>
          </a:p>
        </p:txBody>
      </p:sp>
      <p:sp>
        <p:nvSpPr>
          <p:cNvPr id="26" name="Text Box 14"/>
          <p:cNvSpPr txBox="1">
            <a:spLocks noChangeArrowheads="1"/>
          </p:cNvSpPr>
          <p:nvPr/>
        </p:nvSpPr>
        <p:spPr bwMode="auto">
          <a:xfrm>
            <a:off x="6496646" y="3276601"/>
            <a:ext cx="417909" cy="33809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L2</a:t>
            </a:r>
          </a:p>
        </p:txBody>
      </p:sp>
      <p:sp>
        <p:nvSpPr>
          <p:cNvPr id="27" name="Text Box 15"/>
          <p:cNvSpPr txBox="1">
            <a:spLocks noChangeArrowheads="1"/>
          </p:cNvSpPr>
          <p:nvPr/>
        </p:nvSpPr>
        <p:spPr bwMode="auto">
          <a:xfrm>
            <a:off x="5228888" y="5045844"/>
            <a:ext cx="647224" cy="343928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ctr" rtl="0">
              <a:defRPr sz="1000"/>
            </a:pPr>
            <a:r>
              <a:rPr lang="en-US" sz="1600">
                <a:solidFill>
                  <a:srgbClr val="000000"/>
                </a:solidFill>
                <a:latin typeface="Helvetica"/>
              </a:rPr>
              <a:t>Mem</a:t>
            </a:r>
          </a:p>
        </p:txBody>
      </p:sp>
      <p:sp>
        <p:nvSpPr>
          <p:cNvPr id="28" name="Text Box 16"/>
          <p:cNvSpPr txBox="1">
            <a:spLocks noChangeArrowheads="1"/>
          </p:cNvSpPr>
          <p:nvPr/>
        </p:nvSpPr>
        <p:spPr bwMode="auto">
          <a:xfrm>
            <a:off x="5936208" y="4003844"/>
            <a:ext cx="410368" cy="335989"/>
          </a:xfrm>
          <a:prstGeom prst="rect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t" upright="1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pPr algn="l" rtl="0">
              <a:defRPr sz="1000"/>
            </a:pPr>
            <a:r>
              <a:rPr lang="en-US" sz="1600" dirty="0">
                <a:solidFill>
                  <a:srgbClr val="000000"/>
                </a:solidFill>
                <a:latin typeface="Helvetica"/>
              </a:rPr>
              <a:t>L3</a:t>
            </a:r>
          </a:p>
        </p:txBody>
      </p:sp>
      <p:sp>
        <p:nvSpPr>
          <p:cNvPr id="20" name="Freeform 19"/>
          <p:cNvSpPr/>
          <p:nvPr/>
        </p:nvSpPr>
        <p:spPr>
          <a:xfrm>
            <a:off x="5965201" y="1936885"/>
            <a:ext cx="1573591" cy="3622198"/>
          </a:xfrm>
          <a:custGeom>
            <a:avLst/>
            <a:gdLst>
              <a:gd name="connsiteX0" fmla="*/ 1573591 w 1573591"/>
              <a:gd name="connsiteY0" fmla="*/ 211669 h 3622198"/>
              <a:gd name="connsiteX1" fmla="*/ 1397860 w 1573591"/>
              <a:gd name="connsiteY1" fmla="*/ 123810 h 3622198"/>
              <a:gd name="connsiteX2" fmla="*/ 1222129 w 1573591"/>
              <a:gd name="connsiteY2" fmla="*/ 1681312 h 3622198"/>
              <a:gd name="connsiteX3" fmla="*/ 1086337 w 1573591"/>
              <a:gd name="connsiteY3" fmla="*/ 1745209 h 3622198"/>
              <a:gd name="connsiteX4" fmla="*/ 942557 w 1573591"/>
              <a:gd name="connsiteY4" fmla="*/ 2232428 h 3622198"/>
              <a:gd name="connsiteX5" fmla="*/ 447315 w 1573591"/>
              <a:gd name="connsiteY5" fmla="*/ 2567889 h 3622198"/>
              <a:gd name="connsiteX6" fmla="*/ 151768 w 1573591"/>
              <a:gd name="connsiteY6" fmla="*/ 3422519 h 3622198"/>
              <a:gd name="connsiteX7" fmla="*/ 0 w 1573591"/>
              <a:gd name="connsiteY7" fmla="*/ 3622198 h 362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73591" h="3622198">
                <a:moveTo>
                  <a:pt x="1573591" y="211669"/>
                </a:moveTo>
                <a:cubicBezTo>
                  <a:pt x="1515014" y="45269"/>
                  <a:pt x="1456437" y="-121130"/>
                  <a:pt x="1397860" y="123810"/>
                </a:cubicBezTo>
                <a:cubicBezTo>
                  <a:pt x="1339283" y="368750"/>
                  <a:pt x="1274049" y="1411079"/>
                  <a:pt x="1222129" y="1681312"/>
                </a:cubicBezTo>
                <a:cubicBezTo>
                  <a:pt x="1170209" y="1951545"/>
                  <a:pt x="1132932" y="1653356"/>
                  <a:pt x="1086337" y="1745209"/>
                </a:cubicBezTo>
                <a:cubicBezTo>
                  <a:pt x="1039742" y="1837062"/>
                  <a:pt x="1049061" y="2095315"/>
                  <a:pt x="942557" y="2232428"/>
                </a:cubicBezTo>
                <a:cubicBezTo>
                  <a:pt x="836053" y="2369541"/>
                  <a:pt x="579113" y="2369541"/>
                  <a:pt x="447315" y="2567889"/>
                </a:cubicBezTo>
                <a:cubicBezTo>
                  <a:pt x="315517" y="2766237"/>
                  <a:pt x="226320" y="3246801"/>
                  <a:pt x="151768" y="3422519"/>
                </a:cubicBezTo>
                <a:cubicBezTo>
                  <a:pt x="77216" y="3598237"/>
                  <a:pt x="0" y="3622198"/>
                  <a:pt x="0" y="3622198"/>
                </a:cubicBezTo>
              </a:path>
            </a:pathLst>
          </a:custGeom>
          <a:ln w="127000" cap="sq">
            <a:solidFill>
              <a:srgbClr val="FF0000"/>
            </a:solidFill>
            <a:tailEnd type="triangle" w="med" len="sm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>
            <a:stCxn id="12" idx="1"/>
            <a:endCxn id="20" idx="1"/>
          </p:cNvCxnSpPr>
          <p:nvPr/>
        </p:nvCxnSpPr>
        <p:spPr bwMode="auto">
          <a:xfrm flipH="1" flipV="1">
            <a:off x="7363060" y="2060695"/>
            <a:ext cx="1820346" cy="17423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5" name="Straight Arrow Connector 14"/>
          <p:cNvCxnSpPr>
            <a:endCxn id="20" idx="3"/>
          </p:cNvCxnSpPr>
          <p:nvPr/>
        </p:nvCxnSpPr>
        <p:spPr bwMode="auto">
          <a:xfrm flipH="1" flipV="1">
            <a:off x="7051537" y="3682095"/>
            <a:ext cx="2148554" cy="120969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6" name="Straight Arrow Connector 15"/>
          <p:cNvCxnSpPr/>
          <p:nvPr/>
        </p:nvCxnSpPr>
        <p:spPr bwMode="auto">
          <a:xfrm flipH="1">
            <a:off x="6629401" y="3810000"/>
            <a:ext cx="2570687" cy="53340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17" name="Straight Arrow Connector 16"/>
          <p:cNvCxnSpPr>
            <a:stCxn id="12" idx="1"/>
            <a:endCxn id="20" idx="6"/>
          </p:cNvCxnSpPr>
          <p:nvPr/>
        </p:nvCxnSpPr>
        <p:spPr bwMode="auto">
          <a:xfrm flipH="1">
            <a:off x="6116968" y="3803064"/>
            <a:ext cx="3066438" cy="15563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Box 20"/>
          <p:cNvSpPr txBox="1"/>
          <p:nvPr/>
        </p:nvSpPr>
        <p:spPr>
          <a:xfrm>
            <a:off x="1676401" y="5029200"/>
            <a:ext cx="129022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Throughput</a:t>
            </a:r>
          </a:p>
          <a:p>
            <a:r>
              <a:rPr lang="en-US" dirty="0">
                <a:latin typeface="Calibri" pitchFamily="34" charset="0"/>
              </a:rPr>
              <a:t>≈ inv. prop.</a:t>
            </a:r>
          </a:p>
          <a:p>
            <a:r>
              <a:rPr lang="en-US" dirty="0">
                <a:latin typeface="Calibri" pitchFamily="34" charset="0"/>
              </a:rPr>
              <a:t>to stride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48245" y="4191000"/>
            <a:ext cx="203921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Sharp drops when</a:t>
            </a:r>
          </a:p>
          <a:p>
            <a:r>
              <a:rPr lang="en-US" dirty="0">
                <a:latin typeface="Calibri" pitchFamily="34" charset="0"/>
              </a:rPr>
              <a:t>data stops fitting in</a:t>
            </a:r>
          </a:p>
          <a:p>
            <a:r>
              <a:rPr lang="en-US" dirty="0">
                <a:latin typeface="Calibri" pitchFamily="34" charset="0"/>
              </a:rPr>
              <a:t>each cache level</a:t>
            </a:r>
          </a:p>
          <a:p>
            <a:r>
              <a:rPr lang="en-US" dirty="0">
                <a:latin typeface="Calibri" pitchFamily="34" charset="0"/>
              </a:rPr>
              <a:t>(capacity misses)</a:t>
            </a:r>
          </a:p>
          <a:p>
            <a:r>
              <a:rPr lang="en-US" dirty="0">
                <a:latin typeface="Calibri" pitchFamily="34" charset="0"/>
              </a:rPr>
              <a:t>Plateaus get wider</a:t>
            </a:r>
          </a:p>
          <a:p>
            <a:r>
              <a:rPr lang="en-US" dirty="0">
                <a:latin typeface="Calibri" pitchFamily="34" charset="0"/>
              </a:rPr>
              <a:t>as caches get larger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37946D7-9A66-4911-BE9F-4AED60155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844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b="1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70962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2"/>
            <a:r>
              <a:rPr lang="en-GB" dirty="0"/>
              <a:t>Assumption: always check first cache </a:t>
            </a:r>
            <a:r>
              <a:rPr lang="en-GB" i="1" dirty="0"/>
              <a:t>before </a:t>
            </a:r>
            <a:r>
              <a:rPr lang="en-GB" dirty="0"/>
              <a:t>going to the next level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100*1 (L1 accesses)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r>
              <a:rPr lang="en-US" sz="18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Generally: 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Memory Access Time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One layer of cache plus main memory</a:t>
            </a:r>
          </a:p>
          <a:p>
            <a:pPr lvl="1"/>
            <a:r>
              <a:rPr lang="en-US" dirty="0"/>
              <a:t>Cache Hit Time: 5 nanoseconds</a:t>
            </a:r>
          </a:p>
          <a:p>
            <a:pPr lvl="1"/>
            <a:r>
              <a:rPr lang="en-US" dirty="0"/>
              <a:t>Cache Miss Rate: 2%</a:t>
            </a:r>
          </a:p>
          <a:p>
            <a:pPr lvl="2"/>
            <a:r>
              <a:rPr lang="en-US" dirty="0"/>
              <a:t>Memory Access Time: 100 nanoseconds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5 ns + 0.02 * 100 ns</a:t>
            </a:r>
          </a:p>
          <a:p>
            <a:pPr lvl="1"/>
            <a:r>
              <a:rPr lang="en-US" dirty="0"/>
              <a:t>= 5 ns + 2 ns</a:t>
            </a:r>
          </a:p>
          <a:p>
            <a:pPr lvl="1"/>
            <a:r>
              <a:rPr lang="en-US" dirty="0"/>
              <a:t>= 7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716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911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DD1EE-F704-A3F7-AA7C-7810C6EC8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F8D3-8938-E303-E4F5-26829EA63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Computer specs: Two layers of cache plus main memory</a:t>
            </a:r>
          </a:p>
          <a:p>
            <a:pPr lvl="1"/>
            <a:r>
              <a:rPr lang="en-US" dirty="0"/>
              <a:t>L1 Cache Hit Time: 4 nanoseconds</a:t>
            </a:r>
          </a:p>
          <a:p>
            <a:pPr lvl="1"/>
            <a:r>
              <a:rPr lang="en-US" dirty="0"/>
              <a:t>L1 Cache Miss Rate: 10%</a:t>
            </a:r>
          </a:p>
          <a:p>
            <a:pPr lvl="2"/>
            <a:r>
              <a:rPr lang="en-US" dirty="0"/>
              <a:t>L2 Cache Hit Time: 8 nanoseconds</a:t>
            </a:r>
          </a:p>
          <a:p>
            <a:pPr lvl="2"/>
            <a:r>
              <a:rPr lang="en-US" dirty="0"/>
              <a:t>L2 Cache Miss Rate: 2%</a:t>
            </a:r>
          </a:p>
          <a:p>
            <a:pPr lvl="3"/>
            <a:r>
              <a:rPr lang="en-US" sz="2400" dirty="0"/>
              <a:t>Memory Access Time: 100 nanoseconds</a:t>
            </a:r>
          </a:p>
          <a:p>
            <a:pPr lvl="1"/>
            <a:endParaRPr lang="en-US" dirty="0"/>
          </a:p>
          <a:p>
            <a:r>
              <a:rPr lang="en-US" dirty="0"/>
              <a:t>Calculate Average Memory Access Time </a:t>
            </a:r>
            <a:r>
              <a:rPr lang="en-US" sz="2000" dirty="0"/>
              <a:t>(Hit Time + Miss Rate * Miss Penalty)</a:t>
            </a:r>
            <a:endParaRPr lang="en-US" dirty="0"/>
          </a:p>
          <a:p>
            <a:pPr lvl="1"/>
            <a:r>
              <a:rPr lang="en-US" dirty="0"/>
              <a:t>4 ns + 0.10 * (8 ns + 0.02 * 100 ns)</a:t>
            </a:r>
          </a:p>
          <a:p>
            <a:pPr lvl="1"/>
            <a:r>
              <a:rPr lang="en-US" dirty="0"/>
              <a:t>= 4 ns + 0.10 * (8 ns + 2 ns)</a:t>
            </a:r>
          </a:p>
          <a:p>
            <a:pPr lvl="1"/>
            <a:r>
              <a:rPr lang="en-US" dirty="0"/>
              <a:t>= 4 ns + 0.10 * 10 ns</a:t>
            </a:r>
          </a:p>
          <a:p>
            <a:pPr lvl="1"/>
            <a:r>
              <a:rPr lang="en-US" dirty="0"/>
              <a:t>= 5 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AB189-3D6B-AFD4-D65E-3426F0562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49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b="1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3619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13C46-53D1-447A-A1A1-8DF46A44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675A7-9996-4821-8751-7014382F6F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Homework 3</a:t>
            </a:r>
          </a:p>
          <a:p>
            <a:pPr lvl="1"/>
            <a:r>
              <a:rPr lang="en-US" dirty="0"/>
              <a:t>Due today!</a:t>
            </a:r>
          </a:p>
          <a:p>
            <a:pPr lvl="1"/>
            <a:endParaRPr lang="en-US" dirty="0"/>
          </a:p>
          <a:p>
            <a:r>
              <a:rPr lang="en-US" dirty="0"/>
              <a:t>Attack Lab</a:t>
            </a:r>
          </a:p>
          <a:p>
            <a:pPr lvl="1"/>
            <a:r>
              <a:rPr lang="en-US" dirty="0"/>
              <a:t>Due next week Tuesday</a:t>
            </a: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dirty="0"/>
              <a:t>SETI Lab and Homework 4 will be out by next week</a:t>
            </a:r>
          </a:p>
          <a:p>
            <a:pPr lvl="1"/>
            <a:r>
              <a:rPr lang="en-US" dirty="0"/>
              <a:t>Due after Thanksgiving break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4AF7B-0DEC-41E1-BA1B-1144C5C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030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Contiguous Memory vs Indirection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rest of this lecture will focus on loops over arrays</a:t>
            </a:r>
          </a:p>
          <a:p>
            <a:pPr lvl="1"/>
            <a:r>
              <a:rPr lang="en-US" dirty="0"/>
              <a:t>I.e., operating on contiguous blocks of memory</a:t>
            </a:r>
          </a:p>
          <a:p>
            <a:pPr lvl="1"/>
            <a:endParaRPr lang="en-US" dirty="0"/>
          </a:p>
          <a:p>
            <a:r>
              <a:rPr lang="en-US" dirty="0"/>
              <a:t>Not all programs are like that</a:t>
            </a:r>
          </a:p>
          <a:p>
            <a:pPr lvl="1"/>
            <a:r>
              <a:rPr lang="en-US" dirty="0"/>
              <a:t>“Pointer-chasing” is common</a:t>
            </a:r>
          </a:p>
          <a:p>
            <a:pPr lvl="2"/>
            <a:r>
              <a:rPr lang="en-US" dirty="0"/>
              <a:t>E.g., traversing a linked list, following a pointer for every node</a:t>
            </a:r>
          </a:p>
          <a:p>
            <a:pPr lvl="1"/>
            <a:r>
              <a:rPr lang="en-US" dirty="0"/>
              <a:t>(Usually) terrible for locality</a:t>
            </a:r>
          </a:p>
          <a:p>
            <a:pPr lvl="2"/>
            <a:r>
              <a:rPr lang="en-US" dirty="0"/>
              <a:t>See earlier comment about some programs having &gt;30% L2 misses</a:t>
            </a:r>
          </a:p>
          <a:p>
            <a:pPr lvl="2"/>
            <a:r>
              <a:rPr lang="en-US" dirty="0"/>
              <a:t>A good allocator (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malloc</a:t>
            </a:r>
            <a:r>
              <a:rPr lang="en-US" dirty="0"/>
              <a:t>) can help some, but no miracles</a:t>
            </a:r>
          </a:p>
          <a:p>
            <a:pPr lvl="1"/>
            <a:endParaRPr lang="en-US" dirty="0"/>
          </a:p>
          <a:p>
            <a:r>
              <a:rPr lang="en-US" dirty="0"/>
              <a:t>Specialized data structures can improve locality while still having a linked structure, e.g., for trees</a:t>
            </a:r>
          </a:p>
          <a:p>
            <a:pPr lvl="1"/>
            <a:r>
              <a:rPr lang="en-US" dirty="0"/>
              <a:t>E.g., ropes, B-trees, HAMTs,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1D26-A0CD-4240-90B8-CC9366D0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1379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cache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6043000"/>
              </p:ext>
            </p:extLst>
          </p:nvPr>
        </p:nvGraphicFramePr>
        <p:xfrm>
          <a:off x="7507449" y="325120"/>
          <a:ext cx="4188855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580483">
                  <a:extLst>
                    <a:ext uri="{9D8B030D-6E8A-4147-A177-3AD203B41FA5}">
                      <a16:colId xmlns:a16="http://schemas.microsoft.com/office/drawing/2014/main" val="341872655"/>
                    </a:ext>
                  </a:extLst>
                </a:gridCol>
                <a:gridCol w="849072">
                  <a:extLst>
                    <a:ext uri="{9D8B030D-6E8A-4147-A177-3AD203B41FA5}">
                      <a16:colId xmlns:a16="http://schemas.microsoft.com/office/drawing/2014/main" val="973724851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</a:rPr>
                        <a:t>Valid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Tag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??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21161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Considering cache sizes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503335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pPr lvl="1"/>
            <a:r>
              <a:rPr lang="en-US" sz="2000" dirty="0"/>
              <a:t>Valid &amp; Tag bits don’t really matter</a:t>
            </a: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0145013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245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90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Layout of C Arrays in Memory (review)</a:t>
            </a:r>
          </a:p>
        </p:txBody>
      </p:sp>
      <p:sp>
        <p:nvSpPr>
          <p:cNvPr id="169991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85000"/>
              </a:lnSpc>
            </a:pPr>
            <a:r>
              <a:rPr lang="en-US" dirty="0"/>
              <a:t>C arrays allocated in row-major order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Each row in contiguous memory locations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Here, let’s assume we have a matrix of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long</a:t>
            </a:r>
            <a:r>
              <a:rPr lang="en-US" dirty="0">
                <a:ea typeface="Courier New" charset="0"/>
                <a:cs typeface="Courier New" charset="0"/>
              </a:rPr>
              <a:t> or </a:t>
            </a:r>
            <a:r>
              <a:rPr lang="en-US" b="1" dirty="0">
                <a:latin typeface="Courier New" charset="0"/>
                <a:ea typeface="Courier New" charset="0"/>
                <a:cs typeface="Courier New" charset="0"/>
              </a:rPr>
              <a:t>double</a:t>
            </a:r>
            <a:r>
              <a:rPr lang="en-US" dirty="0"/>
              <a:t> (8 bytes)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That matrix is so large that we can’t even fit a whole row in the cache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columns in one row: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= 0;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 &lt; N; </a:t>
            </a:r>
            <a:r>
              <a:rPr lang="en-US" b="1" dirty="0" err="1">
                <a:latin typeface="Courier New" charset="0"/>
              </a:rPr>
              <a:t>i</a:t>
            </a:r>
            <a:r>
              <a:rPr lang="en-US" b="1" dirty="0">
                <a:latin typeface="Courier New" charset="0"/>
              </a:rPr>
              <a:t>++)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a[0][</a:t>
            </a:r>
            <a:r>
              <a:rPr lang="en-US" sz="2000" b="1" dirty="0" err="1">
                <a:latin typeface="Courier New" charset="0"/>
              </a:rPr>
              <a:t>i</a:t>
            </a:r>
            <a:r>
              <a:rPr lang="en-US" sz="2000" b="1" dirty="0">
                <a:latin typeface="Courier New" charset="0"/>
              </a:rPr>
              <a:t>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successive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if cache block size (B) &gt; 8 bytes (element size), exploit spatial locality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miss / Elements in Block = 1/(Block size / 8) = 8 / Block size</a:t>
            </a:r>
            <a:br>
              <a:rPr lang="en-US" dirty="0"/>
            </a:br>
            <a:endParaRPr lang="en-US" dirty="0"/>
          </a:p>
          <a:p>
            <a:pPr>
              <a:lnSpc>
                <a:spcPct val="85000"/>
              </a:lnSpc>
            </a:pPr>
            <a:r>
              <a:rPr lang="en-US" dirty="0"/>
              <a:t>Stepping through rows in one column:</a:t>
            </a:r>
          </a:p>
          <a:p>
            <a:pPr lvl="1">
              <a:lnSpc>
                <a:spcPct val="90000"/>
              </a:lnSpc>
            </a:pPr>
            <a:r>
              <a:rPr lang="en-US" b="1" dirty="0">
                <a:latin typeface="Courier New" charset="0"/>
              </a:rPr>
              <a:t>for (j = 0; j &lt; M; </a:t>
            </a:r>
            <a:r>
              <a:rPr lang="en-US" b="1" dirty="0" err="1">
                <a:latin typeface="Courier New" charset="0"/>
              </a:rPr>
              <a:t>j++</a:t>
            </a:r>
            <a:r>
              <a:rPr lang="en-US" b="1" dirty="0">
                <a:latin typeface="Courier New" charset="0"/>
              </a:rPr>
              <a:t>)</a:t>
            </a:r>
          </a:p>
          <a:p>
            <a:pPr lvl="2">
              <a:lnSpc>
                <a:spcPct val="97000"/>
              </a:lnSpc>
              <a:buFont typeface="Wingdings" charset="2"/>
              <a:buNone/>
            </a:pPr>
            <a:r>
              <a:rPr lang="en-US" sz="2000" b="1" dirty="0">
                <a:latin typeface="Courier New" charset="0"/>
              </a:rPr>
              <a:t>sum += a[j][0];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accesses distant elements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no spatial locality!</a:t>
            </a:r>
          </a:p>
          <a:p>
            <a:pPr lvl="2">
              <a:lnSpc>
                <a:spcPct val="97000"/>
              </a:lnSpc>
            </a:pPr>
            <a:r>
              <a:rPr lang="en-US" dirty="0"/>
              <a:t>cold/compulsory miss rate = 1 (i.e. 100%) if data is large enough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F25304-59C9-475A-A986-D40209D8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27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9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1D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/>
              <a:t>How would an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Where do the items go?</a:t>
            </a:r>
          </a:p>
          <a:p>
            <a:pPr lvl="1"/>
            <a:r>
              <a:rPr lang="en-US" sz="2000" dirty="0"/>
              <a:t>First four (0-3) go in set 0</a:t>
            </a:r>
          </a:p>
          <a:p>
            <a:pPr lvl="1"/>
            <a:r>
              <a:rPr lang="en-US" sz="2000" dirty="0"/>
              <a:t>Next four (4-7) go in set 1</a:t>
            </a:r>
          </a:p>
          <a:p>
            <a:pPr lvl="1"/>
            <a:r>
              <a:rPr lang="en-US" sz="2000" dirty="0"/>
              <a:t>Next four (8-11) go in set 2</a:t>
            </a:r>
          </a:p>
          <a:p>
            <a:pPr lvl="1"/>
            <a:r>
              <a:rPr lang="en-US" sz="2000" dirty="0"/>
              <a:t>etc.</a:t>
            </a:r>
          </a:p>
          <a:p>
            <a:pPr lvl="1"/>
            <a:endParaRPr lang="en-US" sz="2000" dirty="0"/>
          </a:p>
          <a:p>
            <a:r>
              <a:rPr lang="en-US" sz="2400" dirty="0"/>
              <a:t>What if there are more elements in the array than there are blocks in the cache?</a:t>
            </a:r>
          </a:p>
          <a:p>
            <a:pPr lvl="1"/>
            <a:r>
              <a:rPr lang="en-US" sz="2000" dirty="0"/>
              <a:t>It wraps around and starts at set 0 again!</a:t>
            </a:r>
          </a:p>
          <a:p>
            <a:pPr lvl="1"/>
            <a:r>
              <a:rPr lang="en-US" sz="2000" dirty="0"/>
              <a:t>Indexes 60-63 go in set 15</a:t>
            </a:r>
          </a:p>
          <a:p>
            <a:pPr lvl="1"/>
            <a:r>
              <a:rPr lang="en-US" sz="2000" dirty="0"/>
              <a:t>Indexes 64-67 go in set 0 -&gt; possible conflict!!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9298264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[12-15]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[16-19]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[20-23]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[24-27]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[28-31]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[32-35]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[36-39]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[40-43]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[44-47]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[48-51]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[52-55]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[56-59]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ahoma"/>
                          <a:ea typeface="+mn-ea"/>
                          <a:cs typeface="+mn-cs"/>
                        </a:rPr>
                        <a:t>[60-63]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0761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783045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[6][0-3]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[7][0-3]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[8][0-3]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[9][0-3]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[10][0-3]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[11][0-3]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[12][0-3]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[13][0-3]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[14][0-3]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[15][0-3]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82131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2D arrays map to caches?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042458" cy="5029200"/>
          </a:xfrm>
        </p:spPr>
        <p:txBody>
          <a:bodyPr>
            <a:normAutofit/>
          </a:bodyPr>
          <a:lstStyle/>
          <a:p>
            <a:r>
              <a:rPr lang="en-US" sz="2400" dirty="0"/>
              <a:t>How would a 2D array of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/>
              <a:t> map to this cache?</a:t>
            </a:r>
          </a:p>
          <a:p>
            <a:pPr lvl="1"/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-&gt; 4 bytes</a:t>
            </a:r>
          </a:p>
          <a:p>
            <a:pPr lvl="1"/>
            <a:r>
              <a:rPr lang="en-US" sz="2000" dirty="0"/>
              <a:t>So, 4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/>
              <a:t> values per block</a:t>
            </a:r>
          </a:p>
          <a:p>
            <a:pPr lvl="1"/>
            <a:endParaRPr lang="en-US" sz="2000" dirty="0"/>
          </a:p>
          <a:p>
            <a:r>
              <a:rPr lang="en-US" sz="2400" dirty="0"/>
              <a:t>Breakdown of indexes depends on the shape of the array</a:t>
            </a:r>
            <a:endParaRPr lang="en-US" sz="2000" dirty="0"/>
          </a:p>
          <a:p>
            <a:pPr lvl="1"/>
            <a:r>
              <a:rPr lang="en-US" sz="2000" dirty="0"/>
              <a:t>If there are 4 values per row, entire row fits in a block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If there are 16 values per row, ¼ of row fits in a block</a:t>
            </a:r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4095A2-7A53-DF4A-802E-ABF1699DF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914552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[0][12-15]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[1][12-15]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[2][12-15]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[3][0-3]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[3][4-7]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[3][8-11]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[3][12-15]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7742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3D613C-6CF3-45A0-9029-82D91EEE8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cache performance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9BE64-7CAD-47B8-8986-E8C2E0B60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Cache parameters</a:t>
            </a:r>
          </a:p>
          <a:p>
            <a:pPr lvl="1"/>
            <a:r>
              <a:rPr lang="en-US" sz="1800" dirty="0"/>
              <a:t>Direct-mapped data cache</a:t>
            </a:r>
          </a:p>
          <a:p>
            <a:pPr lvl="1"/>
            <a:r>
              <a:rPr lang="en-US" sz="1800" dirty="0"/>
              <a:t>256-byte total size</a:t>
            </a:r>
          </a:p>
          <a:p>
            <a:pPr lvl="1"/>
            <a:r>
              <a:rPr lang="en-US" sz="1800" dirty="0"/>
              <a:t>16-byte blocks</a:t>
            </a:r>
            <a:br>
              <a:rPr lang="en-US" sz="1800" dirty="0"/>
            </a:br>
            <a:endParaRPr lang="en-US" sz="1800" dirty="0"/>
          </a:p>
          <a:p>
            <a:pPr lvl="1"/>
            <a:r>
              <a:rPr lang="en-US" sz="2000" dirty="0"/>
              <a:t>Blocks per set: 1</a:t>
            </a:r>
          </a:p>
          <a:p>
            <a:pPr lvl="1"/>
            <a:r>
              <a:rPr lang="en-US" sz="2000" dirty="0"/>
              <a:t>Sets: 256/16 = 16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Assume data starts at address 0 and cache starts empty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95345B-6496-4E31-8599-A3362F602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E7B5375-ABB3-416C-84BC-41C08650F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rows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</p:txBody>
      </p:sp>
    </p:spTree>
    <p:extLst>
      <p:ext uri="{BB962C8B-B14F-4D97-AF65-F5344CB8AC3E}">
        <p14:creationId xmlns:p14="http://schemas.microsoft.com/office/powerpoint/2010/main" val="2733692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676438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4886112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3159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0440523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6473778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4718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impacts of cache and code design</a:t>
            </a:r>
          </a:p>
          <a:p>
            <a:endParaRPr lang="en-US" dirty="0"/>
          </a:p>
          <a:p>
            <a:r>
              <a:rPr lang="en-US" dirty="0"/>
              <a:t>Calculate cache performance based on array accesses</a:t>
            </a:r>
          </a:p>
          <a:p>
            <a:endParaRPr lang="en-US" dirty="0"/>
          </a:p>
          <a:p>
            <a:r>
              <a:rPr lang="en-US" dirty="0"/>
              <a:t>Understand what it means to write “cache-friendly code”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03751"/>
              </p:ext>
            </p:extLst>
          </p:nvPr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484862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78371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0074372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431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B1E4CEB-54E9-7BF9-782F-DA52BF79E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Thinking visually about a 2D array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A60C83-42A5-534E-EFD8-8091EE966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44BC94-93DA-D662-326B-1BD412F8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78336BF-92C8-D0B7-C8D8-AE40BA523F4C}"/>
              </a:ext>
            </a:extLst>
          </p:cNvPr>
          <p:cNvGraphicFramePr>
            <a:graphicFrameLocks noGrp="1"/>
          </p:cNvGraphicFramePr>
          <p:nvPr/>
        </p:nvGraphicFramePr>
        <p:xfrm>
          <a:off x="8099877" y="228600"/>
          <a:ext cx="2759300" cy="630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1369">
                  <a:extLst>
                    <a:ext uri="{9D8B030D-6E8A-4147-A177-3AD203B41FA5}">
                      <a16:colId xmlns:a16="http://schemas.microsoft.com/office/drawing/2014/main" val="2460071005"/>
                    </a:ext>
                  </a:extLst>
                </a:gridCol>
                <a:gridCol w="1947931">
                  <a:extLst>
                    <a:ext uri="{9D8B030D-6E8A-4147-A177-3AD203B41FA5}">
                      <a16:colId xmlns:a16="http://schemas.microsoft.com/office/drawing/2014/main" val="3309618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Set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Block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 (16 byte)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1040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2382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56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6795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608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3761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4776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69734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36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80094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0185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3982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1011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9238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9196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1101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56005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543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1111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Tahoma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122935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F6E1E7E6-1289-1C93-BE14-5A3D9BA4F0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1221243"/>
              </p:ext>
            </p:extLst>
          </p:nvPr>
        </p:nvGraphicFramePr>
        <p:xfrm>
          <a:off x="1332823" y="378771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0883598-A2A3-5265-3FC6-6C68BB3D1814}"/>
              </a:ext>
            </a:extLst>
          </p:cNvPr>
          <p:cNvSpPr txBox="1"/>
          <p:nvPr/>
        </p:nvSpPr>
        <p:spPr>
          <a:xfrm>
            <a:off x="109330" y="4530900"/>
            <a:ext cx="1223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Conflict!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B96AE0E-672E-9A70-12DB-B091D394690A}"/>
              </a:ext>
            </a:extLst>
          </p:cNvPr>
          <p:cNvCxnSpPr>
            <a:cxnSpLocks/>
            <a:stCxn id="2" idx="0"/>
          </p:cNvCxnSpPr>
          <p:nvPr/>
        </p:nvCxnSpPr>
        <p:spPr>
          <a:xfrm flipV="1">
            <a:off x="721077" y="4043966"/>
            <a:ext cx="502416" cy="48693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980D882-1EA0-5932-FC95-43EFFCD8F47C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721077" y="4900232"/>
            <a:ext cx="461634" cy="4751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18047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5F8A96-C1F7-4B96-A141-49DE4D341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graphicFrame>
        <p:nvGraphicFramePr>
          <p:cNvPr id="13" name="Table 9">
            <a:extLst>
              <a:ext uri="{FF2B5EF4-FFF2-40B4-BE49-F238E27FC236}">
                <a16:creationId xmlns:a16="http://schemas.microsoft.com/office/drawing/2014/main" id="{E713CFE5-2DD3-4D4F-BE21-54CA71BA40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54652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  <p:graphicFrame>
        <p:nvGraphicFramePr>
          <p:cNvPr id="14" name="Table 9">
            <a:extLst>
              <a:ext uri="{FF2B5EF4-FFF2-40B4-BE49-F238E27FC236}">
                <a16:creationId xmlns:a16="http://schemas.microsoft.com/office/drawing/2014/main" id="{235B4573-2271-4F06-A07B-92CA384D2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707012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1829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20891"/>
                  </a:ext>
                </a:extLst>
              </a:tr>
            </a:tbl>
          </a:graphicData>
        </a:graphic>
      </p:graphicFrame>
      <p:graphicFrame>
        <p:nvGraphicFramePr>
          <p:cNvPr id="15" name="Table 9">
            <a:extLst>
              <a:ext uri="{FF2B5EF4-FFF2-40B4-BE49-F238E27FC236}">
                <a16:creationId xmlns:a16="http://schemas.microsoft.com/office/drawing/2014/main" id="{F1DC94EE-8E83-4BC5-972C-D13246A62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355126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8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9366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050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4C8A99D4-A0D2-4C85-8AC3-7C54B27E978B}"/>
              </a:ext>
            </a:extLst>
          </p:cNvPr>
          <p:cNvSpPr txBox="1">
            <a:spLocks/>
          </p:cNvSpPr>
          <p:nvPr/>
        </p:nvSpPr>
        <p:spPr>
          <a:xfrm>
            <a:off x="607594" y="1143000"/>
            <a:ext cx="3590919" cy="3261575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400" dirty="0"/>
          </a:p>
        </p:txBody>
      </p:sp>
      <p:graphicFrame>
        <p:nvGraphicFramePr>
          <p:cNvPr id="12" name="Table 9">
            <a:extLst>
              <a:ext uri="{FF2B5EF4-FFF2-40B4-BE49-F238E27FC236}">
                <a16:creationId xmlns:a16="http://schemas.microsoft.com/office/drawing/2014/main" id="{EA171DAD-0081-45AF-8B3B-73D1C76CF5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9833334"/>
              </p:ext>
            </p:extLst>
          </p:nvPr>
        </p:nvGraphicFramePr>
        <p:xfrm>
          <a:off x="866033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6" name="Table 9">
            <a:extLst>
              <a:ext uri="{FF2B5EF4-FFF2-40B4-BE49-F238E27FC236}">
                <a16:creationId xmlns:a16="http://schemas.microsoft.com/office/drawing/2014/main" id="{1FC6CEAE-4048-4FDF-B533-E0BC32F6D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477603"/>
              </p:ext>
            </p:extLst>
          </p:nvPr>
        </p:nvGraphicFramePr>
        <p:xfrm>
          <a:off x="4456952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241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1335318"/>
                  </a:ext>
                </a:extLst>
              </a:tr>
            </a:tbl>
          </a:graphicData>
        </a:graphic>
      </p:graphicFrame>
      <p:graphicFrame>
        <p:nvGraphicFramePr>
          <p:cNvPr id="17" name="Table 9">
            <a:extLst>
              <a:ext uri="{FF2B5EF4-FFF2-40B4-BE49-F238E27FC236}">
                <a16:creationId xmlns:a16="http://schemas.microsoft.com/office/drawing/2014/main" id="{FFBB06F1-5119-4E7D-8D4C-80D7C86B43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8481112"/>
              </p:ext>
            </p:extLst>
          </p:nvPr>
        </p:nvGraphicFramePr>
        <p:xfrm>
          <a:off x="7993487" y="453014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36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1472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12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in a row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All four accesses within loop fit in a cache block!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1 miss, 3 hits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set of columns repeat pattern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The next row repeats pattern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Nothing already in cache from before</a:t>
            </a:r>
          </a:p>
          <a:p>
            <a:pPr lvl="2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Never reference old cells again</a:t>
            </a:r>
          </a:p>
          <a:p>
            <a:pPr lvl="1">
              <a:spcBef>
                <a:spcPts val="0"/>
              </a:spcBef>
            </a:pPr>
            <a:endParaRPr lang="nn-NO" sz="18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1800" b="1" dirty="0">
                <a:cs typeface="Courier New" panose="02070309020205020404" pitchFamily="49" charset="0"/>
              </a:rPr>
              <a:t>Miss rate: 25%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7FADA98-B107-41FE-9827-00FA1ED38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D8DF59-FB72-4563-9A29-03473C1A3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995510"/>
              </p:ext>
            </p:extLst>
          </p:nvPr>
        </p:nvGraphicFramePr>
        <p:xfrm>
          <a:off x="86603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18951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20304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8815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reordering element access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i = 0; i &lt; 6; i = i+1)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j = 0; j &lt; 16; j = j+4)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mat[i][j+2] = 2;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  = 0;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mat[i][j+3] = 3;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mat[i][j+1] = 1;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Does this change anything?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No! First access brings in entire block</a:t>
            </a:r>
          </a:p>
          <a:p>
            <a:pPr lvl="1">
              <a:spcBef>
                <a:spcPts val="0"/>
              </a:spcBef>
            </a:pPr>
            <a:r>
              <a:rPr lang="nn-NO" sz="1800" dirty="0">
                <a:cs typeface="Courier New" panose="02070309020205020404" pitchFamily="49" charset="0"/>
              </a:rPr>
              <a:t>Later accesses within block are hits</a:t>
            </a:r>
            <a:endParaRPr lang="en-US" sz="1800" dirty="0">
              <a:cs typeface="Courier New" panose="02070309020205020404" pitchFamily="49" charset="0"/>
            </a:endParaRPr>
          </a:p>
        </p:txBody>
      </p:sp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7F903002-2BB1-4821-848B-149BE2D8AC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33899"/>
              </p:ext>
            </p:extLst>
          </p:nvPr>
        </p:nvGraphicFramePr>
        <p:xfrm>
          <a:off x="6346347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4257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4083311"/>
                  </a:ext>
                </a:extLst>
              </a:tr>
            </a:tbl>
          </a:graphicData>
        </a:graphic>
      </p:graphicFrame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6A8786AC-653C-4165-B927-AE6764A2B9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E16DB9F-33C7-41BF-98E5-64F5E04337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042303"/>
              </p:ext>
            </p:extLst>
          </p:nvPr>
        </p:nvGraphicFramePr>
        <p:xfrm>
          <a:off x="1090331" y="449643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D7C9F9A-2BEC-4164-9F75-126CEE69E86C}"/>
              </a:ext>
            </a:extLst>
          </p:cNvPr>
          <p:cNvCxnSpPr/>
          <p:nvPr/>
        </p:nvCxnSpPr>
        <p:spPr>
          <a:xfrm>
            <a:off x="4662152" y="5555293"/>
            <a:ext cx="1183502" cy="0"/>
          </a:xfrm>
          <a:prstGeom prst="straightConnector1">
            <a:avLst/>
          </a:prstGeom>
          <a:ln w="76200">
            <a:solidFill>
              <a:schemeClr val="tx2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0571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884137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3273FE-DEC7-4D8D-8A86-4FF00403C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 (graphically)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BA5B4-1B7B-4139-86FA-63F146CB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7" name="Table 9">
            <a:extLst>
              <a:ext uri="{FF2B5EF4-FFF2-40B4-BE49-F238E27FC236}">
                <a16:creationId xmlns:a16="http://schemas.microsoft.com/office/drawing/2014/main" id="{893E9D3F-CC88-46D6-B4A8-6B2979C4BA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350578"/>
              </p:ext>
            </p:extLst>
          </p:nvPr>
        </p:nvGraphicFramePr>
        <p:xfrm>
          <a:off x="60759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8" name="Table 9">
            <a:extLst>
              <a:ext uri="{FF2B5EF4-FFF2-40B4-BE49-F238E27FC236}">
                <a16:creationId xmlns:a16="http://schemas.microsoft.com/office/drawing/2014/main" id="{5F442BDB-9089-40E5-8F3E-F343D3C80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85081"/>
              </p:ext>
            </p:extLst>
          </p:nvPr>
        </p:nvGraphicFramePr>
        <p:xfrm>
          <a:off x="414928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D080A3F7-DC70-46AD-AA78-AA8EF66B8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546390"/>
              </p:ext>
            </p:extLst>
          </p:nvPr>
        </p:nvGraphicFramePr>
        <p:xfrm>
          <a:off x="7690975" y="1315246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523245-CFE5-429F-991F-EFB2F52A9D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23103"/>
              </p:ext>
            </p:extLst>
          </p:nvPr>
        </p:nvGraphicFramePr>
        <p:xfrm>
          <a:off x="60759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769DEDBF-C5C4-40BB-9839-8FC5278A3527}"/>
              </a:ext>
            </a:extLst>
          </p:cNvPr>
          <p:cNvSpPr/>
          <p:nvPr/>
        </p:nvSpPr>
        <p:spPr>
          <a:xfrm>
            <a:off x="1764406" y="3554569"/>
            <a:ext cx="7366715" cy="283335"/>
          </a:xfrm>
          <a:custGeom>
            <a:avLst/>
            <a:gdLst>
              <a:gd name="connsiteX0" fmla="*/ 7366715 w 7366715"/>
              <a:gd name="connsiteY0" fmla="*/ 0 h 283335"/>
              <a:gd name="connsiteX1" fmla="*/ 6053070 w 7366715"/>
              <a:gd name="connsiteY1" fmla="*/ 154546 h 283335"/>
              <a:gd name="connsiteX2" fmla="*/ 1081825 w 7366715"/>
              <a:gd name="connsiteY2" fmla="*/ 90152 h 283335"/>
              <a:gd name="connsiteX3" fmla="*/ 0 w 7366715"/>
              <a:gd name="connsiteY3" fmla="*/ 283335 h 283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66715" h="283335">
                <a:moveTo>
                  <a:pt x="7366715" y="0"/>
                </a:moveTo>
                <a:cubicBezTo>
                  <a:pt x="7233633" y="69760"/>
                  <a:pt x="6053070" y="154546"/>
                  <a:pt x="6053070" y="154546"/>
                </a:cubicBezTo>
                <a:lnTo>
                  <a:pt x="1081825" y="90152"/>
                </a:lnTo>
                <a:cubicBezTo>
                  <a:pt x="72980" y="111617"/>
                  <a:pt x="178158" y="233966"/>
                  <a:pt x="0" y="283335"/>
                </a:cubicBezTo>
              </a:path>
            </a:pathLst>
          </a:custGeom>
          <a:noFill/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4545163-D0DD-46BD-854F-B79DD76CAD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2065627"/>
              </p:ext>
            </p:extLst>
          </p:nvPr>
        </p:nvGraphicFramePr>
        <p:xfrm>
          <a:off x="4149285" y="3941132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C286DF2-FD61-4774-BDC0-F1244A408D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426063"/>
              </p:ext>
            </p:extLst>
          </p:nvPr>
        </p:nvGraphicFramePr>
        <p:xfrm>
          <a:off x="7690975" y="3941329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4087033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83538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19022465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2302371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009949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2535241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153986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5074166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90235708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5154121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3193804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56840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46E5B495-9F6B-4616-93DA-139036436B0A}"/>
              </a:ext>
            </a:extLst>
          </p:cNvPr>
          <p:cNvSpPr txBox="1"/>
          <p:nvPr/>
        </p:nvSpPr>
        <p:spPr>
          <a:xfrm>
            <a:off x="607595" y="842489"/>
            <a:ext cx="8496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Grey blocks are loaded into the cache, but not accessed at this time</a:t>
            </a:r>
          </a:p>
        </p:txBody>
      </p:sp>
    </p:spTree>
    <p:extLst>
      <p:ext uri="{BB962C8B-B14F-4D97-AF65-F5344CB8AC3E}">
        <p14:creationId xmlns:p14="http://schemas.microsoft.com/office/powerpoint/2010/main" val="335509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accessing elements by column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6; i = i+1) {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6 misses for 1st load of each row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2nd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3rd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4 misses for 4th column in the row (2 hits)</a:t>
            </a: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Repeat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Miss rate = (6+4+4+4)/24 = 75%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590919" cy="3261575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mat[6][16];</a:t>
            </a:r>
          </a:p>
          <a:p>
            <a:endParaRPr lang="en-US" dirty="0"/>
          </a:p>
          <a:p>
            <a:r>
              <a:rPr lang="en-US" dirty="0"/>
              <a:t>First, think about how array maps to the cache</a:t>
            </a:r>
          </a:p>
          <a:p>
            <a:pPr lvl="1"/>
            <a:r>
              <a:rPr lang="en-US" dirty="0"/>
              <a:t>Element size: 4 bytes</a:t>
            </a:r>
          </a:p>
          <a:p>
            <a:pPr lvl="1"/>
            <a:r>
              <a:rPr lang="en-US" dirty="0"/>
              <a:t>Array size: 384 bytes (too big)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4 elements per cache block</a:t>
            </a:r>
          </a:p>
          <a:p>
            <a:pPr lvl="1"/>
            <a:r>
              <a:rPr lang="en-US" dirty="0"/>
              <a:t>Array row takes up 4 cache blocks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First 4 row * 16 cols fit</a:t>
            </a:r>
            <a:br>
              <a:rPr lang="en-US" dirty="0"/>
            </a:br>
            <a:r>
              <a:rPr lang="en-US" dirty="0"/>
              <a:t>in cache without overlap</a:t>
            </a:r>
          </a:p>
          <a:p>
            <a:pPr lvl="2"/>
            <a:r>
              <a:rPr lang="en-US" dirty="0"/>
              <a:t>Next 2 rows overlap with first 2 rows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DFC2ADF-DA36-408D-A0B0-B9523D27D4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4561970"/>
              </p:ext>
            </p:extLst>
          </p:nvPr>
        </p:nvGraphicFramePr>
        <p:xfrm>
          <a:off x="1097853" y="4404575"/>
          <a:ext cx="333248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15382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9772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16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8025912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771277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77F25E-5EC6-431D-834B-06CB67A8D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5A50A83-AD89-43F3-AE44-37BBAEBE5A8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662152" y="1143000"/>
            <a:ext cx="6922256" cy="50292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(int j = 0; j &lt; 16; j = j+1)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i = 0; i &lt; </a:t>
            </a:r>
            <a:r>
              <a:rPr lang="nn-NO" sz="2000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 i = i+1) { // 4!</a:t>
            </a:r>
            <a:endParaRPr lang="nn-NO" sz="2000" b="1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mat[i][j] = 7;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nn-NO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nn-NO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0"/>
              </a:spcBef>
            </a:pPr>
            <a:r>
              <a:rPr lang="nn-NO" sz="2400" dirty="0">
                <a:cs typeface="Courier New" panose="02070309020205020404" pitchFamily="49" charset="0"/>
              </a:rPr>
              <a:t>Calculate miss rate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Entire array fits in cache!</a:t>
            </a:r>
          </a:p>
          <a:p>
            <a:pPr lvl="2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No conflicts</a:t>
            </a:r>
          </a:p>
          <a:p>
            <a:pPr lvl="2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dirty="0">
                <a:cs typeface="Courier New" panose="02070309020205020404" pitchFamily="49" charset="0"/>
              </a:rPr>
              <a:t>1 miss per four accesses</a:t>
            </a: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r>
              <a:rPr lang="nn-NO" sz="2000" b="1" dirty="0">
                <a:cs typeface="Courier New" panose="02070309020205020404" pitchFamily="49" charset="0"/>
              </a:rPr>
              <a:t>Miss rate = 25%</a:t>
            </a:r>
          </a:p>
          <a:p>
            <a:pPr>
              <a:spcBef>
                <a:spcPts val="0"/>
              </a:spcBef>
            </a:pPr>
            <a:endParaRPr lang="nn-NO" sz="2400" dirty="0">
              <a:cs typeface="Courier New" panose="02070309020205020404" pitchFamily="49" charset="0"/>
            </a:endParaRPr>
          </a:p>
          <a:p>
            <a:pPr lvl="1">
              <a:spcBef>
                <a:spcPts val="0"/>
              </a:spcBef>
            </a:pPr>
            <a:endParaRPr lang="nn-NO" sz="2000" dirty="0">
              <a:cs typeface="Courier New" panose="02070309020205020404" pitchFamily="49" charset="0"/>
            </a:endParaRP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809FF8FA-9108-4F03-B38E-77C98334F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3900906" cy="47117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 mat[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][16];</a:t>
            </a:r>
          </a:p>
          <a:p>
            <a:pPr marL="0" indent="0">
              <a:buNone/>
            </a:pP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600" dirty="0">
                <a:cs typeface="Courier New" panose="02070309020205020404" pitchFamily="49" charset="0"/>
              </a:rPr>
              <a:t>Same cache from before:</a:t>
            </a:r>
          </a:p>
          <a:p>
            <a:pPr lvl="1"/>
            <a:r>
              <a:rPr lang="en-US" sz="2600" dirty="0"/>
              <a:t>Direct-mapped data cache</a:t>
            </a:r>
          </a:p>
          <a:p>
            <a:pPr lvl="1"/>
            <a:r>
              <a:rPr lang="en-US" sz="2600" dirty="0"/>
              <a:t>256-byte total size</a:t>
            </a:r>
          </a:p>
          <a:p>
            <a:pPr lvl="1"/>
            <a:r>
              <a:rPr lang="en-US" sz="2600" dirty="0"/>
              <a:t>16-byte blocks</a:t>
            </a:r>
          </a:p>
          <a:p>
            <a:pPr lvl="1"/>
            <a:endParaRPr lang="en-US" sz="2600" dirty="0"/>
          </a:p>
          <a:p>
            <a:r>
              <a:rPr lang="en-US" sz="2600" dirty="0"/>
              <a:t>Change matrix to be 4 rows of 16 columns (not 6 rows)</a:t>
            </a:r>
          </a:p>
          <a:p>
            <a:pPr marL="0" indent="0">
              <a:buNone/>
            </a:pPr>
            <a:endParaRPr lang="en-US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1884C4-0070-4131-8BA7-5A8541DC77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13965"/>
              </p:ext>
            </p:extLst>
          </p:nvPr>
        </p:nvGraphicFramePr>
        <p:xfrm>
          <a:off x="8551501" y="2321560"/>
          <a:ext cx="333248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280">
                  <a:extLst>
                    <a:ext uri="{9D8B030D-6E8A-4147-A177-3AD203B41FA5}">
                      <a16:colId xmlns:a16="http://schemas.microsoft.com/office/drawing/2014/main" val="410378791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2982386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3240669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60671527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4378654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76340549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70417560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179645763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6871108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31344775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97189111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956758369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1744547967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60080660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503324146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8718917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28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151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94911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366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514160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b="1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6858325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Benchmark: Matrix Multiplication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Review from your linear algebra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37778" y="261823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773876" y="2624372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6" name="Left Bracket 5"/>
          <p:cNvSpPr/>
          <p:nvPr/>
        </p:nvSpPr>
        <p:spPr bwMode="auto">
          <a:xfrm>
            <a:off x="3461578" y="262181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/>
          <p:cNvSpPr/>
          <p:nvPr/>
        </p:nvSpPr>
        <p:spPr bwMode="auto">
          <a:xfrm>
            <a:off x="4697676" y="2624371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Bracket 7"/>
          <p:cNvSpPr/>
          <p:nvPr/>
        </p:nvSpPr>
        <p:spPr bwMode="auto">
          <a:xfrm flipH="1">
            <a:off x="4155550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/>
          <p:cNvSpPr/>
          <p:nvPr/>
        </p:nvSpPr>
        <p:spPr bwMode="auto">
          <a:xfrm flipH="1">
            <a:off x="5366578" y="2622837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338911" y="280290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×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570150" y="280289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=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901640" y="5128695"/>
            <a:ext cx="745102" cy="1200329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3</a:t>
            </a:r>
          </a:p>
          <a:p>
            <a:pPr marL="342900" indent="-342900">
              <a:buAutoNum type="arabicPlain"/>
            </a:pPr>
            <a:r>
              <a:rPr lang="en-US" sz="2400" dirty="0">
                <a:latin typeface="Calibri" pitchFamily="34" charset="0"/>
              </a:rPr>
              <a:t>4</a:t>
            </a:r>
          </a:p>
          <a:p>
            <a:pPr marL="342900" indent="-342900">
              <a:buAutoNum type="arabicPlain"/>
            </a:pPr>
            <a:endParaRPr lang="en-US" sz="2400" dirty="0">
              <a:latin typeface="Calibri" pitchFamily="34" charset="0"/>
            </a:endParaRPr>
          </a:p>
        </p:txBody>
      </p:sp>
      <p:sp>
        <p:nvSpPr>
          <p:cNvPr id="15" name="Left Bracket 14"/>
          <p:cNvSpPr/>
          <p:nvPr/>
        </p:nvSpPr>
        <p:spPr bwMode="auto">
          <a:xfrm>
            <a:off x="3825440" y="5132276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ket 15"/>
          <p:cNvSpPr/>
          <p:nvPr/>
        </p:nvSpPr>
        <p:spPr bwMode="auto">
          <a:xfrm flipH="1">
            <a:off x="4519412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4977448" y="4188395"/>
            <a:ext cx="745102" cy="83099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5	6</a:t>
            </a:r>
          </a:p>
          <a:p>
            <a:pPr marL="342900" indent="-342900">
              <a:defRPr/>
            </a:pPr>
            <a:r>
              <a:rPr lang="en-US" sz="2400" dirty="0">
                <a:latin typeface="Calibri" pitchFamily="34" charset="0"/>
              </a:rPr>
              <a:t>7	8</a:t>
            </a:r>
          </a:p>
        </p:txBody>
      </p:sp>
      <p:sp>
        <p:nvSpPr>
          <p:cNvPr id="18" name="Left Bracket 17"/>
          <p:cNvSpPr/>
          <p:nvPr/>
        </p:nvSpPr>
        <p:spPr bwMode="auto">
          <a:xfrm>
            <a:off x="4901248" y="4188394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Left Bracket 18"/>
          <p:cNvSpPr/>
          <p:nvPr/>
        </p:nvSpPr>
        <p:spPr bwMode="auto">
          <a:xfrm flipH="1">
            <a:off x="5570150" y="4186860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Left Bracket 19"/>
          <p:cNvSpPr/>
          <p:nvPr/>
        </p:nvSpPr>
        <p:spPr bwMode="auto">
          <a:xfrm>
            <a:off x="4901248" y="513022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Left Bracket 20"/>
          <p:cNvSpPr/>
          <p:nvPr/>
        </p:nvSpPr>
        <p:spPr bwMode="auto">
          <a:xfrm flipH="1">
            <a:off x="5570150" y="512869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Left Bracket 21"/>
          <p:cNvSpPr/>
          <p:nvPr/>
        </p:nvSpPr>
        <p:spPr bwMode="auto">
          <a:xfrm>
            <a:off x="5976906" y="2619769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Left Bracket 22"/>
          <p:cNvSpPr/>
          <p:nvPr/>
        </p:nvSpPr>
        <p:spPr bwMode="auto">
          <a:xfrm flipH="1">
            <a:off x="6645808" y="2618235"/>
            <a:ext cx="152400" cy="830996"/>
          </a:xfrm>
          <a:prstGeom prst="leftBracket">
            <a:avLst/>
          </a:prstGeom>
          <a:noFill/>
          <a:ln w="38100">
            <a:solidFill>
              <a:srgbClr val="000000"/>
            </a:solidFill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 bwMode="auto">
          <a:xfrm>
            <a:off x="3910648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6" name="Oval 25"/>
          <p:cNvSpPr/>
          <p:nvPr/>
        </p:nvSpPr>
        <p:spPr bwMode="auto">
          <a:xfrm>
            <a:off x="4985578" y="42213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7" name="Oval 26"/>
          <p:cNvSpPr/>
          <p:nvPr/>
        </p:nvSpPr>
        <p:spPr bwMode="auto">
          <a:xfrm>
            <a:off x="4253117" y="5181600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8" name="Oval 27"/>
          <p:cNvSpPr/>
          <p:nvPr/>
        </p:nvSpPr>
        <p:spPr bwMode="auto">
          <a:xfrm>
            <a:off x="3903718" y="5572436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9" name="Oval 28"/>
          <p:cNvSpPr/>
          <p:nvPr/>
        </p:nvSpPr>
        <p:spPr bwMode="auto">
          <a:xfrm>
            <a:off x="4253117" y="556883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0" name="Oval 29"/>
          <p:cNvSpPr/>
          <p:nvPr/>
        </p:nvSpPr>
        <p:spPr bwMode="auto">
          <a:xfrm>
            <a:off x="5324904" y="4227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1" name="Oval 30"/>
          <p:cNvSpPr/>
          <p:nvPr/>
        </p:nvSpPr>
        <p:spPr bwMode="auto">
          <a:xfrm>
            <a:off x="4985578" y="4608844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2" name="Oval 31"/>
          <p:cNvSpPr/>
          <p:nvPr/>
        </p:nvSpPr>
        <p:spPr bwMode="auto">
          <a:xfrm>
            <a:off x="5322461" y="4607613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4967839" y="5178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5</a:t>
            </a:r>
          </a:p>
        </p:txBody>
      </p:sp>
      <p:sp>
        <p:nvSpPr>
          <p:cNvPr id="34" name="Oval 33"/>
          <p:cNvSpPr/>
          <p:nvPr/>
        </p:nvSpPr>
        <p:spPr bwMode="auto">
          <a:xfrm>
            <a:off x="4965808" y="5175745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914749" y="4240023"/>
            <a:ext cx="69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5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414498" y="4240023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7 = 26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04522" y="4620512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 × 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406368" y="4614678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+ 3 × 8 = 30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02162" y="4996934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5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1406368" y="4991100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7 = 38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9056" y="5359527"/>
            <a:ext cx="639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 × 6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406367" y="5359527"/>
            <a:ext cx="1263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+ 4 × 8 = 44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4915601" y="51816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5341849" y="5174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5297872" y="51731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49" name="Oval 48"/>
          <p:cNvSpPr/>
          <p:nvPr/>
        </p:nvSpPr>
        <p:spPr bwMode="auto">
          <a:xfrm>
            <a:off x="5343991" y="5161019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0" name="Oval 49"/>
          <p:cNvSpPr/>
          <p:nvPr/>
        </p:nvSpPr>
        <p:spPr bwMode="auto">
          <a:xfrm>
            <a:off x="4958586" y="556785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1" name="Oval 50"/>
          <p:cNvSpPr/>
          <p:nvPr/>
        </p:nvSpPr>
        <p:spPr bwMode="auto">
          <a:xfrm>
            <a:off x="5343991" y="5563088"/>
            <a:ext cx="321698" cy="381000"/>
          </a:xfrm>
          <a:prstGeom prst="ellipse">
            <a:avLst/>
          </a:prstGeom>
          <a:solidFill>
            <a:schemeClr val="bg1">
              <a:alpha val="0"/>
            </a:schemeClr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2" name="TextBox 51"/>
          <p:cNvSpPr txBox="1"/>
          <p:nvPr/>
        </p:nvSpPr>
        <p:spPr>
          <a:xfrm>
            <a:off x="4903757" y="55767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10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4914103" y="557827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00623" y="55719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295488" y="55773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6001665" y="2664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26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6386577" y="266225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30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994592" y="30315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38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386577" y="30294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44</a:t>
            </a:r>
          </a:p>
        </p:txBody>
      </p:sp>
      <p:sp>
        <p:nvSpPr>
          <p:cNvPr id="57" name="Slide Number Placeholder 1">
            <a:extLst>
              <a:ext uri="{FF2B5EF4-FFF2-40B4-BE49-F238E27FC236}">
                <a16:creationId xmlns:a16="http://schemas.microsoft.com/office/drawing/2014/main" id="{9FAD6AE8-201F-468B-AB46-902581FC6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5AC15A1-FAB8-8A35-C01C-35537DEE6840}"/>
              </a:ext>
            </a:extLst>
          </p:cNvPr>
          <p:cNvSpPr txBox="1"/>
          <p:nvPr/>
        </p:nvSpPr>
        <p:spPr>
          <a:xfrm>
            <a:off x="7338955" y="4337586"/>
            <a:ext cx="45081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When is matrix multiplication important?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ML and AI algorithms!!</a:t>
            </a:r>
          </a:p>
        </p:txBody>
      </p:sp>
    </p:spTree>
    <p:extLst>
      <p:ext uri="{BB962C8B-B14F-4D97-AF65-F5344CB8AC3E}">
        <p14:creationId xmlns:p14="http://schemas.microsoft.com/office/powerpoint/2010/main" val="239696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 animBg="1"/>
      <p:bldP spid="16" grpId="0" animBg="1"/>
      <p:bldP spid="17" grpId="0"/>
      <p:bldP spid="18" grpId="0" animBg="1"/>
      <p:bldP spid="19" grpId="0" animBg="1"/>
      <p:bldP spid="20" grpId="0" animBg="1"/>
      <p:bldP spid="21" grpId="0" animBg="1"/>
      <p:bldP spid="25" grpId="0" animBg="1"/>
      <p:bldP spid="25" grpId="1" animBg="1"/>
      <p:bldP spid="25" grpId="2" animBg="1"/>
      <p:bldP spid="25" grpId="3" animBg="1"/>
      <p:bldP spid="26" grpId="0" animBg="1"/>
      <p:bldP spid="26" grpId="1" animBg="1"/>
      <p:bldP spid="26" grpId="2" animBg="1"/>
      <p:bldP spid="26" grpId="3" animBg="1"/>
      <p:bldP spid="27" grpId="0" animBg="1"/>
      <p:bldP spid="27" grpId="1" animBg="1"/>
      <p:bldP spid="27" grpId="2" animBg="1"/>
      <p:bldP spid="27" grpId="3" animBg="1"/>
      <p:bldP spid="28" grpId="0" animBg="1"/>
      <p:bldP spid="28" grpId="1" animBg="1"/>
      <p:bldP spid="28" grpId="2" animBg="1"/>
      <p:bldP spid="28" grpId="3" animBg="1"/>
      <p:bldP spid="29" grpId="0" animBg="1"/>
      <p:bldP spid="29" grpId="1" animBg="1"/>
      <p:bldP spid="29" grpId="2" animBg="1"/>
      <p:bldP spid="29" grpId="3" animBg="1"/>
      <p:bldP spid="30" grpId="0" animBg="1"/>
      <p:bldP spid="30" grpId="1" animBg="1"/>
      <p:bldP spid="30" grpId="2" animBg="1"/>
      <p:bldP spid="30" grpId="3" animBg="1"/>
      <p:bldP spid="31" grpId="0" animBg="1"/>
      <p:bldP spid="31" grpId="1" animBg="1"/>
      <p:bldP spid="31" grpId="2" animBg="1"/>
      <p:bldP spid="31" grpId="3" animBg="1"/>
      <p:bldP spid="31" grpId="4" animBg="1"/>
      <p:bldP spid="32" grpId="0" animBg="1"/>
      <p:bldP spid="32" grpId="1" animBg="1"/>
      <p:bldP spid="32" grpId="2" animBg="1"/>
      <p:bldP spid="32" grpId="3" animBg="1"/>
      <p:bldP spid="33" grpId="0"/>
      <p:bldP spid="33" grpId="1"/>
      <p:bldP spid="34" grpId="0" animBg="1"/>
      <p:bldP spid="34" grpId="1" animBg="1"/>
      <p:bldP spid="35" grpId="0"/>
      <p:bldP spid="37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6" grpId="1"/>
      <p:bldP spid="47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/>
      <p:bldP spid="52" grpId="1"/>
      <p:bldP spid="54" grpId="0"/>
      <p:bldP spid="55" grpId="0"/>
      <p:bldP spid="55" grpId="1"/>
      <p:bldP spid="56" grpId="0"/>
      <p:bldP spid="58" grpId="0"/>
      <p:bldP spid="59" grpId="0"/>
      <p:bldP spid="60" grpId="0"/>
      <p:bldP spid="6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91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 Rate Analysis for Matrix Multiply</a:t>
            </a:r>
          </a:p>
        </p:txBody>
      </p:sp>
      <p:sp>
        <p:nvSpPr>
          <p:cNvPr id="168992" name="Rectangle 32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</a:t>
            </a:r>
          </a:p>
          <a:p>
            <a:pPr lvl="1"/>
            <a:r>
              <a:rPr lang="en-US" dirty="0"/>
              <a:t>Line size = 32B (big enough for four 64-bit longs)</a:t>
            </a:r>
          </a:p>
          <a:p>
            <a:pPr lvl="1"/>
            <a:r>
              <a:rPr lang="en-US" dirty="0"/>
              <a:t>Matrix dimension (N) is very large</a:t>
            </a:r>
          </a:p>
          <a:p>
            <a:pPr lvl="2"/>
            <a:r>
              <a:rPr lang="en-US" dirty="0"/>
              <a:t>Approximate 1/N as 0.0</a:t>
            </a:r>
          </a:p>
          <a:p>
            <a:pPr lvl="1"/>
            <a:r>
              <a:rPr lang="en-US" dirty="0"/>
              <a:t>Cache is not big enough to hold even one row</a:t>
            </a:r>
          </a:p>
          <a:p>
            <a:r>
              <a:rPr lang="en-US" dirty="0"/>
              <a:t>Analysis Method:</a:t>
            </a:r>
          </a:p>
          <a:p>
            <a:pPr lvl="1"/>
            <a:r>
              <a:rPr lang="en-US" dirty="0"/>
              <a:t>Look at access pattern of inner loop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Now we’ll see why the standard matrix multiplication is bad!</a:t>
            </a:r>
          </a:p>
          <a:p>
            <a:pPr lvl="1"/>
            <a:r>
              <a:rPr lang="en-US" dirty="0"/>
              <a:t>From a performance standpoint, that is</a:t>
            </a:r>
          </a:p>
        </p:txBody>
      </p:sp>
      <p:grpSp>
        <p:nvGrpSpPr>
          <p:cNvPr id="39" name="Group 38"/>
          <p:cNvGrpSpPr/>
          <p:nvPr/>
        </p:nvGrpSpPr>
        <p:grpSpPr>
          <a:xfrm>
            <a:off x="3352800" y="3733801"/>
            <a:ext cx="1295400" cy="1660267"/>
            <a:chOff x="1752600" y="4648200"/>
            <a:chExt cx="1295400" cy="1660267"/>
          </a:xfrm>
        </p:grpSpPr>
        <p:sp>
          <p:nvSpPr>
            <p:cNvPr id="168966" name="Rectangle 6"/>
            <p:cNvSpPr>
              <a:spLocks noChangeArrowheads="1"/>
            </p:cNvSpPr>
            <p:nvPr/>
          </p:nvSpPr>
          <p:spPr bwMode="auto">
            <a:xfrm>
              <a:off x="2139950" y="5111750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67" name="Rectangle 7"/>
            <p:cNvSpPr>
              <a:spLocks noChangeArrowheads="1"/>
            </p:cNvSpPr>
            <p:nvPr/>
          </p:nvSpPr>
          <p:spPr bwMode="auto">
            <a:xfrm>
              <a:off x="241865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68969" name="Line 9"/>
            <p:cNvSpPr>
              <a:spLocks noChangeShapeType="1"/>
            </p:cNvSpPr>
            <p:nvPr/>
          </p:nvSpPr>
          <p:spPr bwMode="auto">
            <a:xfrm>
              <a:off x="2146300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0" name="Rectangle 10"/>
            <p:cNvSpPr>
              <a:spLocks noChangeArrowheads="1"/>
            </p:cNvSpPr>
            <p:nvPr/>
          </p:nvSpPr>
          <p:spPr bwMode="auto">
            <a:xfrm>
              <a:off x="2271713" y="4662487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72" name="Line 12"/>
            <p:cNvSpPr>
              <a:spLocks noChangeShapeType="1"/>
            </p:cNvSpPr>
            <p:nvPr/>
          </p:nvSpPr>
          <p:spPr bwMode="auto">
            <a:xfrm>
              <a:off x="1752600" y="51308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3" name="Rectangle 13"/>
            <p:cNvSpPr>
              <a:spLocks noChangeArrowheads="1"/>
            </p:cNvSpPr>
            <p:nvPr/>
          </p:nvSpPr>
          <p:spPr bwMode="auto">
            <a:xfrm>
              <a:off x="1812337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i</a:t>
              </a:r>
              <a:endParaRPr lang="en-US" dirty="0">
                <a:latin typeface="Courier New"/>
                <a:cs typeface="Courier New"/>
              </a:endParaRP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5465178" y="3733801"/>
            <a:ext cx="1255297" cy="1660267"/>
            <a:chOff x="3505200" y="4648200"/>
            <a:chExt cx="1255297" cy="1660267"/>
          </a:xfrm>
        </p:grpSpPr>
        <p:sp>
          <p:nvSpPr>
            <p:cNvPr id="168976" name="Rectangle 16"/>
            <p:cNvSpPr>
              <a:spLocks noChangeArrowheads="1"/>
            </p:cNvSpPr>
            <p:nvPr/>
          </p:nvSpPr>
          <p:spPr bwMode="auto">
            <a:xfrm>
              <a:off x="4114800" y="5941700"/>
              <a:ext cx="336630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68978" name="Line 18"/>
            <p:cNvSpPr>
              <a:spLocks noChangeShapeType="1"/>
            </p:cNvSpPr>
            <p:nvPr/>
          </p:nvSpPr>
          <p:spPr bwMode="auto">
            <a:xfrm>
              <a:off x="3505200" y="5118101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79" name="Rectangle 19"/>
            <p:cNvSpPr>
              <a:spLocks noChangeArrowheads="1"/>
            </p:cNvSpPr>
            <p:nvPr/>
          </p:nvSpPr>
          <p:spPr bwMode="auto">
            <a:xfrm>
              <a:off x="3567113" y="5205414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k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168982" name="Rectangle 22"/>
            <p:cNvSpPr>
              <a:spLocks noChangeArrowheads="1"/>
            </p:cNvSpPr>
            <p:nvPr/>
          </p:nvSpPr>
          <p:spPr bwMode="auto">
            <a:xfrm>
              <a:off x="3948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5" name="Rectangle 6"/>
            <p:cNvSpPr>
              <a:spLocks noChangeArrowheads="1"/>
            </p:cNvSpPr>
            <p:nvPr/>
          </p:nvSpPr>
          <p:spPr bwMode="auto">
            <a:xfrm>
              <a:off x="3852447" y="5111749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7" name="Line 9"/>
            <p:cNvSpPr>
              <a:spLocks noChangeShapeType="1"/>
            </p:cNvSpPr>
            <p:nvPr/>
          </p:nvSpPr>
          <p:spPr bwMode="auto">
            <a:xfrm>
              <a:off x="3852447" y="4648200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7537450" y="3733801"/>
            <a:ext cx="1301750" cy="1606291"/>
            <a:chOff x="5334000" y="4648200"/>
            <a:chExt cx="1301750" cy="1606291"/>
          </a:xfrm>
        </p:grpSpPr>
        <p:sp>
          <p:nvSpPr>
            <p:cNvPr id="168964" name="Rectangle 4"/>
            <p:cNvSpPr>
              <a:spLocks noChangeArrowheads="1"/>
            </p:cNvSpPr>
            <p:nvPr/>
          </p:nvSpPr>
          <p:spPr bwMode="auto">
            <a:xfrm>
              <a:off x="6019800" y="5887724"/>
              <a:ext cx="349454" cy="366767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68986" name="Line 26"/>
            <p:cNvSpPr>
              <a:spLocks noChangeShapeType="1"/>
            </p:cNvSpPr>
            <p:nvPr/>
          </p:nvSpPr>
          <p:spPr bwMode="auto">
            <a:xfrm>
              <a:off x="5334000" y="5118100"/>
              <a:ext cx="0" cy="736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168987" name="Rectangle 27"/>
            <p:cNvSpPr>
              <a:spLocks noChangeArrowheads="1"/>
            </p:cNvSpPr>
            <p:nvPr/>
          </p:nvSpPr>
          <p:spPr bwMode="auto">
            <a:xfrm>
              <a:off x="5395913" y="5205413"/>
              <a:ext cx="321263" cy="366767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>
                  <a:latin typeface="Courier New"/>
                  <a:cs typeface="Courier New"/>
                </a:rPr>
                <a:t>i</a:t>
              </a:r>
            </a:p>
          </p:txBody>
        </p:sp>
        <p:sp>
          <p:nvSpPr>
            <p:cNvPr id="168990" name="Rectangle 30"/>
            <p:cNvSpPr>
              <a:spLocks noChangeArrowheads="1"/>
            </p:cNvSpPr>
            <p:nvPr/>
          </p:nvSpPr>
          <p:spPr bwMode="auto">
            <a:xfrm>
              <a:off x="5853113" y="4648200"/>
              <a:ext cx="320675" cy="366713"/>
            </a:xfrm>
            <a:prstGeom prst="rect">
              <a:avLst/>
            </a:prstGeom>
            <a:solidFill>
              <a:schemeClr val="bg1"/>
            </a:solidFill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dirty="0" err="1">
                  <a:latin typeface="Courier New"/>
                  <a:cs typeface="Courier New"/>
                </a:rPr>
                <a:t>j</a:t>
              </a:r>
              <a:endParaRPr lang="en-US" dirty="0">
                <a:latin typeface="Courier New"/>
                <a:cs typeface="Courier New"/>
              </a:endParaRPr>
            </a:p>
          </p:txBody>
        </p:sp>
        <p:sp>
          <p:nvSpPr>
            <p:cNvPr id="36" name="Rectangle 6"/>
            <p:cNvSpPr>
              <a:spLocks noChangeArrowheads="1"/>
            </p:cNvSpPr>
            <p:nvPr/>
          </p:nvSpPr>
          <p:spPr bwMode="auto">
            <a:xfrm>
              <a:off x="5727700" y="5053425"/>
              <a:ext cx="908050" cy="74295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  <p:sp>
          <p:nvSpPr>
            <p:cNvPr id="38" name="Line 9"/>
            <p:cNvSpPr>
              <a:spLocks noChangeShapeType="1"/>
            </p:cNvSpPr>
            <p:nvPr/>
          </p:nvSpPr>
          <p:spPr bwMode="auto">
            <a:xfrm>
              <a:off x="5727700" y="4662487"/>
              <a:ext cx="7366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ourier New"/>
                <a:cs typeface="Courier New"/>
              </a:endParaRPr>
            </a:p>
          </p:txBody>
        </p:sp>
      </p:grpSp>
      <p:sp>
        <p:nvSpPr>
          <p:cNvPr id="3" name="Multiply 2"/>
          <p:cNvSpPr/>
          <p:nvPr/>
        </p:nvSpPr>
        <p:spPr bwMode="auto">
          <a:xfrm>
            <a:off x="4867629" y="4240552"/>
            <a:ext cx="457200" cy="527051"/>
          </a:xfrm>
          <a:prstGeom prst="mathMultiply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4" name="Equal 3"/>
          <p:cNvSpPr/>
          <p:nvPr/>
        </p:nvSpPr>
        <p:spPr bwMode="auto">
          <a:xfrm>
            <a:off x="6889236" y="4309779"/>
            <a:ext cx="457200" cy="348002"/>
          </a:xfrm>
          <a:prstGeom prst="mathEqual">
            <a:avLst/>
          </a:prstGeom>
          <a:solidFill>
            <a:srgbClr val="3366FF"/>
          </a:solidFill>
          <a:ln w="12700" cap="flat" cmpd="sng" algn="ctr">
            <a:solidFill>
              <a:srgbClr val="3366FF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11F7CC8-2A2C-4813-8CF0-DE591A264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6758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5302250" y="1676401"/>
            <a:ext cx="4984750" cy="5064125"/>
            <a:chOff x="3778250" y="1676400"/>
            <a:chExt cx="4984750" cy="5064125"/>
          </a:xfrm>
        </p:grpSpPr>
        <p:sp>
          <p:nvSpPr>
            <p:cNvPr id="4" name="Slide Number Placeholder 3"/>
            <p:cNvSpPr txBox="1">
              <a:spLocks/>
            </p:cNvSpPr>
            <p:nvPr/>
          </p:nvSpPr>
          <p:spPr>
            <a:xfrm>
              <a:off x="6856412" y="6283325"/>
              <a:ext cx="1905000" cy="457200"/>
            </a:xfrm>
            <a:prstGeom prst="rect">
              <a:avLst/>
            </a:prstGeom>
            <a:noFill/>
            <a:ln/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2pPr>
              <a:lvl3pPr marL="1143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3pPr>
              <a:lvl4pPr marL="1600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4pPr>
              <a:lvl5pPr marL="20574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5pPr>
              <a:lvl6pPr marL="25146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6pPr>
              <a:lvl7pPr marL="29718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7pPr>
              <a:lvl8pPr marL="34290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8pPr>
              <a:lvl9pPr marL="3886200" indent="-228600" algn="l" defTabSz="914400" rtl="0" eaLnBrk="0" fontAlgn="base" latinLnBrk="0" hangingPunct="0">
                <a:spcBef>
                  <a:spcPct val="0"/>
                </a:spcBef>
                <a:spcAft>
                  <a:spcPct val="0"/>
                </a:spcAft>
                <a:defRPr sz="2400" b="1" kern="12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+mn-cs"/>
                </a:defRPr>
              </a:lvl9pPr>
            </a:lstStyle>
            <a:p>
              <a:pPr eaLnBrk="1" hangingPunct="1"/>
              <a:fld id="{DF16C12B-8751-0243-98F0-BD581EAEDC7D}" type="slidenum">
                <a:rPr lang="en-US">
                  <a:solidFill>
                    <a:srgbClr val="000000"/>
                  </a:solidFill>
                  <a:latin typeface="Times New Roman" charset="0"/>
                </a:rPr>
                <a:pPr eaLnBrk="1" hangingPunct="1"/>
                <a:t>45</a:t>
              </a:fld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5" name="Text Box 3"/>
            <p:cNvSpPr txBox="1">
              <a:spLocks noChangeArrowheads="1"/>
            </p:cNvSpPr>
            <p:nvPr/>
          </p:nvSpPr>
          <p:spPr bwMode="auto">
            <a:xfrm>
              <a:off x="3779837" y="4195763"/>
              <a:ext cx="2468563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6" name="Text Box 4"/>
            <p:cNvSpPr txBox="1">
              <a:spLocks noChangeArrowheads="1"/>
            </p:cNvSpPr>
            <p:nvPr/>
          </p:nvSpPr>
          <p:spPr bwMode="auto">
            <a:xfrm>
              <a:off x="6292850" y="16811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6292850" y="4195763"/>
              <a:ext cx="2468562" cy="246856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7664450" y="1681163"/>
              <a:ext cx="53975" cy="2468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9" name="Line 7"/>
            <p:cNvSpPr>
              <a:spLocks noChangeShapeType="1"/>
            </p:cNvSpPr>
            <p:nvPr/>
          </p:nvSpPr>
          <p:spPr bwMode="auto">
            <a:xfrm>
              <a:off x="7720012" y="4149725"/>
              <a:ext cx="1588" cy="1417638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7664450" y="4119563"/>
              <a:ext cx="1587" cy="141763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 flipH="1">
              <a:off x="6291262" y="6515100"/>
              <a:ext cx="2471738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>
              <a:off x="3779837" y="5567363"/>
              <a:ext cx="2468563" cy="55562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7641432" y="5537247"/>
              <a:ext cx="112712" cy="10635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6237287" y="5567363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6237287" y="5621338"/>
              <a:ext cx="1417638" cy="1587"/>
            </a:xfrm>
            <a:prstGeom prst="line">
              <a:avLst/>
            </a:prstGeom>
            <a:noFill/>
            <a:ln w="9360">
              <a:solidFill>
                <a:srgbClr val="969696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H="1" flipV="1">
              <a:off x="8609012" y="1676400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5"/>
            <p:cNvSpPr>
              <a:spLocks noChangeShapeType="1"/>
            </p:cNvSpPr>
            <p:nvPr/>
          </p:nvSpPr>
          <p:spPr bwMode="auto">
            <a:xfrm flipH="1" flipV="1">
              <a:off x="8609012" y="4194175"/>
              <a:ext cx="7938" cy="247173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6"/>
            <p:cNvSpPr>
              <a:spLocks noChangeShapeType="1"/>
            </p:cNvSpPr>
            <p:nvPr/>
          </p:nvSpPr>
          <p:spPr bwMode="auto">
            <a:xfrm flipH="1">
              <a:off x="3778250" y="6515100"/>
              <a:ext cx="2471737" cy="1588"/>
            </a:xfrm>
            <a:prstGeom prst="line">
              <a:avLst/>
            </a:prstGeom>
            <a:noFill/>
            <a:ln w="648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Text Box 17"/>
            <p:cNvSpPr txBox="1">
              <a:spLocks noChangeArrowheads="1"/>
            </p:cNvSpPr>
            <p:nvPr/>
          </p:nvSpPr>
          <p:spPr bwMode="auto">
            <a:xfrm rot="16200000">
              <a:off x="8368497" y="27236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0" name="Text Box 18"/>
            <p:cNvSpPr txBox="1">
              <a:spLocks noChangeArrowheads="1"/>
            </p:cNvSpPr>
            <p:nvPr/>
          </p:nvSpPr>
          <p:spPr bwMode="auto">
            <a:xfrm rot="16200000">
              <a:off x="8368497" y="5238236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1" name="Text Box 19"/>
            <p:cNvSpPr txBox="1">
              <a:spLocks noChangeArrowheads="1"/>
            </p:cNvSpPr>
            <p:nvPr/>
          </p:nvSpPr>
          <p:spPr bwMode="auto">
            <a:xfrm>
              <a:off x="489266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2" name="Text Box 20"/>
            <p:cNvSpPr txBox="1">
              <a:spLocks noChangeArrowheads="1"/>
            </p:cNvSpPr>
            <p:nvPr/>
          </p:nvSpPr>
          <p:spPr bwMode="auto">
            <a:xfrm>
              <a:off x="7350116" y="6172200"/>
              <a:ext cx="222266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algn="ctr" eaLnBrk="1" hangingPunct="1">
                <a:buClr>
                  <a:srgbClr val="FFFFFF"/>
                </a:buClr>
                <a:buSzPct val="100000"/>
                <a:buFont typeface="Times New Roman" charset="0"/>
                <a:buNone/>
              </a:pPr>
              <a:r>
                <a:rPr lang="en-US" b="1" dirty="0">
                  <a:solidFill>
                    <a:srgbClr val="000000"/>
                  </a:solidFill>
                  <a:latin typeface="Times New Roman" charset="0"/>
                </a:rPr>
                <a:t>N</a:t>
              </a:r>
            </a:p>
          </p:txBody>
        </p:sp>
        <p:sp>
          <p:nvSpPr>
            <p:cNvPr id="23" name="Line 22"/>
            <p:cNvSpPr>
              <a:spLocks noChangeShapeType="1"/>
            </p:cNvSpPr>
            <p:nvPr/>
          </p:nvSpPr>
          <p:spPr bwMode="auto">
            <a:xfrm>
              <a:off x="4646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Text Box 23"/>
            <p:cNvSpPr txBox="1">
              <a:spLocks noChangeArrowheads="1"/>
            </p:cNvSpPr>
            <p:nvPr/>
          </p:nvSpPr>
          <p:spPr bwMode="auto">
            <a:xfrm>
              <a:off x="4606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25" name="Line 24"/>
            <p:cNvSpPr>
              <a:spLocks noChangeShapeType="1"/>
            </p:cNvSpPr>
            <p:nvPr/>
          </p:nvSpPr>
          <p:spPr bwMode="auto">
            <a:xfrm>
              <a:off x="3808412" y="5749925"/>
              <a:ext cx="8382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Text Box 25"/>
            <p:cNvSpPr txBox="1">
              <a:spLocks noChangeArrowheads="1"/>
            </p:cNvSpPr>
            <p:nvPr/>
          </p:nvSpPr>
          <p:spPr bwMode="auto">
            <a:xfrm>
              <a:off x="4013200" y="56403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7796212" y="1711325"/>
              <a:ext cx="1588" cy="914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Text Box 27"/>
            <p:cNvSpPr txBox="1">
              <a:spLocks noChangeArrowheads="1"/>
            </p:cNvSpPr>
            <p:nvPr/>
          </p:nvSpPr>
          <p:spPr bwMode="auto">
            <a:xfrm>
              <a:off x="7772400" y="1982788"/>
              <a:ext cx="353280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29" name="Line 28"/>
            <p:cNvSpPr>
              <a:spLocks noChangeShapeType="1"/>
            </p:cNvSpPr>
            <p:nvPr/>
          </p:nvSpPr>
          <p:spPr bwMode="auto">
            <a:xfrm>
              <a:off x="6246812" y="27019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Text Box 29"/>
            <p:cNvSpPr txBox="1">
              <a:spLocks noChangeArrowheads="1"/>
            </p:cNvSpPr>
            <p:nvPr/>
          </p:nvSpPr>
          <p:spPr bwMode="auto">
            <a:xfrm>
              <a:off x="6661150" y="26193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31" name="Line 22"/>
            <p:cNvSpPr>
              <a:spLocks noChangeShapeType="1"/>
            </p:cNvSpPr>
            <p:nvPr/>
          </p:nvSpPr>
          <p:spPr bwMode="auto">
            <a:xfrm>
              <a:off x="7694612" y="4225925"/>
              <a:ext cx="1588" cy="12954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auto">
            <a:xfrm>
              <a:off x="7654925" y="4573588"/>
              <a:ext cx="271526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33" name="Line 28"/>
            <p:cNvSpPr>
              <a:spLocks noChangeShapeType="1"/>
            </p:cNvSpPr>
            <p:nvPr/>
          </p:nvSpPr>
          <p:spPr bwMode="auto">
            <a:xfrm>
              <a:off x="6170612" y="5597525"/>
              <a:ext cx="1447800" cy="1588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Text Box 29"/>
            <p:cNvSpPr txBox="1">
              <a:spLocks noChangeArrowheads="1"/>
            </p:cNvSpPr>
            <p:nvPr/>
          </p:nvSpPr>
          <p:spPr bwMode="auto">
            <a:xfrm>
              <a:off x="6584950" y="5514975"/>
              <a:ext cx="253893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>
                  <a:solidFill>
                    <a:srgbClr val="000000"/>
                  </a:solidFill>
                </a:rPr>
                <a:t>j</a:t>
              </a:r>
            </a:p>
          </p:txBody>
        </p:sp>
      </p:grpSp>
      <p:sp>
        <p:nvSpPr>
          <p:cNvPr id="35" name="Rectangle 4"/>
          <p:cNvSpPr>
            <a:spLocks noChangeArrowheads="1"/>
          </p:cNvSpPr>
          <p:nvPr/>
        </p:nvSpPr>
        <p:spPr bwMode="auto">
          <a:xfrm>
            <a:off x="1752601" y="762000"/>
            <a:ext cx="4492625" cy="2982227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for (k=0; k&lt;n; k++)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sum +=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 * b[k][j];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3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Example</a:t>
            </a:r>
          </a:p>
        </p:txBody>
      </p:sp>
      <p:sp>
        <p:nvSpPr>
          <p:cNvPr id="37" name="Rectangle 9"/>
          <p:cNvSpPr txBox="1">
            <a:spLocks noChangeArrowheads="1"/>
          </p:cNvSpPr>
          <p:nvPr/>
        </p:nvSpPr>
        <p:spPr bwMode="auto">
          <a:xfrm>
            <a:off x="1676401" y="3942393"/>
            <a:ext cx="3641725" cy="2799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b="0" dirty="0"/>
              <a:t>Multiply N x N matrices</a:t>
            </a:r>
          </a:p>
          <a:p>
            <a:r>
              <a:rPr lang="en-US" b="0" dirty="0"/>
              <a:t>O(N</a:t>
            </a:r>
            <a:r>
              <a:rPr lang="en-US" b="0" baseline="30000" dirty="0"/>
              <a:t>3</a:t>
            </a:r>
            <a:r>
              <a:rPr lang="en-US" b="0" dirty="0"/>
              <a:t>) total operations</a:t>
            </a:r>
          </a:p>
          <a:p>
            <a:r>
              <a:rPr lang="en-US" b="0" dirty="0"/>
              <a:t>Each source element read N times</a:t>
            </a:r>
          </a:p>
          <a:p>
            <a:r>
              <a:rPr lang="en-US" b="0" dirty="0"/>
              <a:t>N values summed per destination</a:t>
            </a:r>
          </a:p>
        </p:txBody>
      </p:sp>
      <p:sp>
        <p:nvSpPr>
          <p:cNvPr id="38" name="Rectangle 5"/>
          <p:cNvSpPr>
            <a:spLocks noChangeArrowheads="1"/>
          </p:cNvSpPr>
          <p:nvPr/>
        </p:nvSpPr>
        <p:spPr bwMode="auto">
          <a:xfrm>
            <a:off x="6503282" y="838200"/>
            <a:ext cx="1587100" cy="643766"/>
          </a:xfrm>
          <a:prstGeom prst="rect">
            <a:avLst/>
          </a:prstGeom>
          <a:solidFill>
            <a:schemeClr val="bg1"/>
          </a:solidFill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Variable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</a:t>
            </a:r>
            <a:endParaRPr lang="en-US" dirty="0">
              <a:solidFill>
                <a:srgbClr val="FF0000"/>
              </a:solidFill>
              <a:latin typeface="Comic Sans MS" charset="0"/>
            </a:endParaRPr>
          </a:p>
          <a:p>
            <a:pPr algn="l">
              <a:lnSpc>
                <a:spcPct val="100000"/>
              </a:lnSpc>
            </a:pPr>
            <a:r>
              <a:rPr lang="en-US" dirty="0">
                <a:solidFill>
                  <a:srgbClr val="FF0000"/>
                </a:solidFill>
                <a:latin typeface="Calibri" charset="0"/>
                <a:ea typeface="Calibri" charset="0"/>
                <a:cs typeface="Calibri" charset="0"/>
              </a:rPr>
              <a:t>held in register</a:t>
            </a:r>
          </a:p>
        </p:txBody>
      </p:sp>
      <p:sp>
        <p:nvSpPr>
          <p:cNvPr id="39" name="Freeform 38"/>
          <p:cNvSpPr/>
          <p:nvPr/>
        </p:nvSpPr>
        <p:spPr>
          <a:xfrm>
            <a:off x="3799045" y="1184228"/>
            <a:ext cx="2750309" cy="728553"/>
          </a:xfrm>
          <a:custGeom>
            <a:avLst/>
            <a:gdLst>
              <a:gd name="connsiteX0" fmla="*/ 2750309 w 2750309"/>
              <a:gd name="connsiteY0" fmla="*/ 0 h 728553"/>
              <a:gd name="connsiteX1" fmla="*/ 1269973 w 2750309"/>
              <a:gd name="connsiteY1" fmla="*/ 662233 h 728553"/>
              <a:gd name="connsiteX2" fmla="*/ 0 w 2750309"/>
              <a:gd name="connsiteY2" fmla="*/ 670023 h 728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750309" h="728553">
                <a:moveTo>
                  <a:pt x="2750309" y="0"/>
                </a:moveTo>
                <a:cubicBezTo>
                  <a:pt x="2239333" y="275281"/>
                  <a:pt x="1728358" y="550563"/>
                  <a:pt x="1269973" y="662233"/>
                </a:cubicBezTo>
                <a:cubicBezTo>
                  <a:pt x="811588" y="773904"/>
                  <a:pt x="405794" y="721963"/>
                  <a:pt x="0" y="670023"/>
                </a:cubicBezTo>
              </a:path>
            </a:pathLst>
          </a:custGeom>
          <a:ln w="381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BA03A98B-9E27-43FD-ACC3-CB91EBA93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40925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ijk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ijk</a:t>
            </a:r>
            <a:r>
              <a:rPr lang="en-US" dirty="0">
                <a:latin typeface="Courier New" charset="0"/>
              </a:rPr>
              <a:t> */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&lt;</a:t>
            </a:r>
            <a:r>
              <a:rPr lang="en-US" dirty="0" err="1">
                <a:latin typeface="Courier New" charset="0"/>
              </a:rPr>
              <a:t>n</a:t>
            </a:r>
            <a:r>
              <a:rPr lang="en-US" dirty="0">
                <a:latin typeface="Courier New" charset="0"/>
              </a:rPr>
              <a:t>; </a:t>
            </a:r>
            <a:r>
              <a:rPr lang="en-US" dirty="0" err="1">
                <a:latin typeface="Courier New" charset="0"/>
              </a:rPr>
              <a:t>j</a:t>
            </a:r>
            <a:r>
              <a:rPr lang="en-US" dirty="0">
                <a:latin typeface="Courier New" charset="0"/>
              </a:rPr>
              <a:t>++) {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n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 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</a:t>
            </a:r>
            <a:r>
              <a:rPr lang="en-US" dirty="0" err="1">
                <a:latin typeface="Courier New" charset="0"/>
              </a:rPr>
              <a:t>c[i][j</a:t>
            </a:r>
            <a:r>
              <a:rPr lang="en-US" dirty="0">
                <a:latin typeface="Courier New" charset="0"/>
              </a:rPr>
              <a:t>] = sum;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 algn="l"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 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729287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1814514" y="6188936"/>
            <a:ext cx="314028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1.25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C8BD39-52F6-4382-B57A-BB9AEECBC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79794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jik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0"/>
            <a:ext cx="4492625" cy="2889894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jik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sum = 0.0;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(k=0; k&lt;n; k++)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sum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c[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][j] = sum;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sz="2400" dirty="0">
              <a:latin typeface="Calibri"/>
              <a:cs typeface="Calibri"/>
            </a:endParaRP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		</a:t>
            </a: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0"/>
            <a:ext cx="3353200" cy="3780156"/>
            <a:chOff x="5366134" y="914400"/>
            <a:chExt cx="3353200" cy="3780156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7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8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9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4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45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47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49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51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2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53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4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55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6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31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2505005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073218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1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5409274" y="5727270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alibri" pitchFamily="34" charset="0"/>
              </a:rPr>
              <a:t>0</a:t>
            </a:r>
            <a:endParaRPr lang="en-US" sz="2400" dirty="0">
              <a:latin typeface="Calibri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14514" y="6188936"/>
            <a:ext cx="3066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1.25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8A8799B-8D00-4531-9A3B-8DD902F17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66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6" grpId="0"/>
      <p:bldP spid="37" grpId="0"/>
      <p:bldP spid="6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kij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kij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  <a:r>
              <a:rPr lang="en-US" dirty="0">
                <a:latin typeface="Courier New" charset="0"/>
              </a:rPr>
              <a:t>   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302326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</a:t>
            </a:r>
            <a:r>
              <a:rPr lang="en-US" sz="2000" dirty="0">
                <a:latin typeface="Calibri"/>
                <a:cs typeface="Calibri"/>
              </a:rPr>
              <a:t>misses</a:t>
            </a:r>
            <a:r>
              <a:rPr lang="en-US" dirty="0">
                <a:latin typeface="Calibri"/>
                <a:cs typeface="Calibri"/>
              </a:rPr>
              <a:t>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DCA443-4938-4FF7-8E58-BF0218457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6098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ikj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ikj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=0;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&lt;n; 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a[</a:t>
            </a:r>
            <a:r>
              <a:rPr lang="en-US" dirty="0" err="1">
                <a:latin typeface="Courier New" charset="0"/>
              </a:rPr>
              <a:t>i</a:t>
            </a:r>
            <a:r>
              <a:rPr lang="en-US" dirty="0">
                <a:latin typeface="Courier New" charset="0"/>
              </a:rPr>
              <a:t>][k];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(j=0; j&lt;n; j++)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r *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5" y="914401"/>
            <a:ext cx="3359707" cy="3787393"/>
            <a:chOff x="5366134" y="914400"/>
            <a:chExt cx="3359707" cy="3787393"/>
          </a:xfrm>
        </p:grpSpPr>
        <p:sp>
          <p:nvSpPr>
            <p:cNvPr id="171024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27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28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29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4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5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5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Text Box 23"/>
            <p:cNvSpPr txBox="1">
              <a:spLocks noChangeArrowheads="1"/>
            </p:cNvSpPr>
            <p:nvPr/>
          </p:nvSpPr>
          <p:spPr bwMode="auto">
            <a:xfrm>
              <a:off x="592286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000000"/>
                  </a:solidFill>
                </a:rPr>
                <a:t>i</a:t>
              </a:r>
              <a:endParaRPr lang="en-US" sz="1800" dirty="0">
                <a:solidFill>
                  <a:srgbClr val="000000"/>
                </a:solidFill>
              </a:endParaRPr>
            </a:p>
          </p:txBody>
        </p:sp>
        <p:sp>
          <p:nvSpPr>
            <p:cNvPr id="47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50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52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Text Box 23"/>
            <p:cNvSpPr txBox="1">
              <a:spLocks noChangeArrowheads="1"/>
            </p:cNvSpPr>
            <p:nvPr/>
          </p:nvSpPr>
          <p:spPr bwMode="auto">
            <a:xfrm>
              <a:off x="7974535" y="3108553"/>
              <a:ext cx="292164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5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171028" name="Rectangle 20"/>
            <p:cNvSpPr>
              <a:spLocks noChangeArrowheads="1"/>
            </p:cNvSpPr>
            <p:nvPr/>
          </p:nvSpPr>
          <p:spPr bwMode="auto">
            <a:xfrm>
              <a:off x="7227542" y="4299890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71031" name="Rectangle 23"/>
            <p:cNvSpPr>
              <a:spLocks noChangeArrowheads="1"/>
            </p:cNvSpPr>
            <p:nvPr/>
          </p:nvSpPr>
          <p:spPr bwMode="auto">
            <a:xfrm>
              <a:off x="5559801" y="4304248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71026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2024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9435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5257800" y="5727271"/>
            <a:ext cx="728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0.25</a:t>
            </a:r>
          </a:p>
        </p:txBody>
      </p:sp>
      <p:sp>
        <p:nvSpPr>
          <p:cNvPr id="39" name="Rectangle 38"/>
          <p:cNvSpPr/>
          <p:nvPr/>
        </p:nvSpPr>
        <p:spPr>
          <a:xfrm>
            <a:off x="1814514" y="6188936"/>
            <a:ext cx="29495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0.5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C18FEE-9D51-4C94-82A5-25988C83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76388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7" grpId="0"/>
      <p:bldP spid="38" grpId="0"/>
      <p:bldP spid="3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6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Cache-Friendly Code</a:t>
            </a:r>
          </a:p>
        </p:txBody>
      </p:sp>
      <p:sp>
        <p:nvSpPr>
          <p:cNvPr id="160777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Caches are key to program performance</a:t>
            </a:r>
          </a:p>
          <a:p>
            <a:pPr lvl="1"/>
            <a:r>
              <a:rPr lang="en-US" dirty="0"/>
              <a:t>CPU accessing main memory = CPU twiddling its thumbs = bad</a:t>
            </a:r>
          </a:p>
          <a:p>
            <a:pPr lvl="1"/>
            <a:r>
              <a:rPr lang="en-US" dirty="0"/>
              <a:t>Want to avoid as much as possible</a:t>
            </a:r>
          </a:p>
          <a:p>
            <a:pPr lvl="1"/>
            <a:endParaRPr lang="en-US" dirty="0"/>
          </a:p>
          <a:p>
            <a:r>
              <a:rPr lang="en-US" dirty="0"/>
              <a:t>Minimize cache misses in the inner loops of core functions</a:t>
            </a:r>
          </a:p>
          <a:p>
            <a:pPr lvl="1"/>
            <a:r>
              <a:rPr lang="en-US" dirty="0"/>
              <a:t>That’s usually where your program spends most of its time (“hot” code)</a:t>
            </a:r>
          </a:p>
          <a:p>
            <a:pPr lvl="2"/>
            <a:r>
              <a:rPr lang="en-US" dirty="0"/>
              <a:t>Programmers are notoriously bad at guessing these spots</a:t>
            </a:r>
          </a:p>
          <a:p>
            <a:pPr lvl="2"/>
            <a:r>
              <a:rPr lang="en-US" dirty="0"/>
              <a:t>Use a profiler to find them (e.g., </a:t>
            </a:r>
            <a:r>
              <a:rPr lang="en-US" b="1" dirty="0" err="1">
                <a:latin typeface="Courier New" charset="0"/>
                <a:ea typeface="Courier New" charset="0"/>
                <a:cs typeface="Courier New" charset="0"/>
              </a:rPr>
              <a:t>gprof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Repeated references to variables are good (</a:t>
            </a:r>
            <a:r>
              <a:rPr lang="en-US" b="1" i="1" dirty="0"/>
              <a:t>temporal locality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Stride-1 reference patterns are good (</a:t>
            </a:r>
            <a:r>
              <a:rPr lang="en-US" b="1" i="1" dirty="0"/>
              <a:t>spatial locality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I.e., accessing array elements in sequence, not jumping around</a:t>
            </a:r>
          </a:p>
          <a:p>
            <a:pPr lvl="2"/>
            <a:endParaRPr lang="en-US" dirty="0"/>
          </a:p>
          <a:p>
            <a:r>
              <a:rPr lang="en-US" dirty="0"/>
              <a:t>Now that we know how cache memories work</a:t>
            </a:r>
          </a:p>
          <a:p>
            <a:pPr lvl="1"/>
            <a:r>
              <a:rPr lang="en-US" dirty="0"/>
              <a:t>We can quantify the effect of locality on performance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986259-EE40-40AF-B571-1B77DD960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4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7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jki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jki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517D5D-430C-410C-B875-2CDF55A90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013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36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Matrix Multiplication (</a:t>
            </a:r>
            <a:r>
              <a:rPr lang="en-US" dirty="0" err="1"/>
              <a:t>kji</a:t>
            </a:r>
            <a:r>
              <a:rPr lang="en-US" dirty="0"/>
              <a:t>)</a:t>
            </a:r>
          </a:p>
        </p:txBody>
      </p:sp>
      <p:sp>
        <p:nvSpPr>
          <p:cNvPr id="171011" name="Rectangle 3"/>
          <p:cNvSpPr>
            <a:spLocks noChangeArrowheads="1"/>
          </p:cNvSpPr>
          <p:nvPr/>
        </p:nvSpPr>
        <p:spPr bwMode="auto">
          <a:xfrm>
            <a:off x="2051051" y="1765301"/>
            <a:ext cx="4492625" cy="25713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63500" dist="107763" dir="2700000" algn="ctr" rotWithShape="0">
              <a:schemeClr val="tx1">
                <a:alpha val="74998"/>
              </a:schemeClr>
            </a:outerShdw>
          </a:effectLst>
        </p:spPr>
        <p:txBody>
          <a:bodyPr lIns="90487" tIns="9144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/* </a:t>
            </a:r>
            <a:r>
              <a:rPr lang="en-US" dirty="0" err="1">
                <a:latin typeface="Courier New" charset="0"/>
              </a:rPr>
              <a:t>kji</a:t>
            </a:r>
            <a:r>
              <a:rPr lang="en-US" dirty="0">
                <a:latin typeface="Courier New" charset="0"/>
              </a:rPr>
              <a:t> */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for (k=0; k&lt;n; k++)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for (j=0; j&lt;n; j++) {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r = b[k][j];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solidFill>
                  <a:srgbClr val="FF0000"/>
                </a:solidFill>
                <a:latin typeface="Courier New" charset="0"/>
              </a:rPr>
              <a:t>    for (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=0;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&lt;n; 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++)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    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c[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  }</a:t>
            </a:r>
          </a:p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dirty="0">
                <a:latin typeface="Courier New" charset="0"/>
              </a:rPr>
              <a:t>}</a:t>
            </a:r>
          </a:p>
        </p:txBody>
      </p:sp>
      <p:sp>
        <p:nvSpPr>
          <p:cNvPr id="171039" name="Rectangle 31"/>
          <p:cNvSpPr>
            <a:spLocks noChangeArrowheads="1"/>
          </p:cNvSpPr>
          <p:nvPr/>
        </p:nvSpPr>
        <p:spPr bwMode="auto">
          <a:xfrm>
            <a:off x="1814513" y="4964113"/>
            <a:ext cx="5073650" cy="1893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</a:bodyPr>
          <a:lstStyle/>
          <a:p>
            <a:pPr marL="223838" indent="-223838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u="sng" dirty="0">
                <a:latin typeface="Calibri"/>
                <a:cs typeface="Calibri"/>
              </a:rPr>
              <a:t>Misses </a:t>
            </a:r>
            <a:r>
              <a:rPr lang="en-US" u="sng" dirty="0">
                <a:latin typeface="Calibri"/>
                <a:cs typeface="Calibri"/>
              </a:rPr>
              <a:t>per inner loop iteration</a:t>
            </a:r>
            <a:r>
              <a:rPr lang="en-US" sz="2400" u="sng" dirty="0">
                <a:latin typeface="Calibri"/>
                <a:cs typeface="Calibri"/>
              </a:rPr>
              <a:t>:</a:t>
            </a:r>
          </a:p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sz="2400" dirty="0">
                <a:latin typeface="Calibri"/>
                <a:cs typeface="Calibri"/>
              </a:rPr>
              <a:t>		</a:t>
            </a:r>
            <a:r>
              <a:rPr lang="en-US" sz="2400" u="sng" dirty="0">
                <a:latin typeface="Calibri"/>
                <a:cs typeface="Calibri"/>
              </a:rPr>
              <a:t>A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B</a:t>
            </a:r>
            <a:r>
              <a:rPr lang="en-US" sz="2400" dirty="0">
                <a:latin typeface="Calibri"/>
                <a:cs typeface="Calibri"/>
              </a:rPr>
              <a:t>	</a:t>
            </a:r>
            <a:r>
              <a:rPr lang="en-US" sz="2400" u="sng" dirty="0">
                <a:latin typeface="Calibri"/>
                <a:cs typeface="Calibri"/>
              </a:rPr>
              <a:t>C</a:t>
            </a:r>
            <a:endParaRPr lang="en-US" dirty="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553200" y="5388114"/>
            <a:ext cx="3810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Remember: Line size = 32B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(big enough for four 64-bit longs)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890134" y="914401"/>
            <a:ext cx="3353200" cy="3787393"/>
            <a:chOff x="5366134" y="914400"/>
            <a:chExt cx="3353200" cy="3787393"/>
          </a:xfrm>
        </p:grpSpPr>
        <p:sp>
          <p:nvSpPr>
            <p:cNvPr id="31" name="Rectangle 16"/>
            <p:cNvSpPr>
              <a:spLocks noChangeArrowheads="1"/>
            </p:cNvSpPr>
            <p:nvPr/>
          </p:nvSpPr>
          <p:spPr bwMode="auto">
            <a:xfrm>
              <a:off x="5405721" y="1311883"/>
              <a:ext cx="1324630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Inner loop:</a:t>
              </a:r>
            </a:p>
          </p:txBody>
        </p:sp>
        <p:sp>
          <p:nvSpPr>
            <p:cNvPr id="32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3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6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Text Box 23"/>
            <p:cNvSpPr txBox="1">
              <a:spLocks noChangeArrowheads="1"/>
            </p:cNvSpPr>
            <p:nvPr/>
          </p:nvSpPr>
          <p:spPr bwMode="auto">
            <a:xfrm>
              <a:off x="6116987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42" name="Text Box 25"/>
            <p:cNvSpPr txBox="1">
              <a:spLocks noChangeArrowheads="1"/>
            </p:cNvSpPr>
            <p:nvPr/>
          </p:nvSpPr>
          <p:spPr bwMode="auto">
            <a:xfrm>
              <a:off x="5457670" y="3885296"/>
              <a:ext cx="34469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k</a:t>
              </a:r>
            </a:p>
          </p:txBody>
        </p:sp>
        <p:sp>
          <p:nvSpPr>
            <p:cNvPr id="43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4" name="Text Box 29"/>
            <p:cNvSpPr txBox="1">
              <a:spLocks noChangeArrowheads="1"/>
            </p:cNvSpPr>
            <p:nvPr/>
          </p:nvSpPr>
          <p:spPr bwMode="auto">
            <a:xfrm>
              <a:off x="7462802" y="1723794"/>
              <a:ext cx="314397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/>
                <a:t>j</a:t>
              </a:r>
            </a:p>
          </p:txBody>
        </p:sp>
        <p:sp>
          <p:nvSpPr>
            <p:cNvPr id="59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6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0" name="Rectangle 20"/>
            <p:cNvSpPr>
              <a:spLocks noChangeArrowheads="1"/>
            </p:cNvSpPr>
            <p:nvPr/>
          </p:nvSpPr>
          <p:spPr bwMode="auto">
            <a:xfrm>
              <a:off x="6095681" y="3533840"/>
              <a:ext cx="1053172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1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4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7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8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0" name="Text Box 23"/>
            <p:cNvSpPr txBox="1">
              <a:spLocks noChangeArrowheads="1"/>
            </p:cNvSpPr>
            <p:nvPr/>
          </p:nvSpPr>
          <p:spPr bwMode="auto">
            <a:xfrm>
              <a:off x="8147828" y="3108553"/>
              <a:ext cx="325535" cy="3715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 err="1">
                  <a:solidFill>
                    <a:srgbClr val="FF0000"/>
                  </a:solidFill>
                </a:rPr>
                <a:t>i</a:t>
              </a:r>
              <a:endParaRPr lang="en-US" sz="1800" dirty="0">
                <a:solidFill>
                  <a:srgbClr val="FF0000"/>
                </a:solidFill>
              </a:endParaRPr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</p:grpSp>
      <p:sp>
        <p:nvSpPr>
          <p:cNvPr id="73" name="Rectangle 20"/>
          <p:cNvSpPr>
            <a:spLocks noChangeArrowheads="1"/>
          </p:cNvSpPr>
          <p:nvPr/>
        </p:nvSpPr>
        <p:spPr bwMode="auto">
          <a:xfrm>
            <a:off x="9677950" y="3561880"/>
            <a:ext cx="1053172" cy="705321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Column-</a:t>
            </a:r>
          </a:p>
          <a:p>
            <a:pPr algn="l">
              <a:lnSpc>
                <a:spcPct val="100000"/>
              </a:lnSpc>
            </a:pPr>
            <a:r>
              <a:rPr lang="en-US" sz="2000" i="1" dirty="0">
                <a:latin typeface="Calibri"/>
                <a:cs typeface="Calibri"/>
              </a:rPr>
              <a:t>wise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681357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064194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0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391139" y="5727271"/>
            <a:ext cx="340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itchFamily="34" charset="0"/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>
            <a:off x="1814514" y="6188936"/>
            <a:ext cx="27747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560388" lvl="1" indent="-222250" defTabSz="895350">
              <a:tabLst>
                <a:tab pos="971550" algn="ctr"/>
                <a:tab pos="2343150" algn="ctr"/>
                <a:tab pos="3657600" algn="ctr"/>
              </a:tabLst>
            </a:pPr>
            <a:r>
              <a:rPr lang="en-US" dirty="0">
                <a:latin typeface="Calibri"/>
                <a:cs typeface="Calibri"/>
              </a:rPr>
              <a:t>Total misses/iteration: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163CFA-DADC-4A41-B4EA-CC77D2574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41059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34" grpId="0"/>
      <p:bldP spid="3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6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Matrix Multiplication</a:t>
            </a:r>
          </a:p>
        </p:txBody>
      </p:sp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5638801" y="1143000"/>
            <a:ext cx="232435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ijk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jik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0 stores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1.25</a:t>
            </a:r>
          </a:p>
        </p:txBody>
      </p:sp>
      <p:sp>
        <p:nvSpPr>
          <p:cNvPr id="177159" name="Rectangle 7"/>
          <p:cNvSpPr>
            <a:spLocks noChangeArrowheads="1"/>
          </p:cNvSpPr>
          <p:nvPr/>
        </p:nvSpPr>
        <p:spPr bwMode="auto">
          <a:xfrm>
            <a:off x="5638801" y="3200400"/>
            <a:ext cx="2196113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kij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ikj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0.5</a:t>
            </a:r>
          </a:p>
        </p:txBody>
      </p:sp>
      <p:sp>
        <p:nvSpPr>
          <p:cNvPr id="177160" name="Rectangle 8"/>
          <p:cNvSpPr>
            <a:spLocks noChangeArrowheads="1"/>
          </p:cNvSpPr>
          <p:nvPr/>
        </p:nvSpPr>
        <p:spPr bwMode="auto">
          <a:xfrm>
            <a:off x="5638800" y="5463902"/>
            <a:ext cx="2082942" cy="101309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tabLst>
                <a:tab pos="228600" algn="l"/>
              </a:tabLst>
            </a:pPr>
            <a:r>
              <a:rPr lang="en-US" sz="2000" dirty="0" err="1">
                <a:latin typeface="Calibri"/>
                <a:cs typeface="Calibri"/>
              </a:rPr>
              <a:t>jki</a:t>
            </a:r>
            <a:r>
              <a:rPr lang="en-US" sz="2000" dirty="0">
                <a:latin typeface="Calibri"/>
                <a:cs typeface="Calibri"/>
              </a:rPr>
              <a:t> (&amp; </a:t>
            </a:r>
            <a:r>
              <a:rPr lang="en-US" sz="2000" dirty="0" err="1">
                <a:latin typeface="Calibri"/>
                <a:cs typeface="Calibri"/>
              </a:rPr>
              <a:t>kji</a:t>
            </a:r>
            <a:r>
              <a:rPr lang="en-US" sz="2000" dirty="0">
                <a:latin typeface="Calibri"/>
                <a:cs typeface="Calibri"/>
              </a:rPr>
              <a:t>): 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2 loads, 1 store</a:t>
            </a:r>
          </a:p>
          <a:p>
            <a:pPr marL="114300" lvl="1">
              <a:buFontTx/>
              <a:buChar char="•"/>
              <a:tabLst>
                <a:tab pos="228600" algn="l"/>
              </a:tabLst>
            </a:pPr>
            <a:r>
              <a:rPr lang="en-US" sz="2000" dirty="0">
                <a:latin typeface="Calibri"/>
                <a:cs typeface="Calibri"/>
              </a:rPr>
              <a:t> misses/</a:t>
            </a:r>
            <a:r>
              <a:rPr lang="en-US" sz="2000" dirty="0" err="1">
                <a:latin typeface="Calibri"/>
                <a:cs typeface="Calibri"/>
              </a:rPr>
              <a:t>iter</a:t>
            </a:r>
            <a:r>
              <a:rPr lang="en-US" sz="2000" dirty="0">
                <a:latin typeface="Calibri"/>
                <a:cs typeface="Calibri"/>
              </a:rPr>
              <a:t> = 2</a:t>
            </a:r>
          </a:p>
        </p:txBody>
      </p:sp>
      <p:sp>
        <p:nvSpPr>
          <p:cNvPr id="177155" name="Rectangle 3"/>
          <p:cNvSpPr>
            <a:spLocks noChangeArrowheads="1"/>
          </p:cNvSpPr>
          <p:nvPr/>
        </p:nvSpPr>
        <p:spPr bwMode="auto">
          <a:xfrm>
            <a:off x="1852612" y="814590"/>
            <a:ext cx="3481388" cy="20828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j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sum = 0.0;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&lt;</a:t>
            </a:r>
            <a:r>
              <a:rPr lang="en-US" sz="1400" dirty="0" err="1">
                <a:latin typeface="Courier New" charset="0"/>
              </a:rPr>
              <a:t>n</a:t>
            </a:r>
            <a:r>
              <a:rPr lang="en-US" sz="1400" dirty="0">
                <a:latin typeface="Courier New" charset="0"/>
              </a:rPr>
              <a:t>; </a:t>
            </a:r>
            <a:r>
              <a:rPr lang="en-US" sz="1400" dirty="0" err="1">
                <a:latin typeface="Courier New" charset="0"/>
              </a:rPr>
              <a:t>k</a:t>
            </a:r>
            <a:r>
              <a:rPr lang="en-US" sz="1400" dirty="0">
                <a:latin typeface="Courier New" charset="0"/>
              </a:rPr>
              <a:t>++)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 sum +=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a[i][k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 * 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b[k][j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</a:t>
            </a:r>
            <a:r>
              <a:rPr lang="en-US" sz="1400" dirty="0" err="1">
                <a:latin typeface="Courier New" charset="0"/>
              </a:rPr>
              <a:t>c[i][j</a:t>
            </a:r>
            <a:r>
              <a:rPr lang="en-US" sz="1400" dirty="0">
                <a:latin typeface="Courier New" charset="0"/>
              </a:rPr>
              <a:t>] = sum;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 </a:t>
            </a:r>
          </a:p>
        </p:txBody>
      </p:sp>
      <p:sp>
        <p:nvSpPr>
          <p:cNvPr id="177157" name="Rectangle 5"/>
          <p:cNvSpPr>
            <a:spLocks noChangeArrowheads="1"/>
          </p:cNvSpPr>
          <p:nvPr/>
        </p:nvSpPr>
        <p:spPr bwMode="auto">
          <a:xfrm>
            <a:off x="1852612" y="2997559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r = a[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][k];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for (j=0; j&lt;n; j++)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r * b[k][j];   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sp>
        <p:nvSpPr>
          <p:cNvPr id="177158" name="Rectangle 6"/>
          <p:cNvSpPr>
            <a:spLocks noChangeArrowheads="1"/>
          </p:cNvSpPr>
          <p:nvPr/>
        </p:nvSpPr>
        <p:spPr bwMode="auto">
          <a:xfrm>
            <a:off x="1852612" y="4875727"/>
            <a:ext cx="3481388" cy="180254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for (j=0; j&lt;n; j++)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for (k=0; k&lt;n; k++) {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r = b[k][j];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  for (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=0;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&lt;n; </a:t>
            </a:r>
            <a:r>
              <a:rPr lang="en-US" sz="1400" dirty="0" err="1">
                <a:latin typeface="Courier New" charset="0"/>
              </a:rPr>
              <a:t>i</a:t>
            </a:r>
            <a:r>
              <a:rPr lang="en-US" sz="1400" dirty="0">
                <a:latin typeface="Courier New" charset="0"/>
              </a:rPr>
              <a:t>++)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    c[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][j] += a[</a:t>
            </a:r>
            <a:r>
              <a:rPr lang="en-US" sz="1400" dirty="0" err="1">
                <a:solidFill>
                  <a:srgbClr val="FF0000"/>
                </a:solidFill>
                <a:latin typeface="Courier New" charset="0"/>
              </a:rPr>
              <a:t>i</a:t>
            </a:r>
            <a:r>
              <a:rPr lang="en-US" sz="1400" dirty="0">
                <a:solidFill>
                  <a:srgbClr val="FF0000"/>
                </a:solidFill>
                <a:latin typeface="Courier New" charset="0"/>
              </a:rPr>
              <a:t>][k] * r;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 }</a:t>
            </a:r>
          </a:p>
          <a:p>
            <a:pPr algn="l">
              <a:lnSpc>
                <a:spcPct val="70000"/>
              </a:lnSpc>
              <a:spcBef>
                <a:spcPct val="50000"/>
              </a:spcBef>
            </a:pPr>
            <a:r>
              <a:rPr lang="en-US" sz="1400" dirty="0">
                <a:latin typeface="Courier New" charset="0"/>
              </a:rPr>
              <a:t>}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153402" y="533401"/>
            <a:ext cx="1838287" cy="1962661"/>
            <a:chOff x="5366134" y="914400"/>
            <a:chExt cx="3353200" cy="3786826"/>
          </a:xfrm>
        </p:grpSpPr>
        <p:grpSp>
          <p:nvGrpSpPr>
            <p:cNvPr id="11" name="Group 10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15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16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05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17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05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18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19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050">
                  <a:solidFill>
                    <a:srgbClr val="000000"/>
                  </a:solidFill>
                </a:endParaRPr>
              </a:p>
            </p:txBody>
          </p:sp>
          <p:sp>
            <p:nvSpPr>
              <p:cNvPr id="20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05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1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2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 err="1">
                    <a:solidFill>
                      <a:srgbClr val="000000"/>
                    </a:solidFill>
                  </a:rPr>
                  <a:t>i</a:t>
                </a:r>
                <a:endParaRPr lang="en-US" sz="105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4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5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6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27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28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050"/>
              </a:p>
            </p:txBody>
          </p:sp>
          <p:sp>
            <p:nvSpPr>
              <p:cNvPr id="32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24891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05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12" name="Rectangle 20"/>
            <p:cNvSpPr>
              <a:spLocks noChangeArrowheads="1"/>
            </p:cNvSpPr>
            <p:nvPr/>
          </p:nvSpPr>
          <p:spPr bwMode="auto">
            <a:xfrm>
              <a:off x="5466579" y="4201416"/>
              <a:ext cx="133335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13" name="Rectangle 23"/>
            <p:cNvSpPr>
              <a:spLocks noChangeArrowheads="1"/>
            </p:cNvSpPr>
            <p:nvPr/>
          </p:nvSpPr>
          <p:spPr bwMode="auto">
            <a:xfrm>
              <a:off x="7805367" y="4196442"/>
              <a:ext cx="874281" cy="499810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14" name="Rectangle 18"/>
            <p:cNvSpPr>
              <a:spLocks noChangeArrowheads="1"/>
            </p:cNvSpPr>
            <p:nvPr/>
          </p:nvSpPr>
          <p:spPr bwMode="auto">
            <a:xfrm>
              <a:off x="6527570" y="1981202"/>
              <a:ext cx="1367810" cy="8264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</p:grpSp>
      <p:grpSp>
        <p:nvGrpSpPr>
          <p:cNvPr id="33" name="Group 32"/>
          <p:cNvGrpSpPr/>
          <p:nvPr/>
        </p:nvGrpSpPr>
        <p:grpSpPr>
          <a:xfrm>
            <a:off x="8153401" y="2772917"/>
            <a:ext cx="1822663" cy="1909069"/>
            <a:chOff x="5366134" y="914400"/>
            <a:chExt cx="3359707" cy="3870454"/>
          </a:xfrm>
        </p:grpSpPr>
        <p:sp>
          <p:nvSpPr>
            <p:cNvPr id="35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36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37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7055204" y="3844352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39" name="Text Box 11"/>
            <p:cNvSpPr txBox="1">
              <a:spLocks noChangeArrowheads="1"/>
            </p:cNvSpPr>
            <p:nvPr/>
          </p:nvSpPr>
          <p:spPr bwMode="auto">
            <a:xfrm>
              <a:off x="5864691" y="3835397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40" name="Line 22"/>
            <p:cNvSpPr>
              <a:spLocks noChangeShapeType="1"/>
            </p:cNvSpPr>
            <p:nvPr/>
          </p:nvSpPr>
          <p:spPr bwMode="auto">
            <a:xfrm>
              <a:off x="5949578" y="2844821"/>
              <a:ext cx="1068" cy="982672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1" name="Text Box 23"/>
            <p:cNvSpPr txBox="1">
              <a:spLocks noChangeArrowheads="1"/>
            </p:cNvSpPr>
            <p:nvPr/>
          </p:nvSpPr>
          <p:spPr bwMode="auto">
            <a:xfrm>
              <a:off x="5922868" y="3108554"/>
              <a:ext cx="325533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000000"/>
                  </a:solidFill>
                </a:rPr>
                <a:t>i</a:t>
              </a:r>
              <a:endParaRPr lang="en-US" sz="1050" dirty="0">
                <a:solidFill>
                  <a:srgbClr val="000000"/>
                </a:solidFill>
              </a:endParaRPr>
            </a:p>
          </p:txBody>
        </p:sp>
        <p:sp>
          <p:nvSpPr>
            <p:cNvPr id="42" name="Line 24"/>
            <p:cNvSpPr>
              <a:spLocks noChangeShapeType="1"/>
            </p:cNvSpPr>
            <p:nvPr/>
          </p:nvSpPr>
          <p:spPr bwMode="auto">
            <a:xfrm>
              <a:off x="7064201" y="1708223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3" name="Text Box 25"/>
            <p:cNvSpPr txBox="1">
              <a:spLocks noChangeArrowheads="1"/>
            </p:cNvSpPr>
            <p:nvPr/>
          </p:nvSpPr>
          <p:spPr bwMode="auto">
            <a:xfrm>
              <a:off x="5457670" y="3885297"/>
              <a:ext cx="34469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44" name="Text Box 27"/>
            <p:cNvSpPr txBox="1">
              <a:spLocks noChangeArrowheads="1"/>
            </p:cNvSpPr>
            <p:nvPr/>
          </p:nvSpPr>
          <p:spPr bwMode="auto">
            <a:xfrm>
              <a:off x="8009581" y="985092"/>
              <a:ext cx="39556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45" name="Text Box 29"/>
            <p:cNvSpPr txBox="1">
              <a:spLocks noChangeArrowheads="1"/>
            </p:cNvSpPr>
            <p:nvPr/>
          </p:nvSpPr>
          <p:spPr bwMode="auto">
            <a:xfrm>
              <a:off x="7462802" y="1723792"/>
              <a:ext cx="31439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6" name="Line 22"/>
            <p:cNvSpPr>
              <a:spLocks noChangeShapeType="1"/>
            </p:cNvSpPr>
            <p:nvPr/>
          </p:nvSpPr>
          <p:spPr bwMode="auto">
            <a:xfrm>
              <a:off x="8001247" y="2844821"/>
              <a:ext cx="1068" cy="977856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47" name="Text Box 23"/>
            <p:cNvSpPr txBox="1">
              <a:spLocks noChangeArrowheads="1"/>
            </p:cNvSpPr>
            <p:nvPr/>
          </p:nvSpPr>
          <p:spPr bwMode="auto">
            <a:xfrm>
              <a:off x="7974536" y="3108554"/>
              <a:ext cx="292164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>
                  <a:solidFill>
                    <a:srgbClr val="000000"/>
                  </a:solidFill>
                </a:rPr>
                <a:t>i</a:t>
              </a:r>
            </a:p>
          </p:txBody>
        </p:sp>
        <p:sp>
          <p:nvSpPr>
            <p:cNvPr id="48" name="Text Box 29"/>
            <p:cNvSpPr txBox="1">
              <a:spLocks noChangeArrowheads="1"/>
            </p:cNvSpPr>
            <p:nvPr/>
          </p:nvSpPr>
          <p:spPr bwMode="auto">
            <a:xfrm>
              <a:off x="7391400" y="3962166"/>
              <a:ext cx="289486" cy="519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FF0000"/>
                  </a:solidFill>
                </a:rPr>
                <a:t>j</a:t>
              </a:r>
            </a:p>
          </p:txBody>
        </p:sp>
        <p:sp>
          <p:nvSpPr>
            <p:cNvPr id="49" name="Rectangle 20"/>
            <p:cNvSpPr>
              <a:spLocks noChangeArrowheads="1"/>
            </p:cNvSpPr>
            <p:nvPr/>
          </p:nvSpPr>
          <p:spPr bwMode="auto">
            <a:xfrm>
              <a:off x="7227542" y="4259665"/>
              <a:ext cx="1347390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0" name="Rectangle 23"/>
            <p:cNvSpPr>
              <a:spLocks noChangeArrowheads="1"/>
            </p:cNvSpPr>
            <p:nvPr/>
          </p:nvSpPr>
          <p:spPr bwMode="auto">
            <a:xfrm>
              <a:off x="5559800" y="4196086"/>
              <a:ext cx="883486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51" name="Rectangle 18"/>
            <p:cNvSpPr>
              <a:spLocks noChangeArrowheads="1"/>
            </p:cNvSpPr>
            <p:nvPr/>
          </p:nvSpPr>
          <p:spPr bwMode="auto">
            <a:xfrm>
              <a:off x="7227542" y="2095306"/>
              <a:ext cx="1419644" cy="52518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52" name="Line 28"/>
            <p:cNvSpPr>
              <a:spLocks noChangeShapeType="1"/>
            </p:cNvSpPr>
            <p:nvPr/>
          </p:nvSpPr>
          <p:spPr bwMode="auto">
            <a:xfrm flipV="1">
              <a:off x="5366135" y="3885296"/>
              <a:ext cx="501266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3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7064201" y="1583969"/>
              <a:ext cx="1661640" cy="4214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55" name="Line 24"/>
            <p:cNvSpPr>
              <a:spLocks noChangeShapeType="1"/>
            </p:cNvSpPr>
            <p:nvPr/>
          </p:nvSpPr>
          <p:spPr bwMode="auto">
            <a:xfrm>
              <a:off x="7064201" y="3953558"/>
              <a:ext cx="1273576" cy="12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8153401" y="4876752"/>
            <a:ext cx="1791087" cy="1828848"/>
            <a:chOff x="5366134" y="914400"/>
            <a:chExt cx="3353200" cy="3787393"/>
          </a:xfrm>
        </p:grpSpPr>
        <p:sp>
          <p:nvSpPr>
            <p:cNvPr id="58" name="Text Box 3"/>
            <p:cNvSpPr txBox="1">
              <a:spLocks noChangeArrowheads="1"/>
            </p:cNvSpPr>
            <p:nvPr/>
          </p:nvSpPr>
          <p:spPr bwMode="auto">
            <a:xfrm>
              <a:off x="536613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59" name="Text Box 4"/>
            <p:cNvSpPr txBox="1">
              <a:spLocks noChangeArrowheads="1"/>
            </p:cNvSpPr>
            <p:nvPr/>
          </p:nvSpPr>
          <p:spPr bwMode="auto">
            <a:xfrm>
              <a:off x="7057694" y="914400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dirty="0">
                  <a:solidFill>
                    <a:srgbClr val="000000"/>
                  </a:solidFill>
                  <a:latin typeface="Arial" charset="0"/>
                </a:rPr>
                <a:t>B</a:t>
              </a:r>
              <a:endParaRPr lang="en-US" sz="105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60" name="Text Box 5"/>
            <p:cNvSpPr txBox="1">
              <a:spLocks noChangeArrowheads="1"/>
            </p:cNvSpPr>
            <p:nvPr/>
          </p:nvSpPr>
          <p:spPr bwMode="auto">
            <a:xfrm>
              <a:off x="7057694" y="2821939"/>
              <a:ext cx="1661640" cy="187261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05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61" name="Text Box 11"/>
            <p:cNvSpPr txBox="1">
              <a:spLocks noChangeArrowheads="1"/>
            </p:cNvSpPr>
            <p:nvPr/>
          </p:nvSpPr>
          <p:spPr bwMode="auto">
            <a:xfrm>
              <a:off x="7906389" y="1576178"/>
              <a:ext cx="121649" cy="123011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969696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050" dirty="0">
                <a:solidFill>
                  <a:srgbClr val="000000"/>
                </a:solidFill>
                <a:latin typeface="Times New Roman" charset="0"/>
              </a:endParaRPr>
            </a:p>
          </p:txBody>
        </p:sp>
        <p:sp>
          <p:nvSpPr>
            <p:cNvPr id="62" name="Text Box 23"/>
            <p:cNvSpPr txBox="1">
              <a:spLocks noChangeArrowheads="1"/>
            </p:cNvSpPr>
            <p:nvPr/>
          </p:nvSpPr>
          <p:spPr bwMode="auto">
            <a:xfrm>
              <a:off x="6116986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63" name="Text Box 25"/>
            <p:cNvSpPr txBox="1">
              <a:spLocks noChangeArrowheads="1"/>
            </p:cNvSpPr>
            <p:nvPr/>
          </p:nvSpPr>
          <p:spPr bwMode="auto">
            <a:xfrm>
              <a:off x="5457671" y="3885297"/>
              <a:ext cx="3446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k</a:t>
              </a:r>
            </a:p>
          </p:txBody>
        </p:sp>
        <p:sp>
          <p:nvSpPr>
            <p:cNvPr id="64" name="Text Box 27"/>
            <p:cNvSpPr txBox="1">
              <a:spLocks noChangeArrowheads="1"/>
            </p:cNvSpPr>
            <p:nvPr/>
          </p:nvSpPr>
          <p:spPr bwMode="auto">
            <a:xfrm>
              <a:off x="8009581" y="985093"/>
              <a:ext cx="39556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k</a:t>
              </a:r>
            </a:p>
          </p:txBody>
        </p:sp>
        <p:sp>
          <p:nvSpPr>
            <p:cNvPr id="65" name="Text Box 29"/>
            <p:cNvSpPr txBox="1">
              <a:spLocks noChangeArrowheads="1"/>
            </p:cNvSpPr>
            <p:nvPr/>
          </p:nvSpPr>
          <p:spPr bwMode="auto">
            <a:xfrm>
              <a:off x="7462803" y="1723793"/>
              <a:ext cx="31439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/>
                <a:t>j</a:t>
              </a:r>
            </a:p>
          </p:txBody>
        </p:sp>
        <p:sp>
          <p:nvSpPr>
            <p:cNvPr id="66" name="Text Box 29"/>
            <p:cNvSpPr txBox="1">
              <a:spLocks noChangeArrowheads="1"/>
            </p:cNvSpPr>
            <p:nvPr/>
          </p:nvSpPr>
          <p:spPr bwMode="auto">
            <a:xfrm>
              <a:off x="7391400" y="3962167"/>
              <a:ext cx="289485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>
                  <a:solidFill>
                    <a:srgbClr val="000000"/>
                  </a:solidFill>
                </a:rPr>
                <a:t>j</a:t>
              </a:r>
            </a:p>
          </p:txBody>
        </p:sp>
        <p:sp>
          <p:nvSpPr>
            <p:cNvPr id="67" name="Rectangle 20"/>
            <p:cNvSpPr>
              <a:spLocks noChangeArrowheads="1"/>
            </p:cNvSpPr>
            <p:nvPr/>
          </p:nvSpPr>
          <p:spPr bwMode="auto">
            <a:xfrm>
              <a:off x="6095681" y="3533839"/>
              <a:ext cx="1236441" cy="887019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wise</a:t>
              </a:r>
            </a:p>
          </p:txBody>
        </p:sp>
        <p:sp>
          <p:nvSpPr>
            <p:cNvPr id="68" name="Rectangle 23"/>
            <p:cNvSpPr>
              <a:spLocks noChangeArrowheads="1"/>
            </p:cNvSpPr>
            <p:nvPr/>
          </p:nvSpPr>
          <p:spPr bwMode="auto">
            <a:xfrm>
              <a:off x="7504247" y="2209800"/>
              <a:ext cx="897320" cy="53646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11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69" name="Line 28"/>
            <p:cNvSpPr>
              <a:spLocks noChangeShapeType="1"/>
            </p:cNvSpPr>
            <p:nvPr/>
          </p:nvSpPr>
          <p:spPr bwMode="auto">
            <a:xfrm flipV="1">
              <a:off x="5366134" y="3886500"/>
              <a:ext cx="58451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0" name="Line 22"/>
            <p:cNvSpPr>
              <a:spLocks noChangeShapeType="1"/>
            </p:cNvSpPr>
            <p:nvPr/>
          </p:nvSpPr>
          <p:spPr bwMode="auto">
            <a:xfrm>
              <a:off x="7973467" y="914400"/>
              <a:ext cx="0" cy="60960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1" name="Line 26"/>
            <p:cNvSpPr>
              <a:spLocks noChangeShapeType="1"/>
            </p:cNvSpPr>
            <p:nvPr/>
          </p:nvSpPr>
          <p:spPr bwMode="auto">
            <a:xfrm>
              <a:off x="6096000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2" name="Text Box 6"/>
            <p:cNvSpPr txBox="1">
              <a:spLocks noChangeArrowheads="1"/>
            </p:cNvSpPr>
            <p:nvPr/>
          </p:nvSpPr>
          <p:spPr bwMode="auto">
            <a:xfrm>
              <a:off x="5950645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  <p:sp>
          <p:nvSpPr>
            <p:cNvPr id="73" name="Line 28"/>
            <p:cNvSpPr>
              <a:spLocks noChangeShapeType="1"/>
            </p:cNvSpPr>
            <p:nvPr/>
          </p:nvSpPr>
          <p:spPr bwMode="auto">
            <a:xfrm>
              <a:off x="7072687" y="1620169"/>
              <a:ext cx="833701" cy="0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4" name="Line 28"/>
            <p:cNvSpPr>
              <a:spLocks noChangeShapeType="1"/>
            </p:cNvSpPr>
            <p:nvPr/>
          </p:nvSpPr>
          <p:spPr bwMode="auto">
            <a:xfrm flipV="1">
              <a:off x="7057694" y="3885296"/>
              <a:ext cx="915773" cy="1205"/>
            </a:xfrm>
            <a:prstGeom prst="line">
              <a:avLst/>
            </a:prstGeom>
            <a:noFill/>
            <a:ln w="9360">
              <a:solidFill>
                <a:srgbClr val="00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5" name="Text Box 23"/>
            <p:cNvSpPr txBox="1">
              <a:spLocks noChangeArrowheads="1"/>
            </p:cNvSpPr>
            <p:nvPr/>
          </p:nvSpPr>
          <p:spPr bwMode="auto">
            <a:xfrm>
              <a:off x="8147829" y="3108553"/>
              <a:ext cx="325536" cy="546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050" dirty="0" err="1">
                  <a:solidFill>
                    <a:srgbClr val="FF0000"/>
                  </a:solidFill>
                </a:rPr>
                <a:t>i</a:t>
              </a:r>
              <a:endParaRPr lang="en-US" sz="1050" dirty="0">
                <a:solidFill>
                  <a:srgbClr val="FF0000"/>
                </a:solidFill>
              </a:endParaRPr>
            </a:p>
          </p:txBody>
        </p:sp>
        <p:sp>
          <p:nvSpPr>
            <p:cNvPr id="76" name="Line 26"/>
            <p:cNvSpPr>
              <a:spLocks noChangeShapeType="1"/>
            </p:cNvSpPr>
            <p:nvPr/>
          </p:nvSpPr>
          <p:spPr bwMode="auto">
            <a:xfrm>
              <a:off x="8125773" y="2821939"/>
              <a:ext cx="1068" cy="1641005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 sz="1050"/>
            </a:p>
          </p:txBody>
        </p:sp>
        <p:sp>
          <p:nvSpPr>
            <p:cNvPr id="77" name="Text Box 6"/>
            <p:cNvSpPr txBox="1">
              <a:spLocks noChangeArrowheads="1"/>
            </p:cNvSpPr>
            <p:nvPr/>
          </p:nvSpPr>
          <p:spPr bwMode="auto">
            <a:xfrm>
              <a:off x="7955301" y="2829176"/>
              <a:ext cx="36331" cy="1872617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050">
                <a:solidFill>
                  <a:srgbClr val="000000"/>
                </a:solidFill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22777A-538E-4789-85BE-F333DFBAB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740882"/>
      </p:ext>
    </p:extLst>
  </p:cSld>
  <p:clrMapOvr>
    <a:masterClrMapping/>
  </p:clrMapOvr>
  <p:transition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6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i7 Matrix Multiply Performance</a:t>
            </a:r>
          </a:p>
        </p:txBody>
      </p:sp>
      <p:graphicFrame>
        <p:nvGraphicFramePr>
          <p:cNvPr id="5" name="Chart 4"/>
          <p:cNvGraphicFramePr>
            <a:graphicFrameLocks noGrp="1"/>
          </p:cNvGraphicFramePr>
          <p:nvPr/>
        </p:nvGraphicFramePr>
        <p:xfrm>
          <a:off x="1676400" y="1181100"/>
          <a:ext cx="8991600" cy="56769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6934201" y="1524000"/>
            <a:ext cx="2723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jki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kji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(2.0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85762" y="3790890"/>
            <a:ext cx="28392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ijk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jik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(1.25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96200" y="5467290"/>
            <a:ext cx="26264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kij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/ 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ikj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 (0.5 misses/</a:t>
            </a:r>
            <a:r>
              <a:rPr lang="en-US" sz="2000" dirty="0" err="1">
                <a:solidFill>
                  <a:srgbClr val="FF0000"/>
                </a:solidFill>
                <a:latin typeface="Calibri" pitchFamily="34" charset="0"/>
              </a:rPr>
              <a:t>iter</a:t>
            </a:r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11243" y="763369"/>
            <a:ext cx="6521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Essentially the same algorithm, just different data access patterns!</a:t>
            </a:r>
          </a:p>
          <a:p>
            <a:pPr algn="ctr"/>
            <a:r>
              <a:rPr lang="en-US" dirty="0">
                <a:latin typeface="Calibri" pitchFamily="34" charset="0"/>
              </a:rPr>
              <a:t>The most natural way to write code may not be the best one!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06485B-3000-4977-BCA9-8C79F109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269700-F008-4094-8020-C8F9DB78C758}"/>
              </a:ext>
            </a:extLst>
          </p:cNvPr>
          <p:cNvSpPr/>
          <p:nvPr/>
        </p:nvSpPr>
        <p:spPr>
          <a:xfrm>
            <a:off x="1996225" y="4829577"/>
            <a:ext cx="2499576" cy="1799823"/>
          </a:xfrm>
          <a:prstGeom prst="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B6A2AC-F7CB-4A4C-8542-7232ACF64905}"/>
              </a:ext>
            </a:extLst>
          </p:cNvPr>
          <p:cNvSpPr txBox="1"/>
          <p:nvPr/>
        </p:nvSpPr>
        <p:spPr>
          <a:xfrm>
            <a:off x="2064253" y="4127947"/>
            <a:ext cx="3709115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For a sufficiently small N, any implementation is “good enough”</a:t>
            </a:r>
          </a:p>
        </p:txBody>
      </p:sp>
    </p:spTree>
    <p:extLst>
      <p:ext uri="{BB962C8B-B14F-4D97-AF65-F5344CB8AC3E}">
        <p14:creationId xmlns:p14="http://schemas.microsoft.com/office/powerpoint/2010/main" val="45365944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91379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281F82-BF66-4672-BDBA-D93DC5DB9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A4DD7-CD1D-42FF-84B5-C286396EC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about those writes? Do they have additional costs?</a:t>
            </a:r>
          </a:p>
          <a:p>
            <a:pPr lvl="1"/>
            <a:r>
              <a:rPr lang="en-US" dirty="0"/>
              <a:t>Assumption: write-back cache such that they don’t cost more than reads until evicted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As long as evictions of modified (dirty) data happen once per array cell, we’re equivalent to the one write outside of the for loop</a:t>
            </a:r>
          </a:p>
          <a:p>
            <a:pPr lvl="2"/>
            <a:r>
              <a:rPr lang="en-US" dirty="0"/>
              <a:t>This is not the case here since entire row doesn’t fit in cache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If evictions of modified (dirty) data happen multiple times per array cell,</a:t>
            </a:r>
            <a:br>
              <a:rPr lang="en-US" dirty="0"/>
            </a:br>
            <a:r>
              <a:rPr lang="en-US" dirty="0"/>
              <a:t>question becomes complicated</a:t>
            </a:r>
          </a:p>
          <a:p>
            <a:pPr lvl="2"/>
            <a:r>
              <a:rPr lang="en-US" dirty="0"/>
              <a:t>How much does that hurt compared to extra cache misses?</a:t>
            </a:r>
          </a:p>
          <a:p>
            <a:pPr lvl="2"/>
            <a:r>
              <a:rPr lang="en-US" dirty="0"/>
              <a:t>Writes can happen in the background (while processor is running)</a:t>
            </a:r>
          </a:p>
          <a:p>
            <a:pPr lvl="2"/>
            <a:r>
              <a:rPr lang="en-US" dirty="0"/>
              <a:t>Likely need to measure real-world performance to understand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9BFFFF4-6845-44D7-97D7-E0A785D4D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2489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b="1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b="1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92987802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Matrix Multiplication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36901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5290333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3690133" y="5884863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" name="Straight Connector 5"/>
          <p:cNvCxnSpPr/>
          <p:nvPr/>
        </p:nvCxnSpPr>
        <p:spPr bwMode="auto">
          <a:xfrm rot="5400000">
            <a:off x="5403839" y="5599906"/>
            <a:ext cx="1143000" cy="1588"/>
          </a:xfrm>
          <a:prstGeom prst="line">
            <a:avLst/>
          </a:prstGeom>
          <a:noFill/>
          <a:ln w="5715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TextBox 6"/>
          <p:cNvSpPr txBox="1"/>
          <p:nvPr/>
        </p:nvSpPr>
        <p:spPr>
          <a:xfrm>
            <a:off x="3493028" y="5699773"/>
            <a:ext cx="240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alibri" pitchFamily="34" charset="0"/>
              </a:rPr>
              <a:t>i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875867" y="4648200"/>
            <a:ext cx="2439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75466" y="5443492"/>
            <a:ext cx="38904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0" name="Rectangle 9"/>
          <p:cNvSpPr/>
          <p:nvPr/>
        </p:nvSpPr>
        <p:spPr bwMode="auto">
          <a:xfrm>
            <a:off x="1905000" y="50292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171250" y="53340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2" name="Rectangle 11"/>
          <p:cNvSpPr/>
          <p:nvPr/>
        </p:nvSpPr>
        <p:spPr bwMode="auto">
          <a:xfrm>
            <a:off x="2590800" y="5867400"/>
            <a:ext cx="76200" cy="762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5" name="Rectangle 7"/>
          <p:cNvSpPr>
            <a:spLocks noChangeArrowheads="1"/>
          </p:cNvSpPr>
          <p:nvPr/>
        </p:nvSpPr>
        <p:spPr bwMode="auto">
          <a:xfrm>
            <a:off x="638859" y="1067378"/>
            <a:ext cx="6755053" cy="3229089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double *c = (double *) </a:t>
            </a:r>
            <a:r>
              <a:rPr lang="en-US" sz="1700" dirty="0" err="1">
                <a:latin typeface="Courier New" pitchFamily="49" charset="0"/>
              </a:rPr>
              <a:t>malloc</a:t>
            </a:r>
            <a:r>
              <a:rPr lang="en-US" sz="1700" dirty="0">
                <a:latin typeface="Courier New" pitchFamily="49" charset="0"/>
              </a:rPr>
              <a:t>(</a:t>
            </a:r>
            <a:r>
              <a:rPr lang="en-US" sz="1700" dirty="0" err="1">
                <a:latin typeface="Courier New" pitchFamily="49" charset="0"/>
              </a:rPr>
              <a:t>sizeof</a:t>
            </a:r>
            <a:r>
              <a:rPr lang="en-US" sz="17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7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7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void mmm(double *a, double *b, double *c, </a:t>
            </a:r>
            <a:r>
              <a:rPr lang="en-US" sz="1700" dirty="0" err="1">
                <a:latin typeface="Courier New" pitchFamily="49" charset="0"/>
              </a:rPr>
              <a:t>int</a:t>
            </a:r>
            <a:r>
              <a:rPr lang="en-US" sz="17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for (int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= 0;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 &lt; n; 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for (int j = 0; j &lt; n; j++)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double sum = 0.0;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for (int k = 0; k &lt; n; k++) {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  sum += a[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*n + k] * b[k*n + j];</a:t>
            </a:r>
          </a:p>
          <a:p>
            <a:pPr algn="l">
              <a:lnSpc>
                <a:spcPct val="100000"/>
              </a:lnSpc>
            </a:pPr>
            <a:r>
              <a:rPr lang="en-US" sz="1700" dirty="0">
                <a:latin typeface="Courier New" pitchFamily="49" charset="0"/>
              </a:rPr>
              <a:t>      }</a:t>
            </a:r>
          </a:p>
          <a:p>
            <a:r>
              <a:rPr lang="en-US" sz="1700" dirty="0">
                <a:latin typeface="Courier New" pitchFamily="49" charset="0"/>
              </a:rPr>
              <a:t>      c[</a:t>
            </a:r>
            <a:r>
              <a:rPr lang="en-US" sz="1700" dirty="0" err="1">
                <a:latin typeface="Courier New" pitchFamily="49" charset="0"/>
              </a:rPr>
              <a:t>i</a:t>
            </a:r>
            <a:r>
              <a:rPr lang="en-US" sz="1700" dirty="0">
                <a:latin typeface="Courier New" pitchFamily="49" charset="0"/>
              </a:rPr>
              <a:t>*</a:t>
            </a:r>
            <a:r>
              <a:rPr lang="en-US" sz="1700" dirty="0" err="1">
                <a:latin typeface="Courier New" pitchFamily="49" charset="0"/>
              </a:rPr>
              <a:t>n+j</a:t>
            </a:r>
            <a:r>
              <a:rPr lang="en-US" sz="1700" dirty="0">
                <a:latin typeface="Courier New" pitchFamily="49" charset="0"/>
              </a:rPr>
              <a:t>] = sum;</a:t>
            </a:r>
          </a:p>
          <a:p>
            <a:r>
              <a:rPr lang="en-US" sz="1700" dirty="0">
                <a:latin typeface="Courier New" pitchFamily="49" charset="0"/>
              </a:rPr>
              <a:t>} } }</a:t>
            </a:r>
          </a:p>
        </p:txBody>
      </p:sp>
      <p:sp>
        <p:nvSpPr>
          <p:cNvPr id="16" name="Content Placeholder 2"/>
          <p:cNvSpPr txBox="1">
            <a:spLocks/>
          </p:cNvSpPr>
          <p:nvPr/>
        </p:nvSpPr>
        <p:spPr>
          <a:xfrm>
            <a:off x="1920876" y="5562600"/>
            <a:ext cx="7896225" cy="771525"/>
          </a:xfrm>
          <a:prstGeom prst="rect">
            <a:avLst/>
          </a:prstGeom>
        </p:spPr>
        <p:txBody>
          <a:bodyPr/>
          <a:lstStyle/>
          <a:p>
            <a:pPr marL="342900" indent="-342900" fontAlgn="base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/>
            </a:pPr>
            <a:endParaRPr lang="en-US" sz="2000" kern="0" dirty="0">
              <a:latin typeface="Calibri" pitchFamily="34" charset="0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6973927" y="2553968"/>
            <a:ext cx="3353200" cy="3780156"/>
            <a:chOff x="5366134" y="914400"/>
            <a:chExt cx="3353200" cy="3780156"/>
          </a:xfrm>
        </p:grpSpPr>
        <p:grpSp>
          <p:nvGrpSpPr>
            <p:cNvPr id="19" name="Group 18"/>
            <p:cNvGrpSpPr/>
            <p:nvPr/>
          </p:nvGrpSpPr>
          <p:grpSpPr>
            <a:xfrm>
              <a:off x="5366134" y="914400"/>
              <a:ext cx="3353200" cy="3780156"/>
              <a:chOff x="6313317" y="1451283"/>
              <a:chExt cx="1368277" cy="1904292"/>
            </a:xfrm>
          </p:grpSpPr>
          <p:sp>
            <p:nvSpPr>
              <p:cNvPr id="23" name="Text Box 3"/>
              <p:cNvSpPr txBox="1">
                <a:spLocks noChangeArrowheads="1"/>
              </p:cNvSpPr>
              <p:nvPr/>
            </p:nvSpPr>
            <p:spPr bwMode="auto">
              <a:xfrm>
                <a:off x="6313317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24" name="Text Box 4"/>
              <p:cNvSpPr txBox="1">
                <a:spLocks noChangeArrowheads="1"/>
              </p:cNvSpPr>
              <p:nvPr/>
            </p:nvSpPr>
            <p:spPr bwMode="auto">
              <a:xfrm>
                <a:off x="7003560" y="1451283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25" name="Text Box 5"/>
              <p:cNvSpPr txBox="1">
                <a:spLocks noChangeArrowheads="1"/>
              </p:cNvSpPr>
              <p:nvPr/>
            </p:nvSpPr>
            <p:spPr bwMode="auto">
              <a:xfrm>
                <a:off x="7003560" y="2412225"/>
                <a:ext cx="678034" cy="94335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26" name="Text Box 6"/>
              <p:cNvSpPr txBox="1">
                <a:spLocks noChangeArrowheads="1"/>
              </p:cNvSpPr>
              <p:nvPr/>
            </p:nvSpPr>
            <p:spPr bwMode="auto">
              <a:xfrm>
                <a:off x="7380294" y="1451283"/>
                <a:ext cx="14825" cy="943350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Text Box 10"/>
              <p:cNvSpPr txBox="1">
                <a:spLocks noChangeArrowheads="1"/>
              </p:cNvSpPr>
              <p:nvPr/>
            </p:nvSpPr>
            <p:spPr bwMode="auto">
              <a:xfrm>
                <a:off x="6313317" y="2936376"/>
                <a:ext cx="678034" cy="21233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Text Box 11"/>
              <p:cNvSpPr txBox="1">
                <a:spLocks noChangeArrowheads="1"/>
              </p:cNvSpPr>
              <p:nvPr/>
            </p:nvSpPr>
            <p:spPr bwMode="auto">
              <a:xfrm>
                <a:off x="7364751" y="2922765"/>
                <a:ext cx="49639" cy="61968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969696"/>
                </a:solidFill>
                <a:miter lim="800000"/>
                <a:headEnd/>
                <a:tailEnd/>
              </a:ln>
            </p:spPr>
            <p:txBody>
              <a:bodyPr lIns="0" tIns="91440" rIns="0" bIns="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  <a:p>
                <a:pPr eaLnBrk="1" hangingPunct="1">
                  <a:buClr>
                    <a:srgbClr val="000000"/>
                  </a:buClr>
                  <a:buSzPct val="100000"/>
                  <a:buFont typeface="Times New Roman" charset="0"/>
                  <a:buNone/>
                </a:pPr>
                <a:endParaRPr lang="en-US" sz="1800">
                  <a:solidFill>
                    <a:srgbClr val="000000"/>
                  </a:solidFill>
                  <a:latin typeface="Times New Roman" charset="0"/>
                </a:endParaRPr>
              </a:p>
            </p:txBody>
          </p:sp>
          <p:sp>
            <p:nvSpPr>
              <p:cNvPr id="29" name="Line 22"/>
              <p:cNvSpPr>
                <a:spLocks noChangeShapeType="1"/>
              </p:cNvSpPr>
              <p:nvPr/>
            </p:nvSpPr>
            <p:spPr bwMode="auto">
              <a:xfrm>
                <a:off x="6551392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Text Box 23"/>
              <p:cNvSpPr txBox="1">
                <a:spLocks noChangeArrowheads="1"/>
              </p:cNvSpPr>
              <p:nvPr/>
            </p:nvSpPr>
            <p:spPr bwMode="auto">
              <a:xfrm>
                <a:off x="6540493" y="2556610"/>
                <a:ext cx="13283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 err="1">
                    <a:solidFill>
                      <a:srgbClr val="000000"/>
                    </a:solidFill>
                  </a:rPr>
                  <a:t>i</a:t>
                </a:r>
                <a:endParaRPr 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Line 24"/>
              <p:cNvSpPr>
                <a:spLocks noChangeShapeType="1"/>
              </p:cNvSpPr>
              <p:nvPr/>
            </p:nvSpPr>
            <p:spPr bwMode="auto">
              <a:xfrm>
                <a:off x="6321166" y="3006142"/>
                <a:ext cx="519684" cy="607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Text Box 25"/>
              <p:cNvSpPr txBox="1">
                <a:spLocks noChangeArrowheads="1"/>
              </p:cNvSpPr>
              <p:nvPr/>
            </p:nvSpPr>
            <p:spPr bwMode="auto">
              <a:xfrm>
                <a:off x="6439393" y="2981202"/>
                <a:ext cx="140653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3" name="Line 26"/>
              <p:cNvSpPr>
                <a:spLocks noChangeShapeType="1"/>
              </p:cNvSpPr>
              <p:nvPr/>
            </p:nvSpPr>
            <p:spPr bwMode="auto">
              <a:xfrm>
                <a:off x="7456363" y="1462810"/>
                <a:ext cx="436" cy="826673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Text Box 27"/>
              <p:cNvSpPr txBox="1">
                <a:spLocks noChangeArrowheads="1"/>
              </p:cNvSpPr>
              <p:nvPr/>
            </p:nvSpPr>
            <p:spPr bwMode="auto">
              <a:xfrm>
                <a:off x="7496896" y="1655606"/>
                <a:ext cx="161411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6990915" y="184136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 Box 29"/>
              <p:cNvSpPr txBox="1">
                <a:spLocks noChangeArrowheads="1"/>
              </p:cNvSpPr>
              <p:nvPr/>
            </p:nvSpPr>
            <p:spPr bwMode="auto">
              <a:xfrm>
                <a:off x="7104720" y="1809818"/>
                <a:ext cx="128290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j</a:t>
                </a:r>
              </a:p>
            </p:txBody>
          </p:sp>
          <p:sp>
            <p:nvSpPr>
              <p:cNvPr id="37" name="Line 22"/>
              <p:cNvSpPr>
                <a:spLocks noChangeShapeType="1"/>
              </p:cNvSpPr>
              <p:nvPr/>
            </p:nvSpPr>
            <p:spPr bwMode="auto">
              <a:xfrm>
                <a:off x="7388578" y="2423752"/>
                <a:ext cx="436" cy="495031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Text Box 23"/>
              <p:cNvSpPr txBox="1">
                <a:spLocks noChangeArrowheads="1"/>
              </p:cNvSpPr>
              <p:nvPr/>
            </p:nvSpPr>
            <p:spPr bwMode="auto">
              <a:xfrm>
                <a:off x="7377678" y="2556610"/>
                <a:ext cx="119218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>
                    <a:solidFill>
                      <a:srgbClr val="000000"/>
                    </a:solidFill>
                  </a:rPr>
                  <a:t>i</a:t>
                </a:r>
              </a:p>
            </p:txBody>
          </p:sp>
          <p:sp>
            <p:nvSpPr>
              <p:cNvPr id="39" name="Line 28"/>
              <p:cNvSpPr>
                <a:spLocks noChangeShapeType="1"/>
              </p:cNvSpPr>
              <p:nvPr/>
            </p:nvSpPr>
            <p:spPr bwMode="auto">
              <a:xfrm>
                <a:off x="6969985" y="2947902"/>
                <a:ext cx="397664" cy="607"/>
              </a:xfrm>
              <a:prstGeom prst="line">
                <a:avLst/>
              </a:prstGeom>
              <a:noFill/>
              <a:ln w="9360">
                <a:solidFill>
                  <a:srgbClr val="00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Text Box 29"/>
              <p:cNvSpPr txBox="1">
                <a:spLocks noChangeArrowheads="1"/>
              </p:cNvSpPr>
              <p:nvPr/>
            </p:nvSpPr>
            <p:spPr bwMode="auto">
              <a:xfrm>
                <a:off x="7083791" y="2916357"/>
                <a:ext cx="118125" cy="18715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</a:rPr>
                  <a:t>j</a:t>
                </a:r>
              </a:p>
            </p:txBody>
          </p:sp>
        </p:grpSp>
        <p:sp>
          <p:nvSpPr>
            <p:cNvPr id="20" name="Rectangle 20"/>
            <p:cNvSpPr>
              <a:spLocks noChangeArrowheads="1"/>
            </p:cNvSpPr>
            <p:nvPr/>
          </p:nvSpPr>
          <p:spPr bwMode="auto">
            <a:xfrm>
              <a:off x="5466579" y="4291334"/>
              <a:ext cx="1171666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Row-wise</a:t>
              </a: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7805367" y="4196444"/>
              <a:ext cx="719298" cy="397545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non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Fixed</a:t>
              </a:r>
            </a:p>
          </p:txBody>
        </p:sp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6781800" y="1981200"/>
              <a:ext cx="1113583" cy="70532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  <a:effectLst/>
          </p:spPr>
          <p:txBody>
            <a:bodyPr wrap="square" lIns="90487" tIns="44450" rIns="90487" bIns="44450">
              <a:prstTxWarp prst="textNoShape">
                <a:avLst/>
              </a:prstTxWarp>
              <a:spAutoFit/>
            </a:bodyPr>
            <a:lstStyle/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Column-</a:t>
              </a:r>
            </a:p>
            <a:p>
              <a:pPr algn="l">
                <a:lnSpc>
                  <a:spcPct val="100000"/>
                </a:lnSpc>
              </a:pPr>
              <a:r>
                <a:rPr lang="en-US" sz="2000" i="1" dirty="0">
                  <a:latin typeface="Calibri"/>
                  <a:cs typeface="Calibri"/>
                </a:rPr>
                <a:t>wise</a:t>
              </a:r>
            </a:p>
          </p:txBody>
        </p:sp>
      </p:grp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07196094-489F-47E8-BEE5-C587E1CFA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342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7935999" y="3232165"/>
            <a:ext cx="2796466" cy="3152534"/>
            <a:chOff x="5974114" y="3476866"/>
            <a:chExt cx="2796466" cy="3152534"/>
          </a:xfrm>
        </p:grpSpPr>
        <p:sp>
          <p:nvSpPr>
            <p:cNvPr id="75" name="Text Box 3"/>
            <p:cNvSpPr txBox="1">
              <a:spLocks noChangeArrowheads="1"/>
            </p:cNvSpPr>
            <p:nvPr/>
          </p:nvSpPr>
          <p:spPr bwMode="auto">
            <a:xfrm>
              <a:off x="5974114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A</a:t>
              </a:r>
            </a:p>
          </p:txBody>
        </p:sp>
        <p:sp>
          <p:nvSpPr>
            <p:cNvPr id="76" name="Text Box 4"/>
            <p:cNvSpPr txBox="1">
              <a:spLocks noChangeArrowheads="1"/>
            </p:cNvSpPr>
            <p:nvPr/>
          </p:nvSpPr>
          <p:spPr bwMode="auto">
            <a:xfrm>
              <a:off x="7384823" y="3476866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B</a:t>
              </a: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</p:txBody>
        </p:sp>
        <p:sp>
          <p:nvSpPr>
            <p:cNvPr id="77" name="Text Box 5"/>
            <p:cNvSpPr txBox="1">
              <a:spLocks noChangeArrowheads="1"/>
            </p:cNvSpPr>
            <p:nvPr/>
          </p:nvSpPr>
          <p:spPr bwMode="auto">
            <a:xfrm>
              <a:off x="7384823" y="5067695"/>
              <a:ext cx="1385757" cy="156170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360">
              <a:solidFill>
                <a:srgbClr val="000000"/>
              </a:solidFill>
              <a:miter lim="800000"/>
              <a:headEnd/>
              <a:tailEnd/>
            </a:ln>
          </p:spPr>
          <p:txBody>
            <a:bodyPr lIns="90000" tIns="46800" rIns="90000" bIns="4680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endParaRPr lang="en-US" sz="1800" b="1" dirty="0">
                <a:solidFill>
                  <a:srgbClr val="000000"/>
                </a:solidFill>
                <a:latin typeface="Arial" charset="0"/>
              </a:endParaRPr>
            </a:p>
            <a:p>
              <a:pPr eaLnBrk="1" hangingPunct="1">
                <a:buClr>
                  <a:srgbClr val="FFFFFF"/>
                </a:buClr>
                <a:buSzPct val="100000"/>
                <a:buFont typeface="Arial" charset="0"/>
                <a:buNone/>
              </a:pPr>
              <a:r>
                <a:rPr lang="en-US" sz="1800" dirty="0">
                  <a:solidFill>
                    <a:srgbClr val="000000"/>
                  </a:solidFill>
                  <a:latin typeface="Arial" charset="0"/>
                </a:rPr>
                <a:t>        </a:t>
              </a:r>
              <a:r>
                <a:rPr lang="en-US" sz="1800" b="1" dirty="0">
                  <a:solidFill>
                    <a:srgbClr val="000000"/>
                  </a:solidFill>
                  <a:latin typeface="Arial" charset="0"/>
                </a:rPr>
                <a:t>C</a:t>
              </a:r>
            </a:p>
          </p:txBody>
        </p:sp>
        <p:sp>
          <p:nvSpPr>
            <p:cNvPr id="78" name="Text Box 6"/>
            <p:cNvSpPr txBox="1">
              <a:spLocks noChangeArrowheads="1"/>
            </p:cNvSpPr>
            <p:nvPr/>
          </p:nvSpPr>
          <p:spPr bwMode="auto">
            <a:xfrm>
              <a:off x="7388352" y="3476866"/>
              <a:ext cx="30299" cy="1561705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79" name="Text Box 10"/>
            <p:cNvSpPr txBox="1">
              <a:spLocks noChangeArrowheads="1"/>
            </p:cNvSpPr>
            <p:nvPr/>
          </p:nvSpPr>
          <p:spPr bwMode="auto">
            <a:xfrm>
              <a:off x="5974114" y="5065776"/>
              <a:ext cx="1385757" cy="45720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/>
              <a:endParaRPr lang="en-US" sz="1800">
                <a:solidFill>
                  <a:srgbClr val="000000"/>
                </a:solidFill>
              </a:endParaRPr>
            </a:p>
          </p:txBody>
        </p:sp>
        <p:sp>
          <p:nvSpPr>
            <p:cNvPr id="81" name="Line 24"/>
            <p:cNvSpPr>
              <a:spLocks noChangeShapeType="1"/>
            </p:cNvSpPr>
            <p:nvPr/>
          </p:nvSpPr>
          <p:spPr bwMode="auto">
            <a:xfrm>
              <a:off x="5990158" y="5191311"/>
              <a:ext cx="799225" cy="0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2" name="Text Box 25"/>
            <p:cNvSpPr txBox="1">
              <a:spLocks noChangeArrowheads="1"/>
            </p:cNvSpPr>
            <p:nvPr/>
          </p:nvSpPr>
          <p:spPr bwMode="auto">
            <a:xfrm>
              <a:off x="6088053" y="5208400"/>
              <a:ext cx="287465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  <p:sp>
          <p:nvSpPr>
            <p:cNvPr id="83" name="Line 26"/>
            <p:cNvSpPr>
              <a:spLocks noChangeShapeType="1"/>
            </p:cNvSpPr>
            <p:nvPr/>
          </p:nvSpPr>
          <p:spPr bwMode="auto">
            <a:xfrm>
              <a:off x="7551380" y="3476866"/>
              <a:ext cx="0" cy="1076051"/>
            </a:xfrm>
            <a:prstGeom prst="line">
              <a:avLst/>
            </a:prstGeom>
            <a:noFill/>
            <a:ln w="28575" cmpd="sng">
              <a:solidFill>
                <a:srgbClr val="FF0000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84" name="Text Box 27"/>
            <p:cNvSpPr txBox="1">
              <a:spLocks noChangeArrowheads="1"/>
            </p:cNvSpPr>
            <p:nvPr/>
          </p:nvSpPr>
          <p:spPr bwMode="auto">
            <a:xfrm>
              <a:off x="7512180" y="3932396"/>
              <a:ext cx="329890" cy="3715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square" lIns="90000" tIns="46800" rIns="90000" bIns="46800">
              <a:spAutoFit/>
            </a:bodyPr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Palatino" charset="0"/>
                <a:buNone/>
              </a:pPr>
              <a:r>
                <a:rPr lang="en-US" sz="1800" dirty="0">
                  <a:solidFill>
                    <a:srgbClr val="FF0000"/>
                  </a:solidFill>
                </a:rPr>
                <a:t>k</a:t>
              </a: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=0,0,*):</a:t>
            </a:r>
          </a:p>
          <a:p>
            <a:pPr lvl="1"/>
            <a:r>
              <a:rPr lang="en-US" dirty="0"/>
              <a:t>How many misses?</a:t>
            </a:r>
          </a:p>
          <a:p>
            <a:pPr lvl="1"/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2" name="Text Box 3"/>
          <p:cNvSpPr txBox="1">
            <a:spLocks noChangeArrowheads="1"/>
          </p:cNvSpPr>
          <p:nvPr/>
        </p:nvSpPr>
        <p:spPr bwMode="auto">
          <a:xfrm>
            <a:off x="3938112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33" name="Text Box 4"/>
          <p:cNvSpPr txBox="1">
            <a:spLocks noChangeArrowheads="1"/>
          </p:cNvSpPr>
          <p:nvPr/>
        </p:nvSpPr>
        <p:spPr bwMode="auto">
          <a:xfrm>
            <a:off x="5348821" y="323216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34" name="Text Box 5"/>
          <p:cNvSpPr txBox="1">
            <a:spLocks noChangeArrowheads="1"/>
          </p:cNvSpPr>
          <p:nvPr/>
        </p:nvSpPr>
        <p:spPr bwMode="auto">
          <a:xfrm>
            <a:off x="5348821" y="4822995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35" name="Text Box 6"/>
          <p:cNvSpPr txBox="1">
            <a:spLocks noChangeArrowheads="1"/>
          </p:cNvSpPr>
          <p:nvPr/>
        </p:nvSpPr>
        <p:spPr bwMode="auto">
          <a:xfrm>
            <a:off x="5358151" y="3232166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6" name="Text Box 10"/>
          <p:cNvSpPr txBox="1">
            <a:spLocks noChangeArrowheads="1"/>
          </p:cNvSpPr>
          <p:nvPr/>
        </p:nvSpPr>
        <p:spPr bwMode="auto">
          <a:xfrm>
            <a:off x="3938112" y="4830835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37" name="Text Box 11"/>
          <p:cNvSpPr txBox="1">
            <a:spLocks noChangeArrowheads="1"/>
          </p:cNvSpPr>
          <p:nvPr/>
        </p:nvSpPr>
        <p:spPr bwMode="auto">
          <a:xfrm>
            <a:off x="5350424" y="4827660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0" name="Line 24"/>
          <p:cNvSpPr>
            <a:spLocks noChangeShapeType="1"/>
          </p:cNvSpPr>
          <p:nvPr/>
        </p:nvSpPr>
        <p:spPr bwMode="auto">
          <a:xfrm>
            <a:off x="3954156" y="4946610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Text Box 25"/>
          <p:cNvSpPr txBox="1">
            <a:spLocks noChangeArrowheads="1"/>
          </p:cNvSpPr>
          <p:nvPr/>
        </p:nvSpPr>
        <p:spPr bwMode="auto">
          <a:xfrm>
            <a:off x="4052051" y="4963700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42" name="Line 26"/>
          <p:cNvSpPr>
            <a:spLocks noChangeShapeType="1"/>
          </p:cNvSpPr>
          <p:nvPr/>
        </p:nvSpPr>
        <p:spPr bwMode="auto">
          <a:xfrm>
            <a:off x="5515377" y="3232166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Text Box 27"/>
          <p:cNvSpPr txBox="1">
            <a:spLocks noChangeArrowheads="1"/>
          </p:cNvSpPr>
          <p:nvPr/>
        </p:nvSpPr>
        <p:spPr bwMode="auto">
          <a:xfrm>
            <a:off x="5476177" y="3687696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074142" y="3237435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  <p:sp>
        <p:nvSpPr>
          <p:cNvPr id="73" name="TextBox 72"/>
          <p:cNvSpPr txBox="1"/>
          <p:nvPr/>
        </p:nvSpPr>
        <p:spPr>
          <a:xfrm>
            <a:off x="8170736" y="3805567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74" name="Freeform 73"/>
          <p:cNvSpPr/>
          <p:nvPr/>
        </p:nvSpPr>
        <p:spPr>
          <a:xfrm>
            <a:off x="8591285" y="4174899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 bwMode="auto">
          <a:xfrm>
            <a:off x="9351550" y="4454541"/>
            <a:ext cx="62758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8896085" y="4821552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9" name="Rectangle 88"/>
          <p:cNvSpPr/>
          <p:nvPr/>
        </p:nvSpPr>
        <p:spPr bwMode="auto">
          <a:xfrm>
            <a:off x="9346708" y="4454497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Text Box 11"/>
          <p:cNvSpPr txBox="1">
            <a:spLocks noChangeArrowheads="1"/>
          </p:cNvSpPr>
          <p:nvPr/>
        </p:nvSpPr>
        <p:spPr bwMode="auto">
          <a:xfrm>
            <a:off x="9353286" y="4821076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90" name="Rectangle 89"/>
          <p:cNvSpPr/>
          <p:nvPr/>
        </p:nvSpPr>
        <p:spPr bwMode="auto">
          <a:xfrm>
            <a:off x="9346708" y="4821075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26A18-BC32-43AC-84AA-8C6F47500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32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3" grpId="0"/>
      <p:bldP spid="74" grpId="0" animBg="1"/>
      <p:bldP spid="70" grpId="0" animBg="1"/>
      <p:bldP spid="72" grpId="0" animBg="1"/>
      <p:bldP spid="89" grpId="0" animBg="1"/>
      <p:bldP spid="9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340741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Matrix elements are doubles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C &lt;&lt;&lt; n (much smaller than n)</a:t>
            </a:r>
          </a:p>
          <a:p>
            <a:pPr lvl="1"/>
            <a:endParaRPr lang="en-US" dirty="0"/>
          </a:p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iteration (</a:t>
            </a:r>
            <a:r>
              <a:rPr lang="en-US" dirty="0" err="1"/>
              <a:t>i,j,k</a:t>
            </a:r>
            <a:r>
              <a:rPr lang="en-US" dirty="0"/>
              <a:t>=0,1,*):</a:t>
            </a:r>
          </a:p>
          <a:p>
            <a:pPr lvl="1"/>
            <a:r>
              <a:rPr lang="en-US" dirty="0"/>
              <a:t>Again:</a:t>
            </a:r>
            <a:br>
              <a:rPr lang="en-US" dirty="0"/>
            </a:br>
            <a:r>
              <a:rPr lang="en-US" dirty="0"/>
              <a:t>n/8 + n + 1 = </a:t>
            </a:r>
            <a:br>
              <a:rPr lang="en-US" dirty="0"/>
            </a:br>
            <a:r>
              <a:rPr lang="en-US" dirty="0"/>
              <a:t>9n/8+1 misses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 bwMode="auto">
          <a:xfrm>
            <a:off x="6934200" y="1066800"/>
            <a:ext cx="3733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60000"/>
              <a:buFont typeface="Wingdings 2" pitchFamily="18" charset="2"/>
              <a:buChar char="¢"/>
              <a:defRPr sz="2400" b="1">
                <a:solidFill>
                  <a:schemeClr val="tx1"/>
                </a:solidFill>
                <a:latin typeface="Calibri" pitchFamily="34" charset="0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990000"/>
              </a:buClr>
              <a:buSzPct val="11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SzPct val="80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Every iteration: 9n/8 + 1</a:t>
            </a:r>
          </a:p>
          <a:p>
            <a:pPr lvl="1"/>
            <a:r>
              <a:rPr lang="en-US"/>
              <a:t># iterations</a:t>
            </a:r>
            <a:r>
              <a:rPr lang="en-US" dirty="0"/>
              <a:t>: n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(9n/8+1)*n</a:t>
            </a:r>
            <a:r>
              <a:rPr lang="en-US" baseline="30000" dirty="0"/>
              <a:t>2</a:t>
            </a:r>
            <a:r>
              <a:rPr lang="en-US" dirty="0"/>
              <a:t> = (9/8)*n</a:t>
            </a:r>
            <a:r>
              <a:rPr lang="en-US" baseline="30000" dirty="0"/>
              <a:t>3</a:t>
            </a:r>
            <a:r>
              <a:rPr lang="en-US" dirty="0"/>
              <a:t> +n</a:t>
            </a:r>
            <a:r>
              <a:rPr lang="en-US" baseline="30000" dirty="0"/>
              <a:t>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31EBB-1881-4CC6-8FE9-7B3C62B6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sp>
        <p:nvSpPr>
          <p:cNvPr id="55" name="Text Box 3">
            <a:extLst>
              <a:ext uri="{FF2B5EF4-FFF2-40B4-BE49-F238E27FC236}">
                <a16:creationId xmlns:a16="http://schemas.microsoft.com/office/drawing/2014/main" id="{3933A9BF-085D-4B97-81B5-54CD55D5ED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chemeClr val="tx1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A</a:t>
            </a:r>
          </a:p>
        </p:txBody>
      </p:sp>
      <p:sp>
        <p:nvSpPr>
          <p:cNvPr id="56" name="Text Box 4">
            <a:extLst>
              <a:ext uri="{FF2B5EF4-FFF2-40B4-BE49-F238E27FC236}">
                <a16:creationId xmlns:a16="http://schemas.microsoft.com/office/drawing/2014/main" id="{C5F1FD5D-3F74-4BE6-B934-36E2E22F6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3232167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B</a:t>
            </a:r>
            <a:endParaRPr lang="en-US" sz="1800" b="1" dirty="0">
              <a:solidFill>
                <a:srgbClr val="000000"/>
              </a:solidFill>
              <a:latin typeface="Arial" charset="0"/>
            </a:endParaRPr>
          </a:p>
        </p:txBody>
      </p:sp>
      <p:sp>
        <p:nvSpPr>
          <p:cNvPr id="57" name="Text Box 5">
            <a:extLst>
              <a:ext uri="{FF2B5EF4-FFF2-40B4-BE49-F238E27FC236}">
                <a16:creationId xmlns:a16="http://schemas.microsoft.com/office/drawing/2014/main" id="{030FEA11-EAA1-44BE-AB41-270BE9217A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8819" y="4822996"/>
            <a:ext cx="1385757" cy="1561705"/>
          </a:xfrm>
          <a:prstGeom prst="rect">
            <a:avLst/>
          </a:prstGeom>
          <a:solidFill>
            <a:schemeClr val="bg1">
              <a:lumMod val="95000"/>
            </a:schemeClr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lIns="90000" tIns="46800" rIns="90000" bIns="4680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endParaRPr lang="en-US" sz="1800" b="1" dirty="0">
              <a:solidFill>
                <a:srgbClr val="000000"/>
              </a:solidFill>
              <a:latin typeface="Arial" charset="0"/>
            </a:endParaRPr>
          </a:p>
          <a:p>
            <a:pPr eaLnBrk="1" hangingPunct="1">
              <a:buClr>
                <a:srgbClr val="FFFFFF"/>
              </a:buClr>
              <a:buSzPct val="100000"/>
              <a:buFont typeface="Arial" charset="0"/>
              <a:buNone/>
            </a:pPr>
            <a:r>
              <a:rPr lang="en-US" sz="1800" dirty="0">
                <a:solidFill>
                  <a:srgbClr val="000000"/>
                </a:solidFill>
                <a:latin typeface="Arial" charset="0"/>
              </a:rPr>
              <a:t>        </a:t>
            </a:r>
            <a:r>
              <a:rPr lang="en-US" sz="1800" b="1" dirty="0">
                <a:solidFill>
                  <a:srgbClr val="000000"/>
                </a:solidFill>
                <a:latin typeface="Arial" charset="0"/>
              </a:rPr>
              <a:t>C</a:t>
            </a:r>
          </a:p>
        </p:txBody>
      </p:sp>
      <p:sp>
        <p:nvSpPr>
          <p:cNvPr id="58" name="Text Box 6">
            <a:extLst>
              <a:ext uri="{FF2B5EF4-FFF2-40B4-BE49-F238E27FC236}">
                <a16:creationId xmlns:a16="http://schemas.microsoft.com/office/drawing/2014/main" id="{41895323-1AD0-4C3E-9A99-51EA55377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8877" y="3232167"/>
            <a:ext cx="30299" cy="1561705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F8CE7F8E-3F4E-451D-A1F4-B61D2AD47F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8110" y="4830836"/>
            <a:ext cx="1385757" cy="35151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/>
            <a:endParaRPr lang="en-US" sz="1800">
              <a:solidFill>
                <a:srgbClr val="000000"/>
              </a:solidFill>
            </a:endParaRPr>
          </a:p>
        </p:txBody>
      </p:sp>
      <p:sp>
        <p:nvSpPr>
          <p:cNvPr id="60" name="Text Box 11">
            <a:extLst>
              <a:ext uri="{FF2B5EF4-FFF2-40B4-BE49-F238E27FC236}">
                <a16:creationId xmlns:a16="http://schemas.microsoft.com/office/drawing/2014/main" id="{56DDC0F3-ABB4-4BE8-940E-914F179D9F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1297" y="4827661"/>
            <a:ext cx="45719" cy="45719"/>
          </a:xfrm>
          <a:prstGeom prst="rect">
            <a:avLst/>
          </a:prstGeom>
          <a:solidFill>
            <a:srgbClr val="FF0000"/>
          </a:solidFill>
          <a:ln w="9360">
            <a:solidFill>
              <a:srgbClr val="FF0000"/>
            </a:solidFill>
            <a:miter lim="800000"/>
            <a:headEnd/>
            <a:tailEnd/>
          </a:ln>
        </p:spPr>
        <p:txBody>
          <a:bodyPr lIns="0" tIns="91440" rIns="0" bIns="0"/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sz="18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61" name="Line 24">
            <a:extLst>
              <a:ext uri="{FF2B5EF4-FFF2-40B4-BE49-F238E27FC236}">
                <a16:creationId xmlns:a16="http://schemas.microsoft.com/office/drawing/2014/main" id="{0153EDE2-118F-4B42-B036-3DBDB9D0C55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4154" y="4946611"/>
            <a:ext cx="799225" cy="0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2" name="Text Box 25">
            <a:extLst>
              <a:ext uri="{FF2B5EF4-FFF2-40B4-BE49-F238E27FC236}">
                <a16:creationId xmlns:a16="http://schemas.microsoft.com/office/drawing/2014/main" id="{18A83E2F-FA1F-498E-A598-1AEEFAF1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2049" y="4963701"/>
            <a:ext cx="287465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sp>
        <p:nvSpPr>
          <p:cNvPr id="63" name="Line 26">
            <a:extLst>
              <a:ext uri="{FF2B5EF4-FFF2-40B4-BE49-F238E27FC236}">
                <a16:creationId xmlns:a16="http://schemas.microsoft.com/office/drawing/2014/main" id="{7A26797D-560A-497C-969E-A6CAB4EDC10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1015" y="3232167"/>
            <a:ext cx="0" cy="1076051"/>
          </a:xfrm>
          <a:prstGeom prst="line">
            <a:avLst/>
          </a:prstGeom>
          <a:noFill/>
          <a:ln w="28575" cmpd="sng">
            <a:solidFill>
              <a:srgbClr val="FF0000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Text Box 27">
            <a:extLst>
              <a:ext uri="{FF2B5EF4-FFF2-40B4-BE49-F238E27FC236}">
                <a16:creationId xmlns:a16="http://schemas.microsoft.com/office/drawing/2014/main" id="{66B0B71E-6522-4A01-927D-6F6C5F7A6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0285" y="3687697"/>
            <a:ext cx="329890" cy="3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  <a:cs typeface="ＭＳ Ｐゴシック" charset="0"/>
              </a:defRPr>
            </a:lvl1pPr>
            <a:lvl2pPr marL="742950" indent="-28575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2pPr>
            <a:lvl3pPr marL="11430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3pPr>
            <a:lvl4pPr marL="16002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4pPr>
            <a:lvl5pPr marL="2057400" indent="-228600" defTabSz="449263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5pPr>
            <a:lvl6pPr marL="25146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6pPr>
            <a:lvl7pPr marL="29718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7pPr>
            <a:lvl8pPr marL="34290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8pPr>
            <a:lvl9pPr marL="3886200" indent="-228600" defTabSz="449263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400">
                <a:solidFill>
                  <a:schemeClr val="tx1"/>
                </a:solidFill>
                <a:latin typeface="Palatino" charset="0"/>
                <a:ea typeface="ＭＳ Ｐゴシック" charset="0"/>
              </a:defRPr>
            </a:lvl9pPr>
          </a:lstStyle>
          <a:p>
            <a:pPr eaLnBrk="1" hangingPunct="1">
              <a:buClr>
                <a:srgbClr val="000000"/>
              </a:buClr>
              <a:buSzPct val="100000"/>
              <a:buFont typeface="Palatino" charset="0"/>
              <a:buNone/>
            </a:pPr>
            <a:r>
              <a:rPr lang="en-US" sz="1800" dirty="0">
                <a:solidFill>
                  <a:srgbClr val="FF0000"/>
                </a:solidFill>
              </a:rPr>
              <a:t>k</a:t>
            </a:r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62D5E8FA-DD84-4377-8E83-5214AFCE7C06}"/>
              </a:ext>
            </a:extLst>
          </p:cNvPr>
          <p:cNvGrpSpPr/>
          <p:nvPr/>
        </p:nvGrpSpPr>
        <p:grpSpPr>
          <a:xfrm>
            <a:off x="7935994" y="3232166"/>
            <a:ext cx="2796466" cy="3152534"/>
            <a:chOff x="5974114" y="3476866"/>
            <a:chExt cx="2796466" cy="3152534"/>
          </a:xfrm>
        </p:grpSpPr>
        <p:grpSp>
          <p:nvGrpSpPr>
            <p:cNvPr id="80" name="Group 79">
              <a:extLst>
                <a:ext uri="{FF2B5EF4-FFF2-40B4-BE49-F238E27FC236}">
                  <a16:creationId xmlns:a16="http://schemas.microsoft.com/office/drawing/2014/main" id="{D78E04C6-23A3-4602-A40B-F98D204EF1BD}"/>
                </a:ext>
              </a:extLst>
            </p:cNvPr>
            <p:cNvGrpSpPr/>
            <p:nvPr/>
          </p:nvGrpSpPr>
          <p:grpSpPr>
            <a:xfrm>
              <a:off x="5974114" y="3476866"/>
              <a:ext cx="2796466" cy="3152534"/>
              <a:chOff x="5974114" y="3476866"/>
              <a:chExt cx="2796466" cy="3152534"/>
            </a:xfrm>
          </p:grpSpPr>
          <p:sp>
            <p:nvSpPr>
              <p:cNvPr id="91" name="Text Box 3">
                <a:extLst>
                  <a:ext uri="{FF2B5EF4-FFF2-40B4-BE49-F238E27FC236}">
                    <a16:creationId xmlns:a16="http://schemas.microsoft.com/office/drawing/2014/main" id="{A4A2CA37-67D5-4074-8A9B-AAFA986434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A</a:t>
                </a:r>
              </a:p>
            </p:txBody>
          </p:sp>
          <p:sp>
            <p:nvSpPr>
              <p:cNvPr id="92" name="Text Box 4">
                <a:extLst>
                  <a:ext uri="{FF2B5EF4-FFF2-40B4-BE49-F238E27FC236}">
                    <a16:creationId xmlns:a16="http://schemas.microsoft.com/office/drawing/2014/main" id="{880337C7-E90C-450C-9AEB-36DC52F0EB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3476866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B</a:t>
                </a: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</p:txBody>
          </p:sp>
          <p:sp>
            <p:nvSpPr>
              <p:cNvPr id="93" name="Text Box 5">
                <a:extLst>
                  <a:ext uri="{FF2B5EF4-FFF2-40B4-BE49-F238E27FC236}">
                    <a16:creationId xmlns:a16="http://schemas.microsoft.com/office/drawing/2014/main" id="{446DBFD0-45FE-4DC0-9435-A5CA5F6DF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84823" y="5067695"/>
                <a:ext cx="1385757" cy="156170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9360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lIns="90000" tIns="46800" rIns="90000" bIns="46800"/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endParaRPr lang="en-US" sz="1800" b="1" dirty="0">
                  <a:solidFill>
                    <a:srgbClr val="000000"/>
                  </a:solidFill>
                  <a:latin typeface="Arial" charset="0"/>
                </a:endParaRPr>
              </a:p>
              <a:p>
                <a:pPr eaLnBrk="1" hangingPunct="1">
                  <a:buClr>
                    <a:srgbClr val="FFFFFF"/>
                  </a:buClr>
                  <a:buSzPct val="100000"/>
                  <a:buFont typeface="Arial" charset="0"/>
                  <a:buNone/>
                </a:pPr>
                <a:r>
                  <a:rPr lang="en-US" sz="1800" dirty="0">
                    <a:solidFill>
                      <a:srgbClr val="000000"/>
                    </a:solidFill>
                    <a:latin typeface="Arial" charset="0"/>
                  </a:rPr>
                  <a:t>        </a:t>
                </a:r>
                <a:r>
                  <a:rPr lang="en-US" sz="1800" b="1" dirty="0">
                    <a:solidFill>
                      <a:srgbClr val="000000"/>
                    </a:solidFill>
                    <a:latin typeface="Arial" charset="0"/>
                  </a:rPr>
                  <a:t>C</a:t>
                </a:r>
              </a:p>
            </p:txBody>
          </p:sp>
          <p:sp>
            <p:nvSpPr>
              <p:cNvPr id="94" name="Text Box 6">
                <a:extLst>
                  <a:ext uri="{FF2B5EF4-FFF2-40B4-BE49-F238E27FC236}">
                    <a16:creationId xmlns:a16="http://schemas.microsoft.com/office/drawing/2014/main" id="{8FAAAD91-EDD5-4B22-A9D2-FBC13A66E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37301" y="3476866"/>
                <a:ext cx="30299" cy="1561705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5" name="Text Box 10">
                <a:extLst>
                  <a:ext uri="{FF2B5EF4-FFF2-40B4-BE49-F238E27FC236}">
                    <a16:creationId xmlns:a16="http://schemas.microsoft.com/office/drawing/2014/main" id="{B03F27F2-1EDB-4747-BE9B-0009CAC73A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74114" y="5075535"/>
                <a:ext cx="1385757" cy="35151"/>
              </a:xfrm>
              <a:prstGeom prst="rect">
                <a:avLst/>
              </a:prstGeom>
              <a:solidFill>
                <a:srgbClr val="FF0000"/>
              </a:solidFill>
              <a:ln w="9360">
                <a:solidFill>
                  <a:srgbClr val="FF000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/>
                <a:endParaRPr lang="en-US" sz="1800">
                  <a:solidFill>
                    <a:srgbClr val="000000"/>
                  </a:solidFill>
                </a:endParaRPr>
              </a:p>
            </p:txBody>
          </p:sp>
          <p:sp>
            <p:nvSpPr>
              <p:cNvPr id="96" name="Line 24">
                <a:extLst>
                  <a:ext uri="{FF2B5EF4-FFF2-40B4-BE49-F238E27FC236}">
                    <a16:creationId xmlns:a16="http://schemas.microsoft.com/office/drawing/2014/main" id="{6F2E39DB-8CEA-483F-A8FE-89404BCA71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90158" y="5191311"/>
                <a:ext cx="799225" cy="0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7" name="Text Box 25">
                <a:extLst>
                  <a:ext uri="{FF2B5EF4-FFF2-40B4-BE49-F238E27FC236}">
                    <a16:creationId xmlns:a16="http://schemas.microsoft.com/office/drawing/2014/main" id="{CEA27CDC-48B4-4E2D-A631-A67723BB320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88053" y="5208400"/>
                <a:ext cx="287465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  <p:sp>
            <p:nvSpPr>
              <p:cNvPr id="98" name="Line 26">
                <a:extLst>
                  <a:ext uri="{FF2B5EF4-FFF2-40B4-BE49-F238E27FC236}">
                    <a16:creationId xmlns:a16="http://schemas.microsoft.com/office/drawing/2014/main" id="{4C5AB703-EB26-44B2-B546-AAF3CC983D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574900" y="3476866"/>
                <a:ext cx="0" cy="1076051"/>
              </a:xfrm>
              <a:prstGeom prst="line">
                <a:avLst/>
              </a:prstGeom>
              <a:noFill/>
              <a:ln w="28575" cmpd="sng">
                <a:solidFill>
                  <a:srgbClr val="FF0000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" name="Text Box 27">
                <a:extLst>
                  <a:ext uri="{FF2B5EF4-FFF2-40B4-BE49-F238E27FC236}">
                    <a16:creationId xmlns:a16="http://schemas.microsoft.com/office/drawing/2014/main" id="{268BDD63-4BD4-48FC-AF50-49A7EBAF404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547870" y="3932396"/>
                <a:ext cx="329890" cy="3715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square" lIns="90000" tIns="46800" rIns="90000" bIns="46800">
                <a:spAutoFit/>
              </a:bodyPr>
              <a:lstStyle>
                <a:lvl1pPr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2pPr>
                <a:lvl3pPr marL="11430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3pPr>
                <a:lvl4pPr marL="16002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4pPr>
                <a:lvl5pPr marL="2057400" indent="-228600" defTabSz="449263" eaLnBrk="0" hangingPunct="0"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5pPr>
                <a:lvl6pPr marL="25146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6pPr>
                <a:lvl7pPr marL="29718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7pPr>
                <a:lvl8pPr marL="34290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8pPr>
                <a:lvl9pPr marL="3886200" indent="-228600" defTabSz="449263" eaLnBrk="0" fontAlgn="base" hangingPunct="0">
                  <a:spcBef>
                    <a:spcPct val="0"/>
                  </a:spcBef>
                  <a:spcAft>
                    <a:spcPct val="0"/>
                  </a:spcAft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400">
                    <a:solidFill>
                      <a:schemeClr val="tx1"/>
                    </a:solidFill>
                    <a:latin typeface="Palatino" charset="0"/>
                    <a:ea typeface="ＭＳ Ｐゴシック" charset="0"/>
                  </a:defRPr>
                </a:lvl9pPr>
              </a:lstStyle>
              <a:p>
                <a:pPr eaLnBrk="1" hangingPunct="1">
                  <a:buClr>
                    <a:srgbClr val="000000"/>
                  </a:buClr>
                  <a:buSzPct val="100000"/>
                  <a:buFont typeface="Palatino" charset="0"/>
                  <a:buNone/>
                </a:pPr>
                <a:r>
                  <a:rPr lang="en-US" sz="1800" dirty="0">
                    <a:solidFill>
                      <a:srgbClr val="FF0000"/>
                    </a:solidFill>
                  </a:rPr>
                  <a:t>k</a:t>
                </a:r>
              </a:p>
            </p:txBody>
          </p:sp>
        </p:grpSp>
        <p:sp>
          <p:nvSpPr>
            <p:cNvPr id="85" name="Text Box 11">
              <a:extLst>
                <a:ext uri="{FF2B5EF4-FFF2-40B4-BE49-F238E27FC236}">
                  <a16:creationId xmlns:a16="http://schemas.microsoft.com/office/drawing/2014/main" id="{4095E435-6E8A-4455-B326-81FA7A397C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29721" y="5065776"/>
              <a:ext cx="45719" cy="45719"/>
            </a:xfrm>
            <a:prstGeom prst="rect">
              <a:avLst/>
            </a:prstGeom>
            <a:solidFill>
              <a:srgbClr val="FF0000"/>
            </a:solidFill>
            <a:ln w="9360">
              <a:solidFill>
                <a:srgbClr val="FF0000"/>
              </a:solidFill>
              <a:miter lim="800000"/>
              <a:headEnd/>
              <a:tailEnd/>
            </a:ln>
          </p:spPr>
          <p:txBody>
            <a:bodyPr lIns="0" tIns="91440" rIns="0" bIns="0"/>
            <a:lstStyle>
              <a:lvl1pPr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2pPr>
              <a:lvl3pPr marL="11430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3pPr>
              <a:lvl4pPr marL="16002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4pPr>
              <a:lvl5pPr marL="2057400" indent="-228600" defTabSz="449263" eaLnBrk="0" hangingPunct="0"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5pPr>
              <a:lvl6pPr marL="25146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6pPr>
              <a:lvl7pPr marL="29718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7pPr>
              <a:lvl8pPr marL="34290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8pPr>
              <a:lvl9pPr marL="3886200" indent="-228600" defTabSz="449263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0" algn="l"/>
                  <a:tab pos="914400" algn="l"/>
                  <a:tab pos="1828800" algn="l"/>
                  <a:tab pos="2743200" algn="l"/>
                  <a:tab pos="3657600" algn="l"/>
                  <a:tab pos="4572000" algn="l"/>
                  <a:tab pos="5486400" algn="l"/>
                  <a:tab pos="6400800" algn="l"/>
                  <a:tab pos="7315200" algn="l"/>
                  <a:tab pos="8229600" algn="l"/>
                  <a:tab pos="9144000" algn="l"/>
                  <a:tab pos="10058400" algn="l"/>
                </a:tabLst>
                <a:defRPr sz="2400">
                  <a:solidFill>
                    <a:schemeClr val="tx1"/>
                  </a:solidFill>
                  <a:latin typeface="Palatino" charset="0"/>
                  <a:ea typeface="ＭＳ Ｐゴシック" charset="0"/>
                </a:defRPr>
              </a:lvl9pPr>
            </a:lstStyle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  <a:p>
              <a:pPr eaLnBrk="1" hangingPunct="1">
                <a:buClr>
                  <a:srgbClr val="000000"/>
                </a:buClr>
                <a:buSzPct val="100000"/>
                <a:buFont typeface="Times New Roman" charset="0"/>
                <a:buNone/>
              </a:pPr>
              <a:endParaRPr lang="en-US" sz="1800">
                <a:solidFill>
                  <a:srgbClr val="000000"/>
                </a:solidFill>
                <a:latin typeface="Times New Roman" charset="0"/>
              </a:endParaRP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C9B80815-3E62-4C05-9FDB-58895E92B8FD}"/>
              </a:ext>
            </a:extLst>
          </p:cNvPr>
          <p:cNvSpPr txBox="1"/>
          <p:nvPr/>
        </p:nvSpPr>
        <p:spPr>
          <a:xfrm>
            <a:off x="8170731" y="3805568"/>
            <a:ext cx="841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alibri" pitchFamily="34" charset="0"/>
              </a:rPr>
              <a:t>8-wide</a:t>
            </a:r>
          </a:p>
        </p:txBody>
      </p:sp>
      <p:sp>
        <p:nvSpPr>
          <p:cNvPr id="102" name="Freeform 73">
            <a:extLst>
              <a:ext uri="{FF2B5EF4-FFF2-40B4-BE49-F238E27FC236}">
                <a16:creationId xmlns:a16="http://schemas.microsoft.com/office/drawing/2014/main" id="{9D17E53B-6412-4DE3-8F47-AA9C1F4EAC16}"/>
              </a:ext>
            </a:extLst>
          </p:cNvPr>
          <p:cNvSpPr/>
          <p:nvPr/>
        </p:nvSpPr>
        <p:spPr>
          <a:xfrm>
            <a:off x="8591280" y="4174900"/>
            <a:ext cx="730471" cy="457200"/>
          </a:xfrm>
          <a:custGeom>
            <a:avLst/>
            <a:gdLst>
              <a:gd name="connsiteX0" fmla="*/ 0 w 1042676"/>
              <a:gd name="connsiteY0" fmla="*/ 0 h 517437"/>
              <a:gd name="connsiteX1" fmla="*/ 423342 w 1042676"/>
              <a:gd name="connsiteY1" fmla="*/ 407678 h 517437"/>
              <a:gd name="connsiteX2" fmla="*/ 1042676 w 1042676"/>
              <a:gd name="connsiteY2" fmla="*/ 517437 h 5174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42676" h="517437">
                <a:moveTo>
                  <a:pt x="0" y="0"/>
                </a:moveTo>
                <a:cubicBezTo>
                  <a:pt x="124781" y="160719"/>
                  <a:pt x="249563" y="321439"/>
                  <a:pt x="423342" y="407678"/>
                </a:cubicBezTo>
                <a:cubicBezTo>
                  <a:pt x="597121" y="493917"/>
                  <a:pt x="1042676" y="517437"/>
                  <a:pt x="1042676" y="517437"/>
                </a:cubicBezTo>
              </a:path>
            </a:pathLst>
          </a:custGeom>
          <a:ln w="38100">
            <a:solidFill>
              <a:srgbClr val="0000FF"/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7E54134-899F-4D7E-A06F-9FEB2B128913}"/>
              </a:ext>
            </a:extLst>
          </p:cNvPr>
          <p:cNvSpPr/>
          <p:nvPr/>
        </p:nvSpPr>
        <p:spPr bwMode="auto">
          <a:xfrm>
            <a:off x="8896080" y="4821553"/>
            <a:ext cx="43198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88AFD303-AE89-4261-B8BA-CCA362E91007}"/>
              </a:ext>
            </a:extLst>
          </p:cNvPr>
          <p:cNvSpPr/>
          <p:nvPr/>
        </p:nvSpPr>
        <p:spPr bwMode="auto">
          <a:xfrm>
            <a:off x="9354875" y="4454542"/>
            <a:ext cx="164890" cy="342505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34A8D2E9-53FE-468C-B368-9BB5DBEA5F2D}"/>
              </a:ext>
            </a:extLst>
          </p:cNvPr>
          <p:cNvSpPr/>
          <p:nvPr/>
        </p:nvSpPr>
        <p:spPr bwMode="auto">
          <a:xfrm>
            <a:off x="9354875" y="4821076"/>
            <a:ext cx="164890" cy="54864"/>
          </a:xfrm>
          <a:prstGeom prst="rect">
            <a:avLst/>
          </a:prstGeom>
          <a:solidFill>
            <a:srgbClr val="0000FF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DE05A9E7-A0DA-4BB5-9C9C-E0231D1A968D}"/>
              </a:ext>
            </a:extLst>
          </p:cNvPr>
          <p:cNvSpPr txBox="1"/>
          <p:nvPr/>
        </p:nvSpPr>
        <p:spPr>
          <a:xfrm>
            <a:off x="7068617" y="3236614"/>
            <a:ext cx="2273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dirty="0"/>
              <a:t>Afterwards </a:t>
            </a:r>
            <a:r>
              <a:rPr lang="en-US" dirty="0">
                <a:solidFill>
                  <a:srgbClr val="0000FF"/>
                </a:solidFill>
              </a:rPr>
              <a:t>in cache: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462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/>
      <p:bldP spid="102" grpId="0" animBg="1"/>
      <p:bldP spid="103" grpId="0" animBg="1"/>
      <p:bldP spid="104" grpId="0" animBg="1"/>
      <p:bldP spid="105" grpId="0" animBg="1"/>
      <p:bldP spid="106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Enter Blocking Algorithms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Special class of algorithms designed specifically to have excellent temporal and spatial locality</a:t>
            </a:r>
          </a:p>
          <a:p>
            <a:r>
              <a:rPr lang="en-US" dirty="0"/>
              <a:t>Key idea: don’t operate on individual elements; instead operate on </a:t>
            </a:r>
            <a:r>
              <a:rPr lang="en-US" i="1" dirty="0"/>
              <a:t>blocks 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Treat the overall matrices as containing submatrices as elements</a:t>
            </a:r>
          </a:p>
          <a:p>
            <a:pPr lvl="2"/>
            <a:r>
              <a:rPr lang="en-US" dirty="0"/>
              <a:t>See next slide</a:t>
            </a:r>
          </a:p>
          <a:p>
            <a:r>
              <a:rPr lang="en-US" dirty="0"/>
              <a:t>General principle: use a piece of data as much as we can</a:t>
            </a:r>
          </a:p>
          <a:p>
            <a:pPr lvl="1"/>
            <a:r>
              <a:rPr lang="en-US" dirty="0"/>
              <a:t>Then it’s ok to kick it out of the cache</a:t>
            </a:r>
          </a:p>
          <a:p>
            <a:pPr lvl="1"/>
            <a:r>
              <a:rPr lang="en-US" dirty="0"/>
              <a:t>As opposed to using, kicking out, using again later, and so on</a:t>
            </a:r>
          </a:p>
          <a:p>
            <a:r>
              <a:rPr lang="en-US" dirty="0"/>
              <a:t>Same result, but much nicer locality!</a:t>
            </a:r>
          </a:p>
          <a:p>
            <a:pPr lvl="1"/>
            <a:r>
              <a:rPr lang="en-US" dirty="0"/>
              <a:t>And thus can leverage the cache better (more hits, fewer misses)</a:t>
            </a:r>
          </a:p>
          <a:p>
            <a:pPr lvl="1"/>
            <a:r>
              <a:rPr lang="en-US" dirty="0"/>
              <a:t>Still same computational complexity</a:t>
            </a:r>
          </a:p>
          <a:p>
            <a:r>
              <a:rPr lang="en-US" dirty="0"/>
              <a:t>May get a bit mind bending</a:t>
            </a:r>
          </a:p>
          <a:p>
            <a:pPr lvl="1"/>
            <a:r>
              <a:rPr lang="en-US" dirty="0"/>
              <a:t>I want you to understand the general principle</a:t>
            </a:r>
          </a:p>
          <a:p>
            <a:pPr lvl="1"/>
            <a:r>
              <a:rPr lang="en-US" dirty="0"/>
              <a:t>But you don’t need to fully understand the details of the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BD6F5-9C88-406C-BA0B-4A60B9D12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70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 as Matrices of Submatrices</a:t>
            </a:r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of are not scalars anymore</a:t>
            </a:r>
          </a:p>
          <a:p>
            <a:pPr lvl="1"/>
            <a:r>
              <a:rPr lang="en-US" dirty="0"/>
              <a:t>But rather smaller matrices</a:t>
            </a:r>
          </a:p>
          <a:p>
            <a:r>
              <a:rPr lang="en-US" dirty="0"/>
              <a:t>To compute a result submatrix</a:t>
            </a:r>
          </a:p>
          <a:p>
            <a:pPr lvl="1"/>
            <a:r>
              <a:rPr lang="en-US" dirty="0"/>
              <a:t>Just do a smaller matrix multiplication!</a:t>
            </a:r>
          </a:p>
        </p:txBody>
      </p:sp>
      <p:sp>
        <p:nvSpPr>
          <p:cNvPr id="4" name="Rectangle 3"/>
          <p:cNvSpPr/>
          <p:nvPr/>
        </p:nvSpPr>
        <p:spPr bwMode="auto">
          <a:xfrm>
            <a:off x="46482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5" name="Rectangle 4"/>
          <p:cNvSpPr/>
          <p:nvPr/>
        </p:nvSpPr>
        <p:spPr bwMode="auto">
          <a:xfrm>
            <a:off x="7543800" y="1091821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Rectangle 5"/>
          <p:cNvSpPr/>
          <p:nvPr/>
        </p:nvSpPr>
        <p:spPr bwMode="auto">
          <a:xfrm>
            <a:off x="7543800" y="3962400"/>
            <a:ext cx="2667000" cy="26670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9" name="Rectangle 8"/>
          <p:cNvSpPr/>
          <p:nvPr/>
        </p:nvSpPr>
        <p:spPr bwMode="auto">
          <a:xfrm>
            <a:off x="4825621" y="4178490"/>
            <a:ext cx="990600" cy="990600"/>
          </a:xfrm>
          <a:prstGeom prst="rect">
            <a:avLst/>
          </a:prstGeom>
          <a:solidFill>
            <a:srgbClr val="EBAFA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6093157" y="4189294"/>
            <a:ext cx="990600" cy="990600"/>
          </a:xfrm>
          <a:prstGeom prst="rect">
            <a:avLst/>
          </a:prstGeom>
          <a:solidFill>
            <a:srgbClr val="F7F5CD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825621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2" name="Rectangle 11"/>
          <p:cNvSpPr/>
          <p:nvPr/>
        </p:nvSpPr>
        <p:spPr bwMode="auto">
          <a:xfrm>
            <a:off x="6093157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772400" y="1331794"/>
            <a:ext cx="990600" cy="990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4" name="Rectangle 13"/>
          <p:cNvSpPr/>
          <p:nvPr/>
        </p:nvSpPr>
        <p:spPr bwMode="auto">
          <a:xfrm>
            <a:off x="9039936" y="1342598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5" name="Rectangle 14"/>
          <p:cNvSpPr/>
          <p:nvPr/>
        </p:nvSpPr>
        <p:spPr bwMode="auto">
          <a:xfrm>
            <a:off x="7772400" y="2547581"/>
            <a:ext cx="990600" cy="990600"/>
          </a:xfrm>
          <a:prstGeom prst="rect">
            <a:avLst/>
          </a:prstGeom>
          <a:solidFill>
            <a:srgbClr val="ACE3A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6" name="Rectangle 15"/>
          <p:cNvSpPr/>
          <p:nvPr/>
        </p:nvSpPr>
        <p:spPr bwMode="auto">
          <a:xfrm>
            <a:off x="9039936" y="2547581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7" name="Rectangle 16"/>
          <p:cNvSpPr/>
          <p:nvPr/>
        </p:nvSpPr>
        <p:spPr bwMode="auto">
          <a:xfrm>
            <a:off x="7772400" y="4178490"/>
            <a:ext cx="990600" cy="990600"/>
          </a:xfrm>
          <a:prstGeom prst="rect">
            <a:avLst/>
          </a:prstGeom>
          <a:solidFill>
            <a:srgbClr val="D882FF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8" name="Rectangle 17"/>
          <p:cNvSpPr/>
          <p:nvPr/>
        </p:nvSpPr>
        <p:spPr bwMode="auto">
          <a:xfrm>
            <a:off x="9039936" y="4189294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19" name="Rectangle 18"/>
          <p:cNvSpPr/>
          <p:nvPr/>
        </p:nvSpPr>
        <p:spPr bwMode="auto">
          <a:xfrm>
            <a:off x="7772400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0" name="Rectangle 19"/>
          <p:cNvSpPr/>
          <p:nvPr/>
        </p:nvSpPr>
        <p:spPr bwMode="auto">
          <a:xfrm>
            <a:off x="9039936" y="5394277"/>
            <a:ext cx="990600" cy="990600"/>
          </a:xfrm>
          <a:prstGeom prst="rect">
            <a:avLst/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488334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189261" y="4269096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7</a:t>
            </a:r>
          </a:p>
          <a:p>
            <a:pPr marL="457200" indent="-457200">
              <a:buFontTx/>
              <a:buAutoNum type="arabicPlain" startAt="5"/>
              <a:defRPr/>
            </a:pPr>
            <a:r>
              <a:rPr lang="en-US" dirty="0">
                <a:latin typeface="Calibri" pitchFamily="34" charset="0"/>
              </a:rPr>
              <a:t>8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897557" y="549815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11</a:t>
            </a:r>
          </a:p>
          <a:p>
            <a:pPr marL="457200" indent="-457200">
              <a:buFontTx/>
              <a:buAutoNum type="arabicPlain" startAt="9"/>
              <a:defRPr/>
            </a:pPr>
            <a:r>
              <a:rPr lang="en-US" dirty="0">
                <a:latin typeface="Calibri" pitchFamily="34" charset="0"/>
              </a:rPr>
              <a:t>12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144906" y="550516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15</a:t>
            </a:r>
          </a:p>
          <a:p>
            <a:pPr marL="457200" indent="-457200">
              <a:buFontTx/>
              <a:buAutoNum type="arabicPlain" startAt="13"/>
              <a:defRPr/>
            </a:pPr>
            <a:r>
              <a:rPr lang="en-US" dirty="0">
                <a:latin typeface="Calibri" pitchFamily="34" charset="0"/>
              </a:rPr>
              <a:t>16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845190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19</a:t>
            </a:r>
          </a:p>
          <a:p>
            <a:pPr marL="457200" indent="-457200">
              <a:buFontTx/>
              <a:buAutoNum type="arabicPlain" startAt="17"/>
              <a:defRPr/>
            </a:pPr>
            <a:r>
              <a:rPr lang="en-US" dirty="0">
                <a:latin typeface="Calibri" pitchFamily="34" charset="0"/>
              </a:rPr>
              <a:t>20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11872" y="1438323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21	23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22	24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7845190" y="2651458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3</a:t>
            </a:r>
          </a:p>
          <a:p>
            <a:pPr marL="457200" indent="-457200">
              <a:buAutoNum type="arabicPlain"/>
            </a:pPr>
            <a:r>
              <a:rPr lang="en-US" dirty="0">
                <a:latin typeface="Calibri" pitchFamily="34" charset="0"/>
              </a:rPr>
              <a:t>4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111871" y="2651457"/>
            <a:ext cx="10087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27</a:t>
            </a:r>
          </a:p>
          <a:p>
            <a:pPr marL="457200" indent="-457200">
              <a:buFontTx/>
              <a:buAutoNum type="arabicPlain" startAt="25"/>
              <a:defRPr/>
            </a:pPr>
            <a:r>
              <a:rPr lang="en-US" dirty="0">
                <a:latin typeface="Calibri" pitchFamily="34" charset="0"/>
              </a:rPr>
              <a:t>28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771546" y="4258292"/>
            <a:ext cx="10815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(A*B) </a:t>
            </a:r>
          </a:p>
          <a:p>
            <a:pPr marL="457200" indent="-457200">
              <a:defRPr/>
            </a:pPr>
            <a:r>
              <a:rPr lang="en-US" dirty="0">
                <a:latin typeface="Calibri" pitchFamily="34" charset="0"/>
              </a:rPr>
              <a:t>+(C*D)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5058716" y="3215016"/>
            <a:ext cx="465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A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6838910" y="1442113"/>
            <a:ext cx="442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B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373718" y="3215016"/>
            <a:ext cx="4283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C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6824771" y="2739788"/>
            <a:ext cx="4764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Calibri" pitchFamily="34" charset="0"/>
              </a:rPr>
              <a:t>D</a:t>
            </a:r>
          </a:p>
        </p:txBody>
      </p:sp>
      <p:cxnSp>
        <p:nvCxnSpPr>
          <p:cNvPr id="37" name="Straight Arrow Connector 36"/>
          <p:cNvCxnSpPr/>
          <p:nvPr/>
        </p:nvCxnSpPr>
        <p:spPr bwMode="auto">
          <a:xfrm>
            <a:off x="5291312" y="3758822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39" name="Straight Arrow Connector 38"/>
          <p:cNvCxnSpPr/>
          <p:nvPr/>
        </p:nvCxnSpPr>
        <p:spPr bwMode="auto">
          <a:xfrm>
            <a:off x="6587879" y="3747164"/>
            <a:ext cx="0" cy="430473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0" name="Straight Arrow Connector 39"/>
          <p:cNvCxnSpPr/>
          <p:nvPr/>
        </p:nvCxnSpPr>
        <p:spPr bwMode="auto">
          <a:xfrm>
            <a:off x="7240738" y="174059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cxnSp>
        <p:nvCxnSpPr>
          <p:cNvPr id="47" name="Straight Arrow Connector 46"/>
          <p:cNvCxnSpPr/>
          <p:nvPr/>
        </p:nvCxnSpPr>
        <p:spPr bwMode="auto">
          <a:xfrm>
            <a:off x="7240737" y="3062952"/>
            <a:ext cx="530809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pic>
        <p:nvPicPr>
          <p:cNvPr id="1026" name="Picture 2" descr="o Dawg - Yo Dawg I heard you like matrices So I put a matrix in your matrix so you can mu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69" y="3062952"/>
            <a:ext cx="3004342" cy="1942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It's an old meme, but it checks out - 9GAG">
            <a:extLst>
              <a:ext uri="{FF2B5EF4-FFF2-40B4-BE49-F238E27FC236}">
                <a16:creationId xmlns:a16="http://schemas.microsoft.com/office/drawing/2014/main" id="{BFE19FA2-4B13-4741-92E9-DBE4F0371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6971" y="5114041"/>
            <a:ext cx="1938840" cy="1551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2F47AC-090E-4CF4-86BB-CF4907B3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211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Blocked Matrix Multiplication</a:t>
            </a:r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607595" y="788310"/>
            <a:ext cx="6475785" cy="4029308"/>
          </a:xfrm>
          <a:prstGeom prst="rect">
            <a:avLst/>
          </a:prstGeom>
          <a:solidFill>
            <a:srgbClr val="F6F5BD"/>
          </a:solidFill>
          <a:ln w="12700" cmpd="thickThin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 lIns="90487" tIns="44450" rIns="90487" bIns="4445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double * c = (double *) </a:t>
            </a:r>
            <a:r>
              <a:rPr lang="en-US" sz="1600" dirty="0" err="1">
                <a:latin typeface="Courier New" pitchFamily="49" charset="0"/>
              </a:rPr>
              <a:t>malloc</a:t>
            </a:r>
            <a:r>
              <a:rPr lang="en-US" sz="1600" dirty="0">
                <a:latin typeface="Courier New" pitchFamily="49" charset="0"/>
              </a:rPr>
              <a:t>(</a:t>
            </a:r>
            <a:r>
              <a:rPr lang="en-US" sz="1600" dirty="0" err="1">
                <a:latin typeface="Courier New" pitchFamily="49" charset="0"/>
              </a:rPr>
              <a:t>sizeof</a:t>
            </a:r>
            <a:r>
              <a:rPr lang="en-US" sz="1600" dirty="0">
                <a:latin typeface="Courier New" pitchFamily="49" charset="0"/>
              </a:rPr>
              <a:t>(double)*n*n);</a:t>
            </a:r>
          </a:p>
          <a:p>
            <a:pPr algn="l">
              <a:lnSpc>
                <a:spcPct val="100000"/>
              </a:lnSpc>
            </a:pPr>
            <a:endParaRPr lang="en-US" sz="1600" dirty="0">
              <a:latin typeface="Courier New" pitchFamily="49" charset="0"/>
            </a:endParaRP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/* Multiply n x n matrices a and b 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void </a:t>
            </a:r>
            <a:r>
              <a:rPr lang="en-US" sz="1600" dirty="0" err="1">
                <a:latin typeface="Courier New" pitchFamily="49" charset="0"/>
              </a:rPr>
              <a:t>mmm</a:t>
            </a:r>
            <a:r>
              <a:rPr lang="en-US" sz="1600" dirty="0">
                <a:latin typeface="Courier New" pitchFamily="49" charset="0"/>
              </a:rPr>
              <a:t>(double *a, double *b, double *c, </a:t>
            </a:r>
            <a:r>
              <a:rPr lang="en-US" sz="1600" dirty="0" err="1">
                <a:latin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</a:rPr>
              <a:t> n)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for (int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for (int j = 0; j &lt; n; j+=B)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for (int k = 0; k &lt; n; k+=B)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solidFill>
                  <a:srgbClr val="FF0000"/>
                </a:solidFill>
                <a:latin typeface="Courier New" pitchFamily="49" charset="0"/>
              </a:rPr>
              <a:t>        /* B x B mini matrix multiplications */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for (int i1 = </a:t>
            </a:r>
            <a:r>
              <a:rPr lang="en-US" sz="1600" dirty="0" err="1">
                <a:latin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</a:rPr>
              <a:t>; i1 &lt; </a:t>
            </a:r>
            <a:r>
              <a:rPr lang="en-US" sz="1600" dirty="0" err="1">
                <a:latin typeface="Courier New" pitchFamily="49" charset="0"/>
              </a:rPr>
              <a:t>i+B</a:t>
            </a:r>
            <a:r>
              <a:rPr lang="en-US" sz="1600" dirty="0">
                <a:latin typeface="Courier New" pitchFamily="49" charset="0"/>
              </a:rPr>
              <a:t>; i1++)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for (int j1 = j; j1 &lt; </a:t>
            </a:r>
            <a:r>
              <a:rPr lang="en-US" sz="1600" dirty="0" err="1">
                <a:latin typeface="Courier New" pitchFamily="49" charset="0"/>
              </a:rPr>
              <a:t>j+B</a:t>
            </a:r>
            <a:r>
              <a:rPr lang="en-US" sz="1600" dirty="0">
                <a:latin typeface="Courier New" pitchFamily="49" charset="0"/>
              </a:rPr>
              <a:t>; j1++)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double sum = 0.0;</a:t>
            </a:r>
          </a:p>
          <a:p>
            <a:r>
              <a:rPr lang="en-US" sz="1600" dirty="0">
                <a:latin typeface="Courier New" pitchFamily="49" charset="0"/>
              </a:rPr>
              <a:t>            for (int k1 = k; k1 &lt; </a:t>
            </a:r>
            <a:r>
              <a:rPr lang="en-US" sz="1600" dirty="0" err="1">
                <a:latin typeface="Courier New" pitchFamily="49" charset="0"/>
              </a:rPr>
              <a:t>k+B</a:t>
            </a:r>
            <a:r>
              <a:rPr lang="en-US" sz="1600" dirty="0">
                <a:latin typeface="Courier New" pitchFamily="49" charset="0"/>
              </a:rPr>
              <a:t>; k1++) {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  sum += a[i1*n + k1] * b[k1*n + j1];</a:t>
            </a:r>
          </a:p>
          <a:p>
            <a:pPr algn="l">
              <a:lnSpc>
                <a:spcPct val="100000"/>
              </a:lnSpc>
            </a:pPr>
            <a:r>
              <a:rPr lang="en-US" sz="1600" dirty="0">
                <a:latin typeface="Courier New" pitchFamily="49" charset="0"/>
              </a:rPr>
              <a:t>            }</a:t>
            </a:r>
          </a:p>
          <a:p>
            <a:r>
              <a:rPr lang="en-US" sz="1600" dirty="0">
                <a:latin typeface="Courier New" pitchFamily="49" charset="0"/>
              </a:rPr>
              <a:t>            c[i1*n + j1] = sum;</a:t>
            </a:r>
          </a:p>
          <a:p>
            <a:r>
              <a:rPr lang="en-US" sz="1600" dirty="0">
                <a:latin typeface="Courier New" pitchFamily="49" charset="0"/>
              </a:rPr>
              <a:t>} } } } } }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55566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a</a:t>
            </a:r>
          </a:p>
        </p:txBody>
      </p:sp>
      <p:sp>
        <p:nvSpPr>
          <p:cNvPr id="6" name="Rectangle 5"/>
          <p:cNvSpPr/>
          <p:nvPr/>
        </p:nvSpPr>
        <p:spPr bwMode="auto">
          <a:xfrm>
            <a:off x="7156827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253162" y="5609848"/>
            <a:ext cx="3577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666158" y="4558275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j1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741959" y="5353568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771494" y="4939275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37744" y="5244076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4414962" y="5726676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684896" y="6298719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34" name="Straight Arrow Connector 33"/>
          <p:cNvCxnSpPr>
            <a:stCxn id="32" idx="0"/>
          </p:cNvCxnSpPr>
          <p:nvPr/>
        </p:nvCxnSpPr>
        <p:spPr bwMode="auto">
          <a:xfrm flipH="1" flipV="1">
            <a:off x="4495747" y="5982251"/>
            <a:ext cx="3090" cy="316468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31" name="Rectangle 30"/>
          <p:cNvSpPr/>
          <p:nvPr/>
        </p:nvSpPr>
        <p:spPr bwMode="auto">
          <a:xfrm>
            <a:off x="5557962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5749519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59421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6132637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6324194" y="5731939"/>
            <a:ext cx="173736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6514694" y="5731939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9" name="Rectangle 38"/>
          <p:cNvSpPr/>
          <p:nvPr/>
        </p:nvSpPr>
        <p:spPr bwMode="auto">
          <a:xfrm>
            <a:off x="7732776" y="4944539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0" name="Rectangle 39"/>
          <p:cNvSpPr/>
          <p:nvPr/>
        </p:nvSpPr>
        <p:spPr bwMode="auto">
          <a:xfrm>
            <a:off x="7733894" y="5137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7733894" y="5328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2" name="Rectangle 41"/>
          <p:cNvSpPr/>
          <p:nvPr/>
        </p:nvSpPr>
        <p:spPr bwMode="auto">
          <a:xfrm>
            <a:off x="7733894" y="5518157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3" name="Rectangle 42"/>
          <p:cNvSpPr/>
          <p:nvPr/>
        </p:nvSpPr>
        <p:spPr bwMode="auto">
          <a:xfrm>
            <a:off x="7733894" y="5709714"/>
            <a:ext cx="186268" cy="1737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7733894" y="5899157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518E6B7-8D7D-4841-BCBE-54AC5C3A1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4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3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First (block) iteration:</a:t>
            </a:r>
          </a:p>
          <a:p>
            <a:pPr lvl="1"/>
            <a:r>
              <a:rPr lang="en-US" dirty="0"/>
              <a:t>B</a:t>
            </a:r>
            <a:r>
              <a:rPr lang="en-US" baseline="30000" dirty="0"/>
              <a:t>2</a:t>
            </a:r>
            <a:r>
              <a:rPr lang="en-US" dirty="0"/>
              <a:t>/8 misses for any given block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 misses for each </a:t>
            </a:r>
            <a:br>
              <a:rPr lang="en-US" dirty="0"/>
            </a:br>
            <a:r>
              <a:rPr lang="en-US" dirty="0" err="1"/>
              <a:t>BxB</a:t>
            </a:r>
            <a:r>
              <a:rPr lang="en-US" dirty="0"/>
              <a:t>-block multiplication</a:t>
            </a:r>
            <a:br>
              <a:rPr lang="en-US" dirty="0"/>
            </a:br>
            <a:r>
              <a:rPr lang="en-US" dirty="0"/>
              <a:t>(only counting A, B misses)</a:t>
            </a:r>
          </a:p>
          <a:p>
            <a:pPr lvl="1"/>
            <a:r>
              <a:rPr lang="en-US" dirty="0"/>
              <a:t># </a:t>
            </a:r>
            <a:r>
              <a:rPr lang="en-US" dirty="0" err="1"/>
              <a:t>BxB</a:t>
            </a:r>
            <a:r>
              <a:rPr lang="en-US" dirty="0"/>
              <a:t> multiplications: </a:t>
            </a:r>
            <a:r>
              <a:rPr lang="en-US" dirty="0">
                <a:solidFill>
                  <a:srgbClr val="3366FF"/>
                </a:solidFill>
              </a:rPr>
              <a:t>n/B</a:t>
            </a:r>
          </a:p>
          <a:p>
            <a:pPr lvl="1"/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misses for C[ ] block total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2B</a:t>
            </a:r>
            <a:r>
              <a:rPr lang="en-US" baseline="30000" dirty="0">
                <a:solidFill>
                  <a:srgbClr val="FF0000"/>
                </a:solidFill>
              </a:rPr>
              <a:t>2</a:t>
            </a:r>
            <a:r>
              <a:rPr lang="en-US" dirty="0">
                <a:solidFill>
                  <a:srgbClr val="FF0000"/>
                </a:solidFill>
              </a:rPr>
              <a:t>/8</a:t>
            </a:r>
            <a:r>
              <a:rPr lang="en-US" dirty="0"/>
              <a:t>*</a:t>
            </a:r>
            <a:r>
              <a:rPr lang="en-US" dirty="0">
                <a:solidFill>
                  <a:srgbClr val="3366FF"/>
                </a:solidFill>
              </a:rPr>
              <a:t>n/B</a:t>
            </a:r>
            <a:r>
              <a:rPr lang="en-US" dirty="0"/>
              <a:t>+</a:t>
            </a:r>
            <a:r>
              <a:rPr lang="en-US" dirty="0">
                <a:solidFill>
                  <a:srgbClr val="8DBA84"/>
                </a:solidFill>
              </a:rPr>
              <a:t>B</a:t>
            </a:r>
            <a:r>
              <a:rPr lang="en-US" baseline="30000" dirty="0">
                <a:solidFill>
                  <a:srgbClr val="8DBA84"/>
                </a:solidFill>
              </a:rPr>
              <a:t>2</a:t>
            </a:r>
            <a:r>
              <a:rPr lang="en-US" dirty="0">
                <a:solidFill>
                  <a:srgbClr val="8DBA84"/>
                </a:solidFill>
              </a:rPr>
              <a:t>/8</a:t>
            </a:r>
            <a:r>
              <a:rPr lang="en-US" dirty="0"/>
              <a:t>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Afterwards in cache</a:t>
            </a:r>
          </a:p>
          <a:p>
            <a:pPr lvl="2"/>
            <a:r>
              <a:rPr lang="en-US" dirty="0"/>
              <a:t>No waste! We used all that we brought in!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8811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481333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9066465" y="48650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6096000" y="44507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62250" y="47555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6096000" y="44507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881133" y="44488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9010818" y="49079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8444710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681777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9806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8209231" y="45538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222484" y="4916391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0" name="Rectangle 49"/>
          <p:cNvSpPr/>
          <p:nvPr/>
        </p:nvSpPr>
        <p:spPr bwMode="auto">
          <a:xfrm>
            <a:off x="3202546" y="212179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3" name="Rectangle 52"/>
          <p:cNvSpPr/>
          <p:nvPr/>
        </p:nvSpPr>
        <p:spPr bwMode="auto">
          <a:xfrm>
            <a:off x="8810309" y="4445794"/>
            <a:ext cx="213826" cy="223198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5" name="Rectangle 54"/>
          <p:cNvSpPr/>
          <p:nvPr/>
        </p:nvSpPr>
        <p:spPr bwMode="auto">
          <a:xfrm>
            <a:off x="78811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A</a:t>
            </a:r>
          </a:p>
        </p:txBody>
      </p:sp>
      <p:sp>
        <p:nvSpPr>
          <p:cNvPr id="56" name="Rectangle 55"/>
          <p:cNvSpPr/>
          <p:nvPr/>
        </p:nvSpPr>
        <p:spPr bwMode="auto">
          <a:xfrm>
            <a:off x="9481333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B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9066465" y="3036217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58" name="Rectangle 57"/>
          <p:cNvSpPr/>
          <p:nvPr/>
        </p:nvSpPr>
        <p:spPr bwMode="auto">
          <a:xfrm>
            <a:off x="6096000" y="2621924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   C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7362250" y="2926725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60" name="Rectangle 59"/>
          <p:cNvSpPr/>
          <p:nvPr/>
        </p:nvSpPr>
        <p:spPr bwMode="auto">
          <a:xfrm>
            <a:off x="6096000" y="2621924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7881133" y="2620058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2" name="Rectangle 61"/>
          <p:cNvSpPr/>
          <p:nvPr/>
        </p:nvSpPr>
        <p:spPr bwMode="auto">
          <a:xfrm rot="5400000">
            <a:off x="9028685" y="3079124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63" name="Straight Connector 62"/>
          <p:cNvCxnSpPr/>
          <p:nvPr/>
        </p:nvCxnSpPr>
        <p:spPr bwMode="auto">
          <a:xfrm rot="5400000">
            <a:off x="8444710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4" name="Straight Connector 63"/>
          <p:cNvCxnSpPr/>
          <p:nvPr/>
        </p:nvCxnSpPr>
        <p:spPr bwMode="auto">
          <a:xfrm rot="5400000">
            <a:off x="8681777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5" name="Straight Connector 64"/>
          <p:cNvCxnSpPr/>
          <p:nvPr/>
        </p:nvCxnSpPr>
        <p:spPr bwMode="auto">
          <a:xfrm rot="5400000">
            <a:off x="79806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6" name="Straight Connector 65"/>
          <p:cNvCxnSpPr/>
          <p:nvPr/>
        </p:nvCxnSpPr>
        <p:spPr bwMode="auto">
          <a:xfrm rot="5400000">
            <a:off x="8209231" y="2725097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5" name="Group 30"/>
          <p:cNvGrpSpPr/>
          <p:nvPr/>
        </p:nvGrpSpPr>
        <p:grpSpPr>
          <a:xfrm rot="5400000">
            <a:off x="9248977" y="3087591"/>
            <a:ext cx="702734" cy="228600"/>
            <a:chOff x="2650069" y="6316133"/>
            <a:chExt cx="702734" cy="228600"/>
          </a:xfrm>
        </p:grpSpPr>
        <p:cxnSp>
          <p:nvCxnSpPr>
            <p:cNvPr id="68" name="Straight Connector 67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Straight Connector 68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Straight Connector 69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Straight Connector 70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72" name="TextBox 71"/>
          <p:cNvSpPr txBox="1"/>
          <p:nvPr/>
        </p:nvSpPr>
        <p:spPr>
          <a:xfrm>
            <a:off x="8795936" y="4042437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73" name="Straight Arrow Connector 72"/>
          <p:cNvCxnSpPr/>
          <p:nvPr/>
        </p:nvCxnSpPr>
        <p:spPr bwMode="auto">
          <a:xfrm rot="16200000" flipV="1">
            <a:off x="9411389" y="3948613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74" name="AutoShape 16"/>
          <p:cNvSpPr>
            <a:spLocks/>
          </p:cNvSpPr>
          <p:nvPr/>
        </p:nvSpPr>
        <p:spPr bwMode="auto">
          <a:xfrm rot="5400000" flipV="1">
            <a:off x="8337160" y="1848256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218625" y="1936124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6096002" y="4452432"/>
            <a:ext cx="186267" cy="18456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F55D1-A273-4016-9B79-70BB8E981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04C086BE-FB34-441E-8495-03E0F0B657D7}"/>
              </a:ext>
            </a:extLst>
          </p:cNvPr>
          <p:cNvSpPr/>
          <p:nvPr/>
        </p:nvSpPr>
        <p:spPr bwMode="auto">
          <a:xfrm>
            <a:off x="9469631" y="5395913"/>
            <a:ext cx="224438" cy="197811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747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8" grpId="0" animBg="1"/>
      <p:bldP spid="31" grpId="0"/>
      <p:bldP spid="32" grpId="0" animBg="1"/>
      <p:bldP spid="33" grpId="0"/>
      <p:bldP spid="34" grpId="0" animBg="1"/>
      <p:bldP spid="37" grpId="0" animBg="1"/>
      <p:bldP spid="38" grpId="0" animBg="1"/>
      <p:bldP spid="53" grpId="0" animBg="1"/>
      <p:bldP spid="48" grpId="0" animBg="1"/>
      <p:bldP spid="49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Miss Analysis (approximate)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Assume: </a:t>
            </a:r>
          </a:p>
          <a:p>
            <a:pPr lvl="1"/>
            <a:r>
              <a:rPr lang="en-US" dirty="0"/>
              <a:t>Cache block = 8 doubles</a:t>
            </a:r>
          </a:p>
          <a:p>
            <a:pPr lvl="1"/>
            <a:r>
              <a:rPr lang="en-US" dirty="0"/>
              <a:t>Cache size &lt;&lt; n (much smaller than n)</a:t>
            </a:r>
          </a:p>
          <a:p>
            <a:pPr lvl="1"/>
            <a:r>
              <a:rPr lang="en-US" dirty="0"/>
              <a:t>Three blocks       fit into cache: 3B</a:t>
            </a:r>
            <a:r>
              <a:rPr lang="en-US" baseline="30000" dirty="0"/>
              <a:t>2</a:t>
            </a:r>
            <a:r>
              <a:rPr lang="en-US" dirty="0"/>
              <a:t> &lt; Cache size</a:t>
            </a:r>
          </a:p>
          <a:p>
            <a:endParaRPr lang="en-US" dirty="0"/>
          </a:p>
          <a:p>
            <a:r>
              <a:rPr lang="en-US" dirty="0"/>
              <a:t>Second (block) iteration:</a:t>
            </a:r>
          </a:p>
          <a:p>
            <a:pPr lvl="1"/>
            <a:r>
              <a:rPr lang="en-US" dirty="0"/>
              <a:t>Same as first iteration</a:t>
            </a:r>
          </a:p>
          <a:p>
            <a:pPr lvl="1"/>
            <a:r>
              <a:rPr lang="en-US" dirty="0"/>
              <a:t>misses = </a:t>
            </a:r>
            <a:r>
              <a:rPr lang="en-US" dirty="0" err="1"/>
              <a:t>nB</a:t>
            </a:r>
            <a:r>
              <a:rPr lang="en-US" dirty="0"/>
              <a:t>/4+B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  <a:p>
            <a:pPr lvl="1"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r>
              <a:rPr lang="en-US" dirty="0"/>
              <a:t>Total misses:</a:t>
            </a:r>
          </a:p>
          <a:p>
            <a:pPr lvl="1"/>
            <a:r>
              <a:rPr lang="en-US" dirty="0"/>
              <a:t>#block iterations: (n/B)</a:t>
            </a:r>
            <a:r>
              <a:rPr lang="en-US" baseline="30000" dirty="0"/>
              <a:t>2</a:t>
            </a:r>
          </a:p>
          <a:p>
            <a:pPr lvl="1"/>
            <a:r>
              <a:rPr lang="en-US" dirty="0"/>
              <a:t>(</a:t>
            </a:r>
            <a:r>
              <a:rPr lang="en-US" dirty="0" err="1"/>
              <a:t>nB</a:t>
            </a:r>
            <a:r>
              <a:rPr lang="en-US" dirty="0"/>
              <a:t>/4 +B</a:t>
            </a:r>
            <a:r>
              <a:rPr lang="en-US" baseline="30000" dirty="0"/>
              <a:t>2</a:t>
            </a:r>
            <a:r>
              <a:rPr lang="en-US" dirty="0"/>
              <a:t>/8)* (n/B)</a:t>
            </a:r>
            <a:r>
              <a:rPr lang="en-US" baseline="30000" dirty="0"/>
              <a:t>2</a:t>
            </a:r>
            <a:r>
              <a:rPr lang="en-US" dirty="0"/>
              <a:t> = n</a:t>
            </a:r>
            <a:r>
              <a:rPr lang="en-US" baseline="30000" dirty="0"/>
              <a:t>3</a:t>
            </a:r>
            <a:r>
              <a:rPr lang="en-US" dirty="0"/>
              <a:t>/(4B) + n</a:t>
            </a:r>
            <a:r>
              <a:rPr lang="en-US" baseline="30000" dirty="0"/>
              <a:t>2</a:t>
            </a:r>
            <a:r>
              <a:rPr lang="en-US" dirty="0"/>
              <a:t>/8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74239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8" name="Rectangle 27"/>
          <p:cNvSpPr/>
          <p:nvPr/>
        </p:nvSpPr>
        <p:spPr bwMode="auto">
          <a:xfrm>
            <a:off x="9024133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8609265" y="4148093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*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5638800" y="3733800"/>
            <a:ext cx="1143000" cy="1143000"/>
          </a:xfrm>
          <a:prstGeom prst="rect">
            <a:avLst/>
          </a:prstGeom>
          <a:solidFill>
            <a:schemeClr val="bg1">
              <a:lumMod val="85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20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6905050" y="4038601"/>
            <a:ext cx="38985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latin typeface="Calibri" pitchFamily="34" charset="0"/>
              </a:rPr>
              <a:t>=</a:t>
            </a:r>
          </a:p>
        </p:txBody>
      </p:sp>
      <p:sp>
        <p:nvSpPr>
          <p:cNvPr id="34" name="Rectangle 33"/>
          <p:cNvSpPr/>
          <p:nvPr/>
        </p:nvSpPr>
        <p:spPr bwMode="auto">
          <a:xfrm>
            <a:off x="5833532" y="3733800"/>
            <a:ext cx="186268" cy="186268"/>
          </a:xfrm>
          <a:prstGeom prst="rect">
            <a:avLst/>
          </a:prstGeom>
          <a:solidFill>
            <a:srgbClr val="C00000"/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7" name="Rectangle 36"/>
          <p:cNvSpPr/>
          <p:nvPr/>
        </p:nvSpPr>
        <p:spPr bwMode="auto">
          <a:xfrm>
            <a:off x="7423933" y="374056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 rot="5400000">
            <a:off x="8788401" y="4191000"/>
            <a:ext cx="1143000" cy="2286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cxnSp>
        <p:nvCxnSpPr>
          <p:cNvPr id="39" name="Straight Connector 38"/>
          <p:cNvCxnSpPr/>
          <p:nvPr/>
        </p:nvCxnSpPr>
        <p:spPr bwMode="auto">
          <a:xfrm rot="5400000">
            <a:off x="7987510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0" name="Straight Connector 39"/>
          <p:cNvCxnSpPr/>
          <p:nvPr/>
        </p:nvCxnSpPr>
        <p:spPr bwMode="auto">
          <a:xfrm rot="5400000">
            <a:off x="8224577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1" name="Straight Connector 40"/>
          <p:cNvCxnSpPr/>
          <p:nvPr/>
        </p:nvCxnSpPr>
        <p:spPr bwMode="auto">
          <a:xfrm rot="5400000">
            <a:off x="75234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42" name="Straight Connector 41"/>
          <p:cNvCxnSpPr/>
          <p:nvPr/>
        </p:nvCxnSpPr>
        <p:spPr bwMode="auto">
          <a:xfrm rot="5400000">
            <a:off x="7752031" y="3845599"/>
            <a:ext cx="228600" cy="1588"/>
          </a:xfrm>
          <a:prstGeom prst="line">
            <a:avLst/>
          </a:prstGeom>
          <a:noFill/>
          <a:ln w="254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4" name="Group 30"/>
          <p:cNvGrpSpPr/>
          <p:nvPr/>
        </p:nvGrpSpPr>
        <p:grpSpPr>
          <a:xfrm rot="5400000">
            <a:off x="9000067" y="4199467"/>
            <a:ext cx="702734" cy="228600"/>
            <a:chOff x="2650069" y="6316133"/>
            <a:chExt cx="702734" cy="228600"/>
          </a:xfrm>
        </p:grpSpPr>
        <p:cxnSp>
          <p:nvCxnSpPr>
            <p:cNvPr id="44" name="Straight Connector 43"/>
            <p:cNvCxnSpPr/>
            <p:nvPr/>
          </p:nvCxnSpPr>
          <p:spPr bwMode="auto">
            <a:xfrm rot="5400000">
              <a:off x="3000642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5" name="Straight Connector 44"/>
            <p:cNvCxnSpPr/>
            <p:nvPr/>
          </p:nvCxnSpPr>
          <p:spPr bwMode="auto">
            <a:xfrm rot="5400000">
              <a:off x="3237709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 bwMode="auto">
            <a:xfrm rot="5400000">
              <a:off x="25365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7" name="Straight Connector 46"/>
            <p:cNvCxnSpPr/>
            <p:nvPr/>
          </p:nvCxnSpPr>
          <p:spPr bwMode="auto">
            <a:xfrm rot="5400000">
              <a:off x="2765163" y="6429639"/>
              <a:ext cx="228600" cy="1588"/>
            </a:xfrm>
            <a:prstGeom prst="line">
              <a:avLst/>
            </a:prstGeom>
            <a:noFill/>
            <a:ln w="25400" cap="flat" cmpd="sng" algn="ctr">
              <a:solidFill>
                <a:schemeClr val="bg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8" name="TextBox 47"/>
          <p:cNvSpPr txBox="1"/>
          <p:nvPr/>
        </p:nvSpPr>
        <p:spPr>
          <a:xfrm>
            <a:off x="8540583" y="5252534"/>
            <a:ext cx="1627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itchFamily="34" charset="0"/>
              </a:rPr>
              <a:t>Block size B x B</a:t>
            </a:r>
          </a:p>
        </p:txBody>
      </p:sp>
      <p:cxnSp>
        <p:nvCxnSpPr>
          <p:cNvPr id="49" name="Straight Arrow Connector 48"/>
          <p:cNvCxnSpPr>
            <a:stCxn id="48" idx="0"/>
          </p:cNvCxnSpPr>
          <p:nvPr/>
        </p:nvCxnSpPr>
        <p:spPr bwMode="auto">
          <a:xfrm rot="16200000" flipV="1">
            <a:off x="9162479" y="5060489"/>
            <a:ext cx="381000" cy="3090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50" name="Rectangle 49"/>
          <p:cNvSpPr/>
          <p:nvPr/>
        </p:nvSpPr>
        <p:spPr bwMode="auto">
          <a:xfrm>
            <a:off x="3135682" y="2267211"/>
            <a:ext cx="186268" cy="186268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2540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1" name="AutoShape 16"/>
          <p:cNvSpPr>
            <a:spLocks/>
          </p:cNvSpPr>
          <p:nvPr/>
        </p:nvSpPr>
        <p:spPr bwMode="auto">
          <a:xfrm rot="5400000" flipV="1">
            <a:off x="7879960" y="2960132"/>
            <a:ext cx="228600" cy="1143000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7761425" y="3048000"/>
            <a:ext cx="118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n/B blocks</a:t>
            </a:r>
          </a:p>
        </p:txBody>
      </p:sp>
      <p:sp>
        <p:nvSpPr>
          <p:cNvPr id="26" name="Rectangle 25"/>
          <p:cNvSpPr/>
          <p:nvPr/>
        </p:nvSpPr>
        <p:spPr bwMode="auto">
          <a:xfrm>
            <a:off x="8354860" y="3739020"/>
            <a:ext cx="212074" cy="219206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Rectangle 26"/>
          <p:cNvSpPr/>
          <p:nvPr/>
        </p:nvSpPr>
        <p:spPr bwMode="auto">
          <a:xfrm rot="5400000">
            <a:off x="9263677" y="4662101"/>
            <a:ext cx="194154" cy="226893"/>
          </a:xfrm>
          <a:prstGeom prst="rect">
            <a:avLst/>
          </a:prstGeom>
          <a:solidFill>
            <a:srgbClr val="C00000"/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4825FF-190B-4FBF-B14E-1CB1F647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99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Impact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Misses without blocking:	(9/8) * n</a:t>
                </a:r>
                <a:r>
                  <a:rPr lang="en-US" baseline="30000" dirty="0"/>
                  <a:t>3</a:t>
                </a:r>
                <a:r>
                  <a:rPr lang="en-US" dirty="0"/>
                  <a:t> + n</a:t>
                </a:r>
                <a:r>
                  <a:rPr lang="en-US" baseline="30000" dirty="0"/>
                  <a:t>2 </a:t>
                </a:r>
              </a:p>
              <a:p>
                <a:r>
                  <a:rPr lang="en-US" dirty="0"/>
                  <a:t>Misses with blocking:	1/(4B) * n</a:t>
                </a:r>
                <a:r>
                  <a:rPr lang="en-US" baseline="30000" dirty="0"/>
                  <a:t>3</a:t>
                </a:r>
                <a:r>
                  <a:rPr lang="en-US" dirty="0"/>
                  <a:t> + 1/8 * n</a:t>
                </a:r>
                <a:r>
                  <a:rPr lang="en-US" baseline="30000" dirty="0"/>
                  <a:t>2 </a:t>
                </a:r>
                <a:endParaRPr lang="en-US" dirty="0"/>
              </a:p>
              <a:p>
                <a:pPr lvl="1"/>
                <a:endParaRPr lang="en-US" dirty="0"/>
              </a:p>
              <a:p>
                <a:r>
                  <a:rPr lang="en-US" dirty="0"/>
                  <a:t>Largest possible block size B, but limit 3B</a:t>
                </a:r>
                <a:r>
                  <a:rPr lang="en-US" baseline="30000" dirty="0"/>
                  <a:t>2</a:t>
                </a:r>
                <a:r>
                  <a:rPr lang="en-US" dirty="0"/>
                  <a:t> &lt; C </a:t>
                </a:r>
                <a:r>
                  <a:rPr lang="is-IS" dirty="0"/>
                  <a:t>→ B 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is-I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is-IS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/3</m:t>
                            </m:r>
                          </m:e>
                        </m:rad>
                      </m:e>
                    </m:d>
                  </m:oMath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sz="500" b="0" dirty="0"/>
                  <a:t> </a:t>
                </a:r>
                <a:endParaRPr lang="en-US" b="0" dirty="0"/>
              </a:p>
              <a:p>
                <a:pPr lvl="1"/>
                <a:r>
                  <a:rPr lang="en-US" b="0" dirty="0"/>
                  <a:t>e.g., Cache size = 32K = 32,768 Bytes, then pick B = 104 (note: 104=13*8)</a:t>
                </a:r>
              </a:p>
              <a:p>
                <a:pPr lvl="1"/>
                <a:r>
                  <a:rPr lang="en-US" b="0" dirty="0"/>
                  <a:t>No blocking: 1.125*n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n</a:t>
                </a:r>
                <a:r>
                  <a:rPr lang="en-US" b="0" baseline="30000" dirty="0"/>
                  <a:t>2</a:t>
                </a:r>
              </a:p>
              <a:p>
                <a:pPr lvl="1"/>
                <a:endParaRPr lang="en-US" b="0" dirty="0"/>
              </a:p>
              <a:p>
                <a:pPr lvl="1"/>
                <a:endParaRPr lang="en-US" b="0" dirty="0"/>
              </a:p>
              <a:p>
                <a:pPr lvl="1"/>
                <a:r>
                  <a:rPr lang="en-US" b="0" dirty="0"/>
                  <a:t>Blocking: 0.0024*n</a:t>
                </a:r>
                <a:r>
                  <a:rPr lang="en-US" b="0" baseline="30000" dirty="0"/>
                  <a:t>3</a:t>
                </a:r>
                <a:r>
                  <a:rPr lang="en-US" b="0" dirty="0"/>
                  <a:t> + 0.125*n</a:t>
                </a:r>
                <a:r>
                  <a:rPr lang="en-US" b="0" baseline="30000" dirty="0"/>
                  <a:t>2</a:t>
                </a:r>
              </a:p>
              <a:p>
                <a:endParaRPr lang="en-US" dirty="0"/>
              </a:p>
              <a:p>
                <a:r>
                  <a:rPr lang="en-US" dirty="0"/>
                  <a:t>Reason for dramatic difference:</a:t>
                </a:r>
              </a:p>
              <a:p>
                <a:pPr lvl="1"/>
                <a:r>
                  <a:rPr lang="en-US" dirty="0"/>
                  <a:t>Matrix multiplication has inherent temporal locality</a:t>
                </a:r>
              </a:p>
              <a:p>
                <a:pPr lvl="1"/>
                <a:r>
                  <a:rPr lang="en-US" dirty="0"/>
                  <a:t>But program has to be written properly to take advantage of it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2630652" y="3504088"/>
            <a:ext cx="6986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468x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71516" y="3568040"/>
            <a:ext cx="6244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alibri" pitchFamily="34" charset="0"/>
              </a:rPr>
              <a:t>8x</a:t>
            </a:r>
            <a:endParaRPr lang="en-US" dirty="0">
              <a:solidFill>
                <a:srgbClr val="FF0000"/>
              </a:solidFill>
              <a:latin typeface="Calibri" pitchFamily="34" charset="0"/>
            </a:endParaRPr>
          </a:p>
        </p:txBody>
      </p:sp>
      <p:cxnSp>
        <p:nvCxnSpPr>
          <p:cNvPr id="7" name="Straight Arrow Connector 6"/>
          <p:cNvCxnSpPr>
            <a:cxnSpLocks/>
            <a:stCxn id="4" idx="3"/>
          </p:cNvCxnSpPr>
          <p:nvPr/>
        </p:nvCxnSpPr>
        <p:spPr bwMode="auto">
          <a:xfrm flipV="1">
            <a:off x="3329330" y="3429000"/>
            <a:ext cx="164421" cy="275143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8" name="Straight Arrow Connector 7"/>
          <p:cNvCxnSpPr>
            <a:cxnSpLocks/>
            <a:stCxn id="4" idx="3"/>
          </p:cNvCxnSpPr>
          <p:nvPr/>
        </p:nvCxnSpPr>
        <p:spPr bwMode="auto">
          <a:xfrm>
            <a:off x="3329330" y="3704143"/>
            <a:ext cx="0" cy="264007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1" name="Straight Arrow Connector 10"/>
          <p:cNvCxnSpPr>
            <a:cxnSpLocks/>
          </p:cNvCxnSpPr>
          <p:nvPr/>
        </p:nvCxnSpPr>
        <p:spPr bwMode="auto">
          <a:xfrm flipH="1" flipV="1">
            <a:off x="4575791" y="3429000"/>
            <a:ext cx="895725" cy="383234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cxnSp>
        <p:nvCxnSpPr>
          <p:cNvPr id="12" name="Straight Arrow Connector 11"/>
          <p:cNvCxnSpPr>
            <a:cxnSpLocks/>
          </p:cNvCxnSpPr>
          <p:nvPr/>
        </p:nvCxnSpPr>
        <p:spPr bwMode="auto">
          <a:xfrm flipH="1">
            <a:off x="4972031" y="3812234"/>
            <a:ext cx="499485" cy="155916"/>
          </a:xfrm>
          <a:prstGeom prst="straightConnector1">
            <a:avLst/>
          </a:prstGeom>
          <a:noFill/>
          <a:ln w="38100" cmpd="sng">
            <a:solidFill>
              <a:srgbClr val="FF0000"/>
            </a:solidFill>
            <a:miter lim="800000"/>
            <a:headEnd type="none" w="med" len="med"/>
            <a:tailEnd type="arrow"/>
          </a:ln>
          <a:effectLst/>
        </p:spPr>
      </p:cxn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AECEA-A36A-408E-A1DC-5EFECD4F6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D25BA-B6BD-5286-DD3A-A405B0CA5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DDB33-A2C5-576F-E2FE-7A76F3F59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code to take advantage of the cache is challenging</a:t>
            </a:r>
          </a:p>
          <a:p>
            <a:pPr lvl="1"/>
            <a:r>
              <a:rPr lang="en-US" dirty="0"/>
              <a:t>It’s totally possible, but high effort</a:t>
            </a:r>
          </a:p>
          <a:p>
            <a:pPr lvl="1"/>
            <a:endParaRPr lang="en-US" dirty="0"/>
          </a:p>
          <a:p>
            <a:r>
              <a:rPr lang="en-US" dirty="0"/>
              <a:t>Generally: maximize spatial and temporal locality</a:t>
            </a:r>
          </a:p>
          <a:p>
            <a:pPr lvl="1"/>
            <a:r>
              <a:rPr lang="en-US" dirty="0"/>
              <a:t>Use elements close to each other (moving horizontally in 2D array)</a:t>
            </a:r>
          </a:p>
          <a:p>
            <a:pPr lvl="1"/>
            <a:r>
              <a:rPr lang="en-US" dirty="0"/>
              <a:t>Use the same element as many times as possible in a row (output)</a:t>
            </a:r>
          </a:p>
          <a:p>
            <a:pPr lvl="1"/>
            <a:endParaRPr lang="en-US" dirty="0"/>
          </a:p>
          <a:p>
            <a:r>
              <a:rPr lang="en-US" dirty="0"/>
              <a:t>Well-designed math libraries will do this for you!</a:t>
            </a:r>
          </a:p>
          <a:p>
            <a:pPr lvl="1"/>
            <a:r>
              <a:rPr lang="en-US" dirty="0"/>
              <a:t>MATLAB, Mathematica, R, SciPy, etc.</a:t>
            </a:r>
          </a:p>
          <a:p>
            <a:pPr lvl="1"/>
            <a:r>
              <a:rPr lang="en-US" dirty="0">
                <a:hlinkClick r:id="rId2"/>
              </a:rPr>
              <a:t>Jack </a:t>
            </a:r>
            <a:r>
              <a:rPr lang="en-US" dirty="0" err="1">
                <a:hlinkClick r:id="rId2"/>
              </a:rPr>
              <a:t>Dongarra</a:t>
            </a:r>
            <a:r>
              <a:rPr lang="en-US" dirty="0"/>
              <a:t> won a Turing award for this in 2021!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79C1CB-B34B-3124-0F9D-7AD4276C6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2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Memory Mountain</a:t>
            </a:r>
          </a:p>
          <a:p>
            <a:pPr lvl="1"/>
            <a:endParaRPr lang="en-US" dirty="0"/>
          </a:p>
          <a:p>
            <a:r>
              <a:rPr lang="en-US" dirty="0"/>
              <a:t>Cache Metrics</a:t>
            </a:r>
          </a:p>
          <a:p>
            <a:pPr lvl="1"/>
            <a:endParaRPr lang="en-US" dirty="0"/>
          </a:p>
          <a:p>
            <a:r>
              <a:rPr lang="en-US" dirty="0"/>
              <a:t>Cache Performance for Arrays</a:t>
            </a:r>
          </a:p>
          <a:p>
            <a:pPr lvl="1"/>
            <a:endParaRPr lang="en-US" b="1" dirty="0"/>
          </a:p>
          <a:p>
            <a:r>
              <a:rPr lang="en-US" dirty="0"/>
              <a:t>Improving code</a:t>
            </a:r>
          </a:p>
          <a:p>
            <a:pPr lvl="1"/>
            <a:r>
              <a:rPr lang="en-US" dirty="0"/>
              <a:t>Rearranging Matrix Math</a:t>
            </a:r>
          </a:p>
          <a:p>
            <a:pPr lvl="1"/>
            <a:r>
              <a:rPr lang="en-US" dirty="0"/>
              <a:t>Matrix Math in Blocks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0450155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Memory Mountain</a:t>
            </a:r>
          </a:p>
        </p:txBody>
      </p:sp>
      <p:sp>
        <p:nvSpPr>
          <p:cNvPr id="16179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i="1" dirty="0"/>
              <a:t>Read throughput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(read bandwidth)</a:t>
            </a:r>
          </a:p>
          <a:p>
            <a:pPr lvl="1"/>
            <a:r>
              <a:rPr lang="en-US" dirty="0"/>
              <a:t>Number of bytes read from the memory subsystem per second (MB/s)</a:t>
            </a:r>
          </a:p>
          <a:p>
            <a:pPr lvl="1"/>
            <a:r>
              <a:rPr lang="en-US" dirty="0"/>
              <a:t>The higher it is, the less likely your CPU is to be waiting on memory</a:t>
            </a:r>
          </a:p>
          <a:p>
            <a:pPr lvl="1"/>
            <a:endParaRPr lang="en-US" dirty="0">
              <a:solidFill>
                <a:srgbClr val="FF0000"/>
              </a:solidFill>
            </a:endParaRPr>
          </a:p>
          <a:p>
            <a:r>
              <a:rPr lang="en-US" i="1" dirty="0"/>
              <a:t>Memory mountain</a:t>
            </a:r>
            <a:r>
              <a:rPr lang="en-US" dirty="0"/>
              <a:t>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Measures read throughput as a function of spatial and temporal locality.</a:t>
            </a:r>
          </a:p>
          <a:p>
            <a:pPr lvl="1"/>
            <a:r>
              <a:rPr lang="en-US" dirty="0"/>
              <a:t>We run variants of the same program with different levels of spatial and temporal locality, then measure read throughput</a:t>
            </a:r>
          </a:p>
          <a:p>
            <a:pPr lvl="1"/>
            <a:r>
              <a:rPr lang="en-US" dirty="0"/>
              <a:t>Compact way to characterize memory system performance</a:t>
            </a:r>
          </a:p>
          <a:p>
            <a:pPr lvl="1"/>
            <a:r>
              <a:rPr lang="en-US" dirty="0"/>
              <a:t>Different systems (with different caches) have different mountains!</a:t>
            </a:r>
          </a:p>
          <a:p>
            <a:pPr lvl="1"/>
            <a:endParaRPr lang="en-US" dirty="0"/>
          </a:p>
          <a:p>
            <a:r>
              <a:rPr lang="en-US" dirty="0"/>
              <a:t>Observation: if you decrease locality, bandwidth drops</a:t>
            </a:r>
          </a:p>
          <a:p>
            <a:pPr lvl="1"/>
            <a:r>
              <a:rPr lang="en-US" dirty="0"/>
              <a:t>As we’d expect; locality is key to having the right data in the cache</a:t>
            </a:r>
          </a:p>
          <a:p>
            <a:pPr lvl="1"/>
            <a:r>
              <a:rPr lang="en-US" dirty="0"/>
              <a:t>And if data is not in the cache, need to get it from next level down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8752BBB-4DA1-4BA2-A1BB-DA33C94A7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09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79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2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the Memory Mountain</a:t>
            </a:r>
          </a:p>
        </p:txBody>
      </p:sp>
      <p:sp>
        <p:nvSpPr>
          <p:cNvPr id="162819" name="Text Box 3"/>
          <p:cNvSpPr txBox="1">
            <a:spLocks noChangeArrowheads="1"/>
          </p:cNvSpPr>
          <p:nvPr/>
        </p:nvSpPr>
        <p:spPr bwMode="auto">
          <a:xfrm>
            <a:off x="1828800" y="1435100"/>
            <a:ext cx="7924801" cy="4939814"/>
          </a:xfrm>
          <a:prstGeom prst="rect">
            <a:avLst/>
          </a:prstGeom>
          <a:solidFill>
            <a:srgbClr val="F6F5BD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The test function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void test(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stride) 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, result = 0; 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volatile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sink;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for (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= 0;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&lt; </a:t>
            </a:r>
            <a:r>
              <a:rPr lang="en-US" sz="1500" dirty="0" err="1">
                <a:solidFill>
                  <a:srgbClr val="FF0000"/>
                </a:solidFill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; 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 += </a:t>
            </a:r>
            <a:r>
              <a:rPr lang="en-US" sz="1500" dirty="0">
                <a:solidFill>
                  <a:srgbClr val="FF0000"/>
                </a:solidFill>
                <a:latin typeface="Courier New" charset="0"/>
              </a:rPr>
              <a:t>stride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	result += data[</a:t>
            </a:r>
            <a:r>
              <a:rPr lang="en-US" sz="1500" dirty="0" err="1">
                <a:latin typeface="Courier New" charset="0"/>
              </a:rPr>
              <a:t>i</a:t>
            </a:r>
            <a:r>
              <a:rPr lang="en-US" sz="1500" dirty="0">
                <a:latin typeface="Courier New" charset="0"/>
              </a:rPr>
              <a:t>];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sink = result; /* So compiler doesn't optimize away the loop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/* Run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 and return read throughput (MB/s) */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double run(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size,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stride, double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{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double cycles;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 = size / </a:t>
            </a:r>
            <a:r>
              <a:rPr lang="en-US" sz="1500" dirty="0" err="1">
                <a:latin typeface="Courier New" charset="0"/>
              </a:rPr>
              <a:t>sizeof</a:t>
            </a:r>
            <a:r>
              <a:rPr lang="en-US" sz="1500" dirty="0">
                <a:latin typeface="Courier New" charset="0"/>
              </a:rPr>
              <a:t>(</a:t>
            </a:r>
            <a:r>
              <a:rPr lang="en-US" sz="1500" dirty="0" err="1">
                <a:latin typeface="Courier New" charset="0"/>
              </a:rPr>
              <a:t>int</a:t>
            </a:r>
            <a:r>
              <a:rPr lang="en-US" sz="1500" dirty="0">
                <a:latin typeface="Courier New" charset="0"/>
              </a:rPr>
              <a:t>); 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test(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cycles = fcyc2(test, </a:t>
            </a:r>
            <a:r>
              <a:rPr lang="en-US" sz="1500" dirty="0" err="1">
                <a:latin typeface="Courier New" charset="0"/>
              </a:rPr>
              <a:t>elems</a:t>
            </a:r>
            <a:r>
              <a:rPr lang="en-US" sz="1500" dirty="0">
                <a:latin typeface="Courier New" charset="0"/>
              </a:rPr>
              <a:t>, stride, 0);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    return (size / stride) / (cycles / </a:t>
            </a:r>
            <a:r>
              <a:rPr lang="en-US" sz="1500" dirty="0" err="1">
                <a:latin typeface="Courier New" charset="0"/>
              </a:rPr>
              <a:t>Mhz</a:t>
            </a:r>
            <a:r>
              <a:rPr lang="en-US" sz="1500" dirty="0">
                <a:latin typeface="Courier New" charset="0"/>
              </a:rPr>
              <a:t>);</a:t>
            </a:r>
          </a:p>
          <a:p>
            <a:pPr algn="l">
              <a:lnSpc>
                <a:spcPct val="100000"/>
              </a:lnSpc>
            </a:pPr>
            <a:r>
              <a:rPr lang="en-US" sz="1500" dirty="0">
                <a:latin typeface="Courier New" charset="0"/>
              </a:rPr>
              <a:t>}</a:t>
            </a:r>
          </a:p>
          <a:p>
            <a:pPr algn="l">
              <a:lnSpc>
                <a:spcPct val="100000"/>
              </a:lnSpc>
            </a:pPr>
            <a:endParaRPr lang="en-US" sz="1500" dirty="0">
              <a:latin typeface="Courier New" charset="0"/>
            </a:endParaRPr>
          </a:p>
        </p:txBody>
      </p:sp>
      <p:cxnSp>
        <p:nvCxnSpPr>
          <p:cNvPr id="5" name="Straight Arrow Connector 4"/>
          <p:cNvCxnSpPr/>
          <p:nvPr/>
        </p:nvCxnSpPr>
        <p:spPr bwMode="auto">
          <a:xfrm flipH="1">
            <a:off x="6400800" y="2743200"/>
            <a:ext cx="838200" cy="0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7315201" y="2129135"/>
            <a:ext cx="2927789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spatial locality</a:t>
            </a:r>
          </a:p>
          <a:p>
            <a:r>
              <a:rPr lang="en-US" dirty="0">
                <a:latin typeface="Calibri" pitchFamily="34" charset="0"/>
              </a:rPr>
              <a:t>(we visit close-by addresses</a:t>
            </a:r>
          </a:p>
          <a:p>
            <a:r>
              <a:rPr lang="en-US" dirty="0">
                <a:latin typeface="Calibri" pitchFamily="34" charset="0"/>
              </a:rPr>
              <a:t>one after the other)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819901" y="1097855"/>
            <a:ext cx="3169073" cy="9233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Lower = more temporal locality</a:t>
            </a:r>
          </a:p>
          <a:p>
            <a:r>
              <a:rPr lang="en-US" dirty="0">
                <a:latin typeface="Calibri" pitchFamily="34" charset="0"/>
              </a:rPr>
              <a:t>(fewer elements = less likely to</a:t>
            </a:r>
          </a:p>
          <a:p>
            <a:r>
              <a:rPr lang="en-US" dirty="0">
                <a:latin typeface="Calibri" pitchFamily="34" charset="0"/>
              </a:rPr>
              <a:t>get kicked out by conflicts)</a:t>
            </a:r>
          </a:p>
        </p:txBody>
      </p:sp>
      <p:cxnSp>
        <p:nvCxnSpPr>
          <p:cNvPr id="14" name="Straight Arrow Connector 13"/>
          <p:cNvCxnSpPr/>
          <p:nvPr/>
        </p:nvCxnSpPr>
        <p:spPr bwMode="auto">
          <a:xfrm flipH="1">
            <a:off x="4572000" y="1636415"/>
            <a:ext cx="2133600" cy="943012"/>
          </a:xfrm>
          <a:prstGeom prst="straightConnector1">
            <a:avLst/>
          </a:prstGeom>
          <a:noFill/>
          <a:ln w="63500">
            <a:solidFill>
              <a:srgbClr val="000000"/>
            </a:solidFill>
            <a:miter lim="800000"/>
            <a:headEnd type="none" w="med" len="med"/>
            <a:tailEnd type="triangle"/>
          </a:ln>
          <a:effectLst/>
        </p:spPr>
      </p:cxnSp>
      <p:sp>
        <p:nvSpPr>
          <p:cNvPr id="15" name="TextBox 14"/>
          <p:cNvSpPr txBox="1"/>
          <p:nvPr/>
        </p:nvSpPr>
        <p:spPr>
          <a:xfrm>
            <a:off x="1901588" y="792550"/>
            <a:ext cx="4177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Basically: a ton of memory reads in a loop</a:t>
            </a:r>
          </a:p>
          <a:p>
            <a:r>
              <a:rPr lang="en-US" dirty="0">
                <a:latin typeface="Calibri" pitchFamily="34" charset="0"/>
              </a:rPr>
              <a:t>and nothing else (that takes much time)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1" y="4286072"/>
            <a:ext cx="36529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Harness code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Warms up cache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(don’t want to count cold misses)</a:t>
            </a:r>
          </a:p>
          <a:p>
            <a:pPr marL="285750" indent="-285750">
              <a:buFont typeface="Arial" charset="0"/>
              <a:buChar char="•"/>
            </a:pPr>
            <a:r>
              <a:rPr lang="en-US" dirty="0">
                <a:latin typeface="Calibri" pitchFamily="34" charset="0"/>
              </a:rPr>
              <a:t>Measures read throughput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37E6C-DABF-42A2-AB82-ACAFD2AA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44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Memory Mountain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900611" y="1197678"/>
          <a:ext cx="8572500" cy="58293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153401" y="304801"/>
            <a:ext cx="2432915" cy="2031325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Intel Core i7</a:t>
            </a:r>
          </a:p>
          <a:p>
            <a:r>
              <a:rPr lang="en-US" dirty="0">
                <a:latin typeface="Calibri" pitchFamily="34" charset="0"/>
              </a:rPr>
              <a:t>32 KB L1 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32 KB L1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</a:t>
            </a:r>
          </a:p>
          <a:p>
            <a:r>
              <a:rPr lang="en-US" dirty="0">
                <a:latin typeface="Calibri" pitchFamily="34" charset="0"/>
              </a:rPr>
              <a:t>256 KB unified L2 cache</a:t>
            </a:r>
          </a:p>
          <a:p>
            <a:r>
              <a:rPr lang="en-US" dirty="0">
                <a:latin typeface="Calibri" pitchFamily="34" charset="0"/>
              </a:rPr>
              <a:t>8M unified L3 cache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All caches on-chip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3C45D1-A4CB-4F73-A37E-13819C91E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72553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1052</TotalTime>
  <Words>6920</Words>
  <Application>Microsoft Office PowerPoint</Application>
  <PresentationFormat>Widescreen</PresentationFormat>
  <Paragraphs>1557</Paragraphs>
  <Slides>68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68</vt:i4>
      </vt:variant>
    </vt:vector>
  </HeadingPairs>
  <TitlesOfParts>
    <vt:vector size="80" baseType="lpstr">
      <vt:lpstr>Arial</vt:lpstr>
      <vt:lpstr>Calibri</vt:lpstr>
      <vt:lpstr>Cambria Math</vt:lpstr>
      <vt:lpstr>Comic Sans MS</vt:lpstr>
      <vt:lpstr>Courier New</vt:lpstr>
      <vt:lpstr>Helvetica</vt:lpstr>
      <vt:lpstr>Palatino</vt:lpstr>
      <vt:lpstr>Tahoma</vt:lpstr>
      <vt:lpstr>Times New Roman</vt:lpstr>
      <vt:lpstr>Wingdings</vt:lpstr>
      <vt:lpstr>Wingdings 2</vt:lpstr>
      <vt:lpstr>Class Slides</vt:lpstr>
      <vt:lpstr>Lecture 13 Cache Performance</vt:lpstr>
      <vt:lpstr>Administrivia</vt:lpstr>
      <vt:lpstr>Today’s Goals</vt:lpstr>
      <vt:lpstr>Outline</vt:lpstr>
      <vt:lpstr>Writing Cache-Friendly Code</vt:lpstr>
      <vt:lpstr>A Memory Mountain</vt:lpstr>
      <vt:lpstr>The Memory Mountain</vt:lpstr>
      <vt:lpstr>Mapping the Memory Mountain</vt:lpstr>
      <vt:lpstr>A Memory Mountain</vt:lpstr>
      <vt:lpstr>A Memory Mountain</vt:lpstr>
      <vt:lpstr>A Memory Mountain</vt:lpstr>
      <vt:lpstr>Outline</vt:lpstr>
      <vt:lpstr>Cache Performance Metrics</vt:lpstr>
      <vt:lpstr>Let’s think about those numbers</vt:lpstr>
      <vt:lpstr>Average Memory Access Time (AMAT)</vt:lpstr>
      <vt:lpstr>Example Memory Access Time Problem</vt:lpstr>
      <vt:lpstr>Break + Practice</vt:lpstr>
      <vt:lpstr>Break + Practice</vt:lpstr>
      <vt:lpstr>Outline</vt:lpstr>
      <vt:lpstr>Contiguous Memory vs Indirection</vt:lpstr>
      <vt:lpstr>Considering cache sizes</vt:lpstr>
      <vt:lpstr>Considering cache sizes</vt:lpstr>
      <vt:lpstr>Layout of C Arrays in Memory (review)</vt:lpstr>
      <vt:lpstr>How do 1D arrays map to caches?</vt:lpstr>
      <vt:lpstr>How do 2D arrays map to caches?</vt:lpstr>
      <vt:lpstr>How do 2D arrays map to caches?</vt:lpstr>
      <vt:lpstr>Example cache performance problem</vt:lpstr>
      <vt:lpstr>Thinking visually about a 2D array</vt:lpstr>
      <vt:lpstr>Thinking visually about a 2D array</vt:lpstr>
      <vt:lpstr>Thinking visually about a 2D array</vt:lpstr>
      <vt:lpstr>Thinking visually about a 2D array</vt:lpstr>
      <vt:lpstr>Thinking visually about a 2D array</vt:lpstr>
      <vt:lpstr>Example: accessing elements in a row</vt:lpstr>
      <vt:lpstr>Example: accessing elements in a row</vt:lpstr>
      <vt:lpstr>Example: accessing elements in a row</vt:lpstr>
      <vt:lpstr>Example: reordering element access</vt:lpstr>
      <vt:lpstr>Example: accessing elements by column</vt:lpstr>
      <vt:lpstr>Example: accessing elements by column (graphically)</vt:lpstr>
      <vt:lpstr>Example: accessing elements by column</vt:lpstr>
      <vt:lpstr>Break + Question</vt:lpstr>
      <vt:lpstr>Break + Question</vt:lpstr>
      <vt:lpstr>Outline</vt:lpstr>
      <vt:lpstr>Our Benchmark: Matrix Multiplication</vt:lpstr>
      <vt:lpstr>Miss Rate Analysis for Matrix Multiply</vt:lpstr>
      <vt:lpstr>Matrix Multiplication Example</vt:lpstr>
      <vt:lpstr>Matrix Multiplication (ijk)</vt:lpstr>
      <vt:lpstr>Matrix Multiplication (jik)</vt:lpstr>
      <vt:lpstr>Matrix Multiplication (kij)</vt:lpstr>
      <vt:lpstr>Matrix Multiplication (ikj)</vt:lpstr>
      <vt:lpstr>Matrix Multiplication (jki)</vt:lpstr>
      <vt:lpstr>Matrix Multiplication (kji)</vt:lpstr>
      <vt:lpstr>Summary of Matrix Multiplication</vt:lpstr>
      <vt:lpstr>Core i7 Matrix Multiply Performance</vt:lpstr>
      <vt:lpstr>Core i7 Matrix Multiply Performance</vt:lpstr>
      <vt:lpstr>Break + Open Question</vt:lpstr>
      <vt:lpstr>Break + Open Question</vt:lpstr>
      <vt:lpstr>Outline</vt:lpstr>
      <vt:lpstr>Example: Matrix Multiplication</vt:lpstr>
      <vt:lpstr>Cache Miss Analysis (approximate)</vt:lpstr>
      <vt:lpstr>Cache Miss Analysis (approximate)</vt:lpstr>
      <vt:lpstr>Enter Blocking Algorithms</vt:lpstr>
      <vt:lpstr>Matrices as Matrices of Submatrices</vt:lpstr>
      <vt:lpstr>Blocked Matrix Multiplication</vt:lpstr>
      <vt:lpstr>Cache Miss Analysis (approximate)</vt:lpstr>
      <vt:lpstr>Cache Miss Analysis (approximate)</vt:lpstr>
      <vt:lpstr>Performance Impact</vt:lpstr>
      <vt:lpstr>Takeaways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14 Cache-Friendly Code</dc:title>
  <dc:creator>Branden Ghena</dc:creator>
  <cp:lastModifiedBy>Branden Ghena</cp:lastModifiedBy>
  <cp:revision>53</cp:revision>
  <dcterms:created xsi:type="dcterms:W3CDTF">2021-05-20T14:07:33Z</dcterms:created>
  <dcterms:modified xsi:type="dcterms:W3CDTF">2023-11-07T18:19:53Z</dcterms:modified>
</cp:coreProperties>
</file>