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8"/>
  </p:notesMasterIdLst>
  <p:sldIdLst>
    <p:sldId id="256" r:id="rId2"/>
    <p:sldId id="384" r:id="rId3"/>
    <p:sldId id="264" r:id="rId4"/>
    <p:sldId id="2184" r:id="rId5"/>
    <p:sldId id="294" r:id="rId6"/>
    <p:sldId id="295" r:id="rId7"/>
    <p:sldId id="383" r:id="rId8"/>
    <p:sldId id="281" r:id="rId9"/>
    <p:sldId id="282" r:id="rId10"/>
    <p:sldId id="283" r:id="rId11"/>
    <p:sldId id="284" r:id="rId12"/>
    <p:sldId id="285" r:id="rId13"/>
    <p:sldId id="2100" r:id="rId14"/>
    <p:sldId id="286" r:id="rId15"/>
    <p:sldId id="2101" r:id="rId16"/>
    <p:sldId id="287" r:id="rId17"/>
    <p:sldId id="288" r:id="rId18"/>
    <p:sldId id="289" r:id="rId19"/>
    <p:sldId id="2102" r:id="rId20"/>
    <p:sldId id="2063" r:id="rId21"/>
    <p:sldId id="2103" r:id="rId22"/>
    <p:sldId id="2057" r:id="rId23"/>
    <p:sldId id="2104" r:id="rId24"/>
    <p:sldId id="2105" r:id="rId25"/>
    <p:sldId id="1036" r:id="rId26"/>
    <p:sldId id="2107" r:id="rId27"/>
    <p:sldId id="2183" r:id="rId28"/>
    <p:sldId id="389" r:id="rId29"/>
    <p:sldId id="1262" r:id="rId30"/>
    <p:sldId id="1286" r:id="rId31"/>
    <p:sldId id="2152" r:id="rId32"/>
    <p:sldId id="293" r:id="rId33"/>
    <p:sldId id="2151" r:id="rId34"/>
    <p:sldId id="2182" r:id="rId35"/>
    <p:sldId id="2155" r:id="rId36"/>
    <p:sldId id="2154" r:id="rId37"/>
    <p:sldId id="2166" r:id="rId38"/>
    <p:sldId id="2156" r:id="rId39"/>
    <p:sldId id="2160" r:id="rId40"/>
    <p:sldId id="2161" r:id="rId41"/>
    <p:sldId id="2162" r:id="rId42"/>
    <p:sldId id="2163" r:id="rId43"/>
    <p:sldId id="2164" r:id="rId44"/>
    <p:sldId id="2165" r:id="rId45"/>
    <p:sldId id="2168" r:id="rId46"/>
    <p:sldId id="1434" r:id="rId47"/>
    <p:sldId id="1461" r:id="rId48"/>
    <p:sldId id="1435" r:id="rId49"/>
    <p:sldId id="2158" r:id="rId50"/>
    <p:sldId id="2108" r:id="rId51"/>
    <p:sldId id="2109" r:id="rId52"/>
    <p:sldId id="2129" r:id="rId53"/>
    <p:sldId id="2181" r:id="rId54"/>
    <p:sldId id="2111" r:id="rId55"/>
    <p:sldId id="391" r:id="rId56"/>
    <p:sldId id="2113" r:id="rId57"/>
    <p:sldId id="2119" r:id="rId58"/>
    <p:sldId id="2120" r:id="rId59"/>
    <p:sldId id="2117" r:id="rId60"/>
    <p:sldId id="2112" r:id="rId61"/>
    <p:sldId id="2118" r:id="rId62"/>
    <p:sldId id="2114" r:id="rId63"/>
    <p:sldId id="2115" r:id="rId64"/>
    <p:sldId id="1278" r:id="rId65"/>
    <p:sldId id="2122" r:id="rId66"/>
    <p:sldId id="2180" r:id="rId67"/>
    <p:sldId id="2172" r:id="rId68"/>
    <p:sldId id="2170" r:id="rId69"/>
    <p:sldId id="1417" r:id="rId70"/>
    <p:sldId id="2125" r:id="rId71"/>
    <p:sldId id="2131" r:id="rId72"/>
    <p:sldId id="2132" r:id="rId73"/>
    <p:sldId id="2135" r:id="rId74"/>
    <p:sldId id="2136" r:id="rId75"/>
    <p:sldId id="2137" r:id="rId76"/>
    <p:sldId id="2138" r:id="rId77"/>
    <p:sldId id="2139" r:id="rId78"/>
    <p:sldId id="2143" r:id="rId79"/>
    <p:sldId id="2142" r:id="rId80"/>
    <p:sldId id="2140" r:id="rId81"/>
    <p:sldId id="2141" r:id="rId82"/>
    <p:sldId id="2179" r:id="rId83"/>
    <p:sldId id="2175" r:id="rId84"/>
    <p:sldId id="2176" r:id="rId85"/>
    <p:sldId id="1418" r:id="rId86"/>
    <p:sldId id="1419" r:id="rId87"/>
    <p:sldId id="2178" r:id="rId88"/>
    <p:sldId id="2150" r:id="rId89"/>
    <p:sldId id="1443" r:id="rId90"/>
    <p:sldId id="1462" r:id="rId91"/>
    <p:sldId id="1445" r:id="rId92"/>
    <p:sldId id="1446" r:id="rId93"/>
    <p:sldId id="2130" r:id="rId94"/>
    <p:sldId id="1448" r:id="rId95"/>
    <p:sldId id="1449" r:id="rId96"/>
    <p:sldId id="2177" r:id="rId97"/>
    <p:sldId id="2067" r:id="rId98"/>
    <p:sldId id="1421" r:id="rId99"/>
    <p:sldId id="1422" r:id="rId100"/>
    <p:sldId id="1423" r:id="rId101"/>
    <p:sldId id="2090" r:id="rId102"/>
    <p:sldId id="2123" r:id="rId103"/>
    <p:sldId id="1424" r:id="rId104"/>
    <p:sldId id="1425" r:id="rId105"/>
    <p:sldId id="1441" r:id="rId106"/>
    <p:sldId id="1459" r:id="rId10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Memory Problems" id="{B55B8E8C-5EAB-4A1E-A4E9-AE5E896E46FA}">
          <p14:sldIdLst>
            <p14:sldId id="2184"/>
            <p14:sldId id="294"/>
            <p14:sldId id="295"/>
            <p14:sldId id="383"/>
            <p14:sldId id="281"/>
            <p14:sldId id="282"/>
            <p14:sldId id="283"/>
            <p14:sldId id="284"/>
            <p14:sldId id="285"/>
            <p14:sldId id="2100"/>
            <p14:sldId id="286"/>
            <p14:sldId id="2101"/>
            <p14:sldId id="287"/>
            <p14:sldId id="288"/>
            <p14:sldId id="289"/>
            <p14:sldId id="2102"/>
            <p14:sldId id="2063"/>
            <p14:sldId id="2103"/>
            <p14:sldId id="2057"/>
            <p14:sldId id="2104"/>
            <p14:sldId id="2105"/>
            <p14:sldId id="1036"/>
            <p14:sldId id="2107"/>
          </p14:sldIdLst>
        </p14:section>
        <p14:section name="Virtual Memory Concept" id="{9A3B2184-55AE-4AA5-BE40-B45479155C1C}">
          <p14:sldIdLst>
            <p14:sldId id="2183"/>
            <p14:sldId id="389"/>
            <p14:sldId id="1262"/>
            <p14:sldId id="1286"/>
            <p14:sldId id="2152"/>
            <p14:sldId id="293"/>
            <p14:sldId id="2151"/>
          </p14:sldIdLst>
        </p14:section>
        <p14:section name="Virtual Memory Process" id="{4C8906D8-FC04-43B1-A17D-4DD09B1761D4}">
          <p14:sldIdLst>
            <p14:sldId id="2182"/>
            <p14:sldId id="2155"/>
            <p14:sldId id="2154"/>
            <p14:sldId id="2166"/>
            <p14:sldId id="2156"/>
            <p14:sldId id="2160"/>
            <p14:sldId id="2161"/>
            <p14:sldId id="2162"/>
            <p14:sldId id="2163"/>
            <p14:sldId id="2164"/>
            <p14:sldId id="2165"/>
            <p14:sldId id="2168"/>
            <p14:sldId id="1434"/>
            <p14:sldId id="1461"/>
            <p14:sldId id="1435"/>
            <p14:sldId id="2158"/>
            <p14:sldId id="2108"/>
            <p14:sldId id="2109"/>
            <p14:sldId id="2129"/>
          </p14:sldIdLst>
        </p14:section>
        <p14:section name="Memory Problems Solved" id="{9146CE23-3B8A-4F67-9F4F-6C3B287FD24E}">
          <p14:sldIdLst>
            <p14:sldId id="2181"/>
            <p14:sldId id="2111"/>
            <p14:sldId id="391"/>
            <p14:sldId id="2113"/>
            <p14:sldId id="2119"/>
            <p14:sldId id="2120"/>
            <p14:sldId id="2117"/>
            <p14:sldId id="2112"/>
            <p14:sldId id="2118"/>
            <p14:sldId id="2114"/>
            <p14:sldId id="2115"/>
            <p14:sldId id="1278"/>
            <p14:sldId id="2122"/>
          </p14:sldIdLst>
        </p14:section>
        <p14:section name="Address Translation" id="{1D7B529B-A497-421B-87B8-21B7C19EC336}">
          <p14:sldIdLst>
            <p14:sldId id="2180"/>
            <p14:sldId id="2172"/>
            <p14:sldId id="2170"/>
            <p14:sldId id="1417"/>
            <p14:sldId id="2125"/>
            <p14:sldId id="2131"/>
            <p14:sldId id="2132"/>
            <p14:sldId id="2135"/>
            <p14:sldId id="2136"/>
            <p14:sldId id="2137"/>
            <p14:sldId id="2138"/>
            <p14:sldId id="2139"/>
            <p14:sldId id="2143"/>
            <p14:sldId id="2142"/>
            <p14:sldId id="2140"/>
            <p14:sldId id="2141"/>
          </p14:sldIdLst>
        </p14:section>
        <p14:section name="Virtual Memory Summary" id="{8CB874F0-86D7-4F86-B68B-62C86126E94D}">
          <p14:sldIdLst>
            <p14:sldId id="2179"/>
            <p14:sldId id="2175"/>
            <p14:sldId id="2176"/>
            <p14:sldId id="1418"/>
            <p14:sldId id="1419"/>
          </p14:sldIdLst>
        </p14:section>
        <p14:section name="Wrapup" id="{29A7F866-9DA9-446B-8359-CE426CB89C7A}">
          <p14:sldIdLst>
            <p14:sldId id="2178"/>
          </p14:sldIdLst>
        </p14:section>
        <p14:section name="Practice Problems" id="{5CD185A1-024D-4410-92E4-D3FD9E04D256}">
          <p14:sldIdLst>
            <p14:sldId id="2150"/>
            <p14:sldId id="1443"/>
            <p14:sldId id="1462"/>
            <p14:sldId id="1445"/>
            <p14:sldId id="1446"/>
            <p14:sldId id="2130"/>
            <p14:sldId id="1448"/>
            <p14:sldId id="1449"/>
          </p14:sldIdLst>
        </p14:section>
        <p14:section name="Caching Page Table Entries" id="{FF4E1984-87B7-44D6-ADE7-CA350F4A903E}">
          <p14:sldIdLst>
            <p14:sldId id="2177"/>
            <p14:sldId id="2067"/>
            <p14:sldId id="1421"/>
            <p14:sldId id="1422"/>
            <p14:sldId id="1423"/>
            <p14:sldId id="2090"/>
          </p14:sldIdLst>
        </p14:section>
        <p14:section name="Multi-level Page Tables" id="{1AEE35EF-6F53-41F8-BF10-2CC0EFF91E82}">
          <p14:sldIdLst>
            <p14:sldId id="2123"/>
            <p14:sldId id="1424"/>
            <p14:sldId id="1425"/>
            <p14:sldId id="1441"/>
            <p14:sldId id="14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7440" autoAdjust="0"/>
  </p:normalViewPr>
  <p:slideViewPr>
    <p:cSldViewPr snapToGrid="0">
      <p:cViewPr varScale="1">
        <p:scale>
          <a:sx n="82" d="100"/>
          <a:sy n="82" d="100"/>
        </p:scale>
        <p:origin x="108" y="19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5e39d93ef4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5e39d93ef4_0_49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g5e39d93ef4_0_49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5e39d93ef4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5e39d93ef4_0_46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g5e39d93ef4_0_46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g5e39d93ef4_0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" name="Google Shape;561;g5e39d93ef4_0_7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g5e39d93ef4_0_7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5e39d93ef4_0_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5e39d93ef4_0_7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g5e39d93ef4_0_72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1883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68250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DAB745-E697-4EFA-AFD4-31918D3BD558}" type="slidenum">
              <a:rPr lang="en-US"/>
              <a:pPr/>
              <a:t>25</a:t>
            </a:fld>
            <a:endParaRPr lang="en-US"/>
          </a:p>
        </p:txBody>
      </p:sp>
      <p:sp>
        <p:nvSpPr>
          <p:cNvPr id="74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31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Main</a:t>
            </a:r>
            <a:r>
              <a:rPr lang="en-US" baseline="0" dirty="0"/>
              <a:t> memory is organized as an array of contiguous byte-sized cells, starting at address 0; given that, physical addressing is the most natural way for the CPU to use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7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399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5e39d93ef4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5e39d93ef4_0_48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g5e39d93ef4_0_48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3781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2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5e39d93ef4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5e39d93ef4_0_50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g5e39d93ef4_0_50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37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153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0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318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45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3950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6929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process </a:t>
            </a:r>
            <a:r>
              <a:rPr lang="en-US" dirty="0" err="1"/>
              <a:t>i</a:t>
            </a:r>
            <a:r>
              <a:rPr lang="en-US" baseline="0" dirty="0"/>
              <a:t> is running in user mode it can read vp0 and read/write vp1 but cannot access vp2 (must run in </a:t>
            </a:r>
            <a:r>
              <a:rPr lang="en-US" baseline="0" dirty="0" err="1"/>
              <a:t>SUPervisor</a:t>
            </a:r>
            <a:r>
              <a:rPr lang="en-US" baseline="0" dirty="0"/>
              <a:t> mode)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854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1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380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5e39d93ef4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5e39d93ef4_0_8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5e39d93ef4_0_8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62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978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078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447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05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824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660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05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Write VPN, TLBI,</a:t>
            </a:r>
            <a:r>
              <a:rPr lang="en-US" baseline="0" dirty="0"/>
              <a:t> … on the board and do example in 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151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1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5e39d93ef4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5e39d93ef4_0_9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g5e39d93ef4_0_9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604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07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After</a:t>
            </a:r>
            <a:r>
              <a:rPr lang="en-US" baseline="0" dirty="0"/>
              <a:t> the miss, PTE goes into the TLB (like any cache access)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35050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501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/>
              <a:t>A: locality!</a:t>
            </a:r>
          </a:p>
        </p:txBody>
      </p:sp>
    </p:spTree>
    <p:extLst>
      <p:ext uri="{BB962C8B-B14F-4D97-AF65-F5344CB8AC3E}">
        <p14:creationId xmlns:p14="http://schemas.microsoft.com/office/powerpoint/2010/main" val="32313366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48:notes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CS252 S05</a:t>
            </a:r>
            <a:endParaRPr/>
          </a:p>
        </p:txBody>
      </p:sp>
      <p:sp>
        <p:nvSpPr>
          <p:cNvPr id="1555" name="Google Shape;1555;p4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101</a:t>
            </a:fld>
            <a:endParaRPr/>
          </a:p>
        </p:txBody>
      </p:sp>
      <p:sp>
        <p:nvSpPr>
          <p:cNvPr id="1556" name="Google Shape;1556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93700" y="692150"/>
            <a:ext cx="6069013" cy="3414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557" name="Google Shape;1557;p48:notes"/>
          <p:cNvSpPr txBox="1">
            <a:spLocks noGrp="1"/>
          </p:cNvSpPr>
          <p:nvPr>
            <p:ph type="body" idx="1"/>
          </p:nvPr>
        </p:nvSpPr>
        <p:spPr>
          <a:xfrm>
            <a:off x="912316" y="4340678"/>
            <a:ext cx="5031878" cy="41169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89925" tIns="44950" rIns="89925" bIns="449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to restart instruction.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 and hard page faults.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13530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75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1264626" y="725993"/>
            <a:ext cx="4774834" cy="358241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1294" tIns="45647" rIns="91294" bIns="45647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73033" y="4554101"/>
            <a:ext cx="5356434" cy="4316330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2189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78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5e39d93ef4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5e39d93ef4_0_10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5e39d93ef4_0_10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5e39d93ef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5e39d93ef4_0_1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5e39d93ef4_0_1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e39d93ef4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e39d93ef4_0_13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g5e39d93ef4_0_13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5e39d93ef4_0_4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5e39d93ef4_0_44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00" cy="4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g5e39d93ef4_0_44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800" cy="480000"/>
          </a:xfrm>
          <a:prstGeom prst="rect">
            <a:avLst/>
          </a:prstGeom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834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869537E-B915-4735-8F76-E45286D476E2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29177-7FFF-4231-BEDB-AC0D205DD57D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DB82-7E3C-41EA-A971-71631863F735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27155-C4DF-47D9-8E46-4A7D87B60890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F4987-FF73-45B5-8ACB-E1F05697666E}" type="datetime1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C41065E-0905-434D-97A8-4DD4CB148DC3}" type="datetime1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4ACFAA7-79BF-4C57-B34F-F11B26A38DD1}" type="datetime1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izardzines.com/comics/virtual-memory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  <a:br>
              <a:rPr lang="en-US" dirty="0"/>
            </a:br>
            <a:r>
              <a:rPr lang="en-US" dirty="0"/>
              <a:t>Virtual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5e39d93ef4_0_1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A44B5A22-97D9-2E47-B36C-7ADAFCFB0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10</a:t>
            </a:fld>
            <a:endParaRPr lang="en-US" dirty="0"/>
          </a:p>
        </p:txBody>
      </p:sp>
      <p:sp>
        <p:nvSpPr>
          <p:cNvPr id="484" name="Google Shape;484;g5e39d93ef4_0_1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85" name="Google Shape;485;g5e39d93ef4_0_1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89" name="Google Shape;489;g5e39d93ef4_0_106"/>
          <p:cNvCxnSpPr>
            <a:stCxn id="484" idx="3"/>
            <a:endCxn id="485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0" name="Google Shape;490;g5e39d93ef4_0_1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491" name="Google Shape;491;g5e39d93ef4_0_106"/>
          <p:cNvSpPr/>
          <p:nvPr/>
        </p:nvSpPr>
        <p:spPr>
          <a:xfrm>
            <a:off x="3928551" y="2520007"/>
            <a:ext cx="2185434" cy="1143018"/>
          </a:xfrm>
          <a:prstGeom prst="irregularSeal1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/>
              <a:t>SWITCH</a:t>
            </a:r>
            <a:endParaRPr dirty="0"/>
          </a:p>
        </p:txBody>
      </p:sp>
      <p:sp>
        <p:nvSpPr>
          <p:cNvPr id="13" name="Google Shape;459;g5e39d93ef4_0_81">
            <a:extLst>
              <a:ext uri="{FF2B5EF4-FFF2-40B4-BE49-F238E27FC236}">
                <a16:creationId xmlns:a16="http://schemas.microsoft.com/office/drawing/2014/main" id="{355F9724-1F51-4BD1-BA0E-97F042BDC82F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4" name="Google Shape;460;g5e39d93ef4_0_81">
            <a:extLst>
              <a:ext uri="{FF2B5EF4-FFF2-40B4-BE49-F238E27FC236}">
                <a16:creationId xmlns:a16="http://schemas.microsoft.com/office/drawing/2014/main" id="{6154B04A-C5DD-4265-9C39-7FAA6C2D6D6C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5" name="Google Shape;461;g5e39d93ef4_0_81">
            <a:extLst>
              <a:ext uri="{FF2B5EF4-FFF2-40B4-BE49-F238E27FC236}">
                <a16:creationId xmlns:a16="http://schemas.microsoft.com/office/drawing/2014/main" id="{9A7E9727-8370-45DC-B9FB-3BD2B158D4C8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24358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Miss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00701" y="38100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40628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61203" y="2361338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50760" y="41297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50760" y="2121432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27" name="Text Box 9"/>
          <p:cNvSpPr txBox="1">
            <a:spLocks noChangeArrowheads="1"/>
          </p:cNvSpPr>
          <p:nvPr/>
        </p:nvSpPr>
        <p:spPr bwMode="auto">
          <a:xfrm>
            <a:off x="7037389" y="3371716"/>
            <a:ext cx="56057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PTEA</a:t>
            </a:r>
          </a:p>
        </p:txBody>
      </p:sp>
      <p:cxnSp>
        <p:nvCxnSpPr>
          <p:cNvPr id="31" name="Straight Arrow Connector 30"/>
          <p:cNvCxnSpPr/>
          <p:nvPr/>
        </p:nvCxnSpPr>
        <p:spPr bwMode="auto">
          <a:xfrm flipV="1">
            <a:off x="6554788" y="3624575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Oval 18"/>
          <p:cNvSpPr>
            <a:spLocks noChangeArrowheads="1"/>
          </p:cNvSpPr>
          <p:nvPr/>
        </p:nvSpPr>
        <p:spPr bwMode="auto">
          <a:xfrm>
            <a:off x="7150760" y="3124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3</a:t>
            </a:r>
            <a:endParaRPr lang="en-GB" sz="1400" b="1" dirty="0">
              <a:solidFill>
                <a:schemeClr val="bg1"/>
              </a:solidFill>
              <a:latin typeface="Calibri" pitchFamily="34" charset="0"/>
            </a:endParaRPr>
          </a:p>
        </p:txBody>
      </p:sp>
      <p:cxnSp>
        <p:nvCxnSpPr>
          <p:cNvPr id="34" name="Elbow Connector 33"/>
          <p:cNvCxnSpPr/>
          <p:nvPr/>
        </p:nvCxnSpPr>
        <p:spPr bwMode="auto">
          <a:xfrm rot="10800000">
            <a:off x="6172200" y="2636840"/>
            <a:ext cx="1905000" cy="482601"/>
          </a:xfrm>
          <a:prstGeom prst="bentConnector3">
            <a:avLst>
              <a:gd name="adj1" fmla="val 21556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tangle 2"/>
          <p:cNvSpPr txBox="1">
            <a:spLocks noChangeArrowheads="1"/>
          </p:cNvSpPr>
          <p:nvPr/>
        </p:nvSpPr>
        <p:spPr bwMode="auto">
          <a:xfrm>
            <a:off x="2043114" y="5562600"/>
            <a:ext cx="77104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miss incurs an additional memory access (the PTE)</a:t>
            </a:r>
            <a:endParaRPr lang="en-GB" sz="2000" kern="0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43114" y="6077506"/>
            <a:ext cx="4249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kern="0" dirty="0">
                <a:latin typeface="Calibri" pitchFamily="34" charset="0"/>
              </a:rPr>
              <a:t>Fortunately, TLB misses are rare. Why?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18AD87-F651-9A41-820E-38AFA0616005}"/>
              </a:ext>
            </a:extLst>
          </p:cNvPr>
          <p:cNvSpPr txBox="1"/>
          <p:nvPr/>
        </p:nvSpPr>
        <p:spPr>
          <a:xfrm>
            <a:off x="6658601" y="6076890"/>
            <a:ext cx="29951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Locality. It’s always locality.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4727E1-A6DB-47AE-8B0E-2F6DE58E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3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  <p:bldP spid="27" grpId="0"/>
      <p:bldP spid="32" grpId="0" animBg="1"/>
      <p:bldP spid="2" grpId="0"/>
      <p:bldP spid="33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p48"/>
          <p:cNvSpPr txBox="1">
            <a:spLocks noGrp="1"/>
          </p:cNvSpPr>
          <p:nvPr>
            <p:ph type="sldNum" idx="12"/>
          </p:nvPr>
        </p:nvSpPr>
        <p:spPr>
          <a:xfrm>
            <a:off x="8077200" y="6356351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pPr>
              <a:buClr>
                <a:srgbClr val="888888"/>
              </a:buClr>
              <a:buSzPts val="1200"/>
            </a:pPr>
            <a:fld id="{00000000-1234-1234-1234-123412341234}" type="slidenum">
              <a:rPr lang="en-US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pPr>
                <a:buClr>
                  <a:srgbClr val="888888"/>
                </a:buClr>
                <a:buSzPts val="1200"/>
              </a:pPr>
              <a:t>101</a:t>
            </a:fld>
            <a:endParaRPr/>
          </a:p>
        </p:txBody>
      </p:sp>
      <p:grpSp>
        <p:nvGrpSpPr>
          <p:cNvPr id="1561" name="Google Shape;1561;p48"/>
          <p:cNvGrpSpPr/>
          <p:nvPr/>
        </p:nvGrpSpPr>
        <p:grpSpPr>
          <a:xfrm>
            <a:off x="1798318" y="1600200"/>
            <a:ext cx="3269045" cy="1013096"/>
            <a:chOff x="5669280" y="1536700"/>
            <a:chExt cx="2788624" cy="1013096"/>
          </a:xfrm>
        </p:grpSpPr>
        <p:sp>
          <p:nvSpPr>
            <p:cNvPr id="1562" name="Google Shape;1562;p48"/>
            <p:cNvSpPr/>
            <p:nvPr/>
          </p:nvSpPr>
          <p:spPr>
            <a:xfrm>
              <a:off x="5669280" y="1644650"/>
              <a:ext cx="330200" cy="190500"/>
            </a:xfrm>
            <a:prstGeom prst="rect">
              <a:avLst/>
            </a:prstGeom>
            <a:solidFill>
              <a:schemeClr val="accent4"/>
            </a:solidFill>
            <a:ln w="25400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3" name="Google Shape;1563;p48" descr="90%"/>
            <p:cNvSpPr/>
            <p:nvPr/>
          </p:nvSpPr>
          <p:spPr>
            <a:xfrm>
              <a:off x="5669280" y="1947672"/>
              <a:ext cx="330200" cy="190500"/>
            </a:xfrm>
            <a:prstGeom prst="rect">
              <a:avLst/>
            </a:prstGeom>
            <a:solidFill>
              <a:srgbClr val="FFFFFF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4" name="Google Shape;1564;p48"/>
            <p:cNvSpPr/>
            <p:nvPr/>
          </p:nvSpPr>
          <p:spPr>
            <a:xfrm>
              <a:off x="5669280" y="2249424"/>
              <a:ext cx="330200" cy="190500"/>
            </a:xfrm>
            <a:prstGeom prst="rect">
              <a:avLst/>
            </a:prstGeom>
            <a:solidFill>
              <a:srgbClr val="FFCC66"/>
            </a:solidFill>
            <a:ln w="25400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800"/>
              </a:pPr>
              <a:endParaRPr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5" name="Google Shape;1565;p48"/>
            <p:cNvSpPr/>
            <p:nvPr/>
          </p:nvSpPr>
          <p:spPr>
            <a:xfrm>
              <a:off x="6019800" y="1536700"/>
              <a:ext cx="2438104" cy="101309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475" tIns="44450" rIns="90475" bIns="44450" anchor="t" anchorCtr="0">
              <a:noAutofit/>
            </a:bodyPr>
            <a:lstStyle/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hardware or 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buClr>
                  <a:schemeClr val="dk1"/>
                </a:buClr>
                <a:buSzPts val="2000"/>
              </a:pPr>
              <a:r>
                <a:rPr lang="en-US" sz="2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OS software</a:t>
              </a:r>
              <a:endParaRPr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6" name="Google Shape;1566;p48"/>
          <p:cNvSpPr/>
          <p:nvPr/>
        </p:nvSpPr>
        <p:spPr>
          <a:xfrm>
            <a:off x="4898821" y="1371600"/>
            <a:ext cx="2404568" cy="43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0" rIns="90475" bIns="0" anchor="t" anchorCtr="0">
            <a:noAutofit/>
          </a:bodyPr>
          <a:lstStyle/>
          <a:p>
            <a:pPr>
              <a:buClr>
                <a:schemeClr val="accent6"/>
              </a:buClr>
              <a:buSzPts val="2800"/>
            </a:pPr>
            <a:r>
              <a:rPr lang="en-US" sz="2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Virtual 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5181600" y="2068710"/>
            <a:ext cx="1828800" cy="787779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Lookup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 descr="90%"/>
          <p:cNvSpPr/>
          <p:nvPr/>
        </p:nvSpPr>
        <p:spPr>
          <a:xfrm>
            <a:off x="3169918" y="3410713"/>
            <a:ext cx="1828800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Page Table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 descr="90%"/>
          <p:cNvSpPr/>
          <p:nvPr/>
        </p:nvSpPr>
        <p:spPr>
          <a:xfrm>
            <a:off x="4358640" y="4745736"/>
            <a:ext cx="1463038" cy="786383"/>
          </a:xfrm>
          <a:prstGeom prst="rect">
            <a:avLst/>
          </a:prstGeom>
          <a:solidFill>
            <a:srgbClr val="FFFFFF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TLB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0" name="Google Shape;1570;p48"/>
          <p:cNvSpPr/>
          <p:nvPr/>
        </p:nvSpPr>
        <p:spPr>
          <a:xfrm>
            <a:off x="2255520" y="4745736"/>
            <a:ext cx="1828800" cy="786383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Page 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000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(OS loads page)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1" name="Google Shape;1571;p48"/>
          <p:cNvSpPr/>
          <p:nvPr/>
        </p:nvSpPr>
        <p:spPr>
          <a:xfrm>
            <a:off x="7193280" y="3410713"/>
            <a:ext cx="1828800" cy="786383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lt1"/>
              </a:buClr>
              <a:buSzPts val="2800"/>
            </a:pPr>
            <a:r>
              <a:rPr lang="en-U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Check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2" name="Google Shape;1572;p48"/>
          <p:cNvSpPr/>
          <p:nvPr/>
        </p:nvSpPr>
        <p:spPr>
          <a:xfrm>
            <a:off x="8382000" y="4745736"/>
            <a:ext cx="1463038" cy="786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Physical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rgbClr val="56127A"/>
              </a:buClr>
              <a:buSzPts val="2800"/>
            </a:pPr>
            <a:r>
              <a:rPr lang="en-US" sz="2800">
                <a:solidFill>
                  <a:srgbClr val="56127A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3" name="Google Shape;1573;p48"/>
          <p:cNvCxnSpPr/>
          <p:nvPr/>
        </p:nvCxnSpPr>
        <p:spPr>
          <a:xfrm>
            <a:off x="6096000" y="1751209"/>
            <a:ext cx="0" cy="3175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74" name="Google Shape;1574;p48"/>
          <p:cNvSpPr/>
          <p:nvPr/>
        </p:nvSpPr>
        <p:spPr>
          <a:xfrm>
            <a:off x="3974116" y="2788918"/>
            <a:ext cx="1093248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Miss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5" name="Google Shape;1575;p48"/>
          <p:cNvSpPr/>
          <p:nvPr/>
        </p:nvSpPr>
        <p:spPr>
          <a:xfrm>
            <a:off x="7303391" y="2788918"/>
            <a:ext cx="918522" cy="39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TLB Hit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6" name="Google Shape;1576;p48"/>
          <p:cNvSpPr/>
          <p:nvPr/>
        </p:nvSpPr>
        <p:spPr>
          <a:xfrm>
            <a:off x="2081799" y="4142233"/>
            <a:ext cx="1093632" cy="582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not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7" name="Google Shape;1577;p48"/>
          <p:cNvSpPr/>
          <p:nvPr/>
        </p:nvSpPr>
        <p:spPr>
          <a:xfrm>
            <a:off x="6255017" y="4142232"/>
            <a:ext cx="937758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r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Denied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8" name="Google Shape;1578;p48"/>
          <p:cNvSpPr/>
          <p:nvPr/>
        </p:nvSpPr>
        <p:spPr>
          <a:xfrm>
            <a:off x="9113520" y="4142232"/>
            <a:ext cx="1222770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Permitted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9" name="Google Shape;1579;p48"/>
          <p:cNvSpPr/>
          <p:nvPr/>
        </p:nvSpPr>
        <p:spPr>
          <a:xfrm>
            <a:off x="6278880" y="4745736"/>
            <a:ext cx="1828800" cy="787779"/>
          </a:xfrm>
          <a:prstGeom prst="rect">
            <a:avLst/>
          </a:prstGeom>
          <a:solidFill>
            <a:srgbClr val="FFCC66"/>
          </a:solidFill>
          <a:ln w="25400" cap="flat" cmpd="sng">
            <a:solidFill>
              <a:schemeClr val="accent6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Protection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lnSpc>
                <a:spcPct val="80000"/>
              </a:lnSpc>
              <a:buClr>
                <a:schemeClr val="dk1"/>
              </a:buClr>
              <a:buSzPts val="2800"/>
            </a:pPr>
            <a:r>
              <a:rPr lang="en-US" sz="2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80" name="Google Shape;1580;p48"/>
          <p:cNvCxnSpPr/>
          <p:nvPr/>
        </p:nvCxnSpPr>
        <p:spPr>
          <a:xfrm>
            <a:off x="719328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81" name="Google Shape;1581;p48"/>
          <p:cNvSpPr txBox="1"/>
          <p:nvPr/>
        </p:nvSpPr>
        <p:spPr>
          <a:xfrm>
            <a:off x="6278880" y="5715000"/>
            <a:ext cx="1828800" cy="466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SEGFAULT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p48"/>
          <p:cNvGrpSpPr/>
          <p:nvPr/>
        </p:nvGrpSpPr>
        <p:grpSpPr>
          <a:xfrm>
            <a:off x="4084318" y="2856492"/>
            <a:ext cx="4023362" cy="545073"/>
            <a:chOff x="2560318" y="2632455"/>
            <a:chExt cx="4023362" cy="545073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4572000" y="2632455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4572000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 flipH="1">
              <a:off x="2560318" y="2903210"/>
              <a:ext cx="201168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86" name="Google Shape;1586;p48"/>
          <p:cNvSpPr/>
          <p:nvPr/>
        </p:nvSpPr>
        <p:spPr>
          <a:xfrm>
            <a:off x="5089151" y="4142232"/>
            <a:ext cx="987449" cy="588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Page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7" name="Google Shape;1587;p48"/>
          <p:cNvGrpSpPr/>
          <p:nvPr/>
        </p:nvGrpSpPr>
        <p:grpSpPr>
          <a:xfrm>
            <a:off x="3169918" y="4197096"/>
            <a:ext cx="1920240" cy="548638"/>
            <a:chOff x="1645918" y="3973060"/>
            <a:chExt cx="1920240" cy="548638"/>
          </a:xfrm>
        </p:grpSpPr>
        <p:cxnSp>
          <p:nvCxnSpPr>
            <p:cNvPr id="1588" name="Google Shape;1588;p48"/>
            <p:cNvCxnSpPr/>
            <p:nvPr/>
          </p:nvCxnSpPr>
          <p:spPr>
            <a:xfrm>
              <a:off x="2560318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 flipH="1">
              <a:off x="164591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0" name="Google Shape;1590;p48"/>
            <p:cNvCxnSpPr/>
            <p:nvPr/>
          </p:nvCxnSpPr>
          <p:spPr>
            <a:xfrm>
              <a:off x="256031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grpSp>
        <p:nvGrpSpPr>
          <p:cNvPr id="1591" name="Google Shape;1591;p48"/>
          <p:cNvGrpSpPr/>
          <p:nvPr/>
        </p:nvGrpSpPr>
        <p:grpSpPr>
          <a:xfrm>
            <a:off x="7193278" y="4197096"/>
            <a:ext cx="1920240" cy="548638"/>
            <a:chOff x="5669278" y="3973060"/>
            <a:chExt cx="1920240" cy="548638"/>
          </a:xfrm>
        </p:grpSpPr>
        <p:cxnSp>
          <p:nvCxnSpPr>
            <p:cNvPr id="1592" name="Google Shape;1592;p48"/>
            <p:cNvCxnSpPr/>
            <p:nvPr/>
          </p:nvCxnSpPr>
          <p:spPr>
            <a:xfrm>
              <a:off x="6584689" y="39730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48"/>
            <p:cNvCxnSpPr/>
            <p:nvPr/>
          </p:nvCxnSpPr>
          <p:spPr>
            <a:xfrm flipH="1">
              <a:off x="5669278" y="4247380"/>
              <a:ext cx="91440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594" name="Google Shape;1594;p48"/>
            <p:cNvCxnSpPr/>
            <p:nvPr/>
          </p:nvCxnSpPr>
          <p:spPr>
            <a:xfrm>
              <a:off x="6583678" y="4247380"/>
              <a:ext cx="1005840" cy="274318"/>
            </a:xfrm>
            <a:prstGeom prst="bentConnector3">
              <a:avLst>
                <a:gd name="adj1" fmla="val 99975"/>
              </a:avLst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</p:grpSp>
      <p:sp>
        <p:nvSpPr>
          <p:cNvPr id="1595" name="Google Shape;1595;p48"/>
          <p:cNvSpPr txBox="1"/>
          <p:nvPr/>
        </p:nvSpPr>
        <p:spPr>
          <a:xfrm>
            <a:off x="81991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cache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6" name="Google Shape;1596;p48"/>
          <p:cNvCxnSpPr/>
          <p:nvPr/>
        </p:nvCxnSpPr>
        <p:spPr>
          <a:xfrm>
            <a:off x="911352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7" name="Google Shape;1597;p48"/>
          <p:cNvCxnSpPr/>
          <p:nvPr/>
        </p:nvCxnSpPr>
        <p:spPr>
          <a:xfrm>
            <a:off x="3169918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1598" name="Google Shape;1598;p48"/>
          <p:cNvCxnSpPr/>
          <p:nvPr/>
        </p:nvCxnSpPr>
        <p:spPr>
          <a:xfrm>
            <a:off x="5090160" y="5532119"/>
            <a:ext cx="0" cy="274318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1599" name="Google Shape;1599;p48"/>
          <p:cNvSpPr txBox="1"/>
          <p:nvPr/>
        </p:nvSpPr>
        <p:spPr>
          <a:xfrm>
            <a:off x="2255520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Disk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0" name="Google Shape;1600;p48"/>
          <p:cNvSpPr txBox="1"/>
          <p:nvPr/>
        </p:nvSpPr>
        <p:spPr>
          <a:xfrm>
            <a:off x="4171242" y="5715000"/>
            <a:ext cx="1828800" cy="461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in Mem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3" name="Google Shape;1603;p48"/>
          <p:cNvGrpSpPr/>
          <p:nvPr/>
        </p:nvGrpSpPr>
        <p:grpSpPr>
          <a:xfrm>
            <a:off x="3169919" y="3804540"/>
            <a:ext cx="4022857" cy="2551175"/>
            <a:chOff x="1645918" y="3804539"/>
            <a:chExt cx="4022857" cy="2551175"/>
          </a:xfrm>
        </p:grpSpPr>
        <p:cxnSp>
          <p:nvCxnSpPr>
            <p:cNvPr id="1604" name="Google Shape;1604;p48"/>
            <p:cNvCxnSpPr/>
            <p:nvPr/>
          </p:nvCxnSpPr>
          <p:spPr>
            <a:xfrm>
              <a:off x="1645918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5" name="Google Shape;1605;p48"/>
            <p:cNvCxnSpPr/>
            <p:nvPr/>
          </p:nvCxnSpPr>
          <p:spPr>
            <a:xfrm>
              <a:off x="3566160" y="6080760"/>
              <a:ext cx="0" cy="274318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6" name="Google Shape;1606;p48"/>
            <p:cNvCxnSpPr/>
            <p:nvPr/>
          </p:nvCxnSpPr>
          <p:spPr>
            <a:xfrm rot="-5400000">
              <a:off x="3844548" y="4531487"/>
              <a:ext cx="2551175" cy="1097279"/>
            </a:xfrm>
            <a:prstGeom prst="bentConnector2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1645918" y="6355080"/>
              <a:ext cx="2926081" cy="0"/>
            </a:xfrm>
            <a:prstGeom prst="straightConnector1">
              <a:avLst/>
            </a:prstGeom>
            <a:noFill/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E8B20E8B-4072-4DD4-A837-F5C3F2BE5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process</a:t>
            </a:r>
          </a:p>
        </p:txBody>
      </p:sp>
    </p:spTree>
    <p:extLst>
      <p:ext uri="{BB962C8B-B14F-4D97-AF65-F5344CB8AC3E}">
        <p14:creationId xmlns:p14="http://schemas.microsoft.com/office/powerpoint/2010/main" val="1133437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Multi-level Page Tables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088754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Multi-Level Page Tables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4KB (2</a:t>
            </a:r>
            <a:r>
              <a:rPr lang="en-GB" baseline="30000" dirty="0"/>
              <a:t>12</a:t>
            </a:r>
            <a:r>
              <a:rPr lang="en-GB" dirty="0"/>
              <a:t>) page size, 48-bit address space, 8-byte PTE </a:t>
            </a:r>
          </a:p>
          <a:p>
            <a:r>
              <a:rPr lang="en-GB" dirty="0"/>
              <a:t>How big is the page table?</a:t>
            </a:r>
          </a:p>
          <a:p>
            <a:pPr lvl="1"/>
            <a:r>
              <a:rPr lang="en-GB" dirty="0"/>
              <a:t>Would need a 512 GB page table!</a:t>
            </a:r>
          </a:p>
          <a:p>
            <a:pPr lvl="2"/>
            <a:r>
              <a:rPr lang="en-GB" dirty="0"/>
              <a:t>2</a:t>
            </a:r>
            <a:r>
              <a:rPr lang="en-GB" baseline="30000" dirty="0"/>
              <a:t>48</a:t>
            </a:r>
            <a:r>
              <a:rPr lang="en-GB" dirty="0"/>
              <a:t> * 2</a:t>
            </a:r>
            <a:r>
              <a:rPr lang="en-GB" baseline="30000" dirty="0"/>
              <a:t>-12  </a:t>
            </a:r>
            <a:r>
              <a:rPr lang="en-GB" dirty="0"/>
              <a:t>* 2</a:t>
            </a:r>
            <a:r>
              <a:rPr lang="en-GB" baseline="30000" dirty="0"/>
              <a:t>3</a:t>
            </a:r>
            <a:r>
              <a:rPr lang="en-GB" dirty="0"/>
              <a:t> = 2</a:t>
            </a:r>
            <a:r>
              <a:rPr lang="en-GB" baseline="30000" dirty="0"/>
              <a:t>39</a:t>
            </a:r>
            <a:r>
              <a:rPr lang="en-GB" dirty="0"/>
              <a:t> bytes</a:t>
            </a:r>
          </a:p>
          <a:p>
            <a:pPr lvl="1"/>
            <a:r>
              <a:rPr lang="en-GB" dirty="0"/>
              <a:t>That’s just meta-data!</a:t>
            </a:r>
            <a:br>
              <a:rPr lang="en-GB" dirty="0"/>
            </a:br>
            <a:r>
              <a:rPr lang="en-GB" dirty="0"/>
              <a:t>Where does the data go?</a:t>
            </a:r>
          </a:p>
          <a:p>
            <a:r>
              <a:rPr lang="en-GB" dirty="0"/>
              <a:t>Common solution:</a:t>
            </a:r>
          </a:p>
          <a:p>
            <a:pPr lvl="1"/>
            <a:r>
              <a:rPr lang="en-GB" dirty="0"/>
              <a:t>Multi-level page tables</a:t>
            </a:r>
          </a:p>
          <a:p>
            <a:pPr lvl="1"/>
            <a:r>
              <a:rPr lang="en-GB" dirty="0"/>
              <a:t>Split the VPN into multiple pieces, 1 per level</a:t>
            </a:r>
          </a:p>
          <a:p>
            <a:pPr lvl="1"/>
            <a:r>
              <a:rPr lang="en-GB" dirty="0"/>
              <a:t>Example: 2-level page table</a:t>
            </a:r>
          </a:p>
          <a:p>
            <a:pPr lvl="2"/>
            <a:r>
              <a:rPr lang="en-GB" dirty="0"/>
              <a:t>Level 1 table: each PTE points to a level 2 page table</a:t>
            </a:r>
            <a:br>
              <a:rPr lang="en-GB" dirty="0"/>
            </a:br>
            <a:r>
              <a:rPr lang="en-GB" dirty="0"/>
              <a:t>(always memory resident)</a:t>
            </a:r>
          </a:p>
          <a:p>
            <a:pPr lvl="2"/>
            <a:r>
              <a:rPr lang="en-GB" dirty="0"/>
              <a:t>Level 2 table: each PTE points to a page </a:t>
            </a:r>
            <a:br>
              <a:rPr lang="en-GB" dirty="0"/>
            </a:br>
            <a:r>
              <a:rPr lang="en-GB" dirty="0"/>
              <a:t>(paged in and out like any other data, maybe not even allocated!)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8548353" y="914400"/>
            <a:ext cx="2671657" cy="4696895"/>
            <a:chOff x="6019800" y="1246705"/>
            <a:chExt cx="2671657" cy="4696895"/>
          </a:xfrm>
        </p:grpSpPr>
        <p:sp>
          <p:nvSpPr>
            <p:cNvPr id="40963" name="Text Box 3"/>
            <p:cNvSpPr txBox="1">
              <a:spLocks noChangeArrowheads="1"/>
            </p:cNvSpPr>
            <p:nvPr/>
          </p:nvSpPr>
          <p:spPr bwMode="auto">
            <a:xfrm>
              <a:off x="6019800" y="2633132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1</a:t>
              </a:r>
            </a:p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</a:t>
              </a:r>
            </a:p>
          </p:txBody>
        </p:sp>
        <p:sp>
          <p:nvSpPr>
            <p:cNvPr id="40964" name="Rectangle 4"/>
            <p:cNvSpPr>
              <a:spLocks noChangeArrowheads="1"/>
            </p:cNvSpPr>
            <p:nvPr/>
          </p:nvSpPr>
          <p:spPr bwMode="auto">
            <a:xfrm>
              <a:off x="6103304" y="3276600"/>
              <a:ext cx="758952" cy="1143000"/>
            </a:xfrm>
            <a:prstGeom prst="rect">
              <a:avLst/>
            </a:prstGeom>
            <a:solidFill>
              <a:srgbClr val="F6F5BD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5" name="Rectangle 5"/>
            <p:cNvSpPr>
              <a:spLocks noChangeArrowheads="1"/>
            </p:cNvSpPr>
            <p:nvPr/>
          </p:nvSpPr>
          <p:spPr bwMode="auto">
            <a:xfrm>
              <a:off x="7946391" y="19050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6" name="Rectangle 6"/>
            <p:cNvSpPr>
              <a:spLocks noChangeArrowheads="1"/>
            </p:cNvSpPr>
            <p:nvPr/>
          </p:nvSpPr>
          <p:spPr bwMode="auto">
            <a:xfrm>
              <a:off x="7946391" y="3276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7" name="Rectangle 7"/>
            <p:cNvSpPr>
              <a:spLocks noChangeArrowheads="1"/>
            </p:cNvSpPr>
            <p:nvPr/>
          </p:nvSpPr>
          <p:spPr bwMode="auto">
            <a:xfrm>
              <a:off x="7946391" y="4800600"/>
              <a:ext cx="700088" cy="1143000"/>
            </a:xfrm>
            <a:prstGeom prst="rect">
              <a:avLst/>
            </a:prstGeom>
            <a:solidFill>
              <a:srgbClr val="DBF2DA"/>
            </a:solidFill>
            <a:ln w="285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68" name="Text Box 8"/>
            <p:cNvSpPr txBox="1">
              <a:spLocks noChangeArrowheads="1"/>
            </p:cNvSpPr>
            <p:nvPr/>
          </p:nvSpPr>
          <p:spPr bwMode="auto">
            <a:xfrm>
              <a:off x="8121016" y="4402138"/>
              <a:ext cx="365227" cy="3332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7848600" y="1246705"/>
              <a:ext cx="842857" cy="66676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Level 2</a:t>
              </a:r>
            </a:p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Tables</a:t>
              </a: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6650991" y="1903413"/>
              <a:ext cx="1295400" cy="14509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6650991" y="3275013"/>
              <a:ext cx="1295400" cy="23177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>
              <a:off x="6803391" y="4337050"/>
              <a:ext cx="1143000" cy="46355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>
              <a:off x="6109124" y="34290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>
              <a:off x="6109124" y="35814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>
              <a:off x="6109124" y="4267200"/>
              <a:ext cx="762000" cy="1588"/>
            </a:xfrm>
            <a:prstGeom prst="line">
              <a:avLst/>
            </a:prstGeom>
            <a:noFill/>
            <a:ln w="19080">
              <a:solidFill>
                <a:srgbClr val="0033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976" name="Text Box 16"/>
            <p:cNvSpPr txBox="1">
              <a:spLocks noChangeArrowheads="1"/>
            </p:cNvSpPr>
            <p:nvPr/>
          </p:nvSpPr>
          <p:spPr bwMode="auto">
            <a:xfrm>
              <a:off x="6340275" y="3733800"/>
              <a:ext cx="434542" cy="27216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vert="eaVert" wrap="none" lIns="90360" tIns="44280" rIns="90360" bIns="44280">
              <a:spAutoFit/>
            </a:bodyPr>
            <a:lstStyle/>
            <a:p>
              <a:pPr rtl="1"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...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CB570-AACE-4A17-B412-219A769B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Two-Level Page Table Hierarchy</a:t>
            </a: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1995008" y="1182687"/>
            <a:ext cx="19171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1 page table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7455901" y="6426199"/>
            <a:ext cx="434542" cy="26254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>
            <a:spAutoFit/>
          </a:bodyPr>
          <a:lstStyle/>
          <a:p>
            <a:pPr rtl="1"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4372446" y="1160463"/>
            <a:ext cx="2008498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Level 2 page tables</a:t>
            </a: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7062788" y="1779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0</a:t>
            </a:r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062788" y="20843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7062788" y="23891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1023</a:t>
            </a:r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7062788" y="26939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1024</a:t>
            </a:r>
          </a:p>
        </p:txBody>
      </p:sp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7062788" y="29987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1994" name="Rectangle 10"/>
          <p:cNvSpPr>
            <a:spLocks noChangeArrowheads="1"/>
          </p:cNvSpPr>
          <p:nvPr/>
        </p:nvSpPr>
        <p:spPr bwMode="auto">
          <a:xfrm>
            <a:off x="7062788" y="33035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2047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7062788" y="17795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7062788" y="26939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997" name="Rectangle 13"/>
          <p:cNvSpPr>
            <a:spLocks noChangeArrowheads="1"/>
          </p:cNvSpPr>
          <p:nvPr/>
        </p:nvSpPr>
        <p:spPr bwMode="auto">
          <a:xfrm>
            <a:off x="7062788" y="3608388"/>
            <a:ext cx="990600" cy="1841500"/>
          </a:xfrm>
          <a:prstGeom prst="rect">
            <a:avLst/>
          </a:prstGeom>
          <a:solidFill>
            <a:srgbClr val="F6F5BD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Gap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7997825" y="1641476"/>
            <a:ext cx="2667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 dirty="0">
                <a:latin typeface="Calibri" pitchFamily="34" charset="0"/>
              </a:rPr>
              <a:t>0</a:t>
            </a:r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776788" y="21732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0" name="Rectangle 16"/>
          <p:cNvSpPr>
            <a:spLocks noChangeArrowheads="1"/>
          </p:cNvSpPr>
          <p:nvPr/>
        </p:nvSpPr>
        <p:spPr bwMode="auto">
          <a:xfrm>
            <a:off x="4776788" y="24780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1" name="Rectangle 17"/>
          <p:cNvSpPr>
            <a:spLocks noChangeArrowheads="1"/>
          </p:cNvSpPr>
          <p:nvPr/>
        </p:nvSpPr>
        <p:spPr bwMode="auto">
          <a:xfrm>
            <a:off x="4776788" y="2782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2" name="Rectangle 18"/>
          <p:cNvSpPr>
            <a:spLocks noChangeArrowheads="1"/>
          </p:cNvSpPr>
          <p:nvPr/>
        </p:nvSpPr>
        <p:spPr bwMode="auto">
          <a:xfrm>
            <a:off x="4776788" y="2173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4776788" y="3544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4776788" y="3849688"/>
            <a:ext cx="9906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...</a:t>
            </a:r>
          </a:p>
        </p:txBody>
      </p:sp>
      <p:sp>
        <p:nvSpPr>
          <p:cNvPr id="42005" name="Rectangle 21"/>
          <p:cNvSpPr>
            <a:spLocks noChangeArrowheads="1"/>
          </p:cNvSpPr>
          <p:nvPr/>
        </p:nvSpPr>
        <p:spPr bwMode="auto">
          <a:xfrm>
            <a:off x="4776788" y="4154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6" name="Rectangle 22"/>
          <p:cNvSpPr>
            <a:spLocks noChangeArrowheads="1"/>
          </p:cNvSpPr>
          <p:nvPr/>
        </p:nvSpPr>
        <p:spPr bwMode="auto">
          <a:xfrm>
            <a:off x="4776788" y="3544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4776788" y="4840288"/>
            <a:ext cx="990600" cy="609600"/>
          </a:xfrm>
          <a:prstGeom prst="rect">
            <a:avLst/>
          </a:prstGeom>
          <a:solidFill>
            <a:srgbClr val="F1C7C7"/>
          </a:solidFill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null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PTEs</a:t>
            </a:r>
          </a:p>
        </p:txBody>
      </p:sp>
      <p:sp>
        <p:nvSpPr>
          <p:cNvPr id="42008" name="Rectangle 24"/>
          <p:cNvSpPr>
            <a:spLocks noChangeArrowheads="1"/>
          </p:cNvSpPr>
          <p:nvPr/>
        </p:nvSpPr>
        <p:spPr bwMode="auto">
          <a:xfrm>
            <a:off x="4776788" y="54498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1023</a:t>
            </a:r>
          </a:p>
        </p:txBody>
      </p:sp>
      <p:sp>
        <p:nvSpPr>
          <p:cNvPr id="42009" name="Rectangle 25"/>
          <p:cNvSpPr>
            <a:spLocks noChangeArrowheads="1"/>
          </p:cNvSpPr>
          <p:nvPr/>
        </p:nvSpPr>
        <p:spPr bwMode="auto">
          <a:xfrm>
            <a:off x="4776788" y="48402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7062788" y="5449888"/>
            <a:ext cx="990600" cy="609600"/>
          </a:xfrm>
          <a:prstGeom prst="rect">
            <a:avLst/>
          </a:prstGeom>
          <a:solidFill>
            <a:srgbClr val="DEDFF5"/>
          </a:solidFill>
          <a:ln w="12600">
            <a:solidFill>
              <a:srgbClr val="DEDFF5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1023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unallocated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pages</a:t>
            </a:r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7062788" y="6059488"/>
            <a:ext cx="990600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9215</a:t>
            </a:r>
          </a:p>
        </p:txBody>
      </p:sp>
      <p:sp>
        <p:nvSpPr>
          <p:cNvPr id="42012" name="Rectangle 28"/>
          <p:cNvSpPr>
            <a:spLocks noChangeArrowheads="1"/>
          </p:cNvSpPr>
          <p:nvPr/>
        </p:nvSpPr>
        <p:spPr bwMode="auto">
          <a:xfrm>
            <a:off x="7062788" y="5449888"/>
            <a:ext cx="990600" cy="914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061199" y="1106488"/>
            <a:ext cx="982256" cy="653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Virtual</a:t>
            </a:r>
          </a:p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latin typeface="Calibri" pitchFamily="34" charset="0"/>
              </a:rPr>
              <a:t>memory</a:t>
            </a:r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 flipV="1">
            <a:off x="5767388" y="17907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5" name="Line 31"/>
          <p:cNvSpPr>
            <a:spLocks noChangeShapeType="1"/>
          </p:cNvSpPr>
          <p:nvPr/>
        </p:nvSpPr>
        <p:spPr bwMode="auto">
          <a:xfrm flipV="1">
            <a:off x="5767388" y="2400301"/>
            <a:ext cx="1295400" cy="5365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6" name="Line 32"/>
          <p:cNvSpPr>
            <a:spLocks noChangeShapeType="1"/>
          </p:cNvSpPr>
          <p:nvPr/>
        </p:nvSpPr>
        <p:spPr bwMode="auto">
          <a:xfrm flipV="1">
            <a:off x="5767388" y="27051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7" name="Line 33"/>
          <p:cNvSpPr>
            <a:spLocks noChangeShapeType="1"/>
          </p:cNvSpPr>
          <p:nvPr/>
        </p:nvSpPr>
        <p:spPr bwMode="auto">
          <a:xfrm flipV="1">
            <a:off x="5767388" y="3314701"/>
            <a:ext cx="1295400" cy="993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8" name="Line 34"/>
          <p:cNvSpPr>
            <a:spLocks noChangeShapeType="1"/>
          </p:cNvSpPr>
          <p:nvPr/>
        </p:nvSpPr>
        <p:spPr bwMode="auto">
          <a:xfrm>
            <a:off x="5767388" y="5602288"/>
            <a:ext cx="1219200" cy="457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19" name="Line 35"/>
          <p:cNvSpPr>
            <a:spLocks noChangeShapeType="1"/>
          </p:cNvSpPr>
          <p:nvPr/>
        </p:nvSpPr>
        <p:spPr bwMode="auto">
          <a:xfrm flipV="1">
            <a:off x="3481388" y="2171701"/>
            <a:ext cx="1243012" cy="231775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0" name="Line 36"/>
          <p:cNvSpPr>
            <a:spLocks noChangeShapeType="1"/>
          </p:cNvSpPr>
          <p:nvPr/>
        </p:nvSpPr>
        <p:spPr bwMode="auto">
          <a:xfrm>
            <a:off x="3481388" y="2706688"/>
            <a:ext cx="1295400" cy="838200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1" name="Line 37"/>
          <p:cNvSpPr>
            <a:spLocks noChangeShapeType="1"/>
          </p:cNvSpPr>
          <p:nvPr/>
        </p:nvSpPr>
        <p:spPr bwMode="auto">
          <a:xfrm>
            <a:off x="3481388" y="4840289"/>
            <a:ext cx="1295400" cy="1587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2022" name="Rectangle 38"/>
          <p:cNvSpPr>
            <a:spLocks noChangeArrowheads="1"/>
          </p:cNvSpPr>
          <p:nvPr/>
        </p:nvSpPr>
        <p:spPr bwMode="auto">
          <a:xfrm>
            <a:off x="2362200" y="4992688"/>
            <a:ext cx="1119188" cy="8382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(1K - 9)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null PTEs </a:t>
            </a:r>
          </a:p>
        </p:txBody>
      </p:sp>
      <p:sp>
        <p:nvSpPr>
          <p:cNvPr id="42023" name="Rectangle 39"/>
          <p:cNvSpPr>
            <a:spLocks noChangeArrowheads="1"/>
          </p:cNvSpPr>
          <p:nvPr/>
        </p:nvSpPr>
        <p:spPr bwMode="auto">
          <a:xfrm>
            <a:off x="2362200" y="22494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0</a:t>
            </a:r>
          </a:p>
        </p:txBody>
      </p:sp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2362200" y="25542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1</a:t>
            </a:r>
          </a:p>
        </p:txBody>
      </p:sp>
      <p:sp>
        <p:nvSpPr>
          <p:cNvPr id="42025" name="Rectangle 41"/>
          <p:cNvSpPr>
            <a:spLocks noChangeArrowheads="1"/>
          </p:cNvSpPr>
          <p:nvPr/>
        </p:nvSpPr>
        <p:spPr bwMode="auto">
          <a:xfrm>
            <a:off x="2362200" y="2859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2 (null)</a:t>
            </a:r>
          </a:p>
        </p:txBody>
      </p:sp>
      <p:sp>
        <p:nvSpPr>
          <p:cNvPr id="42026" name="Rectangle 42"/>
          <p:cNvSpPr>
            <a:spLocks noChangeArrowheads="1"/>
          </p:cNvSpPr>
          <p:nvPr/>
        </p:nvSpPr>
        <p:spPr bwMode="auto">
          <a:xfrm>
            <a:off x="2362200" y="31638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3 (null)</a:t>
            </a:r>
          </a:p>
        </p:txBody>
      </p:sp>
      <p:sp>
        <p:nvSpPr>
          <p:cNvPr id="42027" name="Rectangle 43"/>
          <p:cNvSpPr>
            <a:spLocks noChangeArrowheads="1"/>
          </p:cNvSpPr>
          <p:nvPr/>
        </p:nvSpPr>
        <p:spPr bwMode="auto">
          <a:xfrm>
            <a:off x="2362200" y="34686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4 (null)</a:t>
            </a:r>
          </a:p>
        </p:txBody>
      </p:sp>
      <p:sp>
        <p:nvSpPr>
          <p:cNvPr id="42028" name="Rectangle 44"/>
          <p:cNvSpPr>
            <a:spLocks noChangeArrowheads="1"/>
          </p:cNvSpPr>
          <p:nvPr/>
        </p:nvSpPr>
        <p:spPr bwMode="auto">
          <a:xfrm>
            <a:off x="2362200" y="37734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5 (null)</a:t>
            </a:r>
          </a:p>
        </p:txBody>
      </p:sp>
      <p:sp>
        <p:nvSpPr>
          <p:cNvPr id="42029" name="Rectangle 45"/>
          <p:cNvSpPr>
            <a:spLocks noChangeArrowheads="1"/>
          </p:cNvSpPr>
          <p:nvPr/>
        </p:nvSpPr>
        <p:spPr bwMode="auto">
          <a:xfrm>
            <a:off x="2362200" y="40782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6 (null)</a:t>
            </a:r>
          </a:p>
        </p:txBody>
      </p:sp>
      <p:sp>
        <p:nvSpPr>
          <p:cNvPr id="42030" name="Rectangle 46"/>
          <p:cNvSpPr>
            <a:spLocks noChangeArrowheads="1"/>
          </p:cNvSpPr>
          <p:nvPr/>
        </p:nvSpPr>
        <p:spPr bwMode="auto">
          <a:xfrm>
            <a:off x="2362200" y="4383088"/>
            <a:ext cx="1119188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7 (null)</a:t>
            </a:r>
          </a:p>
        </p:txBody>
      </p:sp>
      <p:sp>
        <p:nvSpPr>
          <p:cNvPr id="42031" name="Rectangle 47"/>
          <p:cNvSpPr>
            <a:spLocks noChangeArrowheads="1"/>
          </p:cNvSpPr>
          <p:nvPr/>
        </p:nvSpPr>
        <p:spPr bwMode="auto">
          <a:xfrm>
            <a:off x="2362200" y="4687888"/>
            <a:ext cx="1119188" cy="304800"/>
          </a:xfrm>
          <a:prstGeom prst="rect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8</a:t>
            </a:r>
          </a:p>
        </p:txBody>
      </p:sp>
      <p:sp>
        <p:nvSpPr>
          <p:cNvPr id="42032" name="Rectangle 48"/>
          <p:cNvSpPr>
            <a:spLocks noChangeArrowheads="1"/>
          </p:cNvSpPr>
          <p:nvPr/>
        </p:nvSpPr>
        <p:spPr bwMode="auto">
          <a:xfrm>
            <a:off x="2362200" y="2249488"/>
            <a:ext cx="1119188" cy="3581400"/>
          </a:xfrm>
          <a:prstGeom prst="rect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3" name="AutoShape 49"/>
          <p:cNvSpPr>
            <a:spLocks/>
          </p:cNvSpPr>
          <p:nvPr/>
        </p:nvSpPr>
        <p:spPr bwMode="auto">
          <a:xfrm>
            <a:off x="8189678" y="17922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8442090" y="2403476"/>
            <a:ext cx="1885942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2K allocated VM pages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code and data</a:t>
            </a:r>
          </a:p>
        </p:txBody>
      </p:sp>
      <p:sp>
        <p:nvSpPr>
          <p:cNvPr id="42035" name="AutoShape 51"/>
          <p:cNvSpPr>
            <a:spLocks/>
          </p:cNvSpPr>
          <p:nvPr/>
        </p:nvSpPr>
        <p:spPr bwMode="auto">
          <a:xfrm>
            <a:off x="8189678" y="3621088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6" name="Text Box 52"/>
          <p:cNvSpPr txBox="1">
            <a:spLocks noChangeArrowheads="1"/>
          </p:cNvSpPr>
          <p:nvPr/>
        </p:nvSpPr>
        <p:spPr bwMode="auto">
          <a:xfrm>
            <a:off x="8440504" y="4306888"/>
            <a:ext cx="207509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6K unallocated VM pages</a:t>
            </a:r>
          </a:p>
        </p:txBody>
      </p:sp>
      <p:sp>
        <p:nvSpPr>
          <p:cNvPr id="42037" name="AutoShape 53"/>
          <p:cNvSpPr>
            <a:spLocks/>
          </p:cNvSpPr>
          <p:nvPr/>
        </p:nvSpPr>
        <p:spPr bwMode="auto">
          <a:xfrm>
            <a:off x="8113478" y="5449888"/>
            <a:ext cx="304800" cy="609600"/>
          </a:xfrm>
          <a:prstGeom prst="rightBrace">
            <a:avLst>
              <a:gd name="adj1" fmla="val 16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38" name="Text Box 54"/>
          <p:cNvSpPr txBox="1">
            <a:spLocks noChangeArrowheads="1"/>
          </p:cNvSpPr>
          <p:nvPr/>
        </p:nvSpPr>
        <p:spPr bwMode="auto">
          <a:xfrm>
            <a:off x="8440503" y="5588000"/>
            <a:ext cx="1988534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1023 unallocated  pages</a:t>
            </a:r>
          </a:p>
        </p:txBody>
      </p:sp>
      <p:sp>
        <p:nvSpPr>
          <p:cNvPr id="42039" name="AutoShape 55"/>
          <p:cNvSpPr>
            <a:spLocks/>
          </p:cNvSpPr>
          <p:nvPr/>
        </p:nvSpPr>
        <p:spPr bwMode="auto">
          <a:xfrm>
            <a:off x="8113478" y="6059488"/>
            <a:ext cx="304800" cy="304800"/>
          </a:xfrm>
          <a:prstGeom prst="rightBrace">
            <a:avLst>
              <a:gd name="adj1" fmla="val 8333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040" name="Text Box 56"/>
          <p:cNvSpPr txBox="1">
            <a:spLocks noChangeArrowheads="1"/>
          </p:cNvSpPr>
          <p:nvPr/>
        </p:nvSpPr>
        <p:spPr bwMode="auto">
          <a:xfrm>
            <a:off x="8442091" y="6000751"/>
            <a:ext cx="1717627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1 allocated VM page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latin typeface="Calibri" pitchFamily="34" charset="0"/>
              </a:rPr>
              <a:t>for the stack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28814" y="685800"/>
            <a:ext cx="4104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32 bit addresses, 4KB pages, 4-byte </a:t>
            </a:r>
            <a:r>
              <a:rPr lang="en-US" i="1" dirty="0" err="1">
                <a:latin typeface="Calibri" pitchFamily="34" charset="0"/>
              </a:rPr>
              <a:t>PTEs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40491" y="5939929"/>
            <a:ext cx="4450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you’re not using most of the address space</a:t>
            </a:r>
          </a:p>
          <a:p>
            <a:r>
              <a:rPr lang="en-US" dirty="0">
                <a:latin typeface="Calibri" pitchFamily="34" charset="0"/>
              </a:rPr>
              <a:t>(which you’re not), don’t need most level 2 </a:t>
            </a:r>
          </a:p>
          <a:p>
            <a:r>
              <a:rPr lang="en-US" dirty="0">
                <a:latin typeface="Calibri" pitchFamily="34" charset="0"/>
              </a:rPr>
              <a:t>page </a:t>
            </a:r>
            <a:r>
              <a:rPr lang="en-US">
                <a:latin typeface="Calibri" pitchFamily="34" charset="0"/>
              </a:rPr>
              <a:t>tables! So </a:t>
            </a:r>
            <a:r>
              <a:rPr lang="en-US" dirty="0">
                <a:latin typeface="Calibri" pitchFamily="34" charset="0"/>
              </a:rPr>
              <a:t>don’t allocate them!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C6614D-0619-CA49-A941-9533A7E9C15C}"/>
              </a:ext>
            </a:extLst>
          </p:cNvPr>
          <p:cNvSpPr txBox="1"/>
          <p:nvPr/>
        </p:nvSpPr>
        <p:spPr>
          <a:xfrm>
            <a:off x="2186314" y="1517266"/>
            <a:ext cx="1367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 table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1F87581-025C-D341-8C53-3535BB006873}"/>
              </a:ext>
            </a:extLst>
          </p:cNvPr>
          <p:cNvSpPr txBox="1"/>
          <p:nvPr/>
        </p:nvSpPr>
        <p:spPr>
          <a:xfrm>
            <a:off x="4317392" y="1485901"/>
            <a:ext cx="20576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 tables, NOT 1024!</a:t>
            </a:r>
          </a:p>
          <a:p>
            <a:pPr algn="ctr"/>
            <a:r>
              <a:rPr lang="en-US" dirty="0">
                <a:latin typeface="Calibri" pitchFamily="34" charset="0"/>
              </a:rPr>
              <a:t>1024 entries each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F4DE1-E428-4C6B-B52B-451414A4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page table: Core i7</a:t>
            </a:r>
          </a:p>
        </p:txBody>
      </p:sp>
      <p:sp>
        <p:nvSpPr>
          <p:cNvPr id="4" name="Text Box 381"/>
          <p:cNvSpPr txBox="1">
            <a:spLocks noChangeArrowheads="1"/>
          </p:cNvSpPr>
          <p:nvPr/>
        </p:nvSpPr>
        <p:spPr bwMode="auto">
          <a:xfrm>
            <a:off x="1667603" y="2662239"/>
            <a:ext cx="500136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" name="Text Box 387"/>
          <p:cNvSpPr txBox="1">
            <a:spLocks noChangeArrowheads="1"/>
          </p:cNvSpPr>
          <p:nvPr/>
        </p:nvSpPr>
        <p:spPr bwMode="auto">
          <a:xfrm>
            <a:off x="7881702" y="3919538"/>
            <a:ext cx="92332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 page</a:t>
            </a:r>
          </a:p>
        </p:txBody>
      </p:sp>
      <p:sp>
        <p:nvSpPr>
          <p:cNvPr id="6" name="Text Box 388"/>
          <p:cNvSpPr txBox="1">
            <a:spLocks noChangeArrowheads="1"/>
          </p:cNvSpPr>
          <p:nvPr/>
        </p:nvSpPr>
        <p:spPr bwMode="auto">
          <a:xfrm>
            <a:off x="1556579" y="2876550"/>
            <a:ext cx="867224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address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of L1 PT</a:t>
            </a:r>
          </a:p>
        </p:txBody>
      </p:sp>
      <p:sp>
        <p:nvSpPr>
          <p:cNvPr id="7" name="Text Box 394"/>
          <p:cNvSpPr txBox="1">
            <a:spLocks noChangeAspect="1" noChangeArrowheads="1"/>
          </p:cNvSpPr>
          <p:nvPr/>
        </p:nvSpPr>
        <p:spPr bwMode="auto">
          <a:xfrm>
            <a:off x="44231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" name="Rectangle 395"/>
          <p:cNvSpPr>
            <a:spLocks noChangeAspect="1" noChangeArrowheads="1"/>
          </p:cNvSpPr>
          <p:nvPr/>
        </p:nvSpPr>
        <p:spPr bwMode="auto">
          <a:xfrm>
            <a:off x="7666039" y="1220788"/>
            <a:ext cx="1843087" cy="27305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9" name="Text Box 396"/>
          <p:cNvSpPr txBox="1">
            <a:spLocks noChangeAspect="1" noChangeArrowheads="1"/>
          </p:cNvSpPr>
          <p:nvPr/>
        </p:nvSpPr>
        <p:spPr bwMode="auto">
          <a:xfrm>
            <a:off x="6975821" y="1000125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0" name="Text Box 397"/>
          <p:cNvSpPr txBox="1">
            <a:spLocks noChangeAspect="1" noChangeArrowheads="1"/>
          </p:cNvSpPr>
          <p:nvPr/>
        </p:nvSpPr>
        <p:spPr bwMode="auto">
          <a:xfrm>
            <a:off x="8396979" y="10001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11" name="Text Box 399"/>
          <p:cNvSpPr txBox="1">
            <a:spLocks noChangeAspect="1" noChangeArrowheads="1"/>
          </p:cNvSpPr>
          <p:nvPr/>
        </p:nvSpPr>
        <p:spPr bwMode="auto">
          <a:xfrm>
            <a:off x="9555524" y="1001713"/>
            <a:ext cx="97026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Virtual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12" name="Line 403"/>
          <p:cNvSpPr>
            <a:spLocks noChangeShapeType="1"/>
          </p:cNvSpPr>
          <p:nvPr/>
        </p:nvSpPr>
        <p:spPr bwMode="auto">
          <a:xfrm>
            <a:off x="7626350" y="3640138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" name="Line 404"/>
          <p:cNvSpPr>
            <a:spLocks noChangeShapeType="1"/>
          </p:cNvSpPr>
          <p:nvPr/>
        </p:nvSpPr>
        <p:spPr bwMode="auto">
          <a:xfrm>
            <a:off x="7931150" y="3640138"/>
            <a:ext cx="0" cy="183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4" name="Line 406"/>
          <p:cNvSpPr>
            <a:spLocks noChangeShapeType="1"/>
          </p:cNvSpPr>
          <p:nvPr/>
        </p:nvSpPr>
        <p:spPr bwMode="auto">
          <a:xfrm>
            <a:off x="6637338" y="3665538"/>
            <a:ext cx="2651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5" name="Rectangle 382"/>
          <p:cNvSpPr>
            <a:spLocks noChangeArrowheads="1"/>
          </p:cNvSpPr>
          <p:nvPr/>
        </p:nvSpPr>
        <p:spPr bwMode="auto">
          <a:xfrm>
            <a:off x="6902450" y="2776538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6" name="Text Box 392"/>
          <p:cNvSpPr txBox="1">
            <a:spLocks noChangeArrowheads="1"/>
          </p:cNvSpPr>
          <p:nvPr/>
        </p:nvSpPr>
        <p:spPr bwMode="auto">
          <a:xfrm>
            <a:off x="6959893" y="1990725"/>
            <a:ext cx="629980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table</a:t>
            </a:r>
          </a:p>
        </p:txBody>
      </p:sp>
      <p:sp>
        <p:nvSpPr>
          <p:cNvPr id="17" name="Rectangle 405"/>
          <p:cNvSpPr>
            <a:spLocks noChangeArrowheads="1"/>
          </p:cNvSpPr>
          <p:nvPr/>
        </p:nvSpPr>
        <p:spPr bwMode="auto">
          <a:xfrm>
            <a:off x="6905626" y="3538538"/>
            <a:ext cx="758825" cy="2286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L4 PTE</a:t>
            </a:r>
          </a:p>
        </p:txBody>
      </p:sp>
      <p:sp>
        <p:nvSpPr>
          <p:cNvPr id="18" name="Line 407"/>
          <p:cNvSpPr>
            <a:spLocks noChangeShapeType="1"/>
          </p:cNvSpPr>
          <p:nvPr/>
        </p:nvSpPr>
        <p:spPr bwMode="auto">
          <a:xfrm>
            <a:off x="6637339" y="1493839"/>
            <a:ext cx="7937" cy="2168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9" name="Line 408"/>
          <p:cNvSpPr>
            <a:spLocks noChangeShapeType="1"/>
          </p:cNvSpPr>
          <p:nvPr/>
        </p:nvSpPr>
        <p:spPr bwMode="auto">
          <a:xfrm>
            <a:off x="9163050" y="1493838"/>
            <a:ext cx="0" cy="4437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0" name="Rectangle 409"/>
          <p:cNvSpPr>
            <a:spLocks noChangeAspect="1" noChangeArrowheads="1"/>
          </p:cNvSpPr>
          <p:nvPr/>
        </p:nvSpPr>
        <p:spPr bwMode="auto">
          <a:xfrm>
            <a:off x="3113088" y="5930900"/>
            <a:ext cx="4495800" cy="287338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21" name="Rectangle 410"/>
          <p:cNvSpPr>
            <a:spLocks noChangeAspect="1" noChangeArrowheads="1"/>
          </p:cNvSpPr>
          <p:nvPr/>
        </p:nvSpPr>
        <p:spPr bwMode="auto">
          <a:xfrm>
            <a:off x="7608889" y="5930900"/>
            <a:ext cx="1874837" cy="287338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22" name="Text Box 411"/>
          <p:cNvSpPr txBox="1">
            <a:spLocks noChangeAspect="1" noChangeArrowheads="1"/>
          </p:cNvSpPr>
          <p:nvPr/>
        </p:nvSpPr>
        <p:spPr bwMode="auto">
          <a:xfrm>
            <a:off x="51838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23" name="Text Box 412"/>
          <p:cNvSpPr txBox="1">
            <a:spLocks noChangeAspect="1" noChangeArrowheads="1"/>
          </p:cNvSpPr>
          <p:nvPr/>
        </p:nvSpPr>
        <p:spPr bwMode="auto">
          <a:xfrm>
            <a:off x="8371579" y="5721350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24" name="Text Box 413"/>
          <p:cNvSpPr txBox="1">
            <a:spLocks noChangeAspect="1" noChangeArrowheads="1"/>
          </p:cNvSpPr>
          <p:nvPr/>
        </p:nvSpPr>
        <p:spPr bwMode="auto">
          <a:xfrm>
            <a:off x="9521734" y="5734050"/>
            <a:ext cx="1059135" cy="671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Physical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>
                <a:solidFill>
                  <a:schemeClr val="tx2"/>
                </a:solidFill>
              </a:rPr>
              <a:t>address</a:t>
            </a:r>
          </a:p>
        </p:txBody>
      </p:sp>
      <p:sp>
        <p:nvSpPr>
          <p:cNvPr id="25" name="Line 414"/>
          <p:cNvSpPr>
            <a:spLocks noChangeShapeType="1"/>
          </p:cNvSpPr>
          <p:nvPr/>
        </p:nvSpPr>
        <p:spPr bwMode="auto">
          <a:xfrm flipH="1">
            <a:off x="6102350" y="5481638"/>
            <a:ext cx="1828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6" name="Line 415"/>
          <p:cNvSpPr>
            <a:spLocks noChangeShapeType="1"/>
          </p:cNvSpPr>
          <p:nvPr/>
        </p:nvSpPr>
        <p:spPr bwMode="auto">
          <a:xfrm>
            <a:off x="6102350" y="5480050"/>
            <a:ext cx="0" cy="4333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27" name="Text Box 416"/>
          <p:cNvSpPr txBox="1">
            <a:spLocks noChangeArrowheads="1"/>
          </p:cNvSpPr>
          <p:nvPr/>
        </p:nvSpPr>
        <p:spPr bwMode="auto">
          <a:xfrm>
            <a:off x="9332131" y="3068638"/>
            <a:ext cx="1216679" cy="80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Offset into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physical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virtual page</a:t>
            </a:r>
          </a:p>
        </p:txBody>
      </p:sp>
      <p:sp>
        <p:nvSpPr>
          <p:cNvPr id="28" name="Rectangle 417"/>
          <p:cNvSpPr>
            <a:spLocks noChangeAspect="1" noChangeArrowheads="1"/>
          </p:cNvSpPr>
          <p:nvPr/>
        </p:nvSpPr>
        <p:spPr bwMode="auto">
          <a:xfrm>
            <a:off x="5110164" y="1214439"/>
            <a:ext cx="1277937" cy="280987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3</a:t>
            </a:r>
          </a:p>
        </p:txBody>
      </p:sp>
      <p:sp>
        <p:nvSpPr>
          <p:cNvPr id="29" name="Rectangle 418"/>
          <p:cNvSpPr>
            <a:spLocks noChangeAspect="1" noChangeArrowheads="1"/>
          </p:cNvSpPr>
          <p:nvPr/>
        </p:nvSpPr>
        <p:spPr bwMode="auto">
          <a:xfrm>
            <a:off x="6388100" y="1220788"/>
            <a:ext cx="1277938" cy="27305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4</a:t>
            </a:r>
          </a:p>
        </p:txBody>
      </p:sp>
      <p:sp>
        <p:nvSpPr>
          <p:cNvPr id="30" name="Rectangle 419"/>
          <p:cNvSpPr>
            <a:spLocks noChangeAspect="1" noChangeArrowheads="1"/>
          </p:cNvSpPr>
          <p:nvPr/>
        </p:nvSpPr>
        <p:spPr bwMode="auto">
          <a:xfrm>
            <a:off x="3838575" y="1214439"/>
            <a:ext cx="1277938" cy="280987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2</a:t>
            </a:r>
          </a:p>
        </p:txBody>
      </p:sp>
      <p:sp>
        <p:nvSpPr>
          <p:cNvPr id="31" name="Rectangle 420"/>
          <p:cNvSpPr>
            <a:spLocks noChangeAspect="1" noChangeArrowheads="1"/>
          </p:cNvSpPr>
          <p:nvPr/>
        </p:nvSpPr>
        <p:spPr bwMode="auto">
          <a:xfrm>
            <a:off x="2560639" y="1212850"/>
            <a:ext cx="1277937" cy="280988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 1</a:t>
            </a:r>
          </a:p>
        </p:txBody>
      </p:sp>
      <p:sp>
        <p:nvSpPr>
          <p:cNvPr id="32" name="Line 430"/>
          <p:cNvSpPr>
            <a:spLocks noChangeShapeType="1"/>
          </p:cNvSpPr>
          <p:nvPr/>
        </p:nvSpPr>
        <p:spPr bwMode="auto">
          <a:xfrm>
            <a:off x="636587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3" name="Line 431"/>
          <p:cNvSpPr>
            <a:spLocks noChangeShapeType="1"/>
          </p:cNvSpPr>
          <p:nvPr/>
        </p:nvSpPr>
        <p:spPr bwMode="auto">
          <a:xfrm>
            <a:off x="6545264" y="2781301"/>
            <a:ext cx="9525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4" name="Line 432"/>
          <p:cNvSpPr>
            <a:spLocks noChangeShapeType="1"/>
          </p:cNvSpPr>
          <p:nvPr/>
        </p:nvSpPr>
        <p:spPr bwMode="auto">
          <a:xfrm>
            <a:off x="6554789" y="2781301"/>
            <a:ext cx="344487" cy="47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5" name="Rectangle 435"/>
          <p:cNvSpPr>
            <a:spLocks noChangeArrowheads="1"/>
          </p:cNvSpPr>
          <p:nvPr/>
        </p:nvSpPr>
        <p:spPr bwMode="auto">
          <a:xfrm>
            <a:off x="56261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6" name="Text Box 437"/>
          <p:cNvSpPr txBox="1">
            <a:spLocks noChangeArrowheads="1"/>
          </p:cNvSpPr>
          <p:nvPr/>
        </p:nvSpPr>
        <p:spPr bwMode="auto">
          <a:xfrm>
            <a:off x="5440364" y="1990726"/>
            <a:ext cx="1148087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middle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37" name="Rectangle 438"/>
          <p:cNvSpPr>
            <a:spLocks noChangeArrowheads="1"/>
          </p:cNvSpPr>
          <p:nvPr/>
        </p:nvSpPr>
        <p:spPr bwMode="auto">
          <a:xfrm>
            <a:off x="5629276" y="3548063"/>
            <a:ext cx="758825" cy="228600"/>
          </a:xfrm>
          <a:prstGeom prst="rect">
            <a:avLst/>
          </a:prstGeom>
          <a:solidFill>
            <a:srgbClr val="E6E6E6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L3 PTE</a:t>
            </a:r>
          </a:p>
        </p:txBody>
      </p:sp>
      <p:sp>
        <p:nvSpPr>
          <p:cNvPr id="38" name="Line 439"/>
          <p:cNvSpPr>
            <a:spLocks noChangeShapeType="1"/>
          </p:cNvSpPr>
          <p:nvPr/>
        </p:nvSpPr>
        <p:spPr bwMode="auto">
          <a:xfrm flipH="1">
            <a:off x="5357813" y="1503363"/>
            <a:ext cx="11112" cy="2159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39" name="Line 440"/>
          <p:cNvSpPr>
            <a:spLocks noChangeShapeType="1"/>
          </p:cNvSpPr>
          <p:nvPr/>
        </p:nvSpPr>
        <p:spPr bwMode="auto">
          <a:xfrm>
            <a:off x="5368926" y="36687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0" name="Line 444"/>
          <p:cNvSpPr>
            <a:spLocks noChangeShapeType="1"/>
          </p:cNvSpPr>
          <p:nvPr/>
        </p:nvSpPr>
        <p:spPr bwMode="auto">
          <a:xfrm>
            <a:off x="5070475" y="3667125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1" name="Line 445"/>
          <p:cNvSpPr>
            <a:spLocks noChangeShapeType="1"/>
          </p:cNvSpPr>
          <p:nvPr/>
        </p:nvSpPr>
        <p:spPr bwMode="auto">
          <a:xfrm>
            <a:off x="5251450" y="2784476"/>
            <a:ext cx="0" cy="881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2" name="Rectangle 447"/>
          <p:cNvSpPr>
            <a:spLocks noChangeArrowheads="1"/>
          </p:cNvSpPr>
          <p:nvPr/>
        </p:nvSpPr>
        <p:spPr bwMode="auto">
          <a:xfrm>
            <a:off x="433070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3" name="Text Box 449"/>
          <p:cNvSpPr txBox="1">
            <a:spLocks noChangeArrowheads="1"/>
          </p:cNvSpPr>
          <p:nvPr/>
        </p:nvSpPr>
        <p:spPr bwMode="auto">
          <a:xfrm>
            <a:off x="4178301" y="1990726"/>
            <a:ext cx="1073485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L2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Page upper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directory</a:t>
            </a:r>
          </a:p>
        </p:txBody>
      </p:sp>
      <p:sp>
        <p:nvSpPr>
          <p:cNvPr id="44" name="Rectangle 450"/>
          <p:cNvSpPr>
            <a:spLocks noChangeArrowheads="1"/>
          </p:cNvSpPr>
          <p:nvPr/>
        </p:nvSpPr>
        <p:spPr bwMode="auto">
          <a:xfrm>
            <a:off x="4333876" y="3548063"/>
            <a:ext cx="758825" cy="228600"/>
          </a:xfrm>
          <a:prstGeom prst="rect">
            <a:avLst/>
          </a:prstGeom>
          <a:solidFill>
            <a:srgbClr val="DBF2D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L2 PTE</a:t>
            </a:r>
          </a:p>
        </p:txBody>
      </p:sp>
      <p:sp>
        <p:nvSpPr>
          <p:cNvPr id="45" name="Line 451"/>
          <p:cNvSpPr>
            <a:spLocks noChangeShapeType="1"/>
          </p:cNvSpPr>
          <p:nvPr/>
        </p:nvSpPr>
        <p:spPr bwMode="auto">
          <a:xfrm>
            <a:off x="4073525" y="1503364"/>
            <a:ext cx="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6" name="Line 452"/>
          <p:cNvSpPr>
            <a:spLocks noChangeShapeType="1"/>
          </p:cNvSpPr>
          <p:nvPr/>
        </p:nvSpPr>
        <p:spPr bwMode="auto">
          <a:xfrm>
            <a:off x="4073526" y="366236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7" name="Line 456"/>
          <p:cNvSpPr>
            <a:spLocks noChangeShapeType="1"/>
          </p:cNvSpPr>
          <p:nvPr/>
        </p:nvSpPr>
        <p:spPr bwMode="auto">
          <a:xfrm>
            <a:off x="3794125" y="3662363"/>
            <a:ext cx="179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8" name="Rectangle 459"/>
          <p:cNvSpPr>
            <a:spLocks noChangeArrowheads="1"/>
          </p:cNvSpPr>
          <p:nvPr/>
        </p:nvSpPr>
        <p:spPr bwMode="auto">
          <a:xfrm>
            <a:off x="3054350" y="2786063"/>
            <a:ext cx="762000" cy="1600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49" name="Text Box 461"/>
          <p:cNvSpPr txBox="1">
            <a:spLocks noChangeArrowheads="1"/>
          </p:cNvSpPr>
          <p:nvPr/>
        </p:nvSpPr>
        <p:spPr bwMode="auto">
          <a:xfrm>
            <a:off x="2881313" y="1990726"/>
            <a:ext cx="1105044" cy="804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Page global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i="1">
                <a:solidFill>
                  <a:schemeClr val="tx2"/>
                </a:solidFill>
              </a:rPr>
              <a:t>directory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0" name="Rectangle 462"/>
          <p:cNvSpPr>
            <a:spLocks noChangeArrowheads="1"/>
          </p:cNvSpPr>
          <p:nvPr/>
        </p:nvSpPr>
        <p:spPr bwMode="auto">
          <a:xfrm>
            <a:off x="3057526" y="3548063"/>
            <a:ext cx="758825" cy="2286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L1 PTE</a:t>
            </a:r>
          </a:p>
        </p:txBody>
      </p:sp>
      <p:sp>
        <p:nvSpPr>
          <p:cNvPr id="51" name="Line 463"/>
          <p:cNvSpPr>
            <a:spLocks noChangeShapeType="1"/>
          </p:cNvSpPr>
          <p:nvPr/>
        </p:nvSpPr>
        <p:spPr bwMode="auto">
          <a:xfrm flipH="1">
            <a:off x="2784475" y="1503364"/>
            <a:ext cx="12700" cy="21478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2" name="Line 464"/>
          <p:cNvSpPr>
            <a:spLocks noChangeShapeType="1"/>
          </p:cNvSpPr>
          <p:nvPr/>
        </p:nvSpPr>
        <p:spPr bwMode="auto">
          <a:xfrm>
            <a:off x="2797176" y="3656013"/>
            <a:ext cx="257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3" name="Text Box 465"/>
          <p:cNvSpPr txBox="1">
            <a:spLocks noChangeAspect="1" noChangeArrowheads="1"/>
          </p:cNvSpPr>
          <p:nvPr/>
        </p:nvSpPr>
        <p:spPr bwMode="auto">
          <a:xfrm>
            <a:off x="56804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4" name="Text Box 466"/>
          <p:cNvSpPr txBox="1">
            <a:spLocks noChangeAspect="1" noChangeArrowheads="1"/>
          </p:cNvSpPr>
          <p:nvPr/>
        </p:nvSpPr>
        <p:spPr bwMode="auto">
          <a:xfrm>
            <a:off x="3089621" y="990600"/>
            <a:ext cx="26609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5" name="Line 467"/>
          <p:cNvSpPr>
            <a:spLocks noChangeShapeType="1"/>
          </p:cNvSpPr>
          <p:nvPr/>
        </p:nvSpPr>
        <p:spPr bwMode="auto">
          <a:xfrm flipV="1">
            <a:off x="2219326" y="2801938"/>
            <a:ext cx="822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6" name="Text Box 471"/>
          <p:cNvSpPr txBox="1">
            <a:spLocks noChangeAspect="1" noChangeArrowheads="1"/>
          </p:cNvSpPr>
          <p:nvPr/>
        </p:nvSpPr>
        <p:spPr bwMode="auto">
          <a:xfrm>
            <a:off x="2413289" y="2590800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57" name="Text Box 473"/>
          <p:cNvSpPr txBox="1">
            <a:spLocks noChangeArrowheads="1"/>
          </p:cNvSpPr>
          <p:nvPr/>
        </p:nvSpPr>
        <p:spPr bwMode="auto">
          <a:xfrm>
            <a:off x="2520241" y="2692401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58" name="Line 457"/>
          <p:cNvSpPr>
            <a:spLocks noChangeShapeType="1"/>
          </p:cNvSpPr>
          <p:nvPr/>
        </p:nvSpPr>
        <p:spPr bwMode="auto">
          <a:xfrm>
            <a:off x="3973513" y="2784475"/>
            <a:ext cx="0" cy="877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458"/>
          <p:cNvSpPr>
            <a:spLocks noChangeShapeType="1"/>
          </p:cNvSpPr>
          <p:nvPr/>
        </p:nvSpPr>
        <p:spPr bwMode="auto">
          <a:xfrm>
            <a:off x="3983039" y="2786063"/>
            <a:ext cx="3444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Text Box 476"/>
          <p:cNvSpPr txBox="1">
            <a:spLocks noChangeAspect="1" noChangeArrowheads="1"/>
          </p:cNvSpPr>
          <p:nvPr/>
        </p:nvSpPr>
        <p:spPr bwMode="auto">
          <a:xfrm>
            <a:off x="3990676" y="255428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1" name="Text Box 477"/>
          <p:cNvSpPr txBox="1">
            <a:spLocks noChangeArrowheads="1"/>
          </p:cNvSpPr>
          <p:nvPr/>
        </p:nvSpPr>
        <p:spPr bwMode="auto">
          <a:xfrm>
            <a:off x="4058529" y="2627935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dirty="0"/>
              <a:t>/</a:t>
            </a:r>
          </a:p>
        </p:txBody>
      </p:sp>
      <p:sp>
        <p:nvSpPr>
          <p:cNvPr id="62" name="Line 446"/>
          <p:cNvSpPr>
            <a:spLocks noChangeShapeType="1"/>
          </p:cNvSpPr>
          <p:nvPr/>
        </p:nvSpPr>
        <p:spPr bwMode="auto">
          <a:xfrm>
            <a:off x="5249863" y="2784475"/>
            <a:ext cx="392112" cy="12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Text Box 479"/>
          <p:cNvSpPr txBox="1">
            <a:spLocks noChangeAspect="1" noChangeArrowheads="1"/>
          </p:cNvSpPr>
          <p:nvPr/>
        </p:nvSpPr>
        <p:spPr bwMode="auto">
          <a:xfrm>
            <a:off x="5311476" y="2573338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4" name="Text Box 480"/>
          <p:cNvSpPr txBox="1">
            <a:spLocks noChangeArrowheads="1"/>
          </p:cNvSpPr>
          <p:nvPr/>
        </p:nvSpPr>
        <p:spPr bwMode="auto">
          <a:xfrm>
            <a:off x="5366629" y="2674939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5" name="Text Box 482"/>
          <p:cNvSpPr txBox="1">
            <a:spLocks noChangeAspect="1" noChangeArrowheads="1"/>
          </p:cNvSpPr>
          <p:nvPr/>
        </p:nvSpPr>
        <p:spPr bwMode="auto">
          <a:xfrm>
            <a:off x="6586239" y="25495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6" name="Text Box 483"/>
          <p:cNvSpPr txBox="1">
            <a:spLocks noChangeArrowheads="1"/>
          </p:cNvSpPr>
          <p:nvPr/>
        </p:nvSpPr>
        <p:spPr bwMode="auto">
          <a:xfrm>
            <a:off x="6654091" y="26511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7" name="Text Box 485"/>
          <p:cNvSpPr txBox="1">
            <a:spLocks noChangeAspect="1" noChangeArrowheads="1"/>
          </p:cNvSpPr>
          <p:nvPr/>
        </p:nvSpPr>
        <p:spPr bwMode="auto">
          <a:xfrm>
            <a:off x="6685252" y="5254625"/>
            <a:ext cx="432810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40*</a:t>
            </a:r>
          </a:p>
        </p:txBody>
      </p:sp>
      <p:sp>
        <p:nvSpPr>
          <p:cNvPr id="68" name="Text Box 486"/>
          <p:cNvSpPr txBox="1">
            <a:spLocks noChangeArrowheads="1"/>
          </p:cNvSpPr>
          <p:nvPr/>
        </p:nvSpPr>
        <p:spPr bwMode="auto">
          <a:xfrm>
            <a:off x="6800141" y="5343526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69" name="Text Box 488"/>
          <p:cNvSpPr txBox="1">
            <a:spLocks noChangeAspect="1" noChangeArrowheads="1"/>
          </p:cNvSpPr>
          <p:nvPr/>
        </p:nvSpPr>
        <p:spPr bwMode="auto">
          <a:xfrm>
            <a:off x="9106591" y="3362325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70" name="Text Box 489"/>
          <p:cNvSpPr txBox="1">
            <a:spLocks noChangeArrowheads="1"/>
          </p:cNvSpPr>
          <p:nvPr/>
        </p:nvSpPr>
        <p:spPr bwMode="auto">
          <a:xfrm>
            <a:off x="9060741" y="3351214"/>
            <a:ext cx="243978" cy="2769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/</a:t>
            </a:r>
          </a:p>
        </p:txBody>
      </p:sp>
      <p:sp>
        <p:nvSpPr>
          <p:cNvPr id="79" name="Text Box 505"/>
          <p:cNvSpPr txBox="1">
            <a:spLocks noChangeArrowheads="1"/>
          </p:cNvSpPr>
          <p:nvPr/>
        </p:nvSpPr>
        <p:spPr bwMode="auto">
          <a:xfrm>
            <a:off x="2943226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512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0" name="Text Box 507"/>
          <p:cNvSpPr txBox="1">
            <a:spLocks noChangeArrowheads="1"/>
          </p:cNvSpPr>
          <p:nvPr/>
        </p:nvSpPr>
        <p:spPr bwMode="auto">
          <a:xfrm>
            <a:off x="417353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1 GB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1" name="Text Box 508"/>
          <p:cNvSpPr txBox="1">
            <a:spLocks noChangeArrowheads="1"/>
          </p:cNvSpPr>
          <p:nvPr/>
        </p:nvSpPr>
        <p:spPr bwMode="auto">
          <a:xfrm>
            <a:off x="5522914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2 MB 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82" name="Text Box 509"/>
          <p:cNvSpPr txBox="1">
            <a:spLocks noChangeArrowheads="1"/>
          </p:cNvSpPr>
          <p:nvPr/>
        </p:nvSpPr>
        <p:spPr bwMode="auto">
          <a:xfrm>
            <a:off x="6745289" y="4384675"/>
            <a:ext cx="1019175" cy="7386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marL="457200" indent="-457200" algn="ctr"/>
            <a:r>
              <a:rPr lang="en-US" sz="1400" i="1"/>
              <a:t>4 KB</a:t>
            </a:r>
          </a:p>
          <a:p>
            <a:pPr marL="457200" indent="-457200" algn="ctr"/>
            <a:r>
              <a:rPr lang="en-US" sz="1400" i="1"/>
              <a:t>region </a:t>
            </a:r>
          </a:p>
          <a:p>
            <a:pPr marL="457200" indent="-457200" algn="ctr"/>
            <a:r>
              <a:rPr lang="en-US" sz="1400" i="1"/>
              <a:t>per entry</a:t>
            </a:r>
          </a:p>
        </p:txBody>
      </p:sp>
      <p:sp>
        <p:nvSpPr>
          <p:cNvPr id="75" name="Text Box 388"/>
          <p:cNvSpPr txBox="1">
            <a:spLocks noChangeArrowheads="1"/>
          </p:cNvSpPr>
          <p:nvPr/>
        </p:nvSpPr>
        <p:spPr bwMode="auto">
          <a:xfrm>
            <a:off x="1701064" y="6481380"/>
            <a:ext cx="2275365" cy="283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400" i="1" dirty="0">
                <a:solidFill>
                  <a:schemeClr val="tx2"/>
                </a:solidFill>
              </a:rPr>
              <a:t>*aligned to a 4K-boundary</a:t>
            </a:r>
          </a:p>
        </p:txBody>
      </p:sp>
      <p:sp>
        <p:nvSpPr>
          <p:cNvPr id="71" name="Slide Number Placeholder 70">
            <a:extLst>
              <a:ext uri="{FF2B5EF4-FFF2-40B4-BE49-F238E27FC236}">
                <a16:creationId xmlns:a16="http://schemas.microsoft.com/office/drawing/2014/main" id="{DE3E7843-D6DF-402A-8B2C-110E63AD4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98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95" y="138447"/>
            <a:ext cx="10972799" cy="685800"/>
          </a:xfrm>
        </p:spPr>
        <p:txBody>
          <a:bodyPr/>
          <a:lstStyle/>
          <a:p>
            <a:r>
              <a:rPr lang="en-US" dirty="0"/>
              <a:t>End-to-end Core i7 Data Address Translation</a:t>
            </a:r>
          </a:p>
        </p:txBody>
      </p:sp>
      <p:sp>
        <p:nvSpPr>
          <p:cNvPr id="4" name="Rectangle 379"/>
          <p:cNvSpPr>
            <a:spLocks noChangeArrowheads="1"/>
          </p:cNvSpPr>
          <p:nvPr/>
        </p:nvSpPr>
        <p:spPr bwMode="auto">
          <a:xfrm>
            <a:off x="2701925" y="698679"/>
            <a:ext cx="609600" cy="457200"/>
          </a:xfrm>
          <a:prstGeom prst="rect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>
                <a:solidFill>
                  <a:schemeClr val="tx2"/>
                </a:solidFill>
              </a:rPr>
              <a:t>CPU</a:t>
            </a:r>
          </a:p>
        </p:txBody>
      </p:sp>
      <p:sp>
        <p:nvSpPr>
          <p:cNvPr id="5" name="Rectangle 380"/>
          <p:cNvSpPr>
            <a:spLocks noChangeArrowheads="1"/>
          </p:cNvSpPr>
          <p:nvPr/>
        </p:nvSpPr>
        <p:spPr bwMode="auto">
          <a:xfrm>
            <a:off x="2092325" y="1613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6" name="Rectangle 381"/>
          <p:cNvSpPr>
            <a:spLocks noChangeArrowheads="1"/>
          </p:cNvSpPr>
          <p:nvPr/>
        </p:nvSpPr>
        <p:spPr bwMode="auto">
          <a:xfrm>
            <a:off x="3159125" y="16130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VPO</a:t>
            </a:r>
          </a:p>
        </p:txBody>
      </p:sp>
      <p:sp>
        <p:nvSpPr>
          <p:cNvPr id="7" name="Text Box 382"/>
          <p:cNvSpPr txBox="1">
            <a:spLocks noChangeArrowheads="1"/>
          </p:cNvSpPr>
          <p:nvPr/>
        </p:nvSpPr>
        <p:spPr bwMode="auto">
          <a:xfrm>
            <a:off x="24003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36</a:t>
            </a:r>
          </a:p>
        </p:txBody>
      </p:sp>
      <p:sp>
        <p:nvSpPr>
          <p:cNvPr id="8" name="Text Box 383"/>
          <p:cNvSpPr txBox="1">
            <a:spLocks noChangeArrowheads="1"/>
          </p:cNvSpPr>
          <p:nvPr/>
        </p:nvSpPr>
        <p:spPr bwMode="auto">
          <a:xfrm>
            <a:off x="3238500" y="1384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9" name="Line 384"/>
          <p:cNvSpPr>
            <a:spLocks noChangeShapeType="1"/>
          </p:cNvSpPr>
          <p:nvPr/>
        </p:nvSpPr>
        <p:spPr bwMode="auto">
          <a:xfrm>
            <a:off x="2394605" y="19178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" name="Rectangle 385"/>
          <p:cNvSpPr>
            <a:spLocks noChangeArrowheads="1"/>
          </p:cNvSpPr>
          <p:nvPr/>
        </p:nvSpPr>
        <p:spPr bwMode="auto">
          <a:xfrm>
            <a:off x="20923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TLBT</a:t>
            </a:r>
          </a:p>
        </p:txBody>
      </p:sp>
      <p:sp>
        <p:nvSpPr>
          <p:cNvPr id="11" name="Rectangle 386"/>
          <p:cNvSpPr>
            <a:spLocks noChangeArrowheads="1"/>
          </p:cNvSpPr>
          <p:nvPr/>
        </p:nvSpPr>
        <p:spPr bwMode="auto">
          <a:xfrm>
            <a:off x="2625725" y="22988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TLBI</a:t>
            </a:r>
          </a:p>
        </p:txBody>
      </p:sp>
      <p:sp>
        <p:nvSpPr>
          <p:cNvPr id="12" name="Text Box 387"/>
          <p:cNvSpPr txBox="1">
            <a:spLocks noChangeArrowheads="1"/>
          </p:cNvSpPr>
          <p:nvPr/>
        </p:nvSpPr>
        <p:spPr bwMode="auto">
          <a:xfrm>
            <a:off x="2810531" y="2070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3" name="Text Box 388"/>
          <p:cNvSpPr txBox="1">
            <a:spLocks noChangeArrowheads="1"/>
          </p:cNvSpPr>
          <p:nvPr/>
        </p:nvSpPr>
        <p:spPr bwMode="auto">
          <a:xfrm>
            <a:off x="2057400" y="2079038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30</a:t>
            </a:r>
          </a:p>
        </p:txBody>
      </p:sp>
      <p:sp>
        <p:nvSpPr>
          <p:cNvPr id="14" name="Rectangle 390"/>
          <p:cNvSpPr>
            <a:spLocks noChangeArrowheads="1"/>
          </p:cNvSpPr>
          <p:nvPr/>
        </p:nvSpPr>
        <p:spPr bwMode="auto">
          <a:xfrm>
            <a:off x="33877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5" name="Rectangle 391"/>
          <p:cNvSpPr>
            <a:spLocks noChangeArrowheads="1"/>
          </p:cNvSpPr>
          <p:nvPr/>
        </p:nvSpPr>
        <p:spPr bwMode="auto">
          <a:xfrm>
            <a:off x="39211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6" name="Rectangle 392"/>
          <p:cNvSpPr>
            <a:spLocks noChangeArrowheads="1"/>
          </p:cNvSpPr>
          <p:nvPr/>
        </p:nvSpPr>
        <p:spPr bwMode="auto">
          <a:xfrm>
            <a:off x="44545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7" name="Rectangle 393"/>
          <p:cNvSpPr>
            <a:spLocks noChangeArrowheads="1"/>
          </p:cNvSpPr>
          <p:nvPr/>
        </p:nvSpPr>
        <p:spPr bwMode="auto">
          <a:xfrm>
            <a:off x="4987925" y="30608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8" name="Rectangle 394"/>
          <p:cNvSpPr>
            <a:spLocks noChangeArrowheads="1"/>
          </p:cNvSpPr>
          <p:nvPr/>
        </p:nvSpPr>
        <p:spPr bwMode="auto">
          <a:xfrm>
            <a:off x="33877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19" name="Rectangle 395"/>
          <p:cNvSpPr>
            <a:spLocks noChangeArrowheads="1"/>
          </p:cNvSpPr>
          <p:nvPr/>
        </p:nvSpPr>
        <p:spPr bwMode="auto">
          <a:xfrm>
            <a:off x="39211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0" name="Rectangle 396"/>
          <p:cNvSpPr>
            <a:spLocks noChangeArrowheads="1"/>
          </p:cNvSpPr>
          <p:nvPr/>
        </p:nvSpPr>
        <p:spPr bwMode="auto">
          <a:xfrm>
            <a:off x="44545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1" name="Rectangle 397"/>
          <p:cNvSpPr>
            <a:spLocks noChangeArrowheads="1"/>
          </p:cNvSpPr>
          <p:nvPr/>
        </p:nvSpPr>
        <p:spPr bwMode="auto">
          <a:xfrm>
            <a:off x="4987925" y="32132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2" name="Rectangle 398"/>
          <p:cNvSpPr>
            <a:spLocks noChangeArrowheads="1"/>
          </p:cNvSpPr>
          <p:nvPr/>
        </p:nvSpPr>
        <p:spPr bwMode="auto">
          <a:xfrm>
            <a:off x="33877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3" name="Rectangle 399"/>
          <p:cNvSpPr>
            <a:spLocks noChangeArrowheads="1"/>
          </p:cNvSpPr>
          <p:nvPr/>
        </p:nvSpPr>
        <p:spPr bwMode="auto">
          <a:xfrm>
            <a:off x="39211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4" name="Rectangle 400"/>
          <p:cNvSpPr>
            <a:spLocks noChangeArrowheads="1"/>
          </p:cNvSpPr>
          <p:nvPr/>
        </p:nvSpPr>
        <p:spPr bwMode="auto">
          <a:xfrm>
            <a:off x="44545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5" name="Rectangle 401"/>
          <p:cNvSpPr>
            <a:spLocks noChangeArrowheads="1"/>
          </p:cNvSpPr>
          <p:nvPr/>
        </p:nvSpPr>
        <p:spPr bwMode="auto">
          <a:xfrm>
            <a:off x="4987925" y="3365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6" name="Rectangle 402"/>
          <p:cNvSpPr>
            <a:spLocks noChangeArrowheads="1"/>
          </p:cNvSpPr>
          <p:nvPr/>
        </p:nvSpPr>
        <p:spPr bwMode="auto">
          <a:xfrm>
            <a:off x="33877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7" name="Rectangle 403"/>
          <p:cNvSpPr>
            <a:spLocks noChangeArrowheads="1"/>
          </p:cNvSpPr>
          <p:nvPr/>
        </p:nvSpPr>
        <p:spPr bwMode="auto">
          <a:xfrm>
            <a:off x="39211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8" name="Rectangle 404"/>
          <p:cNvSpPr>
            <a:spLocks noChangeArrowheads="1"/>
          </p:cNvSpPr>
          <p:nvPr/>
        </p:nvSpPr>
        <p:spPr bwMode="auto">
          <a:xfrm>
            <a:off x="44545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29" name="Rectangle 405"/>
          <p:cNvSpPr>
            <a:spLocks noChangeArrowheads="1"/>
          </p:cNvSpPr>
          <p:nvPr/>
        </p:nvSpPr>
        <p:spPr bwMode="auto">
          <a:xfrm>
            <a:off x="4987925" y="3746679"/>
            <a:ext cx="533400" cy="152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30" name="Text Box 406"/>
          <p:cNvSpPr txBox="1">
            <a:spLocks noChangeArrowheads="1"/>
          </p:cNvSpPr>
          <p:nvPr/>
        </p:nvSpPr>
        <p:spPr bwMode="auto">
          <a:xfrm>
            <a:off x="4355179" y="3495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31" name="Line 407"/>
          <p:cNvSpPr>
            <a:spLocks noChangeShapeType="1"/>
          </p:cNvSpPr>
          <p:nvPr/>
        </p:nvSpPr>
        <p:spPr bwMode="auto">
          <a:xfrm>
            <a:off x="2930525" y="2603679"/>
            <a:ext cx="0" cy="1219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2" name="Line 408"/>
          <p:cNvSpPr>
            <a:spLocks noChangeShapeType="1"/>
          </p:cNvSpPr>
          <p:nvPr/>
        </p:nvSpPr>
        <p:spPr bwMode="auto">
          <a:xfrm>
            <a:off x="2930525" y="31370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3" name="Line 409"/>
          <p:cNvSpPr>
            <a:spLocks noChangeShapeType="1"/>
          </p:cNvSpPr>
          <p:nvPr/>
        </p:nvSpPr>
        <p:spPr bwMode="auto">
          <a:xfrm>
            <a:off x="2930525" y="3822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4" name="Line 410"/>
          <p:cNvSpPr>
            <a:spLocks noChangeShapeType="1"/>
          </p:cNvSpPr>
          <p:nvPr/>
        </p:nvSpPr>
        <p:spPr bwMode="auto">
          <a:xfrm>
            <a:off x="2930525" y="32894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5" name="Line 411"/>
          <p:cNvSpPr>
            <a:spLocks noChangeShapeType="1"/>
          </p:cNvSpPr>
          <p:nvPr/>
        </p:nvSpPr>
        <p:spPr bwMode="auto">
          <a:xfrm>
            <a:off x="2930525" y="3441879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6" name="Line 412"/>
          <p:cNvSpPr>
            <a:spLocks noChangeShapeType="1"/>
          </p:cNvSpPr>
          <p:nvPr/>
        </p:nvSpPr>
        <p:spPr bwMode="auto">
          <a:xfrm>
            <a:off x="2397125" y="2603679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7" name="Line 413"/>
          <p:cNvSpPr>
            <a:spLocks noChangeShapeType="1"/>
          </p:cNvSpPr>
          <p:nvPr/>
        </p:nvSpPr>
        <p:spPr bwMode="auto">
          <a:xfrm>
            <a:off x="2397125" y="2756079"/>
            <a:ext cx="2895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8" name="Line 414"/>
          <p:cNvSpPr>
            <a:spLocks noChangeShapeType="1"/>
          </p:cNvSpPr>
          <p:nvPr/>
        </p:nvSpPr>
        <p:spPr bwMode="auto">
          <a:xfrm>
            <a:off x="36925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39" name="Line 415"/>
          <p:cNvSpPr>
            <a:spLocks noChangeShapeType="1"/>
          </p:cNvSpPr>
          <p:nvPr/>
        </p:nvSpPr>
        <p:spPr bwMode="auto">
          <a:xfrm>
            <a:off x="42259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0" name="Line 416"/>
          <p:cNvSpPr>
            <a:spLocks noChangeShapeType="1"/>
          </p:cNvSpPr>
          <p:nvPr/>
        </p:nvSpPr>
        <p:spPr bwMode="auto">
          <a:xfrm>
            <a:off x="47593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1" name="Line 417"/>
          <p:cNvSpPr>
            <a:spLocks noChangeShapeType="1"/>
          </p:cNvSpPr>
          <p:nvPr/>
        </p:nvSpPr>
        <p:spPr bwMode="auto">
          <a:xfrm>
            <a:off x="5292725" y="275607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2" name="Line 418"/>
          <p:cNvSpPr>
            <a:spLocks noChangeShapeType="1"/>
          </p:cNvSpPr>
          <p:nvPr/>
        </p:nvSpPr>
        <p:spPr bwMode="auto">
          <a:xfrm>
            <a:off x="2244725" y="4406202"/>
            <a:ext cx="0" cy="54697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3" name="Line 419"/>
          <p:cNvSpPr>
            <a:spLocks noChangeShapeType="1"/>
          </p:cNvSpPr>
          <p:nvPr/>
        </p:nvSpPr>
        <p:spPr bwMode="auto">
          <a:xfrm>
            <a:off x="3006725" y="1155879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44" name="Text Box 420"/>
          <p:cNvSpPr txBox="1">
            <a:spLocks noChangeArrowheads="1"/>
          </p:cNvSpPr>
          <p:nvPr/>
        </p:nvSpPr>
        <p:spPr bwMode="auto">
          <a:xfrm>
            <a:off x="3246438" y="2375079"/>
            <a:ext cx="3078162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dirty="0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-TLB (64 sets, 4 entries/set)</a:t>
            </a:r>
          </a:p>
        </p:txBody>
      </p:sp>
      <p:sp>
        <p:nvSpPr>
          <p:cNvPr id="45" name="Rectangle 421"/>
          <p:cNvSpPr>
            <a:spLocks noChangeArrowheads="1"/>
          </p:cNvSpPr>
          <p:nvPr/>
        </p:nvSpPr>
        <p:spPr bwMode="auto">
          <a:xfrm>
            <a:off x="20923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VPN1</a:t>
            </a:r>
          </a:p>
        </p:txBody>
      </p:sp>
      <p:sp>
        <p:nvSpPr>
          <p:cNvPr id="46" name="Rectangle 422"/>
          <p:cNvSpPr>
            <a:spLocks noChangeArrowheads="1"/>
          </p:cNvSpPr>
          <p:nvPr/>
        </p:nvSpPr>
        <p:spPr bwMode="auto">
          <a:xfrm>
            <a:off x="26257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VPN2</a:t>
            </a:r>
          </a:p>
        </p:txBody>
      </p:sp>
      <p:sp>
        <p:nvSpPr>
          <p:cNvPr id="47" name="Text Box 423"/>
          <p:cNvSpPr txBox="1">
            <a:spLocks noChangeArrowheads="1"/>
          </p:cNvSpPr>
          <p:nvPr/>
        </p:nvSpPr>
        <p:spPr bwMode="auto">
          <a:xfrm>
            <a:off x="27051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48" name="Text Box 424"/>
          <p:cNvSpPr txBox="1">
            <a:spLocks noChangeArrowheads="1"/>
          </p:cNvSpPr>
          <p:nvPr/>
        </p:nvSpPr>
        <p:spPr bwMode="auto">
          <a:xfrm>
            <a:off x="22447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50" name="Rectangle 425"/>
          <p:cNvSpPr>
            <a:spLocks noChangeArrowheads="1"/>
          </p:cNvSpPr>
          <p:nvPr/>
        </p:nvSpPr>
        <p:spPr bwMode="auto">
          <a:xfrm>
            <a:off x="2316163" y="5638979"/>
            <a:ext cx="315912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1" name="Rectangle 426"/>
          <p:cNvSpPr>
            <a:spLocks noChangeArrowheads="1"/>
          </p:cNvSpPr>
          <p:nvPr/>
        </p:nvSpPr>
        <p:spPr bwMode="auto">
          <a:xfrm>
            <a:off x="2316163" y="5918379"/>
            <a:ext cx="315912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52" name="Text Box 431"/>
          <p:cNvSpPr txBox="1">
            <a:spLocks noChangeArrowheads="1"/>
          </p:cNvSpPr>
          <p:nvPr/>
        </p:nvSpPr>
        <p:spPr bwMode="auto">
          <a:xfrm>
            <a:off x="1524001" y="5510392"/>
            <a:ext cx="53657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dirty="0">
                <a:solidFill>
                  <a:schemeClr val="tx2"/>
                </a:solidFill>
              </a:rPr>
              <a:t>CR3</a:t>
            </a:r>
          </a:p>
        </p:txBody>
      </p:sp>
      <p:sp>
        <p:nvSpPr>
          <p:cNvPr id="53" name="Rectangle 436"/>
          <p:cNvSpPr>
            <a:spLocks noChangeArrowheads="1"/>
          </p:cNvSpPr>
          <p:nvPr/>
        </p:nvSpPr>
        <p:spPr bwMode="auto">
          <a:xfrm>
            <a:off x="6096000" y="5053192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PPN</a:t>
            </a:r>
          </a:p>
        </p:txBody>
      </p:sp>
      <p:sp>
        <p:nvSpPr>
          <p:cNvPr id="54" name="Rectangle 437"/>
          <p:cNvSpPr>
            <a:spLocks noChangeArrowheads="1"/>
          </p:cNvSpPr>
          <p:nvPr/>
        </p:nvSpPr>
        <p:spPr bwMode="auto">
          <a:xfrm>
            <a:off x="7162800" y="5053192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PPO</a:t>
            </a:r>
          </a:p>
        </p:txBody>
      </p:sp>
      <p:sp>
        <p:nvSpPr>
          <p:cNvPr id="55" name="Text Box 438"/>
          <p:cNvSpPr txBox="1">
            <a:spLocks noChangeArrowheads="1"/>
          </p:cNvSpPr>
          <p:nvPr/>
        </p:nvSpPr>
        <p:spPr bwMode="auto">
          <a:xfrm>
            <a:off x="67891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56" name="Text Box 439"/>
          <p:cNvSpPr txBox="1">
            <a:spLocks noChangeArrowheads="1"/>
          </p:cNvSpPr>
          <p:nvPr/>
        </p:nvSpPr>
        <p:spPr bwMode="auto">
          <a:xfrm>
            <a:off x="7322541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12</a:t>
            </a:r>
          </a:p>
        </p:txBody>
      </p:sp>
      <p:sp>
        <p:nvSpPr>
          <p:cNvPr id="57" name="Line 440"/>
          <p:cNvSpPr>
            <a:spLocks noChangeShapeType="1"/>
          </p:cNvSpPr>
          <p:nvPr/>
        </p:nvSpPr>
        <p:spPr bwMode="auto">
          <a:xfrm flipV="1">
            <a:off x="5521324" y="3430515"/>
            <a:ext cx="879476" cy="113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8" name="Line 441"/>
          <p:cNvSpPr>
            <a:spLocks noChangeShapeType="1"/>
          </p:cNvSpPr>
          <p:nvPr/>
        </p:nvSpPr>
        <p:spPr bwMode="auto">
          <a:xfrm>
            <a:off x="6400800" y="3430515"/>
            <a:ext cx="0" cy="1611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59" name="Line 442"/>
          <p:cNvSpPr>
            <a:spLocks noChangeShapeType="1"/>
          </p:cNvSpPr>
          <p:nvPr/>
        </p:nvSpPr>
        <p:spPr bwMode="auto">
          <a:xfrm>
            <a:off x="4559301" y="6096179"/>
            <a:ext cx="19526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0" name="Line 443"/>
          <p:cNvSpPr>
            <a:spLocks noChangeShapeType="1"/>
          </p:cNvSpPr>
          <p:nvPr/>
        </p:nvSpPr>
        <p:spPr bwMode="auto">
          <a:xfrm flipH="1" flipV="1">
            <a:off x="6502401" y="5362755"/>
            <a:ext cx="952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1" name="Text Box 448"/>
          <p:cNvSpPr txBox="1">
            <a:spLocks noChangeArrowheads="1"/>
          </p:cNvSpPr>
          <p:nvPr/>
        </p:nvSpPr>
        <p:spPr bwMode="auto">
          <a:xfrm>
            <a:off x="2768600" y="6542434"/>
            <a:ext cx="138178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Page tables</a:t>
            </a:r>
          </a:p>
        </p:txBody>
      </p:sp>
      <p:sp>
        <p:nvSpPr>
          <p:cNvPr id="62" name="Text Box 449"/>
          <p:cNvSpPr txBox="1">
            <a:spLocks noChangeArrowheads="1"/>
          </p:cNvSpPr>
          <p:nvPr/>
        </p:nvSpPr>
        <p:spPr bwMode="auto">
          <a:xfrm>
            <a:off x="4872092" y="4067086"/>
            <a:ext cx="1446036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 miss</a:t>
            </a:r>
          </a:p>
        </p:txBody>
      </p:sp>
      <p:sp>
        <p:nvSpPr>
          <p:cNvPr id="63" name="Text Box 450"/>
          <p:cNvSpPr txBox="1">
            <a:spLocks noChangeArrowheads="1"/>
          </p:cNvSpPr>
          <p:nvPr/>
        </p:nvSpPr>
        <p:spPr bwMode="auto">
          <a:xfrm>
            <a:off x="6351795" y="4420223"/>
            <a:ext cx="979563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 d-TLB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64" name="Line 451"/>
          <p:cNvSpPr>
            <a:spLocks noChangeShapeType="1"/>
          </p:cNvSpPr>
          <p:nvPr/>
        </p:nvSpPr>
        <p:spPr bwMode="auto">
          <a:xfrm>
            <a:off x="3692524" y="1841679"/>
            <a:ext cx="362267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5" name="Line 452"/>
          <p:cNvSpPr>
            <a:spLocks noChangeShapeType="1"/>
          </p:cNvSpPr>
          <p:nvPr/>
        </p:nvSpPr>
        <p:spPr bwMode="auto">
          <a:xfrm>
            <a:off x="7315200" y="1841679"/>
            <a:ext cx="0" cy="3200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66" name="Text Box 453"/>
          <p:cNvSpPr txBox="1">
            <a:spLocks noChangeArrowheads="1"/>
          </p:cNvSpPr>
          <p:nvPr/>
        </p:nvSpPr>
        <p:spPr bwMode="auto">
          <a:xfrm>
            <a:off x="7616728" y="5296079"/>
            <a:ext cx="1049966" cy="902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Physical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address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(PA)</a:t>
            </a:r>
          </a:p>
        </p:txBody>
      </p:sp>
      <p:sp>
        <p:nvSpPr>
          <p:cNvPr id="67" name="Rectangle 454"/>
          <p:cNvSpPr>
            <a:spLocks noChangeArrowheads="1"/>
          </p:cNvSpPr>
          <p:nvPr/>
        </p:nvSpPr>
        <p:spPr bwMode="auto">
          <a:xfrm>
            <a:off x="6969125" y="9272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68" name="Text Box 455"/>
          <p:cNvSpPr txBox="1">
            <a:spLocks noChangeArrowheads="1"/>
          </p:cNvSpPr>
          <p:nvPr/>
        </p:nvSpPr>
        <p:spPr bwMode="auto">
          <a:xfrm>
            <a:off x="7211550" y="698679"/>
            <a:ext cx="575478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 dirty="0">
                <a:solidFill>
                  <a:schemeClr val="tx2"/>
                </a:solidFill>
              </a:rPr>
              <a:t>32/64</a:t>
            </a:r>
          </a:p>
        </p:txBody>
      </p:sp>
      <p:sp>
        <p:nvSpPr>
          <p:cNvPr id="69" name="Rectangle 456"/>
          <p:cNvSpPr>
            <a:spLocks noChangeArrowheads="1"/>
          </p:cNvSpPr>
          <p:nvPr/>
        </p:nvSpPr>
        <p:spPr bwMode="auto">
          <a:xfrm>
            <a:off x="75438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0" name="Rectangle 457"/>
          <p:cNvSpPr>
            <a:spLocks noChangeArrowheads="1"/>
          </p:cNvSpPr>
          <p:nvPr/>
        </p:nvSpPr>
        <p:spPr bwMode="auto">
          <a:xfrm>
            <a:off x="80772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1" name="Rectangle 458"/>
          <p:cNvSpPr>
            <a:spLocks noChangeArrowheads="1"/>
          </p:cNvSpPr>
          <p:nvPr/>
        </p:nvSpPr>
        <p:spPr bwMode="auto">
          <a:xfrm>
            <a:off x="86106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2" name="Rectangle 459"/>
          <p:cNvSpPr>
            <a:spLocks noChangeArrowheads="1"/>
          </p:cNvSpPr>
          <p:nvPr/>
        </p:nvSpPr>
        <p:spPr bwMode="auto">
          <a:xfrm>
            <a:off x="9144000" y="34418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3" name="Rectangle 460"/>
          <p:cNvSpPr>
            <a:spLocks noChangeArrowheads="1"/>
          </p:cNvSpPr>
          <p:nvPr/>
        </p:nvSpPr>
        <p:spPr bwMode="auto">
          <a:xfrm>
            <a:off x="75438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4" name="Rectangle 461"/>
          <p:cNvSpPr>
            <a:spLocks noChangeArrowheads="1"/>
          </p:cNvSpPr>
          <p:nvPr/>
        </p:nvSpPr>
        <p:spPr bwMode="auto">
          <a:xfrm>
            <a:off x="80772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5" name="Rectangle 462"/>
          <p:cNvSpPr>
            <a:spLocks noChangeArrowheads="1"/>
          </p:cNvSpPr>
          <p:nvPr/>
        </p:nvSpPr>
        <p:spPr bwMode="auto">
          <a:xfrm>
            <a:off x="86106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6" name="Rectangle 463"/>
          <p:cNvSpPr>
            <a:spLocks noChangeArrowheads="1"/>
          </p:cNvSpPr>
          <p:nvPr/>
        </p:nvSpPr>
        <p:spPr bwMode="auto">
          <a:xfrm>
            <a:off x="9144000" y="35942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7" name="Rectangle 464"/>
          <p:cNvSpPr>
            <a:spLocks noChangeArrowheads="1"/>
          </p:cNvSpPr>
          <p:nvPr/>
        </p:nvSpPr>
        <p:spPr bwMode="auto">
          <a:xfrm>
            <a:off x="75438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8" name="Rectangle 465"/>
          <p:cNvSpPr>
            <a:spLocks noChangeArrowheads="1"/>
          </p:cNvSpPr>
          <p:nvPr/>
        </p:nvSpPr>
        <p:spPr bwMode="auto">
          <a:xfrm>
            <a:off x="80772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79" name="Rectangle 466"/>
          <p:cNvSpPr>
            <a:spLocks noChangeArrowheads="1"/>
          </p:cNvSpPr>
          <p:nvPr/>
        </p:nvSpPr>
        <p:spPr bwMode="auto">
          <a:xfrm>
            <a:off x="86106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0" name="Rectangle 467"/>
          <p:cNvSpPr>
            <a:spLocks noChangeArrowheads="1"/>
          </p:cNvSpPr>
          <p:nvPr/>
        </p:nvSpPr>
        <p:spPr bwMode="auto">
          <a:xfrm>
            <a:off x="9144000" y="3746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1" name="Rectangle 468"/>
          <p:cNvSpPr>
            <a:spLocks noChangeArrowheads="1"/>
          </p:cNvSpPr>
          <p:nvPr/>
        </p:nvSpPr>
        <p:spPr bwMode="auto">
          <a:xfrm>
            <a:off x="75438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2" name="Rectangle 469"/>
          <p:cNvSpPr>
            <a:spLocks noChangeArrowheads="1"/>
          </p:cNvSpPr>
          <p:nvPr/>
        </p:nvSpPr>
        <p:spPr bwMode="auto">
          <a:xfrm>
            <a:off x="80772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3" name="Rectangle 470"/>
          <p:cNvSpPr>
            <a:spLocks noChangeArrowheads="1"/>
          </p:cNvSpPr>
          <p:nvPr/>
        </p:nvSpPr>
        <p:spPr bwMode="auto">
          <a:xfrm>
            <a:off x="86106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4" name="Rectangle 471"/>
          <p:cNvSpPr>
            <a:spLocks noChangeArrowheads="1"/>
          </p:cNvSpPr>
          <p:nvPr/>
        </p:nvSpPr>
        <p:spPr bwMode="auto">
          <a:xfrm>
            <a:off x="9144000" y="4127679"/>
            <a:ext cx="533400" cy="1524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endParaRPr lang="en-US" sz="1600">
              <a:solidFill>
                <a:schemeClr val="tx2"/>
              </a:solidFill>
            </a:endParaRPr>
          </a:p>
        </p:txBody>
      </p:sp>
      <p:sp>
        <p:nvSpPr>
          <p:cNvPr id="85" name="Text Box 472"/>
          <p:cNvSpPr txBox="1">
            <a:spLocks noChangeArrowheads="1"/>
          </p:cNvSpPr>
          <p:nvPr/>
        </p:nvSpPr>
        <p:spPr bwMode="auto">
          <a:xfrm>
            <a:off x="8511254" y="3876854"/>
            <a:ext cx="410496" cy="277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eaVert"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...</a:t>
            </a:r>
          </a:p>
        </p:txBody>
      </p:sp>
      <p:sp>
        <p:nvSpPr>
          <p:cNvPr id="86" name="Line 473"/>
          <p:cNvSpPr>
            <a:spLocks noChangeShapeType="1"/>
          </p:cNvSpPr>
          <p:nvPr/>
        </p:nvSpPr>
        <p:spPr bwMode="auto">
          <a:xfrm>
            <a:off x="7924800" y="5194479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7" name="Line 474"/>
          <p:cNvSpPr>
            <a:spLocks noChangeShapeType="1"/>
          </p:cNvSpPr>
          <p:nvPr/>
        </p:nvSpPr>
        <p:spPr bwMode="auto">
          <a:xfrm flipV="1">
            <a:off x="89154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8" name="Line 475"/>
          <p:cNvSpPr>
            <a:spLocks noChangeShapeType="1"/>
          </p:cNvSpPr>
          <p:nvPr/>
        </p:nvSpPr>
        <p:spPr bwMode="auto">
          <a:xfrm flipV="1">
            <a:off x="10287000" y="4661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89" name="Line 476"/>
          <p:cNvSpPr>
            <a:spLocks noChangeShapeType="1"/>
          </p:cNvSpPr>
          <p:nvPr/>
        </p:nvSpPr>
        <p:spPr bwMode="auto">
          <a:xfrm>
            <a:off x="7681914" y="4656317"/>
            <a:ext cx="2605087" cy="4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0" name="Line 477"/>
          <p:cNvSpPr>
            <a:spLocks noChangeShapeType="1"/>
          </p:cNvSpPr>
          <p:nvPr/>
        </p:nvSpPr>
        <p:spPr bwMode="auto">
          <a:xfrm flipV="1">
            <a:off x="768350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1" name="Line 478"/>
          <p:cNvSpPr>
            <a:spLocks noChangeShapeType="1"/>
          </p:cNvSpPr>
          <p:nvPr/>
        </p:nvSpPr>
        <p:spPr bwMode="auto">
          <a:xfrm flipV="1">
            <a:off x="8229600" y="4280079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2" name="Line 479"/>
          <p:cNvSpPr>
            <a:spLocks noChangeShapeType="1"/>
          </p:cNvSpPr>
          <p:nvPr/>
        </p:nvSpPr>
        <p:spPr bwMode="auto">
          <a:xfrm flipV="1">
            <a:off x="87534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3" name="Line 480"/>
          <p:cNvSpPr>
            <a:spLocks noChangeShapeType="1"/>
          </p:cNvSpPr>
          <p:nvPr/>
        </p:nvSpPr>
        <p:spPr bwMode="auto">
          <a:xfrm flipV="1">
            <a:off x="9286875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4" name="Line 481"/>
          <p:cNvSpPr>
            <a:spLocks noChangeShapeType="1"/>
          </p:cNvSpPr>
          <p:nvPr/>
        </p:nvSpPr>
        <p:spPr bwMode="auto">
          <a:xfrm flipV="1">
            <a:off x="9982200" y="3518079"/>
            <a:ext cx="0" cy="1524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5" name="Line 482"/>
          <p:cNvSpPr>
            <a:spLocks noChangeShapeType="1"/>
          </p:cNvSpPr>
          <p:nvPr/>
        </p:nvSpPr>
        <p:spPr bwMode="auto">
          <a:xfrm flipH="1">
            <a:off x="9677400" y="35180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6" name="Line 483"/>
          <p:cNvSpPr>
            <a:spLocks noChangeShapeType="1"/>
          </p:cNvSpPr>
          <p:nvPr/>
        </p:nvSpPr>
        <p:spPr bwMode="auto">
          <a:xfrm flipH="1">
            <a:off x="9677400" y="36704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7" name="Line 484"/>
          <p:cNvSpPr>
            <a:spLocks noChangeShapeType="1"/>
          </p:cNvSpPr>
          <p:nvPr/>
        </p:nvSpPr>
        <p:spPr bwMode="auto">
          <a:xfrm flipH="1">
            <a:off x="9677400" y="3822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8" name="Line 485"/>
          <p:cNvSpPr>
            <a:spLocks noChangeShapeType="1"/>
          </p:cNvSpPr>
          <p:nvPr/>
        </p:nvSpPr>
        <p:spPr bwMode="auto">
          <a:xfrm flipH="1">
            <a:off x="9677400" y="4203879"/>
            <a:ext cx="304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99" name="Line 429"/>
          <p:cNvSpPr>
            <a:spLocks noChangeShapeType="1"/>
          </p:cNvSpPr>
          <p:nvPr/>
        </p:nvSpPr>
        <p:spPr bwMode="auto">
          <a:xfrm>
            <a:off x="2182813" y="5257979"/>
            <a:ext cx="0" cy="7762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0" name="Line 430"/>
          <p:cNvSpPr>
            <a:spLocks noChangeShapeType="1"/>
          </p:cNvSpPr>
          <p:nvPr/>
        </p:nvSpPr>
        <p:spPr bwMode="auto">
          <a:xfrm flipV="1">
            <a:off x="2182813" y="6034268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01" name="Oval 486"/>
          <p:cNvSpPr>
            <a:spLocks noChangeArrowheads="1"/>
          </p:cNvSpPr>
          <p:nvPr/>
        </p:nvSpPr>
        <p:spPr bwMode="auto">
          <a:xfrm>
            <a:off x="2147888" y="5219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3" name="Oval 488"/>
          <p:cNvSpPr>
            <a:spLocks noChangeArrowheads="1"/>
          </p:cNvSpPr>
          <p:nvPr/>
        </p:nvSpPr>
        <p:spPr bwMode="auto">
          <a:xfrm>
            <a:off x="3654425" y="17908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4" name="Oval 489"/>
          <p:cNvSpPr>
            <a:spLocks noChangeArrowheads="1"/>
          </p:cNvSpPr>
          <p:nvPr/>
        </p:nvSpPr>
        <p:spPr bwMode="auto">
          <a:xfrm>
            <a:off x="2362200" y="18924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5" name="Line 491"/>
          <p:cNvSpPr>
            <a:spLocks noChangeShapeType="1"/>
          </p:cNvSpPr>
          <p:nvPr/>
        </p:nvSpPr>
        <p:spPr bwMode="auto">
          <a:xfrm flipH="1" flipV="1">
            <a:off x="7657224" y="1232079"/>
            <a:ext cx="0" cy="2209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06" name="Rectangle 492"/>
          <p:cNvSpPr>
            <a:spLocks noChangeArrowheads="1"/>
          </p:cNvSpPr>
          <p:nvPr/>
        </p:nvSpPr>
        <p:spPr bwMode="auto">
          <a:xfrm>
            <a:off x="8686800" y="5042079"/>
            <a:ext cx="1066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CT</a:t>
            </a:r>
          </a:p>
        </p:txBody>
      </p:sp>
      <p:sp>
        <p:nvSpPr>
          <p:cNvPr id="107" name="Rectangle 493"/>
          <p:cNvSpPr>
            <a:spLocks noChangeArrowheads="1"/>
          </p:cNvSpPr>
          <p:nvPr/>
        </p:nvSpPr>
        <p:spPr bwMode="auto">
          <a:xfrm>
            <a:off x="100584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CO</a:t>
            </a:r>
          </a:p>
        </p:txBody>
      </p:sp>
      <p:sp>
        <p:nvSpPr>
          <p:cNvPr id="108" name="Text Box 494"/>
          <p:cNvSpPr txBox="1">
            <a:spLocks noChangeArrowheads="1"/>
          </p:cNvSpPr>
          <p:nvPr/>
        </p:nvSpPr>
        <p:spPr bwMode="auto">
          <a:xfrm>
            <a:off x="9045575" y="4813479"/>
            <a:ext cx="349454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40</a:t>
            </a:r>
          </a:p>
        </p:txBody>
      </p:sp>
      <p:sp>
        <p:nvSpPr>
          <p:cNvPr id="109" name="Text Box 495"/>
          <p:cNvSpPr txBox="1">
            <a:spLocks noChangeArrowheads="1"/>
          </p:cNvSpPr>
          <p:nvPr/>
        </p:nvSpPr>
        <p:spPr bwMode="auto">
          <a:xfrm>
            <a:off x="100838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0" name="Rectangle 496"/>
          <p:cNvSpPr>
            <a:spLocks noChangeArrowheads="1"/>
          </p:cNvSpPr>
          <p:nvPr/>
        </p:nvSpPr>
        <p:spPr bwMode="auto">
          <a:xfrm>
            <a:off x="9753600" y="5042079"/>
            <a:ext cx="3048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tx2"/>
                </a:solidFill>
              </a:rPr>
              <a:t>CI</a:t>
            </a:r>
          </a:p>
        </p:txBody>
      </p:sp>
      <p:sp>
        <p:nvSpPr>
          <p:cNvPr id="111" name="Text Box 497"/>
          <p:cNvSpPr txBox="1">
            <a:spLocks noChangeArrowheads="1"/>
          </p:cNvSpPr>
          <p:nvPr/>
        </p:nvSpPr>
        <p:spPr bwMode="auto">
          <a:xfrm>
            <a:off x="9753601" y="48134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12" name="Oval 498"/>
          <p:cNvSpPr>
            <a:spLocks noChangeArrowheads="1"/>
          </p:cNvSpPr>
          <p:nvPr/>
        </p:nvSpPr>
        <p:spPr bwMode="auto">
          <a:xfrm>
            <a:off x="88773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3" name="Oval 499"/>
          <p:cNvSpPr>
            <a:spLocks noChangeArrowheads="1"/>
          </p:cNvSpPr>
          <p:nvPr/>
        </p:nvSpPr>
        <p:spPr bwMode="auto">
          <a:xfrm>
            <a:off x="99314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4" name="Oval 500"/>
          <p:cNvSpPr>
            <a:spLocks noChangeArrowheads="1"/>
          </p:cNvSpPr>
          <p:nvPr/>
        </p:nvSpPr>
        <p:spPr bwMode="auto">
          <a:xfrm>
            <a:off x="10248900" y="5003979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6" name="Line 502"/>
          <p:cNvSpPr>
            <a:spLocks noChangeShapeType="1"/>
          </p:cNvSpPr>
          <p:nvPr/>
        </p:nvSpPr>
        <p:spPr bwMode="auto">
          <a:xfrm flipH="1" flipV="1">
            <a:off x="7657224" y="2603679"/>
            <a:ext cx="2131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17" name="Rectangle 503"/>
          <p:cNvSpPr>
            <a:spLocks noChangeArrowheads="1"/>
          </p:cNvSpPr>
          <p:nvPr/>
        </p:nvSpPr>
        <p:spPr bwMode="auto">
          <a:xfrm>
            <a:off x="8950325" y="698679"/>
            <a:ext cx="1524000" cy="838200"/>
          </a:xfrm>
          <a:prstGeom prst="rect">
            <a:avLst/>
          </a:prstGeom>
          <a:solidFill>
            <a:srgbClr val="F6F5BD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L2, L3, and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main memory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18" name="Text Box 504"/>
          <p:cNvSpPr txBox="1">
            <a:spLocks noChangeArrowheads="1"/>
          </p:cNvSpPr>
          <p:nvPr/>
        </p:nvSpPr>
        <p:spPr bwMode="auto">
          <a:xfrm>
            <a:off x="7518401" y="2819579"/>
            <a:ext cx="2773363" cy="610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L1 </a:t>
            </a:r>
            <a:r>
              <a:rPr lang="en-US" sz="1600" b="1" dirty="0" err="1">
                <a:solidFill>
                  <a:schemeClr val="tx2"/>
                </a:solidFill>
              </a:rPr>
              <a:t>d</a:t>
            </a:r>
            <a:r>
              <a:rPr lang="en-US" sz="1600" b="1" dirty="0">
                <a:solidFill>
                  <a:schemeClr val="tx2"/>
                </a:solidFill>
              </a:rPr>
              <a:t>-cache </a:t>
            </a:r>
          </a:p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(64 sets, 8 lines/set)</a:t>
            </a:r>
          </a:p>
        </p:txBody>
      </p:sp>
      <p:sp>
        <p:nvSpPr>
          <p:cNvPr id="120" name="Line 506"/>
          <p:cNvSpPr>
            <a:spLocks noChangeShapeType="1"/>
          </p:cNvSpPr>
          <p:nvPr/>
        </p:nvSpPr>
        <p:spPr bwMode="auto">
          <a:xfrm flipV="1">
            <a:off x="9788525" y="1536879"/>
            <a:ext cx="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1" name="Line 507"/>
          <p:cNvSpPr>
            <a:spLocks noChangeShapeType="1"/>
          </p:cNvSpPr>
          <p:nvPr/>
        </p:nvSpPr>
        <p:spPr bwMode="auto">
          <a:xfrm flipH="1">
            <a:off x="8035925" y="1079679"/>
            <a:ext cx="914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2" name="Text Box 508"/>
          <p:cNvSpPr txBox="1">
            <a:spLocks noChangeArrowheads="1"/>
          </p:cNvSpPr>
          <p:nvPr/>
        </p:nvSpPr>
        <p:spPr bwMode="auto">
          <a:xfrm>
            <a:off x="7640398" y="1689279"/>
            <a:ext cx="412355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hit</a:t>
            </a:r>
          </a:p>
        </p:txBody>
      </p:sp>
      <p:sp>
        <p:nvSpPr>
          <p:cNvPr id="123" name="Text Box 509"/>
          <p:cNvSpPr txBox="1">
            <a:spLocks noChangeArrowheads="1"/>
          </p:cNvSpPr>
          <p:nvPr/>
        </p:nvSpPr>
        <p:spPr bwMode="auto">
          <a:xfrm>
            <a:off x="9752196" y="1764143"/>
            <a:ext cx="585096" cy="532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L1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miss</a:t>
            </a:r>
          </a:p>
        </p:txBody>
      </p:sp>
      <p:sp>
        <p:nvSpPr>
          <p:cNvPr id="124" name="Line 510"/>
          <p:cNvSpPr>
            <a:spLocks noChangeShapeType="1"/>
          </p:cNvSpPr>
          <p:nvPr/>
        </p:nvSpPr>
        <p:spPr bwMode="auto">
          <a:xfrm flipH="1">
            <a:off x="3311525" y="1038515"/>
            <a:ext cx="3657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27" name="Text Box 513"/>
          <p:cNvSpPr txBox="1">
            <a:spLocks noChangeArrowheads="1"/>
          </p:cNvSpPr>
          <p:nvPr/>
        </p:nvSpPr>
        <p:spPr bwMode="auto">
          <a:xfrm>
            <a:off x="2935289" y="1161227"/>
            <a:ext cx="2270173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Virtual address (VA)</a:t>
            </a:r>
          </a:p>
        </p:txBody>
      </p:sp>
      <p:sp>
        <p:nvSpPr>
          <p:cNvPr id="128" name="Rectangle 514"/>
          <p:cNvSpPr>
            <a:spLocks noChangeArrowheads="1"/>
          </p:cNvSpPr>
          <p:nvPr/>
        </p:nvSpPr>
        <p:spPr bwMode="auto">
          <a:xfrm>
            <a:off x="31591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VPN3</a:t>
            </a:r>
          </a:p>
        </p:txBody>
      </p:sp>
      <p:sp>
        <p:nvSpPr>
          <p:cNvPr id="129" name="Rectangle 515"/>
          <p:cNvSpPr>
            <a:spLocks noChangeArrowheads="1"/>
          </p:cNvSpPr>
          <p:nvPr/>
        </p:nvSpPr>
        <p:spPr bwMode="auto">
          <a:xfrm>
            <a:off x="3692525" y="4953179"/>
            <a:ext cx="533400" cy="3048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VPN4</a:t>
            </a:r>
          </a:p>
        </p:txBody>
      </p:sp>
      <p:sp>
        <p:nvSpPr>
          <p:cNvPr id="130" name="Text Box 516"/>
          <p:cNvSpPr txBox="1">
            <a:spLocks noChangeArrowheads="1"/>
          </p:cNvSpPr>
          <p:nvPr/>
        </p:nvSpPr>
        <p:spPr bwMode="auto">
          <a:xfrm>
            <a:off x="3771901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31" name="Text Box 517"/>
          <p:cNvSpPr txBox="1">
            <a:spLocks noChangeArrowheads="1"/>
          </p:cNvSpPr>
          <p:nvPr/>
        </p:nvSpPr>
        <p:spPr bwMode="auto">
          <a:xfrm>
            <a:off x="3311526" y="4737279"/>
            <a:ext cx="266097" cy="25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tx2"/>
                </a:solidFill>
              </a:rPr>
              <a:t>9</a:t>
            </a:r>
          </a:p>
        </p:txBody>
      </p:sp>
      <p:grpSp>
        <p:nvGrpSpPr>
          <p:cNvPr id="132" name="Group 641"/>
          <p:cNvGrpSpPr>
            <a:grpSpLocks/>
          </p:cNvGrpSpPr>
          <p:nvPr/>
        </p:nvGrpSpPr>
        <p:grpSpPr bwMode="auto">
          <a:xfrm>
            <a:off x="2630489" y="5645329"/>
            <a:ext cx="276225" cy="450850"/>
            <a:chOff x="739" y="2900"/>
            <a:chExt cx="174" cy="284"/>
          </a:xfrm>
        </p:grpSpPr>
        <p:sp>
          <p:nvSpPr>
            <p:cNvPr id="133" name="Line 43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4" name="Line 43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35" name="Line 523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36" name="Rectangle 525"/>
          <p:cNvSpPr>
            <a:spLocks noChangeArrowheads="1"/>
          </p:cNvSpPr>
          <p:nvPr/>
        </p:nvSpPr>
        <p:spPr bwMode="auto">
          <a:xfrm>
            <a:off x="2911475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7" name="Rectangle 526"/>
          <p:cNvSpPr>
            <a:spLocks noChangeArrowheads="1"/>
          </p:cNvSpPr>
          <p:nvPr/>
        </p:nvSpPr>
        <p:spPr bwMode="auto">
          <a:xfrm>
            <a:off x="2911475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38" name="Line 542"/>
          <p:cNvSpPr>
            <a:spLocks noChangeShapeType="1"/>
          </p:cNvSpPr>
          <p:nvPr/>
        </p:nvSpPr>
        <p:spPr bwMode="auto">
          <a:xfrm>
            <a:off x="2773363" y="5267505"/>
            <a:ext cx="0" cy="784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39" name="Line 543"/>
          <p:cNvSpPr>
            <a:spLocks noChangeShapeType="1"/>
          </p:cNvSpPr>
          <p:nvPr/>
        </p:nvSpPr>
        <p:spPr bwMode="auto">
          <a:xfrm flipV="1">
            <a:off x="2773363" y="6043793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0" name="Oval 544"/>
          <p:cNvSpPr>
            <a:spLocks noChangeArrowheads="1"/>
          </p:cNvSpPr>
          <p:nvPr/>
        </p:nvSpPr>
        <p:spPr bwMode="auto">
          <a:xfrm>
            <a:off x="2738438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1" name="Rectangle 610"/>
          <p:cNvSpPr>
            <a:spLocks noChangeArrowheads="1"/>
          </p:cNvSpPr>
          <p:nvPr/>
        </p:nvSpPr>
        <p:spPr bwMode="auto">
          <a:xfrm>
            <a:off x="3549650" y="5638979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2" name="Rectangle 611"/>
          <p:cNvSpPr>
            <a:spLocks noChangeArrowheads="1"/>
          </p:cNvSpPr>
          <p:nvPr/>
        </p:nvSpPr>
        <p:spPr bwMode="auto">
          <a:xfrm>
            <a:off x="3549650" y="5918379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 dirty="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3" name="Line 612"/>
          <p:cNvSpPr>
            <a:spLocks noChangeShapeType="1"/>
          </p:cNvSpPr>
          <p:nvPr/>
        </p:nvSpPr>
        <p:spPr bwMode="auto">
          <a:xfrm flipH="1">
            <a:off x="3409950" y="5267505"/>
            <a:ext cx="1588" cy="790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4" name="Line 613"/>
          <p:cNvSpPr>
            <a:spLocks noChangeShapeType="1"/>
          </p:cNvSpPr>
          <p:nvPr/>
        </p:nvSpPr>
        <p:spPr bwMode="auto">
          <a:xfrm flipV="1">
            <a:off x="3411538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45" name="Oval 614"/>
          <p:cNvSpPr>
            <a:spLocks noChangeArrowheads="1"/>
          </p:cNvSpPr>
          <p:nvPr/>
        </p:nvSpPr>
        <p:spPr bwMode="auto">
          <a:xfrm>
            <a:off x="3376613" y="5229404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6" name="Rectangle 619"/>
          <p:cNvSpPr>
            <a:spLocks noChangeArrowheads="1"/>
          </p:cNvSpPr>
          <p:nvPr/>
        </p:nvSpPr>
        <p:spPr bwMode="auto">
          <a:xfrm>
            <a:off x="4187825" y="5634217"/>
            <a:ext cx="368300" cy="914400"/>
          </a:xfrm>
          <a:prstGeom prst="rect">
            <a:avLst/>
          </a:prstGeom>
          <a:solidFill>
            <a:srgbClr val="DEDFF5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7" name="Rectangle 620"/>
          <p:cNvSpPr>
            <a:spLocks noChangeArrowheads="1"/>
          </p:cNvSpPr>
          <p:nvPr/>
        </p:nvSpPr>
        <p:spPr bwMode="auto">
          <a:xfrm>
            <a:off x="4187825" y="5913617"/>
            <a:ext cx="368300" cy="254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tx2"/>
                </a:solidFill>
              </a:rPr>
              <a:t>PTE</a:t>
            </a:r>
          </a:p>
        </p:txBody>
      </p:sp>
      <p:sp>
        <p:nvSpPr>
          <p:cNvPr id="148" name="Line 621"/>
          <p:cNvSpPr>
            <a:spLocks noChangeShapeType="1"/>
          </p:cNvSpPr>
          <p:nvPr/>
        </p:nvSpPr>
        <p:spPr bwMode="auto">
          <a:xfrm>
            <a:off x="4049713" y="5262743"/>
            <a:ext cx="0" cy="788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49" name="Line 622"/>
          <p:cNvSpPr>
            <a:spLocks noChangeShapeType="1"/>
          </p:cNvSpPr>
          <p:nvPr/>
        </p:nvSpPr>
        <p:spPr bwMode="auto">
          <a:xfrm flipV="1">
            <a:off x="4049713" y="6048555"/>
            <a:ext cx="133350" cy="9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/>
            <a:endParaRPr lang="en-US" sz="1400"/>
          </a:p>
        </p:txBody>
      </p:sp>
      <p:sp>
        <p:nvSpPr>
          <p:cNvPr id="150" name="Oval 623"/>
          <p:cNvSpPr>
            <a:spLocks noChangeArrowheads="1"/>
          </p:cNvSpPr>
          <p:nvPr/>
        </p:nvSpPr>
        <p:spPr bwMode="auto">
          <a:xfrm>
            <a:off x="4014788" y="5224642"/>
            <a:ext cx="76200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1" name="Line 626"/>
          <p:cNvSpPr>
            <a:spLocks noChangeShapeType="1"/>
          </p:cNvSpPr>
          <p:nvPr/>
        </p:nvSpPr>
        <p:spPr bwMode="auto">
          <a:xfrm>
            <a:off x="78105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2" name="Line 627"/>
          <p:cNvSpPr>
            <a:spLocks noChangeShapeType="1"/>
          </p:cNvSpPr>
          <p:nvPr/>
        </p:nvSpPr>
        <p:spPr bwMode="auto">
          <a:xfrm>
            <a:off x="8334375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3" name="Line 628"/>
          <p:cNvSpPr>
            <a:spLocks noChangeShapeType="1"/>
          </p:cNvSpPr>
          <p:nvPr/>
        </p:nvSpPr>
        <p:spPr bwMode="auto">
          <a:xfrm>
            <a:off x="8858250" y="3441880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4" name="Line 629"/>
          <p:cNvSpPr>
            <a:spLocks noChangeShapeType="1"/>
          </p:cNvSpPr>
          <p:nvPr/>
        </p:nvSpPr>
        <p:spPr bwMode="auto">
          <a:xfrm>
            <a:off x="9410700" y="3451405"/>
            <a:ext cx="0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5" name="Line 631"/>
          <p:cNvSpPr>
            <a:spLocks noChangeShapeType="1"/>
          </p:cNvSpPr>
          <p:nvPr/>
        </p:nvSpPr>
        <p:spPr bwMode="auto">
          <a:xfrm>
            <a:off x="7813675" y="4127679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6" name="Line 632"/>
          <p:cNvSpPr>
            <a:spLocks noChangeShapeType="1"/>
          </p:cNvSpPr>
          <p:nvPr/>
        </p:nvSpPr>
        <p:spPr bwMode="auto">
          <a:xfrm>
            <a:off x="8343900" y="4132443"/>
            <a:ext cx="0" cy="147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7" name="Line 633"/>
          <p:cNvSpPr>
            <a:spLocks noChangeShapeType="1"/>
          </p:cNvSpPr>
          <p:nvPr/>
        </p:nvSpPr>
        <p:spPr bwMode="auto">
          <a:xfrm>
            <a:off x="8880475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8" name="Line 634"/>
          <p:cNvSpPr>
            <a:spLocks noChangeShapeType="1"/>
          </p:cNvSpPr>
          <p:nvPr/>
        </p:nvSpPr>
        <p:spPr bwMode="auto">
          <a:xfrm>
            <a:off x="9410700" y="4130854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59" name="Line 635"/>
          <p:cNvSpPr>
            <a:spLocks noChangeShapeType="1"/>
          </p:cNvSpPr>
          <p:nvPr/>
        </p:nvSpPr>
        <p:spPr bwMode="auto">
          <a:xfrm flipV="1">
            <a:off x="7956550" y="428007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0" name="Line 636"/>
          <p:cNvSpPr>
            <a:spLocks noChangeShapeType="1"/>
          </p:cNvSpPr>
          <p:nvPr/>
        </p:nvSpPr>
        <p:spPr bwMode="auto">
          <a:xfrm flipV="1">
            <a:off x="8477250" y="4281667"/>
            <a:ext cx="0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1" name="Line 637"/>
          <p:cNvSpPr>
            <a:spLocks noChangeShapeType="1"/>
          </p:cNvSpPr>
          <p:nvPr/>
        </p:nvSpPr>
        <p:spPr bwMode="auto">
          <a:xfrm flipV="1">
            <a:off x="9017000" y="4273729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2" name="Line 638"/>
          <p:cNvSpPr>
            <a:spLocks noChangeShapeType="1"/>
          </p:cNvSpPr>
          <p:nvPr/>
        </p:nvSpPr>
        <p:spPr bwMode="auto">
          <a:xfrm flipV="1">
            <a:off x="9553575" y="4283255"/>
            <a:ext cx="0" cy="3730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63" name="Line 639"/>
          <p:cNvSpPr>
            <a:spLocks noChangeShapeType="1"/>
          </p:cNvSpPr>
          <p:nvPr/>
        </p:nvSpPr>
        <p:spPr bwMode="auto">
          <a:xfrm>
            <a:off x="2060575" y="5638979"/>
            <a:ext cx="2349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grpSp>
        <p:nvGrpSpPr>
          <p:cNvPr id="164" name="Group 642"/>
          <p:cNvGrpSpPr>
            <a:grpSpLocks/>
          </p:cNvGrpSpPr>
          <p:nvPr/>
        </p:nvGrpSpPr>
        <p:grpSpPr bwMode="auto">
          <a:xfrm>
            <a:off x="3278189" y="5640567"/>
            <a:ext cx="276225" cy="450850"/>
            <a:chOff x="739" y="2900"/>
            <a:chExt cx="174" cy="284"/>
          </a:xfrm>
        </p:grpSpPr>
        <p:sp>
          <p:nvSpPr>
            <p:cNvPr id="165" name="Line 643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6" name="Line 644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7" name="Line 645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grpSp>
        <p:nvGrpSpPr>
          <p:cNvPr id="168" name="Group 646"/>
          <p:cNvGrpSpPr>
            <a:grpSpLocks/>
          </p:cNvGrpSpPr>
          <p:nvPr/>
        </p:nvGrpSpPr>
        <p:grpSpPr bwMode="auto">
          <a:xfrm>
            <a:off x="3916364" y="5640567"/>
            <a:ext cx="276225" cy="450850"/>
            <a:chOff x="739" y="2900"/>
            <a:chExt cx="174" cy="284"/>
          </a:xfrm>
        </p:grpSpPr>
        <p:sp>
          <p:nvSpPr>
            <p:cNvPr id="169" name="Line 647"/>
            <p:cNvSpPr>
              <a:spLocks noChangeShapeType="1"/>
            </p:cNvSpPr>
            <p:nvPr/>
          </p:nvSpPr>
          <p:spPr bwMode="auto">
            <a:xfrm flipV="1">
              <a:off x="739" y="3181"/>
              <a:ext cx="40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0" name="Line 648"/>
            <p:cNvSpPr>
              <a:spLocks noChangeShapeType="1"/>
            </p:cNvSpPr>
            <p:nvPr/>
          </p:nvSpPr>
          <p:spPr bwMode="auto">
            <a:xfrm flipV="1">
              <a:off x="779" y="2900"/>
              <a:ext cx="0" cy="28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71" name="Line 649"/>
            <p:cNvSpPr>
              <a:spLocks noChangeShapeType="1"/>
            </p:cNvSpPr>
            <p:nvPr/>
          </p:nvSpPr>
          <p:spPr bwMode="auto">
            <a:xfrm>
              <a:off x="779" y="2900"/>
              <a:ext cx="134" cy="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sp>
        <p:nvSpPr>
          <p:cNvPr id="172" name="Rectangle 503"/>
          <p:cNvSpPr>
            <a:spLocks noChangeArrowheads="1"/>
          </p:cNvSpPr>
          <p:nvPr/>
        </p:nvSpPr>
        <p:spPr bwMode="auto">
          <a:xfrm>
            <a:off x="3918606" y="4127679"/>
            <a:ext cx="1017971" cy="533400"/>
          </a:xfrm>
          <a:prstGeom prst="rect">
            <a:avLst/>
          </a:prstGeom>
          <a:solidFill>
            <a:srgbClr val="F6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b="1" dirty="0">
                <a:solidFill>
                  <a:schemeClr val="tx2"/>
                </a:solidFill>
              </a:rPr>
              <a:t>L2 TLB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73" name="Line 418"/>
          <p:cNvSpPr>
            <a:spLocks noChangeShapeType="1"/>
          </p:cNvSpPr>
          <p:nvPr/>
        </p:nvSpPr>
        <p:spPr bwMode="auto">
          <a:xfrm flipH="1">
            <a:off x="4953000" y="4356279"/>
            <a:ext cx="14338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4" name="Line 418"/>
          <p:cNvSpPr>
            <a:spLocks noChangeShapeType="1"/>
          </p:cNvSpPr>
          <p:nvPr/>
        </p:nvSpPr>
        <p:spPr bwMode="auto">
          <a:xfrm>
            <a:off x="4572000" y="4661079"/>
            <a:ext cx="6350" cy="5635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5" name="Line 418"/>
          <p:cNvSpPr>
            <a:spLocks noChangeShapeType="1"/>
          </p:cNvSpPr>
          <p:nvPr/>
        </p:nvSpPr>
        <p:spPr bwMode="auto">
          <a:xfrm flipV="1">
            <a:off x="4572000" y="5229404"/>
            <a:ext cx="152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6" name="Text Box 450"/>
          <p:cNvSpPr txBox="1">
            <a:spLocks noChangeArrowheads="1"/>
          </p:cNvSpPr>
          <p:nvPr/>
        </p:nvSpPr>
        <p:spPr bwMode="auto">
          <a:xfrm>
            <a:off x="4597001" y="4951781"/>
            <a:ext cx="109844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hit</a:t>
            </a:r>
          </a:p>
        </p:txBody>
      </p:sp>
      <p:sp>
        <p:nvSpPr>
          <p:cNvPr id="177" name="Line 418"/>
          <p:cNvSpPr>
            <a:spLocks noChangeShapeType="1"/>
          </p:cNvSpPr>
          <p:nvPr/>
        </p:nvSpPr>
        <p:spPr bwMode="auto">
          <a:xfrm flipH="1">
            <a:off x="2244724" y="4406202"/>
            <a:ext cx="1671639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none" w="med" len="med"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endParaRPr lang="en-US" sz="1600"/>
          </a:p>
        </p:txBody>
      </p:sp>
      <p:sp>
        <p:nvSpPr>
          <p:cNvPr id="178" name="Text Box 450"/>
          <p:cNvSpPr txBox="1">
            <a:spLocks noChangeArrowheads="1"/>
          </p:cNvSpPr>
          <p:nvPr/>
        </p:nvSpPr>
        <p:spPr bwMode="auto">
          <a:xfrm>
            <a:off x="2400524" y="4117009"/>
            <a:ext cx="1271181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L2 TLB miss</a:t>
            </a:r>
          </a:p>
        </p:txBody>
      </p:sp>
      <p:sp>
        <p:nvSpPr>
          <p:cNvPr id="179" name="Text Box 449"/>
          <p:cNvSpPr txBox="1">
            <a:spLocks noChangeArrowheads="1"/>
          </p:cNvSpPr>
          <p:nvPr/>
        </p:nvSpPr>
        <p:spPr bwMode="auto">
          <a:xfrm>
            <a:off x="5220151" y="4332088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0" name="Text Box 449"/>
          <p:cNvSpPr txBox="1">
            <a:spLocks noChangeArrowheads="1"/>
          </p:cNvSpPr>
          <p:nvPr/>
        </p:nvSpPr>
        <p:spPr bwMode="auto">
          <a:xfrm>
            <a:off x="2711276" y="4406922"/>
            <a:ext cx="554638" cy="311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</a:pPr>
            <a:r>
              <a:rPr lang="en-US" sz="1600" i="1" dirty="0">
                <a:solidFill>
                  <a:schemeClr val="tx2"/>
                </a:solidFill>
              </a:rPr>
              <a:t>VPN</a:t>
            </a:r>
          </a:p>
        </p:txBody>
      </p:sp>
      <p:sp>
        <p:nvSpPr>
          <p:cNvPr id="181" name="Text Box 513"/>
          <p:cNvSpPr txBox="1">
            <a:spLocks noChangeArrowheads="1"/>
          </p:cNvSpPr>
          <p:nvPr/>
        </p:nvSpPr>
        <p:spPr bwMode="auto">
          <a:xfrm>
            <a:off x="5146516" y="741125"/>
            <a:ext cx="646331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 b="1" dirty="0"/>
              <a:t>data</a:t>
            </a:r>
          </a:p>
        </p:txBody>
      </p:sp>
      <p:sp>
        <p:nvSpPr>
          <p:cNvPr id="49" name="Slide Number Placeholder 48">
            <a:extLst>
              <a:ext uri="{FF2B5EF4-FFF2-40B4-BE49-F238E27FC236}">
                <a16:creationId xmlns:a16="http://schemas.microsoft.com/office/drawing/2014/main" id="{6AD7A1D4-2269-47DD-AF37-76212B5EC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8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5e39d93ef4_0_1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6DA12C5-CB65-BA40-BBEC-E064B8EFE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  <p:sp>
        <p:nvSpPr>
          <p:cNvPr id="499" name="Google Shape;499;g5e39d93ef4_0_120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00" name="Google Shape;500;g5e39d93ef4_0_120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04" name="Google Shape;504;g5e39d93ef4_0_120"/>
          <p:cNvCxnSpPr>
            <a:stCxn id="499" idx="3"/>
            <a:endCxn id="500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5" name="Google Shape;505;g5e39d93ef4_0_120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06" name="Google Shape;506;g5e39d93ef4_0_120"/>
          <p:cNvSpPr/>
          <p:nvPr/>
        </p:nvSpPr>
        <p:spPr>
          <a:xfrm>
            <a:off x="6453050" y="266042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4" name="Google Shape;459;g5e39d93ef4_0_81">
            <a:extLst>
              <a:ext uri="{FF2B5EF4-FFF2-40B4-BE49-F238E27FC236}">
                <a16:creationId xmlns:a16="http://schemas.microsoft.com/office/drawing/2014/main" id="{5CC5E250-61CA-4C2C-B39C-226B59770DD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5" name="Google Shape;460;g5e39d93ef4_0_81">
            <a:extLst>
              <a:ext uri="{FF2B5EF4-FFF2-40B4-BE49-F238E27FC236}">
                <a16:creationId xmlns:a16="http://schemas.microsoft.com/office/drawing/2014/main" id="{E2515954-D15F-4C96-BE54-38D1AC21DC32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6" name="Google Shape;461;g5e39d93ef4_0_81">
            <a:extLst>
              <a:ext uri="{FF2B5EF4-FFF2-40B4-BE49-F238E27FC236}">
                <a16:creationId xmlns:a16="http://schemas.microsoft.com/office/drawing/2014/main" id="{5089627D-45E4-46A1-8789-FAD8C5409D98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F21705C-E7C4-294E-80BE-E37EB9BE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13" name="Google Shape;507;g5e39d93ef4_0_120">
            <a:extLst>
              <a:ext uri="{FF2B5EF4-FFF2-40B4-BE49-F238E27FC236}">
                <a16:creationId xmlns:a16="http://schemas.microsoft.com/office/drawing/2014/main" id="{55F69168-1472-BC4B-B0FA-9B992D4CC885}"/>
              </a:ext>
            </a:extLst>
          </p:cNvPr>
          <p:cNvSpPr txBox="1"/>
          <p:nvPr/>
        </p:nvSpPr>
        <p:spPr>
          <a:xfrm>
            <a:off x="8943950" y="2435150"/>
            <a:ext cx="22515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There’s enough RAM for both. Why should we have to swap?</a:t>
            </a:r>
          </a:p>
          <a:p>
            <a:endParaRPr lang="en-US" sz="2400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Challenge here is that programs are compiled with specific addresses…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9;g5e39d93ef4_0_81">
            <a:extLst>
              <a:ext uri="{FF2B5EF4-FFF2-40B4-BE49-F238E27FC236}">
                <a16:creationId xmlns:a16="http://schemas.microsoft.com/office/drawing/2014/main" id="{E9291180-B6D8-4BAE-9611-C8EBBF97E929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6" name="Google Shape;460;g5e39d93ef4_0_81">
            <a:extLst>
              <a:ext uri="{FF2B5EF4-FFF2-40B4-BE49-F238E27FC236}">
                <a16:creationId xmlns:a16="http://schemas.microsoft.com/office/drawing/2014/main" id="{1CC68D99-080A-4165-BF0B-F72D2E1EE83D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7" name="Google Shape;461;g5e39d93ef4_0_81">
            <a:extLst>
              <a:ext uri="{FF2B5EF4-FFF2-40B4-BE49-F238E27FC236}">
                <a16:creationId xmlns:a16="http://schemas.microsoft.com/office/drawing/2014/main" id="{969EC5AD-C5A3-4B9F-AE99-2FFA30F0D1D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589587" y="4210585"/>
            <a:ext cx="983563" cy="3474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2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4" name="Google Shape;534;g5e39d93ef4_0_444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40" name="Google Shape;540;g5e39d93ef4_0_444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5e39d93ef4_0_4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Memory fragmentation</a:t>
            </a:r>
            <a:endParaRPr dirty="0"/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9CAD837-F0DD-EF42-921A-625A8BCA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 dirty="0"/>
          </a:p>
        </p:txBody>
      </p:sp>
      <p:sp>
        <p:nvSpPr>
          <p:cNvPr id="531" name="Google Shape;531;g5e39d93ef4_0_444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CPU</a:t>
            </a:r>
            <a:endParaRPr sz="2400" dirty="0"/>
          </a:p>
        </p:txBody>
      </p:sp>
      <p:sp>
        <p:nvSpPr>
          <p:cNvPr id="532" name="Google Shape;532;g5e39d93ef4_0_444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33" name="Google Shape;533;g5e39d93ef4_0_44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35" name="Google Shape;535;g5e39d93ef4_0_444"/>
          <p:cNvCxnSpPr>
            <a:cxnSpLocks/>
            <a:stCxn id="536" idx="3"/>
            <a:endCxn id="531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7" name="Google Shape;537;g5e39d93ef4_0_444"/>
          <p:cNvCxnSpPr>
            <a:stCxn id="531" idx="3"/>
            <a:endCxn id="538" idx="1"/>
          </p:cNvCxnSpPr>
          <p:nvPr/>
        </p:nvCxnSpPr>
        <p:spPr>
          <a:xfrm>
            <a:off x="5592850" y="4558075"/>
            <a:ext cx="860100" cy="455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9" name="Google Shape;539;g5e39d93ef4_0_444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36" name="Google Shape;536;g5e39d93ef4_0_444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38" name="Google Shape;538;g5e39d93ef4_0_444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99531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5e39d93ef4_0_4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3883BFB1-2345-E645-8C3D-7F81E8EA3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 dirty="0"/>
          </a:p>
        </p:txBody>
      </p:sp>
      <p:sp>
        <p:nvSpPr>
          <p:cNvPr id="548" name="Google Shape;548;g5e39d93ef4_0_46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49" name="Google Shape;549;g5e39d93ef4_0_46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50" name="Google Shape;550;g5e39d93ef4_0_46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51" name="Google Shape;551;g5e39d93ef4_0_461"/>
          <p:cNvCxnSpPr>
            <a:cxnSpLocks/>
            <a:stCxn id="552" idx="3"/>
            <a:endCxn id="548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3" name="Google Shape;553;g5e39d93ef4_0_461"/>
          <p:cNvCxnSpPr>
            <a:stCxn id="548" idx="3"/>
            <a:endCxn id="554" idx="1"/>
          </p:cNvCxnSpPr>
          <p:nvPr/>
        </p:nvCxnSpPr>
        <p:spPr>
          <a:xfrm rot="10800000" flipH="1">
            <a:off x="5592850" y="4246075"/>
            <a:ext cx="3212100" cy="312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55" name="Google Shape;555;g5e39d93ef4_0_461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56" name="Google Shape;556;g5e39d93ef4_0_461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7" name="Google Shape;557;g5e39d93ef4_0_461"/>
          <p:cNvSpPr/>
          <p:nvPr/>
        </p:nvSpPr>
        <p:spPr>
          <a:xfrm>
            <a:off x="6453050" y="462227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52" name="Google Shape;552;g5e39d93ef4_0_461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4" name="Google Shape;554;g5e39d93ef4_0_461"/>
          <p:cNvSpPr/>
          <p:nvPr/>
        </p:nvSpPr>
        <p:spPr>
          <a:xfrm>
            <a:off x="8804950" y="3579950"/>
            <a:ext cx="1773000" cy="13320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58" name="Google Shape;558;g5e39d93ef4_0_461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Hmm… There’s enough space, but not all together!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5e39d93ef4_0_70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A92DE8E8-FB37-BA46-B48D-D945930F9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 dirty="0"/>
          </a:p>
        </p:txBody>
      </p:sp>
      <p:sp>
        <p:nvSpPr>
          <p:cNvPr id="566" name="Google Shape;566;g5e39d93ef4_0_706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67" name="Google Shape;567;g5e39d93ef4_0_70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68" name="Google Shape;568;g5e39d93ef4_0_70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69" name="Google Shape;569;g5e39d93ef4_0_706"/>
          <p:cNvCxnSpPr>
            <a:cxnSpLocks/>
            <a:stCxn id="570" idx="3"/>
            <a:endCxn id="566" idx="1"/>
          </p:cNvCxnSpPr>
          <p:nvPr/>
        </p:nvCxnSpPr>
        <p:spPr>
          <a:xfrm>
            <a:off x="3875975" y="4143425"/>
            <a:ext cx="697175" cy="4146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1" name="Google Shape;571;g5e39d93ef4_0_706"/>
          <p:cNvCxnSpPr>
            <a:stCxn id="566" idx="3"/>
            <a:endCxn id="572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73" name="Google Shape;573;g5e39d93ef4_0_70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74" name="Google Shape;574;g5e39d93ef4_0_706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5" name="Google Shape;575;g5e39d93ef4_0_706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70" name="Google Shape;570;g5e39d93ef4_0_706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2" name="Google Shape;572;g5e39d93ef4_0_706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76" name="Google Shape;576;g5e39d93ef4_0_706"/>
          <p:cNvSpPr txBox="1"/>
          <p:nvPr/>
        </p:nvSpPr>
        <p:spPr>
          <a:xfrm>
            <a:off x="2460450" y="4671625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There we go!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5e39d93ef4_0_7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Memory fragmentation</a:t>
            </a:r>
            <a:endParaRPr dirty="0"/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F912834E-285E-AE4D-BE51-01ADD39A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 dirty="0"/>
          </a:p>
        </p:txBody>
      </p:sp>
      <p:sp>
        <p:nvSpPr>
          <p:cNvPr id="584" name="Google Shape;584;g5e39d93ef4_0_72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85" name="Google Shape;585;g5e39d93ef4_0_72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86" name="Google Shape;586;g5e39d93ef4_0_723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587" name="Google Shape;587;g5e39d93ef4_0_723"/>
          <p:cNvCxnSpPr>
            <a:cxnSpLocks/>
            <a:stCxn id="588" idx="3"/>
            <a:endCxn id="584" idx="1"/>
          </p:cNvCxnSpPr>
          <p:nvPr/>
        </p:nvCxnSpPr>
        <p:spPr>
          <a:xfrm>
            <a:off x="3875975" y="3348825"/>
            <a:ext cx="697175" cy="12092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89" name="Google Shape;589;g5e39d93ef4_0_723"/>
          <p:cNvCxnSpPr>
            <a:stCxn id="584" idx="3"/>
            <a:endCxn id="590" idx="1"/>
          </p:cNvCxnSpPr>
          <p:nvPr/>
        </p:nvCxnSpPr>
        <p:spPr>
          <a:xfrm>
            <a:off x="5592850" y="4558075"/>
            <a:ext cx="860100" cy="531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g5e39d93ef4_0_72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88" name="Google Shape;588;g5e39d93ef4_0_723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2" name="Google Shape;592;g5e39d93ef4_0_723"/>
          <p:cNvSpPr/>
          <p:nvPr/>
        </p:nvSpPr>
        <p:spPr>
          <a:xfrm>
            <a:off x="6452950" y="3663025"/>
            <a:ext cx="2251500" cy="782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593" name="Google Shape;593;g5e39d93ef4_0_723"/>
          <p:cNvSpPr/>
          <p:nvPr/>
        </p:nvSpPr>
        <p:spPr>
          <a:xfrm>
            <a:off x="1961075" y="3836375"/>
            <a:ext cx="1914900" cy="6141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0" name="Google Shape;590;g5e39d93ef4_0_723"/>
          <p:cNvSpPr/>
          <p:nvPr/>
        </p:nvSpPr>
        <p:spPr>
          <a:xfrm>
            <a:off x="6452950" y="4445125"/>
            <a:ext cx="2251500" cy="12888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D</a:t>
            </a:r>
            <a:endParaRPr sz="2400"/>
          </a:p>
        </p:txBody>
      </p:sp>
      <p:sp>
        <p:nvSpPr>
          <p:cNvPr id="594" name="Google Shape;594;g5e39d93ef4_0_723"/>
          <p:cNvSpPr txBox="1"/>
          <p:nvPr/>
        </p:nvSpPr>
        <p:spPr>
          <a:xfrm>
            <a:off x="4083900" y="2912900"/>
            <a:ext cx="187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>
                <a:latin typeface="Calibri"/>
                <a:ea typeface="Calibri"/>
                <a:cs typeface="Calibri"/>
                <a:sym typeface="Calibri"/>
              </a:rPr>
              <a:t>Wait… This isn’t my data?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7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E8-44C3-4502-834B-A1A31EFAE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7C26C-C885-4290-869E-477761489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</a:t>
            </a:r>
          </a:p>
          <a:p>
            <a:pPr lvl="1"/>
            <a:r>
              <a:rPr lang="en-US" dirty="0"/>
              <a:t>Due Tuesday after Thanksgiving</a:t>
            </a:r>
          </a:p>
          <a:p>
            <a:pPr lvl="1"/>
            <a:r>
              <a:rPr lang="en-US" dirty="0"/>
              <a:t>Caches and Cache Performance and Virtual Memory</a:t>
            </a:r>
          </a:p>
          <a:p>
            <a:pPr lvl="2"/>
            <a:r>
              <a:rPr lang="en-US" dirty="0"/>
              <a:t>Today’s lecture is relevant</a:t>
            </a:r>
          </a:p>
          <a:p>
            <a:endParaRPr lang="en-US" dirty="0"/>
          </a:p>
          <a:p>
            <a:r>
              <a:rPr lang="en-US" dirty="0"/>
              <a:t>SETI Lab</a:t>
            </a:r>
          </a:p>
          <a:p>
            <a:pPr lvl="1"/>
            <a:r>
              <a:rPr lang="en-US" dirty="0"/>
              <a:t>Due Thursday after Thanksgiving</a:t>
            </a:r>
          </a:p>
          <a:p>
            <a:pPr lvl="1"/>
            <a:r>
              <a:rPr lang="en-US" dirty="0"/>
              <a:t>See pinned Piazza posts on Getting Started and on Testing</a:t>
            </a:r>
          </a:p>
          <a:p>
            <a:pPr lvl="1"/>
            <a:r>
              <a:rPr lang="en-US" dirty="0"/>
              <a:t>Make sure you do tests of your code on Amdahl!!</a:t>
            </a:r>
          </a:p>
          <a:p>
            <a:pPr lvl="2"/>
            <a:r>
              <a:rPr lang="en-US" dirty="0"/>
              <a:t>Running with many cores on Moore slows it down for everyone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79AEE-3807-4A61-806D-9F0920E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75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Processes might be bigger than RAM</a:t>
            </a:r>
            <a:endParaRPr sz="4000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07035366-C6AF-8340-85A0-DA995456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386449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574439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stCxn id="459" idx="2"/>
            <a:endCxn id="457" idx="0"/>
          </p:cNvCxnSpPr>
          <p:nvPr/>
        </p:nvCxnSpPr>
        <p:spPr>
          <a:xfrm>
            <a:off x="2918526" y="2123075"/>
            <a:ext cx="1455815" cy="195635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flipV="1">
            <a:off x="4884190" y="4197175"/>
            <a:ext cx="8602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591;g5e39d93ef4_0_723">
            <a:extLst>
              <a:ext uri="{FF2B5EF4-FFF2-40B4-BE49-F238E27FC236}">
                <a16:creationId xmlns:a16="http://schemas.microsoft.com/office/drawing/2014/main" id="{49CE20C7-BA41-5F4F-8247-DD579CE35BBD}"/>
              </a:ext>
            </a:extLst>
          </p:cNvPr>
          <p:cNvSpPr/>
          <p:nvPr/>
        </p:nvSpPr>
        <p:spPr>
          <a:xfrm>
            <a:off x="8240190" y="1508976"/>
            <a:ext cx="2251500" cy="4847375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1100" dirty="0"/>
              <a:t> </a:t>
            </a:r>
            <a:endParaRPr lang="en-US" sz="2000" dirty="0"/>
          </a:p>
          <a:p>
            <a:pPr algn="ctr"/>
            <a:r>
              <a:rPr lang="en-US" sz="2400" dirty="0"/>
              <a:t>Memory for Process A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4BD00B-8697-B740-B85E-1B3708CAF3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569" r="27672"/>
          <a:stretch/>
        </p:blipFill>
        <p:spPr>
          <a:xfrm>
            <a:off x="8574021" y="4079425"/>
            <a:ext cx="1583835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578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7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5e39d93ef4_0_1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Processes can’t be trusted</a:t>
            </a:r>
            <a:endParaRPr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B5E9164F-F69A-F74F-B8D5-EFFA4A52F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22</a:t>
            </a:fld>
            <a:endParaRPr lang="en-US" dirty="0"/>
          </a:p>
        </p:txBody>
      </p:sp>
      <p:sp>
        <p:nvSpPr>
          <p:cNvPr id="515" name="Google Shape;515;g5e39d93ef4_0_136"/>
          <p:cNvSpPr/>
          <p:nvPr/>
        </p:nvSpPr>
        <p:spPr>
          <a:xfrm>
            <a:off x="4508812" y="2950350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516" name="Google Shape;516;g5e39d93ef4_0_136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517" name="Google Shape;517;g5e39d93ef4_0_136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18" name="Google Shape;518;g5e39d93ef4_0_136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519" name="Google Shape;519;g5e39d93ef4_0_136"/>
          <p:cNvCxnSpPr>
            <a:cxnSpLocks/>
            <a:stCxn id="518" idx="3"/>
            <a:endCxn id="515" idx="1"/>
          </p:cNvCxnSpPr>
          <p:nvPr/>
        </p:nvCxnSpPr>
        <p:spPr>
          <a:xfrm>
            <a:off x="3875975" y="2582425"/>
            <a:ext cx="632837" cy="8465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0" name="Google Shape;520;g5e39d93ef4_0_136"/>
          <p:cNvCxnSpPr>
            <a:stCxn id="515" idx="3"/>
            <a:endCxn id="521" idx="1"/>
          </p:cNvCxnSpPr>
          <p:nvPr/>
        </p:nvCxnSpPr>
        <p:spPr>
          <a:xfrm flipV="1">
            <a:off x="5528512" y="3161725"/>
            <a:ext cx="924438" cy="2672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21" name="Google Shape;521;g5e39d93ef4_0_136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522" name="Google Shape;522;g5e39d93ef4_0_136"/>
          <p:cNvSpPr/>
          <p:nvPr/>
        </p:nvSpPr>
        <p:spPr>
          <a:xfrm>
            <a:off x="6452950" y="36196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523" name="Google Shape;523;g5e39d93ef4_0_136"/>
          <p:cNvSpPr txBox="1"/>
          <p:nvPr/>
        </p:nvSpPr>
        <p:spPr>
          <a:xfrm>
            <a:off x="4363012" y="1357500"/>
            <a:ext cx="1920342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Please give me Process A’s data! For I am evil!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86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How do we deal with how incredibly slow disk 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725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Assuming 4 GHz processor, Instruction (with registers):                      0.25 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AA37F9-8159-4A67-B649-EAB985705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3670" y="1971639"/>
            <a:ext cx="7266724" cy="42005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204AA-67F7-4988-A71A-4C36110A3A52}"/>
              </a:ext>
            </a:extLst>
          </p:cNvPr>
          <p:cNvSpPr txBox="1"/>
          <p:nvPr/>
        </p:nvSpPr>
        <p:spPr>
          <a:xfrm>
            <a:off x="591022" y="1919101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BCB92-2A1D-480B-90F9-2117398A1BA3}"/>
              </a:ext>
            </a:extLst>
          </p:cNvPr>
          <p:cNvSpPr/>
          <p:nvPr/>
        </p:nvSpPr>
        <p:spPr>
          <a:xfrm>
            <a:off x="4404575" y="2137893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2D8D3E-8002-433D-B5B2-2DA0C824D069}"/>
              </a:ext>
            </a:extLst>
          </p:cNvPr>
          <p:cNvSpPr/>
          <p:nvPr/>
        </p:nvSpPr>
        <p:spPr>
          <a:xfrm>
            <a:off x="4404575" y="3438659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0FB969-5151-458B-A2B7-2407056C4F67}"/>
              </a:ext>
            </a:extLst>
          </p:cNvPr>
          <p:cNvSpPr/>
          <p:nvPr/>
        </p:nvSpPr>
        <p:spPr>
          <a:xfrm>
            <a:off x="4404575" y="5020614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96298C-A0D0-4D7E-BA0E-CBE226410F1F}"/>
              </a:ext>
            </a:extLst>
          </p:cNvPr>
          <p:cNvSpPr/>
          <p:nvPr/>
        </p:nvSpPr>
        <p:spPr>
          <a:xfrm>
            <a:off x="4579208" y="1130747"/>
            <a:ext cx="6941712" cy="43788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8BC2A5-A01D-4167-B7EA-9E1848E11735}"/>
              </a:ext>
            </a:extLst>
          </p:cNvPr>
          <p:cNvSpPr txBox="1"/>
          <p:nvPr/>
        </p:nvSpPr>
        <p:spPr>
          <a:xfrm>
            <a:off x="619719" y="3876541"/>
            <a:ext cx="3308337" cy="230832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Jim Gray’s analogy: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Registers are in your apartment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Disk is on Mars</a:t>
            </a:r>
          </a:p>
        </p:txBody>
      </p:sp>
    </p:spTree>
    <p:extLst>
      <p:ext uri="{BB962C8B-B14F-4D97-AF65-F5344CB8AC3E}">
        <p14:creationId xmlns:p14="http://schemas.microsoft.com/office/powerpoint/2010/main" val="37693583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2"/>
          <p:cNvSpPr>
            <a:spLocks noChangeArrowheads="1"/>
          </p:cNvSpPr>
          <p:nvPr/>
        </p:nvSpPr>
        <p:spPr bwMode="auto">
          <a:xfrm>
            <a:off x="2678996" y="980728"/>
            <a:ext cx="6242050" cy="5391150"/>
          </a:xfrm>
          <a:prstGeom prst="triangle">
            <a:avLst>
              <a:gd name="adj" fmla="val 50000"/>
            </a:avLst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49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disks</a:t>
            </a:r>
          </a:p>
        </p:txBody>
      </p:sp>
      <p:sp>
        <p:nvSpPr>
          <p:cNvPr id="700420" name="Text Box 4"/>
          <p:cNvSpPr txBox="1">
            <a:spLocks noChangeAspect="1" noChangeArrowheads="1"/>
          </p:cNvSpPr>
          <p:nvPr/>
        </p:nvSpPr>
        <p:spPr bwMode="auto">
          <a:xfrm>
            <a:off x="5310050" y="1548884"/>
            <a:ext cx="101151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registers</a:t>
            </a:r>
          </a:p>
        </p:txBody>
      </p:sp>
      <p:sp>
        <p:nvSpPr>
          <p:cNvPr id="700421" name="Text Box 5"/>
          <p:cNvSpPr txBox="1">
            <a:spLocks noChangeAspect="1" noChangeArrowheads="1"/>
          </p:cNvSpPr>
          <p:nvPr/>
        </p:nvSpPr>
        <p:spPr bwMode="auto">
          <a:xfrm>
            <a:off x="5032153" y="1950137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on-chip L1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22" name="Text Box 6"/>
          <p:cNvSpPr txBox="1">
            <a:spLocks noChangeAspect="1" noChangeArrowheads="1"/>
          </p:cNvSpPr>
          <p:nvPr/>
        </p:nvSpPr>
        <p:spPr bwMode="auto">
          <a:xfrm>
            <a:off x="5042275" y="3440799"/>
            <a:ext cx="1531188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main memory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(DRAM)</a:t>
            </a:r>
          </a:p>
        </p:txBody>
      </p:sp>
      <p:sp>
        <p:nvSpPr>
          <p:cNvPr id="700423" name="Text Box 7"/>
          <p:cNvSpPr txBox="1">
            <a:spLocks noChangeAspect="1" noChangeArrowheads="1"/>
          </p:cNvSpPr>
          <p:nvPr/>
        </p:nvSpPr>
        <p:spPr bwMode="auto">
          <a:xfrm>
            <a:off x="4552097" y="4504424"/>
            <a:ext cx="2441694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latin typeface="Calibri"/>
                <a:cs typeface="Calibri"/>
              </a:rPr>
              <a:t>local secondary storage</a:t>
            </a:r>
          </a:p>
          <a:p>
            <a:pPr algn="ctr" eaLnBrk="0" hangingPunct="0"/>
            <a:r>
              <a:rPr lang="en-US" b="1">
                <a:latin typeface="Calibri"/>
                <a:cs typeface="Calibri"/>
              </a:rPr>
              <a:t>(local disks)</a:t>
            </a:r>
          </a:p>
        </p:txBody>
      </p:sp>
      <p:sp>
        <p:nvSpPr>
          <p:cNvPr id="700424" name="Line 8"/>
          <p:cNvSpPr>
            <a:spLocks noChangeAspect="1" noChangeShapeType="1"/>
          </p:cNvSpPr>
          <p:nvPr/>
        </p:nvSpPr>
        <p:spPr bwMode="auto">
          <a:xfrm>
            <a:off x="5265739" y="1931988"/>
            <a:ext cx="10636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5" name="Line 9"/>
          <p:cNvSpPr>
            <a:spLocks noChangeAspect="1" noChangeShapeType="1"/>
          </p:cNvSpPr>
          <p:nvPr/>
        </p:nvSpPr>
        <p:spPr bwMode="auto">
          <a:xfrm>
            <a:off x="4870450" y="2570163"/>
            <a:ext cx="18494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6" name="Line 10"/>
          <p:cNvSpPr>
            <a:spLocks noChangeAspect="1" noChangeShapeType="1"/>
          </p:cNvSpPr>
          <p:nvPr/>
        </p:nvSpPr>
        <p:spPr bwMode="auto">
          <a:xfrm>
            <a:off x="4516438" y="3208338"/>
            <a:ext cx="2552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7" name="Line 11"/>
          <p:cNvSpPr>
            <a:spLocks noChangeAspect="1" noChangeShapeType="1"/>
          </p:cNvSpPr>
          <p:nvPr/>
        </p:nvSpPr>
        <p:spPr bwMode="auto">
          <a:xfrm>
            <a:off x="1828800" y="3748558"/>
            <a:ext cx="0" cy="23447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28" name="Text Box 12"/>
          <p:cNvSpPr txBox="1">
            <a:spLocks noChangeAspect="1" noChangeArrowheads="1"/>
          </p:cNvSpPr>
          <p:nvPr/>
        </p:nvSpPr>
        <p:spPr bwMode="auto">
          <a:xfrm>
            <a:off x="1828632" y="3701932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Larger, 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slower,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cheaper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29" name="Line 13"/>
          <p:cNvSpPr>
            <a:spLocks noChangeAspect="1" noChangeShapeType="1"/>
          </p:cNvSpPr>
          <p:nvPr/>
        </p:nvSpPr>
        <p:spPr bwMode="auto">
          <a:xfrm>
            <a:off x="3900489" y="4271963"/>
            <a:ext cx="3760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0" name="Text Box 14"/>
          <p:cNvSpPr txBox="1">
            <a:spLocks noChangeAspect="1" noChangeArrowheads="1"/>
          </p:cNvSpPr>
          <p:nvPr/>
        </p:nvSpPr>
        <p:spPr bwMode="auto">
          <a:xfrm>
            <a:off x="3897301" y="5604562"/>
            <a:ext cx="3865587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remote secondary storage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(distributed file systems, Web servers)</a:t>
            </a:r>
          </a:p>
        </p:txBody>
      </p:sp>
      <p:sp>
        <p:nvSpPr>
          <p:cNvPr id="700437" name="Line 21"/>
          <p:cNvSpPr>
            <a:spLocks noChangeAspect="1" noChangeShapeType="1"/>
          </p:cNvSpPr>
          <p:nvPr/>
        </p:nvSpPr>
        <p:spPr bwMode="auto">
          <a:xfrm>
            <a:off x="3309938" y="5337175"/>
            <a:ext cx="4965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0438" name="Text Box 22"/>
          <p:cNvSpPr txBox="1">
            <a:spLocks noChangeAspect="1" noChangeArrowheads="1"/>
          </p:cNvSpPr>
          <p:nvPr/>
        </p:nvSpPr>
        <p:spPr bwMode="auto">
          <a:xfrm>
            <a:off x="5070253" y="2615299"/>
            <a:ext cx="1508571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latin typeface="Calibri"/>
                <a:cs typeface="Calibri"/>
              </a:rPr>
              <a:t>off-chip L2</a:t>
            </a:r>
          </a:p>
          <a:p>
            <a:pPr algn="ctr" eaLnBrk="0" hangingPunct="0"/>
            <a:r>
              <a:rPr lang="en-US" b="1" dirty="0">
                <a:latin typeface="Calibri"/>
                <a:cs typeface="Calibri"/>
              </a:rPr>
              <a:t>cache (SRAM)</a:t>
            </a:r>
          </a:p>
        </p:txBody>
      </p:sp>
      <p:sp>
        <p:nvSpPr>
          <p:cNvPr id="700447" name="Text Box 31"/>
          <p:cNvSpPr txBox="1">
            <a:spLocks noChangeAspect="1" noChangeArrowheads="1"/>
          </p:cNvSpPr>
          <p:nvPr/>
        </p:nvSpPr>
        <p:spPr bwMode="auto">
          <a:xfrm>
            <a:off x="5066013" y="13107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0482"/>
                </a:solidFill>
                <a:latin typeface="Calibri"/>
                <a:cs typeface="Calibri"/>
              </a:rPr>
              <a:t>L0:</a:t>
            </a:r>
          </a:p>
        </p:txBody>
      </p:sp>
      <p:sp>
        <p:nvSpPr>
          <p:cNvPr id="700448" name="Text Box 32"/>
          <p:cNvSpPr txBox="1">
            <a:spLocks noChangeAspect="1" noChangeArrowheads="1"/>
          </p:cNvSpPr>
          <p:nvPr/>
        </p:nvSpPr>
        <p:spPr bwMode="auto">
          <a:xfrm>
            <a:off x="4688188" y="20203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L1:</a:t>
            </a:r>
          </a:p>
        </p:txBody>
      </p:sp>
      <p:sp>
        <p:nvSpPr>
          <p:cNvPr id="700449" name="Text Box 33"/>
          <p:cNvSpPr txBox="1">
            <a:spLocks noChangeAspect="1" noChangeArrowheads="1"/>
          </p:cNvSpPr>
          <p:nvPr/>
        </p:nvSpPr>
        <p:spPr bwMode="auto">
          <a:xfrm>
            <a:off x="4250038" y="2717284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L2:</a:t>
            </a:r>
          </a:p>
        </p:txBody>
      </p:sp>
      <p:sp>
        <p:nvSpPr>
          <p:cNvPr id="700450" name="Text Box 34"/>
          <p:cNvSpPr txBox="1">
            <a:spLocks noChangeAspect="1" noChangeArrowheads="1"/>
          </p:cNvSpPr>
          <p:nvPr/>
        </p:nvSpPr>
        <p:spPr bwMode="auto">
          <a:xfrm>
            <a:off x="3776963" y="3520559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L3:</a:t>
            </a:r>
          </a:p>
        </p:txBody>
      </p:sp>
      <p:sp>
        <p:nvSpPr>
          <p:cNvPr id="700451" name="Text Box 35"/>
          <p:cNvSpPr txBox="1">
            <a:spLocks noChangeAspect="1" noChangeArrowheads="1"/>
          </p:cNvSpPr>
          <p:nvPr/>
        </p:nvSpPr>
        <p:spPr bwMode="auto">
          <a:xfrm>
            <a:off x="3175300" y="458577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L4:</a:t>
            </a:r>
          </a:p>
        </p:txBody>
      </p:sp>
      <p:sp>
        <p:nvSpPr>
          <p:cNvPr id="700452" name="Text Box 36"/>
          <p:cNvSpPr txBox="1">
            <a:spLocks noChangeAspect="1" noChangeArrowheads="1"/>
          </p:cNvSpPr>
          <p:nvPr/>
        </p:nvSpPr>
        <p:spPr bwMode="auto">
          <a:xfrm>
            <a:off x="2535538" y="5684322"/>
            <a:ext cx="46295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>
                <a:solidFill>
                  <a:srgbClr val="000482"/>
                </a:solidFill>
                <a:latin typeface="Calibri"/>
                <a:cs typeface="Calibri"/>
              </a:rPr>
              <a:t>L5:</a:t>
            </a:r>
          </a:p>
        </p:txBody>
      </p:sp>
      <p:sp>
        <p:nvSpPr>
          <p:cNvPr id="700453" name="Text Box 37"/>
          <p:cNvSpPr txBox="1">
            <a:spLocks noChangeAspect="1" noChangeArrowheads="1"/>
          </p:cNvSpPr>
          <p:nvPr/>
        </p:nvSpPr>
        <p:spPr bwMode="auto">
          <a:xfrm>
            <a:off x="1834982" y="1151277"/>
            <a:ext cx="1132229" cy="2031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Smaller,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faster,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and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costlier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(per byte)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storage </a:t>
            </a:r>
          </a:p>
          <a:p>
            <a:pPr algn="ctr" eaLnBrk="0" hangingPunct="0"/>
            <a:r>
              <a:rPr lang="en-US" b="1" dirty="0">
                <a:solidFill>
                  <a:srgbClr val="006600"/>
                </a:solidFill>
                <a:latin typeface="Calibri"/>
                <a:cs typeface="Calibri"/>
              </a:rPr>
              <a:t>devices</a:t>
            </a:r>
          </a:p>
        </p:txBody>
      </p:sp>
      <p:sp>
        <p:nvSpPr>
          <p:cNvPr id="700454" name="Line 38"/>
          <p:cNvSpPr>
            <a:spLocks noChangeShapeType="1"/>
          </p:cNvSpPr>
          <p:nvPr/>
        </p:nvSpPr>
        <p:spPr bwMode="auto">
          <a:xfrm flipH="1" flipV="1">
            <a:off x="1843088" y="1074739"/>
            <a:ext cx="0" cy="21542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9494A-5F90-440A-BA9F-CFBE06E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cxnSp>
        <p:nvCxnSpPr>
          <p:cNvPr id="41" name="Google Shape;675;g5e39d93ef4_0_546">
            <a:extLst>
              <a:ext uri="{FF2B5EF4-FFF2-40B4-BE49-F238E27FC236}">
                <a16:creationId xmlns:a16="http://schemas.microsoft.com/office/drawing/2014/main" id="{B701FF8D-D7F6-49D4-B4E1-1C0110919BA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496410" y="3867859"/>
            <a:ext cx="1281678" cy="750949"/>
          </a:xfrm>
          <a:prstGeom prst="curvedConnector3">
            <a:avLst>
              <a:gd name="adj1" fmla="val 50000"/>
            </a:avLst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  <a:effectLst>
            <a:outerShdw blurRad="40000" dist="20000" dir="5400000" rotWithShape="0">
              <a:srgbClr val="000000">
                <a:alpha val="37250"/>
              </a:srgbClr>
            </a:outerShdw>
          </a:effec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A7C456-AA0D-417B-BDEC-F377FCBF423D}"/>
              </a:ext>
            </a:extLst>
          </p:cNvPr>
          <p:cNvSpPr txBox="1"/>
          <p:nvPr/>
        </p:nvSpPr>
        <p:spPr>
          <a:xfrm>
            <a:off x="7265067" y="1855542"/>
            <a:ext cx="408641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memory should act as a cache for disk!</a:t>
            </a:r>
          </a:p>
        </p:txBody>
      </p:sp>
    </p:spTree>
    <p:extLst>
      <p:ext uri="{BB962C8B-B14F-4D97-AF65-F5344CB8AC3E}">
        <p14:creationId xmlns:p14="http://schemas.microsoft.com/office/powerpoint/2010/main" val="15246017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</a:t>
            </a:r>
          </a:p>
          <a:p>
            <a:pPr marL="914400" lvl="1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Virtual memory addresses all of these problems!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17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b="1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12508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Disconnect reality of RAM from illusion of main memory</a:t>
            </a:r>
          </a:p>
          <a:p>
            <a:endParaRPr lang="en-US" dirty="0"/>
          </a:p>
          <a:p>
            <a:r>
              <a:rPr lang="en-US" dirty="0"/>
              <a:t>Processes work with the illusion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virtual addresses</a:t>
            </a:r>
            <a:r>
              <a:rPr lang="en-US" dirty="0"/>
              <a:t> to reference where their memory is</a:t>
            </a:r>
          </a:p>
          <a:p>
            <a:pPr lvl="1"/>
            <a:endParaRPr lang="en-US" dirty="0"/>
          </a:p>
          <a:p>
            <a:r>
              <a:rPr lang="en-US" dirty="0"/>
              <a:t>Computer (and OS) work with the reality</a:t>
            </a:r>
          </a:p>
          <a:p>
            <a:pPr lvl="1"/>
            <a:r>
              <a:rPr lang="en-US" dirty="0"/>
              <a:t>They use </a:t>
            </a:r>
            <a:r>
              <a:rPr lang="en-US" b="1" dirty="0"/>
              <a:t>physical addresses </a:t>
            </a:r>
            <a:r>
              <a:rPr lang="en-US" dirty="0"/>
              <a:t>that are 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hardware/OS translates virtual addresses into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9296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physical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060405" cy="5213350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</a:rPr>
              <a:t>Main memory - An array of M contiguous byte-sized cells, each with a unique physical address</a:t>
            </a:r>
          </a:p>
          <a:p>
            <a:pPr lvl="1"/>
            <a:endParaRPr lang="en-GB" sz="1600" dirty="0"/>
          </a:p>
          <a:p>
            <a:r>
              <a:rPr lang="en-GB" dirty="0">
                <a:latin typeface="+mn-lt"/>
              </a:rPr>
              <a:t>Physical addressing</a:t>
            </a:r>
          </a:p>
          <a:p>
            <a:pPr lvl="1"/>
            <a:r>
              <a:rPr lang="en-GB" dirty="0">
                <a:latin typeface="+mn-lt"/>
              </a:rPr>
              <a:t>Most natural way to access it</a:t>
            </a:r>
          </a:p>
          <a:p>
            <a:pPr lvl="2"/>
            <a:r>
              <a:rPr lang="en-GB" dirty="0">
                <a:latin typeface="+mn-lt"/>
              </a:rPr>
              <a:t>Addresses used by the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CPU</a:t>
            </a:r>
            <a:r>
              <a:rPr lang="en-GB" dirty="0"/>
              <a:t> </a:t>
            </a:r>
            <a:r>
              <a:rPr lang="en-GB" dirty="0">
                <a:latin typeface="+mn-lt"/>
              </a:rPr>
              <a:t>correspond to bytes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in memory</a:t>
            </a:r>
          </a:p>
          <a:p>
            <a:pPr lvl="1"/>
            <a:r>
              <a:rPr lang="en-GB" dirty="0">
                <a:latin typeface="+mn-lt"/>
              </a:rPr>
              <a:t>Used in simple systems like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early PCs and embedded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microcontrollers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144000" y="534658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8837614" y="2778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8837614" y="3006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598803" y="529896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0058401" y="3004208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096000" y="3580130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8839201" y="3235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8837614" y="34638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144000" y="27827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144000" y="30113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144000" y="32399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144000" y="346857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144000" y="3691294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144000" y="39257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8837614" y="36924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8837614" y="39210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144000" y="41543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144000" y="438297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8837614" y="41496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8839201" y="437821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144000" y="512274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229429" y="3246323"/>
            <a:ext cx="1567353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134601" y="369717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8211526" y="5945462"/>
            <a:ext cx="1069320" cy="3366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144000" y="461202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8837614" y="461316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220200" y="484652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stCxn id="9226" idx="3"/>
            <a:endCxn id="9239" idx="1"/>
          </p:cNvCxnSpPr>
          <p:nvPr/>
        </p:nvCxnSpPr>
        <p:spPr bwMode="auto">
          <a:xfrm flipV="1">
            <a:off x="7162801" y="3845454"/>
            <a:ext cx="16748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/>
          <p:nvPr/>
        </p:nvCxnSpPr>
        <p:spPr bwMode="auto">
          <a:xfrm rot="10800000" flipH="1">
            <a:off x="10287002" y="4154372"/>
            <a:ext cx="533399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/>
          <p:nvPr/>
        </p:nvCxnSpPr>
        <p:spPr bwMode="auto">
          <a:xfrm rot="5400000">
            <a:off x="9899650" y="5069566"/>
            <a:ext cx="1839912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/>
          <p:nvPr/>
        </p:nvCxnSpPr>
        <p:spPr bwMode="auto">
          <a:xfrm rot="10800000">
            <a:off x="6629402" y="4113532"/>
            <a:ext cx="4189410" cy="1876787"/>
          </a:xfrm>
          <a:prstGeom prst="bentConnector3">
            <a:avLst>
              <a:gd name="adj1" fmla="val 9999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5" name="TextBox 34"/>
          <p:cNvSpPr txBox="1"/>
          <p:nvPr/>
        </p:nvSpPr>
        <p:spPr>
          <a:xfrm>
            <a:off x="7848601" y="3779722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9BEE20-1650-4CC8-B181-11756A03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13945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Understand goals and application of virtual memory</a:t>
            </a:r>
          </a:p>
          <a:p>
            <a:endParaRPr lang="en-US" dirty="0"/>
          </a:p>
          <a:p>
            <a:r>
              <a:rPr lang="en-US" dirty="0"/>
              <a:t>Explore how virtual memory resolves memory problems</a:t>
            </a:r>
          </a:p>
          <a:p>
            <a:endParaRPr lang="en-US" dirty="0"/>
          </a:p>
          <a:p>
            <a:r>
              <a:rPr lang="en-US" dirty="0"/>
              <a:t>Practice translating virtual addresses to physical addresses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Bonus: Practice problems at the end</a:t>
            </a:r>
          </a:p>
          <a:p>
            <a:pPr lvl="1"/>
            <a:r>
              <a:rPr lang="en-US" dirty="0"/>
              <a:t>Also some bonus details on caching page table entries and on</a:t>
            </a:r>
            <a:br>
              <a:rPr lang="en-US" dirty="0"/>
            </a:br>
            <a:r>
              <a:rPr lang="en-US" dirty="0"/>
              <a:t>multi-level page tables that we won’t test you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4009616" y="4010754"/>
            <a:ext cx="3749615" cy="1149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 system using virtual addresses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4759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The CPU generates virtual address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Address translation is done by dedicated hardware (memory management unit) via OS-managed lookup table (a Page Table)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Resulting physical address is used to access memory hierarchy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Modern processors use virtual addresses</a:t>
            </a:r>
          </a:p>
          <a:p>
            <a:pPr lvl="1">
              <a:spcBef>
                <a:spcPts val="600"/>
              </a:spcBef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dirty="0">
                <a:latin typeface="+mn-lt"/>
              </a:rPr>
              <a:t>All addresses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your programs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work with are</a:t>
            </a:r>
            <a:br>
              <a:rPr lang="en-GB" dirty="0">
                <a:latin typeface="+mn-lt"/>
              </a:rPr>
            </a:br>
            <a:r>
              <a:rPr lang="en-GB" dirty="0">
                <a:latin typeface="+mn-lt"/>
              </a:rPr>
              <a:t>virtual!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9484217" y="6116325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177831" y="3547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0: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9177831" y="3776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1: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8939020" y="6068701"/>
            <a:ext cx="584839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M-1:</a:t>
            </a: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9215931" y="3254063"/>
            <a:ext cx="1388841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Main memory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6281205" y="4221970"/>
            <a:ext cx="1352517" cy="784371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Memory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Management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Unit</a:t>
            </a:r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9179418" y="4004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2:</a:t>
            </a:r>
          </a:p>
        </p:txBody>
      </p:sp>
      <p:sp>
        <p:nvSpPr>
          <p:cNvPr id="9232" name="Text Box 16"/>
          <p:cNvSpPr txBox="1">
            <a:spLocks noChangeArrowheads="1"/>
          </p:cNvSpPr>
          <p:nvPr/>
        </p:nvSpPr>
        <p:spPr bwMode="auto">
          <a:xfrm>
            <a:off x="9177831" y="42335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3: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9484217" y="35525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9484217" y="37811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Rectangle 19"/>
          <p:cNvSpPr>
            <a:spLocks noChangeArrowheads="1"/>
          </p:cNvSpPr>
          <p:nvPr/>
        </p:nvSpPr>
        <p:spPr bwMode="auto">
          <a:xfrm>
            <a:off x="9484217" y="40097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6" name="Rectangle 20"/>
          <p:cNvSpPr>
            <a:spLocks noChangeArrowheads="1"/>
          </p:cNvSpPr>
          <p:nvPr/>
        </p:nvSpPr>
        <p:spPr bwMode="auto">
          <a:xfrm>
            <a:off x="9484217" y="4238312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9484217" y="44669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8" name="Rectangle 22"/>
          <p:cNvSpPr>
            <a:spLocks noChangeArrowheads="1"/>
          </p:cNvSpPr>
          <p:nvPr/>
        </p:nvSpPr>
        <p:spPr bwMode="auto">
          <a:xfrm>
            <a:off x="9484217" y="46955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39" name="Text Box 23"/>
          <p:cNvSpPr txBox="1">
            <a:spLocks noChangeArrowheads="1"/>
          </p:cNvSpPr>
          <p:nvPr/>
        </p:nvSpPr>
        <p:spPr bwMode="auto">
          <a:xfrm>
            <a:off x="9177831" y="44621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4:</a:t>
            </a:r>
          </a:p>
        </p:txBody>
      </p:sp>
      <p:sp>
        <p:nvSpPr>
          <p:cNvPr id="9240" name="Text Box 24"/>
          <p:cNvSpPr txBox="1">
            <a:spLocks noChangeArrowheads="1"/>
          </p:cNvSpPr>
          <p:nvPr/>
        </p:nvSpPr>
        <p:spPr bwMode="auto">
          <a:xfrm>
            <a:off x="9177831" y="46907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5:</a:t>
            </a:r>
          </a:p>
        </p:txBody>
      </p:sp>
      <p:sp>
        <p:nvSpPr>
          <p:cNvPr id="9241" name="Rectangle 25"/>
          <p:cNvSpPr>
            <a:spLocks noChangeArrowheads="1"/>
          </p:cNvSpPr>
          <p:nvPr/>
        </p:nvSpPr>
        <p:spPr bwMode="auto">
          <a:xfrm>
            <a:off x="9484217" y="49241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9484217" y="5152712"/>
            <a:ext cx="914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Text Box 27"/>
          <p:cNvSpPr txBox="1">
            <a:spLocks noChangeArrowheads="1"/>
          </p:cNvSpPr>
          <p:nvPr/>
        </p:nvSpPr>
        <p:spPr bwMode="auto">
          <a:xfrm>
            <a:off x="9177831" y="49193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6:</a:t>
            </a:r>
          </a:p>
        </p:txBody>
      </p:sp>
      <p:sp>
        <p:nvSpPr>
          <p:cNvPr id="9244" name="Text Box 28"/>
          <p:cNvSpPr txBox="1">
            <a:spLocks noChangeArrowheads="1"/>
          </p:cNvSpPr>
          <p:nvPr/>
        </p:nvSpPr>
        <p:spPr bwMode="auto">
          <a:xfrm>
            <a:off x="9179418" y="514795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7: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9484217" y="5892487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717269" y="4108854"/>
            <a:ext cx="139580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Physical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(PA)</a:t>
            </a:r>
          </a:p>
        </p:txBody>
      </p:sp>
      <p:sp>
        <p:nvSpPr>
          <p:cNvPr id="9247" name="AutoShape 31"/>
          <p:cNvSpPr>
            <a:spLocks/>
          </p:cNvSpPr>
          <p:nvPr/>
        </p:nvSpPr>
        <p:spPr bwMode="auto">
          <a:xfrm>
            <a:off x="10474818" y="4466912"/>
            <a:ext cx="76200" cy="914400"/>
          </a:xfrm>
          <a:prstGeom prst="rightBrace">
            <a:avLst>
              <a:gd name="adj1" fmla="val 100000"/>
              <a:gd name="adj2" fmla="val 50000"/>
            </a:avLst>
          </a:prstGeom>
          <a:solidFill>
            <a:srgbClr val="F2F2F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6620732" y="6162082"/>
            <a:ext cx="95697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 word</a:t>
            </a:r>
          </a:p>
        </p:txBody>
      </p:sp>
      <p:sp>
        <p:nvSpPr>
          <p:cNvPr id="9249" name="Rectangle 33"/>
          <p:cNvSpPr>
            <a:spLocks noChangeArrowheads="1"/>
          </p:cNvSpPr>
          <p:nvPr/>
        </p:nvSpPr>
        <p:spPr bwMode="auto">
          <a:xfrm>
            <a:off x="9484217" y="5381763"/>
            <a:ext cx="9144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50" name="Text Box 34"/>
          <p:cNvSpPr txBox="1">
            <a:spLocks noChangeArrowheads="1"/>
          </p:cNvSpPr>
          <p:nvPr/>
        </p:nvSpPr>
        <p:spPr bwMode="auto">
          <a:xfrm>
            <a:off x="9177831" y="5382901"/>
            <a:ext cx="34278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003300"/>
                </a:solidFill>
                <a:latin typeface="Calibri" pitchFamily="34" charset="0"/>
              </a:rPr>
              <a:t>8:</a:t>
            </a:r>
          </a:p>
        </p:txBody>
      </p:sp>
      <p:sp>
        <p:nvSpPr>
          <p:cNvPr id="9251" name="Rectangle 35"/>
          <p:cNvSpPr>
            <a:spLocks noChangeArrowheads="1"/>
          </p:cNvSpPr>
          <p:nvPr/>
        </p:nvSpPr>
        <p:spPr bwMode="auto">
          <a:xfrm>
            <a:off x="9560417" y="5616262"/>
            <a:ext cx="914400" cy="228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eaVert" wrap="none" lIns="90360" tIns="44280" rIns="90360" bIns="44280" anchor="ctr"/>
          <a:lstStyle/>
          <a:p>
            <a:pPr algn="ctr" rt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alibri" pitchFamily="34" charset="0"/>
              </a:rPr>
              <a:t>...</a:t>
            </a:r>
          </a:p>
        </p:txBody>
      </p:sp>
      <p:cxnSp>
        <p:nvCxnSpPr>
          <p:cNvPr id="40" name="Straight Arrow Connector 39"/>
          <p:cNvCxnSpPr>
            <a:cxnSpLocks/>
            <a:stCxn id="9226" idx="3"/>
            <a:endCxn id="9239" idx="1"/>
          </p:cNvCxnSpPr>
          <p:nvPr/>
        </p:nvCxnSpPr>
        <p:spPr bwMode="auto">
          <a:xfrm>
            <a:off x="7633722" y="4614156"/>
            <a:ext cx="1544109" cy="103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10627219" y="4925701"/>
            <a:ext cx="149593" cy="3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Connector 58"/>
          <p:cNvCxnSpPr>
            <a:cxnSpLocks/>
          </p:cNvCxnSpPr>
          <p:nvPr/>
        </p:nvCxnSpPr>
        <p:spPr bwMode="auto">
          <a:xfrm>
            <a:off x="10762537" y="4938163"/>
            <a:ext cx="29025" cy="154365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hape 60"/>
          <p:cNvCxnSpPr>
            <a:cxnSpLocks/>
            <a:endCxn id="37" idx="2"/>
          </p:cNvCxnSpPr>
          <p:nvPr/>
        </p:nvCxnSpPr>
        <p:spPr bwMode="auto">
          <a:xfrm rot="10800000">
            <a:off x="4348767" y="4883757"/>
            <a:ext cx="6452407" cy="161093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815366" y="4350357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882167" y="4612489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882605" y="4108854"/>
            <a:ext cx="1305078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Virtual address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(VA)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757961" y="3897627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266061" y="4587264"/>
            <a:ext cx="3077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186967" y="4612488"/>
            <a:ext cx="677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4100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833AEC-0050-4C8E-A5B5-C70B4CF7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5943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3552-521E-1A13-0CEF-94AB1B00F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experiences with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A9ED3-3795-33AA-FDDC-B87FD6E7D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Attack Lab, what was the address of touch2?</a:t>
            </a:r>
          </a:p>
          <a:p>
            <a:pPr lvl="1"/>
            <a:r>
              <a:rPr lang="en-US" dirty="0"/>
              <a:t>0x40000-ish, right?</a:t>
            </a:r>
          </a:p>
          <a:p>
            <a:pPr lvl="1"/>
            <a:r>
              <a:rPr lang="en-US" dirty="0"/>
              <a:t>The same each time you run it too</a:t>
            </a:r>
          </a:p>
          <a:p>
            <a:pPr lvl="1"/>
            <a:endParaRPr lang="en-US" dirty="0"/>
          </a:p>
          <a:p>
            <a:r>
              <a:rPr lang="en-US" dirty="0"/>
              <a:t>But multiple of you were running separate </a:t>
            </a:r>
            <a:r>
              <a:rPr lang="en-US" dirty="0" err="1"/>
              <a:t>ctarget</a:t>
            </a:r>
            <a:r>
              <a:rPr lang="en-US" dirty="0"/>
              <a:t> processes at the same time on Moore</a:t>
            </a:r>
          </a:p>
          <a:p>
            <a:pPr lvl="1"/>
            <a:r>
              <a:rPr lang="en-US" dirty="0"/>
              <a:t>0x40000-ish was a </a:t>
            </a:r>
            <a:r>
              <a:rPr lang="en-US" b="1" dirty="0"/>
              <a:t>Virtual Address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Really, each process’s code was at a totally different </a:t>
            </a:r>
            <a:r>
              <a:rPr lang="en-US" b="1" dirty="0"/>
              <a:t>Physical Address </a:t>
            </a:r>
            <a:r>
              <a:rPr lang="en-US" dirty="0"/>
              <a:t>in Moore’s actual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854A9-EC48-98FF-9883-9CF6AA93D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59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5e39d93ef4_0_4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Virtual Memory</a:t>
            </a:r>
            <a:endParaRPr dirty="0"/>
          </a:p>
        </p:txBody>
      </p:sp>
      <p:sp>
        <p:nvSpPr>
          <p:cNvPr id="628" name="Google Shape;628;g5e39d93ef4_0_48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482600" indent="-457200">
              <a:spcBef>
                <a:spcPts val="640"/>
              </a:spcBef>
              <a:buSzPts val="3200"/>
            </a:pPr>
            <a:r>
              <a:rPr lang="en-US" dirty="0"/>
              <a:t>From here on out, we’ll be working with two different memory spaces:</a:t>
            </a:r>
            <a:endParaRPr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Virtual Memory (VM)</a:t>
            </a:r>
            <a:r>
              <a:rPr lang="en-US" sz="2500" dirty="0"/>
              <a:t>: A large (~infinite) space that a process believes it, and only it, has access to</a:t>
            </a:r>
            <a:br>
              <a:rPr lang="en-US" sz="2500" dirty="0"/>
            </a:br>
            <a:endParaRPr sz="2500" dirty="0"/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b="1" dirty="0"/>
              <a:t>Physical Memory (PM)</a:t>
            </a:r>
            <a:r>
              <a:rPr lang="en-US" sz="2500" dirty="0"/>
              <a:t>: The limited RAM space your computer must share among all processors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869950" lvl="1" indent="-342900">
              <a:spcBef>
                <a:spcPts val="0"/>
              </a:spcBef>
              <a:buSzPts val="2500"/>
            </a:pPr>
            <a:endParaRPr lang="en-US" sz="2500" dirty="0"/>
          </a:p>
          <a:p>
            <a:pPr marL="412750" indent="-342900">
              <a:spcBef>
                <a:spcPts val="0"/>
              </a:spcBef>
              <a:buSzPts val="2500"/>
            </a:pPr>
            <a:r>
              <a:rPr lang="en-US" sz="2900" dirty="0"/>
              <a:t>This idea is independent of physical caches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There are still multiple layers of memory caches in the CPU</a:t>
            </a:r>
          </a:p>
          <a:p>
            <a:pPr marL="869950" lvl="1" indent="-342900">
              <a:spcBef>
                <a:spcPts val="0"/>
              </a:spcBef>
              <a:buSzPts val="2500"/>
            </a:pPr>
            <a:r>
              <a:rPr lang="en-US" sz="2500" dirty="0"/>
              <a:t>They might use virtual or physical addresses</a:t>
            </a:r>
          </a:p>
          <a:p>
            <a:pPr marL="1327150" lvl="2" indent="-342900">
              <a:spcBef>
                <a:spcPts val="0"/>
              </a:spcBef>
              <a:buSzPts val="2500"/>
            </a:pPr>
            <a:r>
              <a:rPr lang="en-US" sz="2500" dirty="0"/>
              <a:t>We’ll usually assume caches use physical addresses for this class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AD7F1B5-4710-F549-8FF3-155C831B5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7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62C7-B168-42A7-B269-03FF566A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B302C-D875-41B3-A54F-74C65BBC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51387F-9D3C-43F7-AEAB-FD90921D2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994" y="228600"/>
            <a:ext cx="7990306" cy="6198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D562BA-4743-4975-A1DD-6E42AC5EC87E}"/>
              </a:ext>
            </a:extLst>
          </p:cNvPr>
          <p:cNvSpPr txBox="1"/>
          <p:nvPr/>
        </p:nvSpPr>
        <p:spPr>
          <a:xfrm>
            <a:off x="607595" y="63542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https://wizardzines.com/comics/virtual-memory/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43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b="1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81880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D06C-EF2B-A5ED-E9F4-1EE35661D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translate between entire pages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36B2-6D5D-2839-EFDD-768130BA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91328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If we want to translate memory from virtual to physical,</a:t>
            </a:r>
            <a:br>
              <a:rPr lang="en-US" dirty="0"/>
            </a:br>
            <a:r>
              <a:rPr lang="en-US" dirty="0"/>
              <a:t>the OS is going to need some kind of table with each mapping</a:t>
            </a:r>
          </a:p>
          <a:p>
            <a:pPr lvl="1"/>
            <a:endParaRPr lang="en-US" dirty="0"/>
          </a:p>
          <a:p>
            <a:r>
              <a:rPr lang="en-US" dirty="0"/>
              <a:t>Mapping every virtual byte to some physical byte would require one address per byte</a:t>
            </a:r>
          </a:p>
          <a:p>
            <a:pPr lvl="1"/>
            <a:r>
              <a:rPr lang="en-US" dirty="0"/>
              <a:t>8 bytes (one address) of data per byte of data…</a:t>
            </a:r>
          </a:p>
          <a:p>
            <a:pPr lvl="1"/>
            <a:r>
              <a:rPr lang="en-US" dirty="0"/>
              <a:t>That’s not going to work</a:t>
            </a:r>
          </a:p>
          <a:p>
            <a:pPr lvl="1"/>
            <a:endParaRPr lang="en-US" dirty="0"/>
          </a:p>
          <a:p>
            <a:r>
              <a:rPr lang="en-US" dirty="0"/>
              <a:t>Instead, we organize memory into </a:t>
            </a:r>
            <a:r>
              <a:rPr lang="en-US" b="1" dirty="0"/>
              <a:t>Pages</a:t>
            </a:r>
            <a:r>
              <a:rPr lang="en-US" dirty="0"/>
              <a:t>: contiguous chunks of memory (virtual or physical)</a:t>
            </a:r>
          </a:p>
          <a:p>
            <a:pPr lvl="1"/>
            <a:r>
              <a:rPr lang="en-US" dirty="0"/>
              <a:t>Each virtual page will map to a physical page</a:t>
            </a:r>
          </a:p>
          <a:p>
            <a:pPr lvl="1"/>
            <a:r>
              <a:rPr lang="en-US" dirty="0"/>
              <a:t>Page size is usually 4 kB or so, occasionally larger (2 MB or 1 GB on x86-64)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169CD-CFFE-FBB2-8720-1B114024D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890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80B3F-1113-992D-9EB8-E0BF4D9B0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Tables list Virtual-to-Physical Translations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B6F0C-2AC4-6DC3-CD38-6CCB7CF64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775513" cy="5029200"/>
          </a:xfrm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page of virtual memory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separate Page Table exists for each running process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has its own mappings</a:t>
            </a:r>
          </a:p>
          <a:p>
            <a:endParaRPr lang="en-US" dirty="0"/>
          </a:p>
          <a:p>
            <a:r>
              <a:rPr lang="en-US" dirty="0"/>
              <a:t>Page Table Entries could have three possible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address for the page in physical memory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 address for the page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Invalid (no actual data exists at this address, </a:t>
            </a:r>
            <a:r>
              <a:rPr lang="en-US" sz="1800" b="1" dirty="0"/>
              <a:t>SEGFAULT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911F7-C06E-EF99-D482-307CDB93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8522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ED5F-678C-87CD-3486-4972D85E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 disk get involved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046E6-56B3-A7BB-97CB-E7065352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Memory size: usually a number of GBs these days</a:t>
            </a:r>
          </a:p>
          <a:p>
            <a:pPr lvl="1"/>
            <a:r>
              <a:rPr lang="en-US" dirty="0"/>
              <a:t>RAM size is usually tens of GBs (8 or 16 GB is common), more on servers</a:t>
            </a:r>
          </a:p>
          <a:p>
            <a:pPr lvl="1"/>
            <a:endParaRPr lang="en-US" dirty="0"/>
          </a:p>
          <a:p>
            <a:r>
              <a:rPr lang="en-US" dirty="0"/>
              <a:t>Users have a lot more data than that though!</a:t>
            </a:r>
          </a:p>
          <a:p>
            <a:pPr lvl="1"/>
            <a:r>
              <a:rPr lang="en-US" dirty="0"/>
              <a:t>Data and programs are stored on the disk (measured in thousands of GBs)</a:t>
            </a:r>
          </a:p>
          <a:p>
            <a:pPr lvl="1"/>
            <a:r>
              <a:rPr lang="en-US" dirty="0"/>
              <a:t>When needed we’ll load them into RAM and then work with them</a:t>
            </a:r>
          </a:p>
          <a:p>
            <a:pPr lvl="1"/>
            <a:endParaRPr lang="en-US" dirty="0"/>
          </a:p>
          <a:p>
            <a:r>
              <a:rPr lang="en-US" dirty="0"/>
              <a:t>We can also </a:t>
            </a:r>
            <a:r>
              <a:rPr lang="en-US" i="1" dirty="0"/>
              <a:t>partially</a:t>
            </a:r>
            <a:r>
              <a:rPr lang="en-US" dirty="0"/>
              <a:t> load things into RAM</a:t>
            </a:r>
          </a:p>
          <a:p>
            <a:pPr lvl="1"/>
            <a:r>
              <a:rPr lang="en-US" dirty="0"/>
              <a:t>Focus on the important parts of data, whatever we’re using right now</a:t>
            </a:r>
          </a:p>
          <a:p>
            <a:pPr lvl="1"/>
            <a:r>
              <a:rPr lang="en-US" dirty="0"/>
              <a:t>Even programs can be partially loaded into RAM</a:t>
            </a:r>
          </a:p>
          <a:p>
            <a:pPr lvl="1"/>
            <a:r>
              <a:rPr lang="en-US" dirty="0"/>
              <a:t>Essentially: use RAM as a cache for the disk!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75AF9-906D-B9DA-5C80-21AB3554C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560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A2C8E-5B52-B021-3726-4781DEEC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C16A-3441-DBDD-73BE-70A1500F1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Page Table has an entry for </a:t>
            </a:r>
            <a:r>
              <a:rPr lang="en-US" b="1" dirty="0"/>
              <a:t>every</a:t>
            </a:r>
            <a:r>
              <a:rPr lang="en-US" dirty="0"/>
              <a:t> virtual page</a:t>
            </a:r>
          </a:p>
          <a:p>
            <a:pPr lvl="1"/>
            <a:r>
              <a:rPr lang="en-US" dirty="0"/>
              <a:t>Valid entries point to memory</a:t>
            </a:r>
          </a:p>
          <a:p>
            <a:pPr lvl="1"/>
            <a:r>
              <a:rPr lang="en-US" dirty="0"/>
              <a:t>Invalid entries point to disk, or to nowhere at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F2BB6-7BD8-581E-EBBA-D6BCBF233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0A2D42D-A4EC-3DB9-AF28-1AAD0B464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618711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0C4ED9D-A1CB-4B2E-6919-5A57BADCB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8473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F257B32-7AD0-F358-978D-237B5AC4E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390111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E83226C-A4F4-9817-D7B5-4AF2F5FB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247111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CED4508-9711-DB00-CECC-1AA88460E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4757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C9EA5212-7F12-C012-F48D-1539EB721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7043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6628B08-C27A-DC70-9B31-8F1E7DA34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3932911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B4D4D3C9-FD58-A381-8473-1786B3AF6B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076" y="4161511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82F5DE1-4252-0B1C-5E8A-971C86BB3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9557" y="5199737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E38A5E7-51AA-A4D7-2601-35F271D5C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361" y="2573105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DA70337-73E9-7230-404F-247545422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44347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C295980-C8E2-BCD7-3D26-0A3C3DDB9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65275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34C04832-EFC0-008B-6250-0D22E10B17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03576" y="4746680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A2BC1529-AB6A-C80B-9419-C674466422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3577" y="3552218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99CBDD3C-8514-1E12-BC5A-37BD581B16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28977" y="3340084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8B53C6A1-554F-53E4-1AAC-E73FD97126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8177" y="3110666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5BD67B13-654D-1A2E-93A7-B66DCDF69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5848" y="4034164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7EAE4D5B-3F7D-2E4A-41A3-295FBFD91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6187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4ED8A56B-F27C-4142-9740-8CC0C9359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8473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3495647F-87DE-2A37-C5D5-8BCE093B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3901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E2893D5F-8A22-FDAC-BFFA-B921BE46C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2471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DD94AA04-AFEF-1518-9C13-0B39202C43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4757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D03D6F4-A27D-246C-35F3-22D2AB559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7043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BE1EE25B-93E9-3FD2-B426-E1287ED099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39329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C2BF853-BDDB-9F59-1FA5-81A9A317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3276" y="4161511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6F9F7C4-FE51-E312-281A-9E7FB29E02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44676" y="2942312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AF357D53-CC61-AE7C-EEA5-D72A9EC1B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3216949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7123F37E-BE72-CDC0-CB6E-C7F52B4A2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344985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3818FD7E-0E49-C4FE-259D-98E267F9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391567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62B7460B-5BAF-124A-EC14-ACA871D8F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412282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45C6ECC3-BD2F-B9B6-6769-84465A745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4362177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EB4D7580-5B08-5207-3622-637F3FC63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4821555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4D3F4DC-9584-F014-74F3-6A1F52026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304" y="4588647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51D159FE-3EC2-9D49-9CED-6FFE6A241F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2096" y="368276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20CCF96F-644A-7624-4904-69DD3B3A3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51" y="2574004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EF5F9CC4-7D17-D01C-A23E-74F219A5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674" y="3181847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9FDE9AB9-2A9A-810C-60BB-620EB999C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3499" y="4794747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18CE2C7D-AEEE-106C-F6B5-DA331BAB2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8189" y="2952667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A3B4E925-D758-34C6-C8CB-9CCD4A372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321777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D6E1EBB6-C5B4-51D1-89AC-D1996E78D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2940" y="298917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B5BC931E-6109-D8DE-46EE-583CA93EE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9457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C068741-1111-E9BD-1EBC-55C2A3047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7171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B4EF8C93-2D59-96B8-51A4-0450A7AE2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380908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F8BB83E5-B7E4-B322-52EB-A4BC3DD76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357413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439F1A9F-3E3C-5E72-8205-5570A74F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0889" y="3613067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6F2D33B0-A3BF-8E10-8535-FD2088D51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43910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38BE524B-4C70-935A-814D-1EA3EC4AC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47015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4CC73656-2D71-1AA6-C6DA-74991D8D2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3225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05F447C9-2B18-FB57-C0AD-4F11ECC3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6330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11E8BE73-8985-6F8B-AEA4-60E20B20E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9436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8C85FEAE-6051-73F4-7F02-21A65E941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01828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B07DBE0C-E9DF-F8D5-CB86-19DDCA0686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5475" y="4070314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5CEA22B6-D54D-B9D3-0C35-33784892E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2776" y="4228186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86D6FE82-9514-A016-98EA-2B1833285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7226" y="3787258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402B54AA-3D85-44AE-2A80-A405095C6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1309" y="50120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3B1EB2-C724-5FEE-58C5-39A960041A06}"/>
              </a:ext>
            </a:extLst>
          </p:cNvPr>
          <p:cNvSpPr txBox="1"/>
          <p:nvPr/>
        </p:nvSpPr>
        <p:spPr>
          <a:xfrm>
            <a:off x="1012892" y="4152581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1" name="Curved Connector 5">
            <a:extLst>
              <a:ext uri="{FF2B5EF4-FFF2-40B4-BE49-F238E27FC236}">
                <a16:creationId xmlns:a16="http://schemas.microsoft.com/office/drawing/2014/main" id="{C574937C-F3D8-CDBD-CFFB-EC216E7296D7}"/>
              </a:ext>
            </a:extLst>
          </p:cNvPr>
          <p:cNvCxnSpPr>
            <a:cxnSpLocks/>
            <a:stCxn id="60" idx="3"/>
            <a:endCxn id="35" idx="1"/>
          </p:cNvCxnSpPr>
          <p:nvPr/>
        </p:nvCxnSpPr>
        <p:spPr bwMode="auto">
          <a:xfrm>
            <a:off x="3818960" y="4475747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38832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Hit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hit: </a:t>
            </a:r>
            <a:r>
              <a:rPr lang="en-GB" dirty="0"/>
              <a:t>reference to a VM word that is in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089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089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089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089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089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089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089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089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6616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0538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0538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534439" y="4568826"/>
            <a:ext cx="2527300" cy="118808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5344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090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8099839" y="4160642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041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041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041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041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041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041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041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041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1755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121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129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121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129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121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129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121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129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7756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7975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7943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190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0538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0538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4836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4836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4836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4317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061739" y="451485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061739" y="482536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061739" y="544639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061739" y="575691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061739" y="60674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4836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496339" y="3892461"/>
            <a:ext cx="2565400" cy="1268502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4836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5280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061739" y="513588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59" name="Rectangle 58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8"/>
          <p:cNvSpPr>
            <a:spLocks noChangeArrowheads="1"/>
          </p:cNvSpPr>
          <p:nvPr/>
        </p:nvSpPr>
        <p:spPr bwMode="auto">
          <a:xfrm>
            <a:off x="4712114" y="3535594"/>
            <a:ext cx="1600200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" name="Shape 60"/>
          <p:cNvCxnSpPr>
            <a:stCxn id="62" idx="2"/>
            <a:endCxn id="14372" idx="1"/>
          </p:cNvCxnSpPr>
          <p:nvPr/>
        </p:nvCxnSpPr>
        <p:spPr bwMode="auto">
          <a:xfrm rot="16200000" flipH="1">
            <a:off x="3060215" y="2311886"/>
            <a:ext cx="692831" cy="201265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5" name="Rectangle 41"/>
          <p:cNvSpPr>
            <a:spLocks noChangeArrowheads="1"/>
          </p:cNvSpPr>
          <p:nvPr/>
        </p:nvSpPr>
        <p:spPr bwMode="auto">
          <a:xfrm>
            <a:off x="8053802" y="2940870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5598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4836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638300" y="5519876"/>
            <a:ext cx="32765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Page table has an entry for each virtual page, so you can jump straight to the row that matters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C0CEC-B9F6-466E-AD0E-95CCD9A46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857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2" grpId="0" animBg="1"/>
      <p:bldP spid="63" grpId="0" animBg="1"/>
      <p:bldP spid="6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496318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/>
              <a:t>Page fault: </a:t>
            </a:r>
            <a:r>
              <a:rPr lang="en-GB" dirty="0"/>
              <a:t>reference to VM word that is not in physical memory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2C234-65FB-4A2C-9A0A-7E3541919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7" name="Text Box 12">
            <a:extLst>
              <a:ext uri="{FF2B5EF4-FFF2-40B4-BE49-F238E27FC236}">
                <a16:creationId xmlns:a16="http://schemas.microsoft.com/office/drawing/2014/main" id="{FA222B13-E31A-4A3B-A290-3FA985AFB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8" name="Text Box 19">
            <a:extLst>
              <a:ext uri="{FF2B5EF4-FFF2-40B4-BE49-F238E27FC236}">
                <a16:creationId xmlns:a16="http://schemas.microsoft.com/office/drawing/2014/main" id="{B78C710B-55E7-4AA0-8689-061C67281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10802836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2" grpId="0" animBg="1"/>
      <p:bldP spid="64" grpId="0" animBg="1"/>
      <p:bldP spid="6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4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2B605-5BCF-4640-9576-A003636E5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B8DD0476-44CD-4FB5-877D-0CC976F19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E0011C4C-26D4-4267-8E19-E987D0977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810814588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59" y="39522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572539" y="3892461"/>
            <a:ext cx="2565400" cy="1511300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04289" y="3414713"/>
            <a:ext cx="2533650" cy="673100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5" name="Shape 59"/>
          <p:cNvCxnSpPr>
            <a:stCxn id="67" idx="2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Rectangle 65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060938" y="5693504"/>
            <a:ext cx="532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Eviction decision is made by software. So can be pretty sophisticated! (Beyond scope of this class)</a:t>
            </a:r>
          </a:p>
          <a:p>
            <a:r>
              <a:rPr lang="is-IS" sz="2000" dirty="0">
                <a:latin typeface="Calibri" pitchFamily="34" charset="0"/>
              </a:rPr>
              <a:t>→ fewer page faults (if we do it right)</a:t>
            </a:r>
            <a:endParaRPr lang="en-US" sz="2000" dirty="0">
              <a:latin typeface="Calibri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CACF5D-D13F-46AC-AA3A-1FB2392FB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9" name="Text Box 12">
            <a:extLst>
              <a:ext uri="{FF2B5EF4-FFF2-40B4-BE49-F238E27FC236}">
                <a16:creationId xmlns:a16="http://schemas.microsoft.com/office/drawing/2014/main" id="{F63BE772-846B-48BF-BF9C-EB5B4552DF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70" name="Text Box 19">
            <a:extLst>
              <a:ext uri="{FF2B5EF4-FFF2-40B4-BE49-F238E27FC236}">
                <a16:creationId xmlns:a16="http://schemas.microsoft.com/office/drawing/2014/main" id="{F119EDF4-09BB-41F9-A3A2-AA3CC1D17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39551133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225550"/>
          </a:xfrm>
          <a:ln/>
        </p:spPr>
        <p:txBody>
          <a:bodyPr>
            <a:normAutofit fontScale="92500"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miss causes page fault (a HW exception, OS code kicks in to handle)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Page fault handler selects a victim to be evicted (here VP 4)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The victim page is swapped with the disk block of the requested address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00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FF0000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FF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0" name="Shape 59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05900" y="5693504"/>
            <a:ext cx="447109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Requires a disk read! (Slow!)</a:t>
            </a:r>
          </a:p>
          <a:p>
            <a:r>
              <a:rPr lang="en-US" sz="2000" dirty="0">
                <a:latin typeface="Calibri" pitchFamily="34" charset="0"/>
              </a:rPr>
              <a:t>OS suspends process in the meantime.</a:t>
            </a:r>
          </a:p>
          <a:p>
            <a:r>
              <a:rPr lang="en-US" sz="2000" dirty="0">
                <a:latin typeface="Calibri" pitchFamily="34" charset="0"/>
              </a:rPr>
              <a:t>Resumes it once memory access finishes.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D7ADB1-FBDF-4EB1-B5EE-45C8F4283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5" name="Text Box 12">
            <a:extLst>
              <a:ext uri="{FF2B5EF4-FFF2-40B4-BE49-F238E27FC236}">
                <a16:creationId xmlns:a16="http://schemas.microsoft.com/office/drawing/2014/main" id="{E9006703-FC28-4287-8686-999EBDFC3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6" name="Text Box 19">
            <a:extLst>
              <a:ext uri="{FF2B5EF4-FFF2-40B4-BE49-F238E27FC236}">
                <a16:creationId xmlns:a16="http://schemas.microsoft.com/office/drawing/2014/main" id="{98CF65E2-B5B1-4D30-854A-4DDC92A24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2322260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Handling Page Fault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1197928"/>
          </a:xfrm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Offending instruction is restarted: page hit this time!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4785139" y="44481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85139" y="4676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785139" y="4219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4785139" y="307657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785139" y="33051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4785139" y="35337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4785139" y="3762375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4785139" y="3990975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4737870" y="4946561"/>
            <a:ext cx="1690688" cy="812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Memory resident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page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(DRAM)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8130003" y="317209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8130003" y="338137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3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5610639" y="4568826"/>
            <a:ext cx="2527300" cy="1450975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5610639" y="3198813"/>
            <a:ext cx="2527300" cy="16129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5636039" y="2970213"/>
            <a:ext cx="2501900" cy="698500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5585239" y="2741614"/>
            <a:ext cx="2552700" cy="7016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4480339" y="4448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4480339" y="4676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4480339" y="4219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4480339" y="30765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4480339" y="33051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4480339" y="35337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4480339" y="37623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4480339" y="3990975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4251739" y="2771776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4488367" y="3046413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4489159" y="327932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4488367" y="3745140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489160" y="3952293"/>
            <a:ext cx="27312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4488367" y="419164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4489159" y="4651019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4488367" y="44181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4489159" y="3512231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851814" y="2282826"/>
            <a:ext cx="1339126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page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number or 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873737" y="30113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870562" y="4624211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9495252" y="26812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8130003" y="29464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8130003" y="2717800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5559839" y="47752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5559839" y="4546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5559839" y="36385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5559839" y="340360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9507952" y="3341689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8137939" y="475932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8137939" y="506984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8137939" y="569087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8137939" y="600138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8137939" y="631190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5559839" y="3847744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5604289" y="4087813"/>
            <a:ext cx="2533650" cy="1603057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5559839" y="4057650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5610639" y="3443287"/>
            <a:ext cx="2527300" cy="43338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8137939" y="538035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cxnSp>
        <p:nvCxnSpPr>
          <p:cNvPr id="63" name="Shape 62"/>
          <p:cNvCxnSpPr>
            <a:stCxn id="62" idx="2"/>
            <a:endCxn id="14362" idx="1"/>
          </p:cNvCxnSpPr>
          <p:nvPr/>
        </p:nvCxnSpPr>
        <p:spPr bwMode="auto">
          <a:xfrm rot="16200000" flipH="1">
            <a:off x="2987883" y="2384218"/>
            <a:ext cx="904875" cy="2080039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Rectangle 60"/>
          <p:cNvSpPr/>
          <p:nvPr/>
        </p:nvSpPr>
        <p:spPr bwMode="auto">
          <a:xfrm>
            <a:off x="1905000" y="2424112"/>
            <a:ext cx="1752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Virtual address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1905000" y="2728912"/>
            <a:ext cx="9906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VPN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2895600" y="2728912"/>
            <a:ext cx="762000" cy="24288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Offset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6BFF2E-3D17-421D-A6B1-88C7FB53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6" name="Text Box 12">
            <a:extLst>
              <a:ext uri="{FF2B5EF4-FFF2-40B4-BE49-F238E27FC236}">
                <a16:creationId xmlns:a16="http://schemas.microsoft.com/office/drawing/2014/main" id="{0365C3D2-6FF2-4364-BF19-79E97BD17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5619" y="2315346"/>
            <a:ext cx="273167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Physical memory (DRAM)</a:t>
            </a:r>
          </a:p>
        </p:txBody>
      </p:sp>
      <p:sp>
        <p:nvSpPr>
          <p:cNvPr id="67" name="Text Box 19">
            <a:extLst>
              <a:ext uri="{FF2B5EF4-FFF2-40B4-BE49-F238E27FC236}">
                <a16:creationId xmlns:a16="http://schemas.microsoft.com/office/drawing/2014/main" id="{3442A582-2689-444C-933C-8C4988627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3339" y="4394575"/>
            <a:ext cx="127923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Disk memory</a:t>
            </a:r>
          </a:p>
        </p:txBody>
      </p:sp>
    </p:spTree>
    <p:extLst>
      <p:ext uri="{BB962C8B-B14F-4D97-AF65-F5344CB8AC3E}">
        <p14:creationId xmlns:p14="http://schemas.microsoft.com/office/powerpoint/2010/main" val="26035875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VM as a Tool for Caching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We’re using physical memory as a </a:t>
            </a:r>
            <a:r>
              <a:rPr lang="en-US" i="1" dirty="0"/>
              <a:t>cache!</a:t>
            </a:r>
            <a:r>
              <a:rPr lang="en-US" dirty="0"/>
              <a:t> (called: DRAM cache)</a:t>
            </a:r>
          </a:p>
          <a:p>
            <a:pPr lvl="1"/>
            <a:r>
              <a:rPr lang="en-US" dirty="0"/>
              <a:t>Store the bulk of your data on disk (very large, very cheap, but very slow)</a:t>
            </a:r>
          </a:p>
          <a:p>
            <a:pPr lvl="1"/>
            <a:r>
              <a:rPr lang="en-US" dirty="0"/>
              <a:t>And store the currently-used data in main memory (very fast by comparison)</a:t>
            </a:r>
          </a:p>
          <a:p>
            <a:pPr lvl="1"/>
            <a:r>
              <a:rPr lang="en-US" dirty="0"/>
              <a:t>Get the best of both worlds! Large capacity and fast access!</a:t>
            </a:r>
          </a:p>
          <a:p>
            <a:endParaRPr lang="en-US" dirty="0"/>
          </a:p>
          <a:p>
            <a:r>
              <a:rPr lang="en-GB" dirty="0"/>
              <a:t>DRAM cache organization driven by the </a:t>
            </a:r>
            <a:r>
              <a:rPr lang="en-GB" i="1" dirty="0"/>
              <a:t>enormous</a:t>
            </a:r>
            <a:r>
              <a:rPr lang="en-GB" dirty="0"/>
              <a:t> miss penalty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is about </a:t>
            </a:r>
            <a:r>
              <a:rPr lang="en-GB" b="1" i="1" dirty="0"/>
              <a:t>100x</a:t>
            </a:r>
            <a:r>
              <a:rPr lang="en-GB" dirty="0"/>
              <a:t> slower than SRAM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is about </a:t>
            </a:r>
            <a:r>
              <a:rPr lang="en-GB" b="1" i="1" dirty="0"/>
              <a:t>100,000x</a:t>
            </a:r>
            <a:r>
              <a:rPr lang="en-GB" dirty="0"/>
              <a:t> slower than DRAM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075268-BB90-46C3-AA43-23F75489B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400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Picking Cache Design Parameters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Block size?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Disks are better at transferring large chunks of data</a:t>
            </a:r>
            <a:br>
              <a:rPr lang="en-GB" dirty="0"/>
            </a:br>
            <a:r>
              <a:rPr lang="en-GB" dirty="0"/>
              <a:t>(the first byte incurs a long delay, the rest come really fast afterwards)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Large block size: typically 4-8 KB -&gt; these are “pages”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DRAM cache misses incur enormous penalties; have to go to disk. Yikes!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Associativity is high to minimize miss rate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 associative (one huge set): any block can go anywhere in cache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Requires a “large” mapping function – but managed in software, so ok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Write-back or write-through?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Disk cannot keep up with a firehose of small writes</a:t>
            </a:r>
            <a:endParaRPr lang="en-GB" dirty="0">
              <a:sym typeface="Wingdings"/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</a:t>
            </a:r>
            <a:r>
              <a:rPr lang="en-GB" dirty="0">
                <a:sym typeface="Wingdings"/>
              </a:rPr>
              <a:t>se write-back (only write to disk when a page is evicted)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Replacement algorithms?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limited by hardware; hardware strongly </a:t>
            </a:r>
            <a:r>
              <a:rPr lang="en-GB" dirty="0" err="1"/>
              <a:t>favors</a:t>
            </a:r>
            <a:r>
              <a:rPr lang="en-GB" dirty="0"/>
              <a:t> simple methods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Highly sophisticated, expensive, open-ended replacement algorithms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7F1EC0-4CCF-4C55-AFCB-9915EB100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4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45"/>
          <p:cNvSpPr/>
          <p:nvPr/>
        </p:nvSpPr>
        <p:spPr bwMode="auto">
          <a:xfrm>
            <a:off x="7329855" y="1098998"/>
            <a:ext cx="2490289" cy="3590837"/>
          </a:xfrm>
          <a:prstGeom prst="rect">
            <a:avLst/>
          </a:prstGeom>
          <a:solidFill>
            <a:srgbClr val="F6D2D2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DRAM Cache Analogy to Cache Memory</a:t>
            </a:r>
            <a:endParaRPr lang="en-US" dirty="0"/>
          </a:p>
        </p:txBody>
      </p:sp>
      <p:sp>
        <p:nvSpPr>
          <p:cNvPr id="189" name="TextBox 188"/>
          <p:cNvSpPr txBox="1"/>
          <p:nvPr/>
        </p:nvSpPr>
        <p:spPr>
          <a:xfrm>
            <a:off x="67721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+</a:t>
            </a:r>
          </a:p>
        </p:txBody>
      </p:sp>
      <p:sp>
        <p:nvSpPr>
          <p:cNvPr id="190" name="TextBox 189"/>
          <p:cNvSpPr txBox="1"/>
          <p:nvPr/>
        </p:nvSpPr>
        <p:spPr>
          <a:xfrm>
            <a:off x="4638544" y="2053880"/>
            <a:ext cx="5577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Calibri" pitchFamily="34" charset="0"/>
              </a:rPr>
              <a:t>=</a:t>
            </a:r>
          </a:p>
        </p:txBody>
      </p:sp>
      <p:grpSp>
        <p:nvGrpSpPr>
          <p:cNvPr id="196" name="Group 195"/>
          <p:cNvGrpSpPr/>
          <p:nvPr/>
        </p:nvGrpSpPr>
        <p:grpSpPr>
          <a:xfrm>
            <a:off x="1115095" y="1291879"/>
            <a:ext cx="3523449" cy="3200400"/>
            <a:chOff x="286551" y="1752600"/>
            <a:chExt cx="3523449" cy="3200400"/>
          </a:xfrm>
        </p:grpSpPr>
        <p:grpSp>
          <p:nvGrpSpPr>
            <p:cNvPr id="13" name="Group 12"/>
            <p:cNvGrpSpPr/>
            <p:nvPr/>
          </p:nvGrpSpPr>
          <p:grpSpPr>
            <a:xfrm>
              <a:off x="286551" y="2286000"/>
              <a:ext cx="3523449" cy="533400"/>
              <a:chOff x="959186" y="1600200"/>
              <a:chExt cx="3523449" cy="533400"/>
            </a:xfrm>
          </p:grpSpPr>
          <p:sp>
            <p:nvSpPr>
              <p:cNvPr id="4" name="Rectangle 3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" name="Rectangle 5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7" name="Rectangle 6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8" name="Rectangle 7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9" name="Rectangle 8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1" name="Rectangle 10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12" name="Rectangle 11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286551" y="1752600"/>
              <a:ext cx="3523449" cy="533400"/>
              <a:chOff x="959186" y="1600200"/>
              <a:chExt cx="3523449" cy="533400"/>
            </a:xfrm>
          </p:grpSpPr>
          <p:sp>
            <p:nvSpPr>
              <p:cNvPr id="15" name="Rectangle 1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21" name="Straight Connector 2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2" name="Rectangle 2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286551" y="3352800"/>
              <a:ext cx="3523449" cy="533400"/>
              <a:chOff x="959186" y="1600200"/>
              <a:chExt cx="3523449" cy="533400"/>
            </a:xfrm>
          </p:grpSpPr>
          <p:sp>
            <p:nvSpPr>
              <p:cNvPr id="25" name="Rectangle 2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27" name="Rectangle 2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28" name="Rectangle 2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29" name="Rectangle 2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30" name="Rectangle 2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31" name="Straight Connector 3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86551" y="2819400"/>
              <a:ext cx="3523449" cy="533400"/>
              <a:chOff x="959186" y="1600200"/>
              <a:chExt cx="3523449" cy="533400"/>
            </a:xfrm>
          </p:grpSpPr>
          <p:sp>
            <p:nvSpPr>
              <p:cNvPr id="35" name="Rectangle 3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36" name="Rectangle 3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38" name="Rectangle 3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39" name="Rectangle 3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40" name="Rectangle 3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41" name="Straight Connector 4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2" name="Rectangle 4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286551" y="4419600"/>
              <a:ext cx="3523449" cy="533400"/>
              <a:chOff x="959186" y="1600200"/>
              <a:chExt cx="3523449" cy="533400"/>
            </a:xfrm>
          </p:grpSpPr>
          <p:sp>
            <p:nvSpPr>
              <p:cNvPr id="45" name="Rectangle 44"/>
              <p:cNvSpPr/>
              <p:nvPr/>
            </p:nvSpPr>
            <p:spPr bwMode="auto">
              <a:xfrm>
                <a:off x="959186" y="1600200"/>
                <a:ext cx="3523449" cy="533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 bwMode="auto">
              <a:xfrm>
                <a:off x="4095918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47" name="Rectangle 46"/>
              <p:cNvSpPr/>
              <p:nvPr/>
            </p:nvSpPr>
            <p:spPr bwMode="auto">
              <a:xfrm>
                <a:off x="3821958" y="1714701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 bwMode="auto">
              <a:xfrm>
                <a:off x="3547255" y="1715412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 bwMode="auto">
              <a:xfrm>
                <a:off x="2446585" y="1714500"/>
                <a:ext cx="457200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B-1</a:t>
                </a:r>
              </a:p>
            </p:txBody>
          </p:sp>
          <p:sp>
            <p:nvSpPr>
              <p:cNvPr id="50" name="Rectangle 49"/>
              <p:cNvSpPr/>
              <p:nvPr/>
            </p:nvSpPr>
            <p:spPr bwMode="auto">
              <a:xfrm>
                <a:off x="2905460" y="1713607"/>
                <a:ext cx="64179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1600" dirty="0">
                  <a:latin typeface="Calibri" pitchFamily="34" charset="0"/>
                </a:endParaRPr>
              </a:p>
            </p:txBody>
          </p:sp>
          <p:cxnSp>
            <p:nvCxnSpPr>
              <p:cNvPr id="51" name="Straight Connector 50"/>
              <p:cNvCxnSpPr/>
              <p:nvPr/>
            </p:nvCxnSpPr>
            <p:spPr bwMode="auto">
              <a:xfrm>
                <a:off x="3001156" y="1883656"/>
                <a:ext cx="457200" cy="1588"/>
              </a:xfrm>
              <a:prstGeom prst="line">
                <a:avLst/>
              </a:prstGeom>
              <a:noFill/>
              <a:ln w="38100" cap="rnd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52" name="Rectangle 51"/>
              <p:cNvSpPr/>
              <p:nvPr/>
            </p:nvSpPr>
            <p:spPr bwMode="auto">
              <a:xfrm>
                <a:off x="1554840" y="1714500"/>
                <a:ext cx="717995" cy="304800"/>
              </a:xfrm>
              <a:prstGeom prst="rect">
                <a:avLst/>
              </a:prstGeom>
              <a:solidFill>
                <a:srgbClr val="FF9999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rmAutofit fontScale="92500" lnSpcReduction="10000"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tag</a:t>
                </a:r>
              </a:p>
            </p:txBody>
          </p:sp>
          <p:sp>
            <p:nvSpPr>
              <p:cNvPr id="53" name="Rectangle 52"/>
              <p:cNvSpPr/>
              <p:nvPr/>
            </p:nvSpPr>
            <p:spPr bwMode="auto">
              <a:xfrm>
                <a:off x="1085830" y="1714500"/>
                <a:ext cx="272605" cy="304800"/>
              </a:xfrm>
              <a:prstGeom prst="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ctr" anchorCtr="1" compatLnSpc="1">
                <a:prstTxWarp prst="textNoShape">
                  <a:avLst/>
                </a:prstTxWarp>
                <a:no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1600" dirty="0">
                    <a:latin typeface="Calibri" pitchFamily="34" charset="0"/>
                  </a:rPr>
                  <a:t>v</a:t>
                </a:r>
              </a:p>
            </p:txBody>
          </p:sp>
        </p:grpSp>
        <p:sp>
          <p:nvSpPr>
            <p:cNvPr id="191" name="TextBox 190"/>
            <p:cNvSpPr txBox="1"/>
            <p:nvPr/>
          </p:nvSpPr>
          <p:spPr>
            <a:xfrm rot="5400000">
              <a:off x="20327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5324343" y="1291879"/>
            <a:ext cx="1524000" cy="3200400"/>
            <a:chOff x="4495800" y="1752600"/>
            <a:chExt cx="1524000" cy="3200400"/>
          </a:xfrm>
        </p:grpSpPr>
        <p:sp>
          <p:nvSpPr>
            <p:cNvPr id="85" name="Rectangle 84"/>
            <p:cNvSpPr/>
            <p:nvPr/>
          </p:nvSpPr>
          <p:spPr bwMode="auto">
            <a:xfrm>
              <a:off x="4495800" y="228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5091454" y="240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622444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4495800" y="1752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5091454" y="1866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4622444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4495800" y="33528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5091454" y="34671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622444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15" name="Rectangle 114"/>
            <p:cNvSpPr/>
            <p:nvPr/>
          </p:nvSpPr>
          <p:spPr bwMode="auto">
            <a:xfrm>
              <a:off x="4495800" y="28194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22" name="Rectangle 121"/>
            <p:cNvSpPr/>
            <p:nvPr/>
          </p:nvSpPr>
          <p:spPr bwMode="auto">
            <a:xfrm>
              <a:off x="5091454" y="29337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23" name="Rectangle 122"/>
            <p:cNvSpPr/>
            <p:nvPr/>
          </p:nvSpPr>
          <p:spPr bwMode="auto">
            <a:xfrm>
              <a:off x="4622444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4495800" y="44196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2" name="Rectangle 131"/>
            <p:cNvSpPr/>
            <p:nvPr/>
          </p:nvSpPr>
          <p:spPr bwMode="auto">
            <a:xfrm>
              <a:off x="5091454" y="45339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622444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 rot="5400000">
              <a:off x="52331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195" name="Group 194"/>
          <p:cNvGrpSpPr/>
          <p:nvPr/>
        </p:nvGrpSpPr>
        <p:grpSpPr>
          <a:xfrm>
            <a:off x="7482255" y="1291879"/>
            <a:ext cx="2185489" cy="3200400"/>
            <a:chOff x="6577511" y="1752600"/>
            <a:chExt cx="2185489" cy="3200400"/>
          </a:xfrm>
        </p:grpSpPr>
        <p:sp>
          <p:nvSpPr>
            <p:cNvPr id="135" name="Rectangle 134"/>
            <p:cNvSpPr/>
            <p:nvPr/>
          </p:nvSpPr>
          <p:spPr bwMode="auto">
            <a:xfrm>
              <a:off x="6577511" y="22860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36" name="Rectangle 135"/>
            <p:cNvSpPr/>
            <p:nvPr/>
          </p:nvSpPr>
          <p:spPr bwMode="auto">
            <a:xfrm>
              <a:off x="8376283" y="240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8102323" y="24005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38" name="Rectangle 137"/>
            <p:cNvSpPr/>
            <p:nvPr/>
          </p:nvSpPr>
          <p:spPr bwMode="auto">
            <a:xfrm>
              <a:off x="7827620" y="24012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39" name="Rectangle 138"/>
            <p:cNvSpPr/>
            <p:nvPr/>
          </p:nvSpPr>
          <p:spPr bwMode="auto">
            <a:xfrm>
              <a:off x="6726950" y="24003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40" name="Rectangle 139"/>
            <p:cNvSpPr/>
            <p:nvPr/>
          </p:nvSpPr>
          <p:spPr bwMode="auto">
            <a:xfrm>
              <a:off x="7185825" y="23994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41" name="Straight Connector 140"/>
            <p:cNvCxnSpPr/>
            <p:nvPr/>
          </p:nvCxnSpPr>
          <p:spPr bwMode="auto">
            <a:xfrm>
              <a:off x="7281521" y="25694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5" name="Rectangle 144"/>
            <p:cNvSpPr/>
            <p:nvPr/>
          </p:nvSpPr>
          <p:spPr bwMode="auto">
            <a:xfrm>
              <a:off x="6577511" y="1752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46" name="Rectangle 145"/>
            <p:cNvSpPr/>
            <p:nvPr/>
          </p:nvSpPr>
          <p:spPr bwMode="auto">
            <a:xfrm>
              <a:off x="8376283" y="1866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47" name="Rectangle 146"/>
            <p:cNvSpPr/>
            <p:nvPr/>
          </p:nvSpPr>
          <p:spPr bwMode="auto">
            <a:xfrm>
              <a:off x="8102323" y="1867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48" name="Rectangle 147"/>
            <p:cNvSpPr/>
            <p:nvPr/>
          </p:nvSpPr>
          <p:spPr bwMode="auto">
            <a:xfrm>
              <a:off x="7827620" y="1867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49" name="Rectangle 148"/>
            <p:cNvSpPr/>
            <p:nvPr/>
          </p:nvSpPr>
          <p:spPr bwMode="auto">
            <a:xfrm>
              <a:off x="6726950" y="1866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50" name="Rectangle 149"/>
            <p:cNvSpPr/>
            <p:nvPr/>
          </p:nvSpPr>
          <p:spPr bwMode="auto">
            <a:xfrm>
              <a:off x="7185825" y="1866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51" name="Straight Connector 150"/>
            <p:cNvCxnSpPr/>
            <p:nvPr/>
          </p:nvCxnSpPr>
          <p:spPr bwMode="auto">
            <a:xfrm>
              <a:off x="7281521" y="2036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Rectangle 154"/>
            <p:cNvSpPr/>
            <p:nvPr/>
          </p:nvSpPr>
          <p:spPr bwMode="auto">
            <a:xfrm>
              <a:off x="6577511" y="33528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8376283" y="34671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57" name="Rectangle 156"/>
            <p:cNvSpPr/>
            <p:nvPr/>
          </p:nvSpPr>
          <p:spPr bwMode="auto">
            <a:xfrm>
              <a:off x="8102323" y="34673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58" name="Rectangle 157"/>
            <p:cNvSpPr/>
            <p:nvPr/>
          </p:nvSpPr>
          <p:spPr bwMode="auto">
            <a:xfrm>
              <a:off x="7827620" y="34680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59" name="Rectangle 158"/>
            <p:cNvSpPr/>
            <p:nvPr/>
          </p:nvSpPr>
          <p:spPr bwMode="auto">
            <a:xfrm>
              <a:off x="6726950" y="34671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60" name="Rectangle 159"/>
            <p:cNvSpPr/>
            <p:nvPr/>
          </p:nvSpPr>
          <p:spPr bwMode="auto">
            <a:xfrm>
              <a:off x="7185825" y="34662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61" name="Straight Connector 160"/>
            <p:cNvCxnSpPr/>
            <p:nvPr/>
          </p:nvCxnSpPr>
          <p:spPr bwMode="auto">
            <a:xfrm>
              <a:off x="7281521" y="36362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5" name="Rectangle 164"/>
            <p:cNvSpPr/>
            <p:nvPr/>
          </p:nvSpPr>
          <p:spPr bwMode="auto">
            <a:xfrm>
              <a:off x="6577511" y="28194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8376283" y="29337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67" name="Rectangle 166"/>
            <p:cNvSpPr/>
            <p:nvPr/>
          </p:nvSpPr>
          <p:spPr bwMode="auto">
            <a:xfrm>
              <a:off x="8102323" y="29339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68" name="Rectangle 167"/>
            <p:cNvSpPr/>
            <p:nvPr/>
          </p:nvSpPr>
          <p:spPr bwMode="auto">
            <a:xfrm>
              <a:off x="7827620" y="29346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69" name="Rectangle 168"/>
            <p:cNvSpPr/>
            <p:nvPr/>
          </p:nvSpPr>
          <p:spPr bwMode="auto">
            <a:xfrm>
              <a:off x="6726950" y="29337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70" name="Rectangle 169"/>
            <p:cNvSpPr/>
            <p:nvPr/>
          </p:nvSpPr>
          <p:spPr bwMode="auto">
            <a:xfrm>
              <a:off x="7185825" y="29328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71" name="Straight Connector 170"/>
            <p:cNvCxnSpPr/>
            <p:nvPr/>
          </p:nvCxnSpPr>
          <p:spPr bwMode="auto">
            <a:xfrm>
              <a:off x="7281521" y="31028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5" name="Rectangle 174"/>
            <p:cNvSpPr/>
            <p:nvPr/>
          </p:nvSpPr>
          <p:spPr bwMode="auto">
            <a:xfrm>
              <a:off x="6577511" y="4419600"/>
              <a:ext cx="218548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8376283" y="45339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77" name="Rectangle 176"/>
            <p:cNvSpPr/>
            <p:nvPr/>
          </p:nvSpPr>
          <p:spPr bwMode="auto">
            <a:xfrm>
              <a:off x="8102323" y="4534101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78" name="Rectangle 177"/>
            <p:cNvSpPr/>
            <p:nvPr/>
          </p:nvSpPr>
          <p:spPr bwMode="auto">
            <a:xfrm>
              <a:off x="7827620" y="4534812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79" name="Rectangle 178"/>
            <p:cNvSpPr/>
            <p:nvPr/>
          </p:nvSpPr>
          <p:spPr bwMode="auto">
            <a:xfrm>
              <a:off x="6726950" y="4533900"/>
              <a:ext cx="457200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B-1</a:t>
              </a:r>
            </a:p>
          </p:txBody>
        </p:sp>
        <p:sp>
          <p:nvSpPr>
            <p:cNvPr id="180" name="Rectangle 179"/>
            <p:cNvSpPr/>
            <p:nvPr/>
          </p:nvSpPr>
          <p:spPr bwMode="auto">
            <a:xfrm>
              <a:off x="7185825" y="4533007"/>
              <a:ext cx="64179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cxnSp>
          <p:nvCxnSpPr>
            <p:cNvPr id="181" name="Straight Connector 180"/>
            <p:cNvCxnSpPr/>
            <p:nvPr/>
          </p:nvCxnSpPr>
          <p:spPr bwMode="auto">
            <a:xfrm>
              <a:off x="7281521" y="4703056"/>
              <a:ext cx="457200" cy="1588"/>
            </a:xfrm>
            <a:prstGeom prst="line">
              <a:avLst/>
            </a:prstGeom>
            <a:noFill/>
            <a:ln w="381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3" name="TextBox 192"/>
            <p:cNvSpPr txBox="1"/>
            <p:nvPr/>
          </p:nvSpPr>
          <p:spPr>
            <a:xfrm rot="5400000">
              <a:off x="7671513" y="35567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grpSp>
        <p:nvGrpSpPr>
          <p:cNvPr id="232" name="Group 231"/>
          <p:cNvGrpSpPr/>
          <p:nvPr/>
        </p:nvGrpSpPr>
        <p:grpSpPr>
          <a:xfrm>
            <a:off x="5324343" y="4492279"/>
            <a:ext cx="1524000" cy="1600200"/>
            <a:chOff x="4495800" y="5029200"/>
            <a:chExt cx="1524000" cy="1600200"/>
          </a:xfrm>
        </p:grpSpPr>
        <p:sp>
          <p:nvSpPr>
            <p:cNvPr id="221" name="Rectangle 220"/>
            <p:cNvSpPr/>
            <p:nvPr/>
          </p:nvSpPr>
          <p:spPr bwMode="auto">
            <a:xfrm>
              <a:off x="4495800" y="50292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2" name="Rectangle 221"/>
            <p:cNvSpPr/>
            <p:nvPr/>
          </p:nvSpPr>
          <p:spPr bwMode="auto">
            <a:xfrm>
              <a:off x="5091454" y="51435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3" name="Rectangle 222"/>
            <p:cNvSpPr/>
            <p:nvPr/>
          </p:nvSpPr>
          <p:spPr bwMode="auto">
            <a:xfrm>
              <a:off x="4622444" y="51435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27" name="Rectangle 226"/>
            <p:cNvSpPr/>
            <p:nvPr/>
          </p:nvSpPr>
          <p:spPr bwMode="auto">
            <a:xfrm>
              <a:off x="4495800" y="6096000"/>
              <a:ext cx="1466049" cy="533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5091454" y="6210300"/>
              <a:ext cx="717995" cy="304800"/>
            </a:xfrm>
            <a:prstGeom prst="rect">
              <a:avLst/>
            </a:prstGeom>
            <a:solidFill>
              <a:srgbClr val="FF9999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rmAutofit fontScale="92500" lnSpcReduction="10000"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622444" y="6210300"/>
              <a:ext cx="272605" cy="304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1" compatLnSpc="1">
              <a:prstTxWarp prst="textNoShape">
                <a:avLst/>
              </a:prstTxWarp>
              <a:no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latin typeface="Calibri" pitchFamily="34" charset="0"/>
                </a:rPr>
                <a:t>v</a:t>
              </a:r>
            </a:p>
          </p:txBody>
        </p:sp>
        <p:sp>
          <p:nvSpPr>
            <p:cNvPr id="230" name="TextBox 229"/>
            <p:cNvSpPr txBox="1"/>
            <p:nvPr/>
          </p:nvSpPr>
          <p:spPr>
            <a:xfrm rot="5400000">
              <a:off x="5233113" y="5233113"/>
              <a:ext cx="55771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>
                  <a:latin typeface="Calibri" pitchFamily="34" charset="0"/>
                </a:rPr>
                <a:t>…</a:t>
              </a:r>
            </a:p>
          </p:txBody>
        </p:sp>
      </p:grpSp>
      <p:sp>
        <p:nvSpPr>
          <p:cNvPr id="233" name="Rectangle 2"/>
          <p:cNvSpPr txBox="1">
            <a:spLocks noChangeArrowheads="1"/>
          </p:cNvSpPr>
          <p:nvPr/>
        </p:nvSpPr>
        <p:spPr bwMode="auto">
          <a:xfrm>
            <a:off x="3499107" y="5482880"/>
            <a:ext cx="1588649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Table</a:t>
            </a:r>
          </a:p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(in DRAM)</a:t>
            </a:r>
          </a:p>
        </p:txBody>
      </p:sp>
      <p:sp>
        <p:nvSpPr>
          <p:cNvPr id="234" name="Rectangle 2"/>
          <p:cNvSpPr txBox="1">
            <a:spLocks noChangeArrowheads="1"/>
          </p:cNvSpPr>
          <p:nvPr/>
        </p:nvSpPr>
        <p:spPr bwMode="auto">
          <a:xfrm>
            <a:off x="7564113" y="5523361"/>
            <a:ext cx="2103630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Main Memory (DRAM)</a:t>
            </a:r>
          </a:p>
        </p:txBody>
      </p:sp>
      <p:cxnSp>
        <p:nvCxnSpPr>
          <p:cNvPr id="236" name="Straight Arrow Connector 235"/>
          <p:cNvCxnSpPr>
            <a:cxnSpLocks/>
          </p:cNvCxnSpPr>
          <p:nvPr/>
        </p:nvCxnSpPr>
        <p:spPr bwMode="auto">
          <a:xfrm flipV="1">
            <a:off x="4776730" y="5025680"/>
            <a:ext cx="419525" cy="497681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7" name="Straight Arrow Connector 236"/>
          <p:cNvCxnSpPr>
            <a:stCxn id="234" idx="0"/>
          </p:cNvCxnSpPr>
          <p:nvPr/>
        </p:nvCxnSpPr>
        <p:spPr bwMode="auto">
          <a:xfrm flipH="1" flipV="1">
            <a:off x="8560322" y="4756598"/>
            <a:ext cx="55606" cy="766762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40" name="Rectangle 2"/>
          <p:cNvSpPr txBox="1">
            <a:spLocks noChangeArrowheads="1"/>
          </p:cNvSpPr>
          <p:nvPr/>
        </p:nvSpPr>
        <p:spPr bwMode="auto">
          <a:xfrm>
            <a:off x="9598242" y="1309173"/>
            <a:ext cx="1459016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</a:t>
            </a:r>
          </a:p>
        </p:txBody>
      </p:sp>
      <p:sp>
        <p:nvSpPr>
          <p:cNvPr id="241" name="Left Brace 240"/>
          <p:cNvSpPr/>
          <p:nvPr/>
        </p:nvSpPr>
        <p:spPr bwMode="auto">
          <a:xfrm flipH="1">
            <a:off x="9660005" y="1260485"/>
            <a:ext cx="296442" cy="532488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3200"/>
          </a:p>
        </p:txBody>
      </p:sp>
      <p:cxnSp>
        <p:nvCxnSpPr>
          <p:cNvPr id="131" name="Straight Arrow Connector 130"/>
          <p:cNvCxnSpPr>
            <a:cxnSpLocks/>
          </p:cNvCxnSpPr>
          <p:nvPr/>
        </p:nvCxnSpPr>
        <p:spPr bwMode="auto">
          <a:xfrm flipV="1">
            <a:off x="3059694" y="4786424"/>
            <a:ext cx="2136561" cy="239255"/>
          </a:xfrm>
          <a:prstGeom prst="straightConnector1">
            <a:avLst/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4" name="Rectangle 2"/>
          <p:cNvSpPr txBox="1">
            <a:spLocks noChangeArrowheads="1"/>
          </p:cNvSpPr>
          <p:nvPr/>
        </p:nvSpPr>
        <p:spPr bwMode="auto">
          <a:xfrm>
            <a:off x="1280086" y="4707764"/>
            <a:ext cx="2068421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0" dirty="0"/>
              <a:t>Every virtual address ALWAYS maps to some entry!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1B61C280-6AC2-4EAF-A733-5180561CD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3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" grpId="0" animBg="1"/>
      <p:bldP spid="189" grpId="0"/>
      <p:bldP spid="190" grpId="0"/>
      <p:bldP spid="233" grpId="0"/>
      <p:bldP spid="234" grpId="0"/>
      <p:bldP spid="240" grpId="0"/>
      <p:bldP spid="241" grpId="0" animBg="1"/>
      <p:bldP spid="13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Locating an object in DRAM Cache: Page Tables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1680386"/>
          </a:xfrm>
          <a:ln/>
        </p:spPr>
        <p:txBody>
          <a:bodyPr>
            <a:normAutofit fontScale="77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 </a:t>
            </a:r>
            <a:r>
              <a:rPr lang="en-GB" b="1" dirty="0"/>
              <a:t>page table </a:t>
            </a:r>
            <a:r>
              <a:rPr lang="en-GB" dirty="0"/>
              <a:t>maps virtual pages to physical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One page table entry (PTE) per virtual page (possible page in VM)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Fully-associative → one big set. Use the ”tag” to index into table!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Each PTE specifies either a physical page (in DRAM) or a disk address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Valid bit tells us which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data in the “cache block”, “pointer” to where data is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992629" y="49497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92629" y="5178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3992629" y="4721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3992629" y="357814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3992629" y="38067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3992629" y="40353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3992629" y="4263946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3992629" y="4492546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3544110" y="5530772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7244914" y="2904140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7337493" y="3774505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7337493" y="3983788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4351" name="Line 15"/>
          <p:cNvSpPr>
            <a:spLocks noChangeShapeType="1"/>
          </p:cNvSpPr>
          <p:nvPr/>
        </p:nvSpPr>
        <p:spPr bwMode="auto">
          <a:xfrm>
            <a:off x="4818129" y="5077715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2" name="Line 16"/>
          <p:cNvSpPr>
            <a:spLocks noChangeShapeType="1"/>
          </p:cNvSpPr>
          <p:nvPr/>
        </p:nvSpPr>
        <p:spPr bwMode="auto">
          <a:xfrm flipV="1">
            <a:off x="4818130" y="3883253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3" name="Line 17"/>
          <p:cNvSpPr>
            <a:spLocks noChangeShapeType="1"/>
          </p:cNvSpPr>
          <p:nvPr/>
        </p:nvSpPr>
        <p:spPr bwMode="auto">
          <a:xfrm flipV="1">
            <a:off x="4843530" y="3671119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4" name="Line 18"/>
          <p:cNvSpPr>
            <a:spLocks noChangeShapeType="1"/>
          </p:cNvSpPr>
          <p:nvPr/>
        </p:nvSpPr>
        <p:spPr bwMode="auto">
          <a:xfrm flipV="1">
            <a:off x="4792730" y="3441701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7580401" y="4365199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14356" name="Rectangle 20"/>
          <p:cNvSpPr>
            <a:spLocks noChangeArrowheads="1"/>
          </p:cNvSpPr>
          <p:nvPr/>
        </p:nvSpPr>
        <p:spPr bwMode="auto">
          <a:xfrm>
            <a:off x="3687829" y="4949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3687829" y="5178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3687829" y="4721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3687829" y="35781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687829" y="38067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Rectangle 25"/>
          <p:cNvSpPr>
            <a:spLocks noChangeArrowheads="1"/>
          </p:cNvSpPr>
          <p:nvPr/>
        </p:nvSpPr>
        <p:spPr bwMode="auto">
          <a:xfrm>
            <a:off x="3687829" y="40353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2" name="Rectangle 26"/>
          <p:cNvSpPr>
            <a:spLocks noChangeArrowheads="1"/>
          </p:cNvSpPr>
          <p:nvPr/>
        </p:nvSpPr>
        <p:spPr bwMode="auto">
          <a:xfrm>
            <a:off x="3687829" y="42639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Rectangle 27"/>
          <p:cNvSpPr>
            <a:spLocks noChangeArrowheads="1"/>
          </p:cNvSpPr>
          <p:nvPr/>
        </p:nvSpPr>
        <p:spPr bwMode="auto">
          <a:xfrm>
            <a:off x="3687829" y="4492546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64" name="Text Box 28"/>
          <p:cNvSpPr txBox="1">
            <a:spLocks noChangeArrowheads="1"/>
          </p:cNvSpPr>
          <p:nvPr/>
        </p:nvSpPr>
        <p:spPr bwMode="auto">
          <a:xfrm>
            <a:off x="3459229" y="3273347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14365" name="Text Box 29"/>
          <p:cNvSpPr txBox="1">
            <a:spLocks noChangeArrowheads="1"/>
          </p:cNvSpPr>
          <p:nvPr/>
        </p:nvSpPr>
        <p:spPr bwMode="auto">
          <a:xfrm>
            <a:off x="3695857" y="3547984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3696649" y="3780893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7" name="Text Box 31"/>
          <p:cNvSpPr txBox="1">
            <a:spLocks noChangeArrowheads="1"/>
          </p:cNvSpPr>
          <p:nvPr/>
        </p:nvSpPr>
        <p:spPr bwMode="auto">
          <a:xfrm>
            <a:off x="3695857" y="4246711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3696649" y="445386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69" name="Text Box 33"/>
          <p:cNvSpPr txBox="1">
            <a:spLocks noChangeArrowheads="1"/>
          </p:cNvSpPr>
          <p:nvPr/>
        </p:nvSpPr>
        <p:spPr bwMode="auto">
          <a:xfrm>
            <a:off x="3695857" y="469321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3696649" y="5152590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1" name="Text Box 35"/>
          <p:cNvSpPr txBox="1">
            <a:spLocks noChangeArrowheads="1"/>
          </p:cNvSpPr>
          <p:nvPr/>
        </p:nvSpPr>
        <p:spPr bwMode="auto">
          <a:xfrm>
            <a:off x="3695857" y="4919682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3696649" y="4013802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14373" name="Text Box 37"/>
          <p:cNvSpPr txBox="1">
            <a:spLocks noChangeArrowheads="1"/>
          </p:cNvSpPr>
          <p:nvPr/>
        </p:nvSpPr>
        <p:spPr bwMode="auto">
          <a:xfrm>
            <a:off x="4059304" y="2905039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14374" name="Text Box 38"/>
          <p:cNvSpPr txBox="1">
            <a:spLocks noChangeArrowheads="1"/>
          </p:cNvSpPr>
          <p:nvPr/>
        </p:nvSpPr>
        <p:spPr bwMode="auto">
          <a:xfrm>
            <a:off x="3081227" y="35128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14375" name="Text Box 39"/>
          <p:cNvSpPr txBox="1">
            <a:spLocks noChangeArrowheads="1"/>
          </p:cNvSpPr>
          <p:nvPr/>
        </p:nvSpPr>
        <p:spPr bwMode="auto">
          <a:xfrm>
            <a:off x="3078052" y="5125782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14376" name="Text Box 40"/>
          <p:cNvSpPr txBox="1">
            <a:spLocks noChangeArrowheads="1"/>
          </p:cNvSpPr>
          <p:nvPr/>
        </p:nvSpPr>
        <p:spPr bwMode="auto">
          <a:xfrm>
            <a:off x="8702742" y="32837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7337493" y="35488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14378" name="Rectangle 42"/>
          <p:cNvSpPr>
            <a:spLocks noChangeArrowheads="1"/>
          </p:cNvSpPr>
          <p:nvPr/>
        </p:nvSpPr>
        <p:spPr bwMode="auto">
          <a:xfrm>
            <a:off x="7337493" y="3320213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14379" name="Oval 43"/>
          <p:cNvSpPr>
            <a:spLocks noChangeArrowheads="1"/>
          </p:cNvSpPr>
          <p:nvPr/>
        </p:nvSpPr>
        <p:spPr bwMode="auto">
          <a:xfrm>
            <a:off x="4767329" y="52767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0" name="Oval 44"/>
          <p:cNvSpPr>
            <a:spLocks noChangeArrowheads="1"/>
          </p:cNvSpPr>
          <p:nvPr/>
        </p:nvSpPr>
        <p:spPr bwMode="auto">
          <a:xfrm>
            <a:off x="4767329" y="5048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1" name="Oval 45"/>
          <p:cNvSpPr>
            <a:spLocks noChangeArrowheads="1"/>
          </p:cNvSpPr>
          <p:nvPr/>
        </p:nvSpPr>
        <p:spPr bwMode="auto">
          <a:xfrm>
            <a:off x="4767329" y="41401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2" name="Oval 46"/>
          <p:cNvSpPr>
            <a:spLocks noChangeArrowheads="1"/>
          </p:cNvSpPr>
          <p:nvPr/>
        </p:nvSpPr>
        <p:spPr bwMode="auto">
          <a:xfrm>
            <a:off x="4767329" y="390517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83" name="Text Box 47"/>
          <p:cNvSpPr txBox="1">
            <a:spLocks noChangeArrowheads="1"/>
          </p:cNvSpPr>
          <p:nvPr/>
        </p:nvSpPr>
        <p:spPr bwMode="auto">
          <a:xfrm>
            <a:off x="8715442" y="3944102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14384" name="Rectangle 48"/>
          <p:cNvSpPr>
            <a:spLocks noChangeArrowheads="1"/>
          </p:cNvSpPr>
          <p:nvPr/>
        </p:nvSpPr>
        <p:spPr bwMode="auto">
          <a:xfrm>
            <a:off x="7535862" y="472206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14385" name="Rectangle 49"/>
          <p:cNvSpPr>
            <a:spLocks noChangeArrowheads="1"/>
          </p:cNvSpPr>
          <p:nvPr/>
        </p:nvSpPr>
        <p:spPr bwMode="auto">
          <a:xfrm>
            <a:off x="7535862" y="503257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14386" name="Rectangle 50"/>
          <p:cNvSpPr>
            <a:spLocks noChangeArrowheads="1"/>
          </p:cNvSpPr>
          <p:nvPr/>
        </p:nvSpPr>
        <p:spPr bwMode="auto">
          <a:xfrm>
            <a:off x="7535862" y="565360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14387" name="Rectangle 51"/>
          <p:cNvSpPr>
            <a:spLocks noChangeArrowheads="1"/>
          </p:cNvSpPr>
          <p:nvPr/>
        </p:nvSpPr>
        <p:spPr bwMode="auto">
          <a:xfrm>
            <a:off x="7535862" y="596412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14388" name="Rectangle 52"/>
          <p:cNvSpPr>
            <a:spLocks noChangeArrowheads="1"/>
          </p:cNvSpPr>
          <p:nvPr/>
        </p:nvSpPr>
        <p:spPr bwMode="auto">
          <a:xfrm>
            <a:off x="7535862" y="6274635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14389" name="Oval 53"/>
          <p:cNvSpPr>
            <a:spLocks noChangeArrowheads="1"/>
          </p:cNvSpPr>
          <p:nvPr/>
        </p:nvSpPr>
        <p:spPr bwMode="auto">
          <a:xfrm>
            <a:off x="4767329" y="434931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0" name="Line 54"/>
          <p:cNvSpPr>
            <a:spLocks noChangeShapeType="1"/>
          </p:cNvSpPr>
          <p:nvPr/>
        </p:nvSpPr>
        <p:spPr bwMode="auto">
          <a:xfrm>
            <a:off x="4780028" y="4401349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1" name="Oval 55"/>
          <p:cNvSpPr>
            <a:spLocks noChangeArrowheads="1"/>
          </p:cNvSpPr>
          <p:nvPr/>
        </p:nvSpPr>
        <p:spPr bwMode="auto">
          <a:xfrm>
            <a:off x="4767329" y="4559221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92" name="Line 56"/>
          <p:cNvSpPr>
            <a:spLocks noChangeShapeType="1"/>
          </p:cNvSpPr>
          <p:nvPr/>
        </p:nvSpPr>
        <p:spPr bwMode="auto">
          <a:xfrm flipV="1">
            <a:off x="4811779" y="4118293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393" name="Rectangle 57"/>
          <p:cNvSpPr>
            <a:spLocks noChangeArrowheads="1"/>
          </p:cNvSpPr>
          <p:nvPr/>
        </p:nvSpPr>
        <p:spPr bwMode="auto">
          <a:xfrm>
            <a:off x="7535862" y="5343090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3C3037-7EF0-6A43-B89A-51DFC70ADED2}"/>
              </a:ext>
            </a:extLst>
          </p:cNvPr>
          <p:cNvSpPr txBox="1"/>
          <p:nvPr/>
        </p:nvSpPr>
        <p:spPr>
          <a:xfrm>
            <a:off x="227445" y="4483616"/>
            <a:ext cx="2806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Some pages are unallocated (i.e., no data there)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628EEE15-9C66-6645-BB1B-794260E00EC3}"/>
              </a:ext>
            </a:extLst>
          </p:cNvPr>
          <p:cNvCxnSpPr>
            <a:cxnSpLocks/>
            <a:stCxn id="2" idx="3"/>
            <a:endCxn id="14369" idx="1"/>
          </p:cNvCxnSpPr>
          <p:nvPr/>
        </p:nvCxnSpPr>
        <p:spPr bwMode="auto">
          <a:xfrm>
            <a:off x="3033513" y="4806782"/>
            <a:ext cx="662344" cy="3883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41A566-45F5-408C-B00E-DC461AAC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4546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7B65-CB4B-47C1-4D90-8210610F3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most things are NOT in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C595E-C3F7-31DF-3B76-009071BBD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Disk is MUCH larger than RAM is, so most data will not actually be in RAM</a:t>
            </a:r>
          </a:p>
          <a:p>
            <a:endParaRPr lang="en-GB" dirty="0"/>
          </a:p>
          <a:p>
            <a:r>
              <a:rPr lang="en-GB" dirty="0"/>
              <a:t>But handling Page Faults takes a long time</a:t>
            </a:r>
          </a:p>
          <a:p>
            <a:pPr lvl="1"/>
            <a:r>
              <a:rPr lang="en-GB" dirty="0"/>
              <a:t>Has to read a page of memory from disk</a:t>
            </a:r>
          </a:p>
          <a:p>
            <a:pPr lvl="1"/>
            <a:endParaRPr lang="en-GB" dirty="0"/>
          </a:p>
          <a:p>
            <a:r>
              <a:rPr lang="en-GB" dirty="0"/>
              <a:t>So how is our system not incredibly slow?</a:t>
            </a:r>
          </a:p>
          <a:p>
            <a:pPr lvl="1"/>
            <a:r>
              <a:rPr lang="en-GB" dirty="0"/>
              <a:t>Locality to the rescue!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4852C-1064-E242-04BB-93970372D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53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5e39d93ef4_0_49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Illusion!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5313625-26F6-F041-B5DD-4CCB5DD3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 dirty="0"/>
          </a:p>
        </p:txBody>
      </p:sp>
      <p:sp>
        <p:nvSpPr>
          <p:cNvPr id="637" name="Google Shape;637;g5e39d93ef4_0_494"/>
          <p:cNvSpPr/>
          <p:nvPr/>
        </p:nvSpPr>
        <p:spPr>
          <a:xfrm>
            <a:off x="3963550" y="3317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38" name="Google Shape;638;g5e39d93ef4_0_494"/>
          <p:cNvSpPr/>
          <p:nvPr/>
        </p:nvSpPr>
        <p:spPr>
          <a:xfrm>
            <a:off x="5843450" y="1898425"/>
            <a:ext cx="2251500" cy="44580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39" name="Google Shape;639;g5e39d93ef4_0_494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cxnSp>
        <p:nvCxnSpPr>
          <p:cNvPr id="640" name="Google Shape;640;g5e39d93ef4_0_494"/>
          <p:cNvCxnSpPr>
            <a:stCxn id="639" idx="2"/>
            <a:endCxn id="637" idx="1"/>
          </p:cNvCxnSpPr>
          <p:nvPr/>
        </p:nvCxnSpPr>
        <p:spPr>
          <a:xfrm>
            <a:off x="2918525" y="2123075"/>
            <a:ext cx="1044900" cy="1673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1" name="Google Shape;641;g5e39d93ef4_0_494"/>
          <p:cNvCxnSpPr>
            <a:stCxn id="637" idx="3"/>
            <a:endCxn id="638" idx="1"/>
          </p:cNvCxnSpPr>
          <p:nvPr/>
        </p:nvCxnSpPr>
        <p:spPr>
          <a:xfrm>
            <a:off x="4983250" y="3796075"/>
            <a:ext cx="860100" cy="331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42" name="Google Shape;642;g5e39d93ef4_0_494"/>
          <p:cNvSpPr/>
          <p:nvPr/>
        </p:nvSpPr>
        <p:spPr>
          <a:xfrm>
            <a:off x="1815650" y="2254950"/>
            <a:ext cx="1737600" cy="3361200"/>
          </a:xfrm>
          <a:prstGeom prst="wedgeRectCallout">
            <a:avLst>
              <a:gd name="adj1" fmla="val -3967"/>
              <a:gd name="adj2" fmla="val -56812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/>
              <a:t>I am the ONLY PROCESS accessing memory, and I don’t have to share it with anyone!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CED4-D306-42B6-94A9-744ECFDA0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saves the day (as usual)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6B268-7943-4107-A334-F198B2C4A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31120" cy="50292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At any point in time, programs tend to access a small set of active virtual pages called the </a:t>
            </a:r>
            <a:r>
              <a:rPr lang="en-US" b="1" dirty="0"/>
              <a:t>working set</a:t>
            </a:r>
          </a:p>
          <a:p>
            <a:pPr lvl="1"/>
            <a:r>
              <a:rPr lang="en-US" dirty="0"/>
              <a:t>Programs with higher temporal locality will have smaller working sets</a:t>
            </a:r>
          </a:p>
          <a:p>
            <a:pPr lvl="1"/>
            <a:endParaRPr lang="en-US" dirty="0"/>
          </a:p>
          <a:p>
            <a:r>
              <a:rPr lang="en-US" dirty="0"/>
              <a:t>If (working set size &lt; main memory size) </a:t>
            </a:r>
          </a:p>
          <a:p>
            <a:pPr lvl="1"/>
            <a:r>
              <a:rPr lang="en-US" dirty="0"/>
              <a:t>High performance for one process after compulsory misses (i.e., the program is loaded)</a:t>
            </a:r>
          </a:p>
          <a:p>
            <a:pPr lvl="1"/>
            <a:r>
              <a:rPr lang="en-US" dirty="0"/>
              <a:t>Any page can go anywhere in RAM, so no conflicts. Only capacity matters.</a:t>
            </a:r>
          </a:p>
          <a:p>
            <a:pPr lvl="1"/>
            <a:r>
              <a:rPr lang="en-US" dirty="0"/>
              <a:t>Life is good!</a:t>
            </a:r>
          </a:p>
          <a:p>
            <a:pPr lvl="1"/>
            <a:endParaRPr lang="en-US" dirty="0"/>
          </a:p>
          <a:p>
            <a:r>
              <a:rPr lang="en-US" dirty="0"/>
              <a:t>If ( SUM(working set sizes) &gt; main memory size ) </a:t>
            </a:r>
          </a:p>
          <a:p>
            <a:pPr lvl="1"/>
            <a:r>
              <a:rPr lang="en-US" b="1" dirty="0"/>
              <a:t>Thrashing</a:t>
            </a:r>
            <a:r>
              <a:rPr lang="en-US" dirty="0"/>
              <a:t>: Performance meltdown where pages are swapped to and from disk continuously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cache memory is thrashing, CPU runs at the speed of memory. Ow.</a:t>
            </a:r>
          </a:p>
          <a:p>
            <a:pPr lvl="1"/>
            <a:r>
              <a:rPr lang="en-US" dirty="0"/>
              <a:t>When virtual memory is thrashing, CPU runs at the speed of disk. Yikes!</a:t>
            </a:r>
          </a:p>
          <a:p>
            <a:pPr lvl="2"/>
            <a:r>
              <a:rPr lang="en-US" dirty="0"/>
              <a:t>Hope you enjoy the commute to Mars. Because that’s where your data is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5D993-A826-4EAF-BCFD-0368DAC8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</a:t>
            </a:r>
          </a:p>
          <a:p>
            <a:r>
              <a:rPr lang="en-US" dirty="0"/>
              <a:t>How many entries can be valid at any time?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7502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7FAA0-EBDC-40A3-A111-BDB8E030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C3AF6-C256-4002-9A96-7B866CACB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Computer has:</a:t>
            </a:r>
          </a:p>
          <a:p>
            <a:pPr lvl="1"/>
            <a:r>
              <a:rPr lang="en-US" dirty="0"/>
              <a:t>8 pages of Virtual Memory</a:t>
            </a:r>
          </a:p>
          <a:p>
            <a:pPr lvl="1"/>
            <a:r>
              <a:rPr lang="en-US" dirty="0"/>
              <a:t>4 pages of Physical Memory</a:t>
            </a:r>
          </a:p>
          <a:p>
            <a:pPr lvl="1"/>
            <a:endParaRPr lang="en-US" dirty="0"/>
          </a:p>
          <a:p>
            <a:r>
              <a:rPr lang="en-US" dirty="0"/>
              <a:t>How many entries (rows) does a page table have?    </a:t>
            </a:r>
            <a:r>
              <a:rPr lang="en-US" b="1" dirty="0"/>
              <a:t>8 entries</a:t>
            </a:r>
          </a:p>
          <a:p>
            <a:r>
              <a:rPr lang="en-US" dirty="0"/>
              <a:t>How many entries can be valid at any time?		   </a:t>
            </a:r>
            <a:r>
              <a:rPr lang="en-US" b="1" dirty="0"/>
              <a:t>4 valid</a:t>
            </a:r>
          </a:p>
          <a:p>
            <a:pPr lvl="1"/>
            <a:endParaRPr lang="en-US" dirty="0"/>
          </a:p>
          <a:p>
            <a:r>
              <a:rPr lang="en-US" dirty="0"/>
              <a:t>Page Table translates Virtual to Physical</a:t>
            </a:r>
          </a:p>
          <a:p>
            <a:pPr lvl="1"/>
            <a:r>
              <a:rPr lang="en-US" dirty="0"/>
              <a:t>It needs an entry for each virtual page, so 8 entries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Rows are valid if they point at physical memory</a:t>
            </a:r>
          </a:p>
          <a:p>
            <a:pPr lvl="2"/>
            <a:r>
              <a:rPr lang="en-US" dirty="0"/>
              <a:t>So only four entries can be valid (unless they share a physical page)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77D0C-B467-47DA-BE94-92CF4441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138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b="1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07033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2661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addresses do processes get?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B3EE4A0F-0162-4D4C-B4AB-B2B2B2192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074785" cy="5029200"/>
          </a:xfrm>
        </p:spPr>
        <p:txBody>
          <a:bodyPr/>
          <a:lstStyle/>
          <a:p>
            <a:r>
              <a:rPr lang="en-US" dirty="0"/>
              <a:t>Programs can use whatever virtual addresses they want</a:t>
            </a:r>
          </a:p>
          <a:p>
            <a:pPr lvl="1"/>
            <a:r>
              <a:rPr lang="en-US" dirty="0"/>
              <a:t>Usually a fixed mapping for a given OS</a:t>
            </a:r>
          </a:p>
          <a:p>
            <a:endParaRPr lang="en-US" dirty="0"/>
          </a:p>
          <a:p>
            <a:r>
              <a:rPr lang="en-US" dirty="0"/>
              <a:t>OS controls physical addresses</a:t>
            </a:r>
          </a:p>
          <a:p>
            <a:pPr lvl="1"/>
            <a:r>
              <a:rPr lang="en-US" dirty="0"/>
              <a:t>Decides which parts of RAM are used for which things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C9B2744-740A-4777-992A-7AA0D8DA65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156215"/>
            <a:ext cx="2004982" cy="42002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Shared libraries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EB0A4DD-CDE5-46F4-8D2E-FD5A5E9D80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576237"/>
            <a:ext cx="2004982" cy="36294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2C206BB-FEAE-4EA6-B8EA-480C2B53EC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4942109"/>
            <a:ext cx="2004982" cy="418558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Heap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6486C52-D7E5-4A88-AAEE-6CB0697647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793269"/>
            <a:ext cx="2004982" cy="362947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>
              <a:latin typeface="+mn-lt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ADBA787-371C-4F4C-B478-193889500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828984"/>
            <a:ext cx="2004982" cy="24879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Code (text)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34B5B30-32AE-4915-BCDA-9DA0DC5EEE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5357192"/>
            <a:ext cx="2004982" cy="482037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Data</a:t>
            </a:r>
          </a:p>
        </p:txBody>
      </p:sp>
      <p:sp>
        <p:nvSpPr>
          <p:cNvPr id="68" name="Line 387">
            <a:extLst>
              <a:ext uri="{FF2B5EF4-FFF2-40B4-BE49-F238E27FC236}">
                <a16:creationId xmlns:a16="http://schemas.microsoft.com/office/drawing/2014/main" id="{8BDD95D1-23D7-40BC-805D-E91E70C69306}"/>
              </a:ext>
            </a:extLst>
          </p:cNvPr>
          <p:cNvSpPr>
            <a:spLocks noChangeAspect="1" noChangeShapeType="1"/>
          </p:cNvSpPr>
          <p:nvPr/>
        </p:nvSpPr>
        <p:spPr bwMode="auto">
          <a:xfrm flipV="1">
            <a:off x="8858181" y="4713804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B087030-E7BA-4257-B8AA-FE847EAEA1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3494255"/>
            <a:ext cx="2004982" cy="299503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User stack</a:t>
            </a:r>
          </a:p>
        </p:txBody>
      </p:sp>
      <p:sp>
        <p:nvSpPr>
          <p:cNvPr id="70" name="Line 390">
            <a:extLst>
              <a:ext uri="{FF2B5EF4-FFF2-40B4-BE49-F238E27FC236}">
                <a16:creationId xmlns:a16="http://schemas.microsoft.com/office/drawing/2014/main" id="{24ED4F38-060A-4808-8DCE-B81E3E5261A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8816058" y="3793269"/>
            <a:ext cx="0" cy="220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B4A6439-09D9-48A5-ABBE-FB0A26E78E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618" y="6067534"/>
            <a:ext cx="2004982" cy="40538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400" dirty="0">
              <a:latin typeface="+mn-lt"/>
            </a:endParaRPr>
          </a:p>
        </p:txBody>
      </p:sp>
      <p:sp>
        <p:nvSpPr>
          <p:cNvPr id="72" name="Text Box 393">
            <a:extLst>
              <a:ext uri="{FF2B5EF4-FFF2-40B4-BE49-F238E27FC236}">
                <a16:creationId xmlns:a16="http://schemas.microsoft.com/office/drawing/2014/main" id="{947DEDE2-011F-46FF-9CA3-7796ED300E3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888641" y="3587918"/>
            <a:ext cx="674003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latin typeface="+mn-lt"/>
              </a:rPr>
              <a:t>%</a:t>
            </a:r>
            <a:r>
              <a:rPr lang="en-US" sz="1800" dirty="0" err="1">
                <a:latin typeface="Courier New"/>
                <a:cs typeface="Courier New"/>
              </a:rPr>
              <a:t>rsp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3" name="Line 394">
            <a:extLst>
              <a:ext uri="{FF2B5EF4-FFF2-40B4-BE49-F238E27FC236}">
                <a16:creationId xmlns:a16="http://schemas.microsoft.com/office/drawing/2014/main" id="{AB3EC1B5-6936-472A-8F85-D4567BB60FB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3069" y="3797197"/>
            <a:ext cx="238549" cy="146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74" name="Text Box 395">
            <a:extLst>
              <a:ext uri="{FF2B5EF4-FFF2-40B4-BE49-F238E27FC236}">
                <a16:creationId xmlns:a16="http://schemas.microsoft.com/office/drawing/2014/main" id="{9440DE17-95EC-4958-A16C-21AFA609963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10168323" y="4505989"/>
            <a:ext cx="957448" cy="85120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l"/>
            <a:r>
              <a:rPr lang="en-US" sz="1800" i="1" dirty="0">
                <a:latin typeface="+mn-lt"/>
              </a:rPr>
              <a:t>Process</a:t>
            </a:r>
          </a:p>
          <a:p>
            <a:pPr algn="l"/>
            <a:r>
              <a:rPr lang="en-US" sz="1800" i="1" dirty="0">
                <a:latin typeface="+mn-lt"/>
              </a:rPr>
              <a:t>virtual</a:t>
            </a:r>
          </a:p>
          <a:p>
            <a:pPr algn="l"/>
            <a:r>
              <a:rPr lang="en-US" sz="1800" i="1" dirty="0">
                <a:latin typeface="+mn-lt"/>
              </a:rPr>
              <a:t>memory</a:t>
            </a:r>
          </a:p>
        </p:txBody>
      </p:sp>
      <p:sp>
        <p:nvSpPr>
          <p:cNvPr id="75" name="Text Box 397">
            <a:extLst>
              <a:ext uri="{FF2B5EF4-FFF2-40B4-BE49-F238E27FC236}">
                <a16:creationId xmlns:a16="http://schemas.microsoft.com/office/drawing/2014/main" id="{1B7762A7-0F9C-4938-9563-CE17AAD7409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029136" y="4755104"/>
            <a:ext cx="553344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 err="1">
                <a:latin typeface="Courier New"/>
                <a:cs typeface="Courier New"/>
              </a:rPr>
              <a:t>brk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76" name="Line 398">
            <a:extLst>
              <a:ext uri="{FF2B5EF4-FFF2-40B4-BE49-F238E27FC236}">
                <a16:creationId xmlns:a16="http://schemas.microsoft.com/office/drawing/2014/main" id="{0AF085E8-743D-49DB-BDD9-5C581A49846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99898" y="4931865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3FD8110-9247-46A5-9BD1-9C3DEAA65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0154" y="865329"/>
            <a:ext cx="2002055" cy="2245406"/>
          </a:xfrm>
          <a:prstGeom prst="rect">
            <a:avLst/>
          </a:prstGeom>
          <a:solidFill>
            <a:srgbClr val="F6D2D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atin typeface="+mn-lt"/>
              </a:rPr>
              <a:t>Kernel Virtual Memory</a:t>
            </a:r>
          </a:p>
        </p:txBody>
      </p:sp>
      <p:sp>
        <p:nvSpPr>
          <p:cNvPr id="82" name="AutoShape 421">
            <a:extLst>
              <a:ext uri="{FF2B5EF4-FFF2-40B4-BE49-F238E27FC236}">
                <a16:creationId xmlns:a16="http://schemas.microsoft.com/office/drawing/2014/main" id="{EDAE684D-E480-494A-9362-FB7BC101E6BE}"/>
              </a:ext>
            </a:extLst>
          </p:cNvPr>
          <p:cNvSpPr>
            <a:spLocks/>
          </p:cNvSpPr>
          <p:nvPr/>
        </p:nvSpPr>
        <p:spPr bwMode="auto">
          <a:xfrm>
            <a:off x="9945872" y="3292756"/>
            <a:ext cx="175619" cy="3032352"/>
          </a:xfrm>
          <a:prstGeom prst="rightBrace">
            <a:avLst>
              <a:gd name="adj1" fmla="val 143889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  <p:sp>
        <p:nvSpPr>
          <p:cNvPr id="84" name="Text Box 424">
            <a:extLst>
              <a:ext uri="{FF2B5EF4-FFF2-40B4-BE49-F238E27FC236}">
                <a16:creationId xmlns:a16="http://schemas.microsoft.com/office/drawing/2014/main" id="{3FD7055A-EB51-44DA-8484-57E3A82B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0023" y="5873211"/>
            <a:ext cx="1190075" cy="31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>
              <a:lnSpc>
                <a:spcPct val="90000"/>
              </a:lnSpc>
              <a:spcBef>
                <a:spcPct val="30000"/>
              </a:spcBef>
            </a:pPr>
            <a:r>
              <a:rPr lang="en-US" sz="1800" b="0" dirty="0">
                <a:solidFill>
                  <a:schemeClr val="tx2"/>
                </a:solidFill>
                <a:latin typeface="Courier New"/>
                <a:cs typeface="Courier New"/>
              </a:rPr>
              <a:t>0x400000</a:t>
            </a:r>
          </a:p>
        </p:txBody>
      </p:sp>
      <p:sp>
        <p:nvSpPr>
          <p:cNvPr id="87" name="Line 428">
            <a:extLst>
              <a:ext uri="{FF2B5EF4-FFF2-40B4-BE49-F238E27FC236}">
                <a16:creationId xmlns:a16="http://schemas.microsoft.com/office/drawing/2014/main" id="{A2B8ED85-ABD8-4C27-B5F3-6A69D6D5127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11606" y="604089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88" name="Text Box 19">
            <a:extLst>
              <a:ext uri="{FF2B5EF4-FFF2-40B4-BE49-F238E27FC236}">
                <a16:creationId xmlns:a16="http://schemas.microsoft.com/office/drawing/2014/main" id="{D1F2A140-4DF6-47FC-9A2A-8B2700073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6954" y="3322555"/>
            <a:ext cx="1830356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algn="r"/>
            <a:r>
              <a:rPr lang="en-US" sz="1800" b="0" dirty="0">
                <a:latin typeface="Courier New" pitchFamily="49" charset="0"/>
              </a:rPr>
              <a:t>0x80000000000</a:t>
            </a:r>
          </a:p>
        </p:txBody>
      </p:sp>
      <p:sp>
        <p:nvSpPr>
          <p:cNvPr id="89" name="Line 428">
            <a:extLst>
              <a:ext uri="{FF2B5EF4-FFF2-40B4-BE49-F238E27FC236}">
                <a16:creationId xmlns:a16="http://schemas.microsoft.com/office/drawing/2014/main" id="{073CCCA1-9444-4B47-919D-705E7DB5B3A5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609334" y="3498720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C9CE86D-ACAE-4179-9194-E2EB0E13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51302" y="3116664"/>
            <a:ext cx="2004982" cy="377591"/>
          </a:xfrm>
          <a:prstGeom prst="rect">
            <a:avLst/>
          </a:prstGeom>
          <a:solidFill>
            <a:srgbClr val="DBF2D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Dynamic segments</a:t>
            </a:r>
          </a:p>
        </p:txBody>
      </p:sp>
      <p:sp>
        <p:nvSpPr>
          <p:cNvPr id="100" name="Text Box 19">
            <a:extLst>
              <a:ext uri="{FF2B5EF4-FFF2-40B4-BE49-F238E27FC236}">
                <a16:creationId xmlns:a16="http://schemas.microsoft.com/office/drawing/2014/main" id="{99E50D08-C3ED-44BD-B030-0A0FAC430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784" y="2913134"/>
            <a:ext cx="266611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0x0007FFFFFFFFFFFF</a:t>
            </a:r>
          </a:p>
        </p:txBody>
      </p:sp>
      <p:sp>
        <p:nvSpPr>
          <p:cNvPr id="102" name="Text Box 19">
            <a:extLst>
              <a:ext uri="{FF2B5EF4-FFF2-40B4-BE49-F238E27FC236}">
                <a16:creationId xmlns:a16="http://schemas.microsoft.com/office/drawing/2014/main" id="{AAAE34D7-CB90-4A7B-B413-41BBC0C0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847" y="6270227"/>
            <a:ext cx="2468862" cy="34048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r>
              <a:rPr lang="en-US" sz="1800" b="0" dirty="0">
                <a:latin typeface="Courier New" pitchFamily="49" charset="0"/>
              </a:rPr>
              <a:t>0x0000000000000000</a:t>
            </a:r>
          </a:p>
        </p:txBody>
      </p:sp>
      <p:sp>
        <p:nvSpPr>
          <p:cNvPr id="109" name="Line 428">
            <a:extLst>
              <a:ext uri="{FF2B5EF4-FFF2-40B4-BE49-F238E27FC236}">
                <a16:creationId xmlns:a16="http://schemas.microsoft.com/office/drawing/2014/main" id="{499CB027-8A2E-4BA4-9B7C-69A09A16797A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6456151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 sz="1600">
              <a:latin typeface="+mn-lt"/>
            </a:endParaRPr>
          </a:p>
        </p:txBody>
      </p:sp>
      <p:sp>
        <p:nvSpPr>
          <p:cNvPr id="110" name="Line 398">
            <a:extLst>
              <a:ext uri="{FF2B5EF4-FFF2-40B4-BE49-F238E27FC236}">
                <a16:creationId xmlns:a16="http://schemas.microsoft.com/office/drawing/2014/main" id="{3E25E141-5A5C-40A4-B019-2B5E4F14AF0F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7582480" y="3095132"/>
            <a:ext cx="238548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Arial Narrow" pitchFamily="34" charset="0"/>
                <a:ea typeface="+mn-ea"/>
                <a:cs typeface="+mn-cs"/>
              </a:defRPr>
            </a:lvl9pPr>
          </a:lstStyle>
          <a:p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9271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r>
              <a:rPr lang="en-US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984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17866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1354-A5DD-47DF-BF31-A9059C066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move memory around?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5F024-60F0-4E31-B4AA-31E3AC2C5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53341" cy="5029200"/>
          </a:xfrm>
        </p:spPr>
        <p:txBody>
          <a:bodyPr/>
          <a:lstStyle/>
          <a:p>
            <a:r>
              <a:rPr lang="en-US" dirty="0"/>
              <a:t>Just change the page table entry!</a:t>
            </a:r>
          </a:p>
          <a:p>
            <a:pPr lvl="1"/>
            <a:r>
              <a:rPr lang="en-US" dirty="0"/>
              <a:t>Same virtual address points at a different physical address</a:t>
            </a:r>
          </a:p>
          <a:p>
            <a:pPr lvl="1"/>
            <a:endParaRPr lang="en-US" dirty="0"/>
          </a:p>
          <a:p>
            <a:r>
              <a:rPr lang="en-US" dirty="0"/>
              <a:t>Usually only happens when pages are swapped to disk and then later brought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56B43-3E54-4DC5-A976-FE5E1B52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585FB8-E6AC-4210-996E-628754E79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5E44743-AAAF-4FE0-9877-B5825DADE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122BDC2-7394-414B-98F8-C8F6AB4DC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780D835F-54E2-47B9-AC56-238A05EE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03E0F8B-F25E-422A-B806-4861B3EF2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FCAC396F-0284-4A79-B60B-623C3FA68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F492F49A-E1A1-4EC4-BBCE-93A7D5ED4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EE65FA09-2500-4C02-A1FE-A668B40D931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5750C489-7B67-4DB4-8BD4-EA3B2B6617B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6" y="2940973"/>
            <a:ext cx="2544762" cy="6195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8B5E0783-59FD-4AB4-B3CE-B95B887AC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C939EE2-E469-4B4D-9A3A-B371C459A4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2B65BF85-FF61-41D8-8B24-7CFBD9420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9D2EDB8B-8868-44A8-9187-E000EBD1E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FE493DE3-A965-4EC7-B63C-BE2E11107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F047B5F2-1E2A-442B-A395-0583C6D80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BD959EA2-CF90-4455-B342-D916DBA3DA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37AA01D0-6D44-43A7-9A13-CE619444F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69635317-F1C6-4D17-B0BB-870024A16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DCD2A38F-980F-43F7-BE11-B65634D6D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65B95097-17C4-46EF-B9B0-3E6A0DBF7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0522DFFE-8831-4692-884E-3BBF1AE66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ACBE8284-F564-49D0-93DB-40906E41F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3E33C279-AA94-45E2-A90C-A4D24FC4A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26182385-E058-4187-AC0F-986E6D9E8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C22CD31-243C-4D24-B72F-6B07EE408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A5A046CA-658A-4B6B-B122-E23B96EA0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2D1D663C-1D67-4BCA-A67C-0429E7F0C6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FF52BDF-2D87-407E-AC1D-847174999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40">
            <a:extLst>
              <a:ext uri="{FF2B5EF4-FFF2-40B4-BE49-F238E27FC236}">
                <a16:creationId xmlns:a16="http://schemas.microsoft.com/office/drawing/2014/main" id="{8FFE7D0D-AF75-4E3F-8E7F-5EB566CD6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C1BF5A14-D8EC-488E-B6A6-65DDC41983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2" name="Rectangle 42">
            <a:extLst>
              <a:ext uri="{FF2B5EF4-FFF2-40B4-BE49-F238E27FC236}">
                <a16:creationId xmlns:a16="http://schemas.microsoft.com/office/drawing/2014/main" id="{7CE3B366-2FF6-420B-8419-25ACA0829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7" y="2835956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4" name="Oval 44">
            <a:extLst>
              <a:ext uri="{FF2B5EF4-FFF2-40B4-BE49-F238E27FC236}">
                <a16:creationId xmlns:a16="http://schemas.microsoft.com/office/drawing/2014/main" id="{14011AEC-9B87-472A-8999-9D4F02029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6">
            <a:extLst>
              <a:ext uri="{FF2B5EF4-FFF2-40B4-BE49-F238E27FC236}">
                <a16:creationId xmlns:a16="http://schemas.microsoft.com/office/drawing/2014/main" id="{99902D4B-D964-40C0-9CD2-50758905E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Text Box 47">
            <a:extLst>
              <a:ext uri="{FF2B5EF4-FFF2-40B4-BE49-F238E27FC236}">
                <a16:creationId xmlns:a16="http://schemas.microsoft.com/office/drawing/2014/main" id="{69F59F7E-622B-4791-B9BD-8030694B9E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48" name="Rectangle 48">
            <a:extLst>
              <a:ext uri="{FF2B5EF4-FFF2-40B4-BE49-F238E27FC236}">
                <a16:creationId xmlns:a16="http://schemas.microsoft.com/office/drawing/2014/main" id="{0F47F4C9-0B60-4D14-8289-819BC676E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49" name="Rectangle 49">
            <a:extLst>
              <a:ext uri="{FF2B5EF4-FFF2-40B4-BE49-F238E27FC236}">
                <a16:creationId xmlns:a16="http://schemas.microsoft.com/office/drawing/2014/main" id="{A70B8F7D-CAFA-4E25-A87B-14701A391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0" name="Rectangle 50">
            <a:extLst>
              <a:ext uri="{FF2B5EF4-FFF2-40B4-BE49-F238E27FC236}">
                <a16:creationId xmlns:a16="http://schemas.microsoft.com/office/drawing/2014/main" id="{6635DA50-2A44-4E56-8314-F07BE386B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1" name="Rectangle 51">
            <a:extLst>
              <a:ext uri="{FF2B5EF4-FFF2-40B4-BE49-F238E27FC236}">
                <a16:creationId xmlns:a16="http://schemas.microsoft.com/office/drawing/2014/main" id="{A5823070-D6E2-4C53-9229-53D8526B7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2" name="Rectangle 52">
            <a:extLst>
              <a:ext uri="{FF2B5EF4-FFF2-40B4-BE49-F238E27FC236}">
                <a16:creationId xmlns:a16="http://schemas.microsoft.com/office/drawing/2014/main" id="{A51F8860-F123-4477-AABF-D16A8C57E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3" name="Oval 53">
            <a:extLst>
              <a:ext uri="{FF2B5EF4-FFF2-40B4-BE49-F238E27FC236}">
                <a16:creationId xmlns:a16="http://schemas.microsoft.com/office/drawing/2014/main" id="{C04A1C31-92B0-4344-9A5D-EA648B0F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Line 54">
            <a:extLst>
              <a:ext uri="{FF2B5EF4-FFF2-40B4-BE49-F238E27FC236}">
                <a16:creationId xmlns:a16="http://schemas.microsoft.com/office/drawing/2014/main" id="{A54D5D32-8FE6-4E87-BD69-A91AA804741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Rectangle 57">
            <a:extLst>
              <a:ext uri="{FF2B5EF4-FFF2-40B4-BE49-F238E27FC236}">
                <a16:creationId xmlns:a16="http://schemas.microsoft.com/office/drawing/2014/main" id="{FDBD2E26-892C-4074-ACA3-5A71F2AF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  <p:sp>
        <p:nvSpPr>
          <p:cNvPr id="111" name="Rectangle 5">
            <a:extLst>
              <a:ext uri="{FF2B5EF4-FFF2-40B4-BE49-F238E27FC236}">
                <a16:creationId xmlns:a16="http://schemas.microsoft.com/office/drawing/2014/main" id="{960BC040-E3AF-4625-9136-21574A3C0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429" y="4232076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2" name="Rectangle 5">
            <a:extLst>
              <a:ext uri="{FF2B5EF4-FFF2-40B4-BE49-F238E27FC236}">
                <a16:creationId xmlns:a16="http://schemas.microsoft.com/office/drawing/2014/main" id="{72292BE0-0C5F-49D4-9ABF-C3941B029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36" y="3545201"/>
            <a:ext cx="1600200" cy="222556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114" name="Rectangle 5">
            <a:extLst>
              <a:ext uri="{FF2B5EF4-FFF2-40B4-BE49-F238E27FC236}">
                <a16:creationId xmlns:a16="http://schemas.microsoft.com/office/drawing/2014/main" id="{1E7459D3-9890-49D2-93CB-DA0A13924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1659" y="3087995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4304049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5e39d93ef4_0_5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The Reality!</a:t>
            </a:r>
            <a:endParaRPr dirty="0"/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FFCEAD8-2B61-0A45-92DD-147FEE606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 dirty="0"/>
          </a:p>
        </p:txBody>
      </p:sp>
      <p:sp>
        <p:nvSpPr>
          <p:cNvPr id="650" name="Google Shape;650;g5e39d93ef4_0_508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651" name="Google Shape;651;g5e39d93ef4_0_508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652" name="Google Shape;652;g5e39d93ef4_0_508"/>
          <p:cNvSpPr/>
          <p:nvPr/>
        </p:nvSpPr>
        <p:spPr>
          <a:xfrm>
            <a:off x="1961075" y="150897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3" name="Google Shape;653;g5e39d93ef4_0_508"/>
          <p:cNvSpPr/>
          <p:nvPr/>
        </p:nvSpPr>
        <p:spPr>
          <a:xfrm>
            <a:off x="1961075" y="227537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654" name="Google Shape;654;g5e39d93ef4_0_508"/>
          <p:cNvCxnSpPr>
            <a:stCxn id="652" idx="3"/>
            <a:endCxn id="650" idx="0"/>
          </p:cNvCxnSpPr>
          <p:nvPr/>
        </p:nvCxnSpPr>
        <p:spPr>
          <a:xfrm>
            <a:off x="3875975" y="1816025"/>
            <a:ext cx="1206900" cy="2263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5" name="Google Shape;655;g5e39d93ef4_0_508"/>
          <p:cNvCxnSpPr>
            <a:stCxn id="650" idx="3"/>
            <a:endCxn id="656" idx="1"/>
          </p:cNvCxnSpPr>
          <p:nvPr/>
        </p:nvCxnSpPr>
        <p:spPr>
          <a:xfrm rot="10800000" flipH="1">
            <a:off x="5592850" y="3161875"/>
            <a:ext cx="860100" cy="139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56" name="Google Shape;656;g5e39d93ef4_0_508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657" name="Google Shape;657;g5e39d93ef4_0_508"/>
          <p:cNvSpPr/>
          <p:nvPr/>
        </p:nvSpPr>
        <p:spPr>
          <a:xfrm>
            <a:off x="6452950" y="4457875"/>
            <a:ext cx="2251500" cy="10026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sp>
        <p:nvSpPr>
          <p:cNvPr id="658" name="Google Shape;658;g5e39d93ef4_0_508"/>
          <p:cNvSpPr/>
          <p:nvPr/>
        </p:nvSpPr>
        <p:spPr>
          <a:xfrm>
            <a:off x="1961075" y="3041775"/>
            <a:ext cx="19149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59" name="Google Shape;659;g5e39d93ef4_0_508"/>
          <p:cNvSpPr/>
          <p:nvPr/>
        </p:nvSpPr>
        <p:spPr>
          <a:xfrm>
            <a:off x="6452950" y="5601375"/>
            <a:ext cx="2251500" cy="61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C</a:t>
            </a:r>
            <a:endParaRPr sz="2400"/>
          </a:p>
        </p:txBody>
      </p:sp>
      <p:sp>
        <p:nvSpPr>
          <p:cNvPr id="660" name="Google Shape;660;g5e39d93ef4_0_508"/>
          <p:cNvSpPr/>
          <p:nvPr/>
        </p:nvSpPr>
        <p:spPr>
          <a:xfrm>
            <a:off x="8954375" y="1269625"/>
            <a:ext cx="1581900" cy="2747400"/>
          </a:xfrm>
          <a:prstGeom prst="can">
            <a:avLst>
              <a:gd name="adj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/>
              <a:t>DISK</a:t>
            </a:r>
            <a:endParaRPr/>
          </a:p>
        </p:txBody>
      </p:sp>
      <p:sp>
        <p:nvSpPr>
          <p:cNvPr id="661" name="Google Shape;661;g5e39d93ef4_0_508"/>
          <p:cNvSpPr/>
          <p:nvPr/>
        </p:nvSpPr>
        <p:spPr>
          <a:xfrm rot="-5400000">
            <a:off x="9563162" y="1472489"/>
            <a:ext cx="374650" cy="1592225"/>
          </a:xfrm>
          <a:prstGeom prst="flowChartOnlineStorage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g5e39d93ef4_0_508"/>
          <p:cNvSpPr/>
          <p:nvPr/>
        </p:nvSpPr>
        <p:spPr>
          <a:xfrm rot="-5400000">
            <a:off x="9552850" y="2740039"/>
            <a:ext cx="374650" cy="1592225"/>
          </a:xfrm>
          <a:prstGeom prst="flowChartOnlineStorage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g5e39d93ef4_0_508"/>
          <p:cNvSpPr/>
          <p:nvPr/>
        </p:nvSpPr>
        <p:spPr>
          <a:xfrm rot="-5400000">
            <a:off x="9563162" y="2280689"/>
            <a:ext cx="374650" cy="1592225"/>
          </a:xfrm>
          <a:prstGeom prst="flowChartOnlineStorage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cxnSp>
        <p:nvCxnSpPr>
          <p:cNvPr id="664" name="Google Shape;664;g5e39d93ef4_0_508"/>
          <p:cNvCxnSpPr>
            <a:stCxn id="656" idx="3"/>
            <a:endCxn id="661" idx="1"/>
          </p:cNvCxnSpPr>
          <p:nvPr/>
        </p:nvCxnSpPr>
        <p:spPr>
          <a:xfrm rot="10800000" flipH="1">
            <a:off x="8704450" y="2455825"/>
            <a:ext cx="1046100" cy="705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stealth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2038E-4891-4152-BCE8-1A8B382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support processes bigger than 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8A099-BA48-4989-973C-2FB83E1CA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30839" cy="5029200"/>
          </a:xfrm>
        </p:spPr>
        <p:txBody>
          <a:bodyPr/>
          <a:lstStyle/>
          <a:p>
            <a:r>
              <a:rPr lang="en-US" dirty="0"/>
              <a:t>Just leave some pages for that process on disk</a:t>
            </a:r>
          </a:p>
          <a:p>
            <a:endParaRPr lang="en-US" dirty="0"/>
          </a:p>
          <a:p>
            <a:r>
              <a:rPr lang="en-US" dirty="0"/>
              <a:t>Page table entry still exists for each virtual page</a:t>
            </a:r>
          </a:p>
          <a:p>
            <a:endParaRPr lang="en-US" dirty="0"/>
          </a:p>
          <a:p>
            <a:r>
              <a:rPr lang="en-US" dirty="0"/>
              <a:t>Hopefully working set is smaller than program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31901-74C0-44CC-B274-8ED4859F6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549E07-8633-4907-B547-671F5F6F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0005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B7B8C0E-6FD3-425A-9EFD-D0E43F734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4229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A4B264E-88E7-4475-857C-F21C700C8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771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EFF240C-3F2B-4EF2-9919-4321ABDE4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628900"/>
            <a:ext cx="1600200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null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1F5EC9A6-CF8C-4419-B578-1FA1CA944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28575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51897A02-0702-4C2B-A8D0-92C20B5C4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0861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C2DE624-ACDA-4B74-AB3E-638441E24F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314700"/>
            <a:ext cx="1600200" cy="2286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DB9B50E5-C0DD-404D-BD91-64917264CA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454" y="3543300"/>
            <a:ext cx="1600200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D16C79C5-BEE8-46F3-B5DB-ED6265DDD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935" y="4581526"/>
            <a:ext cx="2493188" cy="57792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table</a:t>
            </a:r>
            <a:br>
              <a:rPr lang="en-GB" sz="1600" dirty="0">
                <a:latin typeface="Calibri" pitchFamily="34" charset="0"/>
              </a:rPr>
            </a:br>
            <a:r>
              <a:rPr lang="en-GB" sz="1600" dirty="0">
                <a:latin typeface="Calibri" pitchFamily="34" charset="0"/>
              </a:rPr>
              <a:t>(Memory resident - DRAM)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4D4C39CE-77F3-453A-A06C-5F4BCEE0B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4739" y="1954894"/>
            <a:ext cx="2915655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Physical memory (DRAM Cache)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8B235275-3B67-4E19-881B-79D599A71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825259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7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170262E2-6AEF-4860-84CE-86248529F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3034542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4</a:t>
            </a: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AE171555-09D4-4ABC-BAAF-4A02B8FE0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37954" y="4128469"/>
            <a:ext cx="2717732" cy="1278636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" name="Line 16">
            <a:extLst>
              <a:ext uri="{FF2B5EF4-FFF2-40B4-BE49-F238E27FC236}">
                <a16:creationId xmlns:a16="http://schemas.microsoft.com/office/drawing/2014/main" id="{03B562DB-FF00-4304-B09D-6B2D1D4D98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7955" y="2934007"/>
            <a:ext cx="2519363" cy="1437346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739A945D-C169-43C7-A650-5CD1DAEF6C3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63355" y="2721873"/>
            <a:ext cx="2493963" cy="506482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7F7BE37-A360-4DF5-BCE5-10BA0CDE96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2555" y="2492455"/>
            <a:ext cx="2544763" cy="510475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EFFB492D-1400-41D6-952D-D23039A77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0226" y="3415953"/>
            <a:ext cx="1290459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Disk Memory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27A3C4A0-76BB-44C3-8465-E75F06DC7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000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64FF1098-672D-424A-93B4-FEB8954BC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4229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12115E51-0F57-47AC-9173-4ABAFBED6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771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89CA81F4-2D18-40CA-AE6C-28CE042BD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6289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206FB6D8-812B-48F1-A7F2-A78D2ABFF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28575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26FA48C9-DE7D-4F23-9185-0DFB9A355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0861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990583E1-89A1-4352-82ED-F0754AFEA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3147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028E5A9-EDCD-4EE5-BC7D-E322225D5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7654" y="3543300"/>
            <a:ext cx="304800" cy="228600"/>
          </a:xfrm>
          <a:prstGeom prst="rect">
            <a:avLst/>
          </a:prstGeom>
          <a:noFill/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77505B1D-322A-4D56-A07E-ED3E74193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054" y="2324101"/>
            <a:ext cx="685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Valid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3ED9C88E-638D-4D49-ABCE-240CA6D08C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2598738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16225C87-2C04-49AC-AB1B-B710DF166D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2831647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2A6DA948-662F-4CBD-9FF3-F44CC6664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297465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4" name="Text Box 32">
            <a:extLst>
              <a:ext uri="{FF2B5EF4-FFF2-40B4-BE49-F238E27FC236}">
                <a16:creationId xmlns:a16="http://schemas.microsoft.com/office/drawing/2014/main" id="{2902029A-018C-4A34-8537-062788773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504618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569DD18-F5E1-461E-AE34-AC82D691A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74396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CA90D414-8A9C-46B6-B299-180677053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4203344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B1ADA9EA-2937-4219-AD73-C0A9F2171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5682" y="3970436"/>
            <a:ext cx="280987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E8919EC3-9D73-4144-AE29-531BC50D4B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474" y="3064556"/>
            <a:ext cx="279400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9" name="Text Box 37">
            <a:extLst>
              <a:ext uri="{FF2B5EF4-FFF2-40B4-BE49-F238E27FC236}">
                <a16:creationId xmlns:a16="http://schemas.microsoft.com/office/drawing/2014/main" id="{9E5CC4EC-2238-4388-BB81-3FFCC0F11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9129" y="1955793"/>
            <a:ext cx="198518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latin typeface="Calibri" pitchFamily="34" charset="0"/>
              </a:rPr>
              <a:t>Physical page number</a:t>
            </a:r>
            <a:br>
              <a:rPr lang="en-GB" sz="1600" i="1" dirty="0">
                <a:latin typeface="Calibri" pitchFamily="34" charset="0"/>
              </a:rPr>
            </a:br>
            <a:r>
              <a:rPr lang="en-GB" sz="1600" i="1" dirty="0">
                <a:latin typeface="Calibri" pitchFamily="34" charset="0"/>
              </a:rPr>
              <a:t>or  disk address</a:t>
            </a:r>
          </a:p>
        </p:txBody>
      </p:sp>
      <p:sp>
        <p:nvSpPr>
          <p:cNvPr id="40" name="Text Box 38">
            <a:extLst>
              <a:ext uri="{FF2B5EF4-FFF2-40B4-BE49-F238E27FC236}">
                <a16:creationId xmlns:a16="http://schemas.microsoft.com/office/drawing/2014/main" id="{114AF56C-646A-45EB-8A3F-1A44C9DD1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1052" y="25636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0</a:t>
            </a:r>
          </a:p>
        </p:txBody>
      </p:sp>
      <p:sp>
        <p:nvSpPr>
          <p:cNvPr id="41" name="Text Box 39">
            <a:extLst>
              <a:ext uri="{FF2B5EF4-FFF2-40B4-BE49-F238E27FC236}">
                <a16:creationId xmlns:a16="http://schemas.microsoft.com/office/drawing/2014/main" id="{58125B9D-B0B8-4EC3-9574-55F4DBF9C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877" y="4176536"/>
            <a:ext cx="641243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PTE 7</a:t>
            </a: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35725317-0223-466D-9C90-836A5291C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2567" y="23344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0</a:t>
            </a: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41B9F7C3-7F9F-424F-85B8-B0AE1AD36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5995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2</a:t>
            </a: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1F0EF19C-2AC4-4EF8-9291-AA3FFEAFF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7318" y="2370967"/>
            <a:ext cx="1379537" cy="2286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 1</a:t>
            </a:r>
          </a:p>
        </p:txBody>
      </p:sp>
      <p:sp>
        <p:nvSpPr>
          <p:cNvPr id="45" name="Oval 43">
            <a:extLst>
              <a:ext uri="{FF2B5EF4-FFF2-40B4-BE49-F238E27FC236}">
                <a16:creationId xmlns:a16="http://schemas.microsoft.com/office/drawing/2014/main" id="{091CBB7A-B18A-477F-9F1C-8DDB1A6970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3275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4">
            <a:extLst>
              <a:ext uri="{FF2B5EF4-FFF2-40B4-BE49-F238E27FC236}">
                <a16:creationId xmlns:a16="http://schemas.microsoft.com/office/drawing/2014/main" id="{D85E58AC-89EC-4859-A7B4-E2C58321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4098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5">
            <a:extLst>
              <a:ext uri="{FF2B5EF4-FFF2-40B4-BE49-F238E27FC236}">
                <a16:creationId xmlns:a16="http://schemas.microsoft.com/office/drawing/2014/main" id="{DB6361B5-867F-4784-BA0A-C0ACDF79E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1908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6">
            <a:extLst>
              <a:ext uri="{FF2B5EF4-FFF2-40B4-BE49-F238E27FC236}">
                <a16:creationId xmlns:a16="http://schemas.microsoft.com/office/drawing/2014/main" id="{7B3B9B50-E486-4680-8250-BE38139977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295592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Text Box 47">
            <a:extLst>
              <a:ext uri="{FF2B5EF4-FFF2-40B4-BE49-F238E27FC236}">
                <a16:creationId xmlns:a16="http://schemas.microsoft.com/office/drawing/2014/main" id="{63D7C1CD-36EB-45DC-A53F-56D2E3EAAC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35267" y="2994856"/>
            <a:ext cx="550448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PP 3</a:t>
            </a: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5A7ED162-8375-4E34-B15A-8D8DEB3A9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377281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1</a:t>
            </a: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979EA0BA-50DE-4F8E-8BEA-666992EF0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08332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2</a:t>
            </a:r>
          </a:p>
        </p:txBody>
      </p:sp>
      <p:sp>
        <p:nvSpPr>
          <p:cNvPr id="52" name="Rectangle 50">
            <a:extLst>
              <a:ext uri="{FF2B5EF4-FFF2-40B4-BE49-F238E27FC236}">
                <a16:creationId xmlns:a16="http://schemas.microsoft.com/office/drawing/2014/main" id="{3B32CD3F-7DB3-4DAA-8A57-965A75A3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70435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4</a:t>
            </a: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A36ACC91-B366-42B8-8A20-1ED2AE6B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01487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6</a:t>
            </a: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A72927C2-8CE7-4400-AD23-A90F61281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5325389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7</a:t>
            </a:r>
          </a:p>
        </p:txBody>
      </p:sp>
      <p:sp>
        <p:nvSpPr>
          <p:cNvPr id="55" name="Oval 53">
            <a:extLst>
              <a:ext uri="{FF2B5EF4-FFF2-40B4-BE49-F238E27FC236}">
                <a16:creationId xmlns:a16="http://schemas.microsoft.com/office/drawing/2014/main" id="{3C5256C2-A78A-4D9C-9857-5E0A9D05ED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400069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4">
            <a:extLst>
              <a:ext uri="{FF2B5EF4-FFF2-40B4-BE49-F238E27FC236}">
                <a16:creationId xmlns:a16="http://schemas.microsoft.com/office/drawing/2014/main" id="{58E25620-6362-4C16-B7E0-95623AA90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99853" y="3452103"/>
            <a:ext cx="2755833" cy="1400263"/>
          </a:xfrm>
          <a:prstGeom prst="line">
            <a:avLst/>
          </a:prstGeom>
          <a:noFill/>
          <a:ln w="19080">
            <a:solidFill>
              <a:srgbClr val="000066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7" name="Oval 55">
            <a:extLst>
              <a:ext uri="{FF2B5EF4-FFF2-40B4-BE49-F238E27FC236}">
                <a16:creationId xmlns:a16="http://schemas.microsoft.com/office/drawing/2014/main" id="{A925E78F-ABA4-4798-9322-1473E0E9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7154" y="3609975"/>
            <a:ext cx="76200" cy="76200"/>
          </a:xfrm>
          <a:prstGeom prst="ellipse">
            <a:avLst/>
          </a:prstGeom>
          <a:solidFill>
            <a:srgbClr val="000066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56">
            <a:extLst>
              <a:ext uri="{FF2B5EF4-FFF2-40B4-BE49-F238E27FC236}">
                <a16:creationId xmlns:a16="http://schemas.microsoft.com/office/drawing/2014/main" id="{DB73A53F-755A-4CE2-9DDD-30220CF931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31604" y="3169047"/>
            <a:ext cx="2533650" cy="478408"/>
          </a:xfrm>
          <a:prstGeom prst="line">
            <a:avLst/>
          </a:prstGeom>
          <a:noFill/>
          <a:ln w="1908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6B6721D9-3055-4D92-B1BE-B9D8EC6E6C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55687" y="4393844"/>
            <a:ext cx="1379538" cy="228600"/>
          </a:xfrm>
          <a:prstGeom prst="rect">
            <a:avLst/>
          </a:prstGeom>
          <a:solidFill>
            <a:srgbClr val="FFFFFF"/>
          </a:solidFill>
          <a:ln w="1908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000066"/>
                </a:solidFill>
                <a:latin typeface="Calibri" pitchFamily="34" charset="0"/>
              </a:rPr>
              <a:t>VP 3</a:t>
            </a:r>
          </a:p>
        </p:txBody>
      </p:sp>
    </p:spTree>
    <p:extLst>
      <p:ext uri="{BB962C8B-B14F-4D97-AF65-F5344CB8AC3E}">
        <p14:creationId xmlns:p14="http://schemas.microsoft.com/office/powerpoint/2010/main" val="3841101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870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33CE-1BE1-499E-BAC0-366E72625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protect processes from each other?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08B5E-6849-4868-86C3-73BF8CD54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169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Each process has separate virtual memory spaces</a:t>
            </a:r>
          </a:p>
          <a:p>
            <a:pPr lvl="1"/>
            <a:r>
              <a:rPr lang="en-US" dirty="0"/>
              <a:t>No way to access another process’s physical memory unless it is mapped to one of your virtual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C6560-AB51-4857-8B98-BEE257A0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FCD4653-D1CB-4F31-8636-D8A44456C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28457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9001501-9DBB-44C2-AFC6-1D4DEBCE6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4156" y="2819789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BCD47B9B-0235-474C-87C5-53D670619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7DB20272-EF04-4BCF-B8A0-B7F714AFA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4069140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17EECB94-3E68-4121-9CEE-E2D5533FC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6" y="4826913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42DFA5-2B67-4A0F-B5EA-F6D0D633A570}"/>
              </a:ext>
            </a:extLst>
          </p:cNvPr>
          <p:cNvSpPr/>
          <p:nvPr/>
        </p:nvSpPr>
        <p:spPr bwMode="auto">
          <a:xfrm>
            <a:off x="5969356" y="292482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4DA2EF-6CA2-4E48-9DE1-A840C4FA6DB7}"/>
              </a:ext>
            </a:extLst>
          </p:cNvPr>
          <p:cNvSpPr/>
          <p:nvPr/>
        </p:nvSpPr>
        <p:spPr bwMode="auto">
          <a:xfrm>
            <a:off x="5969356" y="318040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77A4CD-DF6C-439C-9404-D0C11B496F82}"/>
              </a:ext>
            </a:extLst>
          </p:cNvPr>
          <p:cNvSpPr/>
          <p:nvPr/>
        </p:nvSpPr>
        <p:spPr bwMode="auto">
          <a:xfrm>
            <a:off x="5969356" y="34324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CA3A14-3CF2-4F45-9BDA-27F31B2AC800}"/>
              </a:ext>
            </a:extLst>
          </p:cNvPr>
          <p:cNvSpPr/>
          <p:nvPr/>
        </p:nvSpPr>
        <p:spPr bwMode="auto">
          <a:xfrm>
            <a:off x="5969356" y="394240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Text Box 38">
            <a:extLst>
              <a:ext uri="{FF2B5EF4-FFF2-40B4-BE49-F238E27FC236}">
                <a16:creationId xmlns:a16="http://schemas.microsoft.com/office/drawing/2014/main" id="{691433D1-2D0C-4640-9EEC-776D53CC4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356138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16" name="Rectangle 24">
            <a:extLst>
              <a:ext uri="{FF2B5EF4-FFF2-40B4-BE49-F238E27FC236}">
                <a16:creationId xmlns:a16="http://schemas.microsoft.com/office/drawing/2014/main" id="{648FBBDF-E3CD-4D8B-B538-C92D576ED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719" y="47507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17" name="Rectangle 26">
            <a:extLst>
              <a:ext uri="{FF2B5EF4-FFF2-40B4-BE49-F238E27FC236}">
                <a16:creationId xmlns:a16="http://schemas.microsoft.com/office/drawing/2014/main" id="{306868B5-FB54-4CF1-8553-D07C72FF2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5139" y="5871627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56508-6D10-4742-A393-3E605215A507}"/>
              </a:ext>
            </a:extLst>
          </p:cNvPr>
          <p:cNvSpPr/>
          <p:nvPr/>
        </p:nvSpPr>
        <p:spPr bwMode="auto">
          <a:xfrm>
            <a:off x="5969356" y="49022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A77CB83-CFAE-4467-9FA1-22F6E1D1E9CB}"/>
              </a:ext>
            </a:extLst>
          </p:cNvPr>
          <p:cNvSpPr/>
          <p:nvPr/>
        </p:nvSpPr>
        <p:spPr bwMode="auto">
          <a:xfrm>
            <a:off x="5969356" y="51578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4AD2E54-1F43-49B8-8446-63FE4747B4A9}"/>
              </a:ext>
            </a:extLst>
          </p:cNvPr>
          <p:cNvSpPr/>
          <p:nvPr/>
        </p:nvSpPr>
        <p:spPr bwMode="auto">
          <a:xfrm>
            <a:off x="5969356" y="540986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319283-5A51-438B-93AC-F50F99928ACD}"/>
              </a:ext>
            </a:extLst>
          </p:cNvPr>
          <p:cNvSpPr/>
          <p:nvPr/>
        </p:nvSpPr>
        <p:spPr bwMode="auto">
          <a:xfrm>
            <a:off x="5969356" y="58716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2" name="Text Box 38">
            <a:extLst>
              <a:ext uri="{FF2B5EF4-FFF2-40B4-BE49-F238E27FC236}">
                <a16:creationId xmlns:a16="http://schemas.microsoft.com/office/drawing/2014/main" id="{896066D4-C352-4E54-B891-78CBD3982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518" y="54906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59CE7F7-BA8B-49C6-9A1B-3F4B715B77B4}"/>
              </a:ext>
            </a:extLst>
          </p:cNvPr>
          <p:cNvSpPr/>
          <p:nvPr/>
        </p:nvSpPr>
        <p:spPr bwMode="auto">
          <a:xfrm>
            <a:off x="9067800" y="292191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85F34-53EA-41BD-92F6-0F89617A2BE2}"/>
              </a:ext>
            </a:extLst>
          </p:cNvPr>
          <p:cNvSpPr/>
          <p:nvPr/>
        </p:nvSpPr>
        <p:spPr bwMode="auto">
          <a:xfrm>
            <a:off x="9067800" y="317750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637B8E-6B4E-4E40-942B-D8DC12A1C807}"/>
              </a:ext>
            </a:extLst>
          </p:cNvPr>
          <p:cNvSpPr/>
          <p:nvPr/>
        </p:nvSpPr>
        <p:spPr bwMode="auto">
          <a:xfrm>
            <a:off x="9067800" y="343599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C6857A6-A13E-4720-9753-E21347CD2A57}"/>
              </a:ext>
            </a:extLst>
          </p:cNvPr>
          <p:cNvSpPr/>
          <p:nvPr/>
        </p:nvSpPr>
        <p:spPr bwMode="auto">
          <a:xfrm>
            <a:off x="9067800" y="36891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03AED9-71D5-47F9-B103-8417BC8584BB}"/>
              </a:ext>
            </a:extLst>
          </p:cNvPr>
          <p:cNvSpPr/>
          <p:nvPr/>
        </p:nvSpPr>
        <p:spPr bwMode="auto">
          <a:xfrm>
            <a:off x="9067800" y="39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8EDE517-35F0-4F8A-A2B3-D759EADE2C51}"/>
              </a:ext>
            </a:extLst>
          </p:cNvPr>
          <p:cNvSpPr/>
          <p:nvPr/>
        </p:nvSpPr>
        <p:spPr bwMode="auto">
          <a:xfrm>
            <a:off x="9067800" y="4203204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9C7623-218E-4CF1-BFBE-493F39E113D9}"/>
              </a:ext>
            </a:extLst>
          </p:cNvPr>
          <p:cNvSpPr/>
          <p:nvPr/>
        </p:nvSpPr>
        <p:spPr bwMode="auto">
          <a:xfrm>
            <a:off x="9067800" y="4458791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0C667E-7177-496B-8C0A-C4EB769ACFE2}"/>
              </a:ext>
            </a:extLst>
          </p:cNvPr>
          <p:cNvSpPr/>
          <p:nvPr/>
        </p:nvSpPr>
        <p:spPr bwMode="auto">
          <a:xfrm>
            <a:off x="9067800" y="471835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723FCB-280F-455C-8EDE-D6F35E6F347C}"/>
              </a:ext>
            </a:extLst>
          </p:cNvPr>
          <p:cNvSpPr/>
          <p:nvPr/>
        </p:nvSpPr>
        <p:spPr bwMode="auto">
          <a:xfrm>
            <a:off x="9067800" y="497394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AAFD517-8D35-4F29-8F55-241D19983178}"/>
              </a:ext>
            </a:extLst>
          </p:cNvPr>
          <p:cNvSpPr/>
          <p:nvPr/>
        </p:nvSpPr>
        <p:spPr bwMode="auto">
          <a:xfrm>
            <a:off x="9067800" y="523243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8CA065-A342-4CCC-B24B-E6C85361CC61}"/>
              </a:ext>
            </a:extLst>
          </p:cNvPr>
          <p:cNvSpPr/>
          <p:nvPr/>
        </p:nvSpPr>
        <p:spPr bwMode="auto">
          <a:xfrm>
            <a:off x="9067800" y="584464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E5D5E101-81B3-48E4-8DA1-76BD75A59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2978" y="5414426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35" name="Rectangle 24">
            <a:extLst>
              <a:ext uri="{FF2B5EF4-FFF2-40B4-BE49-F238E27FC236}">
                <a16:creationId xmlns:a16="http://schemas.microsoft.com/office/drawing/2014/main" id="{9DEB3F29-29D1-4110-8AE7-0BB533F1B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7034" y="2769513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6" name="Rectangle 26">
            <a:extLst>
              <a:ext uri="{FF2B5EF4-FFF2-40B4-BE49-F238E27FC236}">
                <a16:creationId xmlns:a16="http://schemas.microsoft.com/office/drawing/2014/main" id="{D609BC70-8AA6-4104-BB25-441F79DDD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4381" y="5795427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A2982A3-F8D0-493B-9AE4-1F1117DB609D}"/>
              </a:ext>
            </a:extLst>
          </p:cNvPr>
          <p:cNvCxnSpPr>
            <a:stCxn id="12" idx="3"/>
            <a:endCxn id="25" idx="1"/>
          </p:cNvCxnSpPr>
          <p:nvPr/>
        </p:nvCxnSpPr>
        <p:spPr bwMode="auto">
          <a:xfrm>
            <a:off x="6883756" y="3308203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879ED94-E5DC-4C85-B848-D0F4E92940F2}"/>
              </a:ext>
            </a:extLst>
          </p:cNvPr>
          <p:cNvCxnSpPr>
            <a:stCxn id="13" idx="3"/>
            <a:endCxn id="29" idx="1"/>
          </p:cNvCxnSpPr>
          <p:nvPr/>
        </p:nvCxnSpPr>
        <p:spPr bwMode="auto">
          <a:xfrm>
            <a:off x="6883756" y="3560260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D70920-CDD4-4049-8950-16912CD08EBB}"/>
              </a:ext>
            </a:extLst>
          </p:cNvPr>
          <p:cNvCxnSpPr>
            <a:cxnSpLocks/>
            <a:stCxn id="20" idx="3"/>
            <a:endCxn id="32" idx="1"/>
          </p:cNvCxnSpPr>
          <p:nvPr/>
        </p:nvCxnSpPr>
        <p:spPr bwMode="auto">
          <a:xfrm flipV="1">
            <a:off x="6883756" y="5360232"/>
            <a:ext cx="2184044" cy="17742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0592739-451A-4E2A-8858-B7CD3C44275D}"/>
              </a:ext>
            </a:extLst>
          </p:cNvPr>
          <p:cNvCxnSpPr>
            <a:stCxn id="19" idx="3"/>
            <a:endCxn id="31" idx="1"/>
          </p:cNvCxnSpPr>
          <p:nvPr/>
        </p:nvCxnSpPr>
        <p:spPr bwMode="auto">
          <a:xfrm flipV="1">
            <a:off x="6883756" y="5101735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C4B728B3-6480-49F5-86F0-6A7F281725B8}"/>
              </a:ext>
            </a:extLst>
          </p:cNvPr>
          <p:cNvSpPr/>
          <p:nvPr/>
        </p:nvSpPr>
        <p:spPr>
          <a:xfrm>
            <a:off x="7264330" y="2671226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84051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B5D4-2A43-4C5D-9A1F-79FED7AB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Enabling shared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D783-0A0A-4C51-9764-2F66FE6B8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8" cy="5029200"/>
          </a:xfrm>
        </p:spPr>
        <p:txBody>
          <a:bodyPr/>
          <a:lstStyle/>
          <a:p>
            <a:r>
              <a:rPr lang="en-US" dirty="0"/>
              <a:t>We could share some physical pages across processes to enable shared libraries or shared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720AD-3C5D-4F41-A80D-B1109AA58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D67ACAB6-9FBB-42D5-901A-5A7819732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28457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1:</a:t>
            </a: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8E6BF322-5191-4EAD-9766-927735C4A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1280" y="2819857"/>
            <a:ext cx="1066800" cy="1175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Space (DRAM)</a:t>
            </a:r>
          </a:p>
        </p:txBody>
      </p:sp>
      <p:sp>
        <p:nvSpPr>
          <p:cNvPr id="45" name="Rectangle 24">
            <a:extLst>
              <a:ext uri="{FF2B5EF4-FFF2-40B4-BE49-F238E27FC236}">
                <a16:creationId xmlns:a16="http://schemas.microsoft.com/office/drawing/2014/main" id="{1CE1C3A7-892D-4E14-8A60-F0D436AB0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46" name="Rectangle 26">
            <a:extLst>
              <a:ext uri="{FF2B5EF4-FFF2-40B4-BE49-F238E27FC236}">
                <a16:creationId xmlns:a16="http://schemas.microsoft.com/office/drawing/2014/main" id="{757EFC75-621E-4599-870E-24C30A242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4069208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47" name="Rectangle 37">
            <a:extLst>
              <a:ext uri="{FF2B5EF4-FFF2-40B4-BE49-F238E27FC236}">
                <a16:creationId xmlns:a16="http://schemas.microsoft.com/office/drawing/2014/main" id="{35255772-1221-47AC-A798-28154C805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9324" y="4333535"/>
            <a:ext cx="1449388" cy="5127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(e.g., </a:t>
            </a:r>
            <a:r>
              <a:rPr lang="en-GB" sz="1400" b="1" i="1" u="sng" dirty="0">
                <a:solidFill>
                  <a:srgbClr val="FF0000"/>
                </a:solidFill>
                <a:latin typeface="Calibri" pitchFamily="34" charset="0"/>
              </a:rPr>
              <a:t>read-only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library code)</a:t>
            </a:r>
          </a:p>
        </p:txBody>
      </p:sp>
      <p:sp>
        <p:nvSpPr>
          <p:cNvPr id="48" name="Rectangle 40">
            <a:extLst>
              <a:ext uri="{FF2B5EF4-FFF2-40B4-BE49-F238E27FC236}">
                <a16:creationId xmlns:a16="http://schemas.microsoft.com/office/drawing/2014/main" id="{C7DB429F-C4A9-4480-AB6C-7115642E6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3700" y="4826981"/>
            <a:ext cx="1368425" cy="11699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 Space for Process 2: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E05294E-0E93-4B57-B3CF-3D2056D4C07D}"/>
              </a:ext>
            </a:extLst>
          </p:cNvPr>
          <p:cNvSpPr/>
          <p:nvPr/>
        </p:nvSpPr>
        <p:spPr bwMode="auto">
          <a:xfrm>
            <a:off x="5956480" y="2924890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B54AE62-BF72-452E-9225-82F29A022C7E}"/>
              </a:ext>
            </a:extLst>
          </p:cNvPr>
          <p:cNvSpPr/>
          <p:nvPr/>
        </p:nvSpPr>
        <p:spPr bwMode="auto">
          <a:xfrm>
            <a:off x="5956480" y="3180477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A59054-C1E4-4D00-91EA-E88F0208512A}"/>
              </a:ext>
            </a:extLst>
          </p:cNvPr>
          <p:cNvSpPr/>
          <p:nvPr/>
        </p:nvSpPr>
        <p:spPr bwMode="auto">
          <a:xfrm>
            <a:off x="5956480" y="343253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B0EFAD8-FCC0-4D47-AA75-D985CEDAF850}"/>
              </a:ext>
            </a:extLst>
          </p:cNvPr>
          <p:cNvSpPr/>
          <p:nvPr/>
        </p:nvSpPr>
        <p:spPr bwMode="auto">
          <a:xfrm>
            <a:off x="5956480" y="394247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3" name="Text Box 38">
            <a:extLst>
              <a:ext uri="{FF2B5EF4-FFF2-40B4-BE49-F238E27FC236}">
                <a16:creationId xmlns:a16="http://schemas.microsoft.com/office/drawing/2014/main" id="{E4746CB2-32DC-4BCA-A192-0AB17F230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3561452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54" name="Rectangle 24">
            <a:extLst>
              <a:ext uri="{FF2B5EF4-FFF2-40B4-BE49-F238E27FC236}">
                <a16:creationId xmlns:a16="http://schemas.microsoft.com/office/drawing/2014/main" id="{10162CE1-51DF-4B33-909E-ED7616A69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843" y="47507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D890F81A-509C-4109-9D8A-DEB832D7E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2263" y="5871695"/>
            <a:ext cx="446981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N-1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01469C7-5E2A-4559-A594-063A6D94F71F}"/>
              </a:ext>
            </a:extLst>
          </p:cNvPr>
          <p:cNvSpPr/>
          <p:nvPr/>
        </p:nvSpPr>
        <p:spPr bwMode="auto">
          <a:xfrm>
            <a:off x="5956480" y="490229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4689E4-B2E6-4943-869F-5ABB62DA209C}"/>
              </a:ext>
            </a:extLst>
          </p:cNvPr>
          <p:cNvSpPr/>
          <p:nvPr/>
        </p:nvSpPr>
        <p:spPr bwMode="auto">
          <a:xfrm>
            <a:off x="5956480" y="5157878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CD4B21C6-DA54-49EA-8AD8-1A32F3067E23}"/>
              </a:ext>
            </a:extLst>
          </p:cNvPr>
          <p:cNvSpPr/>
          <p:nvPr/>
        </p:nvSpPr>
        <p:spPr bwMode="auto">
          <a:xfrm>
            <a:off x="5956480" y="5409935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VP 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B61E58E-8828-4D95-9F45-CE3D382832B5}"/>
              </a:ext>
            </a:extLst>
          </p:cNvPr>
          <p:cNvSpPr/>
          <p:nvPr/>
        </p:nvSpPr>
        <p:spPr bwMode="auto">
          <a:xfrm>
            <a:off x="5956480" y="5871695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0" name="Text Box 38">
            <a:extLst>
              <a:ext uri="{FF2B5EF4-FFF2-40B4-BE49-F238E27FC236}">
                <a16:creationId xmlns:a16="http://schemas.microsoft.com/office/drawing/2014/main" id="{498F8850-9BCC-4CDC-A1C2-BAA2534B9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642" y="54906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D8E2C85-0CB4-40BD-B9BE-37C938440FA8}"/>
              </a:ext>
            </a:extLst>
          </p:cNvPr>
          <p:cNvSpPr/>
          <p:nvPr/>
        </p:nvSpPr>
        <p:spPr bwMode="auto">
          <a:xfrm>
            <a:off x="9054924" y="292198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672239-7207-4973-9C86-58900CEEA0F5}"/>
              </a:ext>
            </a:extLst>
          </p:cNvPr>
          <p:cNvSpPr/>
          <p:nvPr/>
        </p:nvSpPr>
        <p:spPr bwMode="auto">
          <a:xfrm>
            <a:off x="9054924" y="317756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471010A-090A-4860-8A8B-2782D656D1FF}"/>
              </a:ext>
            </a:extLst>
          </p:cNvPr>
          <p:cNvSpPr/>
          <p:nvPr/>
        </p:nvSpPr>
        <p:spPr bwMode="auto">
          <a:xfrm>
            <a:off x="9054924" y="343606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F80942-DF66-435C-8139-3A44AB77D888}"/>
              </a:ext>
            </a:extLst>
          </p:cNvPr>
          <p:cNvSpPr/>
          <p:nvPr/>
        </p:nvSpPr>
        <p:spPr bwMode="auto">
          <a:xfrm>
            <a:off x="9054924" y="3689189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C8B9037-375D-4262-A40F-A2EB7A3D173F}"/>
              </a:ext>
            </a:extLst>
          </p:cNvPr>
          <p:cNvSpPr/>
          <p:nvPr/>
        </p:nvSpPr>
        <p:spPr bwMode="auto">
          <a:xfrm>
            <a:off x="9054924" y="394477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6DD5834-8FE9-48F9-8948-984AA8D4FF56}"/>
              </a:ext>
            </a:extLst>
          </p:cNvPr>
          <p:cNvSpPr/>
          <p:nvPr/>
        </p:nvSpPr>
        <p:spPr bwMode="auto">
          <a:xfrm>
            <a:off x="9054924" y="4203272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B72353-D744-41C1-AF2C-AD1D9128E83C}"/>
              </a:ext>
            </a:extLst>
          </p:cNvPr>
          <p:cNvSpPr/>
          <p:nvPr/>
        </p:nvSpPr>
        <p:spPr bwMode="auto">
          <a:xfrm>
            <a:off x="9054924" y="44588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BF6DE9-7CDC-465A-95BC-0729CAA534A7}"/>
              </a:ext>
            </a:extLst>
          </p:cNvPr>
          <p:cNvSpPr/>
          <p:nvPr/>
        </p:nvSpPr>
        <p:spPr bwMode="auto">
          <a:xfrm>
            <a:off x="9054924" y="471842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FCC80F6-FC47-4459-B304-0DE8A1C92613}"/>
              </a:ext>
            </a:extLst>
          </p:cNvPr>
          <p:cNvSpPr/>
          <p:nvPr/>
        </p:nvSpPr>
        <p:spPr bwMode="auto">
          <a:xfrm>
            <a:off x="9054924" y="497401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B648D25-D739-49DF-B0F8-7DB6300E6CB1}"/>
              </a:ext>
            </a:extLst>
          </p:cNvPr>
          <p:cNvSpPr/>
          <p:nvPr/>
        </p:nvSpPr>
        <p:spPr bwMode="auto">
          <a:xfrm>
            <a:off x="9054924" y="523250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F88831B-A63B-4EB2-B904-9655FF06FED5}"/>
              </a:ext>
            </a:extLst>
          </p:cNvPr>
          <p:cNvSpPr/>
          <p:nvPr/>
        </p:nvSpPr>
        <p:spPr bwMode="auto">
          <a:xfrm>
            <a:off x="9054924" y="58447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2" name="Text Box 38">
            <a:extLst>
              <a:ext uri="{FF2B5EF4-FFF2-40B4-BE49-F238E27FC236}">
                <a16:creationId xmlns:a16="http://schemas.microsoft.com/office/drawing/2014/main" id="{62B4D9A1-6C07-49AA-991C-45AE56630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0102" y="5414494"/>
            <a:ext cx="36522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9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003300"/>
                </a:solidFill>
                <a:latin typeface="Calibri" pitchFamily="34" charset="0"/>
              </a:rPr>
              <a:t>...</a:t>
            </a:r>
          </a:p>
        </p:txBody>
      </p:sp>
      <p:sp>
        <p:nvSpPr>
          <p:cNvPr id="73" name="Rectangle 24">
            <a:extLst>
              <a:ext uri="{FF2B5EF4-FFF2-40B4-BE49-F238E27FC236}">
                <a16:creationId xmlns:a16="http://schemas.microsoft.com/office/drawing/2014/main" id="{220AD4AB-F2E1-46E1-89D5-D9BBD4F74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4158" y="2769581"/>
            <a:ext cx="279400" cy="30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74" name="Rectangle 26">
            <a:extLst>
              <a:ext uri="{FF2B5EF4-FFF2-40B4-BE49-F238E27FC236}">
                <a16:creationId xmlns:a16="http://schemas.microsoft.com/office/drawing/2014/main" id="{EE5870DC-1B54-42C2-90A5-1339E7A90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1505" y="5795495"/>
            <a:ext cx="485453" cy="3005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M</a:t>
            </a:r>
            <a:r>
              <a:rPr lang="en-GB" sz="1400" b="1" dirty="0">
                <a:latin typeface="Calibri" pitchFamily="34" charset="0"/>
              </a:rPr>
              <a:t>-1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4063B14-AAD0-478A-88B5-A45A60C90865}"/>
              </a:ext>
            </a:extLst>
          </p:cNvPr>
          <p:cNvCxnSpPr>
            <a:stCxn id="50" idx="3"/>
            <a:endCxn id="63" idx="1"/>
          </p:cNvCxnSpPr>
          <p:nvPr/>
        </p:nvCxnSpPr>
        <p:spPr bwMode="auto">
          <a:xfrm>
            <a:off x="6870880" y="3308271"/>
            <a:ext cx="2184044" cy="255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C3B7A6B-2AAA-4309-88F9-32714513B6B1}"/>
              </a:ext>
            </a:extLst>
          </p:cNvPr>
          <p:cNvCxnSpPr>
            <a:stCxn id="51" idx="3"/>
            <a:endCxn id="67" idx="1"/>
          </p:cNvCxnSpPr>
          <p:nvPr/>
        </p:nvCxnSpPr>
        <p:spPr bwMode="auto">
          <a:xfrm>
            <a:off x="6870880" y="3560328"/>
            <a:ext cx="2184044" cy="10263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E28FDF0-7021-4D60-984F-E72747D17EBA}"/>
              </a:ext>
            </a:extLst>
          </p:cNvPr>
          <p:cNvCxnSpPr>
            <a:stCxn id="58" idx="3"/>
            <a:endCxn id="67" idx="1"/>
          </p:cNvCxnSpPr>
          <p:nvPr/>
        </p:nvCxnSpPr>
        <p:spPr bwMode="auto">
          <a:xfrm flipV="1">
            <a:off x="6870880" y="4586652"/>
            <a:ext cx="2184044" cy="9510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98A69CE-28C5-4B7D-931F-2B54995A1901}"/>
              </a:ext>
            </a:extLst>
          </p:cNvPr>
          <p:cNvCxnSpPr>
            <a:stCxn id="57" idx="3"/>
            <a:endCxn id="69" idx="1"/>
          </p:cNvCxnSpPr>
          <p:nvPr/>
        </p:nvCxnSpPr>
        <p:spPr bwMode="auto">
          <a:xfrm flipV="1">
            <a:off x="6870880" y="5101803"/>
            <a:ext cx="2184044" cy="183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A4A7C148-2723-49B4-849E-AF92926CE7AA}"/>
              </a:ext>
            </a:extLst>
          </p:cNvPr>
          <p:cNvSpPr/>
          <p:nvPr/>
        </p:nvSpPr>
        <p:spPr>
          <a:xfrm>
            <a:off x="7251454" y="2671294"/>
            <a:ext cx="13500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Address </a:t>
            </a:r>
          </a:p>
          <a:p>
            <a:pPr algn="ctr"/>
            <a:r>
              <a:rPr lang="en-GB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translation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340888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VM as a Tool for Memory Protection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4426966" cy="501310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What if we want better protection?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Mark a page as read-only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Keep a page in memory, but only the OS can touch it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Extend PTEs with permission bits!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latin typeface="+mn-lt"/>
              </a:rPr>
              <a:t>Page fault handler checks these before remapping</a:t>
            </a:r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  <a:p>
            <a:pPr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solidFill>
                  <a:srgbClr val="000000"/>
                </a:solidFill>
                <a:latin typeface="+mn-lt"/>
              </a:rPr>
              <a:t>HW enforces this protection (trap into OS if violation occurs)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D63922-822F-4C86-9152-4B2AB7CB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5822527" y="2810319"/>
            <a:ext cx="1007967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</a:t>
            </a:r>
            <a:r>
              <a:rPr lang="en-GB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i</a:t>
            </a:r>
            <a:endParaRPr lang="en-GB" b="1" i="1" dirty="0">
              <a:solidFill>
                <a:schemeClr val="tx1">
                  <a:lumMod val="50000"/>
                  <a:lumOff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8965227" y="1548392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577118" y="1548392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7219870" y="1548392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8612289" y="18531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585" name="Rectangle 9"/>
          <p:cNvSpPr>
            <a:spLocks noChangeArrowheads="1"/>
          </p:cNvSpPr>
          <p:nvPr/>
        </p:nvSpPr>
        <p:spPr bwMode="auto">
          <a:xfrm>
            <a:off x="6551714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6" name="Rectangle 10"/>
          <p:cNvSpPr>
            <a:spLocks noChangeArrowheads="1"/>
          </p:cNvSpPr>
          <p:nvPr/>
        </p:nvSpPr>
        <p:spPr bwMode="auto">
          <a:xfrm>
            <a:off x="7240507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8612289" y="21579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4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6551714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7240507" y="21579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8612289" y="2462791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2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51714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5254728" y="18484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254728" y="21532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256315" y="2458029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24595" name="Rectangle 19"/>
          <p:cNvSpPr>
            <a:spLocks noChangeArrowheads="1"/>
          </p:cNvSpPr>
          <p:nvPr/>
        </p:nvSpPr>
        <p:spPr bwMode="auto">
          <a:xfrm>
            <a:off x="75278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766376" y="4985475"/>
            <a:ext cx="1011173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Process j</a:t>
            </a:r>
          </a:p>
        </p:txBody>
      </p:sp>
      <p:sp>
        <p:nvSpPr>
          <p:cNvPr id="24611" name="Rectangle 35"/>
          <p:cNvSpPr>
            <a:spLocks noChangeArrowheads="1"/>
          </p:cNvSpPr>
          <p:nvPr/>
        </p:nvSpPr>
        <p:spPr bwMode="auto">
          <a:xfrm>
            <a:off x="7240507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18" name="Text Box 42"/>
          <p:cNvSpPr txBox="1">
            <a:spLocks noChangeArrowheads="1"/>
          </p:cNvSpPr>
          <p:nvPr/>
        </p:nvSpPr>
        <p:spPr bwMode="auto">
          <a:xfrm>
            <a:off x="5956934" y="1548392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19" name="Rectangle 43"/>
          <p:cNvSpPr>
            <a:spLocks noChangeArrowheads="1"/>
          </p:cNvSpPr>
          <p:nvPr/>
        </p:nvSpPr>
        <p:spPr bwMode="auto">
          <a:xfrm>
            <a:off x="5862739" y="18531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0" name="Rectangle 44"/>
          <p:cNvSpPr>
            <a:spLocks noChangeArrowheads="1"/>
          </p:cNvSpPr>
          <p:nvPr/>
        </p:nvSpPr>
        <p:spPr bwMode="auto">
          <a:xfrm>
            <a:off x="5862739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1" name="Rectangle 45"/>
          <p:cNvSpPr>
            <a:spLocks noChangeArrowheads="1"/>
          </p:cNvSpPr>
          <p:nvPr/>
        </p:nvSpPr>
        <p:spPr bwMode="auto">
          <a:xfrm>
            <a:off x="5862739" y="24627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2" name="Text Box 46"/>
          <p:cNvSpPr txBox="1">
            <a:spLocks noChangeArrowheads="1"/>
          </p:cNvSpPr>
          <p:nvPr/>
        </p:nvSpPr>
        <p:spPr bwMode="auto">
          <a:xfrm>
            <a:off x="8909152" y="3756604"/>
            <a:ext cx="866262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Address</a:t>
            </a:r>
          </a:p>
        </p:txBody>
      </p:sp>
      <p:sp>
        <p:nvSpPr>
          <p:cNvPr id="24623" name="Text Box 47"/>
          <p:cNvSpPr txBox="1">
            <a:spLocks noChangeArrowheads="1"/>
          </p:cNvSpPr>
          <p:nvPr/>
        </p:nvSpPr>
        <p:spPr bwMode="auto">
          <a:xfrm>
            <a:off x="6577118" y="3756604"/>
            <a:ext cx="649664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READ</a:t>
            </a:r>
          </a:p>
        </p:txBody>
      </p:sp>
      <p:sp>
        <p:nvSpPr>
          <p:cNvPr id="24624" name="Text Box 48"/>
          <p:cNvSpPr txBox="1">
            <a:spLocks noChangeArrowheads="1"/>
          </p:cNvSpPr>
          <p:nvPr/>
        </p:nvSpPr>
        <p:spPr bwMode="auto">
          <a:xfrm>
            <a:off x="7219870" y="3756604"/>
            <a:ext cx="738727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WRITE</a:t>
            </a:r>
          </a:p>
        </p:txBody>
      </p:sp>
      <p:sp>
        <p:nvSpPr>
          <p:cNvPr id="24625" name="Rectangle 49"/>
          <p:cNvSpPr>
            <a:spLocks noChangeArrowheads="1"/>
          </p:cNvSpPr>
          <p:nvPr/>
        </p:nvSpPr>
        <p:spPr bwMode="auto">
          <a:xfrm>
            <a:off x="8615464" y="40614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9</a:t>
            </a:r>
          </a:p>
        </p:txBody>
      </p:sp>
      <p:sp>
        <p:nvSpPr>
          <p:cNvPr id="24626" name="Rectangle 50"/>
          <p:cNvSpPr>
            <a:spLocks noChangeArrowheads="1"/>
          </p:cNvSpPr>
          <p:nvPr/>
        </p:nvSpPr>
        <p:spPr bwMode="auto">
          <a:xfrm>
            <a:off x="6554889" y="40614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27" name="Rectangle 51"/>
          <p:cNvSpPr>
            <a:spLocks noChangeArrowheads="1"/>
          </p:cNvSpPr>
          <p:nvPr/>
        </p:nvSpPr>
        <p:spPr bwMode="auto">
          <a:xfrm>
            <a:off x="72436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28" name="Rectangle 52"/>
          <p:cNvSpPr>
            <a:spLocks noChangeArrowheads="1"/>
          </p:cNvSpPr>
          <p:nvPr/>
        </p:nvSpPr>
        <p:spPr bwMode="auto">
          <a:xfrm>
            <a:off x="8615464" y="43662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6</a:t>
            </a:r>
          </a:p>
        </p:txBody>
      </p:sp>
      <p:sp>
        <p:nvSpPr>
          <p:cNvPr id="24629" name="Rectangle 53"/>
          <p:cNvSpPr>
            <a:spLocks noChangeArrowheads="1"/>
          </p:cNvSpPr>
          <p:nvPr/>
        </p:nvSpPr>
        <p:spPr bwMode="auto">
          <a:xfrm>
            <a:off x="6554889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0" name="Rectangle 54"/>
          <p:cNvSpPr>
            <a:spLocks noChangeArrowheads="1"/>
          </p:cNvSpPr>
          <p:nvPr/>
        </p:nvSpPr>
        <p:spPr bwMode="auto">
          <a:xfrm>
            <a:off x="72436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1" name="Rectangle 55"/>
          <p:cNvSpPr>
            <a:spLocks noChangeArrowheads="1"/>
          </p:cNvSpPr>
          <p:nvPr/>
        </p:nvSpPr>
        <p:spPr bwMode="auto">
          <a:xfrm>
            <a:off x="8615464" y="4671003"/>
            <a:ext cx="1524000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PP 11</a:t>
            </a:r>
          </a:p>
        </p:txBody>
      </p:sp>
      <p:sp>
        <p:nvSpPr>
          <p:cNvPr id="24632" name="Rectangle 56"/>
          <p:cNvSpPr>
            <a:spLocks noChangeArrowheads="1"/>
          </p:cNvSpPr>
          <p:nvPr/>
        </p:nvSpPr>
        <p:spPr bwMode="auto">
          <a:xfrm>
            <a:off x="6554889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3" name="Rectangle 57"/>
          <p:cNvSpPr>
            <a:spLocks noChangeArrowheads="1"/>
          </p:cNvSpPr>
          <p:nvPr/>
        </p:nvSpPr>
        <p:spPr bwMode="auto">
          <a:xfrm>
            <a:off x="7243682" y="46710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4" name="Text Box 58"/>
          <p:cNvSpPr txBox="1">
            <a:spLocks noChangeArrowheads="1"/>
          </p:cNvSpPr>
          <p:nvPr/>
        </p:nvSpPr>
        <p:spPr bwMode="auto">
          <a:xfrm>
            <a:off x="5956934" y="3756604"/>
            <a:ext cx="52392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SUP</a:t>
            </a:r>
          </a:p>
        </p:txBody>
      </p:sp>
      <p:sp>
        <p:nvSpPr>
          <p:cNvPr id="24635" name="Rectangle 59"/>
          <p:cNvSpPr>
            <a:spLocks noChangeArrowheads="1"/>
          </p:cNvSpPr>
          <p:nvPr/>
        </p:nvSpPr>
        <p:spPr bwMode="auto">
          <a:xfrm>
            <a:off x="5865914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6" name="Rectangle 60"/>
          <p:cNvSpPr>
            <a:spLocks noChangeArrowheads="1"/>
          </p:cNvSpPr>
          <p:nvPr/>
        </p:nvSpPr>
        <p:spPr bwMode="auto">
          <a:xfrm>
            <a:off x="5865914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24637" name="Rectangle 61"/>
          <p:cNvSpPr>
            <a:spLocks noChangeArrowheads="1"/>
          </p:cNvSpPr>
          <p:nvPr/>
        </p:nvSpPr>
        <p:spPr bwMode="auto">
          <a:xfrm>
            <a:off x="5865914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24638" name="Text Box 62"/>
          <p:cNvSpPr txBox="1">
            <a:spLocks noChangeArrowheads="1"/>
          </p:cNvSpPr>
          <p:nvPr/>
        </p:nvSpPr>
        <p:spPr bwMode="auto">
          <a:xfrm>
            <a:off x="5254728" y="40629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0:</a:t>
            </a:r>
          </a:p>
        </p:txBody>
      </p:sp>
      <p:sp>
        <p:nvSpPr>
          <p:cNvPr id="24639" name="Text Box 63"/>
          <p:cNvSpPr txBox="1">
            <a:spLocks noChangeArrowheads="1"/>
          </p:cNvSpPr>
          <p:nvPr/>
        </p:nvSpPr>
        <p:spPr bwMode="auto">
          <a:xfrm>
            <a:off x="5254728" y="43677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1:</a:t>
            </a:r>
          </a:p>
        </p:txBody>
      </p:sp>
      <p:sp>
        <p:nvSpPr>
          <p:cNvPr id="24640" name="Text Box 64"/>
          <p:cNvSpPr txBox="1">
            <a:spLocks noChangeArrowheads="1"/>
          </p:cNvSpPr>
          <p:nvPr/>
        </p:nvSpPr>
        <p:spPr bwMode="auto">
          <a:xfrm>
            <a:off x="5256315" y="4672592"/>
            <a:ext cx="620105" cy="306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VP 2:</a:t>
            </a:r>
          </a:p>
        </p:txBody>
      </p:sp>
      <p:sp>
        <p:nvSpPr>
          <p:cNvPr id="93" name="Rectangle 4"/>
          <p:cNvSpPr>
            <a:spLocks noChangeArrowheads="1"/>
          </p:cNvSpPr>
          <p:nvPr/>
        </p:nvSpPr>
        <p:spPr bwMode="auto">
          <a:xfrm>
            <a:off x="10286791" y="1088249"/>
            <a:ext cx="1674812" cy="632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360" tIns="44280" rIns="90360" bIns="4428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 Space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10730807" y="184552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6" name="Rectangle 95"/>
          <p:cNvSpPr/>
          <p:nvPr/>
        </p:nvSpPr>
        <p:spPr bwMode="auto">
          <a:xfrm>
            <a:off x="10730807" y="2101108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7" name="Rectangle 96"/>
          <p:cNvSpPr/>
          <p:nvPr/>
        </p:nvSpPr>
        <p:spPr bwMode="auto">
          <a:xfrm>
            <a:off x="10730807" y="2359604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2</a:t>
            </a:r>
          </a:p>
        </p:txBody>
      </p:sp>
      <p:sp>
        <p:nvSpPr>
          <p:cNvPr id="98" name="Rectangle 97"/>
          <p:cNvSpPr/>
          <p:nvPr/>
        </p:nvSpPr>
        <p:spPr bwMode="auto">
          <a:xfrm>
            <a:off x="10730807" y="2621196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9" name="Rectangle 98"/>
          <p:cNvSpPr/>
          <p:nvPr/>
        </p:nvSpPr>
        <p:spPr bwMode="auto">
          <a:xfrm>
            <a:off x="10730807" y="2876783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4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0730807" y="3131027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1" name="Rectangle 100"/>
          <p:cNvSpPr/>
          <p:nvPr/>
        </p:nvSpPr>
        <p:spPr bwMode="auto">
          <a:xfrm>
            <a:off x="10730807" y="3390866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6</a:t>
            </a:r>
          </a:p>
        </p:txBody>
      </p:sp>
      <p:sp>
        <p:nvSpPr>
          <p:cNvPr id="102" name="Rectangle 101"/>
          <p:cNvSpPr/>
          <p:nvPr/>
        </p:nvSpPr>
        <p:spPr bwMode="auto">
          <a:xfrm>
            <a:off x="10730807" y="3641471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3" name="Rectangle 102"/>
          <p:cNvSpPr/>
          <p:nvPr/>
        </p:nvSpPr>
        <p:spPr bwMode="auto">
          <a:xfrm>
            <a:off x="10730807" y="3897550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8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10730807" y="4151059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/>
              </a:rPr>
              <a:t>PP 9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10732395" y="4401393"/>
            <a:ext cx="914400" cy="255587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2" name="Rectangle 111"/>
          <p:cNvSpPr/>
          <p:nvPr/>
        </p:nvSpPr>
        <p:spPr bwMode="auto">
          <a:xfrm>
            <a:off x="10732395" y="4657472"/>
            <a:ext cx="914400" cy="2555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600" dirty="0"/>
              <a:t>PP 11</a:t>
            </a:r>
          </a:p>
        </p:txBody>
      </p:sp>
      <p:cxnSp>
        <p:nvCxnSpPr>
          <p:cNvPr id="114" name="Straight Arrow Connector 113"/>
          <p:cNvCxnSpPr>
            <a:stCxn id="24584" idx="3"/>
            <a:endCxn id="101" idx="1"/>
          </p:cNvCxnSpPr>
          <p:nvPr/>
        </p:nvCxnSpPr>
        <p:spPr bwMode="auto">
          <a:xfrm>
            <a:off x="10136289" y="2005591"/>
            <a:ext cx="594518" cy="15130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6" name="Straight Arrow Connector 115"/>
          <p:cNvCxnSpPr>
            <a:stCxn id="24587" idx="3"/>
            <a:endCxn id="99" idx="1"/>
          </p:cNvCxnSpPr>
          <p:nvPr/>
        </p:nvCxnSpPr>
        <p:spPr bwMode="auto">
          <a:xfrm>
            <a:off x="10136289" y="2310391"/>
            <a:ext cx="594518" cy="69418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8" name="Straight Arrow Connector 117"/>
          <p:cNvCxnSpPr>
            <a:stCxn id="24590" idx="3"/>
            <a:endCxn id="97" idx="1"/>
          </p:cNvCxnSpPr>
          <p:nvPr/>
        </p:nvCxnSpPr>
        <p:spPr bwMode="auto">
          <a:xfrm flipV="1">
            <a:off x="10136289" y="2487398"/>
            <a:ext cx="594518" cy="12779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0" name="Straight Arrow Connector 119"/>
          <p:cNvCxnSpPr>
            <a:stCxn id="24625" idx="3"/>
            <a:endCxn id="104" idx="1"/>
          </p:cNvCxnSpPr>
          <p:nvPr/>
        </p:nvCxnSpPr>
        <p:spPr bwMode="auto">
          <a:xfrm>
            <a:off x="10139464" y="4213803"/>
            <a:ext cx="591343" cy="6505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2" name="Straight Arrow Connector 121"/>
          <p:cNvCxnSpPr>
            <a:stCxn id="24628" idx="3"/>
            <a:endCxn id="101" idx="1"/>
          </p:cNvCxnSpPr>
          <p:nvPr/>
        </p:nvCxnSpPr>
        <p:spPr bwMode="auto">
          <a:xfrm flipV="1">
            <a:off x="10139464" y="3518660"/>
            <a:ext cx="591343" cy="999943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4" name="Straight Arrow Connector 123"/>
          <p:cNvCxnSpPr>
            <a:stCxn id="24631" idx="3"/>
            <a:endCxn id="112" idx="1"/>
          </p:cNvCxnSpPr>
          <p:nvPr/>
        </p:nvCxnSpPr>
        <p:spPr bwMode="auto">
          <a:xfrm flipV="1">
            <a:off x="10139464" y="4785266"/>
            <a:ext cx="592931" cy="381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4" name="Rectangular Callout 63"/>
          <p:cNvSpPr/>
          <p:nvPr/>
        </p:nvSpPr>
        <p:spPr bwMode="auto">
          <a:xfrm>
            <a:off x="6210845" y="746974"/>
            <a:ext cx="1715462" cy="586525"/>
          </a:xfrm>
          <a:prstGeom prst="wedgeRectCallout">
            <a:avLst>
              <a:gd name="adj1" fmla="val -46665"/>
              <a:gd name="adj2" fmla="val 83584"/>
            </a:avLst>
          </a:prstGeom>
          <a:solidFill>
            <a:srgbClr val="DEDFF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400" dirty="0"/>
              <a:t>Must be running in kernel (supervisor mode)</a:t>
            </a:r>
          </a:p>
        </p:txBody>
      </p:sp>
      <p:sp>
        <p:nvSpPr>
          <p:cNvPr id="65" name="Text Box 7"/>
          <p:cNvSpPr txBox="1">
            <a:spLocks noChangeArrowheads="1"/>
          </p:cNvSpPr>
          <p:nvPr/>
        </p:nvSpPr>
        <p:spPr bwMode="auto">
          <a:xfrm>
            <a:off x="7972897" y="1548391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66" name="Rectangle 10"/>
          <p:cNvSpPr>
            <a:spLocks noChangeArrowheads="1"/>
          </p:cNvSpPr>
          <p:nvPr/>
        </p:nvSpPr>
        <p:spPr bwMode="auto">
          <a:xfrm>
            <a:off x="7926307" y="1853191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7926307" y="21579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68" name="Rectangle 19"/>
          <p:cNvSpPr>
            <a:spLocks noChangeArrowheads="1"/>
          </p:cNvSpPr>
          <p:nvPr/>
        </p:nvSpPr>
        <p:spPr bwMode="auto">
          <a:xfrm>
            <a:off x="8213645" y="2843792"/>
            <a:ext cx="246062" cy="48051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  <a:p>
            <a:pPr algn="ctr">
              <a:lnSpc>
                <a:spcPct val="49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•</a:t>
            </a:r>
          </a:p>
        </p:txBody>
      </p:sp>
      <p:sp>
        <p:nvSpPr>
          <p:cNvPr id="69" name="Rectangle 35"/>
          <p:cNvSpPr>
            <a:spLocks noChangeArrowheads="1"/>
          </p:cNvSpPr>
          <p:nvPr/>
        </p:nvSpPr>
        <p:spPr bwMode="auto">
          <a:xfrm>
            <a:off x="7926307" y="2462791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0" name="Text Box 48"/>
          <p:cNvSpPr txBox="1">
            <a:spLocks noChangeArrowheads="1"/>
          </p:cNvSpPr>
          <p:nvPr/>
        </p:nvSpPr>
        <p:spPr bwMode="auto">
          <a:xfrm>
            <a:off x="7972897" y="3756603"/>
            <a:ext cx="604275" cy="3110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EXEC</a:t>
            </a:r>
          </a:p>
        </p:txBody>
      </p:sp>
      <p:sp>
        <p:nvSpPr>
          <p:cNvPr id="71" name="Rectangle 51"/>
          <p:cNvSpPr>
            <a:spLocks noChangeArrowheads="1"/>
          </p:cNvSpPr>
          <p:nvPr/>
        </p:nvSpPr>
        <p:spPr bwMode="auto">
          <a:xfrm>
            <a:off x="7929482" y="40614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  <p:sp>
        <p:nvSpPr>
          <p:cNvPr id="72" name="Rectangle 54"/>
          <p:cNvSpPr>
            <a:spLocks noChangeArrowheads="1"/>
          </p:cNvSpPr>
          <p:nvPr/>
        </p:nvSpPr>
        <p:spPr bwMode="auto">
          <a:xfrm>
            <a:off x="7929482" y="4366203"/>
            <a:ext cx="685800" cy="304800"/>
          </a:xfrm>
          <a:prstGeom prst="rect">
            <a:avLst/>
          </a:prstGeom>
          <a:solidFill>
            <a:srgbClr val="D5F1CF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Yes</a:t>
            </a:r>
          </a:p>
        </p:txBody>
      </p:sp>
      <p:sp>
        <p:nvSpPr>
          <p:cNvPr id="73" name="Rectangle 57"/>
          <p:cNvSpPr>
            <a:spLocks noChangeArrowheads="1"/>
          </p:cNvSpPr>
          <p:nvPr/>
        </p:nvSpPr>
        <p:spPr bwMode="auto">
          <a:xfrm>
            <a:off x="7929482" y="4671003"/>
            <a:ext cx="685800" cy="304800"/>
          </a:xfrm>
          <a:prstGeom prst="rect">
            <a:avLst/>
          </a:prstGeom>
          <a:solidFill>
            <a:srgbClr val="F1C7C7"/>
          </a:solidFill>
          <a:ln w="126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No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 ✔</a:t>
            </a:r>
            <a:br>
              <a:rPr lang="en-US" dirty="0"/>
            </a:br>
            <a:r>
              <a:rPr lang="en-US" dirty="0"/>
              <a:t>	Whatever virtual addresses they want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move memory around? ✔</a:t>
            </a:r>
            <a:br>
              <a:rPr lang="en-US" dirty="0"/>
            </a:br>
            <a:r>
              <a:rPr lang="en-US" dirty="0"/>
              <a:t>	Update page table entries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support processes bigger than RAM? ✔</a:t>
            </a:r>
            <a:br>
              <a:rPr lang="en-US" dirty="0"/>
            </a:br>
            <a:r>
              <a:rPr lang="en-US" dirty="0"/>
              <a:t>	Leave some pages on disk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protect processes from each other? ✔</a:t>
            </a:r>
            <a:br>
              <a:rPr lang="en-US" dirty="0"/>
            </a:br>
            <a:r>
              <a:rPr lang="en-US" dirty="0"/>
              <a:t>	Don’t overlap virtual address spaces + permission bits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How do we deal with how incredibly slow disk is? ✔</a:t>
            </a:r>
          </a:p>
          <a:p>
            <a:pPr marL="457200" lvl="1" indent="0">
              <a:buNone/>
            </a:pPr>
            <a:r>
              <a:rPr lang="en-US" dirty="0"/>
              <a:t>		Use RAM as a cache for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789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b="1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80709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Given virtual address, find corresponding physical address</a:t>
            </a:r>
          </a:p>
          <a:p>
            <a:pPr lvl="1"/>
            <a:r>
              <a:rPr lang="en-US" dirty="0"/>
              <a:t>(Or get a page fault if the page is not in memory)</a:t>
            </a:r>
          </a:p>
          <a:p>
            <a:pPr lvl="1"/>
            <a:r>
              <a:rPr lang="en-US" dirty="0"/>
              <a:t>Translation done by Memory Management Unit (hardware)</a:t>
            </a:r>
          </a:p>
          <a:p>
            <a:pPr lvl="1"/>
            <a:r>
              <a:rPr lang="en-US" dirty="0"/>
              <a:t>But mapping itself is maintained by OS (software)</a:t>
            </a:r>
          </a:p>
          <a:p>
            <a:pPr lvl="2"/>
            <a:r>
              <a:rPr lang="en-US" dirty="0"/>
              <a:t>Just a table in memory!</a:t>
            </a:r>
            <a:endParaRPr lang="en-US" sz="1200" dirty="0"/>
          </a:p>
          <a:p>
            <a:pPr lvl="2"/>
            <a:endParaRPr lang="en-US" sz="1200" dirty="0"/>
          </a:p>
          <a:p>
            <a:r>
              <a:rPr lang="en-US" dirty="0"/>
              <a:t>To do the actual translation, look at the address being accessed</a:t>
            </a:r>
          </a:p>
          <a:p>
            <a:pPr lvl="1"/>
            <a:r>
              <a:rPr lang="en-US" dirty="0"/>
              <a:t>Split it into parts, just like we did with Caches</a:t>
            </a:r>
          </a:p>
          <a:p>
            <a:pPr lvl="1"/>
            <a:r>
              <a:rPr lang="en-US" dirty="0"/>
              <a:t>Bottom bits of address: Page Offset (location of data within the page)</a:t>
            </a:r>
          </a:p>
          <a:p>
            <a:pPr lvl="1"/>
            <a:r>
              <a:rPr lang="en-US" dirty="0"/>
              <a:t>Top bits of address: Virtual Page Number (which page to access)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4B76DF-5D0B-4EAF-AD0D-A6A92D4E4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5774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09EE0-480A-526E-A1ED-41BBAD6C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down virtual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D7F0D-E607-7607-41A4-3398A0990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Basic Parameters</a:t>
            </a:r>
          </a:p>
          <a:p>
            <a:pPr lvl="1"/>
            <a:r>
              <a:rPr lang="en-US" b="1" dirty="0"/>
              <a:t>N = 2</a:t>
            </a:r>
            <a:r>
              <a:rPr lang="en-US" b="1" baseline="30000" dirty="0"/>
              <a:t>n </a:t>
            </a:r>
            <a:r>
              <a:rPr lang="en-US" dirty="0"/>
              <a:t>: Number of addresses in virtual address space</a:t>
            </a:r>
            <a:endParaRPr lang="en-US" baseline="30000" dirty="0"/>
          </a:p>
          <a:p>
            <a:pPr lvl="1"/>
            <a:r>
              <a:rPr lang="en-US" b="1" dirty="0"/>
              <a:t>M = 2</a:t>
            </a:r>
            <a:r>
              <a:rPr lang="en-US" b="1" baseline="30000" dirty="0"/>
              <a:t>m </a:t>
            </a:r>
            <a:r>
              <a:rPr lang="en-US" dirty="0"/>
              <a:t>: Number of addresses in physical address space. m ≤ n (usually much less)</a:t>
            </a:r>
            <a:endParaRPr lang="en-US" baseline="30000" dirty="0"/>
          </a:p>
          <a:p>
            <a:pPr lvl="1"/>
            <a:r>
              <a:rPr lang="en-US" b="1" dirty="0"/>
              <a:t>P = 2</a:t>
            </a:r>
            <a:r>
              <a:rPr lang="en-US" b="1" baseline="30000" dirty="0"/>
              <a:t>p </a:t>
            </a:r>
            <a:r>
              <a:rPr lang="en-US" b="1" dirty="0"/>
              <a:t> </a:t>
            </a:r>
            <a:r>
              <a:rPr lang="en-US" dirty="0"/>
              <a:t>: Page size (bytes)</a:t>
            </a:r>
            <a:endParaRPr lang="en-US" baseline="30000" dirty="0"/>
          </a:p>
          <a:p>
            <a:pPr lvl="1"/>
            <a:endParaRPr lang="en-US" dirty="0"/>
          </a:p>
          <a:p>
            <a:r>
              <a:rPr lang="en-US" dirty="0"/>
              <a:t>Components of the virtual address (VA)</a:t>
            </a:r>
          </a:p>
          <a:p>
            <a:pPr lvl="1"/>
            <a:r>
              <a:rPr lang="en-US" dirty="0"/>
              <a:t>Virtual page number (VPN): </a:t>
            </a:r>
            <a:r>
              <a:rPr lang="en-US" b="1" dirty="0"/>
              <a:t>n-p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Page Offset: </a:t>
            </a:r>
            <a:r>
              <a:rPr lang="en-US" b="1" dirty="0"/>
              <a:t>p</a:t>
            </a:r>
            <a:r>
              <a:rPr lang="en-US" dirty="0"/>
              <a:t> bits</a:t>
            </a:r>
          </a:p>
          <a:p>
            <a:pPr lvl="1"/>
            <a:endParaRPr lang="en-US" dirty="0"/>
          </a:p>
          <a:p>
            <a:r>
              <a:rPr lang="en-US" dirty="0"/>
              <a:t>Components of the physical address (PA)</a:t>
            </a:r>
          </a:p>
          <a:p>
            <a:pPr lvl="1"/>
            <a:r>
              <a:rPr lang="en-US" dirty="0"/>
              <a:t>Physical page number (PPN): </a:t>
            </a:r>
            <a:r>
              <a:rPr lang="en-US" b="1" dirty="0"/>
              <a:t>m-p</a:t>
            </a:r>
            <a:r>
              <a:rPr lang="en-US" dirty="0"/>
              <a:t> bits</a:t>
            </a:r>
          </a:p>
          <a:p>
            <a:pPr lvl="1"/>
            <a:r>
              <a:rPr lang="en-US" dirty="0"/>
              <a:t>Page Offset (same offset as VA): </a:t>
            </a:r>
            <a:r>
              <a:rPr lang="en-US" b="1" dirty="0"/>
              <a:t>p</a:t>
            </a:r>
            <a:r>
              <a:rPr lang="en-US" dirty="0"/>
              <a:t> bits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040D5-42ED-20F0-F3A8-5BBD5F5F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71F7CB-4CD0-5D58-2BD2-04FA56A03105}"/>
              </a:ext>
            </a:extLst>
          </p:cNvPr>
          <p:cNvSpPr/>
          <p:nvPr/>
        </p:nvSpPr>
        <p:spPr bwMode="auto">
          <a:xfrm>
            <a:off x="7062892" y="3722077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724F04-A42C-0E13-9818-9242B634F79A}"/>
              </a:ext>
            </a:extLst>
          </p:cNvPr>
          <p:cNvSpPr/>
          <p:nvPr/>
        </p:nvSpPr>
        <p:spPr bwMode="auto">
          <a:xfrm>
            <a:off x="9577492" y="3722077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96410-2B9E-92C2-E144-2BC3C65507F8}"/>
              </a:ext>
            </a:extLst>
          </p:cNvPr>
          <p:cNvSpPr txBox="1"/>
          <p:nvPr/>
        </p:nvSpPr>
        <p:spPr>
          <a:xfrm>
            <a:off x="7062893" y="3088679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C19995-B3CC-793F-B971-C94FC44F520E}"/>
              </a:ext>
            </a:extLst>
          </p:cNvPr>
          <p:cNvSpPr txBox="1"/>
          <p:nvPr/>
        </p:nvSpPr>
        <p:spPr>
          <a:xfrm>
            <a:off x="11539375" y="3433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94CCC-0992-BD8D-DB80-29378C36A22E}"/>
              </a:ext>
            </a:extLst>
          </p:cNvPr>
          <p:cNvSpPr txBox="1"/>
          <p:nvPr/>
        </p:nvSpPr>
        <p:spPr>
          <a:xfrm>
            <a:off x="9546820" y="343341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0767C3-5648-DB98-5653-EC31FFF6E195}"/>
              </a:ext>
            </a:extLst>
          </p:cNvPr>
          <p:cNvSpPr txBox="1"/>
          <p:nvPr/>
        </p:nvSpPr>
        <p:spPr>
          <a:xfrm>
            <a:off x="9367129" y="343341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8CDE69-6113-0967-3724-D335CF995F94}"/>
              </a:ext>
            </a:extLst>
          </p:cNvPr>
          <p:cNvSpPr txBox="1"/>
          <p:nvPr/>
        </p:nvSpPr>
        <p:spPr>
          <a:xfrm>
            <a:off x="7062892" y="343341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8E3251-03EB-1873-677E-4B3B0056F83D}"/>
              </a:ext>
            </a:extLst>
          </p:cNvPr>
          <p:cNvSpPr/>
          <p:nvPr/>
        </p:nvSpPr>
        <p:spPr bwMode="auto">
          <a:xfrm>
            <a:off x="7070138" y="5570849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A6EC21-D3F3-A2F7-BD45-9F3535407047}"/>
              </a:ext>
            </a:extLst>
          </p:cNvPr>
          <p:cNvSpPr/>
          <p:nvPr/>
        </p:nvSpPr>
        <p:spPr bwMode="auto">
          <a:xfrm>
            <a:off x="9584737" y="5570849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890086-DE27-2373-35E2-7554316AE744}"/>
              </a:ext>
            </a:extLst>
          </p:cNvPr>
          <p:cNvSpPr txBox="1"/>
          <p:nvPr/>
        </p:nvSpPr>
        <p:spPr>
          <a:xfrm>
            <a:off x="7060784" y="499567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1B1416-3441-9753-836F-6CC976B6F2F8}"/>
              </a:ext>
            </a:extLst>
          </p:cNvPr>
          <p:cNvSpPr txBox="1"/>
          <p:nvPr/>
        </p:nvSpPr>
        <p:spPr>
          <a:xfrm>
            <a:off x="11552817" y="52946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92783-8A05-D17C-19E2-74AB672CBC7B}"/>
              </a:ext>
            </a:extLst>
          </p:cNvPr>
          <p:cNvSpPr txBox="1"/>
          <p:nvPr/>
        </p:nvSpPr>
        <p:spPr>
          <a:xfrm>
            <a:off x="9560262" y="5294644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FC7053-11CB-CD01-2402-9A6D3E57EA8B}"/>
              </a:ext>
            </a:extLst>
          </p:cNvPr>
          <p:cNvSpPr txBox="1"/>
          <p:nvPr/>
        </p:nvSpPr>
        <p:spPr>
          <a:xfrm>
            <a:off x="9339786" y="52946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B4E4EC-8DE1-01D4-E6E2-6BFC0457C77B}"/>
              </a:ext>
            </a:extLst>
          </p:cNvPr>
          <p:cNvSpPr txBox="1"/>
          <p:nvPr/>
        </p:nvSpPr>
        <p:spPr>
          <a:xfrm>
            <a:off x="7035549" y="5294644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568847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Translation With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challenges to supporting this reality?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Which addresses does each process get?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A1A76B1-A53A-4319-B4D7-5DE511AC4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370784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612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305446"/>
              </p:ext>
            </p:extLst>
          </p:nvPr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1405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  <a:p>
            <a:pPr lvl="1"/>
            <a:r>
              <a:rPr lang="en-US" dirty="0"/>
              <a:t>Virtual addresses are 12-bits</a:t>
            </a:r>
          </a:p>
          <a:p>
            <a:pPr lvl="1"/>
            <a:r>
              <a:rPr lang="en-US" dirty="0"/>
              <a:t>Physical addresses are 16-bits</a:t>
            </a:r>
          </a:p>
          <a:p>
            <a:pPr lvl="1"/>
            <a:r>
              <a:rPr lang="en-US" dirty="0"/>
              <a:t>Page size is 64 bytes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split Virtual Addresses into VPN and Offset?</a:t>
            </a:r>
          </a:p>
          <a:p>
            <a:pPr lvl="1"/>
            <a:r>
              <a:rPr lang="en-US" dirty="0"/>
              <a:t>Offset is based on page size: 64-bytes ⇨ 6 bits. All the rest are VPN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big are Physical Page Numbers? 16-6 = 10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9160A8-C896-4CB5-A95F-52F6E378CAA3}"/>
              </a:ext>
            </a:extLst>
          </p:cNvPr>
          <p:cNvSpPr txBox="1"/>
          <p:nvPr/>
        </p:nvSpPr>
        <p:spPr>
          <a:xfrm>
            <a:off x="6761408" y="1390918"/>
            <a:ext cx="3348507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Mapping can be anything, which is bigger doesn’t really matter!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645633" y="4323509"/>
          <a:ext cx="812799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6441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</a:t>
            </a:r>
          </a:p>
          <a:p>
            <a:pPr lvl="1"/>
            <a:r>
              <a:rPr lang="en-US" dirty="0"/>
              <a:t>Offset: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206174"/>
              </p:ext>
            </p:extLst>
          </p:nvPr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066526"/>
              </p:ext>
            </p:extLst>
          </p:nvPr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85439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870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83272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106542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F31E0DA-EA5F-47AA-AB35-70D92E92786B}"/>
              </a:ext>
            </a:extLst>
          </p:cNvPr>
          <p:cNvSpPr txBox="1"/>
          <p:nvPr/>
        </p:nvSpPr>
        <p:spPr>
          <a:xfrm>
            <a:off x="8349468" y="3302787"/>
            <a:ext cx="3481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9693446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49115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62218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0b01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243607086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0x3F0</a:t>
            </a:r>
          </a:p>
          <a:p>
            <a:pPr lvl="1"/>
            <a:r>
              <a:rPr lang="en-US" dirty="0"/>
              <a:t>VPN:	0b001111</a:t>
            </a:r>
          </a:p>
          <a:p>
            <a:pPr lvl="1"/>
            <a:r>
              <a:rPr lang="en-US" dirty="0"/>
              <a:t>Offset:	0b110000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6092883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81943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0b01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1111</a:t>
            </a:r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0b110000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</a:rPr>
              <a:t>0111110000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110000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0x7C30</a:t>
            </a:r>
          </a:p>
        </p:txBody>
      </p:sp>
    </p:spTree>
    <p:extLst>
      <p:ext uri="{BB962C8B-B14F-4D97-AF65-F5344CB8AC3E}">
        <p14:creationId xmlns:p14="http://schemas.microsoft.com/office/powerpoint/2010/main" val="33778279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/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169874050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0x500</a:t>
            </a:r>
          </a:p>
          <a:p>
            <a:pPr lvl="1"/>
            <a:r>
              <a:rPr lang="en-US" dirty="0"/>
              <a:t>VPN:	0b010100</a:t>
            </a:r>
          </a:p>
          <a:p>
            <a:pPr lvl="1"/>
            <a:r>
              <a:rPr lang="en-US" dirty="0"/>
              <a:t>Offset:	0b000000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667140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	INVALID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30808008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5e39d93ef4_0_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8F91535-650C-2B4B-8F36-DDBCF8A8D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 dirty="0"/>
          </a:p>
        </p:txBody>
      </p:sp>
      <p:sp>
        <p:nvSpPr>
          <p:cNvPr id="457" name="Google Shape;457;g5e39d93ef4_0_81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58" name="Google Shape;458;g5e39d93ef4_0_81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sp>
        <p:nvSpPr>
          <p:cNvPr id="459" name="Google Shape;459;g5e39d93ef4_0_81"/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460" name="Google Shape;460;g5e39d93ef4_0_81"/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461" name="Google Shape;461;g5e39d93ef4_0_81"/>
          <p:cNvCxnSpPr>
            <a:cxnSpLocks/>
            <a:endCxn id="457" idx="1"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2" name="Google Shape;462;g5e39d93ef4_0_81"/>
          <p:cNvCxnSpPr>
            <a:stCxn id="457" idx="3"/>
            <a:endCxn id="458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507;g5e39d93ef4_0_120">
            <a:extLst>
              <a:ext uri="{FF2B5EF4-FFF2-40B4-BE49-F238E27FC236}">
                <a16:creationId xmlns:a16="http://schemas.microsoft.com/office/drawing/2014/main" id="{03E8899C-C476-4DE1-86F9-B5C4A914A999}"/>
              </a:ext>
            </a:extLst>
          </p:cNvPr>
          <p:cNvSpPr txBox="1"/>
          <p:nvPr/>
        </p:nvSpPr>
        <p:spPr>
          <a:xfrm>
            <a:off x="8943948" y="2435150"/>
            <a:ext cx="2624065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Both processes assume they start at the beginning of RAM and use as much as they need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</a:t>
            </a:r>
          </a:p>
          <a:p>
            <a:pPr lvl="1"/>
            <a:r>
              <a:rPr lang="en-US" dirty="0"/>
              <a:t>Offset:	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/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35408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</p:txBody>
      </p:sp>
    </p:spTree>
    <p:extLst>
      <p:ext uri="{BB962C8B-B14F-4D97-AF65-F5344CB8AC3E}">
        <p14:creationId xmlns:p14="http://schemas.microsoft.com/office/powerpoint/2010/main" val="39030862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Parameters</a:t>
            </a:r>
          </a:p>
          <a:p>
            <a:pPr lvl="1"/>
            <a:r>
              <a:rPr lang="en-US" sz="2000" dirty="0"/>
              <a:t>Virtual addresses are 12-bits</a:t>
            </a:r>
          </a:p>
          <a:p>
            <a:pPr lvl="1"/>
            <a:r>
              <a:rPr lang="en-US" sz="2000" dirty="0"/>
              <a:t>Physical addresses are 16-bits</a:t>
            </a:r>
          </a:p>
          <a:p>
            <a:pPr lvl="1"/>
            <a:r>
              <a:rPr lang="en-US" sz="2000" dirty="0"/>
              <a:t>Page size is 64 bytes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Translate:</a:t>
            </a:r>
          </a:p>
          <a:p>
            <a:r>
              <a:rPr lang="en-US" dirty="0"/>
              <a:t>Virtual address: 0x0D6</a:t>
            </a:r>
          </a:p>
          <a:p>
            <a:pPr lvl="1"/>
            <a:r>
              <a:rPr lang="en-US" dirty="0"/>
              <a:t>VPN:	0b000011</a:t>
            </a:r>
          </a:p>
          <a:p>
            <a:pPr lvl="1"/>
            <a:r>
              <a:rPr lang="en-US" dirty="0"/>
              <a:t>Offset:	0b010110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12285-EB6D-44E7-830A-B7D1DFD5DDC9}"/>
              </a:ext>
            </a:extLst>
          </p:cNvPr>
          <p:cNvGraphicFramePr>
            <a:graphicFrameLocks noGrp="1"/>
          </p:cNvGraphicFramePr>
          <p:nvPr/>
        </p:nvGraphicFramePr>
        <p:xfrm>
          <a:off x="1867436" y="2926080"/>
          <a:ext cx="3336832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356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63356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61012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5227FD-2D7B-401B-AD05-A4BC35437250}"/>
              </a:ext>
            </a:extLst>
          </p:cNvPr>
          <p:cNvGraphicFramePr>
            <a:graphicFrameLocks noGrp="1"/>
          </p:cNvGraphicFramePr>
          <p:nvPr/>
        </p:nvGraphicFramePr>
        <p:xfrm>
          <a:off x="326264" y="3521075"/>
          <a:ext cx="4878008" cy="50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318">
                  <a:extLst>
                    <a:ext uri="{9D8B030D-6E8A-4147-A177-3AD203B41FA5}">
                      <a16:colId xmlns:a16="http://schemas.microsoft.com/office/drawing/2014/main" val="3888768205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5495832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198384727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2644755163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15302838"/>
                    </a:ext>
                  </a:extLst>
                </a:gridCol>
                <a:gridCol w="381318">
                  <a:extLst>
                    <a:ext uri="{9D8B030D-6E8A-4147-A177-3AD203B41FA5}">
                      <a16:colId xmlns:a16="http://schemas.microsoft.com/office/drawing/2014/main" val="34514741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4110210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10517167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122931956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27434433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54263178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3740791178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12194734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331926192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1254140590"/>
                    </a:ext>
                  </a:extLst>
                </a:gridCol>
                <a:gridCol w="259010">
                  <a:extLst>
                    <a:ext uri="{9D8B030D-6E8A-4147-A177-3AD203B41FA5}">
                      <a16:colId xmlns:a16="http://schemas.microsoft.com/office/drawing/2014/main" val="2211837669"/>
                    </a:ext>
                  </a:extLst>
                </a:gridCol>
              </a:tblGrid>
              <a:tr h="201656"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25"/>
                  </a:ext>
                </a:extLst>
              </a:tr>
              <a:tr h="214260">
                <a:tc gridSpan="10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Physical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Virtual Page Number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Page Offset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584241"/>
                  </a:ext>
                </a:extLst>
              </a:tr>
            </a:tbl>
          </a:graphicData>
        </a:graphic>
      </p:graphicFrame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FAD5FAC-DEAD-4517-9971-70C9971A6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592047"/>
              </p:ext>
            </p:extLst>
          </p:nvPr>
        </p:nvGraphicFramePr>
        <p:xfrm>
          <a:off x="5493321" y="228600"/>
          <a:ext cx="2617617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0x16F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370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892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0x1C0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184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0x1D8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0x1BF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61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179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34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39910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0x3FD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162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69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0x0F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0x1F0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63999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BEEEF0-3702-46A9-BCD5-F3F7E6248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117994"/>
              </p:ext>
            </p:extLst>
          </p:nvPr>
        </p:nvGraphicFramePr>
        <p:xfrm>
          <a:off x="8251603" y="228600"/>
          <a:ext cx="2617617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3038">
                  <a:extLst>
                    <a:ext uri="{9D8B030D-6E8A-4147-A177-3AD203B41FA5}">
                      <a16:colId xmlns:a16="http://schemas.microsoft.com/office/drawing/2014/main" val="860641194"/>
                    </a:ext>
                  </a:extLst>
                </a:gridCol>
                <a:gridCol w="978794">
                  <a:extLst>
                    <a:ext uri="{9D8B030D-6E8A-4147-A177-3AD203B41FA5}">
                      <a16:colId xmlns:a16="http://schemas.microsoft.com/office/drawing/2014/main" val="3631224885"/>
                    </a:ext>
                  </a:extLst>
                </a:gridCol>
                <a:gridCol w="685785">
                  <a:extLst>
                    <a:ext uri="{9D8B030D-6E8A-4147-A177-3AD203B41FA5}">
                      <a16:colId xmlns:a16="http://schemas.microsoft.com/office/drawing/2014/main" val="1446089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PPN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96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0561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0x236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7146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0x2B0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05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0x280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192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0x120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570358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Continues on…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7834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C2E5E-798A-4FEF-B7D7-1E62D1D4B8C9}"/>
              </a:ext>
            </a:extLst>
          </p:cNvPr>
          <p:cNvSpPr txBox="1"/>
          <p:nvPr/>
        </p:nvSpPr>
        <p:spPr>
          <a:xfrm>
            <a:off x="8349468" y="3302787"/>
            <a:ext cx="34810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PPN: 0b010</a:t>
            </a:r>
            <a:r>
              <a:rPr lang="en-US" sz="1400" dirty="0"/>
              <a:t> </a:t>
            </a:r>
            <a:r>
              <a:rPr lang="en-US" sz="2400" dirty="0"/>
              <a:t>110</a:t>
            </a:r>
            <a:r>
              <a:rPr lang="en-US" sz="1400" dirty="0"/>
              <a:t> </a:t>
            </a:r>
            <a:r>
              <a:rPr lang="en-US" sz="2400" dirty="0"/>
              <a:t>1111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Offset:    </a:t>
            </a:r>
            <a:r>
              <a:rPr lang="en-US" sz="3200" dirty="0"/>
              <a:t> </a:t>
            </a:r>
            <a:r>
              <a:rPr lang="en-US" sz="2400" dirty="0"/>
              <a:t>0b010110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Physical address: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0b0101101111010110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0x5BD6</a:t>
            </a:r>
          </a:p>
        </p:txBody>
      </p:sp>
    </p:spTree>
    <p:extLst>
      <p:ext uri="{BB962C8B-B14F-4D97-AF65-F5344CB8AC3E}">
        <p14:creationId xmlns:p14="http://schemas.microsoft.com/office/powerpoint/2010/main" val="4681275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b="1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8016118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0A10-F77D-A218-FCD5-8E794736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memory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CF6AD-5023-89CC-D077-B503B7D14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Processes see Virtual Addresses</a:t>
            </a:r>
          </a:p>
          <a:p>
            <a:pPr lvl="1"/>
            <a:r>
              <a:rPr lang="en-US" dirty="0"/>
              <a:t>Per-process representation of memory</a:t>
            </a:r>
          </a:p>
          <a:p>
            <a:pPr lvl="1"/>
            <a:endParaRPr lang="en-US" dirty="0"/>
          </a:p>
          <a:p>
            <a:r>
              <a:rPr lang="en-US" dirty="0"/>
              <a:t>The OS and hardware see Physical Addresses</a:t>
            </a:r>
          </a:p>
          <a:p>
            <a:pPr lvl="1"/>
            <a:r>
              <a:rPr lang="en-US" dirty="0"/>
              <a:t>Real locations in RAM</a:t>
            </a:r>
          </a:p>
          <a:p>
            <a:pPr lvl="1"/>
            <a:endParaRPr lang="en-US" dirty="0"/>
          </a:p>
          <a:p>
            <a:r>
              <a:rPr lang="en-US" dirty="0"/>
              <a:t>The OS keeps a Page Table for each process</a:t>
            </a:r>
          </a:p>
          <a:p>
            <a:pPr lvl="1"/>
            <a:r>
              <a:rPr lang="en-US" dirty="0"/>
              <a:t>Translates Virtual Pages (chunks of virtual memory)</a:t>
            </a:r>
            <a:br>
              <a:rPr lang="en-US" dirty="0"/>
            </a:br>
            <a:r>
              <a:rPr lang="en-US" dirty="0"/>
              <a:t>into Physical Pages (chunks of physical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7818C-565A-D355-E594-843705EA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898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MMU does address translation using a Page Table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277117" y="1840468"/>
            <a:ext cx="25146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Virtual page number (VPN)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791717" y="1840468"/>
            <a:ext cx="2270814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877810" y="32120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896117" y="32120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auto">
          <a:xfrm>
            <a:off x="5877810" y="35168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auto">
          <a:xfrm>
            <a:off x="4896117" y="3516868"/>
            <a:ext cx="381000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5877810" y="38216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4896117" y="38216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5877810" y="4126468"/>
            <a:ext cx="25146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4896117" y="4126468"/>
            <a:ext cx="381000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auto">
          <a:xfrm>
            <a:off x="5277117" y="5955268"/>
            <a:ext cx="2514600" cy="304800"/>
          </a:xfrm>
          <a:prstGeom prst="rect">
            <a:avLst/>
          </a:prstGeom>
          <a:solidFill>
            <a:srgbClr val="D5F1C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Physical page number (PPN)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91716" y="5955268"/>
            <a:ext cx="2263569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r>
              <a:rPr lang="en-US" sz="1400" dirty="0"/>
              <a:t>Page Offset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77118" y="1207070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address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77118" y="6260068"/>
            <a:ext cx="1750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address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809355" y="2939464"/>
            <a:ext cx="55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Valid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45396" y="2940532"/>
            <a:ext cx="227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Physical page number (PPN)</a:t>
            </a:r>
          </a:p>
        </p:txBody>
      </p:sp>
      <p:cxnSp>
        <p:nvCxnSpPr>
          <p:cNvPr id="24" name="Elbow Connector 23"/>
          <p:cNvCxnSpPr>
            <a:stCxn id="3" idx="1"/>
            <a:endCxn id="8" idx="1"/>
          </p:cNvCxnSpPr>
          <p:nvPr/>
        </p:nvCxnSpPr>
        <p:spPr bwMode="auto">
          <a:xfrm rot="10800000" flipV="1">
            <a:off x="4896117" y="1992868"/>
            <a:ext cx="381000" cy="1676400"/>
          </a:xfrm>
          <a:prstGeom prst="bentConnector3">
            <a:avLst>
              <a:gd name="adj1" fmla="val 258028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/>
          <p:cNvCxnSpPr>
            <a:cxnSpLocks/>
            <a:stCxn id="4" idx="2"/>
            <a:endCxn id="14" idx="0"/>
          </p:cNvCxnSpPr>
          <p:nvPr/>
        </p:nvCxnSpPr>
        <p:spPr bwMode="auto">
          <a:xfrm flipH="1">
            <a:off x="8923501" y="2145268"/>
            <a:ext cx="3623" cy="38100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>
            <a:endCxn id="13" idx="0"/>
          </p:cNvCxnSpPr>
          <p:nvPr/>
        </p:nvCxnSpPr>
        <p:spPr bwMode="auto">
          <a:xfrm flipH="1">
            <a:off x="6534417" y="3658394"/>
            <a:ext cx="1588" cy="229687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6" name="Rectangle 35"/>
          <p:cNvSpPr/>
          <p:nvPr/>
        </p:nvSpPr>
        <p:spPr bwMode="auto">
          <a:xfrm>
            <a:off x="1977279" y="1230869"/>
            <a:ext cx="1524000" cy="1121531"/>
          </a:xfrm>
          <a:prstGeom prst="rect">
            <a:avLst/>
          </a:prstGeom>
          <a:solidFill>
            <a:srgbClr val="F1C7C7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Page table base register (PTBR)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CR3</a:t>
            </a:r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 on x86-64</a:t>
            </a:r>
          </a:p>
          <a:p>
            <a:pPr lvl="0" algn="ctr"/>
            <a:r>
              <a:rPr lang="en-US" sz="1400" dirty="0">
                <a:solidFill>
                  <a:srgbClr val="000000"/>
                </a:solidFill>
                <a:latin typeface="Calibri" pitchFamily="34" charset="0"/>
              </a:rPr>
              <a:t>(OS-only register)</a:t>
            </a:r>
          </a:p>
        </p:txBody>
      </p:sp>
      <p:cxnSp>
        <p:nvCxnSpPr>
          <p:cNvPr id="38" name="Shape 37"/>
          <p:cNvCxnSpPr/>
          <p:nvPr/>
        </p:nvCxnSpPr>
        <p:spPr bwMode="auto">
          <a:xfrm rot="5400000">
            <a:off x="3810267" y="3459719"/>
            <a:ext cx="1066800" cy="148590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0" name="Shape 39"/>
          <p:cNvCxnSpPr>
            <a:stCxn id="36" idx="2"/>
          </p:cNvCxnSpPr>
          <p:nvPr/>
        </p:nvCxnSpPr>
        <p:spPr bwMode="auto">
          <a:xfrm rot="16200000" flipH="1">
            <a:off x="3387863" y="1703815"/>
            <a:ext cx="859668" cy="2156836"/>
          </a:xfrm>
          <a:prstGeom prst="bentConnector2">
            <a:avLst/>
          </a:prstGeom>
          <a:noFill/>
          <a:ln w="25400" cap="flat" cmpd="sng" algn="ctr">
            <a:solidFill>
              <a:srgbClr val="99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Rectangle 40"/>
          <p:cNvSpPr/>
          <p:nvPr/>
        </p:nvSpPr>
        <p:spPr>
          <a:xfrm>
            <a:off x="4796477" y="2639892"/>
            <a:ext cx="278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Page table (in memory) 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719962" y="2667000"/>
            <a:ext cx="1582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Page table address </a:t>
            </a:r>
          </a:p>
          <a:p>
            <a:r>
              <a:rPr lang="en-US" sz="1400" dirty="0">
                <a:solidFill>
                  <a:srgbClr val="990000"/>
                </a:solidFill>
                <a:latin typeface="Calibri" pitchFamily="34" charset="0"/>
              </a:rPr>
              <a:t>for process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37195" y="4138136"/>
            <a:ext cx="16855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Valid bit = 0: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page not in memory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(page fault)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753600" y="1551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61045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581354" y="15518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277117" y="1551801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n-1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759796" y="56790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767241" y="5679063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p-1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46765" y="56790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>
                <a:latin typeface="Calibri" pitchFamily="34" charset="0"/>
              </a:rPr>
              <a:t>p</a:t>
            </a:r>
            <a:endParaRPr lang="en-US" i="1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42528" y="567906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Calibri" pitchFamily="34" charset="0"/>
              </a:rPr>
              <a:t>m-1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21852" y="4495801"/>
            <a:ext cx="17773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If Valid bit = 1 &amp;&amp;</a:t>
            </a:r>
          </a:p>
          <a:p>
            <a:r>
              <a:rPr lang="en-US" sz="1400" dirty="0">
                <a:latin typeface="Calibri" pitchFamily="34" charset="0"/>
              </a:rPr>
              <a:t>access mode allowed:</a:t>
            </a:r>
          </a:p>
          <a:p>
            <a:r>
              <a:rPr lang="en-US" sz="1400" dirty="0">
                <a:latin typeface="Calibri" pitchFamily="34" charset="0"/>
              </a:rPr>
              <a:t>page in memory</a:t>
            </a:r>
          </a:p>
          <a:p>
            <a:r>
              <a:rPr lang="en-US" sz="1400" dirty="0">
                <a:latin typeface="Calibri" pitchFamily="34" charset="0"/>
              </a:rPr>
              <a:t>(page hit)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73580" y="2133600"/>
            <a:ext cx="1737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</a:rPr>
              <a:t>VPN is the index </a:t>
            </a:r>
            <a:br>
              <a:rPr lang="en-GB" sz="1400" dirty="0">
                <a:solidFill>
                  <a:srgbClr val="000000"/>
                </a:solidFill>
              </a:rPr>
            </a:br>
            <a:r>
              <a:rPr lang="en-GB" sz="1400" dirty="0">
                <a:solidFill>
                  <a:srgbClr val="000000"/>
                </a:solidFill>
              </a:rPr>
              <a:t>into the page table 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 bwMode="auto">
          <a:xfrm>
            <a:off x="5271208" y="3210811"/>
            <a:ext cx="610865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 bwMode="auto">
          <a:xfrm>
            <a:off x="5271208" y="3515611"/>
            <a:ext cx="610864" cy="304800"/>
          </a:xfrm>
          <a:prstGeom prst="rect">
            <a:avLst/>
          </a:prstGeom>
          <a:solidFill>
            <a:srgbClr val="8DBA84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 bwMode="auto">
          <a:xfrm>
            <a:off x="5271208" y="38204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 bwMode="auto">
          <a:xfrm>
            <a:off x="5271208" y="4125211"/>
            <a:ext cx="610864" cy="304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257800" y="2938207"/>
            <a:ext cx="670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Access</a:t>
            </a:r>
          </a:p>
        </p:txBody>
      </p:sp>
      <p:cxnSp>
        <p:nvCxnSpPr>
          <p:cNvPr id="48" name="Shape 37"/>
          <p:cNvCxnSpPr/>
          <p:nvPr/>
        </p:nvCxnSpPr>
        <p:spPr bwMode="auto">
          <a:xfrm rot="5400000">
            <a:off x="3841787" y="3729469"/>
            <a:ext cx="1806722" cy="1662987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9" name="TextBox 48"/>
          <p:cNvSpPr txBox="1"/>
          <p:nvPr/>
        </p:nvSpPr>
        <p:spPr>
          <a:xfrm>
            <a:off x="1600200" y="5105400"/>
            <a:ext cx="23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latin typeface="Calibri" pitchFamily="34" charset="0"/>
              </a:rPr>
              <a:t>Access rights mismatch:</a:t>
            </a:r>
          </a:p>
          <a:p>
            <a:pPr algn="r"/>
            <a:r>
              <a:rPr lang="en-US" sz="1400" dirty="0">
                <a:latin typeface="Calibri" pitchFamily="34" charset="0"/>
              </a:rPr>
              <a:t>prohibited access by process</a:t>
            </a:r>
          </a:p>
          <a:p>
            <a:pPr algn="r"/>
            <a:r>
              <a:rPr lang="en-US" sz="1400" dirty="0">
                <a:latin typeface="Calibri" pitchFamily="34" charset="0"/>
              </a:rPr>
              <a:t>(protection violation fault)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3CF2C5CD-78E2-4537-A79F-8792B1DF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7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0" grpId="0"/>
      <p:bldP spid="21" grpId="0"/>
      <p:bldP spid="22" grpId="0"/>
      <p:bldP spid="36" grpId="0" animBg="1"/>
      <p:bldP spid="41" grpId="0"/>
      <p:bldP spid="42" grpId="0"/>
      <p:bldP spid="43" grpId="0"/>
      <p:bldP spid="33" grpId="0"/>
      <p:bldP spid="34" grpId="0"/>
      <p:bldP spid="35" grpId="0"/>
      <p:bldP spid="37" grpId="0"/>
      <p:bldP spid="15" grpId="0"/>
      <p:bldP spid="16" grpId="0"/>
      <p:bldP spid="39" grpId="0" animBg="1"/>
      <p:bldP spid="44" grpId="0" animBg="1"/>
      <p:bldP spid="45" grpId="0" animBg="1"/>
      <p:bldP spid="46" grpId="0" animBg="1"/>
      <p:bldP spid="47" grpId="0"/>
      <p:bldP spid="4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572895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Memory Access: Page Hit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4373076"/>
            <a:ext cx="10972800" cy="1799124"/>
          </a:xfrm>
          <a:ln/>
        </p:spPr>
        <p:txBody>
          <a:bodyPr/>
          <a:lstStyle/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MMU sends physical address to cache/memory</a:t>
            </a:r>
          </a:p>
          <a:p>
            <a:pPr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Cache/memory sends data word to processor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1809754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1524728"/>
            <a:ext cx="914400" cy="2284410"/>
          </a:xfrm>
          <a:prstGeom prst="rect">
            <a:avLst/>
          </a:prstGeom>
          <a:solidFill>
            <a:schemeClr val="bg1">
              <a:lumMod val="95000"/>
            </a:schemeClr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2631411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3580538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28842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2162233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2424365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2157277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577141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777960" y="1716660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6554788" y="19698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7090801" y="202181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6554788" y="2274670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2695635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1921934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7180358" y="1469495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7180358" y="2324631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2951163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3865565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50129A-FEEE-4141-B9C5-78BE8E90C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3" grpId="0"/>
      <p:bldP spid="47" grpId="0"/>
      <p:bldP spid="52" grpId="0" animBg="1"/>
      <p:bldP spid="53" grpId="0" animBg="1"/>
      <p:bldP spid="54" grpId="0" animBg="1"/>
      <p:bldP spid="56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133601" y="2237000"/>
            <a:ext cx="3749615" cy="167744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Memory Access: </a:t>
            </a:r>
            <a:r>
              <a:rPr lang="en-GB" dirty="0"/>
              <a:t>Page Fault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3884586"/>
            <a:ext cx="10972800" cy="2287614"/>
          </a:xfrm>
          <a:ln/>
        </p:spPr>
        <p:txBody>
          <a:bodyPr>
            <a:normAutofit/>
          </a:bodyPr>
          <a:lstStyle/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1) Processor sends virtual address to MMU 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2-3) MMU fetches PTE from page table in cache/memory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4) Valid bit is zero, so MMU triggers page fault exception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5) Handler identifies victim (and, if dirty, pages it out to disk)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6) Handler pages in new page and updates PTE in memory</a:t>
            </a:r>
          </a:p>
          <a:p>
            <a:pPr>
              <a:lnSpc>
                <a:spcPct val="73000"/>
              </a:lnSpc>
              <a:spcBef>
                <a:spcPts val="1250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/>
              <a:t>7) Handler returns to original process, restarting faulting instruction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4712602" y="2473859"/>
            <a:ext cx="1066800" cy="1237384"/>
          </a:xfrm>
          <a:prstGeom prst="rect">
            <a:avLst/>
          </a:prstGeom>
          <a:solidFill>
            <a:srgbClr val="D5F1CF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7301815" y="2188834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2274202" y="2826338"/>
            <a:ext cx="1066800" cy="533400"/>
          </a:xfrm>
          <a:prstGeom prst="rect">
            <a:avLst/>
          </a:prstGeom>
          <a:solidFill>
            <a:srgbClr val="F1C7C7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3341003" y="30884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3798203" y="2829849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138767" y="2241246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6002574" y="2393993"/>
            <a:ext cx="1079439" cy="306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 address</a:t>
            </a:r>
          </a:p>
        </p:txBody>
      </p:sp>
      <p:cxnSp>
        <p:nvCxnSpPr>
          <p:cNvPr id="46" name="Straight Arrow Connector 45"/>
          <p:cNvCxnSpPr/>
          <p:nvPr/>
        </p:nvCxnSpPr>
        <p:spPr bwMode="auto">
          <a:xfrm flipV="1">
            <a:off x="5779403" y="26472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315416" y="2835472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48" name="Straight Arrow Connector 47"/>
          <p:cNvCxnSpPr/>
          <p:nvPr/>
        </p:nvCxnSpPr>
        <p:spPr bwMode="auto">
          <a:xfrm flipH="1" flipV="1">
            <a:off x="5779403" y="3104403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3854388" y="2594506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6404973" y="2146828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404973" y="3154364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6087533" y="155416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8716962" y="2700869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9448800" y="2192867"/>
            <a:ext cx="914400" cy="1925967"/>
          </a:xfrm>
          <a:prstGeom prst="rect">
            <a:avLst/>
          </a:prstGeom>
          <a:solidFill>
            <a:srgbClr val="F5F5F5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Disk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7284881" y="1219200"/>
            <a:ext cx="2527985" cy="533400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Page fault handler (OS code)</a:t>
            </a:r>
          </a:p>
        </p:txBody>
      </p:sp>
      <p:cxnSp>
        <p:nvCxnSpPr>
          <p:cNvPr id="27" name="Shape 26"/>
          <p:cNvCxnSpPr>
            <a:stCxn id="9226" idx="0"/>
            <a:endCxn id="25" idx="1"/>
          </p:cNvCxnSpPr>
          <p:nvPr/>
        </p:nvCxnSpPr>
        <p:spPr bwMode="auto">
          <a:xfrm rot="5400000" flipH="1" flipV="1">
            <a:off x="5771463" y="960441"/>
            <a:ext cx="987959" cy="2038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8231188" y="2633133"/>
            <a:ext cx="1217613" cy="221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10800000">
            <a:off x="8231189" y="3580024"/>
            <a:ext cx="12176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Down Arrow 33"/>
          <p:cNvSpPr/>
          <p:nvPr/>
        </p:nvSpPr>
        <p:spPr bwMode="auto">
          <a:xfrm>
            <a:off x="8610600" y="1752600"/>
            <a:ext cx="457200" cy="628516"/>
          </a:xfrm>
          <a:prstGeom prst="downArrow">
            <a:avLst/>
          </a:prstGeom>
          <a:noFill/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 Box 9"/>
          <p:cNvSpPr txBox="1">
            <a:spLocks noChangeArrowheads="1"/>
          </p:cNvSpPr>
          <p:nvPr/>
        </p:nvSpPr>
        <p:spPr bwMode="auto">
          <a:xfrm>
            <a:off x="8297333" y="2353733"/>
            <a:ext cx="105828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Victim page</a:t>
            </a: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8382001" y="3302001"/>
            <a:ext cx="91952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New page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1" y="1180238"/>
            <a:ext cx="90791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Exception</a:t>
            </a:r>
          </a:p>
        </p:txBody>
      </p:sp>
      <p:sp>
        <p:nvSpPr>
          <p:cNvPr id="42" name="Oval 21"/>
          <p:cNvSpPr>
            <a:spLocks noChangeArrowheads="1"/>
          </p:cNvSpPr>
          <p:nvPr/>
        </p:nvSpPr>
        <p:spPr bwMode="auto">
          <a:xfrm>
            <a:off x="8729132" y="366236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3854386" y="317315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2489EF-4C05-4D7C-8387-7A70E966E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 animBg="1"/>
      <p:bldP spid="25" grpId="0" animBg="1"/>
      <p:bldP spid="34" grpId="0" animBg="1"/>
      <p:bldP spid="35" grpId="0"/>
      <p:bldP spid="36" grpId="0"/>
      <p:bldP spid="39" grpId="0"/>
      <p:bldP spid="42" grpId="0" animBg="1"/>
      <p:bldP spid="49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Problems</a:t>
            </a:r>
          </a:p>
          <a:p>
            <a:r>
              <a:rPr lang="en-US" dirty="0"/>
              <a:t>Virtual Memory Concept</a:t>
            </a:r>
          </a:p>
          <a:p>
            <a:r>
              <a:rPr lang="en-US" dirty="0"/>
              <a:t>Virtual Memory Process</a:t>
            </a:r>
          </a:p>
          <a:p>
            <a:r>
              <a:rPr lang="en-US" dirty="0"/>
              <a:t>Memory Problems Solved</a:t>
            </a:r>
          </a:p>
          <a:p>
            <a:r>
              <a:rPr lang="en-US" dirty="0"/>
              <a:t>Address Translation</a:t>
            </a:r>
          </a:p>
          <a:p>
            <a:r>
              <a:rPr lang="en-US" dirty="0"/>
              <a:t>Virtual Memory Summary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9235492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Memory System Practice Problems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304139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 Example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Addressing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14-bit virtual addresses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12-bit physical address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Page size = 64 bytes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248443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24844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297180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29718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345916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4" name="Rectangle 12"/>
          <p:cNvSpPr>
            <a:spLocks noChangeArrowheads="1"/>
          </p:cNvSpPr>
          <p:nvPr/>
        </p:nvSpPr>
        <p:spPr bwMode="auto">
          <a:xfrm>
            <a:off x="34591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394652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39465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4433889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44338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4921251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3" name="Rectangle 21"/>
          <p:cNvSpPr>
            <a:spLocks noChangeArrowheads="1"/>
          </p:cNvSpPr>
          <p:nvPr/>
        </p:nvSpPr>
        <p:spPr bwMode="auto">
          <a:xfrm>
            <a:off x="49212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5408614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6" name="Rectangle 24"/>
          <p:cNvSpPr>
            <a:spLocks noChangeArrowheads="1"/>
          </p:cNvSpPr>
          <p:nvPr/>
        </p:nvSpPr>
        <p:spPr bwMode="auto">
          <a:xfrm>
            <a:off x="540861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18" name="Rectangle 26"/>
          <p:cNvSpPr>
            <a:spLocks noChangeArrowheads="1"/>
          </p:cNvSpPr>
          <p:nvPr/>
        </p:nvSpPr>
        <p:spPr bwMode="auto">
          <a:xfrm>
            <a:off x="5895976" y="339566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9" name="Rectangle 27"/>
          <p:cNvSpPr>
            <a:spLocks noChangeArrowheads="1"/>
          </p:cNvSpPr>
          <p:nvPr/>
        </p:nvSpPr>
        <p:spPr bwMode="auto">
          <a:xfrm>
            <a:off x="589597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21" name="Rectangle 29"/>
          <p:cNvSpPr>
            <a:spLocks noChangeArrowheads="1"/>
          </p:cNvSpPr>
          <p:nvPr/>
        </p:nvSpPr>
        <p:spPr bwMode="auto">
          <a:xfrm>
            <a:off x="638333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2" name="Rectangle 30"/>
          <p:cNvSpPr>
            <a:spLocks noChangeArrowheads="1"/>
          </p:cNvSpPr>
          <p:nvPr/>
        </p:nvSpPr>
        <p:spPr bwMode="auto">
          <a:xfrm>
            <a:off x="638333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87070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5" name="Rectangle 33"/>
          <p:cNvSpPr>
            <a:spLocks noChangeArrowheads="1"/>
          </p:cNvSpPr>
          <p:nvPr/>
        </p:nvSpPr>
        <p:spPr bwMode="auto">
          <a:xfrm>
            <a:off x="687070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7358064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8" name="Rectangle 36"/>
          <p:cNvSpPr>
            <a:spLocks noChangeArrowheads="1"/>
          </p:cNvSpPr>
          <p:nvPr/>
        </p:nvSpPr>
        <p:spPr bwMode="auto">
          <a:xfrm>
            <a:off x="7358064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30" name="Rectangle 38"/>
          <p:cNvSpPr>
            <a:spLocks noChangeArrowheads="1"/>
          </p:cNvSpPr>
          <p:nvPr/>
        </p:nvSpPr>
        <p:spPr bwMode="auto">
          <a:xfrm>
            <a:off x="7845426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1" name="Rectangle 39"/>
          <p:cNvSpPr>
            <a:spLocks noChangeArrowheads="1"/>
          </p:cNvSpPr>
          <p:nvPr/>
        </p:nvSpPr>
        <p:spPr bwMode="auto">
          <a:xfrm>
            <a:off x="7845426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33" name="Rectangle 41"/>
          <p:cNvSpPr>
            <a:spLocks noChangeArrowheads="1"/>
          </p:cNvSpPr>
          <p:nvPr/>
        </p:nvSpPr>
        <p:spPr bwMode="auto">
          <a:xfrm>
            <a:off x="8332789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4" name="Rectangle 42"/>
          <p:cNvSpPr>
            <a:spLocks noChangeArrowheads="1"/>
          </p:cNvSpPr>
          <p:nvPr/>
        </p:nvSpPr>
        <p:spPr bwMode="auto">
          <a:xfrm>
            <a:off x="8332789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36" name="Rectangle 44"/>
          <p:cNvSpPr>
            <a:spLocks noChangeArrowheads="1"/>
          </p:cNvSpPr>
          <p:nvPr/>
        </p:nvSpPr>
        <p:spPr bwMode="auto">
          <a:xfrm>
            <a:off x="8820151" y="339566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37" name="Rectangle 45"/>
          <p:cNvSpPr>
            <a:spLocks noChangeArrowheads="1"/>
          </p:cNvSpPr>
          <p:nvPr/>
        </p:nvSpPr>
        <p:spPr bwMode="auto">
          <a:xfrm>
            <a:off x="8820151" y="309086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sp>
        <p:nvSpPr>
          <p:cNvPr id="33840" name="Rectangle 48"/>
          <p:cNvSpPr>
            <a:spLocks noChangeArrowheads="1"/>
          </p:cNvSpPr>
          <p:nvPr/>
        </p:nvSpPr>
        <p:spPr bwMode="auto">
          <a:xfrm>
            <a:off x="345916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1" name="Rectangle 49"/>
          <p:cNvSpPr>
            <a:spLocks noChangeArrowheads="1"/>
          </p:cNvSpPr>
          <p:nvPr/>
        </p:nvSpPr>
        <p:spPr bwMode="auto">
          <a:xfrm>
            <a:off x="34591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3843" name="Rectangle 51"/>
          <p:cNvSpPr>
            <a:spLocks noChangeArrowheads="1"/>
          </p:cNvSpPr>
          <p:nvPr/>
        </p:nvSpPr>
        <p:spPr bwMode="auto">
          <a:xfrm>
            <a:off x="394652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4" name="Rectangle 52"/>
          <p:cNvSpPr>
            <a:spLocks noChangeArrowheads="1"/>
          </p:cNvSpPr>
          <p:nvPr/>
        </p:nvSpPr>
        <p:spPr bwMode="auto">
          <a:xfrm>
            <a:off x="39465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3846" name="Rectangle 54"/>
          <p:cNvSpPr>
            <a:spLocks noChangeArrowheads="1"/>
          </p:cNvSpPr>
          <p:nvPr/>
        </p:nvSpPr>
        <p:spPr bwMode="auto">
          <a:xfrm>
            <a:off x="4433889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47" name="Rectangle 55"/>
          <p:cNvSpPr>
            <a:spLocks noChangeArrowheads="1"/>
          </p:cNvSpPr>
          <p:nvPr/>
        </p:nvSpPr>
        <p:spPr bwMode="auto">
          <a:xfrm>
            <a:off x="44338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3849" name="Rectangle 57"/>
          <p:cNvSpPr>
            <a:spLocks noChangeArrowheads="1"/>
          </p:cNvSpPr>
          <p:nvPr/>
        </p:nvSpPr>
        <p:spPr bwMode="auto">
          <a:xfrm>
            <a:off x="4921251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0" name="Rectangle 58"/>
          <p:cNvSpPr>
            <a:spLocks noChangeArrowheads="1"/>
          </p:cNvSpPr>
          <p:nvPr/>
        </p:nvSpPr>
        <p:spPr bwMode="auto">
          <a:xfrm>
            <a:off x="49212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3852" name="Rectangle 60"/>
          <p:cNvSpPr>
            <a:spLocks noChangeArrowheads="1"/>
          </p:cNvSpPr>
          <p:nvPr/>
        </p:nvSpPr>
        <p:spPr bwMode="auto">
          <a:xfrm>
            <a:off x="5408614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3" name="Rectangle 61"/>
          <p:cNvSpPr>
            <a:spLocks noChangeArrowheads="1"/>
          </p:cNvSpPr>
          <p:nvPr/>
        </p:nvSpPr>
        <p:spPr bwMode="auto">
          <a:xfrm>
            <a:off x="540861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3855" name="Rectangle 63"/>
          <p:cNvSpPr>
            <a:spLocks noChangeArrowheads="1"/>
          </p:cNvSpPr>
          <p:nvPr/>
        </p:nvSpPr>
        <p:spPr bwMode="auto">
          <a:xfrm>
            <a:off x="5895976" y="5432425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6" name="Rectangle 64"/>
          <p:cNvSpPr>
            <a:spLocks noChangeArrowheads="1"/>
          </p:cNvSpPr>
          <p:nvPr/>
        </p:nvSpPr>
        <p:spPr bwMode="auto">
          <a:xfrm>
            <a:off x="589597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3858" name="Rectangle 66"/>
          <p:cNvSpPr>
            <a:spLocks noChangeArrowheads="1"/>
          </p:cNvSpPr>
          <p:nvPr/>
        </p:nvSpPr>
        <p:spPr bwMode="auto">
          <a:xfrm>
            <a:off x="638333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59" name="Rectangle 67"/>
          <p:cNvSpPr>
            <a:spLocks noChangeArrowheads="1"/>
          </p:cNvSpPr>
          <p:nvPr/>
        </p:nvSpPr>
        <p:spPr bwMode="auto">
          <a:xfrm>
            <a:off x="638333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3861" name="Rectangle 69"/>
          <p:cNvSpPr>
            <a:spLocks noChangeArrowheads="1"/>
          </p:cNvSpPr>
          <p:nvPr/>
        </p:nvSpPr>
        <p:spPr bwMode="auto">
          <a:xfrm>
            <a:off x="687070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2" name="Rectangle 70"/>
          <p:cNvSpPr>
            <a:spLocks noChangeArrowheads="1"/>
          </p:cNvSpPr>
          <p:nvPr/>
        </p:nvSpPr>
        <p:spPr bwMode="auto">
          <a:xfrm>
            <a:off x="687070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3864" name="Rectangle 72"/>
          <p:cNvSpPr>
            <a:spLocks noChangeArrowheads="1"/>
          </p:cNvSpPr>
          <p:nvPr/>
        </p:nvSpPr>
        <p:spPr bwMode="auto">
          <a:xfrm>
            <a:off x="7358064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5" name="Rectangle 73"/>
          <p:cNvSpPr>
            <a:spLocks noChangeArrowheads="1"/>
          </p:cNvSpPr>
          <p:nvPr/>
        </p:nvSpPr>
        <p:spPr bwMode="auto">
          <a:xfrm>
            <a:off x="7358064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3867" name="Rectangle 75"/>
          <p:cNvSpPr>
            <a:spLocks noChangeArrowheads="1"/>
          </p:cNvSpPr>
          <p:nvPr/>
        </p:nvSpPr>
        <p:spPr bwMode="auto">
          <a:xfrm>
            <a:off x="7845426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68" name="Rectangle 76"/>
          <p:cNvSpPr>
            <a:spLocks noChangeArrowheads="1"/>
          </p:cNvSpPr>
          <p:nvPr/>
        </p:nvSpPr>
        <p:spPr bwMode="auto">
          <a:xfrm>
            <a:off x="7845426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3870" name="Rectangle 78"/>
          <p:cNvSpPr>
            <a:spLocks noChangeArrowheads="1"/>
          </p:cNvSpPr>
          <p:nvPr/>
        </p:nvSpPr>
        <p:spPr bwMode="auto">
          <a:xfrm>
            <a:off x="8332789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1" name="Rectangle 79"/>
          <p:cNvSpPr>
            <a:spLocks noChangeArrowheads="1"/>
          </p:cNvSpPr>
          <p:nvPr/>
        </p:nvSpPr>
        <p:spPr bwMode="auto">
          <a:xfrm>
            <a:off x="8332789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3873" name="Rectangle 81"/>
          <p:cNvSpPr>
            <a:spLocks noChangeArrowheads="1"/>
          </p:cNvSpPr>
          <p:nvPr/>
        </p:nvSpPr>
        <p:spPr bwMode="auto">
          <a:xfrm>
            <a:off x="8820151" y="5432425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74" name="Rectangle 82"/>
          <p:cNvSpPr>
            <a:spLocks noChangeArrowheads="1"/>
          </p:cNvSpPr>
          <p:nvPr/>
        </p:nvSpPr>
        <p:spPr bwMode="auto">
          <a:xfrm>
            <a:off x="8820151" y="5127625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383337" y="3860801"/>
            <a:ext cx="2924174" cy="333375"/>
            <a:chOff x="3061" y="2261"/>
            <a:chExt cx="1842" cy="210"/>
          </a:xfrm>
        </p:grpSpPr>
        <p:sp>
          <p:nvSpPr>
            <p:cNvPr id="33876" name="Line 84"/>
            <p:cNvSpPr>
              <a:spLocks noChangeShapeType="1"/>
            </p:cNvSpPr>
            <p:nvPr/>
          </p:nvSpPr>
          <p:spPr bwMode="auto">
            <a:xfrm>
              <a:off x="3061" y="23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Text Box 85"/>
            <p:cNvSpPr txBox="1">
              <a:spLocks noChangeArrowheads="1"/>
            </p:cNvSpPr>
            <p:nvPr/>
          </p:nvSpPr>
          <p:spPr bwMode="auto">
            <a:xfrm>
              <a:off x="3768" y="22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86"/>
          <p:cNvGrpSpPr>
            <a:grpSpLocks/>
          </p:cNvGrpSpPr>
          <p:nvPr/>
        </p:nvGrpSpPr>
        <p:grpSpPr bwMode="auto">
          <a:xfrm>
            <a:off x="6400801" y="5813426"/>
            <a:ext cx="2924176" cy="333375"/>
            <a:chOff x="3072" y="3312"/>
            <a:chExt cx="1842" cy="210"/>
          </a:xfrm>
        </p:grpSpPr>
        <p:sp>
          <p:nvSpPr>
            <p:cNvPr id="33879" name="Line 87"/>
            <p:cNvSpPr>
              <a:spLocks noChangeShapeType="1"/>
            </p:cNvSpPr>
            <p:nvPr/>
          </p:nvSpPr>
          <p:spPr bwMode="auto">
            <a:xfrm>
              <a:off x="3072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Text Box 88"/>
            <p:cNvSpPr txBox="1">
              <a:spLocks noChangeArrowheads="1"/>
            </p:cNvSpPr>
            <p:nvPr/>
          </p:nvSpPr>
          <p:spPr bwMode="auto">
            <a:xfrm>
              <a:off x="3779" y="331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4" name="Group 89"/>
          <p:cNvGrpSpPr>
            <a:grpSpLocks/>
          </p:cNvGrpSpPr>
          <p:nvPr/>
        </p:nvGrpSpPr>
        <p:grpSpPr bwMode="auto">
          <a:xfrm>
            <a:off x="3505200" y="5813426"/>
            <a:ext cx="2924176" cy="333375"/>
            <a:chOff x="1248" y="3312"/>
            <a:chExt cx="1842" cy="210"/>
          </a:xfrm>
        </p:grpSpPr>
        <p:sp>
          <p:nvSpPr>
            <p:cNvPr id="33882" name="Line 90"/>
            <p:cNvSpPr>
              <a:spLocks noChangeShapeType="1"/>
            </p:cNvSpPr>
            <p:nvPr/>
          </p:nvSpPr>
          <p:spPr bwMode="auto">
            <a:xfrm>
              <a:off x="1248" y="340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Text Box 91"/>
            <p:cNvSpPr txBox="1">
              <a:spLocks noChangeArrowheads="1"/>
            </p:cNvSpPr>
            <p:nvPr/>
          </p:nvSpPr>
          <p:spPr bwMode="auto">
            <a:xfrm>
              <a:off x="1955" y="331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5" name="Group 92"/>
          <p:cNvGrpSpPr>
            <a:grpSpLocks/>
          </p:cNvGrpSpPr>
          <p:nvPr/>
        </p:nvGrpSpPr>
        <p:grpSpPr bwMode="auto">
          <a:xfrm>
            <a:off x="2484439" y="3852863"/>
            <a:ext cx="3916363" cy="333375"/>
            <a:chOff x="605" y="2256"/>
            <a:chExt cx="2467" cy="210"/>
          </a:xfrm>
        </p:grpSpPr>
        <p:sp>
          <p:nvSpPr>
            <p:cNvPr id="33885" name="Line 93"/>
            <p:cNvSpPr>
              <a:spLocks noChangeShapeType="1"/>
            </p:cNvSpPr>
            <p:nvPr/>
          </p:nvSpPr>
          <p:spPr bwMode="auto">
            <a:xfrm>
              <a:off x="605" y="23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Text Box 94"/>
            <p:cNvSpPr txBox="1">
              <a:spLocks noChangeArrowheads="1"/>
            </p:cNvSpPr>
            <p:nvPr/>
          </p:nvSpPr>
          <p:spPr bwMode="auto">
            <a:xfrm>
              <a:off x="1553" y="22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3887" name="Text Box 95"/>
          <p:cNvSpPr txBox="1">
            <a:spLocks noChangeArrowheads="1"/>
          </p:cNvSpPr>
          <p:nvPr/>
        </p:nvSpPr>
        <p:spPr bwMode="auto">
          <a:xfrm>
            <a:off x="3181352" y="4289425"/>
            <a:ext cx="217444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Number</a:t>
            </a:r>
          </a:p>
        </p:txBody>
      </p:sp>
      <p:sp>
        <p:nvSpPr>
          <p:cNvPr id="33888" name="Text Box 96"/>
          <p:cNvSpPr txBox="1">
            <a:spLocks noChangeArrowheads="1"/>
          </p:cNvSpPr>
          <p:nvPr/>
        </p:nvSpPr>
        <p:spPr bwMode="auto">
          <a:xfrm>
            <a:off x="6815668" y="4278312"/>
            <a:ext cx="197663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Virtual Page Offset</a:t>
            </a:r>
          </a:p>
        </p:txBody>
      </p:sp>
      <p:sp>
        <p:nvSpPr>
          <p:cNvPr id="33889" name="Text Box 97"/>
          <p:cNvSpPr txBox="1">
            <a:spLocks noChangeArrowheads="1"/>
          </p:cNvSpPr>
          <p:nvPr/>
        </p:nvSpPr>
        <p:spPr bwMode="auto">
          <a:xfrm>
            <a:off x="3727983" y="6162675"/>
            <a:ext cx="2289280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Number</a:t>
            </a:r>
          </a:p>
        </p:txBody>
      </p:sp>
      <p:sp>
        <p:nvSpPr>
          <p:cNvPr id="33890" name="Text Box 98"/>
          <p:cNvSpPr txBox="1">
            <a:spLocks noChangeArrowheads="1"/>
          </p:cNvSpPr>
          <p:nvPr/>
        </p:nvSpPr>
        <p:spPr bwMode="auto">
          <a:xfrm>
            <a:off x="6756400" y="6194425"/>
            <a:ext cx="2091469" cy="3332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Physical Page Offset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600F9-1F18-4F6D-914F-FAC0356A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065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5e39d93ef4_0_9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lvl="0"/>
            <a:r>
              <a:rPr lang="en-US" dirty="0"/>
              <a:t>Multiple applications share RAM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B25909D0-3E8A-CE42-AA68-08AE85BA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9</a:t>
            </a:fld>
            <a:endParaRPr lang="en-US" dirty="0"/>
          </a:p>
        </p:txBody>
      </p:sp>
      <p:sp>
        <p:nvSpPr>
          <p:cNvPr id="470" name="Google Shape;470;g5e39d93ef4_0_93"/>
          <p:cNvSpPr/>
          <p:nvPr/>
        </p:nvSpPr>
        <p:spPr>
          <a:xfrm>
            <a:off x="4573150" y="4079425"/>
            <a:ext cx="1019700" cy="9573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CPU</a:t>
            </a:r>
            <a:endParaRPr sz="2400"/>
          </a:p>
        </p:txBody>
      </p:sp>
      <p:sp>
        <p:nvSpPr>
          <p:cNvPr id="471" name="Google Shape;471;g5e39d93ef4_0_93"/>
          <p:cNvSpPr/>
          <p:nvPr/>
        </p:nvSpPr>
        <p:spPr>
          <a:xfrm>
            <a:off x="6453050" y="2660425"/>
            <a:ext cx="2251500" cy="3073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RAM</a:t>
            </a:r>
            <a:endParaRPr sz="2400"/>
          </a:p>
        </p:txBody>
      </p:sp>
      <p:cxnSp>
        <p:nvCxnSpPr>
          <p:cNvPr id="475" name="Google Shape;475;g5e39d93ef4_0_93"/>
          <p:cNvCxnSpPr>
            <a:stCxn id="470" idx="3"/>
            <a:endCxn id="471" idx="1"/>
          </p:cNvCxnSpPr>
          <p:nvPr/>
        </p:nvCxnSpPr>
        <p:spPr>
          <a:xfrm rot="10800000" flipH="1">
            <a:off x="5592850" y="4197175"/>
            <a:ext cx="860100" cy="360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6" name="Google Shape;476;g5e39d93ef4_0_93"/>
          <p:cNvSpPr/>
          <p:nvPr/>
        </p:nvSpPr>
        <p:spPr>
          <a:xfrm>
            <a:off x="6452950" y="2660425"/>
            <a:ext cx="2251500" cy="10026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A</a:t>
            </a:r>
            <a:endParaRPr sz="2400"/>
          </a:p>
        </p:txBody>
      </p:sp>
      <p:sp>
        <p:nvSpPr>
          <p:cNvPr id="12" name="Google Shape;459;g5e39d93ef4_0_81">
            <a:extLst>
              <a:ext uri="{FF2B5EF4-FFF2-40B4-BE49-F238E27FC236}">
                <a16:creationId xmlns:a16="http://schemas.microsoft.com/office/drawing/2014/main" id="{2086FF75-77BF-4326-AAC6-3D663A10A675}"/>
              </a:ext>
            </a:extLst>
          </p:cNvPr>
          <p:cNvSpPr/>
          <p:nvPr/>
        </p:nvSpPr>
        <p:spPr>
          <a:xfrm>
            <a:off x="1674687" y="3137135"/>
            <a:ext cx="1914900" cy="614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dirty="0"/>
              <a:t>Process A</a:t>
            </a:r>
            <a:endParaRPr sz="2400" dirty="0"/>
          </a:p>
        </p:txBody>
      </p:sp>
      <p:sp>
        <p:nvSpPr>
          <p:cNvPr id="13" name="Google Shape;460;g5e39d93ef4_0_81">
            <a:extLst>
              <a:ext uri="{FF2B5EF4-FFF2-40B4-BE49-F238E27FC236}">
                <a16:creationId xmlns:a16="http://schemas.microsoft.com/office/drawing/2014/main" id="{A7640BF7-1DBB-4EE1-ADD1-336A0151E4E5}"/>
              </a:ext>
            </a:extLst>
          </p:cNvPr>
          <p:cNvSpPr/>
          <p:nvPr/>
        </p:nvSpPr>
        <p:spPr>
          <a:xfrm>
            <a:off x="1674687" y="3903535"/>
            <a:ext cx="1914900" cy="614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/>
              <a:t>Process B</a:t>
            </a:r>
            <a:endParaRPr sz="2400"/>
          </a:p>
        </p:txBody>
      </p:sp>
      <p:cxnSp>
        <p:nvCxnSpPr>
          <p:cNvPr id="14" name="Google Shape;461;g5e39d93ef4_0_81">
            <a:extLst>
              <a:ext uri="{FF2B5EF4-FFF2-40B4-BE49-F238E27FC236}">
                <a16:creationId xmlns:a16="http://schemas.microsoft.com/office/drawing/2014/main" id="{4F78C515-FAB1-4413-9974-A3B381F6A4BD}"/>
              </a:ext>
            </a:extLst>
          </p:cNvPr>
          <p:cNvCxnSpPr>
            <a:cxnSpLocks/>
          </p:cNvCxnSpPr>
          <p:nvPr/>
        </p:nvCxnSpPr>
        <p:spPr>
          <a:xfrm>
            <a:off x="3589712" y="3444085"/>
            <a:ext cx="983438" cy="111399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Page Table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2000" dirty="0"/>
              <a:t>We only show a few entries (out of 256)</a:t>
            </a: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62169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5248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0D</a:t>
            </a: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48310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0F</a:t>
            </a: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2169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55248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11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48310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0E</a:t>
            </a:r>
          </a:p>
        </p:txBody>
      </p:sp>
      <p:sp>
        <p:nvSpPr>
          <p:cNvPr id="34832" name="Rectangle 16"/>
          <p:cNvSpPr>
            <a:spLocks noChangeArrowheads="1"/>
          </p:cNvSpPr>
          <p:nvPr/>
        </p:nvSpPr>
        <p:spPr bwMode="auto">
          <a:xfrm>
            <a:off x="62169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33" name="Rectangle 17"/>
          <p:cNvSpPr>
            <a:spLocks noChangeArrowheads="1"/>
          </p:cNvSpPr>
          <p:nvPr/>
        </p:nvSpPr>
        <p:spPr bwMode="auto">
          <a:xfrm>
            <a:off x="55248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2D</a:t>
            </a:r>
          </a:p>
        </p:txBody>
      </p:sp>
      <p:sp>
        <p:nvSpPr>
          <p:cNvPr id="34834" name="Rectangle 18"/>
          <p:cNvSpPr>
            <a:spLocks noChangeArrowheads="1"/>
          </p:cNvSpPr>
          <p:nvPr/>
        </p:nvSpPr>
        <p:spPr bwMode="auto">
          <a:xfrm>
            <a:off x="48310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0D</a:t>
            </a:r>
          </a:p>
        </p:txBody>
      </p:sp>
      <p:sp>
        <p:nvSpPr>
          <p:cNvPr id="34838" name="Rectangle 22"/>
          <p:cNvSpPr>
            <a:spLocks noChangeArrowheads="1"/>
          </p:cNvSpPr>
          <p:nvPr/>
        </p:nvSpPr>
        <p:spPr bwMode="auto">
          <a:xfrm>
            <a:off x="62169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39" name="Rectangle 23"/>
          <p:cNvSpPr>
            <a:spLocks noChangeArrowheads="1"/>
          </p:cNvSpPr>
          <p:nvPr/>
        </p:nvSpPr>
        <p:spPr bwMode="auto">
          <a:xfrm>
            <a:off x="55248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0" name="Rectangle 24"/>
          <p:cNvSpPr>
            <a:spLocks noChangeArrowheads="1"/>
          </p:cNvSpPr>
          <p:nvPr/>
        </p:nvSpPr>
        <p:spPr bwMode="auto">
          <a:xfrm>
            <a:off x="48310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0C</a:t>
            </a:r>
          </a:p>
        </p:txBody>
      </p:sp>
      <p:sp>
        <p:nvSpPr>
          <p:cNvPr id="34844" name="Rectangle 28"/>
          <p:cNvSpPr>
            <a:spLocks noChangeArrowheads="1"/>
          </p:cNvSpPr>
          <p:nvPr/>
        </p:nvSpPr>
        <p:spPr bwMode="auto">
          <a:xfrm>
            <a:off x="62169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34845" name="Rectangle 29"/>
          <p:cNvSpPr>
            <a:spLocks noChangeArrowheads="1"/>
          </p:cNvSpPr>
          <p:nvPr/>
        </p:nvSpPr>
        <p:spPr bwMode="auto">
          <a:xfrm>
            <a:off x="55248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34846" name="Rectangle 30"/>
          <p:cNvSpPr>
            <a:spLocks noChangeArrowheads="1"/>
          </p:cNvSpPr>
          <p:nvPr/>
        </p:nvSpPr>
        <p:spPr bwMode="auto">
          <a:xfrm>
            <a:off x="48310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0B</a:t>
            </a:r>
          </a:p>
        </p:txBody>
      </p:sp>
      <p:sp>
        <p:nvSpPr>
          <p:cNvPr id="34850" name="Rectangle 34"/>
          <p:cNvSpPr>
            <a:spLocks noChangeArrowheads="1"/>
          </p:cNvSpPr>
          <p:nvPr/>
        </p:nvSpPr>
        <p:spPr bwMode="auto">
          <a:xfrm>
            <a:off x="62169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1" name="Rectangle 35"/>
          <p:cNvSpPr>
            <a:spLocks noChangeArrowheads="1"/>
          </p:cNvSpPr>
          <p:nvPr/>
        </p:nvSpPr>
        <p:spPr bwMode="auto">
          <a:xfrm>
            <a:off x="55248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09</a:t>
            </a:r>
          </a:p>
        </p:txBody>
      </p:sp>
      <p:sp>
        <p:nvSpPr>
          <p:cNvPr id="34852" name="Rectangle 36"/>
          <p:cNvSpPr>
            <a:spLocks noChangeArrowheads="1"/>
          </p:cNvSpPr>
          <p:nvPr/>
        </p:nvSpPr>
        <p:spPr bwMode="auto">
          <a:xfrm>
            <a:off x="48310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0A</a:t>
            </a:r>
          </a:p>
        </p:txBody>
      </p:sp>
      <p:sp>
        <p:nvSpPr>
          <p:cNvPr id="34856" name="Rectangle 40"/>
          <p:cNvSpPr>
            <a:spLocks noChangeArrowheads="1"/>
          </p:cNvSpPr>
          <p:nvPr/>
        </p:nvSpPr>
        <p:spPr bwMode="auto">
          <a:xfrm>
            <a:off x="62169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57" name="Rectangle 41"/>
          <p:cNvSpPr>
            <a:spLocks noChangeArrowheads="1"/>
          </p:cNvSpPr>
          <p:nvPr/>
        </p:nvSpPr>
        <p:spPr bwMode="auto">
          <a:xfrm>
            <a:off x="55248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17</a:t>
            </a:r>
          </a:p>
        </p:txBody>
      </p:sp>
      <p:sp>
        <p:nvSpPr>
          <p:cNvPr id="34858" name="Rectangle 42"/>
          <p:cNvSpPr>
            <a:spLocks noChangeArrowheads="1"/>
          </p:cNvSpPr>
          <p:nvPr/>
        </p:nvSpPr>
        <p:spPr bwMode="auto">
          <a:xfrm>
            <a:off x="48310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09</a:t>
            </a:r>
          </a:p>
        </p:txBody>
      </p:sp>
      <p:sp>
        <p:nvSpPr>
          <p:cNvPr id="34862" name="Rectangle 46"/>
          <p:cNvSpPr>
            <a:spLocks noChangeArrowheads="1"/>
          </p:cNvSpPr>
          <p:nvPr/>
        </p:nvSpPr>
        <p:spPr bwMode="auto">
          <a:xfrm>
            <a:off x="62169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34863" name="Rectangle 47"/>
          <p:cNvSpPr>
            <a:spLocks noChangeArrowheads="1"/>
          </p:cNvSpPr>
          <p:nvPr/>
        </p:nvSpPr>
        <p:spPr bwMode="auto">
          <a:xfrm>
            <a:off x="55248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13</a:t>
            </a:r>
          </a:p>
        </p:txBody>
      </p:sp>
      <p:sp>
        <p:nvSpPr>
          <p:cNvPr id="34864" name="Rectangle 48"/>
          <p:cNvSpPr>
            <a:spLocks noChangeArrowheads="1"/>
          </p:cNvSpPr>
          <p:nvPr/>
        </p:nvSpPr>
        <p:spPr bwMode="auto">
          <a:xfrm>
            <a:off x="48310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08</a:t>
            </a:r>
          </a:p>
        </p:txBody>
      </p:sp>
      <p:sp>
        <p:nvSpPr>
          <p:cNvPr id="34868" name="Rectangle 52"/>
          <p:cNvSpPr>
            <a:spLocks noChangeArrowheads="1"/>
          </p:cNvSpPr>
          <p:nvPr/>
        </p:nvSpPr>
        <p:spPr bwMode="auto">
          <a:xfrm>
            <a:off x="62169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4869" name="Rectangle 53"/>
          <p:cNvSpPr>
            <a:spLocks noChangeArrowheads="1"/>
          </p:cNvSpPr>
          <p:nvPr/>
        </p:nvSpPr>
        <p:spPr bwMode="auto">
          <a:xfrm>
            <a:off x="55248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4870" name="Rectangle 54"/>
          <p:cNvSpPr>
            <a:spLocks noChangeArrowheads="1"/>
          </p:cNvSpPr>
          <p:nvPr/>
        </p:nvSpPr>
        <p:spPr bwMode="auto">
          <a:xfrm>
            <a:off x="48310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34874" name="Line 58"/>
          <p:cNvSpPr>
            <a:spLocks noChangeShapeType="1"/>
          </p:cNvSpPr>
          <p:nvPr/>
        </p:nvSpPr>
        <p:spPr bwMode="auto">
          <a:xfrm>
            <a:off x="4831080" y="2632076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5" name="Line 59"/>
          <p:cNvSpPr>
            <a:spLocks noChangeShapeType="1"/>
          </p:cNvSpPr>
          <p:nvPr/>
        </p:nvSpPr>
        <p:spPr bwMode="auto">
          <a:xfrm>
            <a:off x="4831080" y="29400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6" name="Line 60"/>
          <p:cNvSpPr>
            <a:spLocks noChangeShapeType="1"/>
          </p:cNvSpPr>
          <p:nvPr/>
        </p:nvSpPr>
        <p:spPr bwMode="auto">
          <a:xfrm>
            <a:off x="4831080" y="324961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7" name="Line 61"/>
          <p:cNvSpPr>
            <a:spLocks noChangeShapeType="1"/>
          </p:cNvSpPr>
          <p:nvPr/>
        </p:nvSpPr>
        <p:spPr bwMode="auto">
          <a:xfrm>
            <a:off x="4831080" y="351582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8" name="Line 62"/>
          <p:cNvSpPr>
            <a:spLocks noChangeShapeType="1"/>
          </p:cNvSpPr>
          <p:nvPr/>
        </p:nvSpPr>
        <p:spPr bwMode="auto">
          <a:xfrm>
            <a:off x="4831080" y="386080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79" name="Line 63"/>
          <p:cNvSpPr>
            <a:spLocks noChangeShapeType="1"/>
          </p:cNvSpPr>
          <p:nvPr/>
        </p:nvSpPr>
        <p:spPr bwMode="auto">
          <a:xfrm>
            <a:off x="4831080" y="4157135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0" name="Line 64"/>
          <p:cNvSpPr>
            <a:spLocks noChangeShapeType="1"/>
          </p:cNvSpPr>
          <p:nvPr/>
        </p:nvSpPr>
        <p:spPr bwMode="auto">
          <a:xfrm>
            <a:off x="4831080" y="447516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1" name="Line 65"/>
          <p:cNvSpPr>
            <a:spLocks noChangeShapeType="1"/>
          </p:cNvSpPr>
          <p:nvPr/>
        </p:nvSpPr>
        <p:spPr bwMode="auto">
          <a:xfrm>
            <a:off x="4831080" y="4781551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4" name="Line 68"/>
          <p:cNvSpPr>
            <a:spLocks noChangeShapeType="1"/>
          </p:cNvSpPr>
          <p:nvPr/>
        </p:nvSpPr>
        <p:spPr bwMode="auto">
          <a:xfrm>
            <a:off x="552481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5" name="Line 69"/>
          <p:cNvSpPr>
            <a:spLocks noChangeShapeType="1"/>
          </p:cNvSpPr>
          <p:nvPr/>
        </p:nvSpPr>
        <p:spPr bwMode="auto">
          <a:xfrm>
            <a:off x="62169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8" name="Line 72"/>
          <p:cNvSpPr>
            <a:spLocks noChangeShapeType="1"/>
          </p:cNvSpPr>
          <p:nvPr/>
        </p:nvSpPr>
        <p:spPr bwMode="auto">
          <a:xfrm>
            <a:off x="4831080" y="2325688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89" name="Line 73"/>
          <p:cNvSpPr>
            <a:spLocks noChangeShapeType="1"/>
          </p:cNvSpPr>
          <p:nvPr/>
        </p:nvSpPr>
        <p:spPr bwMode="auto">
          <a:xfrm>
            <a:off x="6917585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4890" name="Line 74"/>
          <p:cNvSpPr>
            <a:spLocks noChangeShapeType="1"/>
          </p:cNvSpPr>
          <p:nvPr/>
        </p:nvSpPr>
        <p:spPr bwMode="auto">
          <a:xfrm>
            <a:off x="4831080" y="5089526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7" name="Line 73"/>
          <p:cNvSpPr>
            <a:spLocks noChangeShapeType="1"/>
          </p:cNvSpPr>
          <p:nvPr/>
        </p:nvSpPr>
        <p:spPr bwMode="auto">
          <a:xfrm>
            <a:off x="4831080" y="2333095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8" name="Rectangle 7"/>
          <p:cNvSpPr>
            <a:spLocks noChangeArrowheads="1"/>
          </p:cNvSpPr>
          <p:nvPr/>
        </p:nvSpPr>
        <p:spPr bwMode="auto">
          <a:xfrm>
            <a:off x="339756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49" name="Rectangle 8"/>
          <p:cNvSpPr>
            <a:spLocks noChangeArrowheads="1"/>
          </p:cNvSpPr>
          <p:nvPr/>
        </p:nvSpPr>
        <p:spPr bwMode="auto">
          <a:xfrm>
            <a:off x="2705418" y="47815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0" name="Rectangle 9"/>
          <p:cNvSpPr>
            <a:spLocks noChangeArrowheads="1"/>
          </p:cNvSpPr>
          <p:nvPr/>
        </p:nvSpPr>
        <p:spPr bwMode="auto">
          <a:xfrm>
            <a:off x="2011680" y="47815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07</a:t>
            </a:r>
          </a:p>
        </p:txBody>
      </p:sp>
      <p:sp>
        <p:nvSpPr>
          <p:cNvPr id="151" name="Rectangle 13"/>
          <p:cNvSpPr>
            <a:spLocks noChangeArrowheads="1"/>
          </p:cNvSpPr>
          <p:nvPr/>
        </p:nvSpPr>
        <p:spPr bwMode="auto">
          <a:xfrm>
            <a:off x="339756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4"/>
          <p:cNvSpPr>
            <a:spLocks noChangeArrowheads="1"/>
          </p:cNvSpPr>
          <p:nvPr/>
        </p:nvSpPr>
        <p:spPr bwMode="auto">
          <a:xfrm>
            <a:off x="2705418" y="447516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3" name="Rectangle 15"/>
          <p:cNvSpPr>
            <a:spLocks noChangeArrowheads="1"/>
          </p:cNvSpPr>
          <p:nvPr/>
        </p:nvSpPr>
        <p:spPr bwMode="auto">
          <a:xfrm>
            <a:off x="2011680" y="447516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06</a:t>
            </a:r>
          </a:p>
        </p:txBody>
      </p:sp>
      <p:sp>
        <p:nvSpPr>
          <p:cNvPr id="154" name="Rectangle 19"/>
          <p:cNvSpPr>
            <a:spLocks noChangeArrowheads="1"/>
          </p:cNvSpPr>
          <p:nvPr/>
        </p:nvSpPr>
        <p:spPr bwMode="auto">
          <a:xfrm>
            <a:off x="339756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55" name="Rectangle 20"/>
          <p:cNvSpPr>
            <a:spLocks noChangeArrowheads="1"/>
          </p:cNvSpPr>
          <p:nvPr/>
        </p:nvSpPr>
        <p:spPr bwMode="auto">
          <a:xfrm>
            <a:off x="2705418" y="41687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16</a:t>
            </a:r>
          </a:p>
        </p:txBody>
      </p:sp>
      <p:sp>
        <p:nvSpPr>
          <p:cNvPr id="156" name="Rectangle 21"/>
          <p:cNvSpPr>
            <a:spLocks noChangeArrowheads="1"/>
          </p:cNvSpPr>
          <p:nvPr/>
        </p:nvSpPr>
        <p:spPr bwMode="auto">
          <a:xfrm>
            <a:off x="2011680" y="41687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05</a:t>
            </a:r>
          </a:p>
        </p:txBody>
      </p:sp>
      <p:sp>
        <p:nvSpPr>
          <p:cNvPr id="157" name="Rectangle 25"/>
          <p:cNvSpPr>
            <a:spLocks noChangeArrowheads="1"/>
          </p:cNvSpPr>
          <p:nvPr/>
        </p:nvSpPr>
        <p:spPr bwMode="auto">
          <a:xfrm>
            <a:off x="339756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58" name="Rectangle 26"/>
          <p:cNvSpPr>
            <a:spLocks noChangeArrowheads="1"/>
          </p:cNvSpPr>
          <p:nvPr/>
        </p:nvSpPr>
        <p:spPr bwMode="auto">
          <a:xfrm>
            <a:off x="2705418" y="386080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59" name="Rectangle 27"/>
          <p:cNvSpPr>
            <a:spLocks noChangeArrowheads="1"/>
          </p:cNvSpPr>
          <p:nvPr/>
        </p:nvSpPr>
        <p:spPr bwMode="auto">
          <a:xfrm>
            <a:off x="2011680" y="386080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04</a:t>
            </a:r>
          </a:p>
        </p:txBody>
      </p:sp>
      <p:sp>
        <p:nvSpPr>
          <p:cNvPr id="160" name="Rectangle 31"/>
          <p:cNvSpPr>
            <a:spLocks noChangeArrowheads="1"/>
          </p:cNvSpPr>
          <p:nvPr/>
        </p:nvSpPr>
        <p:spPr bwMode="auto">
          <a:xfrm>
            <a:off x="339756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1" name="Rectangle 32"/>
          <p:cNvSpPr>
            <a:spLocks noChangeArrowheads="1"/>
          </p:cNvSpPr>
          <p:nvPr/>
        </p:nvSpPr>
        <p:spPr bwMode="auto">
          <a:xfrm>
            <a:off x="2705418" y="355282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02</a:t>
            </a:r>
          </a:p>
        </p:txBody>
      </p:sp>
      <p:sp>
        <p:nvSpPr>
          <p:cNvPr id="162" name="Rectangle 33"/>
          <p:cNvSpPr>
            <a:spLocks noChangeArrowheads="1"/>
          </p:cNvSpPr>
          <p:nvPr/>
        </p:nvSpPr>
        <p:spPr bwMode="auto">
          <a:xfrm>
            <a:off x="2011680" y="355282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03</a:t>
            </a:r>
          </a:p>
        </p:txBody>
      </p:sp>
      <p:sp>
        <p:nvSpPr>
          <p:cNvPr id="163" name="Rectangle 37"/>
          <p:cNvSpPr>
            <a:spLocks noChangeArrowheads="1"/>
          </p:cNvSpPr>
          <p:nvPr/>
        </p:nvSpPr>
        <p:spPr bwMode="auto">
          <a:xfrm>
            <a:off x="339756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64" name="Rectangle 38"/>
          <p:cNvSpPr>
            <a:spLocks noChangeArrowheads="1"/>
          </p:cNvSpPr>
          <p:nvPr/>
        </p:nvSpPr>
        <p:spPr bwMode="auto">
          <a:xfrm>
            <a:off x="2705418" y="3246439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33</a:t>
            </a:r>
          </a:p>
        </p:txBody>
      </p:sp>
      <p:sp>
        <p:nvSpPr>
          <p:cNvPr id="165" name="Rectangle 39"/>
          <p:cNvSpPr>
            <a:spLocks noChangeArrowheads="1"/>
          </p:cNvSpPr>
          <p:nvPr/>
        </p:nvSpPr>
        <p:spPr bwMode="auto">
          <a:xfrm>
            <a:off x="2011680" y="3246439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02</a:t>
            </a:r>
          </a:p>
        </p:txBody>
      </p:sp>
      <p:sp>
        <p:nvSpPr>
          <p:cNvPr id="166" name="Rectangle 43"/>
          <p:cNvSpPr>
            <a:spLocks noChangeArrowheads="1"/>
          </p:cNvSpPr>
          <p:nvPr/>
        </p:nvSpPr>
        <p:spPr bwMode="auto">
          <a:xfrm>
            <a:off x="339756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167" name="Rectangle 44"/>
          <p:cNvSpPr>
            <a:spLocks noChangeArrowheads="1"/>
          </p:cNvSpPr>
          <p:nvPr/>
        </p:nvSpPr>
        <p:spPr bwMode="auto">
          <a:xfrm>
            <a:off x="2705418" y="2940052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–</a:t>
            </a:r>
          </a:p>
        </p:txBody>
      </p:sp>
      <p:sp>
        <p:nvSpPr>
          <p:cNvPr id="168" name="Rectangle 45"/>
          <p:cNvSpPr>
            <a:spLocks noChangeArrowheads="1"/>
          </p:cNvSpPr>
          <p:nvPr/>
        </p:nvSpPr>
        <p:spPr bwMode="auto">
          <a:xfrm>
            <a:off x="2011680" y="2940052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01</a:t>
            </a:r>
          </a:p>
        </p:txBody>
      </p:sp>
      <p:sp>
        <p:nvSpPr>
          <p:cNvPr id="169" name="Rectangle 49"/>
          <p:cNvSpPr>
            <a:spLocks noChangeArrowheads="1"/>
          </p:cNvSpPr>
          <p:nvPr/>
        </p:nvSpPr>
        <p:spPr bwMode="auto">
          <a:xfrm>
            <a:off x="339756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1</a:t>
            </a:r>
          </a:p>
        </p:txBody>
      </p:sp>
      <p:sp>
        <p:nvSpPr>
          <p:cNvPr id="170" name="Rectangle 50"/>
          <p:cNvSpPr>
            <a:spLocks noChangeArrowheads="1"/>
          </p:cNvSpPr>
          <p:nvPr/>
        </p:nvSpPr>
        <p:spPr bwMode="auto">
          <a:xfrm>
            <a:off x="2705418" y="2632077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28</a:t>
            </a:r>
          </a:p>
        </p:txBody>
      </p:sp>
      <p:sp>
        <p:nvSpPr>
          <p:cNvPr id="171" name="Rectangle 51"/>
          <p:cNvSpPr>
            <a:spLocks noChangeArrowheads="1"/>
          </p:cNvSpPr>
          <p:nvPr/>
        </p:nvSpPr>
        <p:spPr bwMode="auto">
          <a:xfrm>
            <a:off x="2011680" y="2632077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00</a:t>
            </a:r>
          </a:p>
        </p:txBody>
      </p:sp>
      <p:sp>
        <p:nvSpPr>
          <p:cNvPr id="172" name="Rectangle 55"/>
          <p:cNvSpPr>
            <a:spLocks noChangeArrowheads="1"/>
          </p:cNvSpPr>
          <p:nvPr/>
        </p:nvSpPr>
        <p:spPr bwMode="auto">
          <a:xfrm>
            <a:off x="339756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2705418" y="2325688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74" name="Rectangle 57"/>
          <p:cNvSpPr>
            <a:spLocks noChangeArrowheads="1"/>
          </p:cNvSpPr>
          <p:nvPr/>
        </p:nvSpPr>
        <p:spPr bwMode="auto">
          <a:xfrm>
            <a:off x="2011680" y="2325688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75" name="Line 58"/>
          <p:cNvSpPr>
            <a:spLocks noChangeShapeType="1"/>
          </p:cNvSpPr>
          <p:nvPr/>
        </p:nvSpPr>
        <p:spPr bwMode="auto">
          <a:xfrm>
            <a:off x="2011680" y="263207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6" name="Line 59"/>
          <p:cNvSpPr>
            <a:spLocks noChangeShapeType="1"/>
          </p:cNvSpPr>
          <p:nvPr/>
        </p:nvSpPr>
        <p:spPr bwMode="auto">
          <a:xfrm>
            <a:off x="2011680" y="29400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7" name="Line 60"/>
          <p:cNvSpPr>
            <a:spLocks noChangeShapeType="1"/>
          </p:cNvSpPr>
          <p:nvPr/>
        </p:nvSpPr>
        <p:spPr bwMode="auto">
          <a:xfrm>
            <a:off x="2011680" y="324961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8" name="Line 61"/>
          <p:cNvSpPr>
            <a:spLocks noChangeShapeType="1"/>
          </p:cNvSpPr>
          <p:nvPr/>
        </p:nvSpPr>
        <p:spPr bwMode="auto">
          <a:xfrm>
            <a:off x="2011680" y="3552826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79" name="Line 62"/>
          <p:cNvSpPr>
            <a:spLocks noChangeShapeType="1"/>
          </p:cNvSpPr>
          <p:nvPr/>
        </p:nvSpPr>
        <p:spPr bwMode="auto">
          <a:xfrm>
            <a:off x="2011680" y="386080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0" name="Line 63"/>
          <p:cNvSpPr>
            <a:spLocks noChangeShapeType="1"/>
          </p:cNvSpPr>
          <p:nvPr/>
        </p:nvSpPr>
        <p:spPr bwMode="auto">
          <a:xfrm>
            <a:off x="2011680" y="4172478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1" name="Line 64"/>
          <p:cNvSpPr>
            <a:spLocks noChangeShapeType="1"/>
          </p:cNvSpPr>
          <p:nvPr/>
        </p:nvSpPr>
        <p:spPr bwMode="auto">
          <a:xfrm>
            <a:off x="2011680" y="4475163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2" name="Line 65"/>
          <p:cNvSpPr>
            <a:spLocks noChangeShapeType="1"/>
          </p:cNvSpPr>
          <p:nvPr/>
        </p:nvSpPr>
        <p:spPr bwMode="auto">
          <a:xfrm>
            <a:off x="2011680" y="4781551"/>
            <a:ext cx="2075688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3" name="Line 66"/>
          <p:cNvSpPr>
            <a:spLocks noChangeShapeType="1"/>
          </p:cNvSpPr>
          <p:nvPr/>
        </p:nvSpPr>
        <p:spPr bwMode="auto">
          <a:xfrm>
            <a:off x="2695892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" name="Line 67"/>
          <p:cNvSpPr>
            <a:spLocks noChangeShapeType="1"/>
          </p:cNvSpPr>
          <p:nvPr/>
        </p:nvSpPr>
        <p:spPr bwMode="auto">
          <a:xfrm>
            <a:off x="3397568" y="2325688"/>
            <a:ext cx="1588" cy="276383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5" name="Line 70"/>
          <p:cNvSpPr>
            <a:spLocks noChangeShapeType="1"/>
          </p:cNvSpPr>
          <p:nvPr/>
        </p:nvSpPr>
        <p:spPr bwMode="auto">
          <a:xfrm>
            <a:off x="2011680" y="2325688"/>
            <a:ext cx="1588" cy="276383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Line 72"/>
          <p:cNvSpPr>
            <a:spLocks noChangeShapeType="1"/>
          </p:cNvSpPr>
          <p:nvPr/>
        </p:nvSpPr>
        <p:spPr bwMode="auto">
          <a:xfrm>
            <a:off x="2011680" y="2325688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7" name="Line 74"/>
          <p:cNvSpPr>
            <a:spLocks noChangeShapeType="1"/>
          </p:cNvSpPr>
          <p:nvPr/>
        </p:nvSpPr>
        <p:spPr bwMode="auto">
          <a:xfrm>
            <a:off x="2011680" y="5089526"/>
            <a:ext cx="2075688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70"/>
          <p:cNvSpPr>
            <a:spLocks noChangeShapeType="1"/>
          </p:cNvSpPr>
          <p:nvPr/>
        </p:nvSpPr>
        <p:spPr bwMode="auto">
          <a:xfrm>
            <a:off x="4096066" y="2316480"/>
            <a:ext cx="1588" cy="2788920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7" name="Rectangle 46"/>
          <p:cNvSpPr>
            <a:spLocks noChangeArrowheads="1"/>
          </p:cNvSpPr>
          <p:nvPr/>
        </p:nvSpPr>
        <p:spPr bwMode="auto">
          <a:xfrm>
            <a:off x="931068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0</a:t>
            </a:r>
          </a:p>
        </p:txBody>
      </p:sp>
      <p:sp>
        <p:nvSpPr>
          <p:cNvPr id="98" name="Rectangle 47"/>
          <p:cNvSpPr>
            <a:spLocks noChangeArrowheads="1"/>
          </p:cNvSpPr>
          <p:nvPr/>
        </p:nvSpPr>
        <p:spPr bwMode="auto">
          <a:xfrm>
            <a:off x="8618538" y="2640544"/>
            <a:ext cx="692150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-</a:t>
            </a:r>
          </a:p>
        </p:txBody>
      </p:sp>
      <p:sp>
        <p:nvSpPr>
          <p:cNvPr id="99" name="Rectangle 48"/>
          <p:cNvSpPr>
            <a:spLocks noChangeArrowheads="1"/>
          </p:cNvSpPr>
          <p:nvPr/>
        </p:nvSpPr>
        <p:spPr bwMode="auto">
          <a:xfrm>
            <a:off x="7924800" y="2640544"/>
            <a:ext cx="693738" cy="3079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990000"/>
                </a:solidFill>
                <a:latin typeface="Calibri" pitchFamily="34" charset="0"/>
              </a:rPr>
              <a:t>2E</a:t>
            </a:r>
          </a:p>
        </p:txBody>
      </p:sp>
      <p:sp>
        <p:nvSpPr>
          <p:cNvPr id="100" name="Rectangle 52"/>
          <p:cNvSpPr>
            <a:spLocks noChangeArrowheads="1"/>
          </p:cNvSpPr>
          <p:nvPr/>
        </p:nvSpPr>
        <p:spPr bwMode="auto">
          <a:xfrm>
            <a:off x="931068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101" name="Rectangle 53"/>
          <p:cNvSpPr>
            <a:spLocks noChangeArrowheads="1"/>
          </p:cNvSpPr>
          <p:nvPr/>
        </p:nvSpPr>
        <p:spPr bwMode="auto">
          <a:xfrm>
            <a:off x="8618538" y="2334155"/>
            <a:ext cx="692150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102" name="Rectangle 54"/>
          <p:cNvSpPr>
            <a:spLocks noChangeArrowheads="1"/>
          </p:cNvSpPr>
          <p:nvPr/>
        </p:nvSpPr>
        <p:spPr bwMode="auto">
          <a:xfrm>
            <a:off x="7924800" y="2334155"/>
            <a:ext cx="693738" cy="3063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i="1" dirty="0">
                <a:solidFill>
                  <a:srgbClr val="990000"/>
                </a:solidFill>
                <a:latin typeface="Calibri" pitchFamily="34" charset="0"/>
              </a:rPr>
              <a:t>VPN</a:t>
            </a:r>
          </a:p>
        </p:txBody>
      </p:sp>
      <p:sp>
        <p:nvSpPr>
          <p:cNvPr id="103" name="Line 58"/>
          <p:cNvSpPr>
            <a:spLocks noChangeShapeType="1"/>
          </p:cNvSpPr>
          <p:nvPr/>
        </p:nvSpPr>
        <p:spPr bwMode="auto">
          <a:xfrm>
            <a:off x="7924800" y="2640543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4" name="Line 59"/>
          <p:cNvSpPr>
            <a:spLocks noChangeShapeType="1"/>
          </p:cNvSpPr>
          <p:nvPr/>
        </p:nvSpPr>
        <p:spPr bwMode="auto">
          <a:xfrm>
            <a:off x="7924800" y="2948518"/>
            <a:ext cx="2103120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5" name="Line 72"/>
          <p:cNvSpPr>
            <a:spLocks noChangeShapeType="1"/>
          </p:cNvSpPr>
          <p:nvPr/>
        </p:nvSpPr>
        <p:spPr bwMode="auto">
          <a:xfrm>
            <a:off x="7924800" y="2334155"/>
            <a:ext cx="2103120" cy="1588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6" name="Line 73"/>
          <p:cNvSpPr>
            <a:spLocks noChangeShapeType="1"/>
          </p:cNvSpPr>
          <p:nvPr/>
        </p:nvSpPr>
        <p:spPr bwMode="auto">
          <a:xfrm>
            <a:off x="10011305" y="2334156"/>
            <a:ext cx="1588" cy="615951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7" name="Line 73"/>
          <p:cNvSpPr>
            <a:spLocks noChangeShapeType="1"/>
          </p:cNvSpPr>
          <p:nvPr/>
        </p:nvSpPr>
        <p:spPr bwMode="auto">
          <a:xfrm>
            <a:off x="7924800" y="2341563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8" name="Line 73"/>
          <p:cNvSpPr>
            <a:spLocks noChangeShapeType="1"/>
          </p:cNvSpPr>
          <p:nvPr/>
        </p:nvSpPr>
        <p:spPr bwMode="auto">
          <a:xfrm>
            <a:off x="8610600" y="2344791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9" name="Line 73"/>
          <p:cNvSpPr>
            <a:spLocks noChangeShapeType="1"/>
          </p:cNvSpPr>
          <p:nvPr/>
        </p:nvSpPr>
        <p:spPr bwMode="auto">
          <a:xfrm>
            <a:off x="9296400" y="2338685"/>
            <a:ext cx="1588" cy="598489"/>
          </a:xfrm>
          <a:prstGeom prst="line">
            <a:avLst/>
          </a:prstGeom>
          <a:noFill/>
          <a:ln w="127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0" name="Rectangle 2"/>
          <p:cNvSpPr txBox="1">
            <a:spLocks noChangeArrowheads="1"/>
          </p:cNvSpPr>
          <p:nvPr/>
        </p:nvSpPr>
        <p:spPr bwMode="auto">
          <a:xfrm>
            <a:off x="7203546" y="221297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112" name="Rectangle 2"/>
          <p:cNvSpPr txBox="1">
            <a:spLocks noChangeArrowheads="1"/>
          </p:cNvSpPr>
          <p:nvPr/>
        </p:nvSpPr>
        <p:spPr bwMode="auto">
          <a:xfrm rot="5400000">
            <a:off x="8904024" y="3126336"/>
            <a:ext cx="492655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None/>
              <a:tabLst>
                <a:tab pos="669925" algn="l"/>
                <a:tab pos="1584325" algn="l"/>
                <a:tab pos="2498725" algn="l"/>
                <a:tab pos="3413125" algn="l"/>
                <a:tab pos="4327525" algn="l"/>
                <a:tab pos="5241925" algn="l"/>
                <a:tab pos="6156325" algn="l"/>
                <a:tab pos="7070725" algn="l"/>
                <a:tab pos="7985125" algn="l"/>
                <a:tab pos="8899525" algn="l"/>
                <a:tab pos="9813925" algn="l"/>
              </a:tabLst>
            </a:pPr>
            <a:r>
              <a:rPr lang="en-GB" sz="3600" b="0" dirty="0"/>
              <a:t>…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61BABE-09B8-4834-AB21-8AB651BA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2208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TLB</a:t>
            </a:r>
          </a:p>
        </p:txBody>
      </p:sp>
      <p:sp>
        <p:nvSpPr>
          <p:cNvPr id="358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entries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4-way associative</a:t>
            </a:r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2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 lvl="1"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264953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26495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13</a:t>
            </a:r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313690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31369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12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3624264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3" name="Rectangle 13"/>
          <p:cNvSpPr>
            <a:spLocks noChangeArrowheads="1"/>
          </p:cNvSpPr>
          <p:nvPr/>
        </p:nvSpPr>
        <p:spPr bwMode="auto">
          <a:xfrm>
            <a:off x="36242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5855" name="Rectangle 15"/>
          <p:cNvSpPr>
            <a:spLocks noChangeArrowheads="1"/>
          </p:cNvSpPr>
          <p:nvPr/>
        </p:nvSpPr>
        <p:spPr bwMode="auto">
          <a:xfrm>
            <a:off x="4111626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41116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4598989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45989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086351" y="3275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0863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573714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557371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061076" y="3275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8" name="Rectangle 28"/>
          <p:cNvSpPr>
            <a:spLocks noChangeArrowheads="1"/>
          </p:cNvSpPr>
          <p:nvPr/>
        </p:nvSpPr>
        <p:spPr bwMode="auto">
          <a:xfrm>
            <a:off x="606107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5870" name="Rectangle 30"/>
          <p:cNvSpPr>
            <a:spLocks noChangeArrowheads="1"/>
          </p:cNvSpPr>
          <p:nvPr/>
        </p:nvSpPr>
        <p:spPr bwMode="auto">
          <a:xfrm>
            <a:off x="654843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1" name="Rectangle 31"/>
          <p:cNvSpPr>
            <a:spLocks noChangeArrowheads="1"/>
          </p:cNvSpPr>
          <p:nvPr/>
        </p:nvSpPr>
        <p:spPr bwMode="auto">
          <a:xfrm>
            <a:off x="654843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5873" name="Rectangle 33"/>
          <p:cNvSpPr>
            <a:spLocks noChangeArrowheads="1"/>
          </p:cNvSpPr>
          <p:nvPr/>
        </p:nvSpPr>
        <p:spPr bwMode="auto">
          <a:xfrm>
            <a:off x="703580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Rectangle 34"/>
          <p:cNvSpPr>
            <a:spLocks noChangeArrowheads="1"/>
          </p:cNvSpPr>
          <p:nvPr/>
        </p:nvSpPr>
        <p:spPr bwMode="auto">
          <a:xfrm>
            <a:off x="703580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5876" name="Rectangle 36"/>
          <p:cNvSpPr>
            <a:spLocks noChangeArrowheads="1"/>
          </p:cNvSpPr>
          <p:nvPr/>
        </p:nvSpPr>
        <p:spPr bwMode="auto">
          <a:xfrm>
            <a:off x="7523164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7523164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>
            <a:off x="8010526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>
            <a:off x="8010526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8497889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>
            <a:off x="8497889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5885" name="Rectangle 45"/>
          <p:cNvSpPr>
            <a:spLocks noChangeArrowheads="1"/>
          </p:cNvSpPr>
          <p:nvPr/>
        </p:nvSpPr>
        <p:spPr bwMode="auto">
          <a:xfrm>
            <a:off x="8985251" y="3275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>
            <a:off x="8985251" y="2970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48438" y="3731684"/>
            <a:ext cx="2924175" cy="333375"/>
            <a:chOff x="3061" y="2140"/>
            <a:chExt cx="1842" cy="210"/>
          </a:xfrm>
        </p:grpSpPr>
        <p:sp>
          <p:nvSpPr>
            <p:cNvPr id="35888" name="Line 48"/>
            <p:cNvSpPr>
              <a:spLocks noChangeShapeType="1"/>
            </p:cNvSpPr>
            <p:nvPr/>
          </p:nvSpPr>
          <p:spPr bwMode="auto">
            <a:xfrm>
              <a:off x="3061" y="2231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89" name="Text Box 49"/>
            <p:cNvSpPr txBox="1">
              <a:spLocks noChangeArrowheads="1"/>
            </p:cNvSpPr>
            <p:nvPr/>
          </p:nvSpPr>
          <p:spPr bwMode="auto">
            <a:xfrm>
              <a:off x="3768" y="2140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41071" y="3732213"/>
            <a:ext cx="3916362" cy="333375"/>
            <a:chOff x="605" y="2135"/>
            <a:chExt cx="2467" cy="210"/>
          </a:xfrm>
        </p:grpSpPr>
        <p:sp>
          <p:nvSpPr>
            <p:cNvPr id="35891" name="Line 51"/>
            <p:cNvSpPr>
              <a:spLocks noChangeShapeType="1"/>
            </p:cNvSpPr>
            <p:nvPr/>
          </p:nvSpPr>
          <p:spPr bwMode="auto">
            <a:xfrm>
              <a:off x="605" y="2226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2" name="Text Box 52"/>
            <p:cNvSpPr txBox="1">
              <a:spLocks noChangeArrowheads="1"/>
            </p:cNvSpPr>
            <p:nvPr/>
          </p:nvSpPr>
          <p:spPr bwMode="auto">
            <a:xfrm>
              <a:off x="1553" y="2135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VPN</a:t>
              </a:r>
            </a:p>
          </p:txBody>
        </p:sp>
      </p:grpSp>
      <p:grpSp>
        <p:nvGrpSpPr>
          <p:cNvPr id="4" name="Group 53"/>
          <p:cNvGrpSpPr>
            <a:grpSpLocks/>
          </p:cNvGrpSpPr>
          <p:nvPr/>
        </p:nvGrpSpPr>
        <p:grpSpPr bwMode="auto">
          <a:xfrm>
            <a:off x="5570539" y="2708803"/>
            <a:ext cx="992187" cy="306388"/>
            <a:chOff x="2445" y="1501"/>
            <a:chExt cx="625" cy="193"/>
          </a:xfrm>
        </p:grpSpPr>
        <p:sp>
          <p:nvSpPr>
            <p:cNvPr id="35894" name="Line 54"/>
            <p:cNvSpPr>
              <a:spLocks noChangeShapeType="1"/>
            </p:cNvSpPr>
            <p:nvPr/>
          </p:nvSpPr>
          <p:spPr bwMode="auto">
            <a:xfrm>
              <a:off x="2445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5" name="Text Box 55"/>
            <p:cNvSpPr txBox="1">
              <a:spLocks noChangeArrowheads="1"/>
            </p:cNvSpPr>
            <p:nvPr/>
          </p:nvSpPr>
          <p:spPr bwMode="auto">
            <a:xfrm>
              <a:off x="2586" y="1501"/>
              <a:ext cx="340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TLBI</a:t>
              </a:r>
            </a:p>
          </p:txBody>
        </p:sp>
      </p:grpSp>
      <p:grpSp>
        <p:nvGrpSpPr>
          <p:cNvPr id="5" name="Group 56"/>
          <p:cNvGrpSpPr>
            <a:grpSpLocks/>
          </p:cNvGrpSpPr>
          <p:nvPr/>
        </p:nvGrpSpPr>
        <p:grpSpPr bwMode="auto">
          <a:xfrm>
            <a:off x="2649538" y="2705099"/>
            <a:ext cx="2925762" cy="306388"/>
            <a:chOff x="605" y="1488"/>
            <a:chExt cx="1843" cy="193"/>
          </a:xfrm>
        </p:grpSpPr>
        <p:sp>
          <p:nvSpPr>
            <p:cNvPr id="35897" name="Line 57"/>
            <p:cNvSpPr>
              <a:spLocks noChangeShapeType="1"/>
            </p:cNvSpPr>
            <p:nvPr/>
          </p:nvSpPr>
          <p:spPr bwMode="auto">
            <a:xfrm>
              <a:off x="605" y="1566"/>
              <a:ext cx="184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898" name="Text Box 58"/>
            <p:cNvSpPr txBox="1">
              <a:spLocks noChangeArrowheads="1"/>
            </p:cNvSpPr>
            <p:nvPr/>
          </p:nvSpPr>
          <p:spPr bwMode="auto">
            <a:xfrm>
              <a:off x="1387" y="1488"/>
              <a:ext cx="367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TLBT</a:t>
              </a:r>
            </a:p>
          </p:txBody>
        </p:sp>
      </p:grpSp>
      <p:sp>
        <p:nvSpPr>
          <p:cNvPr id="35900" name="Rectangle 60"/>
          <p:cNvSpPr>
            <a:spLocks noChangeArrowheads="1"/>
          </p:cNvSpPr>
          <p:nvPr/>
        </p:nvSpPr>
        <p:spPr bwMode="auto">
          <a:xfrm>
            <a:off x="9586913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01" name="Rectangle 61"/>
          <p:cNvSpPr>
            <a:spLocks noChangeArrowheads="1"/>
          </p:cNvSpPr>
          <p:nvPr/>
        </p:nvSpPr>
        <p:spPr bwMode="auto">
          <a:xfrm>
            <a:off x="8956675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02" name="Rectangle 62"/>
          <p:cNvSpPr>
            <a:spLocks noChangeArrowheads="1"/>
          </p:cNvSpPr>
          <p:nvPr/>
        </p:nvSpPr>
        <p:spPr bwMode="auto">
          <a:xfrm>
            <a:off x="83312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03" name="Rectangle 63"/>
          <p:cNvSpPr>
            <a:spLocks noChangeArrowheads="1"/>
          </p:cNvSpPr>
          <p:nvPr/>
        </p:nvSpPr>
        <p:spPr bwMode="auto">
          <a:xfrm>
            <a:off x="7702550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4" name="Rectangle 64"/>
          <p:cNvSpPr>
            <a:spLocks noChangeArrowheads="1"/>
          </p:cNvSpPr>
          <p:nvPr/>
        </p:nvSpPr>
        <p:spPr bwMode="auto">
          <a:xfrm>
            <a:off x="707707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35905" name="Rectangle 65"/>
          <p:cNvSpPr>
            <a:spLocks noChangeArrowheads="1"/>
          </p:cNvSpPr>
          <p:nvPr/>
        </p:nvSpPr>
        <p:spPr bwMode="auto">
          <a:xfrm>
            <a:off x="6450013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06" name="Rectangle 66"/>
          <p:cNvSpPr>
            <a:spLocks noChangeArrowheads="1"/>
          </p:cNvSpPr>
          <p:nvPr/>
        </p:nvSpPr>
        <p:spPr bwMode="auto">
          <a:xfrm>
            <a:off x="5821362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07" name="Rectangle 67"/>
          <p:cNvSpPr>
            <a:spLocks noChangeArrowheads="1"/>
          </p:cNvSpPr>
          <p:nvPr/>
        </p:nvSpPr>
        <p:spPr bwMode="auto">
          <a:xfrm>
            <a:off x="5194301" y="6024563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08" name="Rectangle 68"/>
          <p:cNvSpPr>
            <a:spLocks noChangeArrowheads="1"/>
          </p:cNvSpPr>
          <p:nvPr/>
        </p:nvSpPr>
        <p:spPr bwMode="auto">
          <a:xfrm>
            <a:off x="4568826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09" name="Rectangle 69"/>
          <p:cNvSpPr>
            <a:spLocks noChangeArrowheads="1"/>
          </p:cNvSpPr>
          <p:nvPr/>
        </p:nvSpPr>
        <p:spPr bwMode="auto">
          <a:xfrm>
            <a:off x="3940175" y="6024563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0" name="Rectangle 70"/>
          <p:cNvSpPr>
            <a:spLocks noChangeArrowheads="1"/>
          </p:cNvSpPr>
          <p:nvPr/>
        </p:nvSpPr>
        <p:spPr bwMode="auto">
          <a:xfrm>
            <a:off x="3314701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1" name="Rectangle 71"/>
          <p:cNvSpPr>
            <a:spLocks noChangeArrowheads="1"/>
          </p:cNvSpPr>
          <p:nvPr/>
        </p:nvSpPr>
        <p:spPr bwMode="auto">
          <a:xfrm>
            <a:off x="2684462" y="6024563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12" name="Rectangle 72"/>
          <p:cNvSpPr>
            <a:spLocks noChangeArrowheads="1"/>
          </p:cNvSpPr>
          <p:nvPr/>
        </p:nvSpPr>
        <p:spPr bwMode="auto">
          <a:xfrm>
            <a:off x="2058988" y="6024563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5913" name="Rectangle 73"/>
          <p:cNvSpPr>
            <a:spLocks noChangeArrowheads="1"/>
          </p:cNvSpPr>
          <p:nvPr/>
        </p:nvSpPr>
        <p:spPr bwMode="auto">
          <a:xfrm>
            <a:off x="9586913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4" name="Rectangle 74"/>
          <p:cNvSpPr>
            <a:spLocks noChangeArrowheads="1"/>
          </p:cNvSpPr>
          <p:nvPr/>
        </p:nvSpPr>
        <p:spPr bwMode="auto">
          <a:xfrm>
            <a:off x="8956675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5" name="Rectangle 75"/>
          <p:cNvSpPr>
            <a:spLocks noChangeArrowheads="1"/>
          </p:cNvSpPr>
          <p:nvPr/>
        </p:nvSpPr>
        <p:spPr bwMode="auto">
          <a:xfrm>
            <a:off x="83312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16" name="Rectangle 76"/>
          <p:cNvSpPr>
            <a:spLocks noChangeArrowheads="1"/>
          </p:cNvSpPr>
          <p:nvPr/>
        </p:nvSpPr>
        <p:spPr bwMode="auto">
          <a:xfrm>
            <a:off x="7702550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17" name="Rectangle 77"/>
          <p:cNvSpPr>
            <a:spLocks noChangeArrowheads="1"/>
          </p:cNvSpPr>
          <p:nvPr/>
        </p:nvSpPr>
        <p:spPr bwMode="auto">
          <a:xfrm>
            <a:off x="707707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18" name="Rectangle 78"/>
          <p:cNvSpPr>
            <a:spLocks noChangeArrowheads="1"/>
          </p:cNvSpPr>
          <p:nvPr/>
        </p:nvSpPr>
        <p:spPr bwMode="auto">
          <a:xfrm>
            <a:off x="6450013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06</a:t>
            </a:r>
          </a:p>
        </p:txBody>
      </p:sp>
      <p:sp>
        <p:nvSpPr>
          <p:cNvPr id="35919" name="Rectangle 79"/>
          <p:cNvSpPr>
            <a:spLocks noChangeArrowheads="1"/>
          </p:cNvSpPr>
          <p:nvPr/>
        </p:nvSpPr>
        <p:spPr bwMode="auto">
          <a:xfrm>
            <a:off x="5821362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0" name="Rectangle 80"/>
          <p:cNvSpPr>
            <a:spLocks noChangeArrowheads="1"/>
          </p:cNvSpPr>
          <p:nvPr/>
        </p:nvSpPr>
        <p:spPr bwMode="auto">
          <a:xfrm>
            <a:off x="5194301" y="5699125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1" name="Rectangle 81"/>
          <p:cNvSpPr>
            <a:spLocks noChangeArrowheads="1"/>
          </p:cNvSpPr>
          <p:nvPr/>
        </p:nvSpPr>
        <p:spPr bwMode="auto">
          <a:xfrm>
            <a:off x="4568826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5922" name="Rectangle 82"/>
          <p:cNvSpPr>
            <a:spLocks noChangeArrowheads="1"/>
          </p:cNvSpPr>
          <p:nvPr/>
        </p:nvSpPr>
        <p:spPr bwMode="auto">
          <a:xfrm>
            <a:off x="3940175" y="5699125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3" name="Rectangle 83"/>
          <p:cNvSpPr>
            <a:spLocks noChangeArrowheads="1"/>
          </p:cNvSpPr>
          <p:nvPr/>
        </p:nvSpPr>
        <p:spPr bwMode="auto">
          <a:xfrm>
            <a:off x="3314701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4" name="Rectangle 84"/>
          <p:cNvSpPr>
            <a:spLocks noChangeArrowheads="1"/>
          </p:cNvSpPr>
          <p:nvPr/>
        </p:nvSpPr>
        <p:spPr bwMode="auto">
          <a:xfrm>
            <a:off x="2684462" y="5699125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25" name="Rectangle 85"/>
          <p:cNvSpPr>
            <a:spLocks noChangeArrowheads="1"/>
          </p:cNvSpPr>
          <p:nvPr/>
        </p:nvSpPr>
        <p:spPr bwMode="auto">
          <a:xfrm>
            <a:off x="2058988" y="5699125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5926" name="Rectangle 86"/>
          <p:cNvSpPr>
            <a:spLocks noChangeArrowheads="1"/>
          </p:cNvSpPr>
          <p:nvPr/>
        </p:nvSpPr>
        <p:spPr bwMode="auto">
          <a:xfrm>
            <a:off x="9586913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27" name="Rectangle 87"/>
          <p:cNvSpPr>
            <a:spLocks noChangeArrowheads="1"/>
          </p:cNvSpPr>
          <p:nvPr/>
        </p:nvSpPr>
        <p:spPr bwMode="auto">
          <a:xfrm>
            <a:off x="8956675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28" name="Rectangle 88"/>
          <p:cNvSpPr>
            <a:spLocks noChangeArrowheads="1"/>
          </p:cNvSpPr>
          <p:nvPr/>
        </p:nvSpPr>
        <p:spPr bwMode="auto">
          <a:xfrm>
            <a:off x="83312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0A</a:t>
            </a:r>
          </a:p>
        </p:txBody>
      </p:sp>
      <p:sp>
        <p:nvSpPr>
          <p:cNvPr id="35929" name="Rectangle 89"/>
          <p:cNvSpPr>
            <a:spLocks noChangeArrowheads="1"/>
          </p:cNvSpPr>
          <p:nvPr/>
        </p:nvSpPr>
        <p:spPr bwMode="auto">
          <a:xfrm>
            <a:off x="7702550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0" name="Rectangle 90"/>
          <p:cNvSpPr>
            <a:spLocks noChangeArrowheads="1"/>
          </p:cNvSpPr>
          <p:nvPr/>
        </p:nvSpPr>
        <p:spPr bwMode="auto">
          <a:xfrm>
            <a:off x="707707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1" name="Rectangle 91"/>
          <p:cNvSpPr>
            <a:spLocks noChangeArrowheads="1"/>
          </p:cNvSpPr>
          <p:nvPr/>
        </p:nvSpPr>
        <p:spPr bwMode="auto">
          <a:xfrm>
            <a:off x="6450013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5932" name="Rectangle 92"/>
          <p:cNvSpPr>
            <a:spLocks noChangeArrowheads="1"/>
          </p:cNvSpPr>
          <p:nvPr/>
        </p:nvSpPr>
        <p:spPr bwMode="auto">
          <a:xfrm>
            <a:off x="5821362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33" name="Rectangle 93"/>
          <p:cNvSpPr>
            <a:spLocks noChangeArrowheads="1"/>
          </p:cNvSpPr>
          <p:nvPr/>
        </p:nvSpPr>
        <p:spPr bwMode="auto">
          <a:xfrm>
            <a:off x="5194301" y="5375275"/>
            <a:ext cx="627063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34" name="Rectangle 94"/>
          <p:cNvSpPr>
            <a:spLocks noChangeArrowheads="1"/>
          </p:cNvSpPr>
          <p:nvPr/>
        </p:nvSpPr>
        <p:spPr bwMode="auto">
          <a:xfrm>
            <a:off x="4568826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35" name="Rectangle 95"/>
          <p:cNvSpPr>
            <a:spLocks noChangeArrowheads="1"/>
          </p:cNvSpPr>
          <p:nvPr/>
        </p:nvSpPr>
        <p:spPr bwMode="auto">
          <a:xfrm>
            <a:off x="3940175" y="5375275"/>
            <a:ext cx="628650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36" name="Rectangle 96"/>
          <p:cNvSpPr>
            <a:spLocks noChangeArrowheads="1"/>
          </p:cNvSpPr>
          <p:nvPr/>
        </p:nvSpPr>
        <p:spPr bwMode="auto">
          <a:xfrm>
            <a:off x="3314701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35937" name="Rectangle 97"/>
          <p:cNvSpPr>
            <a:spLocks noChangeArrowheads="1"/>
          </p:cNvSpPr>
          <p:nvPr/>
        </p:nvSpPr>
        <p:spPr bwMode="auto">
          <a:xfrm>
            <a:off x="2684462" y="5375275"/>
            <a:ext cx="630238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38" name="Rectangle 98"/>
          <p:cNvSpPr>
            <a:spLocks noChangeArrowheads="1"/>
          </p:cNvSpPr>
          <p:nvPr/>
        </p:nvSpPr>
        <p:spPr bwMode="auto">
          <a:xfrm>
            <a:off x="2058988" y="5375275"/>
            <a:ext cx="625475" cy="323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5939" name="Rectangle 99"/>
          <p:cNvSpPr>
            <a:spLocks noChangeArrowheads="1"/>
          </p:cNvSpPr>
          <p:nvPr/>
        </p:nvSpPr>
        <p:spPr bwMode="auto">
          <a:xfrm>
            <a:off x="9586913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0" name="Rectangle 100"/>
          <p:cNvSpPr>
            <a:spLocks noChangeArrowheads="1"/>
          </p:cNvSpPr>
          <p:nvPr/>
        </p:nvSpPr>
        <p:spPr bwMode="auto">
          <a:xfrm>
            <a:off x="8956675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5941" name="Rectangle 101"/>
          <p:cNvSpPr>
            <a:spLocks noChangeArrowheads="1"/>
          </p:cNvSpPr>
          <p:nvPr/>
        </p:nvSpPr>
        <p:spPr bwMode="auto">
          <a:xfrm>
            <a:off x="83312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07</a:t>
            </a:r>
          </a:p>
        </p:txBody>
      </p:sp>
      <p:sp>
        <p:nvSpPr>
          <p:cNvPr id="35942" name="Rectangle 102"/>
          <p:cNvSpPr>
            <a:spLocks noChangeArrowheads="1"/>
          </p:cNvSpPr>
          <p:nvPr/>
        </p:nvSpPr>
        <p:spPr bwMode="auto">
          <a:xfrm>
            <a:off x="7702550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3" name="Rectangle 103"/>
          <p:cNvSpPr>
            <a:spLocks noChangeArrowheads="1"/>
          </p:cNvSpPr>
          <p:nvPr/>
        </p:nvSpPr>
        <p:spPr bwMode="auto">
          <a:xfrm>
            <a:off x="707707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44" name="Rectangle 104"/>
          <p:cNvSpPr>
            <a:spLocks noChangeArrowheads="1"/>
          </p:cNvSpPr>
          <p:nvPr/>
        </p:nvSpPr>
        <p:spPr bwMode="auto">
          <a:xfrm>
            <a:off x="6450013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5945" name="Rectangle 105"/>
          <p:cNvSpPr>
            <a:spLocks noChangeArrowheads="1"/>
          </p:cNvSpPr>
          <p:nvPr/>
        </p:nvSpPr>
        <p:spPr bwMode="auto">
          <a:xfrm>
            <a:off x="5821362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5946" name="Rectangle 106"/>
          <p:cNvSpPr>
            <a:spLocks noChangeArrowheads="1"/>
          </p:cNvSpPr>
          <p:nvPr/>
        </p:nvSpPr>
        <p:spPr bwMode="auto">
          <a:xfrm>
            <a:off x="5194301" y="5049838"/>
            <a:ext cx="627063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5947" name="Rectangle 107"/>
          <p:cNvSpPr>
            <a:spLocks noChangeArrowheads="1"/>
          </p:cNvSpPr>
          <p:nvPr/>
        </p:nvSpPr>
        <p:spPr bwMode="auto">
          <a:xfrm>
            <a:off x="4568826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5948" name="Rectangle 108"/>
          <p:cNvSpPr>
            <a:spLocks noChangeArrowheads="1"/>
          </p:cNvSpPr>
          <p:nvPr/>
        </p:nvSpPr>
        <p:spPr bwMode="auto">
          <a:xfrm>
            <a:off x="3940175" y="5049838"/>
            <a:ext cx="628650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5949" name="Rectangle 109"/>
          <p:cNvSpPr>
            <a:spLocks noChangeArrowheads="1"/>
          </p:cNvSpPr>
          <p:nvPr/>
        </p:nvSpPr>
        <p:spPr bwMode="auto">
          <a:xfrm>
            <a:off x="3314701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5950" name="Rectangle 110"/>
          <p:cNvSpPr>
            <a:spLocks noChangeArrowheads="1"/>
          </p:cNvSpPr>
          <p:nvPr/>
        </p:nvSpPr>
        <p:spPr bwMode="auto">
          <a:xfrm>
            <a:off x="2684462" y="5049838"/>
            <a:ext cx="630238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5951" name="Rectangle 111"/>
          <p:cNvSpPr>
            <a:spLocks noChangeArrowheads="1"/>
          </p:cNvSpPr>
          <p:nvPr/>
        </p:nvSpPr>
        <p:spPr bwMode="auto">
          <a:xfrm>
            <a:off x="2058988" y="5049838"/>
            <a:ext cx="625475" cy="325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5952" name="Rectangle 112"/>
          <p:cNvSpPr>
            <a:spLocks noChangeArrowheads="1"/>
          </p:cNvSpPr>
          <p:nvPr/>
        </p:nvSpPr>
        <p:spPr bwMode="auto">
          <a:xfrm>
            <a:off x="9586913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3" name="Rectangle 113"/>
          <p:cNvSpPr>
            <a:spLocks noChangeArrowheads="1"/>
          </p:cNvSpPr>
          <p:nvPr/>
        </p:nvSpPr>
        <p:spPr bwMode="auto">
          <a:xfrm>
            <a:off x="8956675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4" name="Rectangle 114"/>
          <p:cNvSpPr>
            <a:spLocks noChangeArrowheads="1"/>
          </p:cNvSpPr>
          <p:nvPr/>
        </p:nvSpPr>
        <p:spPr bwMode="auto">
          <a:xfrm>
            <a:off x="83312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5" name="Rectangle 115"/>
          <p:cNvSpPr>
            <a:spLocks noChangeArrowheads="1"/>
          </p:cNvSpPr>
          <p:nvPr/>
        </p:nvSpPr>
        <p:spPr bwMode="auto">
          <a:xfrm>
            <a:off x="7702550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6" name="Rectangle 116"/>
          <p:cNvSpPr>
            <a:spLocks noChangeArrowheads="1"/>
          </p:cNvSpPr>
          <p:nvPr/>
        </p:nvSpPr>
        <p:spPr bwMode="auto">
          <a:xfrm>
            <a:off x="707707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57" name="Rectangle 117"/>
          <p:cNvSpPr>
            <a:spLocks noChangeArrowheads="1"/>
          </p:cNvSpPr>
          <p:nvPr/>
        </p:nvSpPr>
        <p:spPr bwMode="auto">
          <a:xfrm>
            <a:off x="6450013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58" name="Rectangle 118"/>
          <p:cNvSpPr>
            <a:spLocks noChangeArrowheads="1"/>
          </p:cNvSpPr>
          <p:nvPr/>
        </p:nvSpPr>
        <p:spPr bwMode="auto">
          <a:xfrm>
            <a:off x="5821362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59" name="Rectangle 119"/>
          <p:cNvSpPr>
            <a:spLocks noChangeArrowheads="1"/>
          </p:cNvSpPr>
          <p:nvPr/>
        </p:nvSpPr>
        <p:spPr bwMode="auto">
          <a:xfrm>
            <a:off x="5194301" y="4724400"/>
            <a:ext cx="627063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0" name="Rectangle 120"/>
          <p:cNvSpPr>
            <a:spLocks noChangeArrowheads="1"/>
          </p:cNvSpPr>
          <p:nvPr/>
        </p:nvSpPr>
        <p:spPr bwMode="auto">
          <a:xfrm>
            <a:off x="4568826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1" name="Rectangle 121"/>
          <p:cNvSpPr>
            <a:spLocks noChangeArrowheads="1"/>
          </p:cNvSpPr>
          <p:nvPr/>
        </p:nvSpPr>
        <p:spPr bwMode="auto">
          <a:xfrm>
            <a:off x="3940175" y="4724400"/>
            <a:ext cx="628650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5962" name="Rectangle 122"/>
          <p:cNvSpPr>
            <a:spLocks noChangeArrowheads="1"/>
          </p:cNvSpPr>
          <p:nvPr/>
        </p:nvSpPr>
        <p:spPr bwMode="auto">
          <a:xfrm>
            <a:off x="3314701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PPN</a:t>
            </a:r>
          </a:p>
        </p:txBody>
      </p:sp>
      <p:sp>
        <p:nvSpPr>
          <p:cNvPr id="35963" name="Rectangle 123"/>
          <p:cNvSpPr>
            <a:spLocks noChangeArrowheads="1"/>
          </p:cNvSpPr>
          <p:nvPr/>
        </p:nvSpPr>
        <p:spPr bwMode="auto">
          <a:xfrm>
            <a:off x="2684462" y="4724400"/>
            <a:ext cx="630238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5964" name="Rectangle 124"/>
          <p:cNvSpPr>
            <a:spLocks noChangeArrowheads="1"/>
          </p:cNvSpPr>
          <p:nvPr/>
        </p:nvSpPr>
        <p:spPr bwMode="auto">
          <a:xfrm>
            <a:off x="2058988" y="4724400"/>
            <a:ext cx="625475" cy="32543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Set</a:t>
            </a:r>
          </a:p>
        </p:txBody>
      </p:sp>
      <p:sp>
        <p:nvSpPr>
          <p:cNvPr id="35965" name="Line 125"/>
          <p:cNvSpPr>
            <a:spLocks noChangeShapeType="1"/>
          </p:cNvSpPr>
          <p:nvPr/>
        </p:nvSpPr>
        <p:spPr bwMode="auto">
          <a:xfrm>
            <a:off x="2058988" y="5049838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66" name="Line 126"/>
          <p:cNvSpPr>
            <a:spLocks noChangeShapeType="1"/>
          </p:cNvSpPr>
          <p:nvPr/>
        </p:nvSpPr>
        <p:spPr bwMode="auto">
          <a:xfrm>
            <a:off x="2058988" y="537527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7" name="Line 127"/>
          <p:cNvSpPr>
            <a:spLocks noChangeShapeType="1"/>
          </p:cNvSpPr>
          <p:nvPr/>
        </p:nvSpPr>
        <p:spPr bwMode="auto">
          <a:xfrm>
            <a:off x="2058988" y="5699125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8" name="Line 128"/>
          <p:cNvSpPr>
            <a:spLocks noChangeShapeType="1"/>
          </p:cNvSpPr>
          <p:nvPr/>
        </p:nvSpPr>
        <p:spPr bwMode="auto">
          <a:xfrm>
            <a:off x="2058988" y="6024563"/>
            <a:ext cx="8153401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69" name="Line 129"/>
          <p:cNvSpPr>
            <a:spLocks noChangeShapeType="1"/>
          </p:cNvSpPr>
          <p:nvPr/>
        </p:nvSpPr>
        <p:spPr bwMode="auto">
          <a:xfrm>
            <a:off x="33147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0" name="Line 130"/>
          <p:cNvSpPr>
            <a:spLocks noChangeShapeType="1"/>
          </p:cNvSpPr>
          <p:nvPr/>
        </p:nvSpPr>
        <p:spPr bwMode="auto">
          <a:xfrm>
            <a:off x="39401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1" name="Line 131"/>
          <p:cNvSpPr>
            <a:spLocks noChangeShapeType="1"/>
          </p:cNvSpPr>
          <p:nvPr/>
        </p:nvSpPr>
        <p:spPr bwMode="auto">
          <a:xfrm>
            <a:off x="519430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2" name="Line 132"/>
          <p:cNvSpPr>
            <a:spLocks noChangeShapeType="1"/>
          </p:cNvSpPr>
          <p:nvPr/>
        </p:nvSpPr>
        <p:spPr bwMode="auto">
          <a:xfrm>
            <a:off x="582136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3" name="Line 133"/>
          <p:cNvSpPr>
            <a:spLocks noChangeShapeType="1"/>
          </p:cNvSpPr>
          <p:nvPr/>
        </p:nvSpPr>
        <p:spPr bwMode="auto">
          <a:xfrm>
            <a:off x="70770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4" name="Line 134"/>
          <p:cNvSpPr>
            <a:spLocks noChangeShapeType="1"/>
          </p:cNvSpPr>
          <p:nvPr/>
        </p:nvSpPr>
        <p:spPr bwMode="auto">
          <a:xfrm>
            <a:off x="7702550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5" name="Line 135"/>
          <p:cNvSpPr>
            <a:spLocks noChangeShapeType="1"/>
          </p:cNvSpPr>
          <p:nvPr/>
        </p:nvSpPr>
        <p:spPr bwMode="auto">
          <a:xfrm>
            <a:off x="8956675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6" name="Line 136"/>
          <p:cNvSpPr>
            <a:spLocks noChangeShapeType="1"/>
          </p:cNvSpPr>
          <p:nvPr/>
        </p:nvSpPr>
        <p:spPr bwMode="auto">
          <a:xfrm>
            <a:off x="9586912" y="4724401"/>
            <a:ext cx="1588" cy="1625601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7" name="Line 137"/>
          <p:cNvSpPr>
            <a:spLocks noChangeShapeType="1"/>
          </p:cNvSpPr>
          <p:nvPr/>
        </p:nvSpPr>
        <p:spPr bwMode="auto">
          <a:xfrm>
            <a:off x="268446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8" name="Line 138"/>
          <p:cNvSpPr>
            <a:spLocks noChangeShapeType="1"/>
          </p:cNvSpPr>
          <p:nvPr/>
        </p:nvSpPr>
        <p:spPr bwMode="auto">
          <a:xfrm>
            <a:off x="4568825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79" name="Line 139"/>
          <p:cNvSpPr>
            <a:spLocks noChangeShapeType="1"/>
          </p:cNvSpPr>
          <p:nvPr/>
        </p:nvSpPr>
        <p:spPr bwMode="auto">
          <a:xfrm>
            <a:off x="2058987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0" name="Line 140"/>
          <p:cNvSpPr>
            <a:spLocks noChangeShapeType="1"/>
          </p:cNvSpPr>
          <p:nvPr/>
        </p:nvSpPr>
        <p:spPr bwMode="auto">
          <a:xfrm>
            <a:off x="6450012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1" name="Line 141"/>
          <p:cNvSpPr>
            <a:spLocks noChangeShapeType="1"/>
          </p:cNvSpPr>
          <p:nvPr/>
        </p:nvSpPr>
        <p:spPr bwMode="auto">
          <a:xfrm>
            <a:off x="8331200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2" name="Line 142"/>
          <p:cNvSpPr>
            <a:spLocks noChangeShapeType="1"/>
          </p:cNvSpPr>
          <p:nvPr/>
        </p:nvSpPr>
        <p:spPr bwMode="auto">
          <a:xfrm>
            <a:off x="2058988" y="4724400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5983" name="Line 143"/>
          <p:cNvSpPr>
            <a:spLocks noChangeShapeType="1"/>
          </p:cNvSpPr>
          <p:nvPr/>
        </p:nvSpPr>
        <p:spPr bwMode="auto">
          <a:xfrm>
            <a:off x="10212388" y="4724401"/>
            <a:ext cx="1588" cy="1625601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5984" name="Line 144"/>
          <p:cNvSpPr>
            <a:spLocks noChangeShapeType="1"/>
          </p:cNvSpPr>
          <p:nvPr/>
        </p:nvSpPr>
        <p:spPr bwMode="auto">
          <a:xfrm>
            <a:off x="2058988" y="6350001"/>
            <a:ext cx="8153401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F365D-6FF0-4471-B11C-475EDC69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33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Simple Memory System: L1 Cache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16 lines, 4-byte block size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Direct mapped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35326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35326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11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3722689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3722689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4210052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77" name="Rectangle 13"/>
          <p:cNvSpPr>
            <a:spLocks noChangeArrowheads="1"/>
          </p:cNvSpPr>
          <p:nvPr/>
        </p:nvSpPr>
        <p:spPr bwMode="auto">
          <a:xfrm>
            <a:off x="421005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9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697415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4697415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8</a:t>
            </a:r>
          </a:p>
        </p:txBody>
      </p: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5184778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Rectangle 19"/>
          <p:cNvSpPr>
            <a:spLocks noChangeArrowheads="1"/>
          </p:cNvSpPr>
          <p:nvPr/>
        </p:nvSpPr>
        <p:spPr bwMode="auto">
          <a:xfrm>
            <a:off x="5184778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7</a:t>
            </a:r>
          </a:p>
        </p:txBody>
      </p:sp>
      <p:sp>
        <p:nvSpPr>
          <p:cNvPr id="36885" name="Rectangle 21"/>
          <p:cNvSpPr>
            <a:spLocks noChangeArrowheads="1"/>
          </p:cNvSpPr>
          <p:nvPr/>
        </p:nvSpPr>
        <p:spPr bwMode="auto">
          <a:xfrm>
            <a:off x="5672141" y="3125787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>
            <a:off x="5672141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6</a:t>
            </a:r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>
            <a:off x="6159504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615950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5</a:t>
            </a:r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>
            <a:off x="6646867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>
            <a:off x="6646867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4</a:t>
            </a:r>
          </a:p>
        </p:txBody>
      </p:sp>
      <p:sp>
        <p:nvSpPr>
          <p:cNvPr id="36894" name="Rectangle 30"/>
          <p:cNvSpPr>
            <a:spLocks noChangeArrowheads="1"/>
          </p:cNvSpPr>
          <p:nvPr/>
        </p:nvSpPr>
        <p:spPr bwMode="auto">
          <a:xfrm>
            <a:off x="7134230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5" name="Rectangle 31"/>
          <p:cNvSpPr>
            <a:spLocks noChangeArrowheads="1"/>
          </p:cNvSpPr>
          <p:nvPr/>
        </p:nvSpPr>
        <p:spPr bwMode="auto">
          <a:xfrm>
            <a:off x="7134230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3</a:t>
            </a:r>
          </a:p>
        </p:txBody>
      </p:sp>
      <p:sp>
        <p:nvSpPr>
          <p:cNvPr id="36897" name="Rectangle 33"/>
          <p:cNvSpPr>
            <a:spLocks noChangeArrowheads="1"/>
          </p:cNvSpPr>
          <p:nvPr/>
        </p:nvSpPr>
        <p:spPr bwMode="auto">
          <a:xfrm>
            <a:off x="7621592" y="3125787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8" name="Rectangle 34"/>
          <p:cNvSpPr>
            <a:spLocks noChangeArrowheads="1"/>
          </p:cNvSpPr>
          <p:nvPr/>
        </p:nvSpPr>
        <p:spPr bwMode="auto">
          <a:xfrm>
            <a:off x="7621592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2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>
            <a:off x="8108954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8108954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1</a:t>
            </a:r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>
            <a:off x="8596313" y="3125787"/>
            <a:ext cx="4873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Rectangle 40"/>
          <p:cNvSpPr>
            <a:spLocks noChangeArrowheads="1"/>
          </p:cNvSpPr>
          <p:nvPr/>
        </p:nvSpPr>
        <p:spPr bwMode="auto">
          <a:xfrm>
            <a:off x="8596313" y="2820987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6176965" y="3478213"/>
            <a:ext cx="2924175" cy="333375"/>
            <a:chOff x="2931" y="2156"/>
            <a:chExt cx="1842" cy="210"/>
          </a:xfrm>
        </p:grpSpPr>
        <p:sp>
          <p:nvSpPr>
            <p:cNvPr id="36906" name="Line 42"/>
            <p:cNvSpPr>
              <a:spLocks noChangeShapeType="1"/>
            </p:cNvSpPr>
            <p:nvPr/>
          </p:nvSpPr>
          <p:spPr bwMode="auto">
            <a:xfrm>
              <a:off x="2931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07" name="Text Box 43"/>
            <p:cNvSpPr txBox="1">
              <a:spLocks noChangeArrowheads="1"/>
            </p:cNvSpPr>
            <p:nvPr/>
          </p:nvSpPr>
          <p:spPr bwMode="auto">
            <a:xfrm>
              <a:off x="3638" y="2156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3" name="Group 44"/>
          <p:cNvGrpSpPr>
            <a:grpSpLocks/>
          </p:cNvGrpSpPr>
          <p:nvPr/>
        </p:nvGrpSpPr>
        <p:grpSpPr bwMode="auto">
          <a:xfrm>
            <a:off x="3281365" y="3478213"/>
            <a:ext cx="2924175" cy="333375"/>
            <a:chOff x="1107" y="2156"/>
            <a:chExt cx="1842" cy="210"/>
          </a:xfrm>
        </p:grpSpPr>
        <p:sp>
          <p:nvSpPr>
            <p:cNvPr id="36909" name="Line 45"/>
            <p:cNvSpPr>
              <a:spLocks noChangeShapeType="1"/>
            </p:cNvSpPr>
            <p:nvPr/>
          </p:nvSpPr>
          <p:spPr bwMode="auto">
            <a:xfrm>
              <a:off x="1107" y="2247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0" name="Text Box 46"/>
            <p:cNvSpPr txBox="1">
              <a:spLocks noChangeArrowheads="1"/>
            </p:cNvSpPr>
            <p:nvPr/>
          </p:nvSpPr>
          <p:spPr bwMode="auto">
            <a:xfrm>
              <a:off x="1814" y="2156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8080383" y="2523072"/>
            <a:ext cx="992189" cy="311151"/>
            <a:chOff x="4130" y="1501"/>
            <a:chExt cx="625" cy="196"/>
          </a:xfrm>
        </p:grpSpPr>
        <p:sp>
          <p:nvSpPr>
            <p:cNvPr id="36912" name="Line 48"/>
            <p:cNvSpPr>
              <a:spLocks noChangeShapeType="1"/>
            </p:cNvSpPr>
            <p:nvPr/>
          </p:nvSpPr>
          <p:spPr bwMode="auto">
            <a:xfrm>
              <a:off x="4130" y="1579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3" name="Text Box 49"/>
            <p:cNvSpPr txBox="1">
              <a:spLocks noChangeArrowheads="1"/>
            </p:cNvSpPr>
            <p:nvPr/>
          </p:nvSpPr>
          <p:spPr bwMode="auto">
            <a:xfrm>
              <a:off x="4314" y="1501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5" name="Group 50"/>
          <p:cNvGrpSpPr>
            <a:grpSpLocks/>
          </p:cNvGrpSpPr>
          <p:nvPr/>
        </p:nvGrpSpPr>
        <p:grpSpPr bwMode="auto">
          <a:xfrm>
            <a:off x="6151034" y="2519363"/>
            <a:ext cx="1927225" cy="306388"/>
            <a:chOff x="2920" y="1488"/>
            <a:chExt cx="1214" cy="193"/>
          </a:xfrm>
        </p:grpSpPr>
        <p:sp>
          <p:nvSpPr>
            <p:cNvPr id="36915" name="Line 51"/>
            <p:cNvSpPr>
              <a:spLocks noChangeShapeType="1"/>
            </p:cNvSpPr>
            <p:nvPr/>
          </p:nvSpPr>
          <p:spPr bwMode="auto">
            <a:xfrm>
              <a:off x="2920" y="1566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6" name="Text Box 52"/>
            <p:cNvSpPr txBox="1">
              <a:spLocks noChangeArrowheads="1"/>
            </p:cNvSpPr>
            <p:nvPr/>
          </p:nvSpPr>
          <p:spPr bwMode="auto">
            <a:xfrm>
              <a:off x="3460" y="1488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6" name="Group 53"/>
          <p:cNvGrpSpPr>
            <a:grpSpLocks/>
          </p:cNvGrpSpPr>
          <p:nvPr/>
        </p:nvGrpSpPr>
        <p:grpSpPr bwMode="auto">
          <a:xfrm>
            <a:off x="3235326" y="2514600"/>
            <a:ext cx="2894013" cy="306388"/>
            <a:chOff x="1078" y="1501"/>
            <a:chExt cx="1823" cy="193"/>
          </a:xfrm>
        </p:grpSpPr>
        <p:sp>
          <p:nvSpPr>
            <p:cNvPr id="36918" name="Line 54"/>
            <p:cNvSpPr>
              <a:spLocks noChangeShapeType="1"/>
            </p:cNvSpPr>
            <p:nvPr/>
          </p:nvSpPr>
          <p:spPr bwMode="auto">
            <a:xfrm>
              <a:off x="1078" y="1579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919" name="Text Box 55"/>
            <p:cNvSpPr txBox="1">
              <a:spLocks noChangeArrowheads="1"/>
            </p:cNvSpPr>
            <p:nvPr/>
          </p:nvSpPr>
          <p:spPr bwMode="auto">
            <a:xfrm>
              <a:off x="1928" y="1501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6928" name="Rectangle 64"/>
          <p:cNvSpPr>
            <a:spLocks noChangeArrowheads="1"/>
          </p:cNvSpPr>
          <p:nvPr/>
        </p:nvSpPr>
        <p:spPr bwMode="auto">
          <a:xfrm>
            <a:off x="53990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03</a:t>
            </a:r>
          </a:p>
        </p:txBody>
      </p:sp>
      <p:sp>
        <p:nvSpPr>
          <p:cNvPr id="36929" name="Rectangle 65"/>
          <p:cNvSpPr>
            <a:spLocks noChangeArrowheads="1"/>
          </p:cNvSpPr>
          <p:nvPr/>
        </p:nvSpPr>
        <p:spPr bwMode="auto">
          <a:xfrm>
            <a:off x="47799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DF</a:t>
            </a:r>
          </a:p>
        </p:txBody>
      </p:sp>
      <p:sp>
        <p:nvSpPr>
          <p:cNvPr id="36930" name="Rectangle 66"/>
          <p:cNvSpPr>
            <a:spLocks noChangeArrowheads="1"/>
          </p:cNvSpPr>
          <p:nvPr/>
        </p:nvSpPr>
        <p:spPr bwMode="auto">
          <a:xfrm>
            <a:off x="41592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C2</a:t>
            </a:r>
          </a:p>
        </p:txBody>
      </p:sp>
      <p:sp>
        <p:nvSpPr>
          <p:cNvPr id="36931" name="Rectangle 67"/>
          <p:cNvSpPr>
            <a:spLocks noChangeArrowheads="1"/>
          </p:cNvSpPr>
          <p:nvPr/>
        </p:nvSpPr>
        <p:spPr bwMode="auto">
          <a:xfrm>
            <a:off x="35369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6932" name="Rectangle 68"/>
          <p:cNvSpPr>
            <a:spLocks noChangeArrowheads="1"/>
          </p:cNvSpPr>
          <p:nvPr/>
        </p:nvSpPr>
        <p:spPr bwMode="auto">
          <a:xfrm>
            <a:off x="29162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33" name="Rectangle 69"/>
          <p:cNvSpPr>
            <a:spLocks noChangeArrowheads="1"/>
          </p:cNvSpPr>
          <p:nvPr/>
        </p:nvSpPr>
        <p:spPr bwMode="auto">
          <a:xfrm>
            <a:off x="22971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36934" name="Rectangle 70"/>
          <p:cNvSpPr>
            <a:spLocks noChangeArrowheads="1"/>
          </p:cNvSpPr>
          <p:nvPr/>
        </p:nvSpPr>
        <p:spPr bwMode="auto">
          <a:xfrm>
            <a:off x="16764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6942" name="Rectangle 78"/>
          <p:cNvSpPr>
            <a:spLocks noChangeArrowheads="1"/>
          </p:cNvSpPr>
          <p:nvPr/>
        </p:nvSpPr>
        <p:spPr bwMode="auto">
          <a:xfrm>
            <a:off x="53990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3" name="Rectangle 79"/>
          <p:cNvSpPr>
            <a:spLocks noChangeArrowheads="1"/>
          </p:cNvSpPr>
          <p:nvPr/>
        </p:nvSpPr>
        <p:spPr bwMode="auto">
          <a:xfrm>
            <a:off x="47799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4" name="Rectangle 80"/>
          <p:cNvSpPr>
            <a:spLocks noChangeArrowheads="1"/>
          </p:cNvSpPr>
          <p:nvPr/>
        </p:nvSpPr>
        <p:spPr bwMode="auto">
          <a:xfrm>
            <a:off x="41592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5" name="Rectangle 81"/>
          <p:cNvSpPr>
            <a:spLocks noChangeArrowheads="1"/>
          </p:cNvSpPr>
          <p:nvPr/>
        </p:nvSpPr>
        <p:spPr bwMode="auto">
          <a:xfrm>
            <a:off x="35369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46" name="Rectangle 82"/>
          <p:cNvSpPr>
            <a:spLocks noChangeArrowheads="1"/>
          </p:cNvSpPr>
          <p:nvPr/>
        </p:nvSpPr>
        <p:spPr bwMode="auto">
          <a:xfrm>
            <a:off x="29162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47" name="Rectangle 83"/>
          <p:cNvSpPr>
            <a:spLocks noChangeArrowheads="1"/>
          </p:cNvSpPr>
          <p:nvPr/>
        </p:nvSpPr>
        <p:spPr bwMode="auto">
          <a:xfrm>
            <a:off x="22971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31</a:t>
            </a:r>
          </a:p>
        </p:txBody>
      </p:sp>
      <p:sp>
        <p:nvSpPr>
          <p:cNvPr id="36948" name="Rectangle 84"/>
          <p:cNvSpPr>
            <a:spLocks noChangeArrowheads="1"/>
          </p:cNvSpPr>
          <p:nvPr/>
        </p:nvSpPr>
        <p:spPr bwMode="auto">
          <a:xfrm>
            <a:off x="16764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6956" name="Rectangle 92"/>
          <p:cNvSpPr>
            <a:spLocks noChangeArrowheads="1"/>
          </p:cNvSpPr>
          <p:nvPr/>
        </p:nvSpPr>
        <p:spPr bwMode="auto">
          <a:xfrm>
            <a:off x="53990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57" name="Rectangle 93"/>
          <p:cNvSpPr>
            <a:spLocks noChangeArrowheads="1"/>
          </p:cNvSpPr>
          <p:nvPr/>
        </p:nvSpPr>
        <p:spPr bwMode="auto">
          <a:xfrm>
            <a:off x="47799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F0</a:t>
            </a:r>
          </a:p>
        </p:txBody>
      </p:sp>
      <p:sp>
        <p:nvSpPr>
          <p:cNvPr id="36958" name="Rectangle 94"/>
          <p:cNvSpPr>
            <a:spLocks noChangeArrowheads="1"/>
          </p:cNvSpPr>
          <p:nvPr/>
        </p:nvSpPr>
        <p:spPr bwMode="auto">
          <a:xfrm>
            <a:off x="41592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72</a:t>
            </a:r>
          </a:p>
        </p:txBody>
      </p:sp>
      <p:sp>
        <p:nvSpPr>
          <p:cNvPr id="36959" name="Rectangle 95"/>
          <p:cNvSpPr>
            <a:spLocks noChangeArrowheads="1"/>
          </p:cNvSpPr>
          <p:nvPr/>
        </p:nvSpPr>
        <p:spPr bwMode="auto">
          <a:xfrm>
            <a:off x="35369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1D</a:t>
            </a:r>
          </a:p>
        </p:txBody>
      </p:sp>
      <p:sp>
        <p:nvSpPr>
          <p:cNvPr id="36960" name="Rectangle 96"/>
          <p:cNvSpPr>
            <a:spLocks noChangeArrowheads="1"/>
          </p:cNvSpPr>
          <p:nvPr/>
        </p:nvSpPr>
        <p:spPr bwMode="auto">
          <a:xfrm>
            <a:off x="29162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61" name="Rectangle 97"/>
          <p:cNvSpPr>
            <a:spLocks noChangeArrowheads="1"/>
          </p:cNvSpPr>
          <p:nvPr/>
        </p:nvSpPr>
        <p:spPr bwMode="auto">
          <a:xfrm>
            <a:off x="22971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0D</a:t>
            </a:r>
          </a:p>
        </p:txBody>
      </p:sp>
      <p:sp>
        <p:nvSpPr>
          <p:cNvPr id="36962" name="Rectangle 98"/>
          <p:cNvSpPr>
            <a:spLocks noChangeArrowheads="1"/>
          </p:cNvSpPr>
          <p:nvPr/>
        </p:nvSpPr>
        <p:spPr bwMode="auto">
          <a:xfrm>
            <a:off x="16764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6970" name="Rectangle 106"/>
          <p:cNvSpPr>
            <a:spLocks noChangeArrowheads="1"/>
          </p:cNvSpPr>
          <p:nvPr/>
        </p:nvSpPr>
        <p:spPr bwMode="auto">
          <a:xfrm>
            <a:off x="53990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09</a:t>
            </a:r>
          </a:p>
        </p:txBody>
      </p:sp>
      <p:sp>
        <p:nvSpPr>
          <p:cNvPr id="36971" name="Rectangle 107"/>
          <p:cNvSpPr>
            <a:spLocks noChangeArrowheads="1"/>
          </p:cNvSpPr>
          <p:nvPr/>
        </p:nvSpPr>
        <p:spPr bwMode="auto">
          <a:xfrm>
            <a:off x="47799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8F</a:t>
            </a:r>
          </a:p>
        </p:txBody>
      </p:sp>
      <p:sp>
        <p:nvSpPr>
          <p:cNvPr id="36972" name="Rectangle 108"/>
          <p:cNvSpPr>
            <a:spLocks noChangeArrowheads="1"/>
          </p:cNvSpPr>
          <p:nvPr/>
        </p:nvSpPr>
        <p:spPr bwMode="auto">
          <a:xfrm>
            <a:off x="41592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6D</a:t>
            </a:r>
          </a:p>
        </p:txBody>
      </p:sp>
      <p:sp>
        <p:nvSpPr>
          <p:cNvPr id="36973" name="Rectangle 109"/>
          <p:cNvSpPr>
            <a:spLocks noChangeArrowheads="1"/>
          </p:cNvSpPr>
          <p:nvPr/>
        </p:nvSpPr>
        <p:spPr bwMode="auto">
          <a:xfrm>
            <a:off x="35369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43</a:t>
            </a:r>
          </a:p>
        </p:txBody>
      </p:sp>
      <p:sp>
        <p:nvSpPr>
          <p:cNvPr id="36974" name="Rectangle 110"/>
          <p:cNvSpPr>
            <a:spLocks noChangeArrowheads="1"/>
          </p:cNvSpPr>
          <p:nvPr/>
        </p:nvSpPr>
        <p:spPr bwMode="auto">
          <a:xfrm>
            <a:off x="29162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6975" name="Rectangle 111"/>
          <p:cNvSpPr>
            <a:spLocks noChangeArrowheads="1"/>
          </p:cNvSpPr>
          <p:nvPr/>
        </p:nvSpPr>
        <p:spPr bwMode="auto">
          <a:xfrm>
            <a:off x="22971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32</a:t>
            </a:r>
          </a:p>
        </p:txBody>
      </p:sp>
      <p:sp>
        <p:nvSpPr>
          <p:cNvPr id="36976" name="Rectangle 112"/>
          <p:cNvSpPr>
            <a:spLocks noChangeArrowheads="1"/>
          </p:cNvSpPr>
          <p:nvPr/>
        </p:nvSpPr>
        <p:spPr bwMode="auto">
          <a:xfrm>
            <a:off x="16764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6984" name="Rectangle 120"/>
          <p:cNvSpPr>
            <a:spLocks noChangeArrowheads="1"/>
          </p:cNvSpPr>
          <p:nvPr/>
        </p:nvSpPr>
        <p:spPr bwMode="auto">
          <a:xfrm>
            <a:off x="53990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5" name="Rectangle 121"/>
          <p:cNvSpPr>
            <a:spLocks noChangeArrowheads="1"/>
          </p:cNvSpPr>
          <p:nvPr/>
        </p:nvSpPr>
        <p:spPr bwMode="auto">
          <a:xfrm>
            <a:off x="47799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6" name="Rectangle 122"/>
          <p:cNvSpPr>
            <a:spLocks noChangeArrowheads="1"/>
          </p:cNvSpPr>
          <p:nvPr/>
        </p:nvSpPr>
        <p:spPr bwMode="auto">
          <a:xfrm>
            <a:off x="41592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7" name="Rectangle 123"/>
          <p:cNvSpPr>
            <a:spLocks noChangeArrowheads="1"/>
          </p:cNvSpPr>
          <p:nvPr/>
        </p:nvSpPr>
        <p:spPr bwMode="auto">
          <a:xfrm>
            <a:off x="35369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6988" name="Rectangle 124"/>
          <p:cNvSpPr>
            <a:spLocks noChangeArrowheads="1"/>
          </p:cNvSpPr>
          <p:nvPr/>
        </p:nvSpPr>
        <p:spPr bwMode="auto">
          <a:xfrm>
            <a:off x="29162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6989" name="Rectangle 125"/>
          <p:cNvSpPr>
            <a:spLocks noChangeArrowheads="1"/>
          </p:cNvSpPr>
          <p:nvPr/>
        </p:nvSpPr>
        <p:spPr bwMode="auto">
          <a:xfrm>
            <a:off x="22971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36</a:t>
            </a:r>
          </a:p>
        </p:txBody>
      </p:sp>
      <p:sp>
        <p:nvSpPr>
          <p:cNvPr id="36990" name="Rectangle 126"/>
          <p:cNvSpPr>
            <a:spLocks noChangeArrowheads="1"/>
          </p:cNvSpPr>
          <p:nvPr/>
        </p:nvSpPr>
        <p:spPr bwMode="auto">
          <a:xfrm>
            <a:off x="16764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6998" name="Rectangle 134"/>
          <p:cNvSpPr>
            <a:spLocks noChangeArrowheads="1"/>
          </p:cNvSpPr>
          <p:nvPr/>
        </p:nvSpPr>
        <p:spPr bwMode="auto">
          <a:xfrm>
            <a:off x="53990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08</a:t>
            </a:r>
          </a:p>
        </p:txBody>
      </p:sp>
      <p:sp>
        <p:nvSpPr>
          <p:cNvPr id="36999" name="Rectangle 135"/>
          <p:cNvSpPr>
            <a:spLocks noChangeArrowheads="1"/>
          </p:cNvSpPr>
          <p:nvPr/>
        </p:nvSpPr>
        <p:spPr bwMode="auto">
          <a:xfrm>
            <a:off x="47799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37000" name="Rectangle 136"/>
          <p:cNvSpPr>
            <a:spLocks noChangeArrowheads="1"/>
          </p:cNvSpPr>
          <p:nvPr/>
        </p:nvSpPr>
        <p:spPr bwMode="auto">
          <a:xfrm>
            <a:off x="41592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02</a:t>
            </a:r>
          </a:p>
        </p:txBody>
      </p:sp>
      <p:sp>
        <p:nvSpPr>
          <p:cNvPr id="37001" name="Rectangle 137"/>
          <p:cNvSpPr>
            <a:spLocks noChangeArrowheads="1"/>
          </p:cNvSpPr>
          <p:nvPr/>
        </p:nvSpPr>
        <p:spPr bwMode="auto">
          <a:xfrm>
            <a:off x="35369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37002" name="Rectangle 138"/>
          <p:cNvSpPr>
            <a:spLocks noChangeArrowheads="1"/>
          </p:cNvSpPr>
          <p:nvPr/>
        </p:nvSpPr>
        <p:spPr bwMode="auto">
          <a:xfrm>
            <a:off x="29162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03" name="Rectangle 139"/>
          <p:cNvSpPr>
            <a:spLocks noChangeArrowheads="1"/>
          </p:cNvSpPr>
          <p:nvPr/>
        </p:nvSpPr>
        <p:spPr bwMode="auto">
          <a:xfrm>
            <a:off x="22971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37004" name="Rectangle 140"/>
          <p:cNvSpPr>
            <a:spLocks noChangeArrowheads="1"/>
          </p:cNvSpPr>
          <p:nvPr/>
        </p:nvSpPr>
        <p:spPr bwMode="auto">
          <a:xfrm>
            <a:off x="16764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012" name="Rectangle 148"/>
          <p:cNvSpPr>
            <a:spLocks noChangeArrowheads="1"/>
          </p:cNvSpPr>
          <p:nvPr/>
        </p:nvSpPr>
        <p:spPr bwMode="auto">
          <a:xfrm>
            <a:off x="53990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3" name="Rectangle 149"/>
          <p:cNvSpPr>
            <a:spLocks noChangeArrowheads="1"/>
          </p:cNvSpPr>
          <p:nvPr/>
        </p:nvSpPr>
        <p:spPr bwMode="auto">
          <a:xfrm>
            <a:off x="47799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4" name="Rectangle 150"/>
          <p:cNvSpPr>
            <a:spLocks noChangeArrowheads="1"/>
          </p:cNvSpPr>
          <p:nvPr/>
        </p:nvSpPr>
        <p:spPr bwMode="auto">
          <a:xfrm>
            <a:off x="41592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5" name="Rectangle 151"/>
          <p:cNvSpPr>
            <a:spLocks noChangeArrowheads="1"/>
          </p:cNvSpPr>
          <p:nvPr/>
        </p:nvSpPr>
        <p:spPr bwMode="auto">
          <a:xfrm>
            <a:off x="35369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37016" name="Rectangle 152"/>
          <p:cNvSpPr>
            <a:spLocks noChangeArrowheads="1"/>
          </p:cNvSpPr>
          <p:nvPr/>
        </p:nvSpPr>
        <p:spPr bwMode="auto">
          <a:xfrm>
            <a:off x="29162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37017" name="Rectangle 153"/>
          <p:cNvSpPr>
            <a:spLocks noChangeArrowheads="1"/>
          </p:cNvSpPr>
          <p:nvPr/>
        </p:nvSpPr>
        <p:spPr bwMode="auto">
          <a:xfrm>
            <a:off x="22971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37018" name="Rectangle 154"/>
          <p:cNvSpPr>
            <a:spLocks noChangeArrowheads="1"/>
          </p:cNvSpPr>
          <p:nvPr/>
        </p:nvSpPr>
        <p:spPr bwMode="auto">
          <a:xfrm>
            <a:off x="16764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026" name="Rectangle 162"/>
          <p:cNvSpPr>
            <a:spLocks noChangeArrowheads="1"/>
          </p:cNvSpPr>
          <p:nvPr/>
        </p:nvSpPr>
        <p:spPr bwMode="auto">
          <a:xfrm>
            <a:off x="53990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7" name="Rectangle 163"/>
          <p:cNvSpPr>
            <a:spLocks noChangeArrowheads="1"/>
          </p:cNvSpPr>
          <p:nvPr/>
        </p:nvSpPr>
        <p:spPr bwMode="auto">
          <a:xfrm>
            <a:off x="47799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23</a:t>
            </a:r>
          </a:p>
        </p:txBody>
      </p:sp>
      <p:sp>
        <p:nvSpPr>
          <p:cNvPr id="37028" name="Rectangle 164"/>
          <p:cNvSpPr>
            <a:spLocks noChangeArrowheads="1"/>
          </p:cNvSpPr>
          <p:nvPr/>
        </p:nvSpPr>
        <p:spPr bwMode="auto">
          <a:xfrm>
            <a:off x="41592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11</a:t>
            </a:r>
          </a:p>
        </p:txBody>
      </p:sp>
      <p:sp>
        <p:nvSpPr>
          <p:cNvPr id="37029" name="Rectangle 165"/>
          <p:cNvSpPr>
            <a:spLocks noChangeArrowheads="1"/>
          </p:cNvSpPr>
          <p:nvPr/>
        </p:nvSpPr>
        <p:spPr bwMode="auto">
          <a:xfrm>
            <a:off x="35369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99</a:t>
            </a:r>
          </a:p>
        </p:txBody>
      </p:sp>
      <p:sp>
        <p:nvSpPr>
          <p:cNvPr id="37030" name="Rectangle 166"/>
          <p:cNvSpPr>
            <a:spLocks noChangeArrowheads="1"/>
          </p:cNvSpPr>
          <p:nvPr/>
        </p:nvSpPr>
        <p:spPr bwMode="auto">
          <a:xfrm>
            <a:off x="29162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37031" name="Rectangle 167"/>
          <p:cNvSpPr>
            <a:spLocks noChangeArrowheads="1"/>
          </p:cNvSpPr>
          <p:nvPr/>
        </p:nvSpPr>
        <p:spPr bwMode="auto">
          <a:xfrm>
            <a:off x="22971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19</a:t>
            </a:r>
          </a:p>
        </p:txBody>
      </p:sp>
      <p:sp>
        <p:nvSpPr>
          <p:cNvPr id="37032" name="Rectangle 168"/>
          <p:cNvSpPr>
            <a:spLocks noChangeArrowheads="1"/>
          </p:cNvSpPr>
          <p:nvPr/>
        </p:nvSpPr>
        <p:spPr bwMode="auto">
          <a:xfrm>
            <a:off x="16764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7040" name="Rectangle 176"/>
          <p:cNvSpPr>
            <a:spLocks noChangeArrowheads="1"/>
          </p:cNvSpPr>
          <p:nvPr/>
        </p:nvSpPr>
        <p:spPr bwMode="auto">
          <a:xfrm>
            <a:off x="53990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37041" name="Rectangle 177"/>
          <p:cNvSpPr>
            <a:spLocks noChangeArrowheads="1"/>
          </p:cNvSpPr>
          <p:nvPr/>
        </p:nvSpPr>
        <p:spPr bwMode="auto">
          <a:xfrm>
            <a:off x="47799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37042" name="Rectangle 178"/>
          <p:cNvSpPr>
            <a:spLocks noChangeArrowheads="1"/>
          </p:cNvSpPr>
          <p:nvPr/>
        </p:nvSpPr>
        <p:spPr bwMode="auto">
          <a:xfrm>
            <a:off x="41592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37043" name="Rectangle 179"/>
          <p:cNvSpPr>
            <a:spLocks noChangeArrowheads="1"/>
          </p:cNvSpPr>
          <p:nvPr/>
        </p:nvSpPr>
        <p:spPr bwMode="auto">
          <a:xfrm>
            <a:off x="35369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	</a:t>
            </a:r>
          </a:p>
        </p:txBody>
      </p:sp>
      <p:sp>
        <p:nvSpPr>
          <p:cNvPr id="37044" name="Rectangle 180"/>
          <p:cNvSpPr>
            <a:spLocks noChangeArrowheads="1"/>
          </p:cNvSpPr>
          <p:nvPr/>
        </p:nvSpPr>
        <p:spPr bwMode="auto">
          <a:xfrm>
            <a:off x="29162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37045" name="Rectangle 181"/>
          <p:cNvSpPr>
            <a:spLocks noChangeArrowheads="1"/>
          </p:cNvSpPr>
          <p:nvPr/>
        </p:nvSpPr>
        <p:spPr bwMode="auto">
          <a:xfrm>
            <a:off x="22971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37046" name="Rectangle 182"/>
          <p:cNvSpPr>
            <a:spLocks noChangeArrowheads="1"/>
          </p:cNvSpPr>
          <p:nvPr/>
        </p:nvSpPr>
        <p:spPr bwMode="auto">
          <a:xfrm>
            <a:off x="16764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37047" name="Line 183"/>
          <p:cNvSpPr>
            <a:spLocks noChangeShapeType="1"/>
          </p:cNvSpPr>
          <p:nvPr/>
        </p:nvSpPr>
        <p:spPr bwMode="auto">
          <a:xfrm>
            <a:off x="1676400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48" name="Line 184"/>
          <p:cNvSpPr>
            <a:spLocks noChangeShapeType="1"/>
          </p:cNvSpPr>
          <p:nvPr/>
        </p:nvSpPr>
        <p:spPr bwMode="auto">
          <a:xfrm>
            <a:off x="1676400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49" name="Line 185"/>
          <p:cNvSpPr>
            <a:spLocks noChangeShapeType="1"/>
          </p:cNvSpPr>
          <p:nvPr/>
        </p:nvSpPr>
        <p:spPr bwMode="auto">
          <a:xfrm>
            <a:off x="1676400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0" name="Line 186"/>
          <p:cNvSpPr>
            <a:spLocks noChangeShapeType="1"/>
          </p:cNvSpPr>
          <p:nvPr/>
        </p:nvSpPr>
        <p:spPr bwMode="auto">
          <a:xfrm>
            <a:off x="1676400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dirty="0"/>
          </a:p>
        </p:txBody>
      </p:sp>
      <p:sp>
        <p:nvSpPr>
          <p:cNvPr id="37051" name="Line 187"/>
          <p:cNvSpPr>
            <a:spLocks noChangeShapeType="1"/>
          </p:cNvSpPr>
          <p:nvPr/>
        </p:nvSpPr>
        <p:spPr bwMode="auto">
          <a:xfrm>
            <a:off x="1676400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2" name="Line 188"/>
          <p:cNvSpPr>
            <a:spLocks noChangeShapeType="1"/>
          </p:cNvSpPr>
          <p:nvPr/>
        </p:nvSpPr>
        <p:spPr bwMode="auto">
          <a:xfrm>
            <a:off x="1676400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3" name="Line 189"/>
          <p:cNvSpPr>
            <a:spLocks noChangeShapeType="1"/>
          </p:cNvSpPr>
          <p:nvPr/>
        </p:nvSpPr>
        <p:spPr bwMode="auto">
          <a:xfrm>
            <a:off x="1676400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4" name="Line 190"/>
          <p:cNvSpPr>
            <a:spLocks noChangeShapeType="1"/>
          </p:cNvSpPr>
          <p:nvPr/>
        </p:nvSpPr>
        <p:spPr bwMode="auto">
          <a:xfrm>
            <a:off x="1676400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5" name="Line 191"/>
          <p:cNvSpPr>
            <a:spLocks noChangeShapeType="1"/>
          </p:cNvSpPr>
          <p:nvPr/>
        </p:nvSpPr>
        <p:spPr bwMode="auto">
          <a:xfrm>
            <a:off x="22971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6" name="Line 192"/>
          <p:cNvSpPr>
            <a:spLocks noChangeShapeType="1"/>
          </p:cNvSpPr>
          <p:nvPr/>
        </p:nvSpPr>
        <p:spPr bwMode="auto">
          <a:xfrm>
            <a:off x="29162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7" name="Line 193"/>
          <p:cNvSpPr>
            <a:spLocks noChangeShapeType="1"/>
          </p:cNvSpPr>
          <p:nvPr/>
        </p:nvSpPr>
        <p:spPr bwMode="auto">
          <a:xfrm>
            <a:off x="35369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8" name="Line 194"/>
          <p:cNvSpPr>
            <a:spLocks noChangeShapeType="1"/>
          </p:cNvSpPr>
          <p:nvPr/>
        </p:nvSpPr>
        <p:spPr bwMode="auto">
          <a:xfrm>
            <a:off x="41592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59" name="Line 195"/>
          <p:cNvSpPr>
            <a:spLocks noChangeShapeType="1"/>
          </p:cNvSpPr>
          <p:nvPr/>
        </p:nvSpPr>
        <p:spPr bwMode="auto">
          <a:xfrm>
            <a:off x="47799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0" name="Line 196"/>
          <p:cNvSpPr>
            <a:spLocks noChangeShapeType="1"/>
          </p:cNvSpPr>
          <p:nvPr/>
        </p:nvSpPr>
        <p:spPr bwMode="auto">
          <a:xfrm>
            <a:off x="53990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7" name="Line 203"/>
          <p:cNvSpPr>
            <a:spLocks noChangeShapeType="1"/>
          </p:cNvSpPr>
          <p:nvPr/>
        </p:nvSpPr>
        <p:spPr bwMode="auto">
          <a:xfrm>
            <a:off x="1676400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069" name="Line 205"/>
          <p:cNvSpPr>
            <a:spLocks noChangeShapeType="1"/>
          </p:cNvSpPr>
          <p:nvPr/>
        </p:nvSpPr>
        <p:spPr bwMode="auto">
          <a:xfrm>
            <a:off x="1676400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37071" name="Line 207"/>
          <p:cNvSpPr>
            <a:spLocks noChangeShapeType="1"/>
          </p:cNvSpPr>
          <p:nvPr/>
        </p:nvSpPr>
        <p:spPr bwMode="auto">
          <a:xfrm>
            <a:off x="1676400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9" name="Line 203"/>
          <p:cNvSpPr>
            <a:spLocks noChangeShapeType="1"/>
          </p:cNvSpPr>
          <p:nvPr/>
        </p:nvSpPr>
        <p:spPr bwMode="auto">
          <a:xfrm>
            <a:off x="6011333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0" name="Rectangle 57"/>
          <p:cNvSpPr>
            <a:spLocks noChangeArrowheads="1"/>
          </p:cNvSpPr>
          <p:nvPr/>
        </p:nvSpPr>
        <p:spPr bwMode="auto">
          <a:xfrm>
            <a:off x="989488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1" name="Rectangle 58"/>
          <p:cNvSpPr>
            <a:spLocks noChangeArrowheads="1"/>
          </p:cNvSpPr>
          <p:nvPr/>
        </p:nvSpPr>
        <p:spPr bwMode="auto">
          <a:xfrm>
            <a:off x="927576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2" name="Rectangle 59"/>
          <p:cNvSpPr>
            <a:spLocks noChangeArrowheads="1"/>
          </p:cNvSpPr>
          <p:nvPr/>
        </p:nvSpPr>
        <p:spPr bwMode="auto">
          <a:xfrm>
            <a:off x="865505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3" name="Rectangle 60"/>
          <p:cNvSpPr>
            <a:spLocks noChangeArrowheads="1"/>
          </p:cNvSpPr>
          <p:nvPr/>
        </p:nvSpPr>
        <p:spPr bwMode="auto">
          <a:xfrm>
            <a:off x="8032750" y="635000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14" name="Rectangle 61"/>
          <p:cNvSpPr>
            <a:spLocks noChangeArrowheads="1"/>
          </p:cNvSpPr>
          <p:nvPr/>
        </p:nvSpPr>
        <p:spPr bwMode="auto">
          <a:xfrm>
            <a:off x="7412039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15" name="Rectangle 62"/>
          <p:cNvSpPr>
            <a:spLocks noChangeArrowheads="1"/>
          </p:cNvSpPr>
          <p:nvPr/>
        </p:nvSpPr>
        <p:spPr bwMode="auto">
          <a:xfrm>
            <a:off x="6792914" y="635000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14</a:t>
            </a:r>
          </a:p>
        </p:txBody>
      </p:sp>
      <p:sp>
        <p:nvSpPr>
          <p:cNvPr id="216" name="Rectangle 63"/>
          <p:cNvSpPr>
            <a:spLocks noChangeArrowheads="1"/>
          </p:cNvSpPr>
          <p:nvPr/>
        </p:nvSpPr>
        <p:spPr bwMode="auto">
          <a:xfrm>
            <a:off x="6172201" y="635000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F</a:t>
            </a:r>
          </a:p>
        </p:txBody>
      </p:sp>
      <p:sp>
        <p:nvSpPr>
          <p:cNvPr id="217" name="Rectangle 71"/>
          <p:cNvSpPr>
            <a:spLocks noChangeArrowheads="1"/>
          </p:cNvSpPr>
          <p:nvPr/>
        </p:nvSpPr>
        <p:spPr bwMode="auto">
          <a:xfrm>
            <a:off x="989488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D3</a:t>
            </a:r>
          </a:p>
        </p:txBody>
      </p:sp>
      <p:sp>
        <p:nvSpPr>
          <p:cNvPr id="218" name="Rectangle 72"/>
          <p:cNvSpPr>
            <a:spLocks noChangeArrowheads="1"/>
          </p:cNvSpPr>
          <p:nvPr/>
        </p:nvSpPr>
        <p:spPr bwMode="auto">
          <a:xfrm>
            <a:off x="927576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1B</a:t>
            </a:r>
          </a:p>
        </p:txBody>
      </p:sp>
      <p:sp>
        <p:nvSpPr>
          <p:cNvPr id="219" name="Rectangle 73"/>
          <p:cNvSpPr>
            <a:spLocks noChangeArrowheads="1"/>
          </p:cNvSpPr>
          <p:nvPr/>
        </p:nvSpPr>
        <p:spPr bwMode="auto">
          <a:xfrm>
            <a:off x="865505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77</a:t>
            </a:r>
          </a:p>
        </p:txBody>
      </p:sp>
      <p:sp>
        <p:nvSpPr>
          <p:cNvPr id="220" name="Rectangle 74"/>
          <p:cNvSpPr>
            <a:spLocks noChangeArrowheads="1"/>
          </p:cNvSpPr>
          <p:nvPr/>
        </p:nvSpPr>
        <p:spPr bwMode="auto">
          <a:xfrm>
            <a:off x="8032750" y="606901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83</a:t>
            </a:r>
          </a:p>
        </p:txBody>
      </p:sp>
      <p:sp>
        <p:nvSpPr>
          <p:cNvPr id="221" name="Rectangle 75"/>
          <p:cNvSpPr>
            <a:spLocks noChangeArrowheads="1"/>
          </p:cNvSpPr>
          <p:nvPr/>
        </p:nvSpPr>
        <p:spPr bwMode="auto">
          <a:xfrm>
            <a:off x="7412039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2" name="Rectangle 76"/>
          <p:cNvSpPr>
            <a:spLocks noChangeArrowheads="1"/>
          </p:cNvSpPr>
          <p:nvPr/>
        </p:nvSpPr>
        <p:spPr bwMode="auto">
          <a:xfrm>
            <a:off x="6792914" y="606901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13</a:t>
            </a:r>
          </a:p>
        </p:txBody>
      </p:sp>
      <p:sp>
        <p:nvSpPr>
          <p:cNvPr id="223" name="Rectangle 77"/>
          <p:cNvSpPr>
            <a:spLocks noChangeArrowheads="1"/>
          </p:cNvSpPr>
          <p:nvPr/>
        </p:nvSpPr>
        <p:spPr bwMode="auto">
          <a:xfrm>
            <a:off x="6172201" y="606901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E</a:t>
            </a:r>
          </a:p>
        </p:txBody>
      </p:sp>
      <p:sp>
        <p:nvSpPr>
          <p:cNvPr id="224" name="Rectangle 85"/>
          <p:cNvSpPr>
            <a:spLocks noChangeArrowheads="1"/>
          </p:cNvSpPr>
          <p:nvPr/>
        </p:nvSpPr>
        <p:spPr bwMode="auto">
          <a:xfrm>
            <a:off x="989488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25" name="Rectangle 86"/>
          <p:cNvSpPr>
            <a:spLocks noChangeArrowheads="1"/>
          </p:cNvSpPr>
          <p:nvPr/>
        </p:nvSpPr>
        <p:spPr bwMode="auto">
          <a:xfrm>
            <a:off x="927576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34</a:t>
            </a:r>
          </a:p>
        </p:txBody>
      </p:sp>
      <p:sp>
        <p:nvSpPr>
          <p:cNvPr id="226" name="Rectangle 87"/>
          <p:cNvSpPr>
            <a:spLocks noChangeArrowheads="1"/>
          </p:cNvSpPr>
          <p:nvPr/>
        </p:nvSpPr>
        <p:spPr bwMode="auto">
          <a:xfrm>
            <a:off x="865505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96</a:t>
            </a:r>
          </a:p>
        </p:txBody>
      </p:sp>
      <p:sp>
        <p:nvSpPr>
          <p:cNvPr id="227" name="Rectangle 88"/>
          <p:cNvSpPr>
            <a:spLocks noChangeArrowheads="1"/>
          </p:cNvSpPr>
          <p:nvPr/>
        </p:nvSpPr>
        <p:spPr bwMode="auto">
          <a:xfrm>
            <a:off x="8032750" y="578802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04</a:t>
            </a:r>
          </a:p>
        </p:txBody>
      </p:sp>
      <p:sp>
        <p:nvSpPr>
          <p:cNvPr id="228" name="Rectangle 89"/>
          <p:cNvSpPr>
            <a:spLocks noChangeArrowheads="1"/>
          </p:cNvSpPr>
          <p:nvPr/>
        </p:nvSpPr>
        <p:spPr bwMode="auto">
          <a:xfrm>
            <a:off x="7412039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29" name="Rectangle 90"/>
          <p:cNvSpPr>
            <a:spLocks noChangeArrowheads="1"/>
          </p:cNvSpPr>
          <p:nvPr/>
        </p:nvSpPr>
        <p:spPr bwMode="auto">
          <a:xfrm>
            <a:off x="6792914" y="578802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16</a:t>
            </a:r>
          </a:p>
        </p:txBody>
      </p:sp>
      <p:sp>
        <p:nvSpPr>
          <p:cNvPr id="230" name="Rectangle 91"/>
          <p:cNvSpPr>
            <a:spLocks noChangeArrowheads="1"/>
          </p:cNvSpPr>
          <p:nvPr/>
        </p:nvSpPr>
        <p:spPr bwMode="auto">
          <a:xfrm>
            <a:off x="6172201" y="578802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D</a:t>
            </a:r>
          </a:p>
        </p:txBody>
      </p:sp>
      <p:sp>
        <p:nvSpPr>
          <p:cNvPr id="231" name="Rectangle 99"/>
          <p:cNvSpPr>
            <a:spLocks noChangeArrowheads="1"/>
          </p:cNvSpPr>
          <p:nvPr/>
        </p:nvSpPr>
        <p:spPr bwMode="auto">
          <a:xfrm>
            <a:off x="989488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2" name="Rectangle 100"/>
          <p:cNvSpPr>
            <a:spLocks noChangeArrowheads="1"/>
          </p:cNvSpPr>
          <p:nvPr/>
        </p:nvSpPr>
        <p:spPr bwMode="auto">
          <a:xfrm>
            <a:off x="927576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3" name="Rectangle 101"/>
          <p:cNvSpPr>
            <a:spLocks noChangeArrowheads="1"/>
          </p:cNvSpPr>
          <p:nvPr/>
        </p:nvSpPr>
        <p:spPr bwMode="auto">
          <a:xfrm>
            <a:off x="865505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4" name="Rectangle 102"/>
          <p:cNvSpPr>
            <a:spLocks noChangeArrowheads="1"/>
          </p:cNvSpPr>
          <p:nvPr/>
        </p:nvSpPr>
        <p:spPr bwMode="auto">
          <a:xfrm>
            <a:off x="8032750" y="5481638"/>
            <a:ext cx="622300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5" name="Rectangle 103"/>
          <p:cNvSpPr>
            <a:spLocks noChangeArrowheads="1"/>
          </p:cNvSpPr>
          <p:nvPr/>
        </p:nvSpPr>
        <p:spPr bwMode="auto">
          <a:xfrm>
            <a:off x="7412039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36" name="Rectangle 104"/>
          <p:cNvSpPr>
            <a:spLocks noChangeArrowheads="1"/>
          </p:cNvSpPr>
          <p:nvPr/>
        </p:nvSpPr>
        <p:spPr bwMode="auto">
          <a:xfrm>
            <a:off x="6792914" y="5481638"/>
            <a:ext cx="619125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12</a:t>
            </a:r>
          </a:p>
        </p:txBody>
      </p:sp>
      <p:sp>
        <p:nvSpPr>
          <p:cNvPr id="237" name="Rectangle 105"/>
          <p:cNvSpPr>
            <a:spLocks noChangeArrowheads="1"/>
          </p:cNvSpPr>
          <p:nvPr/>
        </p:nvSpPr>
        <p:spPr bwMode="auto">
          <a:xfrm>
            <a:off x="6172201" y="5481638"/>
            <a:ext cx="620713" cy="3063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C</a:t>
            </a:r>
          </a:p>
        </p:txBody>
      </p:sp>
      <p:sp>
        <p:nvSpPr>
          <p:cNvPr id="238" name="Rectangle 113"/>
          <p:cNvSpPr>
            <a:spLocks noChangeArrowheads="1"/>
          </p:cNvSpPr>
          <p:nvPr/>
        </p:nvSpPr>
        <p:spPr bwMode="auto">
          <a:xfrm>
            <a:off x="989488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39" name="Rectangle 114"/>
          <p:cNvSpPr>
            <a:spLocks noChangeArrowheads="1"/>
          </p:cNvSpPr>
          <p:nvPr/>
        </p:nvSpPr>
        <p:spPr bwMode="auto">
          <a:xfrm>
            <a:off x="927576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0" name="Rectangle 115"/>
          <p:cNvSpPr>
            <a:spLocks noChangeArrowheads="1"/>
          </p:cNvSpPr>
          <p:nvPr/>
        </p:nvSpPr>
        <p:spPr bwMode="auto">
          <a:xfrm>
            <a:off x="865505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1" name="Rectangle 116"/>
          <p:cNvSpPr>
            <a:spLocks noChangeArrowheads="1"/>
          </p:cNvSpPr>
          <p:nvPr/>
        </p:nvSpPr>
        <p:spPr bwMode="auto">
          <a:xfrm>
            <a:off x="8032750" y="5200650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42" name="Rectangle 117"/>
          <p:cNvSpPr>
            <a:spLocks noChangeArrowheads="1"/>
          </p:cNvSpPr>
          <p:nvPr/>
        </p:nvSpPr>
        <p:spPr bwMode="auto">
          <a:xfrm>
            <a:off x="7412039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43" name="Rectangle 118"/>
          <p:cNvSpPr>
            <a:spLocks noChangeArrowheads="1"/>
          </p:cNvSpPr>
          <p:nvPr/>
        </p:nvSpPr>
        <p:spPr bwMode="auto">
          <a:xfrm>
            <a:off x="6792914" y="5200650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0B</a:t>
            </a:r>
          </a:p>
        </p:txBody>
      </p:sp>
      <p:sp>
        <p:nvSpPr>
          <p:cNvPr id="244" name="Rectangle 119"/>
          <p:cNvSpPr>
            <a:spLocks noChangeArrowheads="1"/>
          </p:cNvSpPr>
          <p:nvPr/>
        </p:nvSpPr>
        <p:spPr bwMode="auto">
          <a:xfrm>
            <a:off x="6172201" y="5200650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B</a:t>
            </a:r>
          </a:p>
        </p:txBody>
      </p:sp>
      <p:sp>
        <p:nvSpPr>
          <p:cNvPr id="245" name="Rectangle 127"/>
          <p:cNvSpPr>
            <a:spLocks noChangeArrowheads="1"/>
          </p:cNvSpPr>
          <p:nvPr/>
        </p:nvSpPr>
        <p:spPr bwMode="auto">
          <a:xfrm>
            <a:off x="989488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3B</a:t>
            </a:r>
          </a:p>
        </p:txBody>
      </p:sp>
      <p:sp>
        <p:nvSpPr>
          <p:cNvPr id="246" name="Rectangle 128"/>
          <p:cNvSpPr>
            <a:spLocks noChangeArrowheads="1"/>
          </p:cNvSpPr>
          <p:nvPr/>
        </p:nvSpPr>
        <p:spPr bwMode="auto">
          <a:xfrm>
            <a:off x="927576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</a:t>
            </a:r>
          </a:p>
        </p:txBody>
      </p:sp>
      <p:sp>
        <p:nvSpPr>
          <p:cNvPr id="247" name="Rectangle 129"/>
          <p:cNvSpPr>
            <a:spLocks noChangeArrowheads="1"/>
          </p:cNvSpPr>
          <p:nvPr/>
        </p:nvSpPr>
        <p:spPr bwMode="auto">
          <a:xfrm>
            <a:off x="865505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15</a:t>
            </a:r>
          </a:p>
        </p:txBody>
      </p:sp>
      <p:sp>
        <p:nvSpPr>
          <p:cNvPr id="248" name="Rectangle 130"/>
          <p:cNvSpPr>
            <a:spLocks noChangeArrowheads="1"/>
          </p:cNvSpPr>
          <p:nvPr/>
        </p:nvSpPr>
        <p:spPr bwMode="auto">
          <a:xfrm>
            <a:off x="8032750" y="4919663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93</a:t>
            </a:r>
          </a:p>
        </p:txBody>
      </p:sp>
      <p:sp>
        <p:nvSpPr>
          <p:cNvPr id="249" name="Rectangle 131"/>
          <p:cNvSpPr>
            <a:spLocks noChangeArrowheads="1"/>
          </p:cNvSpPr>
          <p:nvPr/>
        </p:nvSpPr>
        <p:spPr bwMode="auto">
          <a:xfrm>
            <a:off x="7412039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50" name="Rectangle 132"/>
          <p:cNvSpPr>
            <a:spLocks noChangeArrowheads="1"/>
          </p:cNvSpPr>
          <p:nvPr/>
        </p:nvSpPr>
        <p:spPr bwMode="auto">
          <a:xfrm>
            <a:off x="6792914" y="4919663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1" name="Rectangle 133"/>
          <p:cNvSpPr>
            <a:spLocks noChangeArrowheads="1"/>
          </p:cNvSpPr>
          <p:nvPr/>
        </p:nvSpPr>
        <p:spPr bwMode="auto">
          <a:xfrm>
            <a:off x="6172201" y="4919663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A</a:t>
            </a:r>
          </a:p>
        </p:txBody>
      </p:sp>
      <p:sp>
        <p:nvSpPr>
          <p:cNvPr id="252" name="Rectangle 141"/>
          <p:cNvSpPr>
            <a:spLocks noChangeArrowheads="1"/>
          </p:cNvSpPr>
          <p:nvPr/>
        </p:nvSpPr>
        <p:spPr bwMode="auto">
          <a:xfrm>
            <a:off x="989488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3" name="Rectangle 142"/>
          <p:cNvSpPr>
            <a:spLocks noChangeArrowheads="1"/>
          </p:cNvSpPr>
          <p:nvPr/>
        </p:nvSpPr>
        <p:spPr bwMode="auto">
          <a:xfrm>
            <a:off x="927576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4" name="Rectangle 143"/>
          <p:cNvSpPr>
            <a:spLocks noChangeArrowheads="1"/>
          </p:cNvSpPr>
          <p:nvPr/>
        </p:nvSpPr>
        <p:spPr bwMode="auto">
          <a:xfrm>
            <a:off x="865505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5" name="Rectangle 144"/>
          <p:cNvSpPr>
            <a:spLocks noChangeArrowheads="1"/>
          </p:cNvSpPr>
          <p:nvPr/>
        </p:nvSpPr>
        <p:spPr bwMode="auto">
          <a:xfrm>
            <a:off x="8032750" y="4638675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–</a:t>
            </a:r>
          </a:p>
        </p:txBody>
      </p:sp>
      <p:sp>
        <p:nvSpPr>
          <p:cNvPr id="256" name="Rectangle 145"/>
          <p:cNvSpPr>
            <a:spLocks noChangeArrowheads="1"/>
          </p:cNvSpPr>
          <p:nvPr/>
        </p:nvSpPr>
        <p:spPr bwMode="auto">
          <a:xfrm>
            <a:off x="7412039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</a:t>
            </a:r>
          </a:p>
        </p:txBody>
      </p:sp>
      <p:sp>
        <p:nvSpPr>
          <p:cNvPr id="257" name="Rectangle 146"/>
          <p:cNvSpPr>
            <a:spLocks noChangeArrowheads="1"/>
          </p:cNvSpPr>
          <p:nvPr/>
        </p:nvSpPr>
        <p:spPr bwMode="auto">
          <a:xfrm>
            <a:off x="6792914" y="4638675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2D</a:t>
            </a:r>
          </a:p>
        </p:txBody>
      </p:sp>
      <p:sp>
        <p:nvSpPr>
          <p:cNvPr id="258" name="Rectangle 147"/>
          <p:cNvSpPr>
            <a:spLocks noChangeArrowheads="1"/>
          </p:cNvSpPr>
          <p:nvPr/>
        </p:nvSpPr>
        <p:spPr bwMode="auto">
          <a:xfrm>
            <a:off x="6172201" y="4638675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259" name="Rectangle 155"/>
          <p:cNvSpPr>
            <a:spLocks noChangeArrowheads="1"/>
          </p:cNvSpPr>
          <p:nvPr/>
        </p:nvSpPr>
        <p:spPr bwMode="auto">
          <a:xfrm>
            <a:off x="989488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89</a:t>
            </a:r>
          </a:p>
        </p:txBody>
      </p:sp>
      <p:sp>
        <p:nvSpPr>
          <p:cNvPr id="260" name="Rectangle 156"/>
          <p:cNvSpPr>
            <a:spLocks noChangeArrowheads="1"/>
          </p:cNvSpPr>
          <p:nvPr/>
        </p:nvSpPr>
        <p:spPr bwMode="auto">
          <a:xfrm>
            <a:off x="927576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51</a:t>
            </a:r>
          </a:p>
        </p:txBody>
      </p:sp>
      <p:sp>
        <p:nvSpPr>
          <p:cNvPr id="261" name="Rectangle 157"/>
          <p:cNvSpPr>
            <a:spLocks noChangeArrowheads="1"/>
          </p:cNvSpPr>
          <p:nvPr/>
        </p:nvSpPr>
        <p:spPr bwMode="auto">
          <a:xfrm>
            <a:off x="865505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00</a:t>
            </a:r>
          </a:p>
        </p:txBody>
      </p:sp>
      <p:sp>
        <p:nvSpPr>
          <p:cNvPr id="262" name="Rectangle 158"/>
          <p:cNvSpPr>
            <a:spLocks noChangeArrowheads="1"/>
          </p:cNvSpPr>
          <p:nvPr/>
        </p:nvSpPr>
        <p:spPr bwMode="auto">
          <a:xfrm>
            <a:off x="8032750" y="4357688"/>
            <a:ext cx="622300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3A</a:t>
            </a:r>
          </a:p>
        </p:txBody>
      </p:sp>
      <p:sp>
        <p:nvSpPr>
          <p:cNvPr id="263" name="Rectangle 159"/>
          <p:cNvSpPr>
            <a:spLocks noChangeArrowheads="1"/>
          </p:cNvSpPr>
          <p:nvPr/>
        </p:nvSpPr>
        <p:spPr bwMode="auto">
          <a:xfrm>
            <a:off x="7412039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1</a:t>
            </a:r>
          </a:p>
        </p:txBody>
      </p:sp>
      <p:sp>
        <p:nvSpPr>
          <p:cNvPr id="264" name="Rectangle 160"/>
          <p:cNvSpPr>
            <a:spLocks noChangeArrowheads="1"/>
          </p:cNvSpPr>
          <p:nvPr/>
        </p:nvSpPr>
        <p:spPr bwMode="auto">
          <a:xfrm>
            <a:off x="6792914" y="4357688"/>
            <a:ext cx="619125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24</a:t>
            </a:r>
          </a:p>
        </p:txBody>
      </p:sp>
      <p:sp>
        <p:nvSpPr>
          <p:cNvPr id="265" name="Rectangle 161"/>
          <p:cNvSpPr>
            <a:spLocks noChangeArrowheads="1"/>
          </p:cNvSpPr>
          <p:nvPr/>
        </p:nvSpPr>
        <p:spPr bwMode="auto">
          <a:xfrm>
            <a:off x="6172201" y="4357688"/>
            <a:ext cx="620713" cy="280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rgbClr val="9900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266" name="Rectangle 169"/>
          <p:cNvSpPr>
            <a:spLocks noChangeArrowheads="1"/>
          </p:cNvSpPr>
          <p:nvPr/>
        </p:nvSpPr>
        <p:spPr bwMode="auto">
          <a:xfrm>
            <a:off x="989488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B0</a:t>
            </a:r>
          </a:p>
        </p:txBody>
      </p:sp>
      <p:sp>
        <p:nvSpPr>
          <p:cNvPr id="267" name="Rectangle 170"/>
          <p:cNvSpPr>
            <a:spLocks noChangeArrowheads="1"/>
          </p:cNvSpPr>
          <p:nvPr/>
        </p:nvSpPr>
        <p:spPr bwMode="auto">
          <a:xfrm>
            <a:off x="927576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B1</a:t>
            </a:r>
          </a:p>
        </p:txBody>
      </p:sp>
      <p:sp>
        <p:nvSpPr>
          <p:cNvPr id="268" name="Rectangle 171"/>
          <p:cNvSpPr>
            <a:spLocks noChangeArrowheads="1"/>
          </p:cNvSpPr>
          <p:nvPr/>
        </p:nvSpPr>
        <p:spPr bwMode="auto">
          <a:xfrm>
            <a:off x="865505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B2</a:t>
            </a:r>
          </a:p>
        </p:txBody>
      </p:sp>
      <p:sp>
        <p:nvSpPr>
          <p:cNvPr id="269" name="Rectangle 172"/>
          <p:cNvSpPr>
            <a:spLocks noChangeArrowheads="1"/>
          </p:cNvSpPr>
          <p:nvPr/>
        </p:nvSpPr>
        <p:spPr bwMode="auto">
          <a:xfrm>
            <a:off x="8032750" y="4076700"/>
            <a:ext cx="622300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B3</a:t>
            </a:r>
          </a:p>
        </p:txBody>
      </p:sp>
      <p:sp>
        <p:nvSpPr>
          <p:cNvPr id="270" name="Rectangle 173"/>
          <p:cNvSpPr>
            <a:spLocks noChangeArrowheads="1"/>
          </p:cNvSpPr>
          <p:nvPr/>
        </p:nvSpPr>
        <p:spPr bwMode="auto">
          <a:xfrm>
            <a:off x="7412039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Valid</a:t>
            </a:r>
          </a:p>
        </p:txBody>
      </p:sp>
      <p:sp>
        <p:nvSpPr>
          <p:cNvPr id="271" name="Rectangle 174"/>
          <p:cNvSpPr>
            <a:spLocks noChangeArrowheads="1"/>
          </p:cNvSpPr>
          <p:nvPr/>
        </p:nvSpPr>
        <p:spPr bwMode="auto">
          <a:xfrm>
            <a:off x="6792914" y="4076700"/>
            <a:ext cx="619125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>
                <a:solidFill>
                  <a:srgbClr val="990000"/>
                </a:solidFill>
                <a:latin typeface="Calibri" pitchFamily="34" charset="0"/>
              </a:rPr>
              <a:t>Tag</a:t>
            </a:r>
          </a:p>
        </p:txBody>
      </p:sp>
      <p:sp>
        <p:nvSpPr>
          <p:cNvPr id="272" name="Rectangle 175"/>
          <p:cNvSpPr>
            <a:spLocks noChangeArrowheads="1"/>
          </p:cNvSpPr>
          <p:nvPr/>
        </p:nvSpPr>
        <p:spPr bwMode="auto">
          <a:xfrm>
            <a:off x="6172201" y="4076700"/>
            <a:ext cx="620713" cy="2809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lIns="90360" tIns="44280" rIns="90360" bIns="44280"/>
          <a:lstStyle/>
          <a:p>
            <a:pPr algn="ctr">
              <a:spcBef>
                <a:spcPts val="87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i="1" dirty="0" err="1">
                <a:solidFill>
                  <a:srgbClr val="990000"/>
                </a:solidFill>
                <a:latin typeface="Calibri" pitchFamily="34" charset="0"/>
              </a:rPr>
              <a:t>Idx</a:t>
            </a:r>
            <a:endParaRPr lang="en-GB" sz="1400" i="1" dirty="0">
              <a:solidFill>
                <a:srgbClr val="990000"/>
              </a:solidFill>
              <a:latin typeface="Calibri" pitchFamily="34" charset="0"/>
            </a:endParaRPr>
          </a:p>
        </p:txBody>
      </p:sp>
      <p:sp>
        <p:nvSpPr>
          <p:cNvPr id="273" name="Line 183"/>
          <p:cNvSpPr>
            <a:spLocks noChangeShapeType="1"/>
          </p:cNvSpPr>
          <p:nvPr/>
        </p:nvSpPr>
        <p:spPr bwMode="auto">
          <a:xfrm>
            <a:off x="6190488" y="4357688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74" name="Line 184"/>
          <p:cNvSpPr>
            <a:spLocks noChangeShapeType="1"/>
          </p:cNvSpPr>
          <p:nvPr/>
        </p:nvSpPr>
        <p:spPr bwMode="auto">
          <a:xfrm>
            <a:off x="6190488" y="463867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5" name="Line 185"/>
          <p:cNvSpPr>
            <a:spLocks noChangeShapeType="1"/>
          </p:cNvSpPr>
          <p:nvPr/>
        </p:nvSpPr>
        <p:spPr bwMode="auto">
          <a:xfrm>
            <a:off x="6190488" y="491966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" name="Line 186"/>
          <p:cNvSpPr>
            <a:spLocks noChangeShapeType="1"/>
          </p:cNvSpPr>
          <p:nvPr/>
        </p:nvSpPr>
        <p:spPr bwMode="auto">
          <a:xfrm>
            <a:off x="6190488" y="520065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7" name="Line 187"/>
          <p:cNvSpPr>
            <a:spLocks noChangeShapeType="1"/>
          </p:cNvSpPr>
          <p:nvPr/>
        </p:nvSpPr>
        <p:spPr bwMode="auto">
          <a:xfrm>
            <a:off x="6190488" y="5484812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8" name="Line 188"/>
          <p:cNvSpPr>
            <a:spLocks noChangeShapeType="1"/>
          </p:cNvSpPr>
          <p:nvPr/>
        </p:nvSpPr>
        <p:spPr bwMode="auto">
          <a:xfrm>
            <a:off x="6190488" y="5788025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9" name="Line 189"/>
          <p:cNvSpPr>
            <a:spLocks noChangeShapeType="1"/>
          </p:cNvSpPr>
          <p:nvPr/>
        </p:nvSpPr>
        <p:spPr bwMode="auto">
          <a:xfrm>
            <a:off x="6190488" y="6069013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0" name="Line 190"/>
          <p:cNvSpPr>
            <a:spLocks noChangeShapeType="1"/>
          </p:cNvSpPr>
          <p:nvPr/>
        </p:nvSpPr>
        <p:spPr bwMode="auto">
          <a:xfrm>
            <a:off x="6190488" y="6350000"/>
            <a:ext cx="4325112" cy="15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" name="Line 197"/>
          <p:cNvSpPr>
            <a:spLocks noChangeShapeType="1"/>
          </p:cNvSpPr>
          <p:nvPr/>
        </p:nvSpPr>
        <p:spPr bwMode="auto">
          <a:xfrm>
            <a:off x="679291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2" name="Line 198"/>
          <p:cNvSpPr>
            <a:spLocks noChangeShapeType="1"/>
          </p:cNvSpPr>
          <p:nvPr/>
        </p:nvSpPr>
        <p:spPr bwMode="auto">
          <a:xfrm>
            <a:off x="741203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3" name="Line 199"/>
          <p:cNvSpPr>
            <a:spLocks noChangeShapeType="1"/>
          </p:cNvSpPr>
          <p:nvPr/>
        </p:nvSpPr>
        <p:spPr bwMode="auto">
          <a:xfrm>
            <a:off x="80327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4" name="Line 200"/>
          <p:cNvSpPr>
            <a:spLocks noChangeShapeType="1"/>
          </p:cNvSpPr>
          <p:nvPr/>
        </p:nvSpPr>
        <p:spPr bwMode="auto">
          <a:xfrm>
            <a:off x="8655050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5" name="Line 201"/>
          <p:cNvSpPr>
            <a:spLocks noChangeShapeType="1"/>
          </p:cNvSpPr>
          <p:nvPr/>
        </p:nvSpPr>
        <p:spPr bwMode="auto">
          <a:xfrm>
            <a:off x="9275763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" name="Line 202"/>
          <p:cNvSpPr>
            <a:spLocks noChangeShapeType="1"/>
          </p:cNvSpPr>
          <p:nvPr/>
        </p:nvSpPr>
        <p:spPr bwMode="auto">
          <a:xfrm>
            <a:off x="9894888" y="4076700"/>
            <a:ext cx="1588" cy="2554288"/>
          </a:xfrm>
          <a:prstGeom prst="line">
            <a:avLst/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7" name="Line 205"/>
          <p:cNvSpPr>
            <a:spLocks noChangeShapeType="1"/>
          </p:cNvSpPr>
          <p:nvPr/>
        </p:nvSpPr>
        <p:spPr bwMode="auto">
          <a:xfrm>
            <a:off x="6190488" y="4076700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 i="1">
              <a:solidFill>
                <a:srgbClr val="990000"/>
              </a:solidFill>
            </a:endParaRPr>
          </a:p>
        </p:txBody>
      </p:sp>
      <p:sp>
        <p:nvSpPr>
          <p:cNvPr id="288" name="Line 206"/>
          <p:cNvSpPr>
            <a:spLocks noChangeShapeType="1"/>
          </p:cNvSpPr>
          <p:nvPr/>
        </p:nvSpPr>
        <p:spPr bwMode="auto">
          <a:xfrm>
            <a:off x="10515601" y="4076700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9" name="Line 207"/>
          <p:cNvSpPr>
            <a:spLocks noChangeShapeType="1"/>
          </p:cNvSpPr>
          <p:nvPr/>
        </p:nvSpPr>
        <p:spPr bwMode="auto">
          <a:xfrm>
            <a:off x="6190488" y="6630988"/>
            <a:ext cx="4325112" cy="15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0" name="Line 206"/>
          <p:cNvSpPr>
            <a:spLocks noChangeShapeType="1"/>
          </p:cNvSpPr>
          <p:nvPr/>
        </p:nvSpPr>
        <p:spPr bwMode="auto">
          <a:xfrm>
            <a:off x="6172200" y="4083579"/>
            <a:ext cx="1588" cy="2554288"/>
          </a:xfrm>
          <a:prstGeom prst="line">
            <a:avLst/>
          </a:prstGeom>
          <a:noFill/>
          <a:ln w="28575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A0F9E-55A4-4839-A853-5A98AF3E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4540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1905001" y="1"/>
            <a:ext cx="7345363" cy="573087"/>
          </a:xfrm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#1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674814" y="1752603"/>
            <a:ext cx="8307387" cy="510539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effectLst/>
                <a:latin typeface="Courier New" pitchFamily="49" charset="0"/>
              </a:rPr>
              <a:t>0x03D4</a:t>
            </a: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38442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3844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287178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28717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359151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3591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3846513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38465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333876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3338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4821238" y="2840012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48212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308601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30860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5795963" y="2840012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579596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28332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28332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77068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77068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258051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258051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745413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745413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232776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232776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720138" y="2840012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720138" y="2535212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283325" y="3305151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384425" y="3297213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305426" y="2396041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529262" y="2272216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384425" y="2392337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627439" y="2268512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36708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3670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385445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38544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341813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3418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4829176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48291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316538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31653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5803901" y="5556251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580390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29126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29126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677862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677862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265988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265988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753351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753351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240713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240713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728076" y="555625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728076" y="525145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300259" y="5945719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387725" y="5937252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220604" y="4897447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282796" y="4893735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367088" y="4897439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88534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366125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78803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392987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6907212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419850" y="2828900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59340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44671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49609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473575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3987800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50043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014662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528887" y="2830488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2438400" y="3870482"/>
            <a:ext cx="49053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0x0F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3823846" y="3870483"/>
            <a:ext cx="394599" cy="3161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4788439" y="3870482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0x03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6644195" y="3870456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8077200" y="381896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9170660" y="3870482"/>
            <a:ext cx="52546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24" name="Text Box 136"/>
          <p:cNvSpPr txBox="1">
            <a:spLocks noChangeArrowheads="1"/>
          </p:cNvSpPr>
          <p:nvPr/>
        </p:nvSpPr>
        <p:spPr bwMode="auto">
          <a:xfrm>
            <a:off x="8878358" y="5555722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5" name="Text Box 137"/>
          <p:cNvSpPr txBox="1">
            <a:spLocks noChangeArrowheads="1"/>
          </p:cNvSpPr>
          <p:nvPr/>
        </p:nvSpPr>
        <p:spPr bwMode="auto">
          <a:xfrm>
            <a:off x="83894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6" name="Text Box 138"/>
          <p:cNvSpPr txBox="1">
            <a:spLocks noChangeArrowheads="1"/>
          </p:cNvSpPr>
          <p:nvPr/>
        </p:nvSpPr>
        <p:spPr bwMode="auto">
          <a:xfrm>
            <a:off x="741309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7" name="Text Box 139"/>
          <p:cNvSpPr txBox="1">
            <a:spLocks noChangeArrowheads="1"/>
          </p:cNvSpPr>
          <p:nvPr/>
        </p:nvSpPr>
        <p:spPr bwMode="auto">
          <a:xfrm>
            <a:off x="59494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28" name="Text Box 140"/>
          <p:cNvSpPr txBox="1">
            <a:spLocks noChangeArrowheads="1"/>
          </p:cNvSpPr>
          <p:nvPr/>
        </p:nvSpPr>
        <p:spPr bwMode="auto">
          <a:xfrm>
            <a:off x="54620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29" name="Text Box 141"/>
          <p:cNvSpPr txBox="1">
            <a:spLocks noChangeArrowheads="1"/>
          </p:cNvSpPr>
          <p:nvPr/>
        </p:nvSpPr>
        <p:spPr bwMode="auto">
          <a:xfrm>
            <a:off x="497310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0" name="Text Box 142"/>
          <p:cNvSpPr txBox="1">
            <a:spLocks noChangeArrowheads="1"/>
          </p:cNvSpPr>
          <p:nvPr/>
        </p:nvSpPr>
        <p:spPr bwMode="auto">
          <a:xfrm>
            <a:off x="399838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1" name="Text Box 143"/>
          <p:cNvSpPr txBox="1">
            <a:spLocks noChangeArrowheads="1"/>
          </p:cNvSpPr>
          <p:nvPr/>
        </p:nvSpPr>
        <p:spPr bwMode="auto">
          <a:xfrm>
            <a:off x="7902045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2" name="Text Box 144"/>
          <p:cNvSpPr txBox="1">
            <a:spLocks noChangeArrowheads="1"/>
          </p:cNvSpPr>
          <p:nvPr/>
        </p:nvSpPr>
        <p:spPr bwMode="auto">
          <a:xfrm>
            <a:off x="6925733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3" name="Text Box 145"/>
          <p:cNvSpPr txBox="1">
            <a:spLocks noChangeArrowheads="1"/>
          </p:cNvSpPr>
          <p:nvPr/>
        </p:nvSpPr>
        <p:spPr bwMode="auto">
          <a:xfrm>
            <a:off x="643837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4" name="Text Box 146"/>
          <p:cNvSpPr txBox="1">
            <a:spLocks noChangeArrowheads="1"/>
          </p:cNvSpPr>
          <p:nvPr/>
        </p:nvSpPr>
        <p:spPr bwMode="auto">
          <a:xfrm>
            <a:off x="4484158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35" name="Text Box 147"/>
          <p:cNvSpPr txBox="1">
            <a:spLocks noChangeArrowheads="1"/>
          </p:cNvSpPr>
          <p:nvPr/>
        </p:nvSpPr>
        <p:spPr bwMode="auto">
          <a:xfrm>
            <a:off x="3511020" y="5554134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2670173" y="6451076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3567112" y="6451076"/>
            <a:ext cx="395288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0x5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4554540" y="6451076"/>
            <a:ext cx="5254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0x0D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5875868" y="6451076"/>
            <a:ext cx="200025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7480719" y="6463955"/>
            <a:ext cx="500063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0x36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4134" y="5450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71608" y="971324"/>
            <a:ext cx="61969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Address space: 14-bit </a:t>
            </a:r>
            <a:r>
              <a:rPr lang="en-GB" dirty="0" err="1"/>
              <a:t>VAddr</a:t>
            </a:r>
            <a:r>
              <a:rPr lang="en-GB" dirty="0"/>
              <a:t>, 12-bit </a:t>
            </a:r>
            <a:r>
              <a:rPr lang="en-GB" dirty="0" err="1"/>
              <a:t>PAddr</a:t>
            </a:r>
            <a:r>
              <a:rPr lang="en-GB" dirty="0"/>
              <a:t>, 64-byte page</a:t>
            </a:r>
            <a:br>
              <a:rPr lang="en-GB" dirty="0"/>
            </a:br>
            <a:r>
              <a:rPr lang="en-GB" dirty="0"/>
              <a:t>TLB: 16 entries, 4-way 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L1 Cache: 16 lines, 4-byte block, direct mapped,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Physically addressed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2438400" y="899622"/>
            <a:ext cx="182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movb</a:t>
            </a:r>
            <a:r>
              <a:rPr lang="en-US" dirty="0">
                <a:latin typeface="Calibri" pitchFamily="34" charset="0"/>
              </a:rPr>
              <a:t> (%</a:t>
            </a:r>
            <a:r>
              <a:rPr lang="en-US" dirty="0" err="1">
                <a:latin typeface="Calibri" pitchFamily="34" charset="0"/>
              </a:rPr>
              <a:t>rcx</a:t>
            </a:r>
            <a:r>
              <a:rPr lang="en-US" dirty="0">
                <a:latin typeface="Calibri" pitchFamily="34" charset="0"/>
              </a:rPr>
              <a:t>), %al</a:t>
            </a: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 bwMode="auto">
          <a:xfrm>
            <a:off x="3371547" y="1485535"/>
            <a:ext cx="726585" cy="28031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" name="Left Brace 13"/>
          <p:cNvSpPr/>
          <p:nvPr/>
        </p:nvSpPr>
        <p:spPr bwMode="auto">
          <a:xfrm rot="16200000">
            <a:off x="3320031" y="1102268"/>
            <a:ext cx="200026" cy="533401"/>
          </a:xfrm>
          <a:prstGeom prst="leftBrac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DE0235-1597-492A-BC0A-2332E693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4496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42" grpId="0" animBg="1"/>
      <p:bldP spid="37943" grpId="0" animBg="1"/>
      <p:bldP spid="37945" grpId="0" animBg="1"/>
      <p:bldP spid="37946" grpId="0" animBg="1"/>
      <p:bldP spid="37950" grpId="0" animBg="1"/>
      <p:bldP spid="37951" grpId="0"/>
      <p:bldP spid="37953" grpId="0" animBg="1"/>
      <p:bldP spid="37954" grpId="0"/>
      <p:bldP spid="37956" grpId="0" animBg="1"/>
      <p:bldP spid="37957" grpId="0"/>
      <p:bldP spid="37959" grpId="0" animBg="1"/>
      <p:bldP spid="37960" grpId="0"/>
      <p:bldP spid="37962" grpId="0" animBg="1"/>
      <p:bldP spid="37963" grpId="0"/>
      <p:bldP spid="37965" grpId="0" animBg="1"/>
      <p:bldP spid="37966" grpId="0"/>
      <p:bldP spid="37968" grpId="0" animBg="1"/>
      <p:bldP spid="37969" grpId="0"/>
      <p:bldP spid="37971" grpId="0" animBg="1"/>
      <p:bldP spid="37972" grpId="0"/>
      <p:bldP spid="37974" grpId="0" animBg="1"/>
      <p:bldP spid="37975" grpId="0"/>
      <p:bldP spid="37977" grpId="0" animBg="1"/>
      <p:bldP spid="37978" grpId="0"/>
      <p:bldP spid="37980" grpId="0" animBg="1"/>
      <p:bldP spid="37981" grpId="0"/>
      <p:bldP spid="37983" grpId="0" animBg="1"/>
      <p:bldP spid="37984" grpId="0"/>
      <p:bldP spid="38016" grpId="0"/>
      <p:bldP spid="38017" grpId="0"/>
      <p:bldP spid="38018" grpId="0"/>
      <p:bldP spid="38019" grpId="0"/>
      <p:bldP spid="38021" grpId="0"/>
      <p:bldP spid="38022" grpId="0"/>
      <p:bldP spid="38024" grpId="0"/>
      <p:bldP spid="38025" grpId="0"/>
      <p:bldP spid="38026" grpId="0"/>
      <p:bldP spid="38027" grpId="0"/>
      <p:bldP spid="38028" grpId="0"/>
      <p:bldP spid="38029" grpId="0"/>
      <p:bldP spid="38030" grpId="0"/>
      <p:bldP spid="38031" grpId="0"/>
      <p:bldP spid="38032" grpId="0"/>
      <p:bldP spid="38033" grpId="0"/>
      <p:bldP spid="38034" grpId="0"/>
      <p:bldP spid="38035" grpId="0"/>
      <p:bldP spid="38037" grpId="0"/>
      <p:bldP spid="38038" grpId="0"/>
      <p:bldP spid="38039" grpId="0"/>
      <p:bldP spid="38041" grpId="0"/>
      <p:bldP spid="3804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#2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377950"/>
            <a:ext cx="10972800" cy="5251450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0x0B8F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 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3616325" y="5556251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6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8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0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5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430630" y="3502360"/>
            <a:ext cx="49468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0x2E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914949" y="3502360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780668" y="3502360"/>
            <a:ext cx="51071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0x0B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468999" y="3502334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N</a:t>
            </a: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108067" y="3502360"/>
            <a:ext cx="19973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Y</a:t>
            </a: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06604" y="3502360"/>
            <a:ext cx="438582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TBD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0B540E-0ABB-492B-80C7-B6D7C548D960}"/>
              </a:ext>
            </a:extLst>
          </p:cNvPr>
          <p:cNvSpPr txBox="1"/>
          <p:nvPr/>
        </p:nvSpPr>
        <p:spPr>
          <a:xfrm>
            <a:off x="7307802" y="5889195"/>
            <a:ext cx="39096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Likely invalid page. Maybe needs to read from disk. Either way we don’t know the PPN.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8FB52C-B8C5-4D10-9040-668F2701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0480"/>
      </p:ext>
    </p:extLst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Address Translation Example #3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607595" y="1425032"/>
            <a:ext cx="10972800" cy="5204368"/>
          </a:xfrm>
          <a:ln/>
        </p:spPr>
        <p:txBody>
          <a:bodyPr>
            <a:normAutofit fontScale="92500" lnSpcReduction="10000"/>
          </a:bodyPr>
          <a:lstStyle/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Virtual Address: </a:t>
            </a:r>
            <a:r>
              <a:rPr lang="en-GB" dirty="0">
                <a:latin typeface="Courier New" pitchFamily="49" charset="0"/>
              </a:rPr>
              <a:t>0x0020</a:t>
            </a: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222250" indent="-222250">
              <a:lnSpc>
                <a:spcPct val="80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effectLst/>
              <a:latin typeface="Courier New" pitchFamily="49" charset="0"/>
            </a:endParaRPr>
          </a:p>
          <a:p>
            <a:pPr marL="558800" lvl="1" indent="-220663">
              <a:lnSpc>
                <a:spcPct val="85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>
              <a:latin typeface="Courier New" pitchFamily="49" charset="0"/>
            </a:endParaRP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4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VPN ___	TLBI ___	TLBT ____	          TLB Hit? __	Page Fault? __        PPN: ____</a:t>
            </a:r>
            <a:endParaRPr lang="en-GB" dirty="0">
              <a:effectLst/>
            </a:endParaRPr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222250" indent="-222250">
              <a:lnSpc>
                <a:spcPct val="73000"/>
              </a:lnSpc>
              <a:buSzPct val="100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>
                <a:effectLst/>
              </a:rPr>
              <a:t>Physical Address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1600" dirty="0"/>
              <a:t>	BO___	CI___	CT ____	     Hit? __              Byte: ____</a:t>
            </a:r>
          </a:p>
          <a:p>
            <a:pPr marL="558800" lvl="1" indent="-220663">
              <a:lnSpc>
                <a:spcPct val="78000"/>
              </a:lnSpc>
              <a:buSzPct val="75000"/>
              <a:buNone/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endParaRPr lang="en-GB" sz="1600" dirty="0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261302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26130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13</a:t>
            </a:r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310038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Rectangle 10"/>
          <p:cNvSpPr>
            <a:spLocks noChangeArrowheads="1"/>
          </p:cNvSpPr>
          <p:nvPr/>
        </p:nvSpPr>
        <p:spPr bwMode="auto">
          <a:xfrm>
            <a:off x="31003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12</a:t>
            </a:r>
          </a:p>
        </p:txBody>
      </p:sp>
      <p:sp>
        <p:nvSpPr>
          <p:cNvPr id="37900" name="Rectangle 12"/>
          <p:cNvSpPr>
            <a:spLocks noChangeArrowheads="1"/>
          </p:cNvSpPr>
          <p:nvPr/>
        </p:nvSpPr>
        <p:spPr bwMode="auto">
          <a:xfrm>
            <a:off x="3587751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35877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03" name="Rectangle 15"/>
          <p:cNvSpPr>
            <a:spLocks noChangeArrowheads="1"/>
          </p:cNvSpPr>
          <p:nvPr/>
        </p:nvSpPr>
        <p:spPr bwMode="auto">
          <a:xfrm>
            <a:off x="4075113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0751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4562476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45624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09" name="Rectangle 21"/>
          <p:cNvSpPr>
            <a:spLocks noChangeArrowheads="1"/>
          </p:cNvSpPr>
          <p:nvPr/>
        </p:nvSpPr>
        <p:spPr bwMode="auto">
          <a:xfrm>
            <a:off x="5049838" y="2459011"/>
            <a:ext cx="487363" cy="3048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0498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12" name="Rectangle 24"/>
          <p:cNvSpPr>
            <a:spLocks noChangeArrowheads="1"/>
          </p:cNvSpPr>
          <p:nvPr/>
        </p:nvSpPr>
        <p:spPr bwMode="auto">
          <a:xfrm>
            <a:off x="5537201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5"/>
          <p:cNvSpPr>
            <a:spLocks noChangeArrowheads="1"/>
          </p:cNvSpPr>
          <p:nvPr/>
        </p:nvSpPr>
        <p:spPr bwMode="auto">
          <a:xfrm>
            <a:off x="553720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15" name="Rectangle 27"/>
          <p:cNvSpPr>
            <a:spLocks noChangeArrowheads="1"/>
          </p:cNvSpPr>
          <p:nvPr/>
        </p:nvSpPr>
        <p:spPr bwMode="auto">
          <a:xfrm>
            <a:off x="6024563" y="2459011"/>
            <a:ext cx="487363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6" name="Rectangle 28"/>
          <p:cNvSpPr>
            <a:spLocks noChangeArrowheads="1"/>
          </p:cNvSpPr>
          <p:nvPr/>
        </p:nvSpPr>
        <p:spPr bwMode="auto">
          <a:xfrm>
            <a:off x="602456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18" name="Rectangle 30"/>
          <p:cNvSpPr>
            <a:spLocks noChangeArrowheads="1"/>
          </p:cNvSpPr>
          <p:nvPr/>
        </p:nvSpPr>
        <p:spPr bwMode="auto">
          <a:xfrm>
            <a:off x="651192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Rectangle 31"/>
          <p:cNvSpPr>
            <a:spLocks noChangeArrowheads="1"/>
          </p:cNvSpPr>
          <p:nvPr/>
        </p:nvSpPr>
        <p:spPr bwMode="auto">
          <a:xfrm>
            <a:off x="651192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21" name="Rectangle 33"/>
          <p:cNvSpPr>
            <a:spLocks noChangeArrowheads="1"/>
          </p:cNvSpPr>
          <p:nvPr/>
        </p:nvSpPr>
        <p:spPr bwMode="auto">
          <a:xfrm>
            <a:off x="699928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Rectangle 34"/>
          <p:cNvSpPr>
            <a:spLocks noChangeArrowheads="1"/>
          </p:cNvSpPr>
          <p:nvPr/>
        </p:nvSpPr>
        <p:spPr bwMode="auto">
          <a:xfrm>
            <a:off x="699928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7486651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Rectangle 37"/>
          <p:cNvSpPr>
            <a:spLocks noChangeArrowheads="1"/>
          </p:cNvSpPr>
          <p:nvPr/>
        </p:nvSpPr>
        <p:spPr bwMode="auto">
          <a:xfrm>
            <a:off x="7486651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27" name="Rectangle 39"/>
          <p:cNvSpPr>
            <a:spLocks noChangeArrowheads="1"/>
          </p:cNvSpPr>
          <p:nvPr/>
        </p:nvSpPr>
        <p:spPr bwMode="auto">
          <a:xfrm>
            <a:off x="7974013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40"/>
          <p:cNvSpPr>
            <a:spLocks noChangeArrowheads="1"/>
          </p:cNvSpPr>
          <p:nvPr/>
        </p:nvSpPr>
        <p:spPr bwMode="auto">
          <a:xfrm>
            <a:off x="7974013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30" name="Rectangle 42"/>
          <p:cNvSpPr>
            <a:spLocks noChangeArrowheads="1"/>
          </p:cNvSpPr>
          <p:nvPr/>
        </p:nvSpPr>
        <p:spPr bwMode="auto">
          <a:xfrm>
            <a:off x="8461376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1" name="Rectangle 43"/>
          <p:cNvSpPr>
            <a:spLocks noChangeArrowheads="1"/>
          </p:cNvSpPr>
          <p:nvPr/>
        </p:nvSpPr>
        <p:spPr bwMode="auto">
          <a:xfrm>
            <a:off x="8461376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33" name="Rectangle 45"/>
          <p:cNvSpPr>
            <a:spLocks noChangeArrowheads="1"/>
          </p:cNvSpPr>
          <p:nvPr/>
        </p:nvSpPr>
        <p:spPr bwMode="auto">
          <a:xfrm>
            <a:off x="8948738" y="2459011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34" name="Rectangle 46"/>
          <p:cNvSpPr>
            <a:spLocks noChangeArrowheads="1"/>
          </p:cNvSpPr>
          <p:nvPr/>
        </p:nvSpPr>
        <p:spPr bwMode="auto">
          <a:xfrm>
            <a:off x="8948738" y="2154211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6511925" y="2924150"/>
            <a:ext cx="2924175" cy="333375"/>
            <a:chOff x="3085" y="1661"/>
            <a:chExt cx="1842" cy="210"/>
          </a:xfrm>
        </p:grpSpPr>
        <p:sp>
          <p:nvSpPr>
            <p:cNvPr id="37936" name="Line 48"/>
            <p:cNvSpPr>
              <a:spLocks noChangeShapeType="1"/>
            </p:cNvSpPr>
            <p:nvPr/>
          </p:nvSpPr>
          <p:spPr bwMode="auto">
            <a:xfrm>
              <a:off x="3085" y="1752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37" name="Text Box 49"/>
            <p:cNvSpPr txBox="1">
              <a:spLocks noChangeArrowheads="1"/>
            </p:cNvSpPr>
            <p:nvPr/>
          </p:nvSpPr>
          <p:spPr bwMode="auto">
            <a:xfrm>
              <a:off x="3792" y="1661"/>
              <a:ext cx="37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VPO</a:t>
              </a:r>
            </a:p>
          </p:txBody>
        </p:sp>
      </p:grpSp>
      <p:grpSp>
        <p:nvGrpSpPr>
          <p:cNvPr id="3" name="Group 50"/>
          <p:cNvGrpSpPr>
            <a:grpSpLocks/>
          </p:cNvGrpSpPr>
          <p:nvPr/>
        </p:nvGrpSpPr>
        <p:grpSpPr bwMode="auto">
          <a:xfrm>
            <a:off x="2613025" y="2916212"/>
            <a:ext cx="3916362" cy="333375"/>
            <a:chOff x="629" y="1656"/>
            <a:chExt cx="2467" cy="210"/>
          </a:xfrm>
        </p:grpSpPr>
        <p:sp>
          <p:nvSpPr>
            <p:cNvPr id="37939" name="Line 51"/>
            <p:cNvSpPr>
              <a:spLocks noChangeShapeType="1"/>
            </p:cNvSpPr>
            <p:nvPr/>
          </p:nvSpPr>
          <p:spPr bwMode="auto">
            <a:xfrm>
              <a:off x="629" y="1747"/>
              <a:ext cx="2467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40" name="Text Box 52"/>
            <p:cNvSpPr txBox="1">
              <a:spLocks noChangeArrowheads="1"/>
            </p:cNvSpPr>
            <p:nvPr/>
          </p:nvSpPr>
          <p:spPr bwMode="auto">
            <a:xfrm>
              <a:off x="1577" y="1656"/>
              <a:ext cx="374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003300"/>
                  </a:solidFill>
                  <a:latin typeface="Calibri" pitchFamily="34" charset="0"/>
                </a:rPr>
                <a:t>VPN</a:t>
              </a:r>
            </a:p>
          </p:txBody>
        </p:sp>
      </p:grpSp>
      <p:sp>
        <p:nvSpPr>
          <p:cNvPr id="37942" name="Line 54"/>
          <p:cNvSpPr>
            <a:spLocks noChangeShapeType="1"/>
          </p:cNvSpPr>
          <p:nvPr/>
        </p:nvSpPr>
        <p:spPr bwMode="auto">
          <a:xfrm>
            <a:off x="5534026" y="2015040"/>
            <a:ext cx="992187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3" name="Text Box 55"/>
          <p:cNvSpPr txBox="1">
            <a:spLocks noChangeArrowheads="1"/>
          </p:cNvSpPr>
          <p:nvPr/>
        </p:nvSpPr>
        <p:spPr bwMode="auto">
          <a:xfrm>
            <a:off x="5757862" y="1891215"/>
            <a:ext cx="539750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TLBI</a:t>
            </a:r>
          </a:p>
        </p:txBody>
      </p:sp>
      <p:sp>
        <p:nvSpPr>
          <p:cNvPr id="37945" name="Line 57"/>
          <p:cNvSpPr>
            <a:spLocks noChangeShapeType="1"/>
          </p:cNvSpPr>
          <p:nvPr/>
        </p:nvSpPr>
        <p:spPr bwMode="auto">
          <a:xfrm>
            <a:off x="2613025" y="2011336"/>
            <a:ext cx="2927350" cy="1588"/>
          </a:xfrm>
          <a:prstGeom prst="line">
            <a:avLst/>
          </a:prstGeom>
          <a:noFill/>
          <a:ln w="9360">
            <a:solidFill>
              <a:srgbClr val="000066"/>
            </a:solidFill>
            <a:miter lim="800000"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7946" name="Text Box 58"/>
          <p:cNvSpPr txBox="1">
            <a:spLocks noChangeArrowheads="1"/>
          </p:cNvSpPr>
          <p:nvPr/>
        </p:nvSpPr>
        <p:spPr bwMode="auto">
          <a:xfrm>
            <a:off x="3856039" y="1887511"/>
            <a:ext cx="582613" cy="306388"/>
          </a:xfrm>
          <a:prstGeom prst="rect">
            <a:avLst/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>
            <a:spAutoFit/>
          </a:bodyPr>
          <a:lstStyle/>
          <a:p>
            <a:pPr algn="ctr">
              <a:lnSpc>
                <a:spcPct val="88000"/>
              </a:lnSpc>
              <a:spcBef>
                <a:spcPts val="6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3300"/>
                </a:solidFill>
                <a:latin typeface="Calibri" pitchFamily="34" charset="0"/>
              </a:rPr>
              <a:t>TLBT</a:t>
            </a:r>
          </a:p>
        </p:txBody>
      </p:sp>
      <p:sp>
        <p:nvSpPr>
          <p:cNvPr id="37950" name="Rectangle 62"/>
          <p:cNvSpPr>
            <a:spLocks noChangeArrowheads="1"/>
          </p:cNvSpPr>
          <p:nvPr/>
        </p:nvSpPr>
        <p:spPr bwMode="auto">
          <a:xfrm>
            <a:off x="359568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1" name="Rectangle 63"/>
          <p:cNvSpPr>
            <a:spLocks noChangeArrowheads="1"/>
          </p:cNvSpPr>
          <p:nvPr/>
        </p:nvSpPr>
        <p:spPr bwMode="auto">
          <a:xfrm>
            <a:off x="35956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11</a:t>
            </a:r>
          </a:p>
        </p:txBody>
      </p:sp>
      <p:sp>
        <p:nvSpPr>
          <p:cNvPr id="37953" name="Rectangle 65"/>
          <p:cNvSpPr>
            <a:spLocks noChangeArrowheads="1"/>
          </p:cNvSpPr>
          <p:nvPr/>
        </p:nvSpPr>
        <p:spPr bwMode="auto">
          <a:xfrm>
            <a:off x="408305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4" name="Rectangle 66"/>
          <p:cNvSpPr>
            <a:spLocks noChangeArrowheads="1"/>
          </p:cNvSpPr>
          <p:nvPr/>
        </p:nvSpPr>
        <p:spPr bwMode="auto">
          <a:xfrm>
            <a:off x="40830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10</a:t>
            </a:r>
          </a:p>
        </p:txBody>
      </p:sp>
      <p:sp>
        <p:nvSpPr>
          <p:cNvPr id="37956" name="Rectangle 68"/>
          <p:cNvSpPr>
            <a:spLocks noChangeArrowheads="1"/>
          </p:cNvSpPr>
          <p:nvPr/>
        </p:nvSpPr>
        <p:spPr bwMode="auto">
          <a:xfrm>
            <a:off x="4570413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57" name="Rectangle 69"/>
          <p:cNvSpPr>
            <a:spLocks noChangeArrowheads="1"/>
          </p:cNvSpPr>
          <p:nvPr/>
        </p:nvSpPr>
        <p:spPr bwMode="auto">
          <a:xfrm>
            <a:off x="45704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9</a:t>
            </a:r>
          </a:p>
        </p:txBody>
      </p:sp>
      <p:sp>
        <p:nvSpPr>
          <p:cNvPr id="37959" name="Rectangle 71"/>
          <p:cNvSpPr>
            <a:spLocks noChangeArrowheads="1"/>
          </p:cNvSpPr>
          <p:nvPr/>
        </p:nvSpPr>
        <p:spPr bwMode="auto">
          <a:xfrm>
            <a:off x="5057776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0" name="Rectangle 72"/>
          <p:cNvSpPr>
            <a:spLocks noChangeArrowheads="1"/>
          </p:cNvSpPr>
          <p:nvPr/>
        </p:nvSpPr>
        <p:spPr bwMode="auto">
          <a:xfrm>
            <a:off x="50577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8</a:t>
            </a:r>
          </a:p>
        </p:txBody>
      </p:sp>
      <p:sp>
        <p:nvSpPr>
          <p:cNvPr id="37962" name="Rectangle 74"/>
          <p:cNvSpPr>
            <a:spLocks noChangeArrowheads="1"/>
          </p:cNvSpPr>
          <p:nvPr/>
        </p:nvSpPr>
        <p:spPr bwMode="auto">
          <a:xfrm>
            <a:off x="5545138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3" name="Rectangle 75"/>
          <p:cNvSpPr>
            <a:spLocks noChangeArrowheads="1"/>
          </p:cNvSpPr>
          <p:nvPr/>
        </p:nvSpPr>
        <p:spPr bwMode="auto">
          <a:xfrm>
            <a:off x="554513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7</a:t>
            </a:r>
          </a:p>
        </p:txBody>
      </p:sp>
      <p:sp>
        <p:nvSpPr>
          <p:cNvPr id="37965" name="Rectangle 77"/>
          <p:cNvSpPr>
            <a:spLocks noChangeArrowheads="1"/>
          </p:cNvSpPr>
          <p:nvPr/>
        </p:nvSpPr>
        <p:spPr bwMode="auto">
          <a:xfrm>
            <a:off x="6032501" y="5175250"/>
            <a:ext cx="487363" cy="3048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6" name="Rectangle 78"/>
          <p:cNvSpPr>
            <a:spLocks noChangeArrowheads="1"/>
          </p:cNvSpPr>
          <p:nvPr/>
        </p:nvSpPr>
        <p:spPr bwMode="auto">
          <a:xfrm>
            <a:off x="603250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6</a:t>
            </a:r>
          </a:p>
        </p:txBody>
      </p:sp>
      <p:sp>
        <p:nvSpPr>
          <p:cNvPr id="37968" name="Rectangle 80"/>
          <p:cNvSpPr>
            <a:spLocks noChangeArrowheads="1"/>
          </p:cNvSpPr>
          <p:nvPr/>
        </p:nvSpPr>
        <p:spPr bwMode="auto">
          <a:xfrm>
            <a:off x="651986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69" name="Rectangle 81"/>
          <p:cNvSpPr>
            <a:spLocks noChangeArrowheads="1"/>
          </p:cNvSpPr>
          <p:nvPr/>
        </p:nvSpPr>
        <p:spPr bwMode="auto">
          <a:xfrm>
            <a:off x="651986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37971" name="Rectangle 83"/>
          <p:cNvSpPr>
            <a:spLocks noChangeArrowheads="1"/>
          </p:cNvSpPr>
          <p:nvPr/>
        </p:nvSpPr>
        <p:spPr bwMode="auto">
          <a:xfrm>
            <a:off x="700722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2" name="Rectangle 84"/>
          <p:cNvSpPr>
            <a:spLocks noChangeArrowheads="1"/>
          </p:cNvSpPr>
          <p:nvPr/>
        </p:nvSpPr>
        <p:spPr bwMode="auto">
          <a:xfrm>
            <a:off x="700722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37974" name="Rectangle 86"/>
          <p:cNvSpPr>
            <a:spLocks noChangeArrowheads="1"/>
          </p:cNvSpPr>
          <p:nvPr/>
        </p:nvSpPr>
        <p:spPr bwMode="auto">
          <a:xfrm>
            <a:off x="7494588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5" name="Rectangle 87"/>
          <p:cNvSpPr>
            <a:spLocks noChangeArrowheads="1"/>
          </p:cNvSpPr>
          <p:nvPr/>
        </p:nvSpPr>
        <p:spPr bwMode="auto">
          <a:xfrm>
            <a:off x="7494588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37977" name="Rectangle 89"/>
          <p:cNvSpPr>
            <a:spLocks noChangeArrowheads="1"/>
          </p:cNvSpPr>
          <p:nvPr/>
        </p:nvSpPr>
        <p:spPr bwMode="auto">
          <a:xfrm>
            <a:off x="7981951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78" name="Rectangle 90"/>
          <p:cNvSpPr>
            <a:spLocks noChangeArrowheads="1"/>
          </p:cNvSpPr>
          <p:nvPr/>
        </p:nvSpPr>
        <p:spPr bwMode="auto">
          <a:xfrm>
            <a:off x="7981951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37980" name="Rectangle 92"/>
          <p:cNvSpPr>
            <a:spLocks noChangeArrowheads="1"/>
          </p:cNvSpPr>
          <p:nvPr/>
        </p:nvSpPr>
        <p:spPr bwMode="auto">
          <a:xfrm>
            <a:off x="8469313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1" name="Rectangle 93"/>
          <p:cNvSpPr>
            <a:spLocks noChangeArrowheads="1"/>
          </p:cNvSpPr>
          <p:nvPr/>
        </p:nvSpPr>
        <p:spPr bwMode="auto">
          <a:xfrm>
            <a:off x="8469313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37983" name="Rectangle 95"/>
          <p:cNvSpPr>
            <a:spLocks noChangeArrowheads="1"/>
          </p:cNvSpPr>
          <p:nvPr/>
        </p:nvSpPr>
        <p:spPr bwMode="auto">
          <a:xfrm>
            <a:off x="8956676" y="5175250"/>
            <a:ext cx="487363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36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984" name="Rectangle 96"/>
          <p:cNvSpPr>
            <a:spLocks noChangeArrowheads="1"/>
          </p:cNvSpPr>
          <p:nvPr/>
        </p:nvSpPr>
        <p:spPr bwMode="auto">
          <a:xfrm>
            <a:off x="8956676" y="4870450"/>
            <a:ext cx="4873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360" tIns="44280" rIns="90360" bIns="44280" anchor="ctr"/>
          <a:lstStyle/>
          <a:p>
            <a:pPr algn="ctr">
              <a:lnSpc>
                <a:spcPct val="88000"/>
              </a:lnSpc>
              <a:spcBef>
                <a:spcPts val="525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rgbClr val="003300"/>
                </a:solidFill>
                <a:latin typeface="Calibri" pitchFamily="34" charset="0"/>
              </a:rPr>
              <a:t>0</a:t>
            </a:r>
          </a:p>
        </p:txBody>
      </p:sp>
      <p:grpSp>
        <p:nvGrpSpPr>
          <p:cNvPr id="4" name="Group 97"/>
          <p:cNvGrpSpPr>
            <a:grpSpLocks/>
          </p:cNvGrpSpPr>
          <p:nvPr/>
        </p:nvGrpSpPr>
        <p:grpSpPr bwMode="auto">
          <a:xfrm>
            <a:off x="6528859" y="5564718"/>
            <a:ext cx="2924175" cy="333375"/>
            <a:chOff x="3101" y="3292"/>
            <a:chExt cx="1842" cy="210"/>
          </a:xfrm>
        </p:grpSpPr>
        <p:sp>
          <p:nvSpPr>
            <p:cNvPr id="37986" name="Line 98"/>
            <p:cNvSpPr>
              <a:spLocks noChangeShapeType="1"/>
            </p:cNvSpPr>
            <p:nvPr/>
          </p:nvSpPr>
          <p:spPr bwMode="auto">
            <a:xfrm>
              <a:off x="3101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87" name="Text Box 99"/>
            <p:cNvSpPr txBox="1">
              <a:spLocks noChangeArrowheads="1"/>
            </p:cNvSpPr>
            <p:nvPr/>
          </p:nvSpPr>
          <p:spPr bwMode="auto">
            <a:xfrm>
              <a:off x="3808" y="3292"/>
              <a:ext cx="368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PPO</a:t>
              </a:r>
            </a:p>
          </p:txBody>
        </p:sp>
      </p:grpSp>
      <p:grpSp>
        <p:nvGrpSpPr>
          <p:cNvPr id="5" name="Group 100"/>
          <p:cNvGrpSpPr>
            <a:grpSpLocks/>
          </p:cNvGrpSpPr>
          <p:nvPr/>
        </p:nvGrpSpPr>
        <p:grpSpPr bwMode="auto">
          <a:xfrm>
            <a:off x="2349637" y="5697909"/>
            <a:ext cx="2924175" cy="333375"/>
            <a:chOff x="1277" y="3292"/>
            <a:chExt cx="1842" cy="210"/>
          </a:xfrm>
        </p:grpSpPr>
        <p:sp>
          <p:nvSpPr>
            <p:cNvPr id="37989" name="Line 101"/>
            <p:cNvSpPr>
              <a:spLocks noChangeShapeType="1"/>
            </p:cNvSpPr>
            <p:nvPr/>
          </p:nvSpPr>
          <p:spPr bwMode="auto">
            <a:xfrm>
              <a:off x="1277" y="3383"/>
              <a:ext cx="1842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Text Box 102"/>
            <p:cNvSpPr txBox="1">
              <a:spLocks noChangeArrowheads="1"/>
            </p:cNvSpPr>
            <p:nvPr/>
          </p:nvSpPr>
          <p:spPr bwMode="auto">
            <a:xfrm>
              <a:off x="1984" y="3292"/>
              <a:ext cx="366" cy="210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>
                <a:lnSpc>
                  <a:spcPct val="88000"/>
                </a:lnSpc>
                <a:spcBef>
                  <a:spcPts val="675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latin typeface="Calibri" pitchFamily="34" charset="0"/>
                </a:rPr>
                <a:t>PPN</a:t>
              </a:r>
            </a:p>
          </p:txBody>
        </p:sp>
      </p:grpSp>
      <p:grpSp>
        <p:nvGrpSpPr>
          <p:cNvPr id="6" name="Group 103"/>
          <p:cNvGrpSpPr>
            <a:grpSpLocks/>
          </p:cNvGrpSpPr>
          <p:nvPr/>
        </p:nvGrpSpPr>
        <p:grpSpPr bwMode="auto">
          <a:xfrm>
            <a:off x="8449204" y="4516446"/>
            <a:ext cx="992188" cy="311151"/>
            <a:chOff x="4300" y="2637"/>
            <a:chExt cx="625" cy="196"/>
          </a:xfrm>
        </p:grpSpPr>
        <p:sp>
          <p:nvSpPr>
            <p:cNvPr id="37992" name="Line 104"/>
            <p:cNvSpPr>
              <a:spLocks noChangeShapeType="1"/>
            </p:cNvSpPr>
            <p:nvPr/>
          </p:nvSpPr>
          <p:spPr bwMode="auto">
            <a:xfrm>
              <a:off x="4300" y="2715"/>
              <a:ext cx="625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3" name="Text Box 105"/>
            <p:cNvSpPr txBox="1">
              <a:spLocks noChangeArrowheads="1"/>
            </p:cNvSpPr>
            <p:nvPr/>
          </p:nvSpPr>
          <p:spPr bwMode="auto">
            <a:xfrm>
              <a:off x="4484" y="2637"/>
              <a:ext cx="277" cy="1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>
                  <a:latin typeface="Calibri" pitchFamily="34" charset="0"/>
                </a:rPr>
                <a:t>B</a:t>
              </a:r>
              <a:r>
                <a:rPr lang="en-GB" sz="1600" b="1" dirty="0">
                  <a:latin typeface="Calibri" pitchFamily="34" charset="0"/>
                </a:rPr>
                <a:t>O</a:t>
              </a:r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6511396" y="4512734"/>
            <a:ext cx="1927225" cy="306388"/>
            <a:chOff x="3090" y="2624"/>
            <a:chExt cx="1214" cy="193"/>
          </a:xfrm>
        </p:grpSpPr>
        <p:sp>
          <p:nvSpPr>
            <p:cNvPr id="37995" name="Line 107"/>
            <p:cNvSpPr>
              <a:spLocks noChangeShapeType="1"/>
            </p:cNvSpPr>
            <p:nvPr/>
          </p:nvSpPr>
          <p:spPr bwMode="auto">
            <a:xfrm>
              <a:off x="3090" y="2702"/>
              <a:ext cx="1214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Text Box 108"/>
            <p:cNvSpPr txBox="1">
              <a:spLocks noChangeArrowheads="1"/>
            </p:cNvSpPr>
            <p:nvPr/>
          </p:nvSpPr>
          <p:spPr bwMode="auto">
            <a:xfrm>
              <a:off x="3629" y="2624"/>
              <a:ext cx="21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CI</a:t>
              </a:r>
            </a:p>
          </p:txBody>
        </p:sp>
      </p:grpSp>
      <p:grpSp>
        <p:nvGrpSpPr>
          <p:cNvPr id="8" name="Group 109"/>
          <p:cNvGrpSpPr>
            <a:grpSpLocks/>
          </p:cNvGrpSpPr>
          <p:nvPr/>
        </p:nvGrpSpPr>
        <p:grpSpPr bwMode="auto">
          <a:xfrm>
            <a:off x="3595688" y="4516438"/>
            <a:ext cx="2894013" cy="306388"/>
            <a:chOff x="1248" y="2637"/>
            <a:chExt cx="1823" cy="193"/>
          </a:xfrm>
        </p:grpSpPr>
        <p:sp>
          <p:nvSpPr>
            <p:cNvPr id="37998" name="Line 110"/>
            <p:cNvSpPr>
              <a:spLocks noChangeShapeType="1"/>
            </p:cNvSpPr>
            <p:nvPr/>
          </p:nvSpPr>
          <p:spPr bwMode="auto">
            <a:xfrm>
              <a:off x="1248" y="2715"/>
              <a:ext cx="1823" cy="1"/>
            </a:xfrm>
            <a:prstGeom prst="line">
              <a:avLst/>
            </a:prstGeom>
            <a:noFill/>
            <a:ln w="9360">
              <a:solidFill>
                <a:srgbClr val="000066"/>
              </a:solidFill>
              <a:miter lim="800000"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999" name="Text Box 111"/>
            <p:cNvSpPr txBox="1">
              <a:spLocks noChangeArrowheads="1"/>
            </p:cNvSpPr>
            <p:nvPr/>
          </p:nvSpPr>
          <p:spPr bwMode="auto">
            <a:xfrm>
              <a:off x="2098" y="2637"/>
              <a:ext cx="248" cy="19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lIns="90360" tIns="44280" rIns="90360" bIns="44280">
              <a:spAutoFit/>
            </a:bodyPr>
            <a:lstStyle/>
            <a:p>
              <a:pPr algn="ctr">
                <a:lnSpc>
                  <a:spcPct val="88000"/>
                </a:lnSpc>
                <a:spcBef>
                  <a:spcPts val="600"/>
                </a:spcBef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CT</a:t>
              </a:r>
            </a:p>
          </p:txBody>
        </p:sp>
      </p:grpSp>
      <p:sp>
        <p:nvSpPr>
          <p:cNvPr id="38001" name="Text Box 113"/>
          <p:cNvSpPr txBox="1">
            <a:spLocks noChangeArrowheads="1"/>
          </p:cNvSpPr>
          <p:nvPr/>
        </p:nvSpPr>
        <p:spPr bwMode="auto">
          <a:xfrm>
            <a:off x="90820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2" name="Text Box 114"/>
          <p:cNvSpPr txBox="1">
            <a:spLocks noChangeArrowheads="1"/>
          </p:cNvSpPr>
          <p:nvPr/>
        </p:nvSpPr>
        <p:spPr bwMode="auto">
          <a:xfrm>
            <a:off x="8594725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3" name="Text Box 115"/>
          <p:cNvSpPr txBox="1">
            <a:spLocks noChangeArrowheads="1"/>
          </p:cNvSpPr>
          <p:nvPr/>
        </p:nvSpPr>
        <p:spPr bwMode="auto">
          <a:xfrm>
            <a:off x="81089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4" name="Text Box 116"/>
          <p:cNvSpPr txBox="1">
            <a:spLocks noChangeArrowheads="1"/>
          </p:cNvSpPr>
          <p:nvPr/>
        </p:nvSpPr>
        <p:spPr bwMode="auto">
          <a:xfrm>
            <a:off x="7621587" y="2447899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05" name="Text Box 117"/>
          <p:cNvSpPr txBox="1">
            <a:spLocks noChangeArrowheads="1"/>
          </p:cNvSpPr>
          <p:nvPr/>
        </p:nvSpPr>
        <p:spPr bwMode="auto">
          <a:xfrm>
            <a:off x="7135813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6" name="Text Box 118"/>
          <p:cNvSpPr txBox="1">
            <a:spLocks noChangeArrowheads="1"/>
          </p:cNvSpPr>
          <p:nvPr/>
        </p:nvSpPr>
        <p:spPr bwMode="auto">
          <a:xfrm>
            <a:off x="6648451" y="2447900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1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7" name="Text Box 119"/>
          <p:cNvSpPr txBox="1">
            <a:spLocks noChangeArrowheads="1"/>
          </p:cNvSpPr>
          <p:nvPr/>
        </p:nvSpPr>
        <p:spPr bwMode="auto">
          <a:xfrm>
            <a:off x="61626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8" name="Text Box 120"/>
          <p:cNvSpPr txBox="1">
            <a:spLocks noChangeArrowheads="1"/>
          </p:cNvSpPr>
          <p:nvPr/>
        </p:nvSpPr>
        <p:spPr bwMode="auto">
          <a:xfrm>
            <a:off x="5675313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09" name="Text Box 121"/>
          <p:cNvSpPr txBox="1">
            <a:spLocks noChangeArrowheads="1"/>
          </p:cNvSpPr>
          <p:nvPr/>
        </p:nvSpPr>
        <p:spPr bwMode="auto">
          <a:xfrm>
            <a:off x="5189538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0" name="Text Box 122"/>
          <p:cNvSpPr txBox="1">
            <a:spLocks noChangeArrowheads="1"/>
          </p:cNvSpPr>
          <p:nvPr/>
        </p:nvSpPr>
        <p:spPr bwMode="auto">
          <a:xfrm>
            <a:off x="4702176" y="2449488"/>
            <a:ext cx="209353" cy="3382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1" name="Text Box 123"/>
          <p:cNvSpPr txBox="1">
            <a:spLocks noChangeArrowheads="1"/>
          </p:cNvSpPr>
          <p:nvPr/>
        </p:nvSpPr>
        <p:spPr bwMode="auto">
          <a:xfrm>
            <a:off x="4216400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2" name="Text Box 124"/>
          <p:cNvSpPr txBox="1">
            <a:spLocks noChangeArrowheads="1"/>
          </p:cNvSpPr>
          <p:nvPr/>
        </p:nvSpPr>
        <p:spPr bwMode="auto">
          <a:xfrm>
            <a:off x="372903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3" name="Text Box 125"/>
          <p:cNvSpPr txBox="1">
            <a:spLocks noChangeArrowheads="1"/>
          </p:cNvSpPr>
          <p:nvPr/>
        </p:nvSpPr>
        <p:spPr bwMode="auto">
          <a:xfrm>
            <a:off x="3243262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4" name="Text Box 126"/>
          <p:cNvSpPr txBox="1">
            <a:spLocks noChangeArrowheads="1"/>
          </p:cNvSpPr>
          <p:nvPr/>
        </p:nvSpPr>
        <p:spPr bwMode="auto">
          <a:xfrm>
            <a:off x="2757487" y="2449487"/>
            <a:ext cx="209550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16" name="Text Box 128"/>
          <p:cNvSpPr txBox="1">
            <a:spLocks noChangeArrowheads="1"/>
          </p:cNvSpPr>
          <p:nvPr/>
        </p:nvSpPr>
        <p:spPr bwMode="auto">
          <a:xfrm>
            <a:off x="1380224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7" name="Text Box 129"/>
          <p:cNvSpPr txBox="1">
            <a:spLocks noChangeArrowheads="1"/>
          </p:cNvSpPr>
          <p:nvPr/>
        </p:nvSpPr>
        <p:spPr bwMode="auto">
          <a:xfrm>
            <a:off x="2825906" y="3514876"/>
            <a:ext cx="196529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0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18" name="Text Box 130"/>
          <p:cNvSpPr txBox="1">
            <a:spLocks noChangeArrowheads="1"/>
          </p:cNvSpPr>
          <p:nvPr/>
        </p:nvSpPr>
        <p:spPr bwMode="auto">
          <a:xfrm>
            <a:off x="3691625" y="3514876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0x00</a:t>
            </a:r>
          </a:p>
        </p:txBody>
      </p:sp>
      <p:sp>
        <p:nvSpPr>
          <p:cNvPr id="38019" name="Text Box 131"/>
          <p:cNvSpPr txBox="1">
            <a:spLocks noChangeArrowheads="1"/>
          </p:cNvSpPr>
          <p:nvPr/>
        </p:nvSpPr>
        <p:spPr bwMode="auto">
          <a:xfrm>
            <a:off x="5521625" y="3540608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1" name="Text Box 133"/>
          <p:cNvSpPr txBox="1">
            <a:spLocks noChangeArrowheads="1"/>
          </p:cNvSpPr>
          <p:nvPr/>
        </p:nvSpPr>
        <p:spPr bwMode="auto">
          <a:xfrm>
            <a:off x="7019023" y="3514876"/>
            <a:ext cx="227012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22" name="Text Box 134"/>
          <p:cNvSpPr txBox="1">
            <a:spLocks noChangeArrowheads="1"/>
          </p:cNvSpPr>
          <p:nvPr/>
        </p:nvSpPr>
        <p:spPr bwMode="auto">
          <a:xfrm>
            <a:off x="8125363" y="3540634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grpSp>
        <p:nvGrpSpPr>
          <p:cNvPr id="9" name="Group 135"/>
          <p:cNvGrpSpPr>
            <a:grpSpLocks/>
          </p:cNvGrpSpPr>
          <p:nvPr/>
        </p:nvGrpSpPr>
        <p:grpSpPr bwMode="auto">
          <a:xfrm>
            <a:off x="3739620" y="5173134"/>
            <a:ext cx="5576888" cy="339725"/>
            <a:chOff x="1344" y="3030"/>
            <a:chExt cx="3513" cy="214"/>
          </a:xfrm>
        </p:grpSpPr>
        <p:sp>
          <p:nvSpPr>
            <p:cNvPr id="38024" name="Text Box 136"/>
            <p:cNvSpPr txBox="1">
              <a:spLocks noChangeArrowheads="1"/>
            </p:cNvSpPr>
            <p:nvPr/>
          </p:nvSpPr>
          <p:spPr bwMode="auto">
            <a:xfrm>
              <a:off x="4725" y="3031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5" name="Text Box 137"/>
            <p:cNvSpPr txBox="1">
              <a:spLocks noChangeArrowheads="1"/>
            </p:cNvSpPr>
            <p:nvPr/>
          </p:nvSpPr>
          <p:spPr bwMode="auto">
            <a:xfrm>
              <a:off x="441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6" name="Text Box 138"/>
            <p:cNvSpPr txBox="1">
              <a:spLocks noChangeArrowheads="1"/>
            </p:cNvSpPr>
            <p:nvPr/>
          </p:nvSpPr>
          <p:spPr bwMode="auto">
            <a:xfrm>
              <a:off x="3802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7" name="Text Box 139"/>
            <p:cNvSpPr txBox="1">
              <a:spLocks noChangeArrowheads="1"/>
            </p:cNvSpPr>
            <p:nvPr/>
          </p:nvSpPr>
          <p:spPr bwMode="auto">
            <a:xfrm>
              <a:off x="288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28" name="Text Box 140"/>
            <p:cNvSpPr txBox="1">
              <a:spLocks noChangeArrowheads="1"/>
            </p:cNvSpPr>
            <p:nvPr/>
          </p:nvSpPr>
          <p:spPr bwMode="auto">
            <a:xfrm>
              <a:off x="2573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29" name="Text Box 141"/>
            <p:cNvSpPr txBox="1">
              <a:spLocks noChangeArrowheads="1"/>
            </p:cNvSpPr>
            <p:nvPr/>
          </p:nvSpPr>
          <p:spPr bwMode="auto">
            <a:xfrm>
              <a:off x="226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0" name="Text Box 142"/>
            <p:cNvSpPr txBox="1">
              <a:spLocks noChangeArrowheads="1"/>
            </p:cNvSpPr>
            <p:nvPr/>
          </p:nvSpPr>
          <p:spPr bwMode="auto">
            <a:xfrm>
              <a:off x="1651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38031" name="Text Box 143"/>
            <p:cNvSpPr txBox="1">
              <a:spLocks noChangeArrowheads="1"/>
            </p:cNvSpPr>
            <p:nvPr/>
          </p:nvSpPr>
          <p:spPr bwMode="auto">
            <a:xfrm>
              <a:off x="4110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2" name="Text Box 144"/>
            <p:cNvSpPr txBox="1">
              <a:spLocks noChangeArrowheads="1"/>
            </p:cNvSpPr>
            <p:nvPr/>
          </p:nvSpPr>
          <p:spPr bwMode="auto">
            <a:xfrm>
              <a:off x="3495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0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3" name="Text Box 145"/>
            <p:cNvSpPr txBox="1">
              <a:spLocks noChangeArrowheads="1"/>
            </p:cNvSpPr>
            <p:nvPr/>
          </p:nvSpPr>
          <p:spPr bwMode="auto">
            <a:xfrm>
              <a:off x="3188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  <p:sp>
          <p:nvSpPr>
            <p:cNvPr id="38034" name="Text Box 146"/>
            <p:cNvSpPr txBox="1">
              <a:spLocks noChangeArrowheads="1"/>
            </p:cNvSpPr>
            <p:nvPr/>
          </p:nvSpPr>
          <p:spPr bwMode="auto">
            <a:xfrm>
              <a:off x="1957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</a:p>
          </p:txBody>
        </p:sp>
        <p:sp>
          <p:nvSpPr>
            <p:cNvPr id="38035" name="Text Box 147"/>
            <p:cNvSpPr txBox="1">
              <a:spLocks noChangeArrowheads="1"/>
            </p:cNvSpPr>
            <p:nvPr/>
          </p:nvSpPr>
          <p:spPr bwMode="auto">
            <a:xfrm>
              <a:off x="1344" y="3030"/>
              <a:ext cx="132" cy="21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45720" tIns="46800" rIns="45720" bIns="46800">
              <a:spAutoFit/>
            </a:bodyPr>
            <a:lstStyle/>
            <a:p>
              <a:pPr algn="ctr">
                <a:lnSpc>
                  <a:spcPct val="8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dirty="0">
                  <a:solidFill>
                    <a:srgbClr val="C00000"/>
                  </a:solidFill>
                  <a:latin typeface="Calibri" pitchFamily="34" charset="0"/>
                </a:rPr>
                <a:t>1</a:t>
              </a:r>
              <a:endParaRPr lang="en-GB" b="1" dirty="0">
                <a:solidFill>
                  <a:srgbClr val="C00000"/>
                </a:solidFill>
                <a:latin typeface="Calibri" pitchFamily="34" charset="0"/>
              </a:endParaRPr>
            </a:p>
          </p:txBody>
        </p:sp>
      </p:grpSp>
      <p:sp>
        <p:nvSpPr>
          <p:cNvPr id="38037" name="Text Box 149"/>
          <p:cNvSpPr txBox="1">
            <a:spLocks noChangeArrowheads="1"/>
          </p:cNvSpPr>
          <p:nvPr/>
        </p:nvSpPr>
        <p:spPr bwMode="auto">
          <a:xfrm>
            <a:off x="1609863" y="6134459"/>
            <a:ext cx="196850" cy="3111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</a:t>
            </a:r>
          </a:p>
        </p:txBody>
      </p:sp>
      <p:sp>
        <p:nvSpPr>
          <p:cNvPr id="38038" name="Text Box 150"/>
          <p:cNvSpPr txBox="1">
            <a:spLocks noChangeArrowheads="1"/>
          </p:cNvSpPr>
          <p:nvPr/>
        </p:nvSpPr>
        <p:spPr bwMode="auto">
          <a:xfrm>
            <a:off x="2529025" y="6134459"/>
            <a:ext cx="395301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0x8</a:t>
            </a:r>
          </a:p>
        </p:txBody>
      </p:sp>
      <p:sp>
        <p:nvSpPr>
          <p:cNvPr id="38039" name="Text Box 151"/>
          <p:cNvSpPr txBox="1">
            <a:spLocks noChangeArrowheads="1"/>
          </p:cNvSpPr>
          <p:nvPr/>
        </p:nvSpPr>
        <p:spPr bwMode="auto">
          <a:xfrm>
            <a:off x="3516452" y="6134459"/>
            <a:ext cx="499497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</a:rPr>
              <a:t>0x28</a:t>
            </a:r>
          </a:p>
        </p:txBody>
      </p:sp>
      <p:sp>
        <p:nvSpPr>
          <p:cNvPr id="38041" name="Text Box 153"/>
          <p:cNvSpPr txBox="1">
            <a:spLocks noChangeArrowheads="1"/>
          </p:cNvSpPr>
          <p:nvPr/>
        </p:nvSpPr>
        <p:spPr bwMode="auto">
          <a:xfrm>
            <a:off x="4837780" y="6134459"/>
            <a:ext cx="22698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solidFill>
                  <a:srgbClr val="C00000"/>
                </a:solidFill>
                <a:latin typeface="Calibri" pitchFamily="34" charset="0"/>
              </a:rPr>
              <a:t>N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38042" name="Text Box 154"/>
          <p:cNvSpPr txBox="1">
            <a:spLocks noChangeArrowheads="1"/>
          </p:cNvSpPr>
          <p:nvPr/>
        </p:nvSpPr>
        <p:spPr bwMode="auto">
          <a:xfrm>
            <a:off x="6403995" y="6134459"/>
            <a:ext cx="541175" cy="31117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>
                <a:solidFill>
                  <a:srgbClr val="C00000"/>
                </a:solidFill>
                <a:latin typeface="Calibri" pitchFamily="34" charset="0"/>
              </a:rPr>
              <a:t>Mem</a:t>
            </a:r>
            <a:endParaRPr lang="en-GB" sz="1600" b="1" dirty="0">
              <a:solidFill>
                <a:srgbClr val="C00000"/>
              </a:solidFill>
              <a:latin typeface="Calibri" pitchFamily="34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28801" y="773668"/>
            <a:ext cx="7091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(using the Page Table, TLB, and L1 cache shown in the preceding slides)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727E869-6146-4C14-B910-8909D88A913B}"/>
              </a:ext>
            </a:extLst>
          </p:cNvPr>
          <p:cNvSpPr txBox="1"/>
          <p:nvPr/>
        </p:nvSpPr>
        <p:spPr>
          <a:xfrm>
            <a:off x="7307802" y="5889195"/>
            <a:ext cx="3909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Cache miss, so needs to read byte values from main memory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9948F0C-FF25-4BC5-9E4A-06862BD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42365"/>
      </p:ext>
    </p:extLst>
  </p:cSld>
  <p:clrMapOvr>
    <a:masterClrMapping/>
  </p:clrMapOvr>
  <p:transition spd="med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Optimizing Page Table accesses with a TLB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6084870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page tables is slow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page tables are in memory</a:t>
            </a:r>
          </a:p>
          <a:p>
            <a:pPr lvl="1"/>
            <a:r>
              <a:rPr lang="en-US" dirty="0"/>
              <a:t>And we need to access them to find our address to access memory</a:t>
            </a:r>
          </a:p>
          <a:p>
            <a:pPr lvl="1"/>
            <a:r>
              <a:rPr lang="en-US" dirty="0"/>
              <a:t>Two memory accesses per access!!! 😱</a:t>
            </a:r>
          </a:p>
          <a:p>
            <a:pPr marL="0" indent="0">
              <a:buNone/>
            </a:pPr>
            <a:endParaRPr lang="en-US" dirty="0"/>
          </a:p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>
                <a:effectLst/>
              </a:rPr>
              <a:t>Page table entries (PTEs) are cached in L1, L2, etc, like any other data in memory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PTEs may be evicted by other data references. Oops.</a:t>
            </a:r>
          </a:p>
          <a:p>
            <a:pPr lvl="1"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PTE access still requires average effective memory access delay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0896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Speeding up Translation with a TLB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Solution: </a:t>
            </a:r>
            <a:r>
              <a:rPr lang="en-GB" i="1" dirty="0">
                <a:effectLst/>
              </a:rPr>
              <a:t>Translation Lookaside Buffer</a:t>
            </a:r>
            <a:r>
              <a:rPr lang="en-GB" dirty="0">
                <a:effectLst/>
              </a:rPr>
              <a:t> (TLB)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Small hardware cache memory inside MMU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Contains page table entries for a small number of pages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Maps virtual page numbers to physical page numbers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Reduces issues with data kicking PTEs out of caches!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Like cache memories, uses set indices, tags, and valid bits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VPN split into: TLB tag and TLB index (just like caches, because it is one!)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 need for a block offset equivalent (PTEs have a single value)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5ED52-8D5B-41ED-909C-BCF062B64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1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 bwMode="auto">
          <a:xfrm>
            <a:off x="2908986" y="1752600"/>
            <a:ext cx="3749615" cy="2695242"/>
          </a:xfrm>
          <a:prstGeom prst="rect">
            <a:avLst/>
          </a:prstGeom>
          <a:solidFill>
            <a:srgbClr val="EBEBEB"/>
          </a:solidFill>
          <a:ln w="254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TLB Hit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7987" y="3007259"/>
            <a:ext cx="1066800" cy="1237384"/>
          </a:xfrm>
          <a:prstGeom prst="rect">
            <a:avLst/>
          </a:prstGeom>
          <a:solidFill>
            <a:srgbClr val="DBF2DA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MMU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8077200" y="2722233"/>
            <a:ext cx="914400" cy="2284410"/>
          </a:xfrm>
          <a:prstGeom prst="rect">
            <a:avLst/>
          </a:prstGeom>
          <a:solidFill>
            <a:srgbClr val="EBEBEB"/>
          </a:solidFill>
          <a:ln w="190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sz="1600" dirty="0">
                <a:latin typeface="Calibri" pitchFamily="34" charset="0"/>
              </a:rPr>
              <a:t>Cache/</a:t>
            </a:r>
          </a:p>
          <a:p>
            <a:r>
              <a:rPr lang="en-US" sz="1600" dirty="0">
                <a:latin typeface="Calibri" pitchFamily="34" charset="0"/>
              </a:rPr>
              <a:t>Memory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7130299" y="3352800"/>
            <a:ext cx="374759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PA</a:t>
            </a:r>
          </a:p>
        </p:txBody>
      </p:sp>
      <p:sp>
        <p:nvSpPr>
          <p:cNvPr id="9248" name="Text Box 32"/>
          <p:cNvSpPr txBox="1">
            <a:spLocks noChangeArrowheads="1"/>
          </p:cNvSpPr>
          <p:nvPr/>
        </p:nvSpPr>
        <p:spPr bwMode="auto">
          <a:xfrm>
            <a:off x="5411787" y="4778043"/>
            <a:ext cx="531020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Data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 flipV="1">
            <a:off x="6554788" y="3605659"/>
            <a:ext cx="1522413" cy="13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3049587" y="3359738"/>
            <a:ext cx="1066800" cy="533400"/>
          </a:xfrm>
          <a:prstGeom prst="rect">
            <a:avLst/>
          </a:prstGeom>
          <a:solidFill>
            <a:srgbClr val="F6D2D2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CPU</a:t>
            </a:r>
          </a:p>
        </p:txBody>
      </p:sp>
      <p:cxnSp>
        <p:nvCxnSpPr>
          <p:cNvPr id="38" name="Straight Arrow Connector 37"/>
          <p:cNvCxnSpPr>
            <a:stCxn id="37" idx="3"/>
          </p:cNvCxnSpPr>
          <p:nvPr/>
        </p:nvCxnSpPr>
        <p:spPr bwMode="auto">
          <a:xfrm flipV="1">
            <a:off x="4116388" y="3621870"/>
            <a:ext cx="1370013" cy="45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4573588" y="3354782"/>
            <a:ext cx="387007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VA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14152" y="1752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CPU Chip</a:t>
            </a: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6172201" y="2311401"/>
            <a:ext cx="453755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PTE</a:t>
            </a:r>
          </a:p>
        </p:txBody>
      </p:sp>
      <p:cxnSp>
        <p:nvCxnSpPr>
          <p:cNvPr id="50" name="Shape 49"/>
          <p:cNvCxnSpPr>
            <a:endCxn id="37" idx="2"/>
          </p:cNvCxnSpPr>
          <p:nvPr/>
        </p:nvCxnSpPr>
        <p:spPr bwMode="auto">
          <a:xfrm rot="10800000">
            <a:off x="3582989" y="3893140"/>
            <a:ext cx="4494213" cy="884905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Oval 4"/>
          <p:cNvSpPr>
            <a:spLocks noChangeArrowheads="1"/>
          </p:cNvSpPr>
          <p:nvPr/>
        </p:nvSpPr>
        <p:spPr bwMode="auto">
          <a:xfrm>
            <a:off x="4631267" y="3119439"/>
            <a:ext cx="274637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1</a:t>
            </a:r>
          </a:p>
        </p:txBody>
      </p:sp>
      <p:sp>
        <p:nvSpPr>
          <p:cNvPr id="52" name="Oval 18"/>
          <p:cNvSpPr>
            <a:spLocks noChangeArrowheads="1"/>
          </p:cNvSpPr>
          <p:nvPr/>
        </p:nvSpPr>
        <p:spPr bwMode="auto">
          <a:xfrm>
            <a:off x="5562600" y="2362200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2</a:t>
            </a:r>
          </a:p>
        </p:txBody>
      </p:sp>
      <p:sp>
        <p:nvSpPr>
          <p:cNvPr id="54" name="Oval 20"/>
          <p:cNvSpPr>
            <a:spLocks noChangeArrowheads="1"/>
          </p:cNvSpPr>
          <p:nvPr/>
        </p:nvSpPr>
        <p:spPr bwMode="auto">
          <a:xfrm>
            <a:off x="7180358" y="3672552"/>
            <a:ext cx="274638" cy="27463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4</a:t>
            </a:r>
          </a:p>
        </p:txBody>
      </p:sp>
      <p:sp>
        <p:nvSpPr>
          <p:cNvPr id="56" name="Oval 21"/>
          <p:cNvSpPr>
            <a:spLocks noChangeArrowheads="1"/>
          </p:cNvSpPr>
          <p:nvPr/>
        </p:nvSpPr>
        <p:spPr bwMode="auto">
          <a:xfrm>
            <a:off x="5545666" y="5063070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solidFill>
                  <a:schemeClr val="bg1"/>
                </a:solidFill>
                <a:latin typeface="Calibri" pitchFamily="34" charset="0"/>
              </a:rPr>
              <a:t>5</a:t>
            </a:r>
          </a:p>
        </p:txBody>
      </p:sp>
      <p:sp>
        <p:nvSpPr>
          <p:cNvPr id="25" name="Rectangle 2"/>
          <p:cNvSpPr txBox="1">
            <a:spLocks noChangeArrowheads="1"/>
          </p:cNvSpPr>
          <p:nvPr/>
        </p:nvSpPr>
        <p:spPr bwMode="auto">
          <a:xfrm>
            <a:off x="2030412" y="5638800"/>
            <a:ext cx="7189789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2400" b="1" kern="0" dirty="0">
                <a:latin typeface="Calibri" pitchFamily="34" charset="0"/>
              </a:rPr>
              <a:t>A TLB hit eliminates a memory access</a:t>
            </a: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5486400" y="19050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TLB</a:t>
            </a:r>
          </a:p>
        </p:txBody>
      </p:sp>
      <p:cxnSp>
        <p:nvCxnSpPr>
          <p:cNvPr id="28" name="Straight Arrow Connector 27"/>
          <p:cNvCxnSpPr/>
          <p:nvPr/>
        </p:nvCxnSpPr>
        <p:spPr bwMode="auto">
          <a:xfrm rot="16200000" flipV="1">
            <a:off x="55821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 rot="5400000">
            <a:off x="5810778" y="2645837"/>
            <a:ext cx="721259" cy="158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0" name="Text Box 9"/>
          <p:cNvSpPr txBox="1">
            <a:spLocks noChangeArrowheads="1"/>
          </p:cNvSpPr>
          <p:nvPr/>
        </p:nvSpPr>
        <p:spPr bwMode="auto">
          <a:xfrm>
            <a:off x="5452532" y="2667000"/>
            <a:ext cx="502358" cy="3056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dirty="0">
                <a:latin typeface="Calibri" pitchFamily="34" charset="0"/>
              </a:rPr>
              <a:t>VPN</a:t>
            </a: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6261628" y="2633133"/>
            <a:ext cx="274638" cy="2746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28440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1" dirty="0">
                <a:solidFill>
                  <a:schemeClr val="bg1"/>
                </a:solidFill>
                <a:latin typeface="Calibri" pitchFamily="34" charset="0"/>
              </a:rPr>
              <a:t>3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2E3CDB-43A8-454E-AED5-4C20B2CD9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42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5" grpId="0"/>
      <p:bldP spid="9248" grpId="0"/>
      <p:bldP spid="47" grpId="0"/>
      <p:bldP spid="54" grpId="0" animBg="1"/>
      <p:bldP spid="56" grpId="0" animBg="1"/>
      <p:bldP spid="53" grpId="0" animBg="1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1603</TotalTime>
  <Words>8246</Words>
  <Application>Microsoft Office PowerPoint</Application>
  <PresentationFormat>Widescreen</PresentationFormat>
  <Paragraphs>3317</Paragraphs>
  <Slides>106</Slides>
  <Notes>47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106</vt:i4>
      </vt:variant>
    </vt:vector>
  </HeadingPairs>
  <TitlesOfParts>
    <vt:vector size="113" baseType="lpstr">
      <vt:lpstr>Arial</vt:lpstr>
      <vt:lpstr>Calibri</vt:lpstr>
      <vt:lpstr>Courier New</vt:lpstr>
      <vt:lpstr>Tahoma</vt:lpstr>
      <vt:lpstr>Verdana</vt:lpstr>
      <vt:lpstr>Wingdings 2</vt:lpstr>
      <vt:lpstr>Class Slides</vt:lpstr>
      <vt:lpstr>Lecture 16 Virtual Memory</vt:lpstr>
      <vt:lpstr>Administrivia</vt:lpstr>
      <vt:lpstr>Today’s Goals</vt:lpstr>
      <vt:lpstr>Outline</vt:lpstr>
      <vt:lpstr>The Illusion!</vt:lpstr>
      <vt:lpstr>The Reality!</vt:lpstr>
      <vt:lpstr>Memory problems</vt:lpstr>
      <vt:lpstr>Multiple applications share RAM</vt:lpstr>
      <vt:lpstr>Multiple applications share RAM</vt:lpstr>
      <vt:lpstr>Multiple applications share RAM</vt:lpstr>
      <vt:lpstr>Multiple applications share RAM</vt:lpstr>
      <vt:lpstr>Multiple applications share RAM</vt:lpstr>
      <vt:lpstr>Memory problems</vt:lpstr>
      <vt:lpstr>Memory fragmentation</vt:lpstr>
      <vt:lpstr>Memory fragmentation</vt:lpstr>
      <vt:lpstr>Memory fragmentation</vt:lpstr>
      <vt:lpstr>Memory fragmentation</vt:lpstr>
      <vt:lpstr>Memory fragmentation</vt:lpstr>
      <vt:lpstr>Memory problems</vt:lpstr>
      <vt:lpstr>Processes might be bigger than RAM</vt:lpstr>
      <vt:lpstr>Memory problems</vt:lpstr>
      <vt:lpstr>Processes can’t be trusted</vt:lpstr>
      <vt:lpstr>Memory problems</vt:lpstr>
      <vt:lpstr>Computing timescales</vt:lpstr>
      <vt:lpstr>Caching disks</vt:lpstr>
      <vt:lpstr>Memory problems</vt:lpstr>
      <vt:lpstr>Outline</vt:lpstr>
      <vt:lpstr>Virtual memory concept</vt:lpstr>
      <vt:lpstr>A system using physical addresses</vt:lpstr>
      <vt:lpstr>A system using virtual addresses</vt:lpstr>
      <vt:lpstr>Your experiences with Virtual Memory</vt:lpstr>
      <vt:lpstr>Virtual Memory</vt:lpstr>
      <vt:lpstr>Break + Review</vt:lpstr>
      <vt:lpstr>Outline</vt:lpstr>
      <vt:lpstr>We translate between entire pages of memory</vt:lpstr>
      <vt:lpstr>Page Tables list Virtual-to-Physical Translations</vt:lpstr>
      <vt:lpstr>Why did disk get involved here?</vt:lpstr>
      <vt:lpstr>Example Page Table</vt:lpstr>
      <vt:lpstr>Page Hit</vt:lpstr>
      <vt:lpstr>Page Fault</vt:lpstr>
      <vt:lpstr>Handling Page Fault</vt:lpstr>
      <vt:lpstr>Handling Page Fault</vt:lpstr>
      <vt:lpstr>Handling Page Fault</vt:lpstr>
      <vt:lpstr>Handling Page Fault</vt:lpstr>
      <vt:lpstr>VM as a Tool for Caching</vt:lpstr>
      <vt:lpstr>Picking Cache Design Parameters</vt:lpstr>
      <vt:lpstr>DRAM Cache Analogy to Cache Memory</vt:lpstr>
      <vt:lpstr>Locating an object in DRAM Cache: Page Tables</vt:lpstr>
      <vt:lpstr>Problem: most things are NOT in RAM</vt:lpstr>
      <vt:lpstr>Locality saves the day (as usual)</vt:lpstr>
      <vt:lpstr>Break + Question</vt:lpstr>
      <vt:lpstr>Break + Question</vt:lpstr>
      <vt:lpstr>Outline</vt:lpstr>
      <vt:lpstr>Memory problems</vt:lpstr>
      <vt:lpstr>Which addresses do processes get?</vt:lpstr>
      <vt:lpstr>Memory problems</vt:lpstr>
      <vt:lpstr>How do we move memory around?</vt:lpstr>
      <vt:lpstr>How do we move memory around?</vt:lpstr>
      <vt:lpstr>Memory problems</vt:lpstr>
      <vt:lpstr>How do we support processes bigger than RAM?</vt:lpstr>
      <vt:lpstr>Memory problems</vt:lpstr>
      <vt:lpstr>How do we protect processes from each other?</vt:lpstr>
      <vt:lpstr>Enabling shared libraries</vt:lpstr>
      <vt:lpstr>VM as a Tool for Memory Protection</vt:lpstr>
      <vt:lpstr>Memory problems</vt:lpstr>
      <vt:lpstr>Outline</vt:lpstr>
      <vt:lpstr>Address Translation</vt:lpstr>
      <vt:lpstr>Breaking down virtual addresses</vt:lpstr>
      <vt:lpstr>Address Translation With a Page Table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Virtual memory example</vt:lpstr>
      <vt:lpstr>Break + Question</vt:lpstr>
      <vt:lpstr>Break + Question</vt:lpstr>
      <vt:lpstr>Break + Practice again</vt:lpstr>
      <vt:lpstr>Break + Practice again</vt:lpstr>
      <vt:lpstr>Outline</vt:lpstr>
      <vt:lpstr>Virtual memory idea</vt:lpstr>
      <vt:lpstr>The MMU does address translation using a Page Table</vt:lpstr>
      <vt:lpstr>Memory Access: Page Hit</vt:lpstr>
      <vt:lpstr>Memory Access: Page Fault</vt:lpstr>
      <vt:lpstr>Outline</vt:lpstr>
      <vt:lpstr>Outline</vt:lpstr>
      <vt:lpstr>Simple Memory System Example</vt:lpstr>
      <vt:lpstr>Simple Memory System: Page Table</vt:lpstr>
      <vt:lpstr>Simple Memory System: TLB</vt:lpstr>
      <vt:lpstr>Simple Memory System: L1 Cache</vt:lpstr>
      <vt:lpstr>Address Translation Example #1</vt:lpstr>
      <vt:lpstr>Address Translation Example #2</vt:lpstr>
      <vt:lpstr>Address Translation Example #3</vt:lpstr>
      <vt:lpstr>Outline</vt:lpstr>
      <vt:lpstr>Accessing page tables is slow</vt:lpstr>
      <vt:lpstr>Speeding up Translation with a TLB</vt:lpstr>
      <vt:lpstr>TLB Hit</vt:lpstr>
      <vt:lpstr>TLB Miss</vt:lpstr>
      <vt:lpstr>Address translation process</vt:lpstr>
      <vt:lpstr>Outline</vt:lpstr>
      <vt:lpstr>Multi-Level Page Tables</vt:lpstr>
      <vt:lpstr>A Two-Level Page Table Hierarchy</vt:lpstr>
      <vt:lpstr>Multi-level page table: Core i7</vt:lpstr>
      <vt:lpstr>End-to-end Core i7 Data Address Translation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16 Virtual Memory</dc:title>
  <dc:creator>Branden Ghena</dc:creator>
  <cp:lastModifiedBy>Branden Ghena</cp:lastModifiedBy>
  <cp:revision>62</cp:revision>
  <dcterms:created xsi:type="dcterms:W3CDTF">2021-05-26T22:10:12Z</dcterms:created>
  <dcterms:modified xsi:type="dcterms:W3CDTF">2023-11-16T18:14:27Z</dcterms:modified>
</cp:coreProperties>
</file>