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9"/>
  </p:notesMasterIdLst>
  <p:sldIdLst>
    <p:sldId id="256" r:id="rId2"/>
    <p:sldId id="384" r:id="rId3"/>
    <p:sldId id="449" r:id="rId4"/>
    <p:sldId id="264" r:id="rId5"/>
    <p:sldId id="348" r:id="rId6"/>
    <p:sldId id="329" r:id="rId7"/>
    <p:sldId id="415" r:id="rId8"/>
    <p:sldId id="330" r:id="rId9"/>
    <p:sldId id="331" r:id="rId10"/>
    <p:sldId id="416" r:id="rId11"/>
    <p:sldId id="383" r:id="rId12"/>
    <p:sldId id="391" r:id="rId13"/>
    <p:sldId id="424" r:id="rId14"/>
    <p:sldId id="393" r:id="rId15"/>
    <p:sldId id="394" r:id="rId16"/>
    <p:sldId id="411" r:id="rId17"/>
    <p:sldId id="386" r:id="rId18"/>
    <p:sldId id="395" r:id="rId19"/>
    <p:sldId id="396" r:id="rId20"/>
    <p:sldId id="397" r:id="rId21"/>
    <p:sldId id="417" r:id="rId22"/>
    <p:sldId id="421" r:id="rId23"/>
    <p:sldId id="398" r:id="rId24"/>
    <p:sldId id="419" r:id="rId25"/>
    <p:sldId id="420" r:id="rId26"/>
    <p:sldId id="399" r:id="rId27"/>
    <p:sldId id="404" r:id="rId28"/>
    <p:sldId id="400" r:id="rId29"/>
    <p:sldId id="388" r:id="rId30"/>
    <p:sldId id="412" r:id="rId31"/>
    <p:sldId id="345" r:id="rId32"/>
    <p:sldId id="403" r:id="rId33"/>
    <p:sldId id="361" r:id="rId34"/>
    <p:sldId id="349" r:id="rId35"/>
    <p:sldId id="350" r:id="rId36"/>
    <p:sldId id="351" r:id="rId37"/>
    <p:sldId id="352" r:id="rId38"/>
    <p:sldId id="355" r:id="rId39"/>
    <p:sldId id="360" r:id="rId40"/>
    <p:sldId id="390" r:id="rId41"/>
    <p:sldId id="406" r:id="rId42"/>
    <p:sldId id="405" r:id="rId43"/>
    <p:sldId id="413" r:id="rId44"/>
    <p:sldId id="832" r:id="rId45"/>
    <p:sldId id="370" r:id="rId46"/>
    <p:sldId id="829" r:id="rId47"/>
    <p:sldId id="373" r:id="rId48"/>
    <p:sldId id="833" r:id="rId49"/>
    <p:sldId id="372" r:id="rId50"/>
    <p:sldId id="371" r:id="rId51"/>
    <p:sldId id="830" r:id="rId52"/>
    <p:sldId id="365" r:id="rId53"/>
    <p:sldId id="375" r:id="rId54"/>
    <p:sldId id="402" r:id="rId55"/>
    <p:sldId id="408" r:id="rId56"/>
    <p:sldId id="831" r:id="rId57"/>
    <p:sldId id="409" r:id="rId58"/>
    <p:sldId id="834" r:id="rId59"/>
    <p:sldId id="401" r:id="rId60"/>
    <p:sldId id="414" r:id="rId61"/>
    <p:sldId id="382" r:id="rId62"/>
    <p:sldId id="366" r:id="rId63"/>
    <p:sldId id="367" r:id="rId64"/>
    <p:sldId id="368" r:id="rId65"/>
    <p:sldId id="369" r:id="rId66"/>
    <p:sldId id="376" r:id="rId67"/>
    <p:sldId id="37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449"/>
            <p14:sldId id="264"/>
          </p14:sldIdLst>
        </p14:section>
        <p14:section name="Course Theme" id="{B55B8E8C-5EAB-4A1E-A4E9-AE5E896E46FA}">
          <p14:sldIdLst>
            <p14:sldId id="348"/>
            <p14:sldId id="329"/>
            <p14:sldId id="415"/>
            <p14:sldId id="330"/>
            <p14:sldId id="331"/>
            <p14:sldId id="416"/>
            <p14:sldId id="383"/>
            <p14:sldId id="391"/>
            <p14:sldId id="424"/>
            <p14:sldId id="393"/>
            <p14:sldId id="394"/>
          </p14:sldIdLst>
        </p14:section>
        <p14:section name="Course Logistics" id="{E5ED56FB-A721-4D68-A358-2320B4890130}">
          <p14:sldIdLst>
            <p14:sldId id="411"/>
            <p14:sldId id="386"/>
            <p14:sldId id="395"/>
            <p14:sldId id="396"/>
            <p14:sldId id="397"/>
            <p14:sldId id="417"/>
            <p14:sldId id="421"/>
            <p14:sldId id="398"/>
            <p14:sldId id="419"/>
            <p14:sldId id="420"/>
            <p14:sldId id="399"/>
            <p14:sldId id="404"/>
            <p14:sldId id="400"/>
            <p14:sldId id="388"/>
          </p14:sldIdLst>
        </p14:section>
        <p14:section name="Overview of Computer Systems" id="{DAF8E405-8CB8-4616-BB1A-EB9F311554BC}">
          <p14:sldIdLst>
            <p14:sldId id="412"/>
            <p14:sldId id="345"/>
            <p14:sldId id="403"/>
            <p14:sldId id="361"/>
            <p14:sldId id="349"/>
            <p14:sldId id="350"/>
            <p14:sldId id="351"/>
            <p14:sldId id="352"/>
            <p14:sldId id="355"/>
            <p14:sldId id="360"/>
            <p14:sldId id="390"/>
            <p14:sldId id="406"/>
            <p14:sldId id="405"/>
          </p14:sldIdLst>
        </p14:section>
        <p14:section name="Basic Notations" id="{A3148134-2DBE-41A9-8D49-995E3D54B122}">
          <p14:sldIdLst>
            <p14:sldId id="413"/>
            <p14:sldId id="832"/>
            <p14:sldId id="370"/>
            <p14:sldId id="829"/>
            <p14:sldId id="373"/>
            <p14:sldId id="833"/>
            <p14:sldId id="372"/>
            <p14:sldId id="371"/>
            <p14:sldId id="830"/>
            <p14:sldId id="365"/>
            <p14:sldId id="375"/>
            <p14:sldId id="402"/>
            <p14:sldId id="408"/>
            <p14:sldId id="831"/>
            <p14:sldId id="409"/>
            <p14:sldId id="834"/>
            <p14:sldId id="401"/>
          </p14:sldIdLst>
        </p14:section>
        <p14:section name="Wrapup" id="{29A7F866-9DA9-446B-8359-CE426CB89C7A}">
          <p14:sldIdLst>
            <p14:sldId id="414"/>
          </p14:sldIdLst>
        </p14:section>
        <p14:section name="Boolean Algebra" id="{373991DF-46DA-4C54-84AE-82EE8BDAFF37}">
          <p14:sldIdLst>
            <p14:sldId id="382"/>
            <p14:sldId id="366"/>
            <p14:sldId id="367"/>
            <p14:sldId id="368"/>
            <p14:sldId id="369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0384" autoAdjust="0"/>
  </p:normalViewPr>
  <p:slideViewPr>
    <p:cSldViewPr snapToGrid="0">
      <p:cViewPr varScale="1">
        <p:scale>
          <a:sx n="61" d="100"/>
          <a:sy n="61" d="100"/>
        </p:scale>
        <p:origin x="78" y="16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7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EA5C7825-00BE-43E4-A821-851048A08676}" type="slidenum">
              <a:rPr lang="en-US"/>
              <a:pPr/>
              <a:t>66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5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F9081B29-FF3A-44C8-92E1-E28E86E8BA6C}" type="slidenum">
              <a:rPr lang="en-US"/>
              <a:pPr/>
              <a:t>67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/>
              <a:t>If you think of the classical “Hello world!” program, the course helps you understand what happens and why when you run 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9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3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2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062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865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8414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5927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tiff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ADD9-CAC2-4EEF-B77D-8E9754D7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designs fail in unexpected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94D4-6AE5-4A76-A5C8-6217FDCA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software engineers at Microsoft came up with a cute way of storing dates</a:t>
            </a:r>
          </a:p>
          <a:p>
            <a:pPr lvl="1"/>
            <a:r>
              <a:rPr lang="en-US" dirty="0"/>
              <a:t>Two-digit year, month, date, hour, minute concatenated into a 10-digit number</a:t>
            </a:r>
          </a:p>
          <a:p>
            <a:pPr lvl="1"/>
            <a:r>
              <a:rPr lang="en-US" dirty="0"/>
              <a:t>Example: 2005230710 -&gt; May 23, 2020 at 7:10 AM</a:t>
            </a:r>
          </a:p>
          <a:p>
            <a:pPr lvl="1"/>
            <a:endParaRPr lang="en-US" dirty="0"/>
          </a:p>
          <a:p>
            <a:r>
              <a:rPr lang="en-US" dirty="0"/>
              <a:t>Stored as a 32-bit signed number</a:t>
            </a:r>
          </a:p>
          <a:p>
            <a:pPr lvl="1"/>
            <a:r>
              <a:rPr lang="en-US" dirty="0"/>
              <a:t>Maximum value: 2147483647</a:t>
            </a:r>
          </a:p>
          <a:p>
            <a:pPr lvl="1"/>
            <a:endParaRPr lang="en-US" dirty="0"/>
          </a:p>
          <a:p>
            <a:r>
              <a:rPr lang="en-US" dirty="0"/>
              <a:t>Result: Starting January 1</a:t>
            </a:r>
            <a:r>
              <a:rPr lang="en-US" baseline="30000" dirty="0"/>
              <a:t>st</a:t>
            </a:r>
            <a:r>
              <a:rPr lang="en-US" dirty="0"/>
              <a:t>, 2022, Microsoft Exchange email servers could no longer send email</a:t>
            </a:r>
          </a:p>
          <a:p>
            <a:pPr lvl="1"/>
            <a:r>
              <a:rPr lang="en-US" dirty="0"/>
              <a:t>2201010001 is greater than the largest 32-bit number</a:t>
            </a:r>
          </a:p>
          <a:p>
            <a:pPr lvl="1"/>
            <a:r>
              <a:rPr lang="en-US" dirty="0"/>
              <a:t>Microsoft had to issue an emergency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73341-B0A6-46D7-9B47-28D4641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mismatches lead to real-world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4844" cy="5029200"/>
          </a:xfrm>
        </p:spPr>
        <p:txBody>
          <a:bodyPr/>
          <a:lstStyle/>
          <a:p>
            <a:r>
              <a:rPr lang="en-US" dirty="0"/>
              <a:t>Ariane 5 explosion (1996)</a:t>
            </a:r>
          </a:p>
          <a:p>
            <a:pPr lvl="1"/>
            <a:r>
              <a:rPr lang="en-US" dirty="0"/>
              <a:t>Inertial reference system converted a 64-bit float to a 16-bit integer</a:t>
            </a:r>
          </a:p>
          <a:p>
            <a:pPr lvl="1"/>
            <a:r>
              <a:rPr lang="en-US" dirty="0"/>
              <a:t>Expectation: converting from decimal to whole numbers is safe</a:t>
            </a:r>
          </a:p>
          <a:p>
            <a:pPr lvl="1"/>
            <a:r>
              <a:rPr lang="en-US" dirty="0"/>
              <a:t>Had worked in the past in Ariane 4, but Ariane 5 was faster</a:t>
            </a:r>
          </a:p>
          <a:p>
            <a:pPr lvl="1"/>
            <a:r>
              <a:rPr lang="en-US" dirty="0"/>
              <a:t>Speed too large to fit in a 16-bit integer -&gt; software fault</a:t>
            </a:r>
          </a:p>
          <a:p>
            <a:pPr lvl="1"/>
            <a:r>
              <a:rPr lang="en-US" dirty="0"/>
              <a:t>Reality: rocket explodes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reen shot 2012-10-14 at 10.34.40 AM.png">
            <a:extLst>
              <a:ext uri="{FF2B5EF4-FFF2-40B4-BE49-F238E27FC236}">
                <a16:creationId xmlns:a16="http://schemas.microsoft.com/office/drawing/2014/main" id="{0494BCE0-8CB6-4BDD-8474-EE3D7411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62" y="3683000"/>
            <a:ext cx="4129310" cy="3175000"/>
          </a:xfrm>
          <a:prstGeom prst="rect">
            <a:avLst/>
          </a:prstGeom>
        </p:spPr>
      </p:pic>
      <p:pic>
        <p:nvPicPr>
          <p:cNvPr id="6" name="Picture 5" descr="ariane5-pic2.jpg">
            <a:extLst>
              <a:ext uri="{FF2B5EF4-FFF2-40B4-BE49-F238E27FC236}">
                <a16:creationId xmlns:a16="http://schemas.microsoft.com/office/drawing/2014/main" id="{0C8CEB47-B5B2-4AB1-8CC7-96B3973A2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94" y="3683000"/>
            <a:ext cx="1703872" cy="3175000"/>
          </a:xfrm>
          <a:prstGeom prst="rect">
            <a:avLst/>
          </a:prstGeom>
        </p:spPr>
      </p:pic>
      <p:pic>
        <p:nvPicPr>
          <p:cNvPr id="7" name="Picture 6" descr="ariane5.jpg">
            <a:extLst>
              <a:ext uri="{FF2B5EF4-FFF2-40B4-BE49-F238E27FC236}">
                <a16:creationId xmlns:a16="http://schemas.microsoft.com/office/drawing/2014/main" id="{E0A4F373-0717-4C5B-8405-1A204D8FA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16" y="3683000"/>
            <a:ext cx="1632391" cy="3175000"/>
          </a:xfrm>
          <a:prstGeom prst="rect">
            <a:avLst/>
          </a:prstGeom>
        </p:spPr>
      </p:pic>
      <p:pic>
        <p:nvPicPr>
          <p:cNvPr id="8" name="Picture 7" descr="ariane5-pic3.png">
            <a:extLst>
              <a:ext uri="{FF2B5EF4-FFF2-40B4-BE49-F238E27FC236}">
                <a16:creationId xmlns:a16="http://schemas.microsoft.com/office/drawing/2014/main" id="{5CC34327-C3A9-41FF-9527-872CFD2FB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17" y="3683000"/>
            <a:ext cx="2129896" cy="317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83DAB-ACC8-5E08-0B7E-5B4424698EBB}"/>
              </a:ext>
            </a:extLst>
          </p:cNvPr>
          <p:cNvSpPr txBox="1"/>
          <p:nvPr/>
        </p:nvSpPr>
        <p:spPr>
          <a:xfrm>
            <a:off x="6805245" y="1283678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079CB-CFAE-B60B-3BBE-09EAD8193D1E}"/>
              </a:ext>
            </a:extLst>
          </p:cNvPr>
          <p:cNvSpPr txBox="1"/>
          <p:nvPr/>
        </p:nvSpPr>
        <p:spPr>
          <a:xfrm>
            <a:off x="9220199" y="1283678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1CD6-9090-4367-B0E1-1DCF064A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realities impact software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301C-B0AF-41D9-A87A-2119B4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Abstracted lower-level details can affect performance a lot!</a:t>
            </a:r>
          </a:p>
          <a:p>
            <a:r>
              <a:rPr lang="en-US" dirty="0"/>
              <a:t>Question: does the order of iterating through an array matter?</a:t>
            </a:r>
          </a:p>
          <a:p>
            <a:pPr lvl="1"/>
            <a:r>
              <a:rPr lang="en-US" dirty="0"/>
              <a:t>Each column in a row OR each row in a column?</a:t>
            </a:r>
          </a:p>
          <a:p>
            <a:r>
              <a:rPr lang="en-US" dirty="0"/>
              <a:t>Answer: right code is 10-32 times slower on Intel systems</a:t>
            </a:r>
          </a:p>
          <a:p>
            <a:pPr lvl="1"/>
            <a:r>
              <a:rPr lang="en-US" dirty="0"/>
              <a:t>Due to caches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21F26-2ED2-415A-8A07-DC925BAD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82559-E426-4944-B116-8D786025753D}"/>
              </a:ext>
            </a:extLst>
          </p:cNvPr>
          <p:cNvSpPr>
            <a:spLocks/>
          </p:cNvSpPr>
          <p:nvPr/>
        </p:nvSpPr>
        <p:spPr bwMode="auto">
          <a:xfrm>
            <a:off x="6054654" y="3680981"/>
            <a:ext cx="4701232" cy="2937053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copyji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j=0; j&lt;4096;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=0;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&lt;4096;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7BE17-FB2D-4D3A-B543-B23595C70600}"/>
              </a:ext>
            </a:extLst>
          </p:cNvPr>
          <p:cNvSpPr>
            <a:spLocks/>
          </p:cNvSpPr>
          <p:nvPr/>
        </p:nvSpPr>
        <p:spPr bwMode="auto">
          <a:xfrm>
            <a:off x="900953" y="3680981"/>
            <a:ext cx="4701232" cy="2937053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copyij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=0;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&lt;4096;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j=0; j&lt;4096;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9FA08-50AB-47C4-BF2A-FC1C78921777}"/>
              </a:ext>
            </a:extLst>
          </p:cNvPr>
          <p:cNvGrpSpPr>
            <a:grpSpLocks/>
          </p:cNvGrpSpPr>
          <p:nvPr/>
        </p:nvGrpSpPr>
        <p:grpSpPr bwMode="auto">
          <a:xfrm>
            <a:off x="5375891" y="4857518"/>
            <a:ext cx="953036" cy="321971"/>
            <a:chOff x="0" y="0"/>
            <a:chExt cx="480" cy="144"/>
          </a:xfrm>
        </p:grpSpPr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59180086-2C36-4B35-8DA1-BB5C6D6F7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18FD208-D48E-488D-B672-94ED05C0DA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6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bugs can result in massive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5224636" cy="5029200"/>
          </a:xfrm>
        </p:spPr>
        <p:txBody>
          <a:bodyPr/>
          <a:lstStyle/>
          <a:p>
            <a:r>
              <a:rPr lang="en-US" dirty="0"/>
              <a:t>2014 vulnerability in OpenSSL</a:t>
            </a:r>
          </a:p>
          <a:p>
            <a:pPr lvl="1"/>
            <a:endParaRPr lang="en-US" dirty="0"/>
          </a:p>
          <a:p>
            <a:r>
              <a:rPr lang="en-US" dirty="0"/>
              <a:t>Clients can check if server is active by sending a message and listening for echoed response</a:t>
            </a:r>
          </a:p>
          <a:p>
            <a:pPr lvl="1"/>
            <a:endParaRPr lang="en-US" dirty="0"/>
          </a:p>
          <a:p>
            <a:r>
              <a:rPr lang="en-US" dirty="0"/>
              <a:t>C library forgot to check bounds of array and could be abused to return important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06"/>
          <a:stretch/>
        </p:blipFill>
        <p:spPr>
          <a:xfrm>
            <a:off x="5850802" y="860597"/>
            <a:ext cx="5928894" cy="287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3CBABF-7545-5F96-76B0-34DDE7EC4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94"/>
          <a:stretch/>
        </p:blipFill>
        <p:spPr>
          <a:xfrm>
            <a:off x="5850802" y="3733800"/>
            <a:ext cx="5928894" cy="30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C2B7-F90B-4880-A78F-917B41D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61AE-F8EE-464A-A305-1CE1B693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through abstractions to understand how computer processors and memories affect software design and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concepts of “computer systems” areas:</a:t>
            </a:r>
          </a:p>
          <a:p>
            <a:pPr lvl="1"/>
            <a:r>
              <a:rPr lang="en-US" dirty="0"/>
              <a:t>Architecture, Compilers, Security, Embedded, Operating Systems,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900B-B44A-4FD7-B9EB-18E8482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CFF3-E7D9-43BF-A9A9-C65F7528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design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8395-4007-4A27-8135-EA52AF39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systems courses are builder-centric</a:t>
            </a:r>
          </a:p>
          <a:p>
            <a:pPr lvl="1"/>
            <a:r>
              <a:rPr lang="en-US" b="1" dirty="0"/>
              <a:t>Computer Architecture</a:t>
            </a:r>
            <a:r>
              <a:rPr lang="en-US" dirty="0"/>
              <a:t>: design a pipelined processor in Verilog</a:t>
            </a:r>
          </a:p>
          <a:p>
            <a:pPr lvl="1"/>
            <a:r>
              <a:rPr lang="en-US" b="1" dirty="0"/>
              <a:t>Operating Systems</a:t>
            </a:r>
            <a:r>
              <a:rPr lang="en-US" dirty="0"/>
              <a:t>: implement portions of an operating system</a:t>
            </a:r>
          </a:p>
          <a:p>
            <a:pPr lvl="1"/>
            <a:r>
              <a:rPr lang="en-US" b="1" dirty="0"/>
              <a:t>Compilers</a:t>
            </a:r>
            <a:r>
              <a:rPr lang="en-US" dirty="0"/>
              <a:t>: write a compiler for a simple language</a:t>
            </a:r>
          </a:p>
          <a:p>
            <a:pPr lvl="1"/>
            <a:r>
              <a:rPr lang="en-US" b="1" dirty="0"/>
              <a:t>Networking</a:t>
            </a:r>
            <a:r>
              <a:rPr lang="en-US" dirty="0"/>
              <a:t>: implement and simulate network protocols</a:t>
            </a:r>
          </a:p>
          <a:p>
            <a:pPr lvl="1"/>
            <a:r>
              <a:rPr lang="en-US" dirty="0"/>
              <a:t>Fun, for sure</a:t>
            </a:r>
          </a:p>
          <a:p>
            <a:pPr lvl="2"/>
            <a:r>
              <a:rPr lang="en-US" dirty="0"/>
              <a:t>But ultimately, many more of you will </a:t>
            </a:r>
            <a:r>
              <a:rPr lang="en-US" b="1" i="1" dirty="0"/>
              <a:t>build on </a:t>
            </a:r>
            <a:r>
              <a:rPr lang="en-US" dirty="0"/>
              <a:t>systems</a:t>
            </a:r>
          </a:p>
          <a:p>
            <a:pPr lvl="2"/>
            <a:r>
              <a:rPr lang="en-US" dirty="0"/>
              <a:t>Rather than </a:t>
            </a:r>
            <a:r>
              <a:rPr lang="en-US" b="1" i="1" dirty="0"/>
              <a:t>build systems</a:t>
            </a:r>
            <a:r>
              <a:rPr lang="en-US" dirty="0"/>
              <a:t> directly</a:t>
            </a:r>
          </a:p>
          <a:p>
            <a:pPr lvl="2"/>
            <a:endParaRPr lang="en-US" dirty="0"/>
          </a:p>
          <a:p>
            <a:r>
              <a:rPr lang="en-US" dirty="0"/>
              <a:t>This course is programmer-centric</a:t>
            </a:r>
          </a:p>
          <a:p>
            <a:pPr lvl="1"/>
            <a:r>
              <a:rPr lang="en-US" dirty="0"/>
              <a:t>Purpose is to show that by knowing more about the underlying system, one can be more effective as a programmer</a:t>
            </a:r>
          </a:p>
          <a:p>
            <a:pPr lvl="1"/>
            <a:r>
              <a:rPr lang="en-US" dirty="0"/>
              <a:t>Not just a course for dedicated hackers</a:t>
            </a:r>
          </a:p>
          <a:p>
            <a:pPr lvl="2"/>
            <a:r>
              <a:rPr lang="en-US" b="1" dirty="0"/>
              <a:t>We want to bring out the hacker in everyone!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DA08-8996-4E0A-A989-690B909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b="1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6017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758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 (1)</a:t>
            </a:r>
          </a:p>
          <a:p>
            <a:pPr lvl="1"/>
            <a:r>
              <a:rPr lang="en-US" dirty="0"/>
              <a:t>Mohammad </a:t>
            </a:r>
            <a:r>
              <a:rPr lang="en-US" dirty="0" err="1"/>
              <a:t>Kavousi</a:t>
            </a:r>
            <a:endParaRPr lang="en-US" dirty="0"/>
          </a:p>
          <a:p>
            <a:pPr lvl="2"/>
            <a:r>
              <a:rPr lang="en-US" dirty="0"/>
              <a:t>PhD student in Computer Science</a:t>
            </a:r>
          </a:p>
          <a:p>
            <a:endParaRPr lang="en-US" dirty="0"/>
          </a:p>
          <a:p>
            <a:r>
              <a:rPr lang="en-US" dirty="0"/>
              <a:t>PMs (13):</a:t>
            </a:r>
          </a:p>
          <a:p>
            <a:pPr lvl="1"/>
            <a:r>
              <a:rPr lang="en-US" dirty="0"/>
              <a:t>Francis Brenner	Kellen Bryant</a:t>
            </a:r>
          </a:p>
          <a:p>
            <a:pPr lvl="1"/>
            <a:r>
              <a:rPr lang="en-US" dirty="0"/>
              <a:t>Adam Chen		</a:t>
            </a:r>
            <a:r>
              <a:rPr lang="en-US" dirty="0" err="1"/>
              <a:t>Huaxuan</a:t>
            </a:r>
            <a:r>
              <a:rPr lang="en-US" dirty="0"/>
              <a:t> Chen</a:t>
            </a:r>
          </a:p>
          <a:p>
            <a:pPr lvl="1"/>
            <a:r>
              <a:rPr lang="en-US" dirty="0"/>
              <a:t>Elena Fabian		Joseph Grantham</a:t>
            </a:r>
          </a:p>
          <a:p>
            <a:pPr lvl="1"/>
            <a:r>
              <a:rPr lang="en-US" dirty="0"/>
              <a:t>Dimitri </a:t>
            </a:r>
            <a:r>
              <a:rPr lang="en-US" dirty="0" err="1"/>
              <a:t>Hatzisavas</a:t>
            </a:r>
            <a:r>
              <a:rPr lang="en-US" dirty="0"/>
              <a:t>	Alex Kang</a:t>
            </a:r>
          </a:p>
          <a:p>
            <a:pPr lvl="1"/>
            <a:r>
              <a:rPr lang="en-US" dirty="0"/>
              <a:t>Dilan Nair		Danny Pineda</a:t>
            </a:r>
          </a:p>
          <a:p>
            <a:pPr lvl="1"/>
            <a:r>
              <a:rPr lang="en-US" dirty="0"/>
              <a:t>Sean Rhee		Santi Roches</a:t>
            </a:r>
          </a:p>
          <a:p>
            <a:pPr lvl="1"/>
            <a:r>
              <a:rPr lang="en-US" dirty="0"/>
              <a:t>Evan Waite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19BED-B606-4451-A434-E676B5C0862D}"/>
              </a:ext>
            </a:extLst>
          </p:cNvPr>
          <p:cNvSpPr txBox="1"/>
          <p:nvPr/>
        </p:nvSpPr>
        <p:spPr>
          <a:xfrm>
            <a:off x="6894094" y="4470400"/>
            <a:ext cx="468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Their role: support student 	questions via office 	hours and piazza</a:t>
            </a:r>
          </a:p>
        </p:txBody>
      </p:sp>
    </p:spTree>
    <p:extLst>
      <p:ext uri="{BB962C8B-B14F-4D97-AF65-F5344CB8AC3E}">
        <p14:creationId xmlns:p14="http://schemas.microsoft.com/office/powerpoint/2010/main" val="300501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1FC3-CC7B-4F66-8BC6-142D570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 - how to learn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D54-D7B9-4001-8086-1C5EB1F8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Lectures: here in class, Mondays and Wednesdays</a:t>
            </a:r>
          </a:p>
          <a:p>
            <a:pPr lvl="1"/>
            <a:r>
              <a:rPr lang="en-US" dirty="0"/>
              <a:t>Please attend and ask questions!</a:t>
            </a:r>
          </a:p>
          <a:p>
            <a:pPr lvl="1"/>
            <a:r>
              <a:rPr lang="en-US" dirty="0"/>
              <a:t>Panopto tab on Canvas should have best-effort recordings (a few hours later)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Computer Systems: A Programmer’s Perspective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Edition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useful reference</a:t>
            </a:r>
          </a:p>
          <a:p>
            <a:pPr lvl="1"/>
            <a:endParaRPr lang="en-US" dirty="0"/>
          </a:p>
          <a:p>
            <a:r>
              <a:rPr lang="en-US" dirty="0"/>
              <a:t>Office hours: (starting next week)</a:t>
            </a:r>
          </a:p>
          <a:p>
            <a:pPr lvl="1"/>
            <a:r>
              <a:rPr lang="en-US" dirty="0"/>
              <a:t>Planning a mix of in-person and online (</a:t>
            </a:r>
            <a:r>
              <a:rPr lang="en-US" dirty="0" err="1"/>
              <a:t>gather.town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info will be posted to Piazza when schedule is ready</a:t>
            </a:r>
          </a:p>
          <a:p>
            <a:pPr lvl="2"/>
            <a:r>
              <a:rPr lang="en-US" dirty="0"/>
              <a:t>Can reach out on Piazza to schedule a meeting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3F324-17FB-476A-82E1-40D3291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1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and office hours are always an option!</a:t>
            </a:r>
          </a:p>
          <a:p>
            <a:pPr lvl="1"/>
            <a:r>
              <a:rPr lang="en-US" dirty="0"/>
              <a:t>We can do extra questions right after class too</a:t>
            </a:r>
          </a:p>
          <a:p>
            <a:pPr lvl="1"/>
            <a:endParaRPr lang="en-US" dirty="0"/>
          </a:p>
          <a:p>
            <a:r>
              <a:rPr lang="en-US" dirty="0"/>
              <a:t>Piazza: (similar to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Find posts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Piazza instead!</a:t>
            </a:r>
          </a:p>
          <a:p>
            <a:pPr lvl="1"/>
            <a:r>
              <a:rPr lang="en-US" dirty="0"/>
              <a:t>I’ll be updating roster again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A85-C3DB-4F8D-A777-1B0EC764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CS213!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6B64-3C4D-44D1-871B-3899EB65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brief: how </a:t>
            </a:r>
            <a:r>
              <a:rPr lang="en-US" i="1" dirty="0"/>
              <a:t>does</a:t>
            </a:r>
            <a:r>
              <a:rPr lang="en-US" dirty="0"/>
              <a:t> a computer work anyway?</a:t>
            </a:r>
          </a:p>
          <a:p>
            <a:endParaRPr lang="en-US" dirty="0"/>
          </a:p>
          <a:p>
            <a:r>
              <a:rPr lang="en-US" dirty="0"/>
              <a:t>We will explore that question across four major sections:</a:t>
            </a:r>
          </a:p>
          <a:p>
            <a:pPr lvl="1"/>
            <a:r>
              <a:rPr lang="en-US" b="1" dirty="0"/>
              <a:t>Representations</a:t>
            </a:r>
            <a:r>
              <a:rPr lang="en-US" dirty="0"/>
              <a:t> of information on a computer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machine</a:t>
            </a:r>
            <a:r>
              <a:rPr lang="en-US" dirty="0"/>
              <a:t> executes software</a:t>
            </a:r>
          </a:p>
          <a:p>
            <a:pPr lvl="1"/>
            <a:r>
              <a:rPr lang="en-US" dirty="0"/>
              <a:t>How </a:t>
            </a:r>
            <a:r>
              <a:rPr lang="en-US" b="1" dirty="0"/>
              <a:t>memory</a:t>
            </a:r>
            <a:r>
              <a:rPr lang="en-US" dirty="0"/>
              <a:t> is organized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operating system </a:t>
            </a:r>
            <a:r>
              <a:rPr lang="en-US" dirty="0"/>
              <a:t>manages this all for efficiency and security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BCD7-4C2E-4F85-9AB4-39287122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DB79-3533-4EF1-9A06-95DDE772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15EF-CB15-4D6E-BF01-209A114E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labs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Pack Lab</a:t>
            </a:r>
            <a:r>
              <a:rPr lang="en-US" sz="1600" baseline="30000" dirty="0"/>
              <a:t> </a:t>
            </a:r>
            <a:r>
              <a:rPr lang="en-US" sz="1800" b="1" baseline="30000" dirty="0"/>
              <a:t>(</a:t>
            </a:r>
            <a:r>
              <a:rPr lang="en-US" sz="1800" b="1" baseline="30000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1800" b="1" baseline="30000" dirty="0"/>
              <a:t>)</a:t>
            </a:r>
            <a:r>
              <a:rPr lang="en-US" sz="1800" dirty="0"/>
              <a:t> </a:t>
            </a:r>
            <a:r>
              <a:rPr lang="en-US" dirty="0"/>
              <a:t>– manipulate bits and bytes of a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Bomb Lab – deconstruct software to understand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Attack Lab – exploit security vulnerabilities in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SETI Lab – make software faster with concurrency</a:t>
            </a:r>
          </a:p>
          <a:p>
            <a:pPr lvl="1"/>
            <a:endParaRPr lang="en-US" dirty="0"/>
          </a:p>
          <a:p>
            <a:r>
              <a:rPr lang="en-US" dirty="0"/>
              <a:t>Work on these preferably as a group of two</a:t>
            </a:r>
          </a:p>
          <a:p>
            <a:pPr lvl="1"/>
            <a:r>
              <a:rPr lang="en-US" dirty="0"/>
              <a:t>Work together and don’t split up assignments (otherwise you won’t learn)</a:t>
            </a:r>
          </a:p>
          <a:p>
            <a:pPr lvl="1"/>
            <a:r>
              <a:rPr lang="en-US" dirty="0"/>
              <a:t>Individual is acceptable but less good</a:t>
            </a:r>
          </a:p>
          <a:p>
            <a:pPr lvl="1"/>
            <a:r>
              <a:rPr lang="en-US" dirty="0"/>
              <a:t>We’ll do a pairing survey if you don’t already have a partner in mind</a:t>
            </a:r>
          </a:p>
          <a:p>
            <a:pPr lvl="1"/>
            <a:endParaRPr lang="en-US" dirty="0"/>
          </a:p>
          <a:p>
            <a:r>
              <a:rPr lang="en-US" dirty="0"/>
              <a:t>Very different from CS211 style projects</a:t>
            </a:r>
          </a:p>
          <a:p>
            <a:pPr lvl="1"/>
            <a:r>
              <a:rPr lang="en-US" dirty="0"/>
              <a:t>Emphasis on the thinking rather than the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05E7-994C-480E-B1D0-6FB9A0B1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61E-E687-4A0B-8C99-35BEB47B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5FAD-B3EE-490F-AF9D-5EE5BD09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Worksheet-style practice problems to help you actually understand what’s going on and practice for exams</a:t>
            </a:r>
          </a:p>
          <a:p>
            <a:endParaRPr lang="en-US" dirty="0"/>
          </a:p>
          <a:p>
            <a:r>
              <a:rPr lang="en-US" dirty="0"/>
              <a:t>Four </a:t>
            </a:r>
            <a:r>
              <a:rPr lang="en-US" dirty="0" err="1"/>
              <a:t>homeworks</a:t>
            </a:r>
            <a:r>
              <a:rPr lang="en-US" dirty="0"/>
              <a:t> that cover class topics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Bits and Bytes (releases on Wednesday)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Floating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Assembly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Caches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36AE9-48B0-4535-93F9-9191BF17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721F-8167-44C5-B226-AA1E57FC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4653-9AF2-44B6-AA98-61E2F6AA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midterm exam will be during class time</a:t>
            </a:r>
          </a:p>
          <a:p>
            <a:pPr lvl="1"/>
            <a:r>
              <a:rPr lang="en-US" dirty="0"/>
              <a:t>Should be back in person well before then</a:t>
            </a:r>
          </a:p>
          <a:p>
            <a:pPr lvl="1"/>
            <a:endParaRPr lang="en-US" dirty="0"/>
          </a:p>
          <a:p>
            <a:r>
              <a:rPr lang="en-US" dirty="0"/>
              <a:t>Second midterm exam will be during exam week</a:t>
            </a:r>
          </a:p>
          <a:p>
            <a:pPr lvl="1"/>
            <a:r>
              <a:rPr lang="en-US" b="1" dirty="0"/>
              <a:t>Important:</a:t>
            </a:r>
            <a:r>
              <a:rPr lang="en-US" dirty="0"/>
              <a:t> Wednesday of exam week is our scheduled slot</a:t>
            </a:r>
          </a:p>
          <a:p>
            <a:endParaRPr lang="en-US" dirty="0"/>
          </a:p>
          <a:p>
            <a:r>
              <a:rPr lang="en-US" dirty="0"/>
              <a:t>Not cumulative, second midterm is second half of class</a:t>
            </a:r>
          </a:p>
          <a:p>
            <a:pPr lvl="1"/>
            <a:r>
              <a:rPr lang="en-US" dirty="0"/>
              <a:t>But material in this class builds on itself…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D124-09E4-406D-B099-F79FD3E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breakdown</a:t>
            </a:r>
          </a:p>
          <a:p>
            <a:pPr lvl="1"/>
            <a:r>
              <a:rPr lang="en-US" dirty="0"/>
              <a:t>50% Programming Labs 	(4 labs at 12.5% each)</a:t>
            </a:r>
          </a:p>
          <a:p>
            <a:pPr lvl="1"/>
            <a:r>
              <a:rPr lang="en-US" dirty="0"/>
              <a:t>20% </a:t>
            </a:r>
            <a:r>
              <a:rPr lang="en-US" dirty="0" err="1"/>
              <a:t>Homeworks</a:t>
            </a:r>
            <a:r>
              <a:rPr lang="en-US" dirty="0"/>
              <a:t> 		(4 </a:t>
            </a:r>
            <a:r>
              <a:rPr lang="en-US" dirty="0" err="1"/>
              <a:t>homeworks</a:t>
            </a:r>
            <a:r>
              <a:rPr lang="en-US" dirty="0"/>
              <a:t> at 5% each)</a:t>
            </a:r>
          </a:p>
          <a:p>
            <a:pPr lvl="1"/>
            <a:r>
              <a:rPr lang="en-US" dirty="0"/>
              <a:t>15% Midterm Exam 1</a:t>
            </a:r>
          </a:p>
          <a:p>
            <a:pPr lvl="1"/>
            <a:r>
              <a:rPr lang="en-US" dirty="0"/>
              <a:t>15% Midterm Exam 2</a:t>
            </a:r>
          </a:p>
          <a:p>
            <a:endParaRPr lang="en-US" dirty="0"/>
          </a:p>
          <a:p>
            <a:r>
              <a:rPr lang="en-US" dirty="0"/>
              <a:t>Exact number to letter mapping is a little flexible</a:t>
            </a:r>
          </a:p>
          <a:p>
            <a:pPr lvl="1"/>
            <a:r>
              <a:rPr lang="en-US" dirty="0"/>
              <a:t>But this course is NOT curved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</a:t>
            </a:r>
            <a:r>
              <a:rPr lang="en-US" dirty="0" err="1"/>
              <a:t>homeworks</a:t>
            </a:r>
            <a:r>
              <a:rPr lang="en-US" dirty="0"/>
              <a:t> and labs late</a:t>
            </a:r>
          </a:p>
          <a:p>
            <a:pPr lvl="1"/>
            <a:endParaRPr lang="en-US" dirty="0"/>
          </a:p>
          <a:p>
            <a:r>
              <a:rPr lang="en-US" dirty="0"/>
              <a:t>20% penalty to maximum grade per day late</a:t>
            </a:r>
          </a:p>
          <a:p>
            <a:pPr lvl="1"/>
            <a:r>
              <a:rPr lang="en-US" dirty="0"/>
              <a:t>Example: three days late means maximum grade is 40%</a:t>
            </a:r>
          </a:p>
          <a:p>
            <a:pPr lvl="1"/>
            <a:endParaRPr lang="en-US" dirty="0"/>
          </a:p>
          <a:p>
            <a:r>
              <a:rPr lang="en-US" dirty="0"/>
              <a:t>There are exceptions to this: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will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 (via Piazza)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 err="1"/>
              <a:t>homeworks</a:t>
            </a:r>
            <a:r>
              <a:rPr lang="en-US" b="1" dirty="0"/>
              <a:t> and labs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homework 1 three days late</a:t>
            </a:r>
          </a:p>
          <a:p>
            <a:pPr lvl="1"/>
            <a:r>
              <a:rPr lang="en-US" dirty="0"/>
              <a:t>Turn in homework 4 two days late and SETI lab one day late</a:t>
            </a:r>
          </a:p>
          <a:p>
            <a:pPr lvl="1"/>
            <a:r>
              <a:rPr lang="en-US" dirty="0"/>
              <a:t>Turn in homework 2 four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Administrivia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stretch break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2BC-DFF1-493D-AFE5-D71C7122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F631-BB4A-4A9F-BC19-DDE37CA2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14505" cy="5029200"/>
          </a:xfrm>
        </p:spPr>
        <p:txBody>
          <a:bodyPr/>
          <a:lstStyle/>
          <a:p>
            <a:r>
              <a:rPr lang="en-US" dirty="0"/>
              <a:t>This class is </a:t>
            </a:r>
            <a:r>
              <a:rPr lang="en-US" b="1" dirty="0"/>
              <a:t>hard</a:t>
            </a:r>
          </a:p>
          <a:p>
            <a:pPr lvl="1"/>
            <a:r>
              <a:rPr lang="en-US" dirty="0"/>
              <a:t>And it’s hard in a different way. Lots of new material that builds on itself</a:t>
            </a:r>
          </a:p>
          <a:p>
            <a:pPr lvl="1"/>
            <a:r>
              <a:rPr lang="en-US" dirty="0"/>
              <a:t>You have an opportunity to learn a lot from it</a:t>
            </a:r>
          </a:p>
          <a:p>
            <a:pPr lvl="1"/>
            <a:endParaRPr lang="en-US" dirty="0"/>
          </a:p>
          <a:p>
            <a:r>
              <a:rPr lang="en-US" dirty="0"/>
              <a:t>I’m confident that you can all succeed</a:t>
            </a:r>
          </a:p>
          <a:p>
            <a:pPr lvl="1"/>
            <a:r>
              <a:rPr lang="en-US" dirty="0"/>
              <a:t>Labs, </a:t>
            </a:r>
            <a:r>
              <a:rPr lang="en-US" dirty="0" err="1"/>
              <a:t>Homeworks</a:t>
            </a:r>
            <a:r>
              <a:rPr lang="en-US" dirty="0"/>
              <a:t>, Lecture, Office Hours are all designed to support you</a:t>
            </a:r>
          </a:p>
          <a:p>
            <a:pPr lvl="1"/>
            <a:endParaRPr lang="en-US" dirty="0"/>
          </a:p>
          <a:p>
            <a:r>
              <a:rPr lang="en-US" dirty="0"/>
              <a:t>You’ll gain a much deeper understanding of how computers operate</a:t>
            </a:r>
          </a:p>
          <a:p>
            <a:pPr lvl="1"/>
            <a:r>
              <a:rPr lang="en-US" dirty="0"/>
              <a:t>Maybe it’s not for you, maybe you’ll love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9C10-6410-437C-BE71-606F07D0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Come to lecture</a:t>
            </a:r>
          </a:p>
          <a:p>
            <a:r>
              <a:rPr lang="en-US" sz="3200" dirty="0"/>
              <a:t> Ask questions</a:t>
            </a:r>
          </a:p>
          <a:p>
            <a:r>
              <a:rPr lang="en-US" sz="3200" dirty="0"/>
              <a:t> Consult the textbook for clarity and practice</a:t>
            </a:r>
          </a:p>
          <a:p>
            <a:r>
              <a:rPr lang="en-US" sz="3200" dirty="0"/>
              <a:t> Start assignments early</a:t>
            </a:r>
          </a:p>
          <a:p>
            <a:r>
              <a:rPr lang="en-US" sz="3200" dirty="0"/>
              <a:t> Stay on top of the material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1353" y="4788509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4744660-AC86-434D-4157-527479A8D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8789" y="3417898"/>
            <a:ext cx="1575804" cy="9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9387" y="4157044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263" y="2923982"/>
            <a:ext cx="1590675" cy="952500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11"/>
          <a:stretch/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5456" y="5581404"/>
            <a:ext cx="2004413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10142118" y="2504335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  <p:pic>
        <p:nvPicPr>
          <p:cNvPr id="1028" name="Picture 4" descr="Critical Role - Wikipedia">
            <a:extLst>
              <a:ext uri="{FF2B5EF4-FFF2-40B4-BE49-F238E27FC236}">
                <a16:creationId xmlns:a16="http://schemas.microsoft.com/office/drawing/2014/main" id="{E1DED63D-1BA6-26CA-8FEF-D51D189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1214" y="5465528"/>
            <a:ext cx="1146719" cy="11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3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b="1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068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Hello World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happens when you run “hello” on your system?</a:t>
            </a:r>
          </a:p>
          <a:p>
            <a:pPr lvl="1"/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does it happen?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Goal</a:t>
            </a:r>
            <a:r>
              <a:rPr lang="en-US" dirty="0"/>
              <a:t>: introduce key concepts, terminology, and components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76600" y="2392895"/>
            <a:ext cx="5181600" cy="252941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 hello world 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endParaRPr lang="en-US" sz="1600" b="1" dirty="0">
              <a:latin typeface="Courier New" pitchFamily="49" charset="0"/>
            </a:endParaRP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(“hello, world\n”);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B8927D-7FA6-4ED8-8B54-2A14CB00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8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GCC is our compiler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It takes our source code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hello.c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text file containing characters</a:t>
            </a:r>
          </a:p>
          <a:p>
            <a:pPr lvl="1"/>
            <a:r>
              <a:rPr lang="en-US" dirty="0"/>
              <a:t>Text file = readable by humans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And translates (compiles) it into </a:t>
            </a:r>
            <a:r>
              <a:rPr lang="en-US" b="1" dirty="0"/>
              <a:t>assembly code</a:t>
            </a:r>
          </a:p>
          <a:p>
            <a:pPr lvl="1"/>
            <a:r>
              <a:rPr lang="en-US" dirty="0"/>
              <a:t>A text representation of x86 instructions</a:t>
            </a:r>
          </a:p>
          <a:p>
            <a:pPr lvl="1"/>
            <a:r>
              <a:rPr lang="en-US" dirty="0"/>
              <a:t>Here, not explicitly stored in a file</a:t>
            </a:r>
          </a:p>
          <a:p>
            <a:pPr lvl="1"/>
            <a:r>
              <a:rPr lang="en-US" dirty="0"/>
              <a:t>We’ll be working with assembly a lot this quarter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Then translates (assembles) that into an executable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binary file containing x86 machine code</a:t>
            </a:r>
          </a:p>
          <a:p>
            <a:pPr lvl="1"/>
            <a:r>
              <a:rPr lang="en-US" dirty="0"/>
              <a:t>Binary file = not meant to be read by humans (but sometimes we have to)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041400" y="1676400"/>
            <a:ext cx="5181600" cy="27135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gcc</a:t>
            </a:r>
            <a:r>
              <a:rPr lang="en-US" sz="1600" b="1" dirty="0">
                <a:latin typeface="Courier New" pitchFamily="49" charset="0"/>
              </a:rPr>
              <a:t> –o hello </a:t>
            </a:r>
            <a:r>
              <a:rPr lang="en-US" sz="1600" b="1" dirty="0" err="1">
                <a:latin typeface="Courier New" pitchFamily="49" charset="0"/>
              </a:rPr>
              <a:t>hello.c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2F5B04-FC87-4AED-9A63-C4EF249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does the shell do?</a:t>
            </a:r>
          </a:p>
          <a:p>
            <a:pPr lvl="1" eaLnBrk="1" hangingPunct="1"/>
            <a:r>
              <a:rPr lang="en-US" dirty="0"/>
              <a:t>Prints a prompt</a:t>
            </a:r>
          </a:p>
          <a:p>
            <a:pPr lvl="1" eaLnBrk="1" hangingPunct="1"/>
            <a:r>
              <a:rPr lang="en-US" dirty="0"/>
              <a:t>Waits for you to type a command</a:t>
            </a:r>
          </a:p>
          <a:p>
            <a:pPr lvl="1" eaLnBrk="1" hangingPunct="1"/>
            <a:r>
              <a:rPr lang="en-US" dirty="0"/>
              <a:t>Interpret the command</a:t>
            </a:r>
          </a:p>
          <a:p>
            <a:pPr lvl="1" eaLnBrk="1" hangingPunct="1"/>
            <a:r>
              <a:rPr lang="en-US" dirty="0"/>
              <a:t>Then loads and runs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program</a:t>
            </a:r>
          </a:p>
          <a:p>
            <a:pPr lvl="1" eaLnBrk="1" hangingPunct="1"/>
            <a:endParaRPr lang="en-US" dirty="0"/>
          </a:p>
          <a:p>
            <a:r>
              <a:rPr lang="en-US" dirty="0"/>
              <a:t>What happens at the hardware level?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209800" y="2057400"/>
            <a:ext cx="5181600" cy="83048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./hello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hello, world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A1171B-E673-492D-BEDE-2FBF5CB3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1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 organization</a:t>
            </a: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4" name="Text Box 34"/>
            <p:cNvSpPr txBox="1">
              <a:spLocks noChangeArrowheads="1"/>
            </p:cNvSpPr>
            <p:nvPr/>
          </p:nvSpPr>
          <p:spPr bwMode="auto">
            <a:xfrm>
              <a:off x="341" y="3536"/>
              <a:ext cx="52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Mouse</a:t>
              </a:r>
            </a:p>
          </p:txBody>
        </p:sp>
        <p:sp>
          <p:nvSpPr>
            <p:cNvPr id="26665" name="Text Box 35"/>
            <p:cNvSpPr txBox="1">
              <a:spLocks noChangeArrowheads="1"/>
            </p:cNvSpPr>
            <p:nvPr/>
          </p:nvSpPr>
          <p:spPr bwMode="auto">
            <a:xfrm>
              <a:off x="864" y="3535"/>
              <a:ext cx="700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Keyboard</a:t>
              </a:r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1" y="2739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586804" name="AutoShape 52"/>
          <p:cNvSpPr>
            <a:spLocks noChangeArrowheads="1"/>
          </p:cNvSpPr>
          <p:nvPr/>
        </p:nvSpPr>
        <p:spPr bwMode="auto">
          <a:xfrm>
            <a:off x="5008595" y="1353324"/>
            <a:ext cx="2317750" cy="373876"/>
          </a:xfrm>
          <a:prstGeom prst="wedgeRectCallout">
            <a:avLst>
              <a:gd name="adj1" fmla="val -17303"/>
              <a:gd name="adj2" fmla="val 19263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Buses: transfer data</a:t>
            </a:r>
          </a:p>
        </p:txBody>
      </p:sp>
      <p:sp>
        <p:nvSpPr>
          <p:cNvPr id="586805" name="AutoShape 53"/>
          <p:cNvSpPr>
            <a:spLocks noChangeArrowheads="1"/>
          </p:cNvSpPr>
          <p:nvPr/>
        </p:nvSpPr>
        <p:spPr bwMode="auto">
          <a:xfrm>
            <a:off x="1600201" y="6053666"/>
            <a:ext cx="3563825" cy="665478"/>
          </a:xfrm>
          <a:prstGeom prst="wedgeRectCallout">
            <a:avLst>
              <a:gd name="adj1" fmla="val 8208"/>
              <a:gd name="adj2" fmla="val -104279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 err="1">
                <a:latin typeface="Arial" charset="0"/>
              </a:rPr>
              <a:t>Input/Output</a:t>
            </a:r>
            <a:r>
              <a:rPr lang="en-US" sz="1600" dirty="0">
                <a:latin typeface="Arial" charset="0"/>
              </a:rPr>
              <a:t> (I/O) Devices:</a:t>
            </a:r>
          </a:p>
          <a:p>
            <a:pPr>
              <a:buNone/>
            </a:pPr>
            <a:r>
              <a:rPr lang="en-US" sz="1600" dirty="0">
                <a:latin typeface="Arial" charset="0"/>
              </a:rPr>
              <a:t>System connections to outside world.</a:t>
            </a:r>
          </a:p>
        </p:txBody>
      </p:sp>
      <p:sp>
        <p:nvSpPr>
          <p:cNvPr id="586806" name="AutoShape 54"/>
          <p:cNvSpPr>
            <a:spLocks noChangeArrowheads="1"/>
          </p:cNvSpPr>
          <p:nvPr/>
        </p:nvSpPr>
        <p:spPr bwMode="auto">
          <a:xfrm>
            <a:off x="7504779" y="1270149"/>
            <a:ext cx="3066760" cy="835678"/>
          </a:xfrm>
          <a:prstGeom prst="wedgeRectCallout">
            <a:avLst>
              <a:gd name="adj1" fmla="val -14657"/>
              <a:gd name="adj2" fmla="val 9770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Main mem.: Temporary storage device. Holds both a program and the data it manipulates.</a:t>
            </a:r>
          </a:p>
        </p:txBody>
      </p:sp>
      <p:sp>
        <p:nvSpPr>
          <p:cNvPr id="586807" name="AutoShape 55"/>
          <p:cNvSpPr>
            <a:spLocks noChangeArrowheads="1"/>
          </p:cNvSpPr>
          <p:nvPr/>
        </p:nvSpPr>
        <p:spPr bwMode="auto">
          <a:xfrm>
            <a:off x="2311192" y="1203183"/>
            <a:ext cx="2136775" cy="873126"/>
          </a:xfrm>
          <a:prstGeom prst="wedgeRectCallout">
            <a:avLst>
              <a:gd name="adj1" fmla="val -12502"/>
              <a:gd name="adj2" fmla="val 85892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Processor: Executes instructions stored in main memory</a:t>
            </a:r>
          </a:p>
        </p:txBody>
      </p:sp>
      <p:sp>
        <p:nvSpPr>
          <p:cNvPr id="57" name="AutoShape 53"/>
          <p:cNvSpPr>
            <a:spLocks noChangeArrowheads="1"/>
          </p:cNvSpPr>
          <p:nvPr/>
        </p:nvSpPr>
        <p:spPr bwMode="auto">
          <a:xfrm>
            <a:off x="5232404" y="6002869"/>
            <a:ext cx="1642530" cy="618065"/>
          </a:xfrm>
          <a:prstGeom prst="wedgeRectCallout">
            <a:avLst>
              <a:gd name="adj1" fmla="val 55563"/>
              <a:gd name="adj2" fmla="val -9058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Disk: Persistent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storage device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4C0ABC9F-688A-43C5-8E2B-C609E010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804" grpId="0" animBg="1"/>
      <p:bldP spid="586804" grpId="1" animBg="1"/>
      <p:bldP spid="586805" grpId="0" animBg="1"/>
      <p:bldP spid="586805" grpId="1" animBg="1"/>
      <p:bldP spid="586806" grpId="0" animBg="1"/>
      <p:bldP spid="586806" grpId="1" animBg="1"/>
      <p:bldP spid="586807" grpId="0" animBg="1"/>
      <p:bldP spid="586807" grpId="1" animBg="1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4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106" name="Text Box 58"/>
          <p:cNvSpPr txBox="1">
            <a:spLocks noChangeArrowheads="1"/>
          </p:cNvSpPr>
          <p:nvPr/>
        </p:nvSpPr>
        <p:spPr bwMode="auto">
          <a:xfrm>
            <a:off x="8944167" y="2531765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2371518" y="5953311"/>
            <a:ext cx="24345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User types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464183" y="2980273"/>
            <a:ext cx="2834585" cy="2230876"/>
            <a:chOff x="1957115" y="3037416"/>
            <a:chExt cx="2834585" cy="2230876"/>
          </a:xfrm>
        </p:grpSpPr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 flipV="1">
              <a:off x="1957115" y="4678609"/>
              <a:ext cx="372972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V="1">
              <a:off x="1957115" y="4088926"/>
              <a:ext cx="0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1957115" y="4088926"/>
              <a:ext cx="28345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 flipV="1">
              <a:off x="4791700" y="3056980"/>
              <a:ext cx="0" cy="10319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H="1" flipV="1">
              <a:off x="2455332" y="3037416"/>
              <a:ext cx="2336367" cy="19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Line 57"/>
          <p:cNvSpPr>
            <a:spLocks noChangeShapeType="1"/>
          </p:cNvSpPr>
          <p:nvPr/>
        </p:nvSpPr>
        <p:spPr bwMode="auto">
          <a:xfrm>
            <a:off x="4003276" y="2863371"/>
            <a:ext cx="42518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61"/>
          <p:cNvSpPr>
            <a:spLocks noChangeArrowheads="1"/>
          </p:cNvSpPr>
          <p:nvPr/>
        </p:nvSpPr>
        <p:spPr bwMode="auto">
          <a:xfrm>
            <a:off x="6330902" y="1289051"/>
            <a:ext cx="375295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Reading the </a:t>
            </a:r>
            <a:r>
              <a:rPr lang="en-US" b="1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./hello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command </a:t>
            </a:r>
            <a:br>
              <a:rPr lang="en-US" b="1" dirty="0">
                <a:solidFill>
                  <a:srgbClr val="FF0000"/>
                </a:solidFill>
                <a:latin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</a:rPr>
              <a:t>from the keyboard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ACE82854-82A4-42D1-A692-C37B5A7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</p:grp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6341325" y="1371601"/>
            <a:ext cx="35670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Shell program loads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executable into main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71685" y="2977098"/>
            <a:ext cx="1935163" cy="2924175"/>
            <a:chOff x="4781550" y="3248025"/>
            <a:chExt cx="1935163" cy="2924175"/>
          </a:xfrm>
        </p:grpSpPr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4781550" y="3248025"/>
              <a:ext cx="0" cy="1022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V="1">
              <a:off x="5897563" y="4270375"/>
              <a:ext cx="0" cy="190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H="1">
              <a:off x="4781550" y="4270375"/>
              <a:ext cx="11160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781550" y="3248025"/>
              <a:ext cx="19351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14800" y="3014133"/>
            <a:ext cx="914400" cy="914400"/>
          </a:xfrm>
          <a:prstGeom prst="lin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4106334" y="3033186"/>
            <a:ext cx="3166533" cy="1951564"/>
            <a:chOff x="2582333" y="3033186"/>
            <a:chExt cx="3166533" cy="195156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582333" y="3047999"/>
              <a:ext cx="2082800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4643965" y="3033186"/>
              <a:ext cx="0" cy="104986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622802" y="4076700"/>
              <a:ext cx="1117598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5746750" y="4049187"/>
              <a:ext cx="2116" cy="93556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67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68" name="Text Box 50"/>
          <p:cNvSpPr txBox="1">
            <a:spLocks noChangeArrowheads="1"/>
          </p:cNvSpPr>
          <p:nvPr/>
        </p:nvSpPr>
        <p:spPr bwMode="auto">
          <a:xfrm>
            <a:off x="7641870" y="5536291"/>
            <a:ext cx="190789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i="1" dirty="0">
                <a:latin typeface="Helvetica" pitchFamily="34" charset="0"/>
              </a:rPr>
              <a:t> executable </a:t>
            </a:r>
          </a:p>
          <a:p>
            <a:pPr algn="ctr" eaLnBrk="0" hangingPunct="0">
              <a:buNone/>
            </a:pPr>
            <a:r>
              <a:rPr lang="en-US" sz="1600" i="1" dirty="0">
                <a:latin typeface="Helvetica" pitchFamily="34" charset="0"/>
              </a:rPr>
              <a:t>stored on disk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139CE29D-70B1-4BF4-BA62-5BF7826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4037542" y="2909893"/>
            <a:ext cx="4238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4246563" y="5883280"/>
            <a:ext cx="16875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"</a:t>
            </a:r>
            <a:r>
              <a:rPr lang="en-US" sz="1600" b="1" i="1" dirty="0" err="1">
                <a:latin typeface="Helvetica" pitchFamily="34" charset="0"/>
              </a:rPr>
              <a:t>hello,world</a:t>
            </a:r>
            <a:r>
              <a:rPr lang="en-US" sz="1600" b="1" i="1" dirty="0">
                <a:latin typeface="Helvetica" pitchFamily="34" charset="0"/>
              </a:rPr>
              <a:t>\n"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64000" y="3057531"/>
            <a:ext cx="2193926" cy="2516188"/>
            <a:chOff x="2540000" y="3057531"/>
            <a:chExt cx="2193926" cy="2516188"/>
          </a:xfrm>
        </p:grpSpPr>
        <p:sp>
          <p:nvSpPr>
            <p:cNvPr id="39" name="Line 50"/>
            <p:cNvSpPr>
              <a:spLocks noChangeShapeType="1"/>
            </p:cNvSpPr>
            <p:nvPr/>
          </p:nvSpPr>
          <p:spPr bwMode="auto">
            <a:xfrm flipV="1">
              <a:off x="4733926" y="3057531"/>
              <a:ext cx="0" cy="9620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V="1">
              <a:off x="3544889" y="4019556"/>
              <a:ext cx="0" cy="155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 flipH="1">
              <a:off x="3544889" y="4019556"/>
              <a:ext cx="11890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 flipH="1">
              <a:off x="2540000" y="3057531"/>
              <a:ext cx="2193926" cy="74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5474850" y="1363663"/>
            <a:ext cx="514756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The processor reads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code,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executes instructions, and displays “hello…”</a:t>
            </a:r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87B8B997-1766-4B62-8FE9-B21525F3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Operating System (OS)</a:t>
            </a:r>
          </a:p>
        </p:txBody>
      </p:sp>
      <p:sp>
        <p:nvSpPr>
          <p:cNvPr id="33797" name="Rectangle 1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Neither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nor our shell interfaced with the hardware directly</a:t>
            </a:r>
          </a:p>
          <a:p>
            <a:pPr lvl="1"/>
            <a:r>
              <a:rPr lang="en-US" dirty="0"/>
              <a:t>All interactions were mediated by the </a:t>
            </a:r>
            <a:r>
              <a:rPr lang="en-US" b="1" i="1" dirty="0"/>
              <a:t>operating system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i="1" dirty="0"/>
              <a:t>Operating system</a:t>
            </a:r>
            <a:r>
              <a:rPr lang="en-US" i="1" dirty="0"/>
              <a:t>:</a:t>
            </a:r>
            <a:r>
              <a:rPr lang="en-US" dirty="0"/>
              <a:t> a layer of software interposed between the application program and the hardware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Primary goals</a:t>
            </a:r>
          </a:p>
          <a:p>
            <a:pPr lvl="1" eaLnBrk="1" hangingPunct="1"/>
            <a:r>
              <a:rPr lang="en-US" dirty="0"/>
              <a:t>Protect resources from misuse by applications</a:t>
            </a:r>
          </a:p>
          <a:p>
            <a:pPr lvl="1" eaLnBrk="1" hangingPunct="1"/>
            <a:r>
              <a:rPr lang="en-US" dirty="0"/>
              <a:t>Provide simple and uniform mechanisms for manipulating hardware devices</a:t>
            </a:r>
          </a:p>
          <a:p>
            <a:pPr lvl="1" eaLnBrk="1" hangingPunct="1"/>
            <a:r>
              <a:rPr lang="en-US" dirty="0"/>
              <a:t>Manage sharing of resources between applications</a:t>
            </a: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1854200" y="3340100"/>
            <a:ext cx="6345238" cy="1143000"/>
            <a:chOff x="608" y="1720"/>
            <a:chExt cx="3997" cy="72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608" y="172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Application programs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608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Processor 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64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Main memory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2720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I/O devices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608" y="196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Operating system</a:t>
              </a:r>
            </a:p>
          </p:txBody>
        </p:sp>
        <p:sp>
          <p:nvSpPr>
            <p:cNvPr id="33804" name="AutoShape 9"/>
            <p:cNvSpPr>
              <a:spLocks/>
            </p:cNvSpPr>
            <p:nvPr/>
          </p:nvSpPr>
          <p:spPr bwMode="auto">
            <a:xfrm>
              <a:off x="3824" y="1720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AutoShape 10"/>
            <p:cNvSpPr>
              <a:spLocks/>
            </p:cNvSpPr>
            <p:nvPr/>
          </p:nvSpPr>
          <p:spPr bwMode="auto">
            <a:xfrm>
              <a:off x="3824" y="2200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11"/>
            <p:cNvSpPr txBox="1">
              <a:spLocks noChangeArrowheads="1"/>
            </p:cNvSpPr>
            <p:nvPr/>
          </p:nvSpPr>
          <p:spPr bwMode="auto">
            <a:xfrm>
              <a:off x="3934" y="1816"/>
              <a:ext cx="62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Software</a:t>
              </a:r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3935" y="2200"/>
              <a:ext cx="67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Hardware</a:t>
              </a:r>
            </a:p>
          </p:txBody>
        </p:sp>
      </p:grp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685471-FAA2-4B69-B093-2C3BB456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3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computer system is more than just HW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intertwined hardware and software that must cooperate to achieve the end goal – running applications</a:t>
            </a:r>
          </a:p>
          <a:p>
            <a:pPr lvl="1"/>
            <a:r>
              <a:rPr lang="en-US" b="1" dirty="0"/>
              <a:t>Hardware</a:t>
            </a:r>
            <a:r>
              <a:rPr lang="en-US" dirty="0"/>
              <a:t>: expensive, fast, immutable</a:t>
            </a:r>
          </a:p>
          <a:p>
            <a:pPr lvl="1"/>
            <a:r>
              <a:rPr lang="en-US" b="1" dirty="0"/>
              <a:t>Software</a:t>
            </a:r>
            <a:r>
              <a:rPr lang="en-US" dirty="0"/>
              <a:t>: cheap (comparatively), slow, flexible</a:t>
            </a:r>
          </a:p>
          <a:p>
            <a:pPr lvl="1"/>
            <a:r>
              <a:rPr lang="en-US" dirty="0"/>
              <a:t>Different tradeoffs</a:t>
            </a:r>
          </a:p>
          <a:p>
            <a:pPr lvl="2"/>
            <a:r>
              <a:rPr lang="en-US" dirty="0"/>
              <a:t>So we’ll use them for different roles!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rest of the course will expand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0A087-3C65-4688-896D-B392B07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Discuss how a computer system works at a high level</a:t>
            </a:r>
          </a:p>
          <a:p>
            <a:endParaRPr lang="en-US" dirty="0"/>
          </a:p>
          <a:p>
            <a:r>
              <a:rPr lang="en-US" dirty="0"/>
              <a:t>Begin exploring how computers represent information with bits and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Almost certainly loading the program from disk (milliseconds)</a:t>
            </a:r>
          </a:p>
          <a:p>
            <a:pPr lvl="2"/>
            <a:r>
              <a:rPr lang="en-US" dirty="0"/>
              <a:t>Possibly sending text to graphics (microseconds – milliseconds)</a:t>
            </a:r>
          </a:p>
          <a:p>
            <a:pPr lvl="2"/>
            <a:r>
              <a:rPr lang="en-US" dirty="0"/>
              <a:t>Definitely not executing the code (nanoseconds – microseconds)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b="1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58461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BE9-DA82-5751-22D8-A9990BA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D2DA-37DC-472E-5D92-2FBA317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how a computer really works we need to understand that data it operates on</a:t>
            </a:r>
          </a:p>
          <a:p>
            <a:endParaRPr lang="en-US" dirty="0"/>
          </a:p>
          <a:p>
            <a:r>
              <a:rPr lang="en-US" dirty="0"/>
              <a:t>Computers hold data in memory as individual ones and zeros</a:t>
            </a:r>
          </a:p>
          <a:p>
            <a:pPr lvl="1"/>
            <a:r>
              <a:rPr lang="en-US" dirty="0"/>
              <a:t>These ones and zeros make up binary values</a:t>
            </a:r>
          </a:p>
          <a:p>
            <a:pPr lvl="1"/>
            <a:endParaRPr lang="en-US" dirty="0"/>
          </a:p>
          <a:p>
            <a:r>
              <a:rPr lang="en-US" dirty="0"/>
              <a:t>So, we’re going to need to understand binary</a:t>
            </a:r>
          </a:p>
          <a:p>
            <a:pPr lvl="1"/>
            <a:r>
              <a:rPr lang="en-US" dirty="0"/>
              <a:t>Binary will </a:t>
            </a:r>
            <a:r>
              <a:rPr lang="en-US" b="1" i="1" dirty="0"/>
              <a:t>definitely</a:t>
            </a:r>
            <a:r>
              <a:rPr lang="en-US" dirty="0"/>
              <a:t> come up again in this and other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64D04-7B15-F479-C2BD-5CC73006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6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  +   0*10</a:t>
            </a:r>
            <a:r>
              <a:rPr lang="en-US" baseline="30000" dirty="0"/>
              <a:t>3</a:t>
            </a:r>
            <a:r>
              <a:rPr lang="en-US" dirty="0"/>
              <a:t>   + 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</a:p>
          <a:p>
            <a:pPr lvl="1"/>
            <a:endParaRPr lang="en-US" baseline="30000" dirty="0"/>
          </a:p>
          <a:p>
            <a:pPr lvl="1"/>
            <a:r>
              <a:rPr lang="en-US" dirty="0"/>
              <a:t>Usually, we leave out the zeros:</a:t>
            </a:r>
          </a:p>
          <a:p>
            <a:pPr lvl="2"/>
            <a:r>
              <a:rPr lang="en-US" dirty="0"/>
              <a:t>1*10</a:t>
            </a:r>
            <a:r>
              <a:rPr lang="en-US" baseline="30000" dirty="0"/>
              <a:t>4</a:t>
            </a:r>
            <a:r>
              <a:rPr lang="en-US" dirty="0"/>
              <a:t>   +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bases are also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60, used by the Babylonians</a:t>
            </a:r>
          </a:p>
          <a:p>
            <a:pPr lvl="1"/>
            <a:r>
              <a:rPr lang="en-US" dirty="0"/>
              <a:t>The source of 60 seconds in a minute, 60 minutes in an hour</a:t>
            </a:r>
          </a:p>
          <a:p>
            <a:pPr lvl="1"/>
            <a:r>
              <a:rPr lang="en-US" dirty="0"/>
              <a:t>And 360 degrees in a circle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 20, used by the Maya and </a:t>
            </a:r>
            <a:r>
              <a:rPr lang="en-US" dirty="0" err="1"/>
              <a:t>Gauls</a:t>
            </a:r>
            <a:endParaRPr lang="en-US" dirty="0"/>
          </a:p>
          <a:p>
            <a:pPr lvl="1"/>
            <a:r>
              <a:rPr lang="en-US" dirty="0"/>
              <a:t>Parts of this remain in French today</a:t>
            </a:r>
          </a:p>
          <a:p>
            <a:pPr lvl="1"/>
            <a:endParaRPr lang="en-US" dirty="0"/>
          </a:p>
          <a:p>
            <a:r>
              <a:rPr lang="en-US" dirty="0"/>
              <a:t>Base 2, used by computers</a:t>
            </a:r>
          </a:p>
          <a:p>
            <a:pPr lvl="1"/>
            <a:r>
              <a:rPr lang="en-US" dirty="0"/>
              <a:t>Example: 10010010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Same idea as before: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128</a:t>
            </a:r>
            <a:r>
              <a:rPr lang="en-US" baseline="-25000" dirty="0"/>
              <a:t>10</a:t>
            </a:r>
            <a:r>
              <a:rPr lang="en-US" dirty="0"/>
              <a:t> + 16</a:t>
            </a:r>
            <a:r>
              <a:rPr lang="en-US" baseline="-25000" dirty="0"/>
              <a:t>10</a:t>
            </a:r>
            <a:r>
              <a:rPr lang="en-US" dirty="0"/>
              <a:t> + 2</a:t>
            </a:r>
            <a:r>
              <a:rPr lang="en-US" baseline="-25000" dirty="0"/>
              <a:t>10 </a:t>
            </a:r>
            <a:r>
              <a:rPr lang="en-US" dirty="0"/>
              <a:t>= 146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  <a:r>
              <a:rPr lang="en-US" dirty="0"/>
              <a:t> </a:t>
            </a:r>
            <a:r>
              <a:rPr lang="en-US" sz="2000" dirty="0"/>
              <a:t>(especially in computer systems)</a:t>
            </a:r>
            <a:endParaRPr lang="en-US" b="1" i="1" dirty="0"/>
          </a:p>
          <a:p>
            <a:r>
              <a:rPr lang="en-US" dirty="0"/>
              <a:t>Let’s convert 138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138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138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865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×8 + 0×4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10001010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50BFC-24C1-4546-8971-49EEF01A3142}"/>
              </a:ext>
            </a:extLst>
          </p:cNvPr>
          <p:cNvGrpSpPr/>
          <p:nvPr/>
        </p:nvGrpSpPr>
        <p:grpSpPr>
          <a:xfrm>
            <a:off x="4780300" y="3449360"/>
            <a:ext cx="1442700" cy="1524238"/>
            <a:chOff x="4780300" y="3449360"/>
            <a:chExt cx="1442700" cy="15242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090F0D-4384-4D10-AEE1-7A98FBD80F23}"/>
                </a:ext>
              </a:extLst>
            </p:cNvPr>
            <p:cNvSpPr/>
            <p:nvPr/>
          </p:nvSpPr>
          <p:spPr>
            <a:xfrm>
              <a:off x="5194300" y="3449360"/>
              <a:ext cx="1028700" cy="53363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F20A75-508F-4AF2-AA35-8C7DB95EBCA0}"/>
                </a:ext>
              </a:extLst>
            </p:cNvPr>
            <p:cNvSpPr/>
            <p:nvPr/>
          </p:nvSpPr>
          <p:spPr>
            <a:xfrm>
              <a:off x="4958100" y="3989467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049E2F-377B-450A-A2FE-F2D26EA76815}"/>
                </a:ext>
              </a:extLst>
            </p:cNvPr>
            <p:cNvSpPr/>
            <p:nvPr/>
          </p:nvSpPr>
          <p:spPr>
            <a:xfrm>
              <a:off x="4780300" y="4502269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DB2E-27C3-4EE1-2C9C-8E415A56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1F2E-D94D-B2C2-C976-56090F67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101</a:t>
            </a:r>
            <a:r>
              <a:rPr lang="en-US" baseline="-25000" dirty="0"/>
              <a:t>2</a:t>
            </a:r>
            <a:r>
              <a:rPr lang="en-US" dirty="0"/>
              <a:t> to decimal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+ 0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+ 1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0</a:t>
            </a:r>
            <a:br>
              <a:rPr lang="en-US" baseline="30000" dirty="0"/>
            </a:br>
            <a:endParaRPr lang="en-US" baseline="30000" dirty="0"/>
          </a:p>
          <a:p>
            <a:pPr lvl="1"/>
            <a:r>
              <a:rPr lang="en-US" dirty="0"/>
              <a:t>=     4  +    0   +   1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    5</a:t>
            </a:r>
            <a:r>
              <a:rPr lang="en-US" baseline="-25000" dirty="0"/>
              <a:t>10</a:t>
            </a:r>
          </a:p>
          <a:p>
            <a:pPr lvl="1"/>
            <a:endParaRPr lang="en-US" dirty="0"/>
          </a:p>
          <a:p>
            <a:r>
              <a:rPr lang="en-US" dirty="0"/>
              <a:t>Convert 4</a:t>
            </a:r>
            <a:r>
              <a:rPr lang="en-US" baseline="-25000" dirty="0"/>
              <a:t>10</a:t>
            </a:r>
            <a:r>
              <a:rPr lang="en-US" dirty="0"/>
              <a:t> to binary:	100</a:t>
            </a:r>
            <a:r>
              <a:rPr lang="en-US" baseline="-25000" dirty="0"/>
              <a:t>2</a:t>
            </a:r>
            <a:r>
              <a:rPr lang="en-US" dirty="0"/>
              <a:t> (one less than 5)</a:t>
            </a:r>
          </a:p>
          <a:p>
            <a:r>
              <a:rPr lang="en-US" dirty="0"/>
              <a:t>Convert 6</a:t>
            </a:r>
            <a:r>
              <a:rPr lang="en-US" baseline="-25000" dirty="0"/>
              <a:t>10 </a:t>
            </a:r>
            <a:r>
              <a:rPr lang="en-US" dirty="0"/>
              <a:t>to binary:	110</a:t>
            </a:r>
            <a:r>
              <a:rPr lang="en-US" baseline="-25000" dirty="0"/>
              <a:t>2</a:t>
            </a:r>
            <a:r>
              <a:rPr lang="en-US" dirty="0"/>
              <a:t> (one more than 5)</a:t>
            </a: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3271-B683-67CB-FF73-A1148379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D7425-D9C0-4A93-9465-A7FA6D121980}"/>
              </a:ext>
            </a:extLst>
          </p:cNvPr>
          <p:cNvSpPr txBox="1"/>
          <p:nvPr/>
        </p:nvSpPr>
        <p:spPr>
          <a:xfrm rot="16200000">
            <a:off x="2089701" y="3476227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97EA0F-AC6C-4FE8-83F4-615FA30AABE5}"/>
              </a:ext>
            </a:extLst>
          </p:cNvPr>
          <p:cNvSpPr txBox="1"/>
          <p:nvPr/>
        </p:nvSpPr>
        <p:spPr>
          <a:xfrm>
            <a:off x="3652348" y="4232171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A6DFDB-1ADD-4413-9F5C-09C24A40A4AE}"/>
              </a:ext>
            </a:extLst>
          </p:cNvPr>
          <p:cNvCxnSpPr/>
          <p:nvPr/>
        </p:nvCxnSpPr>
        <p:spPr>
          <a:xfrm>
            <a:off x="4271449" y="4430856"/>
            <a:ext cx="645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  <a:p>
            <a:pPr lvl="2"/>
            <a:r>
              <a:rPr lang="en-US" sz="2000" dirty="0"/>
              <a:t>(See CE203 for details)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0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73176" y="39071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1584" y="39116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02300" y="41402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425700" y="39116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23182" y="39071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0584" y="503743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FA0CB3-3CF9-493F-AC60-E19B42DF28B4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35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Alternate method:</a:t>
            </a:r>
          </a:p>
          <a:p>
            <a:pPr lvl="1"/>
            <a:r>
              <a:rPr lang="en-US" dirty="0"/>
              <a:t>0x42</a:t>
            </a:r>
          </a:p>
          <a:p>
            <a:pPr lvl="1"/>
            <a:r>
              <a:rPr lang="en-US" dirty="0"/>
              <a:t>= 4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16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16</a:t>
            </a:r>
            <a:r>
              <a:rPr lang="en-US" baseline="30000" dirty="0"/>
              <a:t>0</a:t>
            </a:r>
          </a:p>
          <a:p>
            <a:pPr lvl="1"/>
            <a:r>
              <a:rPr lang="en-US" dirty="0"/>
              <a:t>= 64 + 2</a:t>
            </a:r>
          </a:p>
          <a:p>
            <a:pPr lvl="1"/>
            <a:r>
              <a:rPr lang="en-US" dirty="0"/>
              <a:t>= 66</a:t>
            </a:r>
          </a:p>
          <a:p>
            <a:pPr lvl="1"/>
            <a:endParaRPr lang="en-US" dirty="0"/>
          </a:p>
          <a:p>
            <a:r>
              <a:rPr lang="en-US" dirty="0"/>
              <a:t>But you’re honestly better off converting hex to binary for now</a:t>
            </a:r>
          </a:p>
          <a:p>
            <a:pPr lvl="1"/>
            <a:r>
              <a:rPr lang="en-US" dirty="0"/>
              <a:t>It’s good practice!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256/4 ≈ 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1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16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55953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Backup: Boolean Algebra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uk-UA" dirty="0"/>
              <a:t>’</a:t>
            </a:r>
            <a:r>
              <a:rPr lang="en-US" dirty="0" err="1"/>
              <a:t>ve</a:t>
            </a:r>
            <a:r>
              <a:rPr lang="en-US" dirty="0"/>
              <a:t> programmed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earlier classes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Written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dirty="0">
                <a:ea typeface="Calibri" charset="0"/>
                <a:cs typeface="Calibri" charset="0"/>
              </a:rPr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dirty="0">
                <a:ea typeface="Calibri" charset="0"/>
                <a:cs typeface="Calibri" charset="0"/>
              </a:rPr>
              <a:t> in C and C++</a:t>
            </a:r>
          </a:p>
          <a:p>
            <a:pPr lvl="1"/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Boolean algebra is a generalization of that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A mathematical system to represent (propositional) logic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2 truth values: true = </a:t>
            </a:r>
            <a:r>
              <a:rPr lang="en-US" b="1" dirty="0">
                <a:ea typeface="Calibri" charset="0"/>
                <a:cs typeface="Calibri" charset="0"/>
              </a:rPr>
              <a:t>1</a:t>
            </a:r>
            <a:r>
              <a:rPr lang="en-US" dirty="0">
                <a:ea typeface="Calibri" charset="0"/>
                <a:cs typeface="Calibri" charset="0"/>
              </a:rPr>
              <a:t>, false = </a:t>
            </a:r>
            <a:r>
              <a:rPr lang="en-US" b="1" dirty="0">
                <a:ea typeface="Calibri" charset="0"/>
                <a:cs typeface="Calibri" charset="0"/>
              </a:rPr>
              <a:t>0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3 operations: and = </a:t>
            </a:r>
            <a:r>
              <a:rPr lang="en-US" b="1" dirty="0">
                <a:ea typeface="Calibri" charset="0"/>
                <a:cs typeface="Calibri" charset="0"/>
              </a:rPr>
              <a:t>&amp;</a:t>
            </a:r>
            <a:r>
              <a:rPr lang="en-US" dirty="0">
                <a:ea typeface="Calibri" charset="0"/>
                <a:cs typeface="Calibri" charset="0"/>
              </a:rPr>
              <a:t>, or = </a:t>
            </a:r>
            <a:r>
              <a:rPr lang="en-US" b="1" dirty="0">
                <a:ea typeface="Calibri" charset="0"/>
                <a:cs typeface="Calibri" charset="0"/>
              </a:rPr>
              <a:t>|</a:t>
            </a:r>
            <a:r>
              <a:rPr lang="en-US" dirty="0">
                <a:ea typeface="Calibri" charset="0"/>
                <a:cs typeface="Calibri" charset="0"/>
              </a:rPr>
              <a:t>, not (or complement) = </a:t>
            </a:r>
            <a:r>
              <a:rPr lang="en-US" b="1" dirty="0">
                <a:ea typeface="Calibri" charset="0"/>
                <a:cs typeface="Calibri" charset="0"/>
              </a:rPr>
              <a:t>~</a:t>
            </a:r>
          </a:p>
          <a:p>
            <a:pPr lvl="1"/>
            <a:endParaRPr lang="en-US" b="1" dirty="0"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Follow the rules for each operation to compute results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Rules are the like those you know from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5950" y="5410200"/>
            <a:ext cx="184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| 0) &amp;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54102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54102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041211"/>
            <a:ext cx="3019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&amp; 1) &amp; ~(0 |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26" y="6041211"/>
            <a:ext cx="153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</a:t>
            </a:r>
            <a:r>
              <a:rPr lang="en-US" sz="3000">
                <a:latin typeface="Calibri" charset="0"/>
                <a:ea typeface="Calibri" charset="0"/>
                <a:cs typeface="Calibri" charset="0"/>
              </a:rPr>
              <a:t>&amp; ~(0)</a:t>
            </a:r>
            <a:endParaRPr lang="en-US" sz="3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2306" y="6041211"/>
            <a:ext cx="108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1550" y="6041211"/>
            <a:ext cx="186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>
            <a:off x="3733800" y="5687199"/>
            <a:ext cx="1295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 bwMode="auto">
          <a:xfrm>
            <a:off x="6096000" y="5687199"/>
            <a:ext cx="1066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 bwMode="auto">
          <a:xfrm>
            <a:off x="4543425" y="6318210"/>
            <a:ext cx="457201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 bwMode="auto">
          <a:xfrm>
            <a:off x="6538912" y="6318210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cxnSpLocks/>
            <a:stCxn id="9" idx="3"/>
            <a:endCxn id="10" idx="1"/>
          </p:cNvCxnSpPr>
          <p:nvPr/>
        </p:nvCxnSpPr>
        <p:spPr bwMode="auto">
          <a:xfrm>
            <a:off x="8108156" y="6318210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438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possible value of each input, what is the output</a:t>
            </a:r>
          </a:p>
          <a:p>
            <a:pPr lvl="1"/>
            <a:r>
              <a:rPr lang="en-US" dirty="0"/>
              <a:t>Axes are the inputs</a:t>
            </a:r>
          </a:p>
          <a:p>
            <a:pPr lvl="1"/>
            <a:r>
              <a:rPr lang="en-US" dirty="0"/>
              <a:t>Inside of the table are the outputs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398838" y="3768725"/>
            <a:ext cx="1452564" cy="2093912"/>
            <a:chOff x="477" y="1897"/>
            <a:chExt cx="915" cy="1319"/>
          </a:xfrm>
        </p:grpSpPr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512" y="2349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6258280" imgH="1375941" progId="Word.Document.8">
                    <p:embed/>
                  </p:oleObj>
                </mc:Choice>
                <mc:Fallback>
                  <p:oleObj name="Document" r:id="rId2" imgW="6258280" imgH="1375941" progId="Word.Document.8">
                    <p:embed/>
                    <p:pic>
                      <p:nvPicPr>
                        <p:cNvPr id="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512" y="2349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477" y="1897"/>
              <a:ext cx="73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not: ~A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235575" y="3805238"/>
            <a:ext cx="1622426" cy="2062163"/>
            <a:chOff x="1634" y="1920"/>
            <a:chExt cx="1022" cy="1299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664" y="235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6258280" imgH="1375941" progId="Word.Document.8">
                    <p:embed/>
                  </p:oleObj>
                </mc:Choice>
                <mc:Fallback>
                  <p:oleObj name="Document" r:id="rId4" imgW="6258280" imgH="1375941" progId="Word.Document.8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1664" y="2352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1634" y="1920"/>
              <a:ext cx="102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and: A &amp; B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7442200" y="3805238"/>
            <a:ext cx="1397000" cy="2062163"/>
            <a:chOff x="3024" y="1920"/>
            <a:chExt cx="880" cy="1299"/>
          </a:xfrm>
        </p:grpSpPr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024" y="235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6258280" imgH="1375941" progId="Word.Document.8">
                    <p:embed/>
                  </p:oleObj>
                </mc:Choice>
                <mc:Fallback>
                  <p:oleObj name="Document" r:id="rId6" imgW="6258280" imgH="1375941" progId="Word.Document.8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3024" y="2352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80" y="1920"/>
              <a:ext cx="79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or: A |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255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Laws, Exclusive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express </a:t>
            </a:r>
            <a:r>
              <a:rPr lang="en-US" dirty="0" err="1"/>
              <a:t>boolean</a:t>
            </a:r>
            <a:r>
              <a:rPr lang="en-US" dirty="0"/>
              <a:t> operators in terms of the others</a:t>
            </a:r>
          </a:p>
          <a:p>
            <a:endParaRPr lang="en-US" dirty="0"/>
          </a:p>
          <a:p>
            <a:r>
              <a:rPr lang="en-US" dirty="0"/>
              <a:t>De Morgan’s laws: &amp; using | and ~, | using &amp; and ~</a:t>
            </a:r>
          </a:p>
          <a:p>
            <a:pPr lvl="1"/>
            <a:r>
              <a:rPr lang="en-US" dirty="0"/>
              <a:t>A &amp; B  =  ~(~A | ~B)</a:t>
            </a:r>
          </a:p>
          <a:p>
            <a:pPr lvl="2"/>
            <a:r>
              <a:rPr lang="en-US" dirty="0"/>
              <a:t>A and B are true if and only if neither A nor B is false</a:t>
            </a:r>
          </a:p>
          <a:p>
            <a:pPr lvl="1"/>
            <a:r>
              <a:rPr lang="en-US" dirty="0"/>
              <a:t>A | B  =  ~(~A &amp; ~B)</a:t>
            </a:r>
          </a:p>
          <a:p>
            <a:pPr lvl="2"/>
            <a:r>
              <a:rPr lang="en-US" dirty="0"/>
              <a:t>A or B are true if and only if A and B are not both false</a:t>
            </a:r>
          </a:p>
          <a:p>
            <a:pPr lvl="1"/>
            <a:endParaRPr lang="en-US" dirty="0"/>
          </a:p>
          <a:p>
            <a:r>
              <a:rPr lang="en-US" dirty="0"/>
              <a:t>Can define new operators in terms of existing ones:</a:t>
            </a:r>
          </a:p>
          <a:p>
            <a:pPr lvl="1"/>
            <a:r>
              <a:rPr lang="en-US" dirty="0"/>
              <a:t>Exclusive or (</a:t>
            </a:r>
            <a:r>
              <a:rPr lang="en-US" dirty="0" err="1"/>
              <a:t>xor</a:t>
            </a:r>
            <a:r>
              <a:rPr lang="en-US" dirty="0"/>
              <a:t>, ^) in terms of inclusive or (|)</a:t>
            </a:r>
          </a:p>
          <a:p>
            <a:pPr lvl="2"/>
            <a:r>
              <a:rPr lang="en-US" dirty="0"/>
              <a:t>A ^ B  =  (~A &amp; B) | (A &amp; ~B)</a:t>
            </a:r>
          </a:p>
          <a:p>
            <a:pPr lvl="3"/>
            <a:r>
              <a:rPr lang="en-US" dirty="0"/>
              <a:t>Exactly one of A and B is true</a:t>
            </a:r>
          </a:p>
          <a:p>
            <a:pPr lvl="2"/>
            <a:r>
              <a:rPr lang="en-US" dirty="0"/>
              <a:t>A ^ B  =  (A | B) &amp; ~(A &amp; B)</a:t>
            </a:r>
          </a:p>
          <a:p>
            <a:pPr lvl="3"/>
            <a:r>
              <a:rPr lang="en-US" dirty="0"/>
              <a:t>Either A is true, or B is true, but not both</a:t>
            </a:r>
          </a:p>
          <a:p>
            <a:pPr lvl="2"/>
            <a:r>
              <a:rPr lang="en-US" dirty="0"/>
              <a:t>The two definitions are equivalent</a:t>
            </a:r>
          </a:p>
          <a:p>
            <a:pPr lvl="1"/>
            <a:endParaRPr lang="en-US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534400" y="4572001"/>
            <a:ext cx="1477964" cy="2062163"/>
            <a:chOff x="4368" y="1920"/>
            <a:chExt cx="931" cy="1299"/>
          </a:xfrm>
        </p:grpSpPr>
        <p:graphicFrame>
          <p:nvGraphicFramePr>
            <p:cNvPr id="5" name="Object 14"/>
            <p:cNvGraphicFramePr>
              <a:graphicFrameLocks noChangeAspect="1"/>
            </p:cNvGraphicFramePr>
            <p:nvPr/>
          </p:nvGraphicFramePr>
          <p:xfrm>
            <a:off x="4368" y="235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6258280" imgH="1375941" progId="Word.Document.8">
                    <p:embed/>
                  </p:oleObj>
                </mc:Choice>
                <mc:Fallback>
                  <p:oleObj name="Document" r:id="rId2" imgW="6258280" imgH="1375941" progId="Word.Document.8">
                    <p:embed/>
                    <p:pic>
                      <p:nvPicPr>
                        <p:cNvPr id="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4370" y="1920"/>
              <a:ext cx="929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Arial" charset="0"/>
                </a:rPr>
                <a:t>xor</a:t>
              </a:r>
              <a:r>
                <a:rPr lang="en-US" sz="2400" dirty="0">
                  <a:latin typeface="Arial" charset="0"/>
                </a:rPr>
                <a:t>: A ^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000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bits can represent truth values: 0 = false, 1 = true</a:t>
            </a:r>
          </a:p>
          <a:p>
            <a:endParaRPr lang="en-US" dirty="0"/>
          </a:p>
          <a:p>
            <a:r>
              <a:rPr lang="en-US" dirty="0"/>
              <a:t>Boolean operations can be extended to work on vectors of bits</a:t>
            </a:r>
          </a:p>
          <a:p>
            <a:pPr lvl="1"/>
            <a:r>
              <a:rPr lang="en-US" dirty="0"/>
              <a:t>Operations applied one bit at a time: </a:t>
            </a:r>
            <a:r>
              <a:rPr lang="en-US" b="1" i="1" dirty="0"/>
              <a:t>bitwise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of the properties of Boolean algebra apply</a:t>
            </a:r>
          </a:p>
          <a:p>
            <a:pPr lvl="1"/>
            <a:r>
              <a:rPr lang="en-US" dirty="0"/>
              <a:t>Relationships between operations, etc.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4828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&amp;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01000001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59050" y="38163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3116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|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4387850" y="38163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1404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^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292850" y="38163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80454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~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10101010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8121650" y="381635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482850" y="3870326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  01000001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616450" y="3870326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45250" y="3870326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8350250" y="3870326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12398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build="p" autoUpdateAnimBg="0"/>
      <p:bldP spid="26" grpId="0" build="p" autoUpdateAnimBg="0"/>
      <p:bldP spid="2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Bit-level operations </a:t>
            </a:r>
            <a:r>
              <a:rPr lang="en-US"/>
              <a:t>in C</a:t>
            </a:r>
            <a:endParaRPr lang="en-US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Operations &amp;,  |,  ~,  ^ available in C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Apply to any “integral” data type</a:t>
            </a:r>
          </a:p>
          <a:p>
            <a:pPr marL="1146175" lvl="2" indent="-238125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b="1" dirty="0">
                <a:latin typeface="Courier New" pitchFamily="49" charset="0"/>
              </a:rPr>
              <a:t>long</a:t>
            </a:r>
            <a:r>
              <a:rPr lang="en-US" sz="2000" dirty="0"/>
              <a:t>,  </a:t>
            </a:r>
            <a:r>
              <a:rPr lang="en-US" sz="2000" b="1" dirty="0">
                <a:latin typeface="Courier New" pitchFamily="49" charset="0"/>
              </a:rPr>
              <a:t>int</a:t>
            </a:r>
            <a:r>
              <a:rPr lang="en-US" sz="2000" dirty="0"/>
              <a:t>,  </a:t>
            </a:r>
            <a:r>
              <a:rPr lang="en-US" sz="2000" b="1" dirty="0">
                <a:latin typeface="Courier New" pitchFamily="49" charset="0"/>
              </a:rPr>
              <a:t>short</a:t>
            </a:r>
            <a:r>
              <a:rPr lang="en-US" sz="2000" dirty="0"/>
              <a:t>,  </a:t>
            </a:r>
            <a:r>
              <a:rPr lang="en-US" sz="2000" b="1" dirty="0">
                <a:latin typeface="Courier New" pitchFamily="49" charset="0"/>
              </a:rPr>
              <a:t>char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</a:rPr>
              <a:t>unsigned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View arguments as bit vectors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Arguments applied bit-wise</a:t>
            </a:r>
          </a:p>
          <a:p>
            <a:pPr marL="385763" indent="-3857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Examples (char data type, single byte)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b="1" dirty="0">
                <a:latin typeface="Courier New" pitchFamily="49" charset="0"/>
              </a:rPr>
              <a:t>~0x00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sym typeface="Wingdings"/>
              </a:rPr>
              <a:t>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0xFF</a:t>
            </a: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dirty="0">
                <a:latin typeface="Courier New" pitchFamily="49" charset="0"/>
              </a:rPr>
              <a:t>~00000000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sym typeface="Wingdings"/>
              </a:rPr>
              <a:t> </a:t>
            </a:r>
            <a:r>
              <a:rPr lang="en-US" sz="2000" dirty="0">
                <a:latin typeface="Courier New" pitchFamily="49" charset="0"/>
              </a:rPr>
              <a:t>11111111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800" b="1" dirty="0">
                <a:latin typeface="Courier New" pitchFamily="49" charset="0"/>
              </a:rPr>
              <a:t>~0x41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sym typeface="Wingdings"/>
              </a:rPr>
              <a:t> </a:t>
            </a:r>
            <a:r>
              <a:rPr lang="en-US" sz="2800" b="1" dirty="0">
                <a:latin typeface="Courier New" pitchFamily="49" charset="0"/>
              </a:rPr>
              <a:t>0xBE</a:t>
            </a: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dirty="0">
                <a:latin typeface="Courier New" pitchFamily="49" charset="0"/>
              </a:rPr>
              <a:t>~01000001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sym typeface="Wingdings"/>
              </a:rPr>
              <a:t> </a:t>
            </a:r>
            <a:r>
              <a:rPr lang="en-US" sz="2000" dirty="0">
                <a:latin typeface="Courier New" pitchFamily="49" charset="0"/>
              </a:rPr>
              <a:t>10111110</a:t>
            </a:r>
            <a:r>
              <a:rPr lang="en-US" sz="2000" baseline="-25000" dirty="0">
                <a:latin typeface="Courier New" pitchFamily="49" charset="0"/>
              </a:rPr>
              <a:t>2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b="1" dirty="0">
                <a:latin typeface="Courier New" pitchFamily="49" charset="0"/>
              </a:rPr>
              <a:t>0x69 | 0x55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sym typeface="Wingdings"/>
              </a:rPr>
              <a:t> </a:t>
            </a:r>
            <a:r>
              <a:rPr lang="en-US" b="1" dirty="0">
                <a:latin typeface="Courier New" pitchFamily="49" charset="0"/>
              </a:rPr>
              <a:t>0x7D</a:t>
            </a: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dirty="0">
                <a:latin typeface="Courier New" pitchFamily="49" charset="0"/>
              </a:rPr>
              <a:t>01101001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| 01010101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sym typeface="Wingdings"/>
              </a:rPr>
              <a:t></a:t>
            </a:r>
            <a:r>
              <a:rPr lang="en-US" sz="2000" dirty="0">
                <a:latin typeface="Courier New" pitchFamily="49" charset="0"/>
              </a:rPr>
              <a:t> 01111101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endParaRPr lang="en-US" sz="2000" b="1" baseline="-25000" dirty="0">
              <a:latin typeface="Courier New" pitchFamily="49" charset="0"/>
            </a:endParaRP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endParaRPr lang="en-US" sz="1800" b="1" baseline="-25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397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operations in C – not the same!</a:t>
            </a:r>
          </a:p>
        </p:txBody>
      </p:sp>
      <p:sp>
        <p:nvSpPr>
          <p:cNvPr id="6185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operations ||, &amp;&amp; and ! (Logic OR, AND &amp; Not)</a:t>
            </a:r>
          </a:p>
          <a:p>
            <a:pPr lvl="1"/>
            <a:r>
              <a:rPr lang="en-US" sz="2000" dirty="0"/>
              <a:t>Contrast to </a:t>
            </a:r>
            <a:r>
              <a:rPr lang="en-US" dirty="0"/>
              <a:t>bit-wise</a:t>
            </a:r>
            <a:r>
              <a:rPr lang="en-US" sz="2000" dirty="0"/>
              <a:t> operators</a:t>
            </a:r>
            <a:endParaRPr lang="en-US" sz="1600" dirty="0"/>
          </a:p>
          <a:p>
            <a:pPr lvl="2"/>
            <a:r>
              <a:rPr lang="en-US" sz="1800" dirty="0"/>
              <a:t>View 0 as “False”</a:t>
            </a:r>
          </a:p>
          <a:p>
            <a:pPr lvl="2"/>
            <a:r>
              <a:rPr lang="en-US" sz="1800" i="1" dirty="0"/>
              <a:t>View anything nonzero as “True”</a:t>
            </a:r>
          </a:p>
          <a:p>
            <a:pPr lvl="2"/>
            <a:r>
              <a:rPr lang="en-US" sz="1800" dirty="0"/>
              <a:t>Always return 0 or 1 (i.e., false or true) rather than a sequence of bits</a:t>
            </a:r>
          </a:p>
          <a:p>
            <a:pPr lvl="2"/>
            <a:r>
              <a:rPr lang="en-US" sz="1800" dirty="0"/>
              <a:t>Early termination </a:t>
            </a:r>
            <a:r>
              <a:rPr lang="en-US" sz="1800" i="1" dirty="0"/>
              <a:t>(if you can answer by just looking at the first argument, you are done)</a:t>
            </a:r>
          </a:p>
          <a:p>
            <a:r>
              <a:rPr lang="en-US" sz="2400" dirty="0"/>
              <a:t>Examples (char data type)</a:t>
            </a:r>
          </a:p>
          <a:p>
            <a:pPr lvl="1"/>
            <a:r>
              <a:rPr lang="en-US" sz="2000" dirty="0"/>
              <a:t>!0x41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0x00</a:t>
            </a:r>
          </a:p>
          <a:p>
            <a:pPr lvl="1"/>
            <a:r>
              <a:rPr lang="en-US" sz="2000" dirty="0"/>
              <a:t>!0x00 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0x01</a:t>
            </a:r>
          </a:p>
          <a:p>
            <a:pPr lvl="1"/>
            <a:r>
              <a:rPr lang="en-US" sz="2000" dirty="0"/>
              <a:t>!!0x41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  0x01</a:t>
            </a:r>
          </a:p>
          <a:p>
            <a:pPr lvl="1"/>
            <a:r>
              <a:rPr lang="en-US" sz="2000" dirty="0"/>
              <a:t>0x59 &amp;&amp; 0x35 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 0x01</a:t>
            </a:r>
          </a:p>
          <a:p>
            <a:pPr lvl="1"/>
            <a:r>
              <a:rPr lang="en-US" sz="2000" dirty="0"/>
              <a:t>0x59 || 0x35 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0x01</a:t>
            </a:r>
          </a:p>
          <a:p>
            <a:pPr lvl="1"/>
            <a:r>
              <a:rPr lang="en-US" dirty="0"/>
              <a:t>p &amp;&amp; *p 	(avoids null pointer access)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251700" y="3429000"/>
            <a:ext cx="4572000" cy="2514600"/>
          </a:xfrm>
          <a:prstGeom prst="wedgeRoundRectCallout">
            <a:avLst>
              <a:gd name="adj1" fmla="val -23428"/>
              <a:gd name="adj2" fmla="val -37592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</a:t>
            </a:r>
          </a:p>
          <a:p>
            <a:r>
              <a:rPr lang="en-US" sz="3200" dirty="0">
                <a:solidFill>
                  <a:srgbClr val="000000"/>
                </a:solidFill>
              </a:rPr>
              <a:t>(and || vs. |) 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</a:t>
            </a:r>
            <a:r>
              <a:rPr lang="en-US" sz="3200" dirty="0"/>
              <a:t>slip-ups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14527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</a:t>
            </a:r>
            <a:r>
              <a:rPr lang="en-US" b="1" dirty="0">
                <a:cs typeface="Calibri" panose="020F0502020204030204" pitchFamily="34" charset="0"/>
              </a:rPr>
              <a:t>illusions</a:t>
            </a:r>
            <a:r>
              <a:rPr lang="en-US" dirty="0">
                <a:cs typeface="Calibri" panose="020F0502020204030204" pitchFamily="34" charset="0"/>
              </a:rPr>
              <a:t>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None of these are actually true!</a:t>
            </a:r>
          </a:p>
          <a:p>
            <a:pPr lvl="1"/>
            <a:r>
              <a:rPr lang="en-US" sz="2000" dirty="0"/>
              <a:t>But we usually program as if they were, and we get away with it!</a:t>
            </a:r>
          </a:p>
          <a:p>
            <a:pPr lvl="1"/>
            <a:r>
              <a:rPr lang="en-US" sz="2000" dirty="0"/>
              <a:t>What’s going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4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power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illusions are called </a:t>
            </a:r>
            <a:r>
              <a:rPr lang="en-US" b="1" i="1" dirty="0"/>
              <a:t>abstractions</a:t>
            </a:r>
          </a:p>
          <a:p>
            <a:r>
              <a:rPr lang="en-US" dirty="0"/>
              <a:t>They approximate reality, but leave out details</a:t>
            </a:r>
          </a:p>
          <a:p>
            <a:pPr lvl="1"/>
            <a:r>
              <a:rPr lang="en-US" dirty="0"/>
              <a:t>Instead, they provide an </a:t>
            </a:r>
            <a:r>
              <a:rPr lang="en-US" i="1" dirty="0"/>
              <a:t>interface</a:t>
            </a:r>
            <a:r>
              <a:rPr lang="en-US" dirty="0"/>
              <a:t> that we can work and think with</a:t>
            </a:r>
          </a:p>
          <a:p>
            <a:r>
              <a:rPr lang="en-US" dirty="0"/>
              <a:t>We can forget about those details, and be more productive</a:t>
            </a:r>
          </a:p>
          <a:p>
            <a:endParaRPr lang="en-US" b="1" dirty="0"/>
          </a:p>
          <a:p>
            <a:r>
              <a:rPr lang="en-US" dirty="0"/>
              <a:t>Abstractions we love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pPr lvl="1"/>
            <a:r>
              <a:rPr lang="en-US" dirty="0"/>
              <a:t>High-level programming languages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21-F8A5-4234-BA30-0FD60BD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Limits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abstractions break down</a:t>
            </a:r>
          </a:p>
          <a:p>
            <a:pPr lvl="1"/>
            <a:r>
              <a:rPr lang="en-US" dirty="0"/>
              <a:t>Their implementation is buggy</a:t>
            </a:r>
          </a:p>
          <a:p>
            <a:pPr lvl="1"/>
            <a:r>
              <a:rPr lang="en-US" dirty="0"/>
              <a:t>Mismatch between expected interface and implementation</a:t>
            </a:r>
          </a:p>
          <a:p>
            <a:pPr lvl="1"/>
            <a:r>
              <a:rPr lang="en-US" dirty="0"/>
              <a:t>Their performance is inadequate</a:t>
            </a:r>
          </a:p>
          <a:p>
            <a:pPr lvl="1"/>
            <a:r>
              <a:rPr lang="en-US" dirty="0"/>
              <a:t>We need control over the details they hide</a:t>
            </a:r>
          </a:p>
          <a:p>
            <a:pPr lvl="1"/>
            <a:r>
              <a:rPr lang="en-US" dirty="0"/>
              <a:t>Security concerns make these details important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At that point, details come rushing back</a:t>
            </a:r>
          </a:p>
          <a:p>
            <a:pPr lvl="1"/>
            <a:r>
              <a:rPr lang="en-US" dirty="0"/>
              <a:t>Can’t pretend they don’t exist anymore</a:t>
            </a:r>
          </a:p>
          <a:p>
            <a:pPr lvl="1"/>
            <a:r>
              <a:rPr lang="en-US" dirty="0"/>
              <a:t>We must know how to deal with them</a:t>
            </a:r>
          </a:p>
          <a:p>
            <a:endParaRPr lang="en-US" dirty="0"/>
          </a:p>
          <a:p>
            <a:r>
              <a:rPr lang="en-US" dirty="0"/>
              <a:t>This class prepares you to be ready when that happens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07B1-6276-47ED-9E8C-1F40340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376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1925</TotalTime>
  <Words>4530</Words>
  <Application>Microsoft Office PowerPoint</Application>
  <PresentationFormat>Widescreen</PresentationFormat>
  <Paragraphs>1036</Paragraphs>
  <Slides>67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Helvetica</vt:lpstr>
      <vt:lpstr>Tahoma</vt:lpstr>
      <vt:lpstr>Class Slides</vt:lpstr>
      <vt:lpstr>Document</vt:lpstr>
      <vt:lpstr>Lecture 01 Introduction</vt:lpstr>
      <vt:lpstr>Welcome to CS213!</vt:lpstr>
      <vt:lpstr>Branden Ghena (he/him)</vt:lpstr>
      <vt:lpstr>Today’s Goals</vt:lpstr>
      <vt:lpstr>Outline</vt:lpstr>
      <vt:lpstr>Convenient computing</vt:lpstr>
      <vt:lpstr>Convenient illusions in computing</vt:lpstr>
      <vt:lpstr>The power of abstraction</vt:lpstr>
      <vt:lpstr>The Limits of Abstraction</vt:lpstr>
      <vt:lpstr>Complicated designs fail in unexpected ways</vt:lpstr>
      <vt:lpstr>Expectation mismatches lead to real-world problems</vt:lpstr>
      <vt:lpstr>Hardware realities impact software performance </vt:lpstr>
      <vt:lpstr>Simple bugs can result in massive vulnerabilities</vt:lpstr>
      <vt:lpstr>CS213 goals</vt:lpstr>
      <vt:lpstr>Course design goal</vt:lpstr>
      <vt:lpstr>Outline</vt:lpstr>
      <vt:lpstr>Course Staff</vt:lpstr>
      <vt:lpstr>Course details - how to learn stuff</vt:lpstr>
      <vt:lpstr>Asking questions</vt:lpstr>
      <vt:lpstr>Programming Labs</vt:lpstr>
      <vt:lpstr>Homeworks</vt:lpstr>
      <vt:lpstr>Midterm Exams</vt:lpstr>
      <vt:lpstr>Grades</vt:lpstr>
      <vt:lpstr>Late Policy</vt:lpstr>
      <vt:lpstr>Slip Days</vt:lpstr>
      <vt:lpstr>Academic Integrity</vt:lpstr>
      <vt:lpstr>Break + Architecture of a lecture</vt:lpstr>
      <vt:lpstr>Expectations</vt:lpstr>
      <vt:lpstr>How to succeed in this class</vt:lpstr>
      <vt:lpstr>Outline</vt:lpstr>
      <vt:lpstr>Hello World</vt:lpstr>
      <vt:lpstr>Compiling hello</vt:lpstr>
      <vt:lpstr>Running hello</vt:lpstr>
      <vt:lpstr>Hardware organization</vt:lpstr>
      <vt:lpstr>Running hello</vt:lpstr>
      <vt:lpstr>Running hello</vt:lpstr>
      <vt:lpstr>Running hello</vt:lpstr>
      <vt:lpstr>The Operating System (OS)</vt:lpstr>
      <vt:lpstr>A computer system is more than just HW</vt:lpstr>
      <vt:lpstr>Open Question + Break</vt:lpstr>
      <vt:lpstr>Open Question + Break</vt:lpstr>
      <vt:lpstr>Open Question + Break</vt:lpstr>
      <vt:lpstr>Outline</vt:lpstr>
      <vt:lpstr>Learning binary</vt:lpstr>
      <vt:lpstr>Positional Numbering Systems</vt:lpstr>
      <vt:lpstr>Other bases are also possible</vt:lpstr>
      <vt:lpstr>Base 2 Example</vt:lpstr>
      <vt:lpstr>Binary practice</vt:lpstr>
      <vt:lpstr>Why computers use Base 2</vt:lpstr>
      <vt:lpstr>Why don’t computers use Base 10?</vt:lpstr>
      <vt:lpstr>Base 16: Hexadecimal</vt:lpstr>
      <vt:lpstr>Base 16: Hexadecimal</vt:lpstr>
      <vt:lpstr>Bytes</vt:lpstr>
      <vt:lpstr>Practice problem</vt:lpstr>
      <vt:lpstr>Practice problem</vt:lpstr>
      <vt:lpstr>Practice problem</vt:lpstr>
      <vt:lpstr>Practice problem</vt:lpstr>
      <vt:lpstr>Practice problem</vt:lpstr>
      <vt:lpstr>Big idea: bits can be used to represent anything</vt:lpstr>
      <vt:lpstr>Outline</vt:lpstr>
      <vt:lpstr>Outline</vt:lpstr>
      <vt:lpstr>Boolean Algebra</vt:lpstr>
      <vt:lpstr>Truth Tables for Boolean Algebra</vt:lpstr>
      <vt:lpstr>De Morgan’s Laws, Exclusive Or</vt:lpstr>
      <vt:lpstr>Generalized Boolean Algebra</vt:lpstr>
      <vt:lpstr>Bit-level operations in C</vt:lpstr>
      <vt:lpstr>Logic operations in C – not the same!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Branden Ghena</dc:creator>
  <cp:lastModifiedBy>Branden Ghena</cp:lastModifiedBy>
  <cp:revision>66</cp:revision>
  <dcterms:created xsi:type="dcterms:W3CDTF">2021-03-31T21:24:19Z</dcterms:created>
  <dcterms:modified xsi:type="dcterms:W3CDTF">2023-01-03T16:56:21Z</dcterms:modified>
</cp:coreProperties>
</file>