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4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2266" r:id="rId3"/>
    <p:sldId id="2213" r:id="rId4"/>
    <p:sldId id="722" r:id="rId5"/>
    <p:sldId id="2221" r:id="rId6"/>
    <p:sldId id="2232" r:id="rId7"/>
    <p:sldId id="264" r:id="rId8"/>
    <p:sldId id="2256" r:id="rId9"/>
    <p:sldId id="685" r:id="rId10"/>
    <p:sldId id="728" r:id="rId11"/>
    <p:sldId id="1047" r:id="rId12"/>
    <p:sldId id="2240" r:id="rId13"/>
    <p:sldId id="2242" r:id="rId14"/>
    <p:sldId id="2243" r:id="rId15"/>
    <p:sldId id="2255" r:id="rId16"/>
    <p:sldId id="2244" r:id="rId17"/>
    <p:sldId id="2245" r:id="rId18"/>
    <p:sldId id="2246" r:id="rId19"/>
    <p:sldId id="2248" r:id="rId20"/>
    <p:sldId id="2274" r:id="rId21"/>
    <p:sldId id="2267" r:id="rId22"/>
    <p:sldId id="713" r:id="rId23"/>
    <p:sldId id="717" r:id="rId24"/>
    <p:sldId id="716" r:id="rId25"/>
    <p:sldId id="2275" r:id="rId26"/>
    <p:sldId id="1049" r:id="rId27"/>
    <p:sldId id="2268" r:id="rId28"/>
    <p:sldId id="351" r:id="rId29"/>
    <p:sldId id="352" r:id="rId30"/>
    <p:sldId id="2254" r:id="rId31"/>
    <p:sldId id="2290" r:id="rId32"/>
    <p:sldId id="2269" r:id="rId33"/>
    <p:sldId id="2291" r:id="rId34"/>
    <p:sldId id="2287" r:id="rId35"/>
    <p:sldId id="688" r:id="rId36"/>
    <p:sldId id="2288" r:id="rId37"/>
    <p:sldId id="2279" r:id="rId38"/>
    <p:sldId id="2280" r:id="rId39"/>
    <p:sldId id="2281" r:id="rId40"/>
    <p:sldId id="2282" r:id="rId41"/>
    <p:sldId id="2263" r:id="rId42"/>
    <p:sldId id="2264" r:id="rId43"/>
    <p:sldId id="2277" r:id="rId44"/>
    <p:sldId id="734" r:id="rId45"/>
    <p:sldId id="729" r:id="rId46"/>
    <p:sldId id="2270" r:id="rId47"/>
    <p:sldId id="735" r:id="rId48"/>
    <p:sldId id="2271" r:id="rId49"/>
    <p:sldId id="736" r:id="rId50"/>
    <p:sldId id="741" r:id="rId51"/>
    <p:sldId id="742" r:id="rId52"/>
    <p:sldId id="2272" r:id="rId53"/>
    <p:sldId id="699" r:id="rId54"/>
    <p:sldId id="700" r:id="rId55"/>
    <p:sldId id="720" r:id="rId56"/>
    <p:sldId id="2289" r:id="rId57"/>
    <p:sldId id="2273" r:id="rId58"/>
    <p:sldId id="740" r:id="rId59"/>
    <p:sldId id="2284" r:id="rId60"/>
    <p:sldId id="2286" r:id="rId61"/>
    <p:sldId id="2276" r:id="rId62"/>
    <p:sldId id="786" r:id="rId63"/>
    <p:sldId id="787" r:id="rId64"/>
    <p:sldId id="2283" r:id="rId65"/>
    <p:sldId id="383" r:id="rId66"/>
    <p:sldId id="227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6"/>
          </p14:sldIdLst>
        </p14:section>
        <p14:section name="Review" id="{E9241893-4796-4411-9715-B7A644BD7411}">
          <p14:sldIdLst>
            <p14:sldId id="2213"/>
            <p14:sldId id="722"/>
            <p14:sldId id="2221"/>
            <p14:sldId id="2232"/>
            <p14:sldId id="264"/>
          </p14:sldIdLst>
        </p14:section>
        <p14:section name="Arithmetic Instructions" id="{3BF8240F-1395-41EA-9C21-EAD764DCABBD}">
          <p14:sldIdLst>
            <p14:sldId id="2256"/>
            <p14:sldId id="685"/>
            <p14:sldId id="728"/>
            <p14:sldId id="1047"/>
            <p14:sldId id="2240"/>
            <p14:sldId id="2242"/>
            <p14:sldId id="2243"/>
            <p14:sldId id="2255"/>
            <p14:sldId id="2244"/>
            <p14:sldId id="2245"/>
            <p14:sldId id="2246"/>
            <p14:sldId id="2248"/>
          </p14:sldIdLst>
        </p14:section>
        <p14:section name="Non 64-bit Data" id="{068BBDD3-B97F-4455-AC15-9333BD201F83}">
          <p14:sldIdLst>
            <p14:sldId id="2274"/>
            <p14:sldId id="2267"/>
            <p14:sldId id="713"/>
            <p14:sldId id="717"/>
            <p14:sldId id="716"/>
          </p14:sldIdLst>
        </p14:section>
        <p14:section name="Load Effective Address" id="{8A044F03-583A-404E-A327-96D41DCC29EB}">
          <p14:sldIdLst>
            <p14:sldId id="2275"/>
            <p14:sldId id="1049"/>
            <p14:sldId id="2268"/>
            <p14:sldId id="351"/>
            <p14:sldId id="352"/>
            <p14:sldId id="2254"/>
            <p14:sldId id="2290"/>
            <p14:sldId id="2269"/>
            <p14:sldId id="2291"/>
            <p14:sldId id="2287"/>
            <p14:sldId id="688"/>
            <p14:sldId id="2288"/>
            <p14:sldId id="2279"/>
            <p14:sldId id="2280"/>
            <p14:sldId id="2281"/>
            <p14:sldId id="2282"/>
            <p14:sldId id="2263"/>
            <p14:sldId id="2264"/>
          </p14:sldIdLst>
        </p14:section>
        <p14:section name="Condition Codes" id="{69B36979-6472-47CD-A93F-522FF1918FCE}">
          <p14:sldIdLst>
            <p14:sldId id="2277"/>
            <p14:sldId id="734"/>
            <p14:sldId id="729"/>
            <p14:sldId id="2270"/>
            <p14:sldId id="735"/>
            <p14:sldId id="2271"/>
            <p14:sldId id="736"/>
            <p14:sldId id="741"/>
            <p14:sldId id="742"/>
            <p14:sldId id="2272"/>
            <p14:sldId id="699"/>
            <p14:sldId id="700"/>
            <p14:sldId id="720"/>
            <p14:sldId id="2289"/>
            <p14:sldId id="2273"/>
            <p14:sldId id="740"/>
            <p14:sldId id="2284"/>
            <p14:sldId id="2286"/>
          </p14:sldIdLst>
        </p14:section>
        <p14:section name="Viewing Assembly Code" id="{B55B8E8C-5EAB-4A1E-A4E9-AE5E896E46FA}">
          <p14:sldIdLst>
            <p14:sldId id="2276"/>
            <p14:sldId id="786"/>
            <p14:sldId id="787"/>
            <p14:sldId id="2283"/>
            <p14:sldId id="383"/>
          </p14:sldIdLst>
        </p14:section>
        <p14:section name="Wrapup" id="{29A7F866-9DA9-446B-8359-CE426CB89C7A}">
          <p14:sldIdLst>
            <p14:sldId id="2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3" d="100"/>
          <a:sy n="113" d="100"/>
        </p:scale>
        <p:origin x="1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address calculations always go</a:t>
            </a:r>
            <a:r>
              <a:rPr lang="en-US" baseline="0" dirty="0"/>
              <a:t> to memory </a:t>
            </a:r>
            <a:r>
              <a:rPr lang="en-US" b="1" baseline="0" dirty="0"/>
              <a:t>except in one special case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7607F-812E-4900-82D9-96898C5F6F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35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7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37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3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5B28E-8A99-494F-B439-CF7178448E21}" type="slidenum">
              <a:rPr lang="en-US"/>
              <a:pPr/>
              <a:t>9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have a different </a:t>
            </a:r>
            <a:r>
              <a:rPr lang="en-US" dirty="0" err="1"/>
              <a:t>inc</a:t>
            </a:r>
            <a:r>
              <a:rPr lang="en-US" baseline="0" dirty="0"/>
              <a:t> operator?</a:t>
            </a:r>
          </a:p>
          <a:p>
            <a:pPr lvl="1"/>
            <a:r>
              <a:rPr lang="en-US" baseline="0" dirty="0"/>
              <a:t>Smaller bit representation!</a:t>
            </a:r>
          </a:p>
          <a:p>
            <a:pPr lvl="1"/>
            <a:r>
              <a:rPr lang="en-US" baseline="0" dirty="0"/>
              <a:t>Maybe faster implementation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moving</a:t>
            </a:r>
            <a:r>
              <a:rPr lang="en-US" baseline="0" dirty="0"/>
              <a:t> data from a source of one size, to a destination of the same size.</a:t>
            </a:r>
          </a:p>
          <a:p>
            <a:r>
              <a:rPr lang="en-US" baseline="0" dirty="0"/>
              <a:t>It’s also useful to go to a larger destination, but there’s some choices to make </a:t>
            </a:r>
            <a:r>
              <a:rPr lang="en-US" baseline="0" dirty="0" err="1"/>
              <a:t>wrt</a:t>
            </a:r>
            <a:r>
              <a:rPr lang="en-US" baseline="0" dirty="0"/>
              <a:t> how to fill the rest.</a:t>
            </a:r>
          </a:p>
          <a:p>
            <a:r>
              <a:rPr lang="en-US" baseline="0" dirty="0"/>
              <a:t>If you want to copy to a smaller destination, you should instead use a smaller view on the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3AEE7764-EE9B-41EC-A9BC-9DB36F21528E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A430-E0DE-43F9-ADD9-945B14F84E4E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435-B1FE-40E3-A4B7-6B7D528E8ACB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1355-FEC8-4083-B31B-9DBF8F541466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CB3A-2DD5-4DFC-AC64-6F6D11A252BF}" type="datetime1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48FD2A-CCAE-49BD-91F4-E59ACF71D989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6456C3-C480-4625-AB38-07AE9A3FBF60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notesSlide" Target="../notesSlides/notesSlide11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8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notesSlide" Target="../notesSlides/notesSlide12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tags" Target="../tags/tag75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8" Type="http://schemas.openxmlformats.org/officeDocument/2006/relationships/tags" Target="../tags/tag51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34" Type="http://schemas.openxmlformats.org/officeDocument/2006/relationships/notesSlide" Target="../notesSlides/notesSlide13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8" Type="http://schemas.openxmlformats.org/officeDocument/2006/relationships/tags" Target="../tags/tag83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34" Type="http://schemas.openxmlformats.org/officeDocument/2006/relationships/notesSlide" Target="../notesSlides/notesSlide14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8" Type="http://schemas.openxmlformats.org/officeDocument/2006/relationships/tags" Target="../tags/tag115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notesSlide" Target="../notesSlides/notesSlide15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tags" Target="../tags/tag168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32" Type="http://schemas.openxmlformats.org/officeDocument/2006/relationships/tags" Target="../tags/tag171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tags" Target="../tags/tag170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8" Type="http://schemas.openxmlformats.org/officeDocument/2006/relationships/tags" Target="../tags/tag1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Arithmetic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instruction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 names can look somewhat arcane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shlq</a:t>
            </a:r>
            <a:r>
              <a:rPr lang="en-US" dirty="0"/>
              <a:t>?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movzbl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But, good news: names (usually) follow conventions</a:t>
            </a:r>
          </a:p>
          <a:p>
            <a:pPr lvl="1"/>
            <a:r>
              <a:rPr lang="en-US" dirty="0"/>
              <a:t>Common prefixes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dirty="0"/>
              <a:t>), suffixes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So you can understand pieces separately</a:t>
            </a:r>
          </a:p>
          <a:p>
            <a:pPr lvl="1"/>
            <a:r>
              <a:rPr lang="en-US" dirty="0"/>
              <a:t>Then combine their meanings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67"/>
          <a:stretch/>
        </p:blipFill>
        <p:spPr>
          <a:xfrm>
            <a:off x="2159000" y="1981200"/>
            <a:ext cx="7719096" cy="1930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416DC-E4BB-4AE5-B2F5-481997D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 (one-operand) Instructions: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textbook Section 3.5.5 for more instructions: 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cqto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F602B7-D5DE-9648-BC77-BF1B189A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Group 213">
            <a:extLst>
              <a:ext uri="{FF2B5EF4-FFF2-40B4-BE49-F238E27FC236}">
                <a16:creationId xmlns:a16="http://schemas.microsoft.com/office/drawing/2014/main" id="{3DB53287-ACBC-4FC1-AAE2-1A8296B3C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27970"/>
              </p:ext>
            </p:extLst>
          </p:nvPr>
        </p:nvGraphicFramePr>
        <p:xfrm>
          <a:off x="1003479" y="1984420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negq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notq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~D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1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A3057-2FED-4095-96F3-A98615A353C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0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	(a = b;)</a:t>
            </a: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	(a += c;)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12617-E11F-49A2-BEFF-91F824211458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5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2B5DA-7DAB-400B-A610-E400114ACA22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8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0" y="4076701"/>
            <a:ext cx="385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Yes: just a little slower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0E6EC-FC5D-4877-8774-8B0A4037568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1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11811-BF3F-4B67-B04F-0C7726DD9D8A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7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1"/>
            <a:ext cx="3181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No: overwrites C which could still be used later in code!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A4398-B7AE-4DE5-AB07-0FE43019E2D9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5353051" y="274639"/>
            <a:ext cx="622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</a:t>
            </a:r>
            <a:br>
              <a:rPr lang="en-US" sz="2400" dirty="0">
                <a:latin typeface="Seravek Light"/>
                <a:cs typeface="Seravek Light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02;g5c482c2159_0_1899">
            <a:extLst>
              <a:ext uri="{FF2B5EF4-FFF2-40B4-BE49-F238E27FC236}">
                <a16:creationId xmlns:a16="http://schemas.microsoft.com/office/drawing/2014/main" id="{76EFD3CF-0813-4A4A-BEAC-002A4DFC3F7C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703;g5c482c2159_0_1899">
            <a:extLst>
              <a:ext uri="{FF2B5EF4-FFF2-40B4-BE49-F238E27FC236}">
                <a16:creationId xmlns:a16="http://schemas.microsoft.com/office/drawing/2014/main" id="{6C92FDA2-3C22-4BA4-9933-D79403707C1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704;g5c482c2159_0_1899">
            <a:extLst>
              <a:ext uri="{FF2B5EF4-FFF2-40B4-BE49-F238E27FC236}">
                <a16:creationId xmlns:a16="http://schemas.microsoft.com/office/drawing/2014/main" id="{4BB7252D-D10E-4F71-A09B-27CF267D793D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705;g5c482c2159_0_1899">
            <a:extLst>
              <a:ext uri="{FF2B5EF4-FFF2-40B4-BE49-F238E27FC236}">
                <a16:creationId xmlns:a16="http://schemas.microsoft.com/office/drawing/2014/main" id="{B8A7B99B-25B9-447D-A5D0-534E8A7DAB54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38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5" name="Google Shape;702;g5c482c2159_0_1899">
            <a:extLst>
              <a:ext uri="{FF2B5EF4-FFF2-40B4-BE49-F238E27FC236}">
                <a16:creationId xmlns:a16="http://schemas.microsoft.com/office/drawing/2014/main" id="{05AFC135-2CF5-4B4E-96B1-08B991628CB9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703;g5c482c2159_0_1899">
            <a:extLst>
              <a:ext uri="{FF2B5EF4-FFF2-40B4-BE49-F238E27FC236}">
                <a16:creationId xmlns:a16="http://schemas.microsoft.com/office/drawing/2014/main" id="{4B0B2AFC-9A47-9840-AA5C-C35DF0F4665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04;g5c482c2159_0_1899">
            <a:extLst>
              <a:ext uri="{FF2B5EF4-FFF2-40B4-BE49-F238E27FC236}">
                <a16:creationId xmlns:a16="http://schemas.microsoft.com/office/drawing/2014/main" id="{D2456E98-2F16-4D45-8875-952500268B1A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705;g5c482c2159_0_1899">
            <a:extLst>
              <a:ext uri="{FF2B5EF4-FFF2-40B4-BE49-F238E27FC236}">
                <a16:creationId xmlns:a16="http://schemas.microsoft.com/office/drawing/2014/main" id="{8759DD79-2CDD-3A44-AE96-1D68C4C61041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5353051" y="274639"/>
            <a:ext cx="622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</a:t>
            </a:r>
            <a:br>
              <a:rPr lang="en-US" sz="2400" dirty="0">
                <a:latin typeface="Seravek Light"/>
                <a:cs typeface="Seravek Light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18;g5c482c2159_0_1948">
            <a:extLst>
              <a:ext uri="{FF2B5EF4-FFF2-40B4-BE49-F238E27FC236}">
                <a16:creationId xmlns:a16="http://schemas.microsoft.com/office/drawing/2014/main" id="{25C32537-BC06-494B-8DA1-201F6AC8E5A1}"/>
              </a:ext>
            </a:extLst>
          </p:cNvPr>
          <p:cNvSpPr/>
          <p:nvPr/>
        </p:nvSpPr>
        <p:spPr>
          <a:xfrm>
            <a:off x="986118" y="2949000"/>
            <a:ext cx="3242983" cy="162972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19;g5c482c2159_0_1948">
            <a:extLst>
              <a:ext uri="{FF2B5EF4-FFF2-40B4-BE49-F238E27FC236}">
                <a16:creationId xmlns:a16="http://schemas.microsoft.com/office/drawing/2014/main" id="{2155D5DE-DFB0-DB41-A862-9F547110D666}"/>
              </a:ext>
            </a:extLst>
          </p:cNvPr>
          <p:cNvSpPr txBox="1"/>
          <p:nvPr/>
        </p:nvSpPr>
        <p:spPr>
          <a:xfrm>
            <a:off x="9914934" y="3451447"/>
            <a:ext cx="1067921" cy="690665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c = 5</a:t>
            </a:r>
            <a:endParaRPr lang="en-US"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2" name="Google Shape;721;g5c482c2159_0_1948">
            <a:extLst>
              <a:ext uri="{FF2B5EF4-FFF2-40B4-BE49-F238E27FC236}">
                <a16:creationId xmlns:a16="http://schemas.microsoft.com/office/drawing/2014/main" id="{3883FF25-EBC6-6541-8CCA-4A2312B95C01}"/>
              </a:ext>
            </a:extLst>
          </p:cNvPr>
          <p:cNvSpPr txBox="1"/>
          <p:nvPr/>
        </p:nvSpPr>
        <p:spPr>
          <a:xfrm>
            <a:off x="4733369" y="5453345"/>
            <a:ext cx="1667467" cy="723389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Not x86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21;g5c482c2159_0_1948">
            <a:extLst>
              <a:ext uri="{FF2B5EF4-FFF2-40B4-BE49-F238E27FC236}">
                <a16:creationId xmlns:a16="http://schemas.microsoft.com/office/drawing/2014/main" id="{AA6DB578-1611-534C-8757-A063877618AA}"/>
              </a:ext>
            </a:extLst>
          </p:cNvPr>
          <p:cNvSpPr txBox="1"/>
          <p:nvPr/>
        </p:nvSpPr>
        <p:spPr>
          <a:xfrm>
            <a:off x="9902277" y="4852090"/>
            <a:ext cx="2067143" cy="1202509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Overwrites </a:t>
            </a:r>
            <a:r>
              <a:rPr lang="en-US" sz="3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a</a:t>
            </a:r>
            <a:endParaRPr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1C8C334-ACD6-4BFB-A541-E7C73A2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D423-1D10-4B0F-9C3D-EFC10E81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2D5C-8787-464D-8136-F4BC065A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 Lab due tonight by midnight</a:t>
            </a:r>
          </a:p>
          <a:p>
            <a:pPr lvl="1"/>
            <a:r>
              <a:rPr lang="en-US" dirty="0"/>
              <a:t>Warning: office hours today are going to be </a:t>
            </a:r>
            <a:r>
              <a:rPr lang="en-US" b="1" dirty="0"/>
              <a:t>very</a:t>
            </a:r>
            <a:r>
              <a:rPr lang="en-US" dirty="0"/>
              <a:t> full</a:t>
            </a:r>
          </a:p>
          <a:p>
            <a:pPr lvl="1"/>
            <a:r>
              <a:rPr lang="en-US" dirty="0"/>
              <a:t>Slip days (3 total) start to apply after the deadline</a:t>
            </a:r>
          </a:p>
          <a:p>
            <a:pPr lvl="2"/>
            <a:r>
              <a:rPr lang="en-US" dirty="0"/>
              <a:t>You don’t have to ask, we’ll use them automatically as best helps you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Bomb Lab out after class </a:t>
            </a:r>
          </a:p>
          <a:p>
            <a:pPr lvl="1"/>
            <a:r>
              <a:rPr lang="en-US" dirty="0"/>
              <a:t>Practice interpreting assembly code</a:t>
            </a:r>
          </a:p>
          <a:p>
            <a:pPr lvl="1"/>
            <a:r>
              <a:rPr lang="en-US" dirty="0"/>
              <a:t>Due after the midterm exam</a:t>
            </a:r>
          </a:p>
          <a:p>
            <a:pPr lvl="2"/>
            <a:r>
              <a:rPr lang="en-US" dirty="0"/>
              <a:t>But we strongly recommend you start it early as assembly practice</a:t>
            </a:r>
          </a:p>
          <a:p>
            <a:pPr lvl="1"/>
            <a:r>
              <a:rPr lang="en-US" dirty="0"/>
              <a:t>Partnership survey 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E6A2-298D-4D3A-B0B8-A248B0D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b="1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5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of different sizes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r>
              <a:rPr lang="en-US" sz="2400" dirty="0"/>
              <a:t>“Vanilla” move can only move between source and </a:t>
            </a:r>
            <a:r>
              <a:rPr lang="en-US" sz="2400" dirty="0" err="1"/>
              <a:t>dest</a:t>
            </a:r>
            <a:r>
              <a:rPr lang="en-US" sz="2400" dirty="0"/>
              <a:t> of the same size</a:t>
            </a:r>
          </a:p>
          <a:p>
            <a:pPr lvl="1"/>
            <a:r>
              <a:rPr lang="en-US" sz="2000" dirty="0"/>
              <a:t>Larger → smaller: use the smaller version of registers</a:t>
            </a:r>
          </a:p>
          <a:p>
            <a:pPr lvl="1"/>
            <a:r>
              <a:rPr lang="en-US" sz="2000" dirty="0"/>
              <a:t>Smaller → larger: extension! We have two options!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7696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93431"/>
              </p:ext>
            </p:extLst>
          </p:nvPr>
        </p:nvGraphicFramePr>
        <p:xfrm>
          <a:off x="1544531" y="2607310"/>
          <a:ext cx="8686802" cy="3749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505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quad-word (8B), long-word (4B), word (2B) or byte (1B)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movs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sign-extended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movz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ZeroExtend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zero-extended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cltq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(convert long to quad)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Sign-extend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A4671-01E9-4464-A99B-FC4A1F3C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moving byte data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Note the differences between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movb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movsbl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000" dirty="0" err="1">
                <a:latin typeface="Courier New" pitchFamily="49" charset="0"/>
              </a:rPr>
              <a:t>movzbl</a:t>
            </a:r>
            <a:endParaRPr lang="en-US" sz="20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400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%dl = 0xCD, %</a:t>
            </a:r>
            <a:r>
              <a:rPr lang="en-US" sz="2400" dirty="0" err="1">
                <a:latin typeface="Courier New"/>
                <a:cs typeface="Courier New"/>
              </a:rPr>
              <a:t>eax</a:t>
            </a:r>
            <a:r>
              <a:rPr lang="en-US" sz="2400" dirty="0">
                <a:latin typeface="Courier New"/>
                <a:cs typeface="Courier New"/>
              </a:rPr>
              <a:t> = 0x98765432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dl,%al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movsbl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movzbl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24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776" y="2967335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0x987654CD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5080775" y="3643312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0xFFFFFFCD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5080774" y="4313176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0x000000CD</a:t>
            </a:r>
            <a:endParaRPr lang="en-US" sz="24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F66A2-9269-47D5-B006-CD3A6C5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3065E-A80A-4592-BBBC-090285BE2A7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32-bit Instruction 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Instructions that </a:t>
            </a:r>
            <a:r>
              <a:rPr lang="en-US" dirty="0"/>
              <a:t>move</a:t>
            </a:r>
            <a:r>
              <a:rPr lang="en-US" b="0" dirty="0"/>
              <a:t> or </a:t>
            </a:r>
            <a:r>
              <a:rPr lang="en-US" dirty="0"/>
              <a:t>generate</a:t>
            </a:r>
            <a:r>
              <a:rPr lang="en-US" b="0" dirty="0"/>
              <a:t> 32-bit values also set the upper 32 bits of the respective 64-bit register to zero, while 16 or 8 bit instructions don't.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movabsq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$0xffffffffffffffff,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0xffffffffffffffff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movb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%al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movw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%ax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0xffffffffffff0000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</a:t>
            </a:r>
            <a:r>
              <a:rPr lang="en-US" sz="1800" i="1" u="sng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00000000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00000000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This includes 32-bit arithmetic! (e.g., </a:t>
            </a:r>
            <a:r>
              <a:rPr lang="en-US" dirty="0" err="1">
                <a:latin typeface="Courier"/>
                <a:cs typeface="Courier"/>
              </a:rPr>
              <a:t>addl</a:t>
            </a:r>
            <a:r>
              <a:rPr lang="en-US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5EAD-E06E-4194-8896-B9235201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0AE29-82EA-4D20-B8AE-0D4D159279B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6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b="1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9988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	Scale factor (1, 2, 4, 8) (sizes of common C types)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	Constant displacement value (a.k.a. immediate)</a:t>
            </a:r>
          </a:p>
          <a:p>
            <a:pPr lvl="2"/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]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E69E-B07F-4FE7-9832-2DD86C5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computed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5186-8250-49C3-B163-C73FF8C2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any instruction with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in it, accesses memory</a:t>
            </a:r>
          </a:p>
          <a:p>
            <a:pPr lvl="1"/>
            <a:r>
              <a:rPr lang="en-US" dirty="0"/>
              <a:t>Address is computed first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Load if in a source operand</a:t>
            </a:r>
          </a:p>
          <a:p>
            <a:pPr lvl="1"/>
            <a:r>
              <a:rPr lang="en-US" dirty="0"/>
              <a:t>Store if in a destination operand</a:t>
            </a:r>
          </a:p>
          <a:p>
            <a:pPr lvl="1"/>
            <a:endParaRPr lang="en-US" dirty="0"/>
          </a:p>
          <a:p>
            <a:r>
              <a:rPr lang="en-US" dirty="0"/>
              <a:t>But what if what you really want is the address?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– load effective address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Exception to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rule. Does NOT load from memory</a:t>
            </a:r>
          </a:p>
          <a:p>
            <a:pPr lvl="1"/>
            <a:r>
              <a:rPr lang="en-US" dirty="0"/>
              <a:t>Also generally useful for arithmetic</a:t>
            </a:r>
          </a:p>
          <a:p>
            <a:pPr lvl="2"/>
            <a:r>
              <a:rPr lang="en-US" dirty="0"/>
              <a:t>This is the compiler’s </a:t>
            </a:r>
            <a:r>
              <a:rPr lang="en-US" i="1" dirty="0"/>
              <a:t>favorite</a:t>
            </a:r>
            <a:r>
              <a:rPr lang="en-US" dirty="0"/>
              <a:t>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1DB1-4762-401C-955A-6525906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8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computation instruction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stands for </a:t>
            </a:r>
            <a:r>
              <a:rPr lang="en-US" i="1" dirty="0"/>
              <a:t>load effective address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MUST be an address expression (any of the formats we’ve seen)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i="1" dirty="0"/>
              <a:t> </a:t>
            </a:r>
            <a:r>
              <a:rPr lang="en-US" dirty="0"/>
              <a:t>is a register</a:t>
            </a:r>
          </a:p>
          <a:p>
            <a:pPr lvl="1"/>
            <a:r>
              <a:rPr lang="en-US" dirty="0"/>
              <a:t>Sets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to the </a:t>
            </a:r>
            <a:r>
              <a:rPr lang="en-US" i="1" dirty="0"/>
              <a:t>address</a:t>
            </a:r>
            <a:r>
              <a:rPr lang="en-US" dirty="0"/>
              <a:t> computed by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expression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does not go to memory! – it just does math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/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Computing addresses without a memory reference</a:t>
            </a:r>
          </a:p>
          <a:p>
            <a:pPr lvl="2"/>
            <a:r>
              <a:rPr lang="en-US" i="1" dirty="0"/>
              <a:t>e</a:t>
            </a:r>
            <a:r>
              <a:rPr lang="en-US" sz="2000" i="1" dirty="0"/>
              <a:t>.g.</a:t>
            </a:r>
            <a:r>
              <a:rPr lang="en-US" sz="2000" dirty="0"/>
              <a:t> translation of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&amp;x[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dirty="0"/>
              <a:t>Computing arithmetic expressions of the form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x+k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i+d</a:t>
            </a:r>
            <a:endParaRPr lang="en-US" dirty="0">
              <a:latin typeface="Courier New" panose="02070309020205020404" pitchFamily="49" charset="0"/>
              <a:ea typeface="Anonymous Pro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/>
              <a:t>Though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</a:t>
            </a:r>
            <a:r>
              <a:rPr lang="en-US" dirty="0"/>
              <a:t>can only be</a:t>
            </a:r>
            <a:r>
              <a:rPr lang="en-US" sz="2000" dirty="0"/>
              <a:t> 1, 2, 4, or 8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C196D4-9008-6E40-A3C8-F9245855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9699141E-A1F8-B141-9AAC-86D88C26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4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0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13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</a:t>
                </a: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97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9C70-06FE-44ED-9EC2-8858C23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compiler love </a:t>
            </a:r>
            <a:r>
              <a:rPr lang="en-US" dirty="0">
                <a:latin typeface="Courier"/>
              </a:rPr>
              <a:t>lea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E0DC-36F1-476F-A1A7-195FE809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good for computing addresses</a:t>
            </a:r>
          </a:p>
          <a:p>
            <a:pPr lvl="1"/>
            <a:endParaRPr lang="en-US" dirty="0"/>
          </a:p>
          <a:p>
            <a:r>
              <a:rPr lang="en-US" dirty="0"/>
              <a:t>Usually the compiler uses it to do math in fewer instructions</a:t>
            </a:r>
          </a:p>
          <a:p>
            <a:pPr lvl="1"/>
            <a:r>
              <a:rPr lang="en-US" dirty="0" err="1">
                <a:latin typeface="Courier"/>
              </a:rPr>
              <a:t>addq</a:t>
            </a:r>
            <a:r>
              <a:rPr lang="en-US" dirty="0"/>
              <a:t> only adds a source and a destination, and overwrites destination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"/>
              </a:rPr>
              <a:t>leaq</a:t>
            </a:r>
            <a:r>
              <a:rPr lang="en-US" dirty="0"/>
              <a:t> adds up to two registers and an immediate, AND stores to a different register!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FD0A-D1BB-40AD-9865-7C1596CA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2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3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4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t2*t5 (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5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b="1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9057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dirty="0"/>
              <a:t>Transfer control: </a:t>
            </a:r>
            <a:r>
              <a:rPr lang="en-US" dirty="0">
                <a:solidFill>
                  <a:srgbClr val="FF0000"/>
                </a:solidFill>
              </a:rPr>
              <a:t>✘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Let’s back out. Why do we want that?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667000" y="3429000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829302" y="3428999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94D-019D-4816-85E7-BA6F97CB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is mediated via </a:t>
            </a:r>
            <a:r>
              <a:rPr lang="en-US" i="1" dirty="0"/>
              <a:t>Condition codes</a:t>
            </a:r>
          </a:p>
          <a:p>
            <a:pPr lvl="1"/>
            <a:r>
              <a:rPr lang="en-US" dirty="0"/>
              <a:t>single-bit registers that record answers to questions about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Is value x greater than value y? Are they equal? Is their sum even?</a:t>
            </a:r>
          </a:p>
          <a:p>
            <a:pPr lvl="1"/>
            <a:r>
              <a:rPr lang="en-US" dirty="0"/>
              <a:t>Let’s keep “question” abstract for now. We’ll see the details in a bit.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Terminology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set</a:t>
            </a:r>
            <a:r>
              <a:rPr lang="en-US" dirty="0"/>
              <a:t> if it is 1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cleared</a:t>
            </a:r>
            <a:r>
              <a:rPr lang="en-US" dirty="0"/>
              <a:t> (or </a:t>
            </a:r>
            <a:r>
              <a:rPr lang="en-US" b="1" i="1" dirty="0"/>
              <a:t>reset</a:t>
            </a:r>
            <a:r>
              <a:rPr lang="en-US" dirty="0"/>
              <a:t>) if it is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3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at the machine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machine level, conditional operations are a 2-step process:</a:t>
            </a:r>
          </a:p>
          <a:p>
            <a:pPr lvl="1"/>
            <a:r>
              <a:rPr lang="en-US" dirty="0"/>
              <a:t>Perform an operation that </a:t>
            </a:r>
            <a:r>
              <a:rPr lang="en-US" b="1" i="1" dirty="0"/>
              <a:t>sets</a:t>
            </a:r>
            <a:r>
              <a:rPr lang="en-US" dirty="0"/>
              <a:t> or </a:t>
            </a:r>
            <a:r>
              <a:rPr lang="en-US" b="1" i="1" dirty="0"/>
              <a:t>clears</a:t>
            </a:r>
            <a:r>
              <a:rPr lang="en-US" dirty="0"/>
              <a:t> condition codes (ask questions)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r>
              <a:rPr lang="en-US" dirty="0"/>
              <a:t>Then</a:t>
            </a:r>
            <a:r>
              <a:rPr lang="en-US" b="1" i="1" dirty="0"/>
              <a:t> observe</a:t>
            </a:r>
            <a:r>
              <a:rPr lang="en-US" dirty="0"/>
              <a:t> which condition codes are set, do the operation (or not)</a:t>
            </a:r>
          </a:p>
          <a:p>
            <a:pPr lvl="1"/>
            <a:endParaRPr lang="en-US" dirty="0"/>
          </a:p>
          <a:p>
            <a:r>
              <a:rPr lang="en-US" dirty="0"/>
              <a:t>Can express Boolean operations, conditionals, loops, etc.</a:t>
            </a:r>
          </a:p>
          <a:p>
            <a:pPr lvl="1"/>
            <a:r>
              <a:rPr lang="en-US" dirty="0"/>
              <a:t> We will see the first today, and more control next lecture</a:t>
            </a:r>
          </a:p>
          <a:p>
            <a:pPr lvl="1"/>
            <a:endParaRPr lang="en-US" dirty="0"/>
          </a:p>
          <a:p>
            <a:r>
              <a:rPr lang="en-US" dirty="0"/>
              <a:t>So now we need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compare values and set condition codes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observe condition codes and do something (or not)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set of actual condition codes (what questions do we track answers to?)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4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 Ops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/>
              <a:t>Lots of new pieces</a:t>
            </a:r>
          </a:p>
          <a:p>
            <a:r>
              <a:rPr lang="en-US" dirty="0"/>
              <a:t>Lets give an example first, then learn more about each</a:t>
            </a:r>
          </a:p>
          <a:p>
            <a:pPr lvl="1"/>
            <a:r>
              <a:rPr lang="en-US" dirty="0"/>
              <a:t>Translate C code on right into assembly</a:t>
            </a:r>
          </a:p>
          <a:p>
            <a:pPr lvl="1"/>
            <a:r>
              <a:rPr lang="en-US" dirty="0"/>
              <a:t>We’ll do this in the next steps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0791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3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 Ops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1,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cmpq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compare quad words</a:t>
            </a:r>
          </a:p>
          <a:p>
            <a:pPr lvl="1"/>
            <a:r>
              <a:rPr lang="en-US" i="1" dirty="0">
                <a:ea typeface="Courier New" charset="0"/>
                <a:cs typeface="Calibri" panose="020F0502020204030204" pitchFamily="34" charset="0"/>
              </a:rPr>
              <a:t>compare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values in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rsi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rdi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, 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keep track of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all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you can learn, and set the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relevant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Are the two equal? Set the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that records they were equal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Was the right one greater? Or less?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We don’t know yet which answer we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are going to need! So just save them all.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ular Callout 23"/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4957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8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09150D91-6CCE-3944-AF54-28097D82AC47}"/>
              </a:ext>
            </a:extLst>
          </p:cNvPr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cmpq   %rsi, %rdi   # Compare 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 Ops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2,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setX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set destination register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to 1 if condition is met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setg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= set if the 2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nd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operand is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greater</a:t>
            </a:r>
            <a:br>
              <a:rPr lang="en-US" b="1" i="1" dirty="0">
                <a:ea typeface="Courier New" charset="0"/>
                <a:cs typeface="Calibri" panose="020F0502020204030204" pitchFamily="34" charset="0"/>
              </a:rPr>
            </a:br>
            <a:r>
              <a:rPr lang="en-US" i="1" dirty="0">
                <a:ea typeface="Courier New" charset="0"/>
                <a:cs typeface="Calibri" panose="020F0502020204030204" pitchFamily="34" charset="0"/>
              </a:rPr>
              <a:t>than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1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st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(careful about the order!)</a:t>
            </a:r>
          </a:p>
          <a:p>
            <a:pPr lvl="2"/>
            <a:r>
              <a:rPr lang="en-US" dirty="0">
                <a:ea typeface="Courier New" charset="0"/>
                <a:cs typeface="Calibri" panose="020F0502020204030204" pitchFamily="34" charset="0"/>
              </a:rPr>
              <a:t>There’s also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for less than,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Reads the condition codes that encodes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the answer to that question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Set the 1-byte register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%al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to 1 if true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1676401" y="4867414"/>
            <a:ext cx="2043113" cy="466586"/>
          </a:xfrm>
          <a:prstGeom prst="wedgeRectCallout">
            <a:avLst>
              <a:gd name="adj1" fmla="val 2170"/>
              <a:gd name="adj2" fmla="val 14550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al = (x &gt; y)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8005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074D61DE-A10C-C543-A100-E1A4337D0CB1}"/>
              </a:ext>
            </a:extLst>
          </p:cNvPr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0A893918-3FF6-D64D-8AFA-68BAEB05ACBE}"/>
              </a:ext>
            </a:extLst>
          </p:cNvPr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5A08E-7D32-4C7A-9A49-72105667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8BEC853-B0F1-40C3-85D2-3F0AFAA2EE81}"/>
              </a:ext>
            </a:extLst>
          </p:cNvPr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66AA17-171E-4112-A81A-8AB88D61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22607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marL="0" indent="0">
              <a:buNone/>
            </a:pPr>
            <a:r>
              <a:rPr lang="en-US" b="1" dirty="0"/>
              <a:t>In x86-64 these basic types can often be combined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41920" y="228600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13D8-3CF0-AA46-AE3C-6C783EC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1DC3-8C87-1041-8AD5-34EEB0E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Analogy: Asking ALL the possible questions at once</a:t>
            </a:r>
          </a:p>
          <a:p>
            <a:pPr lvl="1"/>
            <a:r>
              <a:rPr lang="en-US" dirty="0"/>
              <a:t>And recording the answers</a:t>
            </a:r>
          </a:p>
          <a:p>
            <a:pPr lvl="1"/>
            <a:r>
              <a:rPr lang="en-US" dirty="0"/>
              <a:t>We don’t know yet which question is the one we care about!</a:t>
            </a:r>
          </a:p>
          <a:p>
            <a:pPr lvl="1"/>
            <a:endParaRPr lang="en-US" dirty="0"/>
          </a:p>
          <a:p>
            <a:r>
              <a:rPr lang="en-US" dirty="0"/>
              <a:t>Done in one of two ways</a:t>
            </a:r>
          </a:p>
          <a:p>
            <a:pPr lvl="1"/>
            <a:r>
              <a:rPr lang="en-US" b="1" dirty="0"/>
              <a:t>Implicitly</a:t>
            </a:r>
            <a:r>
              <a:rPr lang="en-US" dirty="0"/>
              <a:t>: all</a:t>
            </a:r>
            <a:r>
              <a:rPr lang="en-US" baseline="30000" dirty="0"/>
              <a:t>*</a:t>
            </a:r>
            <a:r>
              <a:rPr lang="en-US" dirty="0"/>
              <a:t> arithmetic instructions set (and reset) condition codes in addition to producing a result</a:t>
            </a:r>
          </a:p>
          <a:p>
            <a:pPr lvl="2"/>
            <a:r>
              <a:rPr lang="en-US" baseline="30000" dirty="0"/>
              <a:t>*</a:t>
            </a:r>
            <a:r>
              <a:rPr lang="en-US" dirty="0"/>
              <a:t>except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; it’s not “officially” an arithmetic instruction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Explicitly</a:t>
            </a:r>
            <a:r>
              <a:rPr lang="en-US" dirty="0"/>
              <a:t>: by instructions whose sole purpose is to set condition codes</a:t>
            </a:r>
          </a:p>
          <a:p>
            <a:pPr lvl="2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endParaRPr lang="en-US" dirty="0"/>
          </a:p>
          <a:p>
            <a:pPr lvl="2"/>
            <a:r>
              <a:rPr lang="en-US" dirty="0"/>
              <a:t>They don’t actually produce results (in registers or memory)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Condition codes are left unchanged by other operations (such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3830B-CDC9-4A28-B9E8-56B47373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Condition codes on x86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Carry Flag (for unsigned)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 </a:t>
            </a:r>
            <a:r>
              <a:rPr lang="en-US" dirty="0"/>
              <a:t>Sign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Zero Flag				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</a:t>
            </a:r>
            <a:r>
              <a:rPr lang="en-US" dirty="0"/>
              <a:t>Overflow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</a:rPr>
              <a:t>PF</a:t>
            </a:r>
            <a:r>
              <a:rPr lang="en-US" dirty="0"/>
              <a:t>	Parity Flag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an arbitrary set! By combining them, can keep track of answers to many useful questions! (We’ll see exactly which in a bit.)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6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700784"/>
            <a:ext cx="10060405" cy="4928616"/>
          </a:xfrm>
        </p:spPr>
        <p:txBody>
          <a:bodyPr>
            <a:normAutofit lnSpcReduction="10000"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Set (or reset) based on the result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addq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Src</a:t>
            </a:r>
            <a:r>
              <a:rPr lang="en-US" b="1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Dest</a:t>
            </a:r>
            <a:r>
              <a:rPr lang="en-US" b="1" dirty="0">
                <a:latin typeface="Courier New"/>
                <a:ea typeface="Calibri Italic" charset="0"/>
                <a:cs typeface="Courier New"/>
                <a:sym typeface="Calibri Italic" charset="0"/>
              </a:rPr>
              <a:t>				</a:t>
            </a:r>
            <a:r>
              <a:rPr lang="en-US" b="1" dirty="0">
                <a:latin typeface="Courier New"/>
                <a:cs typeface="Courier New"/>
              </a:rPr>
              <a:t># C-analog: </a:t>
            </a:r>
            <a:r>
              <a:rPr lang="en-US" b="1" dirty="0">
                <a:latin typeface="Courier New"/>
                <a:cs typeface="Courier New"/>
                <a:sym typeface="Courier New Bold" charset="0"/>
              </a:rPr>
              <a:t>t =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a+b</a:t>
            </a:r>
            <a:endParaRPr lang="en-US" b="1" dirty="0">
              <a:latin typeface="Courier New"/>
              <a:cs typeface="Courier New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br>
              <a:rPr lang="en-US" dirty="0">
                <a:latin typeface="Courier New Bold" charset="0"/>
                <a:cs typeface="Courier New Bold" charset="0"/>
                <a:sym typeface="Courier New Bold" charset="0"/>
              </a:rPr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 encoding)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1174750" lvl="3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	   also CF takes the value of the last bit shifted (left or right)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twos-complement (signed) overflow (pos/neg overflow)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	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also, set if a 1-bit shift operation changes the sign of the result</a:t>
            </a:r>
            <a:br>
              <a:rPr lang="en-US" dirty="0">
                <a:latin typeface="Calibri"/>
                <a:cs typeface="Calibri"/>
                <a:sym typeface="Courier New Bold" charset="0"/>
              </a:rPr>
            </a:br>
            <a:endParaRPr lang="en-US" dirty="0">
              <a:latin typeface="Calibri"/>
              <a:cs typeface="Calibri"/>
              <a:sym typeface="Courier New Bold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PF set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 has an even number of 1 bits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19E4F-A512-4C4C-A72D-0125CEF85699}"/>
              </a:ext>
            </a:extLst>
          </p:cNvPr>
          <p:cNvSpPr txBox="1"/>
          <p:nvPr/>
        </p:nvSpPr>
        <p:spPr>
          <a:xfrm>
            <a:off x="607595" y="914400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1010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Compare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</a:rPr>
              <a:t>Src2, Src1</a:t>
            </a: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a-b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then throws away the result!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And sets condition codes along the way,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would!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Follows the rules we saw on the previous slide for arithmetic instructions!</a:t>
            </a:r>
          </a:p>
          <a:p>
            <a:pPr lvl="1"/>
            <a:r>
              <a:rPr lang="en-US" b="1" u="sng" dirty="0">
                <a:solidFill>
                  <a:srgbClr val="800000"/>
                </a:solidFill>
              </a:rPr>
              <a:t>Beware the order of the </a:t>
            </a:r>
            <a:r>
              <a:rPr lang="en-US" b="1" u="sng" dirty="0" err="1">
                <a:solidFill>
                  <a:srgbClr val="800000"/>
                </a:solidFill>
                <a:latin typeface="Courier New"/>
                <a:cs typeface="Courier New"/>
              </a:rPr>
              <a:t>cmp</a:t>
            </a:r>
            <a:r>
              <a:rPr lang="en-US" b="1" u="sng" dirty="0">
                <a:solidFill>
                  <a:srgbClr val="800000"/>
                </a:solidFill>
              </a:rPr>
              <a:t> operands!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signed), i.e.,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&gt; a</a:t>
            </a:r>
            <a:r>
              <a:rPr lang="en-US" dirty="0"/>
              <a:t> in a signed comparison!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and OF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used mostly in combinations with others (see in a few slides)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0D364-5F34-403B-89EB-07279872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Test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>
                <a:latin typeface="Courier New" pitchFamily="49" charset="0"/>
              </a:rPr>
              <a:t>test{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Src1</a:t>
            </a:r>
          </a:p>
          <a:p>
            <a:pPr marL="26035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, then throws away the result!</a:t>
            </a:r>
          </a:p>
          <a:p>
            <a:pPr marL="660400" lvl="1"/>
            <a:r>
              <a:rPr lang="en-US" dirty="0"/>
              <a:t>And sets condition codes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en-US" dirty="0"/>
              <a:t> would (order doesn’t matter here)</a:t>
            </a:r>
          </a:p>
          <a:p>
            <a:pPr marL="660400" lvl="1"/>
            <a:r>
              <a:rPr lang="en-US" dirty="0"/>
              <a:t>So again, same rules as arithmetic instructions</a:t>
            </a:r>
          </a:p>
          <a:p>
            <a:pPr marL="660400" lvl="1"/>
            <a:endParaRPr lang="en-US" dirty="0"/>
          </a:p>
          <a:p>
            <a:pPr marL="260350"/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i.e.,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have no bits in common</a:t>
            </a:r>
            <a:endParaRPr lang="en-US" dirty="0">
              <a:cs typeface="Calibri" panose="020F0502020204030204" pitchFamily="34" charset="0"/>
            </a:endParaRP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/>
          </a:p>
          <a:p>
            <a:pPr marL="260350"/>
            <a:r>
              <a:rPr lang="en-US" dirty="0"/>
              <a:t>Useful when doing bit masking</a:t>
            </a:r>
          </a:p>
          <a:p>
            <a:pPr marL="660400" lvl="1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&amp; 0x1</a:t>
            </a:r>
            <a:r>
              <a:rPr lang="en-US" dirty="0"/>
              <a:t>, to know whether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even or odd</a:t>
            </a:r>
          </a:p>
          <a:p>
            <a:pPr marL="660400" lvl="1"/>
            <a:r>
              <a:rPr lang="en-US" dirty="0"/>
              <a:t>If the result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is 0, it’s even, if 1, it’s 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8494D-BE4B-42D0-A0B2-62E7451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5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Step 2: 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213351"/>
          </a:xfrm>
          <a:ln/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Cannot read condition codes directly; instead observe via instructions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And generally observe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combinations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of condition codes, not individual ones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152400"/>
            <a:r>
              <a:rPr lang="en-US" sz="2400" dirty="0"/>
              <a:t>Example: the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sz="2400" dirty="0"/>
              <a:t> family of instructions</a:t>
            </a:r>
          </a:p>
          <a:p>
            <a:pPr marL="552450" lvl="1"/>
            <a:r>
              <a:rPr lang="en-US" sz="2000" dirty="0"/>
              <a:t>Write single-byte destination register based on combinations of condition codes</a:t>
            </a:r>
          </a:p>
          <a:p>
            <a:pPr marL="952500" lvl="2"/>
            <a:r>
              <a:rPr lang="en-US" sz="2000" b="1" dirty="0">
                <a:latin typeface="Courier New"/>
                <a:cs typeface="Courier New"/>
              </a:rPr>
              <a:t>set{e, ne, s, …} D</a:t>
            </a:r>
            <a:r>
              <a:rPr lang="en-US" sz="2000" dirty="0"/>
              <a:t>      where D is a 1-byte register</a:t>
            </a:r>
          </a:p>
          <a:p>
            <a:pPr marL="952500" lvl="2"/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b="1" dirty="0" err="1">
                <a:latin typeface="Courier New"/>
                <a:cs typeface="Courier New"/>
              </a:rPr>
              <a:t>sete</a:t>
            </a:r>
            <a:r>
              <a:rPr lang="en-US" sz="2000" b="1" dirty="0">
                <a:latin typeface="Courier New"/>
                <a:cs typeface="Courier New"/>
              </a:rPr>
              <a:t> %al</a:t>
            </a:r>
          </a:p>
          <a:p>
            <a:pPr marL="1409700" lvl="3"/>
            <a:r>
              <a:rPr lang="en-US" sz="1800" dirty="0">
                <a:cs typeface="Courier New"/>
              </a:rPr>
              <a:t>means: </a:t>
            </a:r>
            <a:r>
              <a:rPr lang="en-US" sz="1800" dirty="0"/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=1 if flag ZF is set,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=0 otherwise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7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110F-755D-4862-9105-9FAC08EB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 codes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42A-2817-424A-B48F-B002AD29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setle</a:t>
            </a:r>
            <a:r>
              <a:rPr lang="en-US" dirty="0"/>
              <a:t> – Less than or equal (signed)</a:t>
            </a:r>
          </a:p>
          <a:p>
            <a:pPr lvl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  <a:sym typeface="Courier New Bold" charset="0"/>
              </a:rPr>
              <a:t>Combination of condition codes: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(SF^OF)|ZF</a:t>
            </a:r>
          </a:p>
          <a:p>
            <a:pPr lvl="1"/>
            <a:r>
              <a:rPr lang="en-US" dirty="0"/>
              <a:t>SF - Sign Flag (true if negative)</a:t>
            </a:r>
          </a:p>
          <a:p>
            <a:pPr lvl="1"/>
            <a:r>
              <a:rPr lang="en-US" dirty="0"/>
              <a:t>OF – Overflow Flag (true if signed overflow occurred)</a:t>
            </a:r>
          </a:p>
          <a:p>
            <a:pPr lvl="1"/>
            <a:r>
              <a:rPr lang="en-US" dirty="0"/>
              <a:t>ZF – Zero Flag (true if result is zero)</a:t>
            </a:r>
          </a:p>
          <a:p>
            <a:pPr lvl="1"/>
            <a:endParaRPr lang="en-US" dirty="0"/>
          </a:p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All of the combos expect to be run after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src,dst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   (runs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dst-src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If: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zero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were equal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OR if one but not both: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negative (and didn’t overflow) – </a:t>
            </a:r>
            <a:r>
              <a:rPr lang="en-US" dirty="0" err="1"/>
              <a:t>src</a:t>
            </a:r>
            <a:r>
              <a:rPr lang="en-US" dirty="0"/>
              <a:t> was larger than </a:t>
            </a:r>
            <a:r>
              <a:rPr lang="en-US" dirty="0" err="1"/>
              <a:t>dst</a:t>
            </a:r>
            <a:r>
              <a:rPr lang="en-US" dirty="0"/>
              <a:t> 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overflowed (and is positive) – </a:t>
            </a:r>
            <a:r>
              <a:rPr lang="en-US" dirty="0" err="1"/>
              <a:t>dst</a:t>
            </a:r>
            <a:r>
              <a:rPr lang="en-US" dirty="0"/>
              <a:t> is negative, </a:t>
            </a:r>
            <a:r>
              <a:rPr lang="en-US" dirty="0" err="1"/>
              <a:t>src</a:t>
            </a:r>
            <a:r>
              <a:rPr lang="en-US" dirty="0"/>
              <a:t> is positive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EE1A-F467-4532-A218-766165E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9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combinations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82098"/>
              </p:ext>
            </p:extLst>
          </p:nvPr>
        </p:nvGraphicFramePr>
        <p:xfrm>
          <a:off x="954043" y="1869440"/>
          <a:ext cx="55626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04246" y="1869440"/>
            <a:ext cx="3490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Note: suffixes do not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indicate operand sizes,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but rather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723E-FF8C-CC49-9CEC-5B9923646ADE}"/>
              </a:ext>
            </a:extLst>
          </p:cNvPr>
          <p:cNvSpPr txBox="1"/>
          <p:nvPr/>
        </p:nvSpPr>
        <p:spPr>
          <a:xfrm>
            <a:off x="6904245" y="3629878"/>
            <a:ext cx="43189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These same suffixes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come back when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 see other instructions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that read condition codes.</a:t>
            </a:r>
          </a:p>
          <a:p>
            <a:pPr marL="0" lvl="1"/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Expect to be run after a </a:t>
            </a:r>
            <a:r>
              <a:rPr lang="en-US" sz="28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cmp</a:t>
            </a:r>
            <a:endParaRPr lang="en-US" sz="2800" b="1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94AF-A7A4-244E-B77D-AFC74721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Reading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42B8-0F07-0A4D-BDC2-B55C4E9E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(and others) read the current state of condition codes</a:t>
            </a:r>
          </a:p>
          <a:p>
            <a:pPr lvl="1"/>
            <a:r>
              <a:rPr lang="en-US" dirty="0"/>
              <a:t>Whatever it is, and whichever instruction changed it last</a:t>
            </a:r>
          </a:p>
          <a:p>
            <a:pPr lvl="1"/>
            <a:endParaRPr lang="en-US" dirty="0"/>
          </a:p>
          <a:p>
            <a:r>
              <a:rPr lang="en-US" dirty="0"/>
              <a:t>So when you see (for example)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</a:t>
            </a:r>
            <a:r>
              <a:rPr lang="en-US" dirty="0"/>
              <a:t>, work backwards!</a:t>
            </a:r>
          </a:p>
          <a:p>
            <a:pPr lvl="1"/>
            <a:r>
              <a:rPr lang="en-US" dirty="0"/>
              <a:t>Look at previous instructions, to find the last one to change conditions</a:t>
            </a:r>
          </a:p>
          <a:p>
            <a:pPr lvl="1"/>
            <a:r>
              <a:rPr lang="en-US" dirty="0"/>
              <a:t>Then you’ll know the two values that were compared</a:t>
            </a:r>
          </a:p>
          <a:p>
            <a:pPr lvl="1"/>
            <a:r>
              <a:rPr lang="en-US" dirty="0"/>
              <a:t>Ignore instructions that don’t touch condition codes (like moves)</a:t>
            </a:r>
          </a:p>
          <a:p>
            <a:pPr lvl="1"/>
            <a:endParaRPr lang="en-US" dirty="0"/>
          </a:p>
          <a:p>
            <a:r>
              <a:rPr lang="en-US" dirty="0"/>
              <a:t>Usually you’ll see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cmpX</a:t>
            </a:r>
            <a:r>
              <a:rPr lang="en-US" dirty="0"/>
              <a:t>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dirty="0"/>
              <a:t>, or arithmetic) right before</a:t>
            </a:r>
          </a:p>
          <a:p>
            <a:pPr lvl="1"/>
            <a:r>
              <a:rPr lang="en-US" dirty="0"/>
              <a:t>But not always, so know what to do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C09A-8A55-4769-B97F-FB70172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0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313-CDD2-4CE4-9701-CE7D0245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AA11-9513-4816-8AA9-AC1BA9DE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(does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Which flag(s) are set?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5276E-CB3C-45DE-9AA6-C065EBD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A9BF2-BDCB-4E3E-AC11-7A0191DC1410}"/>
              </a:ext>
            </a:extLst>
          </p:cNvPr>
          <p:cNvSpPr txBox="1"/>
          <p:nvPr/>
        </p:nvSpPr>
        <p:spPr>
          <a:xfrm>
            <a:off x="241835" y="3869741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45403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313-CDD2-4CE4-9701-CE7D0245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AA11-9513-4816-8AA9-AC1BA9DE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(does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Which flag(s) are set?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ZF is set </a:t>
            </a:r>
            <a:r>
              <a:rPr lang="en-US" dirty="0"/>
              <a:t>(because the two are equal and subtracted)</a:t>
            </a:r>
          </a:p>
          <a:p>
            <a:pPr lvl="1"/>
            <a:r>
              <a:rPr lang="en-US" b="1" dirty="0"/>
              <a:t>PF is set</a:t>
            </a:r>
            <a:r>
              <a:rPr lang="en-US" dirty="0"/>
              <a:t> </a:t>
            </a:r>
            <a:r>
              <a:rPr lang="en-US" sz="2200" dirty="0"/>
              <a:t>(because there are an even number of 1 bits in result, zero is even)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5276E-CB3C-45DE-9AA6-C065EBD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A9BF2-BDCB-4E3E-AC11-7A0191DC1410}"/>
              </a:ext>
            </a:extLst>
          </p:cNvPr>
          <p:cNvSpPr txBox="1"/>
          <p:nvPr/>
        </p:nvSpPr>
        <p:spPr>
          <a:xfrm>
            <a:off x="241835" y="3869741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1544596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b="1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60200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2714854"/>
          </a:xfrm>
        </p:spPr>
        <p:txBody>
          <a:bodyPr>
            <a:normAutofit/>
          </a:bodyPr>
          <a:lstStyle/>
          <a:p>
            <a:r>
              <a:rPr lang="en-US" dirty="0"/>
              <a:t>From C source code, using a compiler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–O1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-S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sum.c</a:t>
            </a:r>
            <a:endParaRPr lang="en-US" b="1" dirty="0">
              <a:latin typeface="Courier New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n-US" dirty="0"/>
              <a:t>Produces file </a:t>
            </a:r>
            <a:r>
              <a:rPr lang="en-US" b="1" dirty="0" err="1">
                <a:latin typeface="Courier New" pitchFamily="49" charset="0"/>
              </a:rPr>
              <a:t>sum.s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Alternative: online compiler, shows </a:t>
            </a:r>
            <a:r>
              <a:rPr lang="en-US" dirty="0" err="1"/>
              <a:t>asm</a:t>
            </a:r>
            <a:r>
              <a:rPr lang="en-US" dirty="0"/>
              <a:t> output: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https://godbolt.org</a:t>
            </a:r>
            <a:endParaRPr lang="en-US" b="1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May get very different results on different machines due to different versions of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and different compiler settings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6E4634-4D0C-224A-BD2A-2086FB3B95C5}"/>
              </a:ext>
            </a:extLst>
          </p:cNvPr>
          <p:cNvSpPr/>
          <p:nvPr/>
        </p:nvSpPr>
        <p:spPr bwMode="auto">
          <a:xfrm>
            <a:off x="2765738" y="1654935"/>
            <a:ext cx="533400" cy="48443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514FD6-E758-2941-8200-AEA7E829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619" y="3857854"/>
            <a:ext cx="3959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kern="0"/>
              <a:t>C Code: </a:t>
            </a:r>
            <a:r>
              <a:rPr lang="en-US" b="0" kern="0"/>
              <a:t>sum.c</a:t>
            </a:r>
          </a:p>
          <a:p>
            <a:pPr>
              <a:buFont typeface="Wingdings 2" pitchFamily="18" charset="2"/>
              <a:buNone/>
            </a:pPr>
            <a:endParaRPr lang="en-US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5D4CF3F-1D2C-D745-B30C-9592F946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4315054"/>
            <a:ext cx="38100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sum(long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     long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1E8FC-18F7-6941-A02E-D75BC332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418" y="3826104"/>
            <a:ext cx="45720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assembly: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sum.s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DA2EF6-BA0D-1848-915E-D8974F81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819" y="4307118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A5E59F-012D-47E8-ABF3-FD58BB2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6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3646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machine code, using a disassembler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</a:t>
            </a:r>
            <a:r>
              <a:rPr lang="en-US" b="1" dirty="0" err="1">
                <a:latin typeface="Courier New" pitchFamily="49" charset="0"/>
              </a:rPr>
              <a:t>sum.o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Within the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prog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(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) disassemble sum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 tutorial coming soon!</a:t>
            </a:r>
          </a:p>
          <a:p>
            <a:pPr lvl="2"/>
            <a:endParaRPr lang="en-US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Disassemblers are approximate; some information is lost during translation from assembly to machine code</a:t>
            </a:r>
          </a:p>
          <a:p>
            <a:pPr lvl="2"/>
            <a:r>
              <a:rPr lang="en-US" dirty="0"/>
              <a:t>Label names are lost, what is just data (vs code) is lost,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if you don’t have the source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73D34E-1303-9B48-A799-F05D7EC6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535171"/>
            <a:ext cx="77343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0000000000400595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400595:  53               push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400596:  48 89 d3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400599:  e8 f2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callq</a:t>
            </a:r>
            <a:r>
              <a:rPr lang="en-US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40059e:  48 89 03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4005a1:  5b               pop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4005a2:  c3               </a:t>
            </a:r>
            <a:r>
              <a:rPr lang="en-US" dirty="0" err="1">
                <a:latin typeface="Courier New" pitchFamily="49" charset="0"/>
              </a:rPr>
              <a:t>retq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160B2-6EB7-4480-B2A1-883C9F3E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BF4-E3A4-4521-84A2-44BA6A2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Godbolt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DF62-11CD-4C68-8347-7AFC89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26144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Ignore section labeled: “_</a:t>
            </a:r>
            <a:r>
              <a:rPr lang="en-US" sz="1400" dirty="0" err="1"/>
              <a:t>dl_relocate_static_pie</a:t>
            </a:r>
            <a:r>
              <a:rPr lang="en-US" sz="1400" dirty="0"/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Play around with this to try stuff on your own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https://godbolt.org/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F403-3566-41B3-A681-DE9E41F5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E20A0-8372-4007-8AA6-8C3D5473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14" y="228600"/>
            <a:ext cx="83735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6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Godbolt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305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exploring x86-64 assembly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endParaRPr lang="en-US" dirty="0"/>
          </a:p>
          <a:p>
            <a:r>
              <a:rPr lang="en-US" dirty="0"/>
              <a:t>Discuss real-world x86-64</a:t>
            </a:r>
          </a:p>
          <a:p>
            <a:pPr lvl="1"/>
            <a:r>
              <a:rPr lang="en-US" dirty="0"/>
              <a:t>Special cases</a:t>
            </a:r>
          </a:p>
          <a:p>
            <a:pPr lvl="1"/>
            <a:r>
              <a:rPr lang="en-US" dirty="0"/>
              <a:t>Generating assembly</a:t>
            </a:r>
          </a:p>
          <a:p>
            <a:pPr lvl="1"/>
            <a:endParaRPr lang="en-US" dirty="0"/>
          </a:p>
          <a:p>
            <a:r>
              <a:rPr lang="en-US" dirty="0"/>
              <a:t>Understand condition codes</a:t>
            </a:r>
          </a:p>
          <a:p>
            <a:pPr lvl="1"/>
            <a:r>
              <a:rPr lang="en-US" dirty="0"/>
              <a:t>Method for testing Boolean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93881" y="774879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Two-operand instructions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graphicFrame>
        <p:nvGraphicFramePr>
          <p:cNvPr id="692437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24497"/>
              </p:ext>
            </p:extLst>
          </p:nvPr>
        </p:nvGraphicFramePr>
        <p:xfrm>
          <a:off x="774881" y="1264920"/>
          <a:ext cx="6858000" cy="27736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Substract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imulq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^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Exclusive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|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andq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&amp;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60054"/>
              </p:ext>
            </p:extLst>
          </p:nvPr>
        </p:nvGraphicFramePr>
        <p:xfrm>
          <a:off x="774881" y="4518336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arithmetic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logical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 (same as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AF9EAF3E-2B10-4039-BEF6-992BAA11A437}"/>
              </a:ext>
            </a:extLst>
          </p:cNvPr>
          <p:cNvSpPr txBox="1">
            <a:spLocks noChangeArrowheads="1"/>
          </p:cNvSpPr>
          <p:nvPr/>
        </p:nvSpPr>
        <p:spPr>
          <a:xfrm>
            <a:off x="393881" y="4027007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Shifts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918BF-1089-450A-B154-F53A14437908}"/>
              </a:ext>
            </a:extLst>
          </p:cNvPr>
          <p:cNvSpPr txBox="1"/>
          <p:nvPr/>
        </p:nvSpPr>
        <p:spPr>
          <a:xfrm>
            <a:off x="7856113" y="1264920"/>
            <a:ext cx="3825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Operand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Immediate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Memory</a:t>
            </a:r>
          </a:p>
          <a:p>
            <a:r>
              <a:rPr lang="en-US" sz="2400" dirty="0"/>
              <a:t>(Only one can be memory)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Be careful with operand order!!!</a:t>
            </a:r>
          </a:p>
          <a:p>
            <a:r>
              <a:rPr lang="en-US" sz="2400" dirty="0"/>
              <a:t>(Matters for some operations)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8FEF462-05CE-4E91-9868-6A512E2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07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587</TotalTime>
  <Words>6286</Words>
  <Application>Microsoft Office PowerPoint</Application>
  <PresentationFormat>Widescreen</PresentationFormat>
  <Paragraphs>1224</Paragraphs>
  <Slides>66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Anonymous Pro</vt:lpstr>
      <vt:lpstr>Arial</vt:lpstr>
      <vt:lpstr>Arial Narrow</vt:lpstr>
      <vt:lpstr>Calibri</vt:lpstr>
      <vt:lpstr>Calibri Bold</vt:lpstr>
      <vt:lpstr>Consolas</vt:lpstr>
      <vt:lpstr>Courier</vt:lpstr>
      <vt:lpstr>Courier New</vt:lpstr>
      <vt:lpstr>Courier New Bold</vt:lpstr>
      <vt:lpstr>Seravek Light</vt:lpstr>
      <vt:lpstr>Tahoma</vt:lpstr>
      <vt:lpstr>Wingdings</vt:lpstr>
      <vt:lpstr>Wingdings 2</vt:lpstr>
      <vt:lpstr>Class Slides</vt:lpstr>
      <vt:lpstr>Lecture 06 Arithmetic Instructions</vt:lpstr>
      <vt:lpstr>Administrivia</vt:lpstr>
      <vt:lpstr>Instruction Set Architecture sits at software/hardware interface</vt:lpstr>
      <vt:lpstr>x86-64 Integer Registers</vt:lpstr>
      <vt:lpstr>Three Basic Kinds of Instructions</vt:lpstr>
      <vt:lpstr>Operand Combinations</vt:lpstr>
      <vt:lpstr>Today’s Goals</vt:lpstr>
      <vt:lpstr>Outline</vt:lpstr>
      <vt:lpstr>Some arithmetic operations</vt:lpstr>
      <vt:lpstr>A note on instruction names</vt:lpstr>
      <vt:lpstr>Some Arithmetic Operations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Question + Break</vt:lpstr>
      <vt:lpstr>Question + Break</vt:lpstr>
      <vt:lpstr>Outline</vt:lpstr>
      <vt:lpstr>x86-64 Integer Registers</vt:lpstr>
      <vt:lpstr>Moving data of different sizes</vt:lpstr>
      <vt:lpstr>Example: moving byte data</vt:lpstr>
      <vt:lpstr>32-bit Instruction Peculiarities</vt:lpstr>
      <vt:lpstr>Outline</vt:lpstr>
      <vt:lpstr>Complete Memory Addressing Modes</vt:lpstr>
      <vt:lpstr>Saving computed addresses</vt:lpstr>
      <vt:lpstr>Address computation instruction</vt:lpstr>
      <vt:lpstr>Example:  lea  vs.  mov</vt:lpstr>
      <vt:lpstr>Example:  lea  vs.  mov</vt:lpstr>
      <vt:lpstr>Example:  lea  vs.  mov</vt:lpstr>
      <vt:lpstr>Example:  lea  vs.  mov</vt:lpstr>
      <vt:lpstr>Example:  lea  vs.  mov</vt:lpstr>
      <vt:lpstr>Why does the compiler love lea?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Break + Say hi to your neighbors</vt:lpstr>
      <vt:lpstr>Break + Say hi to your neighbors</vt:lpstr>
      <vt:lpstr>Outline</vt:lpstr>
      <vt:lpstr>What can instructions do?</vt:lpstr>
      <vt:lpstr>Condition codes</vt:lpstr>
      <vt:lpstr>Conditionals at the machine level</vt:lpstr>
      <vt:lpstr>Two-Step Conditional Process: Bool Ops</vt:lpstr>
      <vt:lpstr>Two-Step Conditional Process: Bool Ops</vt:lpstr>
      <vt:lpstr>Two-Step Conditional Process: Bool Ops</vt:lpstr>
      <vt:lpstr>Step 1: Setting condition codes</vt:lpstr>
      <vt:lpstr>Implicitly Setting Condition Codes</vt:lpstr>
      <vt:lpstr>Implicitly Setting Condition Codes</vt:lpstr>
      <vt:lpstr>Explicitly Setting Condition Codes: Compare</vt:lpstr>
      <vt:lpstr>Explicitly Setting Condition Codes: Test</vt:lpstr>
      <vt:lpstr>Step 2: Reading Condition Codes</vt:lpstr>
      <vt:lpstr>Using condition codes for comparison</vt:lpstr>
      <vt:lpstr>Condition codes combinations</vt:lpstr>
      <vt:lpstr>Step 2: Reading Condition Codes</vt:lpstr>
      <vt:lpstr>Question + Break</vt:lpstr>
      <vt:lpstr>Question + Break</vt:lpstr>
      <vt:lpstr>Outline</vt:lpstr>
      <vt:lpstr>How to Get Your Hands on Assembly</vt:lpstr>
      <vt:lpstr>How to Get Your Hands on Assembly</vt:lpstr>
      <vt:lpstr>Godbolt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Arithmetic Instructions</dc:title>
  <dc:creator>Branden Ghena</dc:creator>
  <cp:lastModifiedBy>Branden Ghena</cp:lastModifiedBy>
  <cp:revision>42</cp:revision>
  <dcterms:created xsi:type="dcterms:W3CDTF">2021-04-15T04:13:58Z</dcterms:created>
  <dcterms:modified xsi:type="dcterms:W3CDTF">2023-01-25T16:59:58Z</dcterms:modified>
</cp:coreProperties>
</file>