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4"/>
  </p:notesMasterIdLst>
  <p:sldIdLst>
    <p:sldId id="256" r:id="rId2"/>
    <p:sldId id="800" r:id="rId3"/>
    <p:sldId id="264" r:id="rId4"/>
    <p:sldId id="2285" r:id="rId5"/>
    <p:sldId id="734" r:id="rId6"/>
    <p:sldId id="747" r:id="rId7"/>
    <p:sldId id="2294" r:id="rId8"/>
    <p:sldId id="2295" r:id="rId9"/>
    <p:sldId id="749" r:id="rId10"/>
    <p:sldId id="772" r:id="rId11"/>
    <p:sldId id="790" r:id="rId12"/>
    <p:sldId id="791" r:id="rId13"/>
    <p:sldId id="717" r:id="rId14"/>
    <p:sldId id="752" r:id="rId15"/>
    <p:sldId id="753" r:id="rId16"/>
    <p:sldId id="754" r:id="rId17"/>
    <p:sldId id="755" r:id="rId18"/>
    <p:sldId id="756" r:id="rId19"/>
    <p:sldId id="778" r:id="rId20"/>
    <p:sldId id="718" r:id="rId21"/>
    <p:sldId id="792" r:id="rId22"/>
    <p:sldId id="2290" r:id="rId23"/>
    <p:sldId id="802" r:id="rId24"/>
    <p:sldId id="803" r:id="rId25"/>
    <p:sldId id="804" r:id="rId26"/>
    <p:sldId id="801" r:id="rId27"/>
    <p:sldId id="807" r:id="rId28"/>
    <p:sldId id="808" r:id="rId29"/>
    <p:sldId id="2289" r:id="rId30"/>
    <p:sldId id="2286" r:id="rId31"/>
    <p:sldId id="720" r:id="rId32"/>
    <p:sldId id="702" r:id="rId33"/>
    <p:sldId id="793" r:id="rId34"/>
    <p:sldId id="2291" r:id="rId35"/>
    <p:sldId id="794" r:id="rId36"/>
    <p:sldId id="795" r:id="rId37"/>
    <p:sldId id="704" r:id="rId38"/>
    <p:sldId id="759" r:id="rId39"/>
    <p:sldId id="760" r:id="rId40"/>
    <p:sldId id="796" r:id="rId41"/>
    <p:sldId id="706" r:id="rId42"/>
    <p:sldId id="705" r:id="rId43"/>
    <p:sldId id="797" r:id="rId44"/>
    <p:sldId id="708" r:id="rId45"/>
    <p:sldId id="723" r:id="rId46"/>
    <p:sldId id="711" r:id="rId47"/>
    <p:sldId id="387" r:id="rId48"/>
    <p:sldId id="819" r:id="rId49"/>
    <p:sldId id="816" r:id="rId50"/>
    <p:sldId id="813" r:id="rId51"/>
    <p:sldId id="815" r:id="rId52"/>
    <p:sldId id="817" r:id="rId53"/>
    <p:sldId id="818" r:id="rId54"/>
    <p:sldId id="2287" r:id="rId55"/>
    <p:sldId id="779" r:id="rId56"/>
    <p:sldId id="697" r:id="rId57"/>
    <p:sldId id="757" r:id="rId58"/>
    <p:sldId id="700" r:id="rId59"/>
    <p:sldId id="806" r:id="rId60"/>
    <p:sldId id="2288" r:id="rId61"/>
    <p:sldId id="799" r:id="rId62"/>
    <p:sldId id="724" r:id="rId63"/>
    <p:sldId id="730" r:id="rId64"/>
    <p:sldId id="725" r:id="rId65"/>
    <p:sldId id="729" r:id="rId66"/>
    <p:sldId id="727" r:id="rId67"/>
    <p:sldId id="777" r:id="rId68"/>
    <p:sldId id="731" r:id="rId69"/>
    <p:sldId id="765" r:id="rId70"/>
    <p:sldId id="766" r:id="rId71"/>
    <p:sldId id="770" r:id="rId72"/>
    <p:sldId id="77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0"/>
            <p14:sldId id="264"/>
          </p14:sldIdLst>
        </p14:section>
        <p14:section name="Branching" id="{B55B8E8C-5EAB-4A1E-A4E9-AE5E896E46FA}">
          <p14:sldIdLst>
            <p14:sldId id="2285"/>
            <p14:sldId id="734"/>
            <p14:sldId id="747"/>
            <p14:sldId id="2294"/>
            <p14:sldId id="2295"/>
            <p14:sldId id="749"/>
            <p14:sldId id="772"/>
            <p14:sldId id="790"/>
            <p14:sldId id="791"/>
            <p14:sldId id="717"/>
            <p14:sldId id="752"/>
            <p14:sldId id="753"/>
            <p14:sldId id="754"/>
            <p14:sldId id="755"/>
            <p14:sldId id="756"/>
            <p14:sldId id="778"/>
            <p14:sldId id="718"/>
            <p14:sldId id="792"/>
            <p14:sldId id="2290"/>
            <p14:sldId id="802"/>
            <p14:sldId id="803"/>
            <p14:sldId id="804"/>
            <p14:sldId id="801"/>
            <p14:sldId id="807"/>
            <p14:sldId id="808"/>
            <p14:sldId id="2289"/>
          </p14:sldIdLst>
        </p14:section>
        <p14:section name="Loops" id="{37E8911B-1CAF-420B-9C11-575C2028C085}">
          <p14:sldIdLst>
            <p14:sldId id="2286"/>
            <p14:sldId id="720"/>
            <p14:sldId id="702"/>
            <p14:sldId id="793"/>
            <p14:sldId id="2291"/>
            <p14:sldId id="794"/>
            <p14:sldId id="795"/>
            <p14:sldId id="704"/>
            <p14:sldId id="759"/>
            <p14:sldId id="760"/>
            <p14:sldId id="796"/>
            <p14:sldId id="706"/>
            <p14:sldId id="705"/>
            <p14:sldId id="797"/>
            <p14:sldId id="708"/>
            <p14:sldId id="723"/>
            <p14:sldId id="711"/>
            <p14:sldId id="387"/>
            <p14:sldId id="819"/>
            <p14:sldId id="816"/>
            <p14:sldId id="813"/>
            <p14:sldId id="815"/>
            <p14:sldId id="817"/>
            <p14:sldId id="818"/>
          </p14:sldIdLst>
        </p14:section>
        <p14:section name="Conditional Moves" id="{49ED9939-6E29-4A62-A043-6FA9F5D414B5}">
          <p14:sldIdLst>
            <p14:sldId id="2287"/>
            <p14:sldId id="779"/>
            <p14:sldId id="697"/>
            <p14:sldId id="757"/>
            <p14:sldId id="700"/>
            <p14:sldId id="806"/>
          </p14:sldIdLst>
        </p14:section>
        <p14:section name="Wrapup" id="{29A7F866-9DA9-446B-8359-CE426CB89C7A}">
          <p14:sldIdLst>
            <p14:sldId id="2288"/>
          </p14:sldIdLst>
        </p14:section>
        <p14:section name="Bonus: Switch Statements" id="{FD7A0B81-CF9A-4FD4-A68E-06A4198765CD}">
          <p14:sldIdLst>
            <p14:sldId id="799"/>
            <p14:sldId id="724"/>
            <p14:sldId id="730"/>
            <p14:sldId id="725"/>
            <p14:sldId id="729"/>
            <p14:sldId id="727"/>
            <p14:sldId id="777"/>
            <p14:sldId id="731"/>
            <p14:sldId id="765"/>
            <p14:sldId id="766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FC245-4E88-4D12-96E3-26613A969D00}" type="slidenum">
              <a:rPr lang="en-US"/>
              <a:pPr/>
              <a:t>9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4AB2-E893-41BF-8887-085F62A0B3A3}" type="slidenum">
              <a:rPr lang="en-US"/>
              <a:pPr/>
              <a:t>62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63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5FED7-DF9A-4526-80CC-A982B92AF296}" type="slidenum">
              <a:rPr lang="en-US"/>
              <a:pPr/>
              <a:t>64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65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7AFDF-7FDB-48BF-94D0-49280B35A77C}" type="slidenum">
              <a:rPr lang="en-US"/>
              <a:pPr/>
              <a:t>66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B4D1-843D-42E7-9E37-4438A0B9CF6A}" type="slidenum">
              <a:rPr lang="en-US"/>
              <a:pPr/>
              <a:t>68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7AF-E57F-4912-8EA2-30991E05106C}" type="slidenum">
              <a:rPr lang="en-US"/>
              <a:pPr/>
              <a:t>69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70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71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D53A-349F-4116-A8CE-D2D83016D5B6}" type="slidenum">
              <a:rPr lang="en-US"/>
              <a:pPr/>
              <a:t>20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the way the assembly code typically looks for the genera if-else form; there are other forms, look at problem 3.17</a:t>
            </a:r>
          </a:p>
        </p:txBody>
      </p:sp>
    </p:spTree>
    <p:extLst>
      <p:ext uri="{BB962C8B-B14F-4D97-AF65-F5344CB8AC3E}">
        <p14:creationId xmlns:p14="http://schemas.microsoft.com/office/powerpoint/2010/main" val="7260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E557-B2DB-42E9-A2CB-947E06658F68}" type="slidenum">
              <a:rPr lang="en-US"/>
              <a:pPr/>
              <a:t>31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9E2F-5052-49F1-AEEA-57CF69CC9E02}" type="slidenum">
              <a:rPr lang="en-US"/>
              <a:pPr/>
              <a:t>45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EF7C704-F835-43C2-A143-2837B0D6F0CA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1D2-52ED-47FC-BAF8-80DA8819C4F0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EF-43C7-4797-A0A7-47152754031C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45C6-6316-4838-B8EB-E96A156820B5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8766-F864-4EEA-AEB5-F09128653F8E}" type="datetime1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83115-F5B6-4F46-9176-80760AC96831}" type="datetime1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82872-A656-46C2-B042-73DD171BD6B8}" type="datetime1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Control Flow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607596" y="1143000"/>
            <a:ext cx="4615758" cy="5029200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/>
              <a:t> has two options</a:t>
            </a:r>
          </a:p>
          <a:p>
            <a:pPr marL="1009650" lvl="2"/>
            <a:r>
              <a:rPr lang="en-US" b="1" dirty="0"/>
              <a:t>Direct</a:t>
            </a:r>
            <a:r>
              <a:rPr lang="en-US" dirty="0"/>
              <a:t>: to a label</a:t>
            </a:r>
            <a:br>
              <a:rPr lang="en-US" dirty="0"/>
            </a:br>
            <a:r>
              <a:rPr lang="en-US" dirty="0"/>
              <a:t>(literal address)</a:t>
            </a:r>
            <a:br>
              <a:rPr lang="en-US" dirty="0"/>
            </a:br>
            <a:endParaRPr lang="en-US" dirty="0"/>
          </a:p>
          <a:p>
            <a:pPr marL="1009650" lvl="2"/>
            <a:r>
              <a:rPr lang="en-US" b="1" dirty="0"/>
              <a:t>Indirect</a:t>
            </a:r>
            <a:r>
              <a:rPr lang="en-US" dirty="0"/>
              <a:t>: based on a register</a:t>
            </a:r>
          </a:p>
          <a:p>
            <a:pPr marL="1009650" lvl="2"/>
            <a:endParaRPr lang="en-US" dirty="0"/>
          </a:p>
          <a:p>
            <a:pPr marL="1009650" lvl="2"/>
            <a:r>
              <a:rPr lang="en-US" dirty="0"/>
              <a:t>Direct is the most common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4292"/>
              </p:ext>
            </p:extLst>
          </p:nvPr>
        </p:nvGraphicFramePr>
        <p:xfrm>
          <a:off x="5484394" y="1143000"/>
          <a:ext cx="6096000" cy="444659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or Equal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D87CF-5734-4880-99FB-082D7E4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4A2-B26B-454E-B024-5B3DCB0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building C constructs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536-BF00-4EF5-9362-D19AF402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will let us build the flow control statements in C</a:t>
            </a:r>
          </a:p>
          <a:p>
            <a:pPr lvl="1"/>
            <a:r>
              <a:rPr lang="en-US" dirty="0"/>
              <a:t>If, While, For, Switch, etc.</a:t>
            </a:r>
          </a:p>
          <a:p>
            <a:pPr lvl="1"/>
            <a:endParaRPr lang="en-US" dirty="0"/>
          </a:p>
          <a:p>
            <a:r>
              <a:rPr lang="en-US" dirty="0"/>
              <a:t>But the translation isn’t always obvious</a:t>
            </a:r>
          </a:p>
          <a:p>
            <a:pPr lvl="1"/>
            <a:r>
              <a:rPr lang="en-US" dirty="0"/>
              <a:t>Might switch ordering, or negate the logical condition</a:t>
            </a:r>
          </a:p>
          <a:p>
            <a:pPr lvl="1"/>
            <a:r>
              <a:rPr lang="en-US" dirty="0"/>
              <a:t>Maintains the same result when it runs, but easier for assembly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C into something simpler (closer to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simpler C into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B2E8-F647-4D94-88FE-C4B39E7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6F4-3060-4F05-BB9F-681B5DE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“something simpler” is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528-108F-4E9D-9922-7E6C739A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5279637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as means of</a:t>
            </a:r>
            <a:br>
              <a:rPr lang="en-US" dirty="0"/>
            </a:br>
            <a:r>
              <a:rPr lang="en-US" dirty="0"/>
              <a:t>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Place labels wherever you want in code</a:t>
            </a:r>
          </a:p>
          <a:p>
            <a:pPr marL="552450" lvl="1"/>
            <a:r>
              <a:rPr lang="en-US" dirty="0" err="1"/>
              <a:t>Goto</a:t>
            </a:r>
            <a:r>
              <a:rPr lang="en-US" dirty="0"/>
              <a:t> “jumps” to the referenced label</a:t>
            </a:r>
          </a:p>
          <a:p>
            <a:pPr marL="552450" lvl="1"/>
            <a:endParaRPr lang="en-US" dirty="0"/>
          </a:p>
          <a:p>
            <a:r>
              <a:rPr lang="en-US" dirty="0"/>
              <a:t>Generally considered bad programming style</a:t>
            </a:r>
          </a:p>
          <a:p>
            <a:pPr lvl="1"/>
            <a:r>
              <a:rPr lang="en-US" dirty="0"/>
              <a:t>Makes it really difficult to understand what code is doing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EDC3-0DAF-4DC8-AAB8-E35CB3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85517-D9E4-426F-B0CB-2E62608DA90A}"/>
              </a:ext>
            </a:extLst>
          </p:cNvPr>
          <p:cNvSpPr txBox="1"/>
          <p:nvPr/>
        </p:nvSpPr>
        <p:spPr>
          <a:xfrm>
            <a:off x="6304768" y="1143000"/>
            <a:ext cx="545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3){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end; }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”);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(“World!\n”);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Prints: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World!\n”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8265B07-D7E3-4126-AE48-A1FA9A55B8A3}"/>
              </a:ext>
            </a:extLst>
          </p:cNvPr>
          <p:cNvSpPr/>
          <p:nvPr/>
        </p:nvSpPr>
        <p:spPr>
          <a:xfrm>
            <a:off x="5999966" y="1741118"/>
            <a:ext cx="1434230" cy="1511806"/>
          </a:xfrm>
          <a:prstGeom prst="arc">
            <a:avLst>
              <a:gd name="adj1" fmla="val 5212675"/>
              <a:gd name="adj2" fmla="val 14498023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D572CF6-B7AB-F7E2-DA32-6F054B4C6000}"/>
              </a:ext>
            </a:extLst>
          </p:cNvPr>
          <p:cNvSpPr/>
          <p:nvPr/>
        </p:nvSpPr>
        <p:spPr>
          <a:xfrm rot="11319794">
            <a:off x="10451197" y="2137515"/>
            <a:ext cx="1342325" cy="1441976"/>
          </a:xfrm>
          <a:prstGeom prst="arc">
            <a:avLst>
              <a:gd name="adj1" fmla="val 5212675"/>
              <a:gd name="adj2" fmla="val 15612450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07BC7-9635-0292-E937-3238CFABC4D5}"/>
              </a:ext>
            </a:extLst>
          </p:cNvPr>
          <p:cNvCxnSpPr/>
          <p:nvPr/>
        </p:nvCxnSpPr>
        <p:spPr>
          <a:xfrm flipH="1">
            <a:off x="7738998" y="3568978"/>
            <a:ext cx="34091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26E1-DF88-4CCD-B9FB-23CDFDA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20721" y="11557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813316" y="1155700"/>
            <a:ext cx="3962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584BC-0825-4A4F-8ED4-A4CDB38E6D9B}"/>
              </a:ext>
            </a:extLst>
          </p:cNvPr>
          <p:cNvCxnSpPr>
            <a:cxnSpLocks/>
          </p:cNvCxnSpPr>
          <p:nvPr/>
        </p:nvCxnSpPr>
        <p:spPr>
          <a:xfrm>
            <a:off x="4775716" y="1625252"/>
            <a:ext cx="1845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A24AF7-0012-4A2F-B9F3-342CFA8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46322"/>
            <a:ext cx="8210728" cy="1925877"/>
          </a:xfrm>
        </p:spPr>
        <p:txBody>
          <a:bodyPr/>
          <a:lstStyle/>
          <a:p>
            <a:r>
              <a:rPr lang="en-US" dirty="0"/>
              <a:t>Translate an if statement into</a:t>
            </a:r>
            <a:br>
              <a:rPr lang="en-US" dirty="0"/>
            </a:br>
            <a:r>
              <a:rPr lang="en-US" dirty="0"/>
              <a:t>a “simpler”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Makes the if statement closer to machine code because </a:t>
            </a:r>
            <a:r>
              <a:rPr lang="en-US" dirty="0" err="1"/>
              <a:t>goto</a:t>
            </a:r>
            <a:r>
              <a:rPr lang="en-US" dirty="0"/>
              <a:t> can translate to jumps</a:t>
            </a:r>
          </a:p>
        </p:txBody>
      </p:sp>
    </p:spTree>
    <p:extLst>
      <p:ext uri="{BB962C8B-B14F-4D97-AF65-F5344CB8AC3E}">
        <p14:creationId xmlns:p14="http://schemas.microsoft.com/office/powerpoint/2010/main" val="84639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21-B049-4D39-9A4F-D56F3DB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969000" y="1752600"/>
            <a:ext cx="4953696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8AB4C-4982-8043-8EEE-DD7F52B2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5260FE-D1F3-C64E-8DC0-97C5599D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6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/>
        </p:nvSpPr>
        <p:spPr bwMode="auto">
          <a:xfrm>
            <a:off x="5968999" y="1752600"/>
            <a:ext cx="5329477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  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C25B-46E8-452F-9530-1C5D7AD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01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52600" y="2514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52600" y="278892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19800" y="2209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19800" y="2514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28C000C-9B2B-6D49-A764-279A80C5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CB7BEC-B009-ED41-A017-01278232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1F00-550F-4C99-8DD8-4645E2E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6849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048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019800" y="30480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2743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7070B2C-C265-AC4A-8EA5-4B5F4DD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82D7E8-471A-164B-8562-40BE6FD6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8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ADD7-0BF6-489C-922A-E946C1A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8574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352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3276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9828AAED-CD60-6A46-9310-1AE026AC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DDD72C-4097-1747-BE8C-AF6D08BB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E6B0E-9944-4023-ABE7-B372C9D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5818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880622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384048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14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38862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2558A6DB-321E-E843-BEC0-C267CBF7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5B0FEA-DF46-0944-AD9A-728C8D7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2A718-6AC5-4E94-B739-484F48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185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611394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4648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AFE561D-76C3-E844-AB93-F315178F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4CA2AF3-BE9E-BA4F-9DF2-47BF4B1D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exam one week from today</a:t>
            </a:r>
          </a:p>
          <a:p>
            <a:pPr lvl="1"/>
            <a:r>
              <a:rPr lang="en-US" dirty="0"/>
              <a:t>Class time next week Wednesday (Feb 1st)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Covers everything from the start of class through today</a:t>
            </a:r>
          </a:p>
          <a:p>
            <a:pPr lvl="2"/>
            <a:r>
              <a:rPr lang="en-US" dirty="0"/>
              <a:t>Does NOT cover function calls in assembly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 a pencil and one 8.5”x11” inch paper with notes</a:t>
            </a:r>
          </a:p>
          <a:p>
            <a:pPr lvl="2"/>
            <a:r>
              <a:rPr lang="en-US" dirty="0"/>
              <a:t>Notes can be on both sides, handwritten or typed</a:t>
            </a:r>
          </a:p>
          <a:p>
            <a:pPr lvl="1"/>
            <a:r>
              <a:rPr lang="en-US" dirty="0"/>
              <a:t>No calculators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Practice exam (and solutions) are on the Canvas home page</a:t>
            </a:r>
          </a:p>
          <a:p>
            <a:pPr lvl="1"/>
            <a:r>
              <a:rPr lang="en-US" dirty="0"/>
              <a:t>Also good practice: Homework 2 (due Monday), phases 1-3 of Bomb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2758" y="984741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C Code</a:t>
            </a:r>
          </a:p>
          <a:p>
            <a:pPr marL="223838" indent="-223838" algn="ctr" defTabSz="895350" eaLnBrk="0" hangingPunct="0"/>
            <a:endParaRPr lang="en-US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3308958" y="1365741"/>
            <a:ext cx="2514600" cy="119776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if 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test-expr</a:t>
            </a:r>
            <a:r>
              <a:rPr lang="en-US" i="1" dirty="0"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</a:rPr>
              <a:t>then-statement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880958" y="908541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423758" y="1289541"/>
            <a:ext cx="3581400" cy="2582758"/>
          </a:xfrm>
          <a:prstGeom prst="rect">
            <a:avLst/>
          </a:prstGeom>
          <a:solidFill>
            <a:srgbClr val="CDF1C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</a:rPr>
              <a:t>n</a:t>
            </a:r>
            <a:r>
              <a:rPr lang="en-US" dirty="0" err="1">
                <a:latin typeface="Courier New" pitchFamily="49" charset="0"/>
              </a:rPr>
              <a:t>test</a:t>
            </a:r>
            <a:r>
              <a:rPr lang="en-US" dirty="0">
                <a:latin typeface="Courier New" pitchFamily="49" charset="0"/>
              </a:rPr>
              <a:t> = !(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expr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ntest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Else;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then-statement;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Else: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else-statement;</a:t>
            </a:r>
          </a:p>
          <a:p>
            <a:r>
              <a:rPr lang="en-US" dirty="0">
                <a:latin typeface="Courier New" pitchFamily="49" charset="0"/>
              </a:rPr>
              <a:t>done: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“if-then-else” translation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07595" y="3281819"/>
            <a:ext cx="10972800" cy="2890381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3660775" algn="l"/>
              </a:tabLst>
            </a:pPr>
            <a:r>
              <a:rPr lang="en-US" sz="2400" i="1" dirty="0"/>
              <a:t>test-expr</a:t>
            </a:r>
            <a:r>
              <a:rPr lang="en-US" sz="2400" dirty="0"/>
              <a:t> is an expression returning integer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= 0 interpreted as false,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0 interpreted as true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Only one of the two statements is executed</a:t>
            </a:r>
          </a:p>
          <a:p>
            <a:pPr marL="681038" lvl="1" indent="-223838" defTabSz="895350">
              <a:tabLst>
                <a:tab pos="3660775" algn="l"/>
              </a:tabLst>
            </a:pPr>
            <a:r>
              <a:rPr lang="en-US" sz="2000" dirty="0"/>
              <a:t>i.e. only one of the two </a:t>
            </a:r>
            <a:r>
              <a:rPr lang="en-US" sz="2000" i="1" dirty="0"/>
              <a:t>branches</a:t>
            </a:r>
            <a:r>
              <a:rPr lang="en-US" sz="2000" dirty="0"/>
              <a:t> of code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That’s one translation; there are others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E.g., flipping the order of the blocks instead of flipping the test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Conditional expressions 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?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: z</a:t>
            </a:r>
            <a:r>
              <a:rPr lang="en-US" sz="2400" dirty="0"/>
              <a:t>) can use the same translation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A47A-96F5-4FF5-B463-F2E41EB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9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1143000"/>
            <a:ext cx="4217698" cy="160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F85CA-76F5-45EB-8DAA-EDDFCB045707}"/>
              </a:ext>
            </a:extLst>
          </p:cNvPr>
          <p:cNvSpPr/>
          <p:nvPr/>
        </p:nvSpPr>
        <p:spPr>
          <a:xfrm>
            <a:off x="957639" y="1943100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3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629842" y="3122112"/>
            <a:ext cx="4217698" cy="162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F4A4A-00F1-4E0E-8DF1-42D29170C48F}"/>
              </a:ext>
            </a:extLst>
          </p:cNvPr>
          <p:cNvSpPr/>
          <p:nvPr/>
        </p:nvSpPr>
        <p:spPr>
          <a:xfrm>
            <a:off x="957639" y="2857498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5025460"/>
            <a:ext cx="4217698" cy="573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3211A-1895-4BA4-AB8C-96B88EC65FD5}"/>
              </a:ext>
            </a:extLst>
          </p:cNvPr>
          <p:cNvSpPr/>
          <p:nvPr/>
        </p:nvSpPr>
        <p:spPr>
          <a:xfrm>
            <a:off x="957639" y="3784422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unnecessary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4EEC-3C67-43A3-A035-8B7D95847A6F}"/>
              </a:ext>
            </a:extLst>
          </p:cNvPr>
          <p:cNvSpPr/>
          <p:nvPr/>
        </p:nvSpPr>
        <p:spPr>
          <a:xfrm>
            <a:off x="6579738" y="3095495"/>
            <a:ext cx="4751540" cy="4618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  <a:p>
            <a:r>
              <a:rPr lang="en-US" sz="2800" dirty="0"/>
              <a:t>	Generates 0 (not less) or -1 (less)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D4E6-18A5-49F6-9117-91B57F22EE6E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</p:spTree>
    <p:extLst>
      <p:ext uri="{BB962C8B-B14F-4D97-AF65-F5344CB8AC3E}">
        <p14:creationId xmlns:p14="http://schemas.microsoft.com/office/powerpoint/2010/main" val="343925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299E9B-B5F0-4FF0-A131-7837D83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jump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D08A7-8318-45E9-854E-82FFDF82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*0x40000(%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pPr lvl="1"/>
            <a:r>
              <a:rPr lang="en-US" dirty="0"/>
              <a:t>Calculate memory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0x40000 +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+ 8*%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Load value from memory address</a:t>
            </a:r>
          </a:p>
          <a:p>
            <a:pPr lvl="1"/>
            <a:r>
              <a:rPr lang="en-US" dirty="0"/>
              <a:t>Jump to </a:t>
            </a:r>
            <a:r>
              <a:rPr lang="en-US" i="1" dirty="0"/>
              <a:t>that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Indirect jumps jump to the address loaded from memory</a:t>
            </a:r>
          </a:p>
          <a:p>
            <a:pPr lvl="1"/>
            <a:r>
              <a:rPr lang="en-US" dirty="0"/>
              <a:t>Essentially a function pointer</a:t>
            </a:r>
          </a:p>
          <a:p>
            <a:pPr lvl="1"/>
            <a:r>
              <a:rPr lang="en-US" dirty="0"/>
              <a:t>Or used for a Jump Table: efficient switch statements (see bonus slides)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lets you know that something tricky is going on</a:t>
            </a:r>
          </a:p>
          <a:p>
            <a:pPr lvl="1"/>
            <a:r>
              <a:rPr lang="en-US" dirty="0"/>
              <a:t>Displacement could be a label rather than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FB1E-9F92-47F8-8435-374A7B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converting C control flow statements to assembly</a:t>
            </a:r>
          </a:p>
          <a:p>
            <a:pPr lvl="1"/>
            <a:r>
              <a:rPr lang="en-US" dirty="0"/>
              <a:t>If, If-else, While, For, etc.</a:t>
            </a:r>
          </a:p>
          <a:p>
            <a:pPr lvl="1"/>
            <a:endParaRPr lang="en-US" dirty="0"/>
          </a:p>
          <a:p>
            <a:r>
              <a:rPr lang="en-US" dirty="0"/>
              <a:t>Discuss multiple ways to represent code</a:t>
            </a:r>
          </a:p>
          <a:p>
            <a:pPr lvl="1"/>
            <a:r>
              <a:rPr lang="en-US" dirty="0"/>
              <a:t>Often an efficiency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b="1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3722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6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provides different looping constructs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</a:rPr>
              <a:t>o </a:t>
            </a:r>
            <a:r>
              <a:rPr lang="is-IS" sz="2000" b="1" dirty="0">
                <a:latin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</a:rPr>
              <a:t>while, for</a:t>
            </a:r>
          </a:p>
          <a:p>
            <a:r>
              <a:rPr lang="en-US" sz="2400" dirty="0"/>
              <a:t>No corresponding instruction in machine code</a:t>
            </a:r>
          </a:p>
          <a:p>
            <a:r>
              <a:rPr lang="en-US" sz="2400" dirty="0"/>
              <a:t>Most compilers</a:t>
            </a:r>
          </a:p>
          <a:p>
            <a:pPr lvl="1"/>
            <a:r>
              <a:rPr lang="en-US" sz="2000" dirty="0"/>
              <a:t>Transform general loops into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is-IS" sz="20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000" dirty="0">
                <a:cs typeface="Courier New" pitchFamily="49" charset="0"/>
              </a:rPr>
              <a:t>Rewrite that with </a:t>
            </a:r>
            <a:r>
              <a:rPr lang="en-US" sz="2000" dirty="0" err="1">
                <a:cs typeface="Courier New" pitchFamily="49" charset="0"/>
              </a:rPr>
              <a:t>goto</a:t>
            </a:r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000" dirty="0">
                <a:cs typeface="Courier New" pitchFamily="49" charset="0"/>
              </a:rPr>
              <a:t>Then compile them into machine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4238" y="3429000"/>
            <a:ext cx="2743200" cy="920765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do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Helvetica" pitchFamily="34" charset="0"/>
              </a:rPr>
              <a:t>body-statement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while (</a:t>
            </a:r>
            <a:r>
              <a:rPr lang="en-US" b="1" i="1" dirty="0">
                <a:latin typeface="Helvetica" pitchFamily="34" charset="0"/>
              </a:rPr>
              <a:t>test-</a:t>
            </a:r>
            <a:r>
              <a:rPr lang="en-US" b="1" i="1" dirty="0" err="1">
                <a:latin typeface="Helvetica" pitchFamily="34" charset="0"/>
              </a:rPr>
              <a:t>expr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B8BD-2ADF-4B83-B3E8-7D4F418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061D-A567-4E38-9719-26F8E6278E83}"/>
              </a:ext>
            </a:extLst>
          </p:cNvPr>
          <p:cNvSpPr txBox="1"/>
          <p:nvPr/>
        </p:nvSpPr>
        <p:spPr>
          <a:xfrm>
            <a:off x="7290816" y="3429000"/>
            <a:ext cx="370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Do-while:</a:t>
            </a:r>
            <a:br>
              <a:rPr lang="en-US" dirty="0"/>
            </a:br>
            <a:r>
              <a:rPr lang="en-US" dirty="0"/>
              <a:t>Same idea as a while loop, but the body always runs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346306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098087" y="304800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Running example: count number of 1s in x (“</a:t>
            </a:r>
            <a:r>
              <a:rPr lang="en-US" b="0" dirty="0" err="1"/>
              <a:t>popcount</a:t>
            </a:r>
            <a:r>
              <a:rPr lang="en-US" b="0" dirty="0"/>
              <a:t>”)</a:t>
            </a:r>
          </a:p>
          <a:p>
            <a:pPr lvl="1"/>
            <a:r>
              <a:rPr lang="en-US" dirty="0"/>
              <a:t>We’ll write it with different kinds of loops</a:t>
            </a:r>
          </a:p>
          <a:p>
            <a:pPr lvl="1"/>
            <a:r>
              <a:rPr lang="en-US" b="0" dirty="0"/>
              <a:t>What the body of the loop does is not our focus; we’ll </a:t>
            </a:r>
            <a:r>
              <a:rPr lang="en-US" dirty="0"/>
              <a:t>just ignore it</a:t>
            </a:r>
            <a:endParaRPr lang="en-US" b="0" dirty="0"/>
          </a:p>
          <a:p>
            <a:r>
              <a:rPr lang="en-US" b="0" dirty="0"/>
              <a:t>Use conditional branch to either continue looping or to exit loop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098087" y="3463926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793287" y="47244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287" y="55626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13B16-D440-4AC0-8E44-E27707E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2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749"/>
              </p:ext>
            </p:extLst>
          </p:nvPr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B7EF9E-7E9D-44D4-83F2-499A78ACBDBF}"/>
              </a:ext>
            </a:extLst>
          </p:cNvPr>
          <p:cNvSpPr txBox="1"/>
          <p:nvPr/>
        </p:nvSpPr>
        <p:spPr>
          <a:xfrm>
            <a:off x="2011680" y="4815840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instruction sets the condition codes 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400" b="1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Logical shift right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ED2F03-4457-48D0-BF17-7202AAA7FCE0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3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rep; ret </a:t>
            </a:r>
            <a:r>
              <a:rPr lang="en-US" sz="2000" dirty="0"/>
              <a:t>uses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/>
              <a:t> as a no-op (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000" dirty="0" err="1"/>
              <a:t>nop</a:t>
            </a:r>
            <a:r>
              <a:rPr lang="en-US" sz="2000" dirty="0"/>
              <a:t>, an operation that does nothing)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 of a compiler optimization that you might run into in real assembly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AMD recommends this to speed up execution when there is a jump before a return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See CE361 and CE452 for more details (Computer Architecture courses)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A033180-CD22-4533-96CE-F52D7E663C34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9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335919" y="126991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4424819" y="1682663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7701419" y="126038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7777619" y="1673138"/>
            <a:ext cx="2743200" cy="197193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  }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1102291"/>
            <a:ext cx="10972800" cy="5069910"/>
          </a:xfrm>
          <a:ln/>
        </p:spPr>
        <p:txBody>
          <a:bodyPr>
            <a:normAutofit/>
          </a:bodyPr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640080" lvl="1"/>
            <a:r>
              <a:rPr lang="en-US" dirty="0"/>
              <a:t>= 0 interpreted as false	</a:t>
            </a:r>
          </a:p>
          <a:p>
            <a:pPr marL="64008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922919" y="1102291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{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400" baseline="-25000" dirty="0" err="1"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DBE43-6191-4A96-93D7-7ABFC49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2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Most straightforward match to how “while” works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1828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905000" y="3505200"/>
            <a:ext cx="2514600" cy="12296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05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781800" y="2514600"/>
            <a:ext cx="3429000" cy="305948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4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}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181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B9A1-0F47-4D48-A781-831F62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5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2054225" y="1482724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6321425" y="1482724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5160722"/>
            <a:ext cx="10972800" cy="1195628"/>
          </a:xfrm>
          <a:ln/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D0D5-7764-4A1F-B4CE-DCFDC6E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6550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E17-156C-4751-BE8E-3AF7E59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while to 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E0E9-BC1C-4AFF-BA9F-ED27C07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D80A7-E326-4E98-816F-67E08A329EC5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03FBC-594C-4911-A83E-09A01982D3ED}"/>
              </a:ext>
            </a:extLst>
          </p:cNvPr>
          <p:cNvSpPr>
            <a:spLocks/>
          </p:cNvSpPr>
          <p:nvPr/>
        </p:nvSpPr>
        <p:spPr bwMode="auto">
          <a:xfrm>
            <a:off x="1949841" y="1996291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3743DD-177C-4A7C-9659-8573F60E43CE}"/>
              </a:ext>
            </a:extLst>
          </p:cNvPr>
          <p:cNvSpPr>
            <a:spLocks/>
          </p:cNvSpPr>
          <p:nvPr/>
        </p:nvSpPr>
        <p:spPr bwMode="auto">
          <a:xfrm>
            <a:off x="6419432" y="1552183"/>
            <a:ext cx="2812249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B0DC56-886E-45D7-A18E-656592F5C346}"/>
              </a:ext>
            </a:extLst>
          </p:cNvPr>
          <p:cNvSpPr>
            <a:spLocks/>
          </p:cNvSpPr>
          <p:nvPr/>
        </p:nvSpPr>
        <p:spPr bwMode="auto">
          <a:xfrm>
            <a:off x="6419433" y="1968108"/>
            <a:ext cx="4041775" cy="349845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pcount_dowhile_goto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22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181599" y="1143000"/>
            <a:ext cx="6398795" cy="5029200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More optimized compiler translation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2133600" y="1562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2057400" y="3243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1981200" y="36623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81800" y="2971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858000" y="3390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2895600" y="24336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562600" y="3733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C8BB6-86DB-4E50-BBE2-47EEA66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9050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6311900" y="1066800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“While” Loop Example #2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281614"/>
            <a:ext cx="10972800" cy="890586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054225" y="1576386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321425" y="1576386"/>
            <a:ext cx="4041775" cy="34321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4A2CC-D8A1-4BBE-A2E6-A2D20E5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9AF-6E3B-49BD-ABD7-EE75C66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jump-to-middle and guarded-do-while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CEF9-12D9-4E66-9190-68EEAD2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E7854-E04D-49FE-9985-C43324A35452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0BD02-3801-45F8-9E62-C1EE7BFD4E89}"/>
              </a:ext>
            </a:extLst>
          </p:cNvPr>
          <p:cNvSpPr>
            <a:spLocks/>
          </p:cNvSpPr>
          <p:nvPr/>
        </p:nvSpPr>
        <p:spPr bwMode="auto">
          <a:xfrm>
            <a:off x="1949841" y="1996290"/>
            <a:ext cx="4041775" cy="371557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2D4FD7-58E9-48A6-8BD4-DAE20C698BD5}"/>
              </a:ext>
            </a:extLst>
          </p:cNvPr>
          <p:cNvSpPr>
            <a:spLocks/>
          </p:cNvSpPr>
          <p:nvPr/>
        </p:nvSpPr>
        <p:spPr bwMode="auto">
          <a:xfrm>
            <a:off x="6512315" y="1486705"/>
            <a:ext cx="4685953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(guarded do-while)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59B539-BE30-4AA9-87A4-461B703035B4}"/>
              </a:ext>
            </a:extLst>
          </p:cNvPr>
          <p:cNvSpPr>
            <a:spLocks/>
          </p:cNvSpPr>
          <p:nvPr/>
        </p:nvSpPr>
        <p:spPr bwMode="auto">
          <a:xfrm>
            <a:off x="6521841" y="1996291"/>
            <a:ext cx="4041775" cy="37155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91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02915" y="1349102"/>
            <a:ext cx="4921685" cy="1013098"/>
          </a:xfrm>
          <a:prstGeom prst="rect">
            <a:avLst/>
          </a:prstGeom>
          <a:solidFill>
            <a:srgbClr val="D6E0F5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2915" y="891902"/>
            <a:ext cx="395013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6705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6705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705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62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Init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762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Test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81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Update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00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Body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02915" y="2590800"/>
            <a:ext cx="4997885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6705601" y="42672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63DDF-7BE7-440F-98E5-D06C7C2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“While” </a:t>
            </a:r>
            <a:r>
              <a:rPr lang="en-US" dirty="0">
                <a:sym typeface="Symbol" pitchFamily="18" charset="2"/>
              </a:rPr>
              <a:t> “Do-While”  “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1447801"/>
            <a:ext cx="3352800" cy="779463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 (</a:t>
            </a:r>
            <a:r>
              <a:rPr lang="en-US" b="1" i="1">
                <a:latin typeface="Helvetica" pitchFamily="34" charset="0"/>
              </a:rPr>
              <a:t>Init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Test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Update 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 i="1">
                <a:latin typeface="Helvetica" pitchFamily="34" charset="0"/>
              </a:rPr>
              <a:t>Body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1752600" y="103505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For Version</a:t>
            </a:r>
          </a:p>
          <a:p>
            <a:pPr marL="223838" indent="-223838" defTabSz="895350" eaLnBrk="0" hangingPunct="0"/>
            <a:endParaRPr lang="en-US" sz="20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1111251"/>
            <a:ext cx="4572000" cy="1801813"/>
            <a:chOff x="3962400" y="1111250"/>
            <a:chExt cx="4572000" cy="1801813"/>
          </a:xfrm>
        </p:grpSpPr>
        <p:sp>
          <p:nvSpPr>
            <p:cNvPr id="680969" name="Rectangle 9"/>
            <p:cNvSpPr>
              <a:spLocks noChangeArrowheads="1"/>
            </p:cNvSpPr>
            <p:nvPr/>
          </p:nvSpPr>
          <p:spPr bwMode="auto">
            <a:xfrm>
              <a:off x="5638800" y="111125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62400" y="1447800"/>
              <a:ext cx="4572000" cy="1465263"/>
              <a:chOff x="3962400" y="1447800"/>
              <a:chExt cx="4572000" cy="1465263"/>
            </a:xfrm>
          </p:grpSpPr>
          <p:sp>
            <p:nvSpPr>
              <p:cNvPr id="680965" name="Rectangle 5"/>
              <p:cNvSpPr>
                <a:spLocks noChangeArrowheads="1"/>
              </p:cNvSpPr>
              <p:nvPr/>
            </p:nvSpPr>
            <p:spPr bwMode="auto">
              <a:xfrm>
                <a:off x="5562600" y="1447800"/>
                <a:ext cx="2971800" cy="146526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/>
                <a:r>
                  <a:rPr lang="en-US" b="1" i="1" dirty="0">
                    <a:latin typeface="Helvetica" pitchFamily="34" charset="0"/>
                  </a:rPr>
                  <a:t>Init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while (</a:t>
                </a:r>
                <a:r>
                  <a:rPr lang="en-US" b="1" i="1" dirty="0">
                    <a:latin typeface="Helvetica" pitchFamily="34" charset="0"/>
                  </a:rPr>
                  <a:t>Test </a:t>
                </a:r>
                <a:r>
                  <a:rPr lang="en-US" b="1" dirty="0">
                    <a:latin typeface="Courier New" pitchFamily="49" charset="0"/>
                  </a:rPr>
                  <a:t>) {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Body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Update 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  <a:endParaRPr lang="en-US" b="1" i="1" dirty="0">
                  <a:latin typeface="Helvetica" pitchFamily="34" charset="0"/>
                </a:endParaRP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3962400" y="1676400"/>
                <a:ext cx="1066800" cy="533400"/>
              </a:xfrm>
              <a:prstGeom prst="rightArrow">
                <a:avLst/>
              </a:prstGeom>
              <a:solidFill>
                <a:srgbClr val="FF000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781801" y="3048001"/>
            <a:ext cx="3281363" cy="3203575"/>
            <a:chOff x="5257800" y="3048000"/>
            <a:chExt cx="3281363" cy="3203575"/>
          </a:xfrm>
          <a:solidFill>
            <a:srgbClr val="F6F5BD"/>
          </a:solidFill>
        </p:grpSpPr>
        <p:sp>
          <p:nvSpPr>
            <p:cNvPr id="680971" name="Rectangle 11"/>
            <p:cNvSpPr>
              <a:spLocks noChangeArrowheads="1"/>
            </p:cNvSpPr>
            <p:nvPr/>
          </p:nvSpPr>
          <p:spPr bwMode="auto">
            <a:xfrm>
              <a:off x="5638800" y="3578225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Do-While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5257800" y="3962400"/>
              <a:ext cx="3281363" cy="2289175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 dirty="0">
                  <a:latin typeface="Courier New" pitchFamily="49" charset="0"/>
                </a:rPr>
                <a:t>  </a:t>
              </a:r>
              <a:r>
                <a:rPr lang="en-US" b="1" i="1" dirty="0" err="1">
                  <a:latin typeface="Helvetica" pitchFamily="34" charset="0"/>
                </a:rPr>
                <a:t>Init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if (!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do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Body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Update 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 while (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  <a:endParaRPr lang="en-US" b="1" i="1" dirty="0">
                <a:latin typeface="Helvetica" pitchFamily="34" charset="0"/>
              </a:endParaRPr>
            </a:p>
            <a:p>
              <a:pPr eaLnBrk="0" hangingPunct="0"/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rot="5400000">
              <a:off x="5410200" y="3200400"/>
              <a:ext cx="838200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1" y="3352800"/>
            <a:ext cx="4648199" cy="2895600"/>
            <a:chOff x="304800" y="3352800"/>
            <a:chExt cx="4648199" cy="2895600"/>
          </a:xfrm>
        </p:grpSpPr>
        <p:sp>
          <p:nvSpPr>
            <p:cNvPr id="680967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>
                  <a:solidFill>
                    <a:schemeClr val="tx2"/>
                  </a:solidFill>
                  <a:latin typeface="Helvetica" pitchFamily="34" charset="0"/>
                </a:rPr>
                <a:t>Goto Version</a:t>
              </a:r>
            </a:p>
            <a:p>
              <a:pPr marL="223838" indent="-223838" defTabSz="895350" eaLnBrk="0" hangingPunct="0"/>
              <a:endParaRPr lang="en-US" sz="2000" b="1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68" name="Rectangle 8"/>
            <p:cNvSpPr>
              <a:spLocks noChangeArrowheads="1"/>
            </p:cNvSpPr>
            <p:nvPr/>
          </p:nvSpPr>
          <p:spPr bwMode="auto">
            <a:xfrm>
              <a:off x="304801" y="3684587"/>
              <a:ext cx="3352800" cy="2563813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Init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(!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done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loop: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Body</a:t>
              </a:r>
              <a:endParaRPr lang="en-US" b="1">
                <a:latin typeface="Courier New" pitchFamily="49" charset="0"/>
              </a:endParaRP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Update 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loop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done:</a:t>
              </a:r>
            </a:p>
          </p:txBody>
        </p:sp>
        <p:sp>
          <p:nvSpPr>
            <p:cNvPr id="18" name="Right Arrow 17"/>
            <p:cNvSpPr/>
            <p:nvPr/>
          </p:nvSpPr>
          <p:spPr bwMode="auto">
            <a:xfrm rot="10800000">
              <a:off x="3962400" y="4572000"/>
              <a:ext cx="990599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E2B20-1AD2-4BAC-AA95-F8B30B2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392738"/>
            <a:ext cx="5855835" cy="779462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Initial test can be optimized away! (0 always &lt; WSIZE)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1611" y="2667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8C39-BBF5-4AD6-9DBF-94BAC3FEF1B5}"/>
              </a:ext>
            </a:extLst>
          </p:cNvPr>
          <p:cNvSpPr txBox="1"/>
          <p:nvPr/>
        </p:nvSpPr>
        <p:spPr>
          <a:xfrm>
            <a:off x="607595" y="1553227"/>
            <a:ext cx="3488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function do?</a:t>
            </a:r>
          </a:p>
        </p:txBody>
      </p:sp>
    </p:spTree>
    <p:extLst>
      <p:ext uri="{BB962C8B-B14F-4D97-AF65-F5344CB8AC3E}">
        <p14:creationId xmlns:p14="http://schemas.microsoft.com/office/powerpoint/2010/main" val="303784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452861" y="1163933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398717" y="2054269"/>
            <a:ext cx="6375749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b="1" dirty="0"/>
              <a:t>Transfer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479109" y="2967626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641411" y="2967625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BEC-F05F-4785-9209-ADADF47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DC53-49DF-4150-8091-2C89E25E038B}"/>
              </a:ext>
            </a:extLst>
          </p:cNvPr>
          <p:cNvSpPr/>
          <p:nvPr/>
        </p:nvSpPr>
        <p:spPr>
          <a:xfrm>
            <a:off x="5436297" y="3429000"/>
            <a:ext cx="4847572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07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718994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CC6DB-394C-413D-92BC-82B2D529B06D}"/>
              </a:ext>
            </a:extLst>
          </p:cNvPr>
          <p:cNvSpPr/>
          <p:nvPr/>
        </p:nvSpPr>
        <p:spPr>
          <a:xfrm>
            <a:off x="5448822" y="4343400"/>
            <a:ext cx="5699341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9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B3B-D3BF-4C29-9946-631E920CD8B1}"/>
              </a:ext>
            </a:extLst>
          </p:cNvPr>
          <p:cNvSpPr txBox="1"/>
          <p:nvPr/>
        </p:nvSpPr>
        <p:spPr>
          <a:xfrm>
            <a:off x="766093" y="4287891"/>
            <a:ext cx="428390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max)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result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88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b="1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65608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02741"/>
              </p:ext>
            </p:extLst>
          </p:nvPr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  %rdi, %rax  #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 = 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    %rsi, %rdi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&lt;=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res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6240" y="4298575"/>
            <a:ext cx="3858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  <a:br>
              <a:rPr lang="en-US" dirty="0"/>
            </a:br>
            <a:r>
              <a:rPr lang="en-US" dirty="0"/>
              <a:t>(%al is 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Conditional operations in (x86-64) assembly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312837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an instruction sets condition codes</a:t>
            </a:r>
          </a:p>
          <a:p>
            <a:pPr lvl="1"/>
            <a:r>
              <a:rPr lang="en-US" dirty="0"/>
              <a:t>Implicitly: any arithmetic (not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Explicitly: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Second, another instruction observes condition codes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does one thing or another depending on what it sees</a:t>
            </a:r>
          </a:p>
          <a:p>
            <a:pPr lvl="2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/>
              <a:t>In the second category, we saw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b="1" dirty="0">
                <a:latin typeface="Courier New"/>
                <a:cs typeface="Courier New"/>
              </a:rPr>
              <a:t>set{e, ne, s, …} D</a:t>
            </a:r>
            <a:r>
              <a:rPr lang="en-US" dirty="0"/>
              <a:t>      evaluates condition, writes 0 or 1 to </a:t>
            </a:r>
            <a:r>
              <a:rPr lang="en-US" b="1" dirty="0">
                <a:latin typeface="Courier New"/>
                <a:cs typeface="Courier New"/>
              </a:rPr>
              <a:t>D</a:t>
            </a:r>
            <a:endParaRPr lang="en-US" b="1" dirty="0"/>
          </a:p>
          <a:p>
            <a:pPr marL="552450" lvl="1"/>
            <a:endParaRPr lang="en-US" dirty="0"/>
          </a:p>
          <a:p>
            <a:pPr marL="323850" lvl="1" indent="0">
              <a:buNone/>
            </a:pP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3075"/>
              </p:ext>
            </p:extLst>
          </p:nvPr>
        </p:nvGraphicFramePr>
        <p:xfrm>
          <a:off x="2819400" y="4412292"/>
          <a:ext cx="6096000" cy="19507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 . 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63EEA-953F-439A-BFC4-EB13C2D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30921-CC35-4A46-889A-BD8D7F9E06CF}"/>
              </a:ext>
            </a:extLst>
          </p:cNvPr>
          <p:cNvSpPr txBox="1"/>
          <p:nvPr/>
        </p:nvSpPr>
        <p:spPr>
          <a:xfrm>
            <a:off x="9288131" y="4312499"/>
            <a:ext cx="2292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SRC, DST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Asks question:</a:t>
            </a:r>
          </a:p>
          <a:p>
            <a:br>
              <a:rPr lang="en-US" dirty="0"/>
            </a:b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17221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42151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AFD2-2D05-4457-9B2E-D3D30B4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541-72C7-47EE-9641-1EB3CB82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  <a:p>
            <a:pPr lvl="1"/>
            <a:r>
              <a:rPr lang="en-US" dirty="0"/>
              <a:t>Switch Statements and Jump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935D8-DE33-459F-A01E-4A8D3C0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1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392" y="1062831"/>
            <a:ext cx="44958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A multi-way branching capability based on the value of an integer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Useful when many possible outcomes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Switch cases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Fall through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Missing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3, 4, 5, 6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/>
              <a:t>Multiple case labels: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/>
              <a:t>Here 7 &amp;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9392" y="5067300"/>
            <a:ext cx="4495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Easier to read C code and more efficient implementation with jump tables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979699" y="357272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AECA-3E56-4BCB-AA6A-CEA464B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762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code blocks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637280" y="395085"/>
            <a:ext cx="4984334" cy="5260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.L7:        					    # case 0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  # case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            # cases 7 and 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     # default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...</a:t>
            </a:r>
            <a:endParaRPr lang="cs-CZ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993834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803"/>
              </p:ext>
            </p:extLst>
          </p:nvPr>
        </p:nvGraphicFramePr>
        <p:xfrm>
          <a:off x="9773532" y="993834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2576"/>
            <a:ext cx="899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One code block per case!</a:t>
            </a:r>
          </a:p>
          <a:p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2800" dirty="0">
                <a:latin typeface="Calibri" pitchFamily="34" charset="0"/>
              </a:rPr>
              <a:t> becomes a jump to after the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L2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B2B1-2291-4750-BC84-2E935CE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49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tables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462004" y="143364"/>
            <a:ext cx="6790197" cy="867626"/>
          </a:xfrm>
        </p:spPr>
        <p:txBody>
          <a:bodyPr>
            <a:normAutofit/>
          </a:bodyPr>
          <a:lstStyle/>
          <a:p>
            <a:r>
              <a:rPr lang="en-US" sz="2000" dirty="0"/>
              <a:t>Definition: An array where entry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dirty="0"/>
              <a:t>is the address of the code segment to run when the switch variable equals </a:t>
            </a:r>
            <a:r>
              <a:rPr lang="en-US" sz="2000" i="1" dirty="0" err="1"/>
              <a:t>i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080" y="903332"/>
            <a:ext cx="2286000" cy="2982869"/>
            <a:chOff x="304800" y="1512931"/>
            <a:chExt cx="2286000" cy="2982869"/>
          </a:xfrm>
        </p:grpSpPr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4800" y="1913041"/>
              <a:ext cx="2286000" cy="258275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switch(x)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0: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0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1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• • •</a:t>
              </a:r>
              <a:endParaRPr lang="en-US" b="1" dirty="0">
                <a:latin typeface="Helvetica" pitchFamily="34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</a:t>
              </a:r>
              <a:r>
                <a:rPr lang="en-US" b="1" i="1" dirty="0">
                  <a:latin typeface="Courier New" pitchFamily="49" charset="0"/>
                </a:rPr>
                <a:t>n</a:t>
              </a:r>
              <a:r>
                <a:rPr lang="en-US" b="1" dirty="0">
                  <a:latin typeface="Courier New" pitchFamily="49" charset="0"/>
                </a:rPr>
                <a:t>-1: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</a:t>
              </a:r>
              <a:r>
                <a:rPr lang="en-US" b="1" i="1" dirty="0">
                  <a:latin typeface="Helvetica" pitchFamily="34" charset="0"/>
                </a:rPr>
                <a:t>n</a:t>
              </a:r>
              <a:r>
                <a:rPr lang="en-US" b="1" dirty="0">
                  <a:latin typeface="Helvetica" pitchFamily="34" charset="0"/>
                </a:rPr>
                <a:t>–1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67400" y="1512931"/>
              <a:ext cx="20954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Switch statement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9880" y="4080634"/>
            <a:ext cx="5334000" cy="643766"/>
            <a:chOff x="76200" y="3852034"/>
            <a:chExt cx="5334000" cy="64376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2438400" y="3852034"/>
              <a:ext cx="2971800" cy="643766"/>
            </a:xfrm>
            <a:prstGeom prst="rect">
              <a:avLst/>
            </a:prstGeom>
            <a:solidFill>
              <a:srgbClr val="D6E0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target = </a:t>
              </a:r>
              <a:r>
                <a:rPr lang="en-US" b="1" dirty="0" err="1">
                  <a:latin typeface="Courier New" pitchFamily="49" charset="0"/>
                </a:rPr>
                <a:t>jtab</a:t>
              </a:r>
              <a:r>
                <a:rPr lang="en-US" b="1" dirty="0">
                  <a:latin typeface="Courier New" pitchFamily="49" charset="0"/>
                </a:rPr>
                <a:t>[x];</a:t>
              </a:r>
            </a:p>
            <a:p>
              <a:pPr eaLnBrk="0" hangingPunct="0"/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*target;</a:t>
              </a:r>
            </a:p>
          </p:txBody>
        </p:sp>
        <p:sp>
          <p:nvSpPr>
            <p:cNvPr id="684059" name="Rectangle 27"/>
            <p:cNvSpPr>
              <a:spLocks noChangeArrowheads="1"/>
            </p:cNvSpPr>
            <p:nvPr/>
          </p:nvSpPr>
          <p:spPr bwMode="auto">
            <a:xfrm>
              <a:off x="76200" y="3962400"/>
              <a:ext cx="23776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Approx. translation: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9359" y="58674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Q2: what is the memory address </a:t>
            </a:r>
            <a:r>
              <a:rPr lang="en-US" i="1" dirty="0">
                <a:latin typeface="Calibri"/>
                <a:cs typeface="Calibri"/>
              </a:rPr>
              <a:t>of that entry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1831" y="58790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58" y="6260068"/>
            <a:ext cx="56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Q3: what is the address</a:t>
            </a:r>
            <a:r>
              <a:rPr lang="en-US" i="1" dirty="0">
                <a:latin typeface="Calibri"/>
                <a:cs typeface="Calibri"/>
              </a:rPr>
              <a:t> of the next instruction</a:t>
            </a:r>
            <a:r>
              <a:rPr lang="en-US" dirty="0">
                <a:latin typeface="Calibri"/>
                <a:cs typeface="Calibri"/>
              </a:rPr>
              <a:t> to execute?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818" y="626006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M[ </a:t>
            </a:r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r>
              <a:rPr lang="en-US" b="1" dirty="0">
                <a:latin typeface="Calibri"/>
                <a:cs typeface="Calibri"/>
              </a:rPr>
              <a:t>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682" y="4800601"/>
            <a:ext cx="44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Register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alibri"/>
                <a:cs typeface="Calibri"/>
              </a:rPr>
              <a:t> holds the switch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urier New"/>
                <a:cs typeface="Courier New"/>
              </a:rPr>
              <a:t>jtab</a:t>
            </a:r>
            <a:r>
              <a:rPr lang="en-US" dirty="0">
                <a:latin typeface="Calibri"/>
                <a:cs typeface="Calibri"/>
              </a:rPr>
              <a:t> is the address of the jump table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2004" y="932784"/>
            <a:ext cx="3367002" cy="2854055"/>
            <a:chOff x="2971800" y="1489345"/>
            <a:chExt cx="3367002" cy="2854055"/>
          </a:xfrm>
        </p:grpSpPr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786783" y="1905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3786783" y="2286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3786783" y="2667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3786783" y="39624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</a:t>
              </a:r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3786783" y="3048000"/>
              <a:ext cx="160020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971800" y="1885889"/>
              <a:ext cx="801688" cy="338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err="1">
                  <a:latin typeface="Courier New" pitchFamily="49" charset="0"/>
                </a:rPr>
                <a:t>jtab</a:t>
              </a:r>
              <a:r>
                <a:rPr lang="en-US" sz="1600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2973441" y="1489345"/>
              <a:ext cx="33265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table (data in memory)</a:t>
              </a:r>
              <a:endParaRPr lang="en-US" b="1" dirty="0">
                <a:latin typeface="Helvetica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5386984" y="2309335"/>
              <a:ext cx="30809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Courier New" pitchFamily="49" charset="0"/>
                </a:rPr>
                <a:t>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382932" y="2683687"/>
              <a:ext cx="43152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49" charset="0"/>
                </a:rPr>
                <a:t>16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5290117" y="3983623"/>
              <a:ext cx="104868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latin typeface="Courier New" pitchFamily="49" charset="0"/>
                </a:rPr>
                <a:t>(n-1)*8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386984" y="1885889"/>
              <a:ext cx="3077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09360" y="5486400"/>
            <a:ext cx="61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Q1: which </a:t>
            </a:r>
            <a:r>
              <a:rPr lang="en-US" i="1" dirty="0">
                <a:latin typeface="Calibri"/>
                <a:cs typeface="Calibri"/>
              </a:rPr>
              <a:t>table entry</a:t>
            </a:r>
            <a:r>
              <a:rPr lang="en-US" dirty="0">
                <a:latin typeface="Calibri"/>
                <a:cs typeface="Calibri"/>
              </a:rPr>
              <a:t> holds the </a:t>
            </a:r>
            <a:r>
              <a:rPr lang="en-US" i="1" dirty="0">
                <a:latin typeface="Calibri"/>
                <a:cs typeface="Calibri"/>
              </a:rPr>
              <a:t>address</a:t>
            </a:r>
            <a:r>
              <a:rPr lang="en-US" dirty="0">
                <a:latin typeface="Calibri"/>
                <a:cs typeface="Calibri"/>
              </a:rPr>
              <a:t> of the next instruction?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102" y="54864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(or 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rdi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816D-C6D7-4667-91EF-B421C18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3FE99-EE5C-49AA-9785-A9C6A24388D6}"/>
              </a:ext>
            </a:extLst>
          </p:cNvPr>
          <p:cNvCxnSpPr>
            <a:cxnSpLocks/>
            <a:stCxn id="48" idx="3"/>
            <a:endCxn id="684038" idx="1"/>
          </p:cNvCxnSpPr>
          <p:nvPr/>
        </p:nvCxnSpPr>
        <p:spPr>
          <a:xfrm flipV="1">
            <a:off x="6184985" y="1488618"/>
            <a:ext cx="2212202" cy="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90C1D-7D4E-4E8D-8965-62033680A1B3}"/>
              </a:ext>
            </a:extLst>
          </p:cNvPr>
          <p:cNvCxnSpPr>
            <a:cxnSpLocks/>
            <a:stCxn id="45" idx="3"/>
            <a:endCxn id="684041" idx="1"/>
          </p:cNvCxnSpPr>
          <p:nvPr/>
        </p:nvCxnSpPr>
        <p:spPr>
          <a:xfrm>
            <a:off x="6185286" y="1922051"/>
            <a:ext cx="2211901" cy="55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61746" y="932784"/>
            <a:ext cx="3621504" cy="4806365"/>
            <a:chOff x="4989097" y="699145"/>
            <a:chExt cx="3621504" cy="4806365"/>
          </a:xfrm>
        </p:grpSpPr>
        <p:sp>
          <p:nvSpPr>
            <p:cNvPr id="684048" name="Rectangle 16"/>
            <p:cNvSpPr>
              <a:spLocks noChangeArrowheads="1"/>
            </p:cNvSpPr>
            <p:nvPr/>
          </p:nvSpPr>
          <p:spPr bwMode="auto">
            <a:xfrm>
              <a:off x="6858000" y="3829110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824538" y="1085910"/>
              <a:ext cx="2633663" cy="838200"/>
              <a:chOff x="3669" y="864"/>
              <a:chExt cx="1659" cy="528"/>
            </a:xfrm>
          </p:grpSpPr>
          <p:sp>
            <p:nvSpPr>
              <p:cNvPr id="684037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684038" name="Rectangle 6"/>
              <p:cNvSpPr>
                <a:spLocks noChangeArrowheads="1"/>
              </p:cNvSpPr>
              <p:nvPr/>
            </p:nvSpPr>
            <p:spPr bwMode="auto">
              <a:xfrm>
                <a:off x="3669" y="864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824538" y="2076510"/>
              <a:ext cx="2633663" cy="838200"/>
              <a:chOff x="3669" y="1488"/>
              <a:chExt cx="1659" cy="528"/>
            </a:xfrm>
          </p:grpSpPr>
          <p:sp>
            <p:nvSpPr>
              <p:cNvPr id="684040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684041" name="Rectangle 9"/>
              <p:cNvSpPr>
                <a:spLocks noChangeArrowheads="1"/>
              </p:cNvSpPr>
              <p:nvPr/>
            </p:nvSpPr>
            <p:spPr bwMode="auto">
              <a:xfrm>
                <a:off x="3669" y="1488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780088" y="3067110"/>
              <a:ext cx="2678113" cy="838200"/>
              <a:chOff x="3641" y="2112"/>
              <a:chExt cx="1687" cy="528"/>
            </a:xfrm>
          </p:grpSpPr>
          <p:sp>
            <p:nvSpPr>
              <p:cNvPr id="684043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684044" name="Rectangle 12"/>
              <p:cNvSpPr>
                <a:spLocks noChangeArrowheads="1"/>
              </p:cNvSpPr>
              <p:nvPr/>
            </p:nvSpPr>
            <p:spPr bwMode="auto">
              <a:xfrm>
                <a:off x="3641" y="2112"/>
                <a:ext cx="659" cy="21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543550" y="4667310"/>
              <a:ext cx="2882900" cy="838200"/>
              <a:chOff x="3492" y="3456"/>
              <a:chExt cx="1816" cy="528"/>
            </a:xfrm>
          </p:grpSpPr>
          <p:sp>
            <p:nvSpPr>
              <p:cNvPr id="684046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i="1">
                    <a:latin typeface="Helvetica" pitchFamily="34" charset="0"/>
                  </a:rPr>
                  <a:t>n</a:t>
                </a:r>
                <a:r>
                  <a:rPr lang="en-US" sz="1600" b="1">
                    <a:latin typeface="Helvetica" pitchFamily="34" charset="0"/>
                  </a:rPr>
                  <a:t>–1</a:t>
                </a:r>
              </a:p>
            </p:txBody>
          </p:sp>
          <p:sp>
            <p:nvSpPr>
              <p:cNvPr id="684047" name="Rectangle 15"/>
              <p:cNvSpPr>
                <a:spLocks noChangeArrowheads="1"/>
              </p:cNvSpPr>
              <p:nvPr/>
            </p:nvSpPr>
            <p:spPr bwMode="auto">
              <a:xfrm>
                <a:off x="3492" y="3456"/>
                <a:ext cx="81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</a:t>
                </a:r>
                <a:r>
                  <a:rPr lang="en-US" sz="1600" b="1" i="1" dirty="0">
                    <a:latin typeface="Courier New" pitchFamily="49" charset="0"/>
                  </a:rPr>
                  <a:t>n</a:t>
                </a:r>
                <a:r>
                  <a:rPr lang="en-US" sz="1600" b="1" dirty="0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684061" name="Rectangle 29"/>
            <p:cNvSpPr>
              <a:spLocks noChangeArrowheads="1"/>
            </p:cNvSpPr>
            <p:nvPr/>
          </p:nvSpPr>
          <p:spPr bwMode="auto">
            <a:xfrm>
              <a:off x="4989097" y="699145"/>
              <a:ext cx="36215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targets (code in memory)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851B93-01CF-4F16-8E03-AFCF870FCD42}"/>
              </a:ext>
            </a:extLst>
          </p:cNvPr>
          <p:cNvCxnSpPr>
            <a:cxnSpLocks/>
            <a:stCxn id="46" idx="3"/>
            <a:endCxn id="684044" idx="1"/>
          </p:cNvCxnSpPr>
          <p:nvPr/>
        </p:nvCxnSpPr>
        <p:spPr>
          <a:xfrm>
            <a:off x="6304664" y="2296403"/>
            <a:ext cx="2048073" cy="11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D1B99-B673-4901-B34D-61BB02D58A5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29006" y="3596339"/>
            <a:ext cx="1375542" cy="143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51" grpId="0"/>
      <p:bldP spid="5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/>
          </p:cNvSpPr>
          <p:nvPr/>
        </p:nvSpPr>
        <p:spPr bwMode="auto">
          <a:xfrm>
            <a:off x="3355603" y="865194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361646" cy="2480782"/>
          </a:xfrm>
        </p:spPr>
        <p:txBody>
          <a:bodyPr>
            <a:normAutofit/>
          </a:bodyPr>
          <a:lstStyle/>
          <a:p>
            <a:r>
              <a:rPr lang="en-US" dirty="0"/>
              <a:t>Jump table for our example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79403" y="255594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72228" y="1906062"/>
            <a:ext cx="2970420" cy="100090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246706" y="1353779"/>
            <a:ext cx="3014290" cy="8831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218114" y="1610265"/>
            <a:ext cx="3024535" cy="56749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8113" y="2143884"/>
            <a:ext cx="3022094" cy="234423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12174" y="2434248"/>
            <a:ext cx="3014232" cy="205386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50444" y="2714276"/>
            <a:ext cx="2975963" cy="173231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31914" y="3224576"/>
            <a:ext cx="2994492" cy="42099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624552" y="4280013"/>
            <a:ext cx="1998486" cy="502715"/>
            <a:chOff x="3229" y="864"/>
            <a:chExt cx="2099" cy="528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624552" y="4874131"/>
            <a:ext cx="1998486" cy="502715"/>
            <a:chOff x="3229" y="1488"/>
            <a:chExt cx="2099" cy="528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4356058" y="5996436"/>
            <a:ext cx="2247939" cy="502715"/>
            <a:chOff x="2947" y="3456"/>
            <a:chExt cx="2361" cy="528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63307" y="5486211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92967" y="4485410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92967" y="4713917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92967" y="4942424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092967" y="5719348"/>
            <a:ext cx="1497733" cy="3226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2967" y="5170931"/>
            <a:ext cx="1497732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352224" y="4408288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961467" y="4148618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933474" y="3925468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342674" y="4413602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304000" y="876503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73272" y="4650693"/>
            <a:ext cx="946124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684713" y="1415400"/>
            <a:ext cx="515052" cy="351084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57705" y="4862983"/>
            <a:ext cx="977010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8472" y="238855"/>
            <a:ext cx="26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address .L4, store a quad word of data, then another, then another</a:t>
            </a:r>
            <a:r>
              <a:rPr lang="is-IS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 bwMode="auto">
          <a:xfrm flipH="1">
            <a:off x="4383621" y="700520"/>
            <a:ext cx="2694850" cy="55228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59842" y="56039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8260996" y="1255486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11995" y="2952810"/>
            <a:ext cx="3028213" cy="1516215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234356" y="3504486"/>
            <a:ext cx="2975963" cy="38867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584825" y="235288"/>
            <a:ext cx="233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These quad words are the addresses of each of these code blocks.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F130-02AF-4E9C-BA82-03C9831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/>
        </p:nvSpPr>
        <p:spPr bwMode="auto">
          <a:xfrm>
            <a:off x="1263041" y="4533263"/>
            <a:ext cx="1008554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# compare x to 8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ja      .L8            # above 8 (outside table!) -&gt; default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 #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a.k.a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/>
              <a:t>M[ .</a:t>
            </a:r>
            <a:r>
              <a:rPr lang="en-US" dirty="0">
                <a:latin typeface="Courier New" pitchFamily="49" charset="0"/>
              </a:rPr>
              <a:t>L4 + x*8</a:t>
            </a:r>
            <a:r>
              <a:rPr lang="en-US" dirty="0"/>
              <a:t>]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					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# * means an indirect jump (like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derference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</p:txBody>
      </p:sp>
      <p:sp>
        <p:nvSpPr>
          <p:cNvPr id="68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9061-714D-44DE-BA50-BEC081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30706" y="1358263"/>
            <a:ext cx="34671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switch_fun</a:t>
            </a:r>
            <a:r>
              <a:rPr lang="en-US" dirty="0">
                <a:latin typeface="Courier New" pitchFamily="49" charset="0"/>
              </a:rPr>
              <a:t> (...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switch(x)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// cases 0,1,2,7,8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//   and default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w += 5;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w;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350" y="413387"/>
            <a:ext cx="3733800" cy="56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 rot="16200000">
            <a:off x="1872643" y="5752463"/>
            <a:ext cx="381000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1641" y="615722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Indirect jump: look up address in memory; jump there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3161"/>
              </p:ext>
            </p:extLst>
          </p:nvPr>
        </p:nvGraphicFramePr>
        <p:xfrm>
          <a:off x="5023853" y="1358263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/>
          </p:cNvSpPr>
          <p:nvPr/>
        </p:nvSpPr>
        <p:spPr bwMode="auto">
          <a:xfrm>
            <a:off x="7996650" y="1283337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# x=0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# x=1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# x=2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x=3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x=4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x=5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x=6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x=7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x=8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7718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031" y="228600"/>
            <a:ext cx="6652363" cy="685800"/>
          </a:xfrm>
        </p:spPr>
        <p:txBody>
          <a:bodyPr/>
          <a:lstStyle/>
          <a:p>
            <a:r>
              <a:rPr lang="en-US" dirty="0"/>
              <a:t>Full assembly code for our example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28031" y="1313147"/>
            <a:ext cx="3171525" cy="4275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ja   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08869" y="1304816"/>
            <a:ext cx="3171525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.L8: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5(%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cs-CZ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BE-840F-419A-B49B-1B9742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534AE8-24B4-4475-887A-1E82673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" y="228600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8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107770"/>
            <a:ext cx="784859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 find the address of the jump table and code blocks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objdump</a:t>
            </a:r>
            <a:r>
              <a:rPr lang="en-US" b="1" dirty="0">
                <a:latin typeface="Courier New"/>
                <a:cs typeface="Courier New"/>
              </a:rPr>
              <a:t> -d </a:t>
            </a:r>
            <a:r>
              <a:rPr lang="en-US" b="1" dirty="0" err="1">
                <a:latin typeface="Courier New"/>
                <a:cs typeface="Courier New"/>
              </a:rPr>
              <a:t>prog</a:t>
            </a:r>
            <a:endParaRPr lang="en-US" b="1" dirty="0"/>
          </a:p>
          <a:p>
            <a:pPr lvl="1"/>
            <a:r>
              <a:rPr lang="en-US" dirty="0"/>
              <a:t>The jump table starts at address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default</a:t>
            </a:r>
            <a:r>
              <a:rPr lang="en-US" dirty="0"/>
              <a:t> code block is at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you find the address of the other code blocks?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Jump Table Example: starting with assembly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057400" y="2971800"/>
            <a:ext cx="7924800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086100" algn="l"/>
              </a:tabLst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nl-NL" sz="1400" dirty="0">
                <a:latin typeface="Courier New" pitchFamily="49" charset="0"/>
              </a:rPr>
              <a:t>0000000000400528 &lt;</a:t>
            </a:r>
            <a:r>
              <a:rPr lang="nl-NL" sz="1400" dirty="0" err="1">
                <a:latin typeface="Courier New" pitchFamily="49" charset="0"/>
              </a:rPr>
              <a:t>switch_eg</a:t>
            </a:r>
            <a:r>
              <a:rPr lang="nl-NL" sz="1400" dirty="0">
                <a:latin typeface="Courier New" pitchFamily="49" charset="0"/>
              </a:rPr>
              <a:t>&gt;: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400528:	48 89 d1             	</a:t>
            </a:r>
            <a:r>
              <a:rPr lang="nl-NL" sz="1400" dirty="0" err="1">
                <a:latin typeface="Courier New" pitchFamily="49" charset="0"/>
              </a:rPr>
              <a:t>mov</a:t>
            </a:r>
            <a:r>
              <a:rPr lang="nl-NL" sz="1400" dirty="0">
                <a:latin typeface="Courier New" pitchFamily="49" charset="0"/>
              </a:rPr>
              <a:t>    %</a:t>
            </a:r>
            <a:r>
              <a:rPr lang="nl-NL" sz="1400" dirty="0" err="1">
                <a:latin typeface="Courier New" pitchFamily="49" charset="0"/>
              </a:rPr>
              <a:t>rdx</a:t>
            </a:r>
            <a:r>
              <a:rPr lang="nl-NL" sz="1400" dirty="0">
                <a:latin typeface="Courier New" pitchFamily="49" charset="0"/>
              </a:rPr>
              <a:t>,%</a:t>
            </a:r>
            <a:r>
              <a:rPr lang="nl-NL" sz="1400" dirty="0" err="1">
                <a:latin typeface="Courier New" pitchFamily="49" charset="0"/>
              </a:rPr>
              <a:t>rcx</a:t>
            </a:r>
            <a:endParaRPr lang="nl-NL" sz="1400" dirty="0">
              <a:latin typeface="Courier New" pitchFamily="49" charset="0"/>
            </a:endParaRP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40052b:	48 83 ff 06          	</a:t>
            </a:r>
            <a:r>
              <a:rPr lang="nl-NL" sz="1400" dirty="0" err="1">
                <a:latin typeface="Courier New" pitchFamily="49" charset="0"/>
              </a:rPr>
              <a:t>cmp</a:t>
            </a:r>
            <a:r>
              <a:rPr lang="nl-NL" sz="1400" dirty="0">
                <a:latin typeface="Courier New" pitchFamily="49" charset="0"/>
              </a:rPr>
              <a:t>    $0x6,%rdi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40052f:	77 2b                	ja     40055c &lt;switch_eg+0x34&gt;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400531:	ff 24 </a:t>
            </a:r>
            <a:r>
              <a:rPr lang="nl-NL" sz="1400" dirty="0" err="1">
                <a:latin typeface="Courier New" pitchFamily="49" charset="0"/>
              </a:rPr>
              <a:t>fd</a:t>
            </a:r>
            <a:r>
              <a:rPr lang="nl-NL" sz="1400" dirty="0">
                <a:latin typeface="Courier New" pitchFamily="49" charset="0"/>
              </a:rPr>
              <a:t> 68 06 40 00 	</a:t>
            </a:r>
            <a:r>
              <a:rPr lang="nl-NL" sz="1400" dirty="0" err="1">
                <a:latin typeface="Courier New" pitchFamily="49" charset="0"/>
              </a:rPr>
              <a:t>jmpq</a:t>
            </a:r>
            <a:r>
              <a:rPr lang="nl-NL" sz="1400" dirty="0">
                <a:latin typeface="Courier New" pitchFamily="49" charset="0"/>
              </a:rPr>
              <a:t>   *0x400668(,%rdi,8)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4872" y="2412928"/>
            <a:ext cx="2993928" cy="1473272"/>
            <a:chOff x="4549872" y="1869110"/>
            <a:chExt cx="2993928" cy="1473272"/>
          </a:xfrm>
        </p:grpSpPr>
        <p:sp>
          <p:nvSpPr>
            <p:cNvPr id="9" name="Rectangle 8"/>
            <p:cNvSpPr/>
            <p:nvPr/>
          </p:nvSpPr>
          <p:spPr bwMode="auto">
            <a:xfrm>
              <a:off x="4549872" y="3113782"/>
              <a:ext cx="838200" cy="2286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1869110"/>
              <a:ext cx="1371600" cy="4373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2000" dirty="0">
                  <a:latin typeface="Courier New" pitchFamily="49" charset="0"/>
                </a:rPr>
                <a:t>0x40055c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2030260"/>
            <a:ext cx="2187879" cy="2075396"/>
            <a:chOff x="5029200" y="1486442"/>
            <a:chExt cx="2187879" cy="207539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45479" y="1486442"/>
              <a:ext cx="1371600" cy="38638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2000" dirty="0">
                  <a:latin typeface="Courier New" pitchFamily="49" charset="0"/>
                </a:rPr>
                <a:t>0x400668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3342382"/>
              <a:ext cx="963564" cy="2194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876801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these are hex values (memory addresses for instructions)</a:t>
            </a:r>
          </a:p>
          <a:p>
            <a:r>
              <a:rPr lang="en-US" dirty="0" err="1">
                <a:latin typeface="Calibri" pitchFamily="34" charset="0"/>
              </a:rPr>
              <a:t>objdump</a:t>
            </a:r>
            <a:r>
              <a:rPr lang="en-US" dirty="0">
                <a:latin typeface="Calibri" pitchFamily="34" charset="0"/>
              </a:rPr>
              <a:t> does not put 0x in front of instruction addresses when it disassembles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048000" y="3886202"/>
            <a:ext cx="1066800" cy="9905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3886200"/>
            <a:ext cx="1578072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29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code: Jump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760956"/>
            <a:ext cx="8518525" cy="5334000"/>
          </a:xfrm>
        </p:spPr>
        <p:txBody>
          <a:bodyPr/>
          <a:lstStyle/>
          <a:p>
            <a:r>
              <a:rPr lang="en-US" sz="2400" dirty="0"/>
              <a:t>Jump table</a:t>
            </a:r>
          </a:p>
          <a:p>
            <a:pPr lvl="1"/>
            <a:r>
              <a:rPr lang="en-US" sz="2000" dirty="0"/>
              <a:t>Doesn’t show up in disassembled code</a:t>
            </a:r>
          </a:p>
          <a:p>
            <a:pPr lvl="1"/>
            <a:r>
              <a:rPr lang="en-US" sz="2000" dirty="0"/>
              <a:t>Can inspect using GDB: examine data starting at address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prog</a:t>
            </a:r>
            <a:endParaRPr lang="en-US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) x/7xg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800" dirty="0"/>
              <a:t>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amine </a:t>
            </a:r>
            <a:r>
              <a:rPr lang="en-US" sz="1800" b="1" u="sng" dirty="0">
                <a:solidFill>
                  <a:srgbClr val="FF0000"/>
                </a:solidFill>
              </a:rPr>
              <a:t>7</a:t>
            </a:r>
            <a:r>
              <a:rPr lang="en-US" sz="1800" dirty="0"/>
              <a:t> he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adecimal format “</a:t>
            </a:r>
            <a:r>
              <a:rPr lang="en-US" sz="1800" b="1" i="1" u="sng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iant words” (8-bytes each)</a:t>
            </a:r>
          </a:p>
          <a:p>
            <a:pPr lvl="2"/>
            <a:r>
              <a:rPr lang="en-US" sz="1800" dirty="0"/>
              <a:t>Use command “</a:t>
            </a:r>
            <a:r>
              <a:rPr lang="en-US" sz="1800" b="1" dirty="0">
                <a:latin typeface="Courier New" pitchFamily="49" charset="0"/>
              </a:rPr>
              <a:t>help x</a:t>
            </a:r>
            <a:r>
              <a:rPr lang="en-US" sz="1800" dirty="0"/>
              <a:t>” to get format documentation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nl-NL" sz="1800" b="1" dirty="0">
                <a:latin typeface="Courier New" pitchFamily="49" charset="0"/>
              </a:rPr>
              <a:t>0x400668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0x0000000000400538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	0x0000000000400540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0x000000000040054a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62017" y="3934901"/>
            <a:ext cx="1998486" cy="502715"/>
            <a:chOff x="3229" y="864"/>
            <a:chExt cx="2099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62017" y="4529019"/>
            <a:ext cx="1998486" cy="502715"/>
            <a:chOff x="3229" y="1488"/>
            <a:chExt cx="2099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193523" y="5651324"/>
            <a:ext cx="2247939" cy="502715"/>
            <a:chOff x="2947" y="3456"/>
            <a:chExt cx="2361" cy="528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500772" y="5141099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63329" y="3775351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63329" y="4003858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63329" y="4232365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63328" y="5009289"/>
            <a:ext cx="1514499" cy="329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63328" y="4460872"/>
            <a:ext cx="1514498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38801" y="3627933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210927" y="3427956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957670" y="3580356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89" y="6183868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How can you see the code for each one of the target code blocks?</a:t>
            </a:r>
          </a:p>
        </p:txBody>
      </p:sp>
    </p:spTree>
    <p:extLst>
      <p:ext uri="{BB962C8B-B14F-4D97-AF65-F5344CB8AC3E}">
        <p14:creationId xmlns:p14="http://schemas.microsoft.com/office/powerpoint/2010/main" val="2834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957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9024" y="4076376"/>
            <a:ext cx="2860368" cy="255198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.section   .</a:t>
            </a:r>
            <a:r>
              <a:rPr lang="en-US" sz="1600" dirty="0" err="1">
                <a:latin typeface="Courier New" pitchFamily="49" charset="0"/>
              </a:rPr>
              <a:t>rodata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.align 8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.L4: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0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.L3	# x = 1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.L5	# x = 2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.L9	# x = 3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4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5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6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953000" y="5029201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linux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) disassemble 0x</a:t>
            </a:r>
            <a:r>
              <a:rPr lang="ro-RO" dirty="0">
                <a:latin typeface="Courier New" pitchFamily="49" charset="0"/>
              </a:rPr>
              <a:t>400538,</a:t>
            </a:r>
            <a:r>
              <a:rPr lang="en-US" dirty="0">
                <a:latin typeface="Courier New" pitchFamily="49" charset="0"/>
              </a:rPr>
              <a:t>0x</a:t>
            </a:r>
            <a:r>
              <a:rPr lang="ro-RO" dirty="0">
                <a:latin typeface="Courier New" pitchFamily="49" charset="0"/>
              </a:rPr>
              <a:t>400562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941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19800" y="4331114"/>
            <a:ext cx="3657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......</a:t>
            </a:r>
          </a:p>
          <a:p>
            <a:pPr eaLnBrk="0" hangingPunct="0"/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case 5:	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6:	/* .L7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-=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default:	/* .L8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2;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08577" y="4322152"/>
            <a:ext cx="3657600" cy="24596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long w = 1;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switch(x) 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1:	/* .L3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 * x;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2:	/* .L5 */ 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y/z;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/* fall through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3:	/* .L9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+=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5852241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0"/>
            <a:ext cx="7591425" cy="762000"/>
          </a:xfrm>
        </p:spPr>
        <p:txBody>
          <a:bodyPr/>
          <a:lstStyle/>
          <a:p>
            <a:r>
              <a:rPr lang="en-US" dirty="0"/>
              <a:t>Object code: Memory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468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4268" y="1447800"/>
            <a:ext cx="369332" cy="4419600"/>
            <a:chOff x="240268" y="1447800"/>
            <a:chExt cx="369332" cy="441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09600" y="1447800"/>
              <a:ext cx="0" cy="4419600"/>
            </a:xfrm>
            <a:prstGeom prst="straightConnector1">
              <a:avLst/>
            </a:prstGeom>
            <a:noFill/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 rot="5400000">
              <a:off x="-1784866" y="3472934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alibri" pitchFamily="34" charset="0"/>
                </a:rPr>
                <a:t>increasing memory addresses</a:t>
              </a: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9713456" y="4114800"/>
            <a:ext cx="356613" cy="2590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416534" y="5225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Jump table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9687549" y="1524000"/>
            <a:ext cx="356613" cy="2209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9330441" y="2422147"/>
            <a:ext cx="17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Case code blocks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20843" y="78408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20843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5102087" y="3429000"/>
            <a:ext cx="1255643" cy="94421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82552" y="174487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14578" y="213360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641435" flipH="1">
            <a:off x="5273486" y="2607549"/>
            <a:ext cx="1411762" cy="3006298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856526" flipH="1">
            <a:off x="5425318" y="3020896"/>
            <a:ext cx="1454545" cy="338808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754628" flipH="1">
            <a:off x="5406101" y="2907683"/>
            <a:ext cx="1569823" cy="3884101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030052" y="3429000"/>
            <a:ext cx="1446949" cy="241189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setx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E706-DE74-F708-CD52-2F64AD4DD031}"/>
              </a:ext>
            </a:extLst>
          </p:cNvPr>
          <p:cNvSpPr txBox="1"/>
          <p:nvPr/>
        </p:nvSpPr>
        <p:spPr>
          <a:xfrm>
            <a:off x="116911" y="4749627"/>
            <a:ext cx="1402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CFEA0-7C50-EF67-E3F4-3399FA5E75AF}"/>
              </a:ext>
            </a:extLst>
          </p:cNvPr>
          <p:cNvSpPr txBox="1"/>
          <p:nvPr/>
        </p:nvSpPr>
        <p:spPr>
          <a:xfrm>
            <a:off x="2943615" y="4731699"/>
            <a:ext cx="9056399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ABOVE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(unsigned)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GREATER or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(signed)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with sequential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execution follows instructions in listed (sequential) order</a:t>
            </a:r>
          </a:p>
          <a:p>
            <a:r>
              <a:rPr lang="en-US" sz="2400" dirty="0"/>
              <a:t>To move to a different location – jump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pPr lvl="1"/>
            <a:r>
              <a:rPr lang="en-US" sz="2000" dirty="0"/>
              <a:t>Destination of a jump – label: particular address at which we find code</a:t>
            </a:r>
          </a:p>
          <a:p>
            <a:pPr lvl="1"/>
            <a:r>
              <a:rPr lang="en-US" sz="2000" dirty="0"/>
              <a:t>Label addresses are determined when generating the object code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05400" y="3561642"/>
            <a:ext cx="457200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16(%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 .L9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dx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.L9: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is-IS" dirty="0">
                <a:latin typeface="Courier New" pitchFamily="49" charset="0"/>
              </a:rPr>
              <a:t>...</a:t>
            </a:r>
            <a:r>
              <a:rPr lang="is-IS" b="1" dirty="0">
                <a:latin typeface="Courier New" pitchFamily="49" charset="0"/>
              </a:rPr>
              <a:t>other instructions...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Line Callout 1 14"/>
          <p:cNvSpPr/>
          <p:nvPr/>
        </p:nvSpPr>
        <p:spPr bwMode="auto">
          <a:xfrm flipH="1">
            <a:off x="8684795" y="4347422"/>
            <a:ext cx="2209800" cy="457200"/>
          </a:xfrm>
          <a:prstGeom prst="borderCallout1">
            <a:avLst>
              <a:gd name="adj1" fmla="val 50035"/>
              <a:gd name="adj2" fmla="val 101067"/>
              <a:gd name="adj3" fmla="val 52226"/>
              <a:gd name="adj4" fmla="val 169130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Jump if </a:t>
            </a:r>
            <a:r>
              <a:rPr lang="en-US" sz="2000" dirty="0" err="1"/>
              <a:t>rdx</a:t>
            </a:r>
            <a:r>
              <a:rPr lang="en-US" sz="2000" dirty="0"/>
              <a:t> &lt;= </a:t>
            </a:r>
            <a:r>
              <a:rPr lang="en-US" sz="2000" dirty="0" err="1"/>
              <a:t>rax</a:t>
            </a:r>
            <a:endParaRPr lang="en-US" sz="2000" dirty="0"/>
          </a:p>
        </p:txBody>
      </p:sp>
      <p:sp>
        <p:nvSpPr>
          <p:cNvPr id="16" name="Line Callout 1 15"/>
          <p:cNvSpPr/>
          <p:nvPr/>
        </p:nvSpPr>
        <p:spPr bwMode="auto">
          <a:xfrm flipH="1">
            <a:off x="1981200" y="4704641"/>
            <a:ext cx="2286000" cy="457200"/>
          </a:xfrm>
          <a:prstGeom prst="borderCallout1">
            <a:avLst>
              <a:gd name="adj1" fmla="val 55515"/>
              <a:gd name="adj2" fmla="val -662"/>
              <a:gd name="adj3" fmla="val 78125"/>
              <a:gd name="adj4" fmla="val -38958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Label for the jump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54F3-7BA1-4E9A-B765-DB534F01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560</TotalTime>
  <Words>9397</Words>
  <Application>Microsoft Office PowerPoint</Application>
  <PresentationFormat>Widescreen</PresentationFormat>
  <Paragraphs>1895</Paragraphs>
  <Slides>72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Helvetica</vt:lpstr>
      <vt:lpstr>Tahoma</vt:lpstr>
      <vt:lpstr>Times New Roman</vt:lpstr>
      <vt:lpstr>Wingdings 2</vt:lpstr>
      <vt:lpstr>Class Slides</vt:lpstr>
      <vt:lpstr>Lecture 07 Control Flow Instructions</vt:lpstr>
      <vt:lpstr>Administrivia</vt:lpstr>
      <vt:lpstr>Today’s Goals</vt:lpstr>
      <vt:lpstr>Outline</vt:lpstr>
      <vt:lpstr>What can instructions do?</vt:lpstr>
      <vt:lpstr>Conditional operations in (x86-64) assembly</vt:lpstr>
      <vt:lpstr>setx examples</vt:lpstr>
      <vt:lpstr>setx examples</vt:lpstr>
      <vt:lpstr>Breaking with sequential execution</vt:lpstr>
      <vt:lpstr>Jumping</vt:lpstr>
      <vt:lpstr>Key idea: building C constructs with assembly</vt:lpstr>
      <vt:lpstr>The “something simpler” is goto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General “if-then-else” translation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Break + Optimization (O1)</vt:lpstr>
      <vt:lpstr>Break + Optimization (O1)</vt:lpstr>
      <vt:lpstr>Indirect jump</vt:lpstr>
      <vt:lpstr>Outline</vt:lpstr>
      <vt:lpstr>Loops</vt:lpstr>
      <vt:lpstr>“Do-While” Loop Compilation</vt:lpstr>
      <vt:lpstr>“Do-While” assembly translation</vt:lpstr>
      <vt:lpstr>“Do-While” assembly translation</vt:lpstr>
      <vt:lpstr>“Do-While” assembly translation</vt:lpstr>
      <vt:lpstr>“Do-While” assembly translation</vt:lpstr>
      <vt:lpstr>General “Do-While” Translation</vt:lpstr>
      <vt:lpstr>General “While” Translation #1</vt:lpstr>
      <vt:lpstr>While Loop Example #1</vt:lpstr>
      <vt:lpstr>Comparing while to do-while</vt:lpstr>
      <vt:lpstr>General “While” Translation #2</vt:lpstr>
      <vt:lpstr>“While” Loop Example #2</vt:lpstr>
      <vt:lpstr>Comparing jump-to-middle and guarded-do-while</vt:lpstr>
      <vt:lpstr>“For” Loop Form</vt:lpstr>
      <vt:lpstr>“For” “While”  “Do-While”  “Goto”</vt:lpstr>
      <vt:lpstr>“For” Loop Conversion Example</vt:lpstr>
      <vt:lpstr>Break + Assembly to loop</vt:lpstr>
      <vt:lpstr>Assembly to loop</vt:lpstr>
      <vt:lpstr>Assembly to loop</vt:lpstr>
      <vt:lpstr>Assembly to loop</vt:lpstr>
      <vt:lpstr>Assembly to loop</vt:lpstr>
      <vt:lpstr>Assembly to loop</vt:lpstr>
      <vt:lpstr>Assembly to loop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PowerPoint Presentation</vt:lpstr>
      <vt:lpstr>Switch statements</vt:lpstr>
      <vt:lpstr>Target code blocks</vt:lpstr>
      <vt:lpstr>Jump tables</vt:lpstr>
      <vt:lpstr>Jump table for our example</vt:lpstr>
      <vt:lpstr>Putting it all Together</vt:lpstr>
      <vt:lpstr>Full assembly code for our example</vt:lpstr>
      <vt:lpstr>Another Jump Table Example: starting with assembly</vt:lpstr>
      <vt:lpstr>Object code: Jump Table</vt:lpstr>
      <vt:lpstr>Object code: Disassemble targets</vt:lpstr>
      <vt:lpstr>Object code: Disassemble targets</vt:lpstr>
      <vt:lpstr>Object code: Memory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Control Instructions</dc:title>
  <dc:creator>Branden Ghena</dc:creator>
  <cp:lastModifiedBy>Branden Ghena</cp:lastModifiedBy>
  <cp:revision>58</cp:revision>
  <dcterms:created xsi:type="dcterms:W3CDTF">2021-04-22T14:27:48Z</dcterms:created>
  <dcterms:modified xsi:type="dcterms:W3CDTF">2023-01-25T20:23:13Z</dcterms:modified>
</cp:coreProperties>
</file>