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8"/>
  </p:notesMasterIdLst>
  <p:sldIdLst>
    <p:sldId id="256" r:id="rId2"/>
    <p:sldId id="384" r:id="rId3"/>
    <p:sldId id="264" r:id="rId4"/>
    <p:sldId id="383" r:id="rId5"/>
    <p:sldId id="425" r:id="rId6"/>
    <p:sldId id="426" r:id="rId7"/>
    <p:sldId id="1131" r:id="rId8"/>
    <p:sldId id="1060" r:id="rId9"/>
    <p:sldId id="1061" r:id="rId10"/>
    <p:sldId id="1062" r:id="rId11"/>
    <p:sldId id="1006" r:id="rId12"/>
    <p:sldId id="1007" r:id="rId13"/>
    <p:sldId id="1063" r:id="rId14"/>
    <p:sldId id="1064" r:id="rId15"/>
    <p:sldId id="1065" r:id="rId16"/>
    <p:sldId id="1066" r:id="rId17"/>
    <p:sldId id="1067" r:id="rId18"/>
    <p:sldId id="1068" r:id="rId19"/>
    <p:sldId id="1069" r:id="rId20"/>
    <p:sldId id="1135" r:id="rId21"/>
    <p:sldId id="1136" r:id="rId22"/>
    <p:sldId id="1017" r:id="rId23"/>
    <p:sldId id="1070" r:id="rId24"/>
    <p:sldId id="1109" r:id="rId25"/>
    <p:sldId id="1105" r:id="rId26"/>
    <p:sldId id="1130" r:id="rId27"/>
    <p:sldId id="1024" r:id="rId28"/>
    <p:sldId id="1072" r:id="rId29"/>
    <p:sldId id="1073" r:id="rId30"/>
    <p:sldId id="386" r:id="rId31"/>
    <p:sldId id="1132" r:id="rId32"/>
    <p:sldId id="1129" r:id="rId33"/>
    <p:sldId id="1133" r:id="rId34"/>
    <p:sldId id="388" r:id="rId35"/>
    <p:sldId id="1080" r:id="rId36"/>
    <p:sldId id="1124" r:id="rId37"/>
    <p:sldId id="1081" r:id="rId38"/>
    <p:sldId id="1115" r:id="rId39"/>
    <p:sldId id="1116" r:id="rId40"/>
    <p:sldId id="1117" r:id="rId41"/>
    <p:sldId id="1118" r:id="rId42"/>
    <p:sldId id="1119" r:id="rId43"/>
    <p:sldId id="1120" r:id="rId44"/>
    <p:sldId id="1121" r:id="rId45"/>
    <p:sldId id="1122" r:id="rId46"/>
    <p:sldId id="1123" r:id="rId47"/>
    <p:sldId id="1082" r:id="rId48"/>
    <p:sldId id="1128" r:id="rId49"/>
    <p:sldId id="1126" r:id="rId50"/>
    <p:sldId id="1102" r:id="rId51"/>
    <p:sldId id="1103" r:id="rId52"/>
    <p:sldId id="1076" r:id="rId53"/>
    <p:sldId id="1127" r:id="rId54"/>
    <p:sldId id="1113" r:id="rId55"/>
    <p:sldId id="431" r:id="rId56"/>
    <p:sldId id="38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383"/>
            <p14:sldId id="425"/>
            <p14:sldId id="426"/>
          </p14:sldIdLst>
        </p14:section>
        <p14:section name="Buffer Overflows" id="{B55B8E8C-5EAB-4A1E-A4E9-AE5E896E46FA}">
          <p14:sldIdLst>
            <p14:sldId id="1131"/>
            <p14:sldId id="1060"/>
            <p14:sldId id="1061"/>
            <p14:sldId id="1062"/>
            <p14:sldId id="1006"/>
            <p14:sldId id="1007"/>
            <p14:sldId id="1063"/>
            <p14:sldId id="1064"/>
            <p14:sldId id="1065"/>
            <p14:sldId id="1066"/>
            <p14:sldId id="1067"/>
            <p14:sldId id="1068"/>
            <p14:sldId id="1069"/>
            <p14:sldId id="1135"/>
            <p14:sldId id="1136"/>
            <p14:sldId id="1017"/>
            <p14:sldId id="1070"/>
            <p14:sldId id="1109"/>
            <p14:sldId id="1105"/>
          </p14:sldIdLst>
        </p14:section>
        <p14:section name="Protecting Against Buffer Overflows" id="{2F787188-91BE-480F-B0B9-30C660154D09}">
          <p14:sldIdLst>
            <p14:sldId id="1130"/>
            <p14:sldId id="1024"/>
            <p14:sldId id="1072"/>
            <p14:sldId id="1073"/>
            <p14:sldId id="386"/>
            <p14:sldId id="1132"/>
          </p14:sldIdLst>
        </p14:section>
        <p14:section name="Return-Oriented Programming" id="{CAA795B9-B18E-48E7-8AB8-DA8FC208C5FB}">
          <p14:sldIdLst>
            <p14:sldId id="1129"/>
            <p14:sldId id="1133"/>
            <p14:sldId id="388"/>
            <p14:sldId id="1080"/>
            <p14:sldId id="1124"/>
            <p14:sldId id="1081"/>
            <p14:sldId id="1115"/>
            <p14:sldId id="1116"/>
            <p14:sldId id="1117"/>
            <p14:sldId id="1118"/>
            <p14:sldId id="1119"/>
            <p14:sldId id="1120"/>
            <p14:sldId id="1121"/>
            <p14:sldId id="1122"/>
            <p14:sldId id="1123"/>
            <p14:sldId id="1082"/>
          </p14:sldIdLst>
        </p14:section>
        <p14:section name="Protections Against ROP" id="{2320815C-AE6B-4028-B9A8-1C7A7A6E5505}">
          <p14:sldIdLst>
            <p14:sldId id="1128"/>
            <p14:sldId id="1126"/>
            <p14:sldId id="1102"/>
            <p14:sldId id="1103"/>
            <p14:sldId id="1076"/>
            <p14:sldId id="1127"/>
            <p14:sldId id="1113"/>
          </p14:sldIdLst>
        </p14:section>
        <p14:section name="Wrapup" id="{29A7F866-9DA9-446B-8359-CE426CB89C7A}">
          <p14:sldIdLst>
            <p14:sldId id="431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61" d="100"/>
          <a:sy n="61" d="100"/>
        </p:scale>
        <p:origin x="78" y="23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98058C-E735-4C72-B135-BAC87FAAC59E}" type="slidenum">
              <a:rPr lang="en-US"/>
              <a:pPr/>
              <a:t>22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59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905A6-55BD-4215-AA75-33112130540B}" type="slidenum">
              <a:rPr lang="en-US"/>
              <a:pPr/>
              <a:t>24</a:t>
            </a:fld>
            <a:endParaRPr lang="en-US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18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09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10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295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“canary” from the history use of these birds to detect the presence of dangerous gases</a:t>
            </a:r>
            <a:r>
              <a:rPr lang="en-US" baseline="0" dirty="0"/>
              <a:t> in mines</a:t>
            </a:r>
          </a:p>
          <a:p>
            <a:r>
              <a:rPr lang="en-US" baseline="0" dirty="0"/>
              <a:t>%gs:20 is segmented addressing, from the 80286, store as read-only.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2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9D2A8D-483E-43F3-A11F-F5584CC2C658}" type="slidenum">
              <a:rPr lang="en-US"/>
              <a:pPr/>
              <a:t>11</a:t>
            </a:fld>
            <a:endParaRPr lang="en-US"/>
          </a:p>
        </p:txBody>
      </p:sp>
      <p:sp>
        <p:nvSpPr>
          <p:cNvPr id="70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1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28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41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2A1E6E-D0E0-4DC1-9814-6818DE4E440F}" type="slidenum">
              <a:rPr lang="en-US"/>
              <a:pPr/>
              <a:t>12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7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085E5CA6-4C1A-48EF-A6B8-6783AF8938C2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6BFDB-CD3A-42FF-A322-2726B809F5E4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7D708-E79B-4709-A7EA-02C88A4FB364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E329-FF5C-434C-BD80-904D7F80AC89}" type="datetime1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5939-D7E8-4FA1-B550-54FCD225E2D0}" type="datetime1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04DC33-A81D-4C45-80A6-169EFA6AA735}" type="datetime1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BA85C66-B498-4B68-838D-E00FA085A7DB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ttblaze.org/masterkey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10</a:t>
            </a:r>
            <a:br>
              <a:rPr lang="en-US" dirty="0"/>
            </a:br>
            <a:r>
              <a:rPr lang="en-US" dirty="0"/>
              <a:t>Buffer Overflows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Such problems are a </a:t>
            </a:r>
            <a:r>
              <a:rPr lang="en-US" b="1" i="1" dirty="0"/>
              <a:t>BIG</a:t>
            </a:r>
            <a:r>
              <a:rPr lang="en-US" dirty="0"/>
              <a:t> deal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Generally called a “buffer overflow”</a:t>
            </a:r>
          </a:p>
          <a:p>
            <a:pPr lvl="1" eaLnBrk="1" hangingPunct="1"/>
            <a:r>
              <a:rPr lang="en-US" dirty="0"/>
              <a:t>Going past end of memory allocated for an array (AKA buffer)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Why is it a big deal?</a:t>
            </a:r>
          </a:p>
          <a:p>
            <a:pPr lvl="1" eaLnBrk="1" hangingPunct="1"/>
            <a:r>
              <a:rPr lang="en-US" dirty="0"/>
              <a:t>#1 </a:t>
            </a:r>
            <a:r>
              <a:rPr lang="en-US" b="1" i="1" dirty="0"/>
              <a:t>technical</a:t>
            </a:r>
            <a:r>
              <a:rPr lang="en-US" dirty="0"/>
              <a:t> cause of security vulnerabilities</a:t>
            </a:r>
          </a:p>
          <a:p>
            <a:pPr lvl="2" eaLnBrk="1" hangingPunct="1"/>
            <a:r>
              <a:rPr lang="en-US" dirty="0"/>
              <a:t>(#1 overall cause is social engineering)</a:t>
            </a:r>
            <a:endParaRPr lang="en-US" sz="1800" dirty="0"/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Most common form:</a:t>
            </a:r>
          </a:p>
          <a:p>
            <a:pPr lvl="1" eaLnBrk="1" hangingPunct="1"/>
            <a:r>
              <a:rPr lang="en-US" dirty="0"/>
              <a:t>Unchecked lengths on string inputs</a:t>
            </a:r>
          </a:p>
          <a:p>
            <a:pPr lvl="1" eaLnBrk="1" hangingPunct="1"/>
            <a:r>
              <a:rPr lang="en-US" dirty="0"/>
              <a:t>Particularly with character arrays on the stack</a:t>
            </a:r>
          </a:p>
          <a:p>
            <a:pPr lvl="2" eaLnBrk="1" hangingPunct="1"/>
            <a:r>
              <a:rPr lang="en-US" dirty="0"/>
              <a:t>Sometimes referred to as “stack smashing”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04A9EA-F795-4E38-9FE0-42B686EB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98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3581400" y="3146196"/>
            <a:ext cx="4953000" cy="457200"/>
          </a:xfrm>
          <a:prstGeom prst="rect">
            <a:avLst/>
          </a:prstGeom>
          <a:solidFill>
            <a:srgbClr val="C00000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3124200" y="2050052"/>
            <a:ext cx="5562600" cy="2675092"/>
          </a:xfrm>
          <a:prstGeom prst="rect">
            <a:avLst/>
          </a:prstGeom>
          <a:solidFill>
            <a:srgbClr val="F6F5BD">
              <a:alpha val="8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/* Get string from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char *gets(char *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)</a:t>
            </a:r>
            <a:br>
              <a:rPr lang="en-US" sz="1400" dirty="0">
                <a:latin typeface="Courier New" pitchFamily="49" charset="0"/>
                <a:ea typeface="MS Mincho" pitchFamily="49" charset="-128"/>
              </a:rPr>
            </a:br>
            <a:r>
              <a:rPr lang="en-US" sz="14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400" dirty="0">
                <a:latin typeface="Courier New" pitchFamily="49" charset="0"/>
                <a:ea typeface="MS Mincho" pitchFamily="49" charset="-128"/>
              </a:rPr>
            </a:br>
            <a:r>
              <a:rPr lang="en-US" sz="1400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int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 c =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char *p =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while (c != EOF &amp;&amp; c != '\n')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    *p++ = c;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    c =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getchar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}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*p = '\0';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    return </a:t>
            </a:r>
            <a:r>
              <a:rPr lang="en-US" sz="1400" dirty="0" err="1">
                <a:latin typeface="Courier New" pitchFamily="49" charset="0"/>
                <a:ea typeface="MS Mincho" pitchFamily="49" charset="-128"/>
              </a:rPr>
              <a:t>dest</a:t>
            </a:r>
            <a:r>
              <a:rPr lang="en-US" sz="1400" dirty="0">
                <a:latin typeface="Courier New" pitchFamily="49" charset="0"/>
                <a:ea typeface="MS Mincho" pitchFamily="49" charset="-128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4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738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library code</a:t>
            </a:r>
          </a:p>
        </p:txBody>
      </p:sp>
      <p:sp>
        <p:nvSpPr>
          <p:cNvPr id="673802" name="Rectangle 10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Implementation of Unix function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gets</a:t>
            </a:r>
          </a:p>
          <a:p>
            <a:pPr lvl="1"/>
            <a:r>
              <a:rPr lang="en-US" dirty="0"/>
              <a:t>No way to specify limit on number of characters to read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pPr lvl="1">
              <a:buNone/>
            </a:pPr>
            <a:endParaRPr lang="en-US" sz="2000" dirty="0"/>
          </a:p>
          <a:p>
            <a:r>
              <a:rPr lang="en-US" dirty="0"/>
              <a:t>Similar problems with other Unix functions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strcpy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strcat</a:t>
            </a:r>
            <a:r>
              <a:rPr lang="en-US" dirty="0"/>
              <a:t>: Copies string of arbitrary length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scanf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fscanf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en-US" b="1" dirty="0" err="1">
                <a:latin typeface="Courier New"/>
                <a:cs typeface="Courier New"/>
              </a:rPr>
              <a:t>sscanf</a:t>
            </a:r>
            <a:r>
              <a:rPr lang="en-US" dirty="0"/>
              <a:t>, when given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%s</a:t>
            </a:r>
            <a:r>
              <a:rPr lang="en-US" dirty="0"/>
              <a:t> specifier</a:t>
            </a:r>
          </a:p>
        </p:txBody>
      </p:sp>
      <p:sp>
        <p:nvSpPr>
          <p:cNvPr id="3" name="Rectangular Callout 2"/>
          <p:cNvSpPr/>
          <p:nvPr/>
        </p:nvSpPr>
        <p:spPr bwMode="auto">
          <a:xfrm>
            <a:off x="6816080" y="2426116"/>
            <a:ext cx="1718320" cy="576064"/>
          </a:xfrm>
          <a:prstGeom prst="wedgeRectCallout">
            <a:avLst>
              <a:gd name="adj1" fmla="val -125767"/>
              <a:gd name="adj2" fmla="val 84940"/>
            </a:avLst>
          </a:prstGeom>
          <a:solidFill>
            <a:srgbClr val="FF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>
                <a:solidFill>
                  <a:schemeClr val="bg1"/>
                </a:solidFill>
                <a:latin typeface="Calibri" pitchFamily="34" charset="0"/>
              </a:rPr>
              <a:t>No bounds checking!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9014B4-2A3D-4A24-826E-0C42DA625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9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buffer code</a:t>
            </a:r>
          </a:p>
        </p:txBody>
      </p:sp>
      <p:sp>
        <p:nvSpPr>
          <p:cNvPr id="674819" name="Rectangle 3"/>
          <p:cNvSpPr>
            <a:spLocks noChangeArrowheads="1"/>
          </p:cNvSpPr>
          <p:nvPr/>
        </p:nvSpPr>
        <p:spPr bwMode="auto">
          <a:xfrm>
            <a:off x="607595" y="914400"/>
            <a:ext cx="4978151" cy="14747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int main(){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printf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("Type a string:");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return 0;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674820" name="Rectangle 4"/>
          <p:cNvSpPr>
            <a:spLocks noChangeArrowheads="1"/>
          </p:cNvSpPr>
          <p:nvPr/>
        </p:nvSpPr>
        <p:spPr bwMode="auto">
          <a:xfrm>
            <a:off x="607594" y="3919609"/>
            <a:ext cx="4978152" cy="175176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/* Prints whatever is read */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void echo(){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char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[4]; /* Way too small! */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gets(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  puts(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b="1" dirty="0">
                <a:latin typeface="Courier New" pitchFamily="49" charset="0"/>
                <a:ea typeface="MS Mincho" pitchFamily="49" charset="-128"/>
              </a:rPr>
            </a:br>
            <a:r>
              <a:rPr lang="en-US" b="1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915326" y="2387414"/>
            <a:ext cx="5665068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915326" y="4448511"/>
            <a:ext cx="5665068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</a:t>
            </a:r>
            <a:r>
              <a:rPr lang="en-US" sz="1600" i="1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34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7594" y="2694003"/>
            <a:ext cx="4978152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void </a:t>
            </a:r>
            <a:r>
              <a:rPr lang="en-US" b="1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b="1" dirty="0">
                <a:latin typeface="Courier New" pitchFamily="49" charset="0"/>
                <a:ea typeface="MS Mincho" pitchFamily="49" charset="-128"/>
              </a:rPr>
              <a:t>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  echo();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147750" y="3578941"/>
            <a:ext cx="306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Much more than 4 characters!</a:t>
            </a:r>
          </a:p>
        </p:txBody>
      </p:sp>
      <p:cxnSp>
        <p:nvCxnSpPr>
          <p:cNvPr id="4" name="Straight Arrow Connector 3"/>
          <p:cNvCxnSpPr>
            <a:cxnSpLocks/>
          </p:cNvCxnSpPr>
          <p:nvPr/>
        </p:nvCxnSpPr>
        <p:spPr bwMode="auto">
          <a:xfrm flipH="1" flipV="1">
            <a:off x="9493815" y="2937010"/>
            <a:ext cx="371403" cy="645049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D2B82AA8-5D83-CB45-8117-619E3D3F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472" y="893791"/>
            <a:ext cx="5664922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C67CF-B6D5-40EF-BFB8-649625AB6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2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157133" y="1298377"/>
            <a:ext cx="8049705" cy="230576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4006cf:	48 83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18          	sub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$24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4006d3:	48 89 e7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rdi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4006db:	48 89 e7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,%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4006de:	e8 3d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fe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400520 &lt;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puts@plt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4006e3:	48 83 c4 18          	add    $24,%rsp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1161387" y="4562611"/>
            <a:ext cx="8045450" cy="175176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00000000004006e8 &lt;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4006e8:	48 83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08          	sub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4006ec:	b8 00 00 00 00       	mov    $0,%eax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e8 d9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4006f6:	48 83 c4 08          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4006fa: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7132" y="4117777"/>
            <a:ext cx="11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call_echo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7133" y="83671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705320" y="1556792"/>
            <a:ext cx="1603648" cy="63093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E82B7-7423-4BD7-A3D3-C887AE33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0EA22-070F-3EFB-ABA8-522CE8A5E07C}"/>
              </a:ext>
            </a:extLst>
          </p:cNvPr>
          <p:cNvSpPr txBox="1"/>
          <p:nvPr/>
        </p:nvSpPr>
        <p:spPr>
          <a:xfrm>
            <a:off x="9311425" y="1390918"/>
            <a:ext cx="2434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Sidebar: the compiler is optimizing here to use 8-byte alignment instead of 16-byte.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It knows no function this calls needs 16-byte alignment.</a:t>
            </a:r>
          </a:p>
        </p:txBody>
      </p:sp>
    </p:spTree>
    <p:extLst>
      <p:ext uri="{BB962C8B-B14F-4D97-AF65-F5344CB8AC3E}">
        <p14:creationId xmlns:p14="http://schemas.microsoft.com/office/powerpoint/2010/main" val="214335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2057401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2506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2955926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3405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1" y="990600"/>
            <a:ext cx="2054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775520" y="1359932"/>
            <a:ext cx="0" cy="359306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6E50C-C963-44D8-90B8-5BC318DB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6D8DA0BE-850E-4E38-97CE-8F0A50F6A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6496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3B523E4F-C7B2-4D32-8EA1-460DF46AA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2" y="1219200"/>
            <a:ext cx="2438398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6593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</a:t>
            </a: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7166496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572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2057401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2506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2955926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3405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1" y="990600"/>
            <a:ext cx="2054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049924" y="2996953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57400" y="2811289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57400" y="2507393"/>
            <a:ext cx="1792242" cy="304800"/>
            <a:chOff x="2377022" y="2811289"/>
            <a:chExt cx="1792242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445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04912" y="3252679"/>
            <a:ext cx="922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Return</a:t>
            </a:r>
          </a:p>
          <a:p>
            <a:pPr algn="ctr"/>
            <a:r>
              <a:rPr lang="en-US" dirty="0">
                <a:latin typeface="Calibri" pitchFamily="34" charset="0"/>
              </a:rPr>
              <a:t>address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3910632" y="2852936"/>
            <a:ext cx="341002" cy="43204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4927600" y="3702103"/>
            <a:ext cx="448320" cy="308174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/>
          <p:nvPr/>
        </p:nvCxnSpPr>
        <p:spPr bwMode="auto">
          <a:xfrm>
            <a:off x="1775520" y="1359932"/>
            <a:ext cx="0" cy="359306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B4B5E-A85F-4A1F-9927-DE1BBB3D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71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#1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0" y="990600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057400" y="2790560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40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06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f6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062208" y="2481496"/>
            <a:ext cx="1792242" cy="304800"/>
            <a:chOff x="2377022" y="2811289"/>
            <a:chExt cx="1792242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445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914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57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57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57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7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57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06663" y="6292334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Overflowed buffer, but did not corrupt state</a:t>
            </a:r>
          </a:p>
        </p:txBody>
      </p:sp>
      <p:sp>
        <p:nvSpPr>
          <p:cNvPr id="68" name="Rectangle 3"/>
          <p:cNvSpPr>
            <a:spLocks noChangeArrowheads="1"/>
          </p:cNvSpPr>
          <p:nvPr/>
        </p:nvSpPr>
        <p:spPr bwMode="auto">
          <a:xfrm>
            <a:off x="7166496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69" name="Rectangle 4"/>
          <p:cNvSpPr>
            <a:spLocks noChangeArrowheads="1"/>
          </p:cNvSpPr>
          <p:nvPr/>
        </p:nvSpPr>
        <p:spPr bwMode="auto">
          <a:xfrm>
            <a:off x="4572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5049924" y="2996953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cxnSp>
        <p:nvCxnSpPr>
          <p:cNvPr id="71" name="Straight Arrow Connector 70"/>
          <p:cNvCxnSpPr/>
          <p:nvPr/>
        </p:nvCxnSpPr>
        <p:spPr bwMode="auto">
          <a:xfrm>
            <a:off x="1775520" y="1359932"/>
            <a:ext cx="0" cy="359306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C762-C3D9-4088-AFE0-7B090B9C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21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#2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0" y="990600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062208" y="2481496"/>
            <a:ext cx="1792242" cy="304800"/>
            <a:chOff x="2377022" y="2811289"/>
            <a:chExt cx="1792242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445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914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0123456789012345678901234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Segmentation Fault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57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57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57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7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57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36154" y="6300028"/>
            <a:ext cx="860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Overflowed buffer and corrupted return address. Could point to unmapped memory, etc.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057400" y="278729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166496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4572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5049924" y="2996953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8024" y="5241974"/>
            <a:ext cx="2166427" cy="923330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Is it a string?</a:t>
            </a:r>
          </a:p>
          <a:p>
            <a:r>
              <a:rPr lang="en-US" dirty="0">
                <a:latin typeface="Calibri" pitchFamily="34" charset="0"/>
              </a:rPr>
              <a:t>Is it an address?</a:t>
            </a:r>
          </a:p>
          <a:p>
            <a:r>
              <a:rPr lang="en-US" dirty="0">
                <a:latin typeface="Calibri" pitchFamily="34" charset="0"/>
              </a:rPr>
              <a:t>Depends on context!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>
            <a:off x="1775520" y="1359932"/>
            <a:ext cx="0" cy="359306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3D33E-2C25-4BB7-90EC-BF1BE024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09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#3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0" y="990600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062208" y="2481496"/>
            <a:ext cx="1792242" cy="304800"/>
            <a:chOff x="2377022" y="2811289"/>
            <a:chExt cx="1792242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445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3914791" y="5334000"/>
            <a:ext cx="5257800" cy="8284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bufdemo-nsp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012345678901234567890123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57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57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57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7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57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847528" y="6292334"/>
            <a:ext cx="8352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Overflowed buffer, corrupted return address, but program </a:t>
            </a:r>
            <a:r>
              <a:rPr lang="en-US" i="1" dirty="0">
                <a:latin typeface="Calibri" pitchFamily="34" charset="0"/>
              </a:rPr>
              <a:t>seems</a:t>
            </a:r>
            <a:r>
              <a:rPr lang="en-US" dirty="0">
                <a:latin typeface="Calibri" pitchFamily="34" charset="0"/>
              </a:rPr>
              <a:t> to work! Latent bug!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2057400" y="2780928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</p:grpSp>
      <p:sp>
        <p:nvSpPr>
          <p:cNvPr id="73" name="Rectangle 3"/>
          <p:cNvSpPr>
            <a:spLocks noChangeArrowheads="1"/>
          </p:cNvSpPr>
          <p:nvPr/>
        </p:nvSpPr>
        <p:spPr bwMode="auto">
          <a:xfrm>
            <a:off x="7166496" y="1219200"/>
            <a:ext cx="2601912" cy="132087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subq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$24,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rdi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call  gets</a:t>
            </a:r>
          </a:p>
          <a:p>
            <a:pPr eaLnBrk="0" hangingPunct="0"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4572000" y="1219200"/>
            <a:ext cx="2438400" cy="1567096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. . .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75" name="Rectangle 5"/>
          <p:cNvSpPr>
            <a:spLocks noChangeArrowheads="1"/>
          </p:cNvSpPr>
          <p:nvPr/>
        </p:nvSpPr>
        <p:spPr bwMode="auto">
          <a:xfrm>
            <a:off x="5049924" y="2996953"/>
            <a:ext cx="4718485" cy="1474763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call_echo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 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4006f1: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4006cf &lt;echo&gt;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4006f6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	add    $8,%rsp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>
            <a:off x="1775520" y="1359932"/>
            <a:ext cx="0" cy="359306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94DB8-8623-40C3-9F62-B2370732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99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Buffer Overflow Stack Example #3 Explained</a:t>
            </a: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2057400" y="2503487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360477" name="Line 29"/>
          <p:cNvSpPr>
            <a:spLocks noChangeShapeType="1"/>
          </p:cNvSpPr>
          <p:nvPr/>
        </p:nvSpPr>
        <p:spPr bwMode="auto">
          <a:xfrm flipH="1">
            <a:off x="4476750" y="4814816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0478" name="Rectangle 30"/>
          <p:cNvSpPr>
            <a:spLocks noChangeArrowheads="1"/>
          </p:cNvSpPr>
          <p:nvPr/>
        </p:nvSpPr>
        <p:spPr bwMode="auto">
          <a:xfrm>
            <a:off x="4889500" y="4641778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2057400" y="1360487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057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360476" name="Rectangle 28"/>
          <p:cNvSpPr>
            <a:spLocks noChangeArrowheads="1"/>
          </p:cNvSpPr>
          <p:nvPr/>
        </p:nvSpPr>
        <p:spPr bwMode="auto">
          <a:xfrm>
            <a:off x="3854451" y="4648200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981200" y="990600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2057400" y="3113088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5029920" y="1340769"/>
            <a:ext cx="4162425" cy="2859757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  <a:ea typeface="MS Mincho" pitchFamily="49" charset="-128"/>
              </a:rPr>
              <a:t>register_tm_clones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 . 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</a:t>
            </a:r>
            <a:r>
              <a:rPr lang="sk-SK" dirty="0">
                <a:latin typeface="Courier New" pitchFamily="49" charset="0"/>
                <a:ea typeface="MS Mincho" pitchFamily="49" charset="-128"/>
              </a:rPr>
              <a:t>400600:	mov    %rsp,%rbp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400603:	mov    %rax,%rdx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400606:	shr    $0x3f,%rdx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40060a:	add    %rdx,%rax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40060d:	sar    %rax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400610:	jne    400614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400612:	pop    %rbp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400613:	retq </a:t>
            </a:r>
            <a:endParaRPr lang="en-US" dirty="0">
              <a:latin typeface="Courier New" pitchFamily="49" charset="0"/>
              <a:ea typeface="MS Mincho" pitchFamily="49" charset="-128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062208" y="2481496"/>
            <a:ext cx="1792242" cy="304800"/>
            <a:chOff x="2377022" y="2811289"/>
            <a:chExt cx="1792242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445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057400" y="4336978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057400" y="4025756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057400" y="3714534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057400" y="3403312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39</a:t>
              </a: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38</a:t>
              </a: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37</a:t>
              </a: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2057400" y="309209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438401" y="5410200"/>
            <a:ext cx="644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“Returns” to unrelated code</a:t>
            </a:r>
          </a:p>
          <a:p>
            <a:r>
              <a:rPr lang="en-US" dirty="0">
                <a:latin typeface="Calibri" pitchFamily="34" charset="0"/>
              </a:rPr>
              <a:t>Lots of things happen, without modifying critical state</a:t>
            </a:r>
          </a:p>
          <a:p>
            <a:r>
              <a:rPr lang="en-US" dirty="0">
                <a:latin typeface="Calibri" pitchFamily="34" charset="0"/>
              </a:rPr>
              <a:t>Eventually executes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>
                <a:latin typeface="Calibri" pitchFamily="34" charset="0"/>
              </a:rPr>
              <a:t>back to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main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as if nothing happened</a:t>
            </a:r>
            <a:r>
              <a:rPr lang="is-IS" dirty="0">
                <a:latin typeface="Calibri" charset="0"/>
                <a:ea typeface="Calibri" charset="0"/>
                <a:cs typeface="Calibri" charset="0"/>
              </a:rPr>
              <a:t>...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2057400" y="2780928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40</a:t>
              </a: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rgbClr val="FF99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</p:grpSp>
      <p:cxnSp>
        <p:nvCxnSpPr>
          <p:cNvPr id="73" name="Straight Arrow Connector 72"/>
          <p:cNvCxnSpPr/>
          <p:nvPr/>
        </p:nvCxnSpPr>
        <p:spPr bwMode="auto">
          <a:xfrm>
            <a:off x="1775520" y="1359932"/>
            <a:ext cx="0" cy="359306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53F26-14F4-43F9-AFA6-5451893C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1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6446-766A-4CEC-A4A7-3B5CF57E4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3ED3-9CFF-4F70-A6C4-73B2E79EC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Bomb Lab due today</a:t>
            </a:r>
          </a:p>
          <a:p>
            <a:pPr lvl="1"/>
            <a:r>
              <a:rPr lang="en-US" dirty="0"/>
              <a:t>The grade for you best bomb on the scoreboard is your grade (out of 70)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Reminder that slip days exist</a:t>
            </a:r>
          </a:p>
          <a:p>
            <a:pPr lvl="2"/>
            <a:r>
              <a:rPr lang="en-US" dirty="0"/>
              <a:t>Use them now if you need flexibility, don’t wait for a hypothetical need</a:t>
            </a:r>
          </a:p>
          <a:p>
            <a:endParaRPr lang="en-US" dirty="0"/>
          </a:p>
          <a:p>
            <a:r>
              <a:rPr lang="en-US" dirty="0"/>
              <a:t>Homework 3 is available</a:t>
            </a:r>
          </a:p>
          <a:p>
            <a:pPr lvl="1"/>
            <a:r>
              <a:rPr lang="en-US" dirty="0"/>
              <a:t>Due on Wednesday, February 15th</a:t>
            </a:r>
          </a:p>
          <a:p>
            <a:pPr lvl="1"/>
            <a:endParaRPr lang="en-US" dirty="0"/>
          </a:p>
          <a:p>
            <a:r>
              <a:rPr lang="en-US" dirty="0"/>
              <a:t>Attack Lab is out after class</a:t>
            </a:r>
          </a:p>
          <a:p>
            <a:pPr lvl="1"/>
            <a:r>
              <a:rPr lang="en-US" dirty="0"/>
              <a:t>Due on Wednesday, February 22nd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FE1F-1C93-4865-99D5-BA5220DE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26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0850D0-0FC0-66FD-8867-3EA23F16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FA4491-9437-96E4-80D4-13D1CBD82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263143" cy="5029200"/>
          </a:xfrm>
        </p:spPr>
        <p:txBody>
          <a:bodyPr/>
          <a:lstStyle/>
          <a:p>
            <a:r>
              <a:rPr lang="en-US" dirty="0"/>
              <a:t>Generally: How many bytes must be written to corrupt the return address? (assume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Is the answer the same for all programs?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Is it the same each time the code runs?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07BCE-8B3F-BC6E-5D3F-1C683284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E4759561-0D4C-2643-2A76-A092FFE02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1536" y="2907870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(8 bytes)</a:t>
            </a: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9426CE83-B9E5-EFFE-558A-311D25D1C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1536" y="176487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Prior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Stack Frames</a:t>
            </a:r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493410DF-E2B1-9741-7FFA-1EDC9224D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1537" y="5052583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29F8448C-65FA-C250-EE70-010FED8BF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799" y="505258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3F433D75-65ED-02B4-FEF4-642857C05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062" y="5052583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492B067D-E950-48E2-9398-CFFF75D79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324" y="505258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496832-AB6C-6156-7320-A4EC6BFE7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5337" y="1394983"/>
            <a:ext cx="2054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3DB229D4-DB27-6CED-F143-EE7065E05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1536" y="3517471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???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206EDC-DE0A-A382-0BAE-E08D77E14772}"/>
              </a:ext>
            </a:extLst>
          </p:cNvPr>
          <p:cNvGrpSpPr/>
          <p:nvPr/>
        </p:nvGrpSpPr>
        <p:grpSpPr>
          <a:xfrm>
            <a:off x="8741536" y="3215672"/>
            <a:ext cx="1797050" cy="304800"/>
            <a:chOff x="2377022" y="2811289"/>
            <a:chExt cx="1797050" cy="304800"/>
          </a:xfrm>
        </p:grpSpPr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BDAED716-048F-BEA3-F61F-6ED25C69F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3DFA183-99C0-C785-DC7E-E815B3C14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40</a:t>
              </a:r>
            </a:p>
          </p:txBody>
        </p:sp>
        <p:sp>
          <p:nvSpPr>
            <p:cNvPr id="17" name="Rectangle 26">
              <a:extLst>
                <a:ext uri="{FF2B5EF4-FFF2-40B4-BE49-F238E27FC236}">
                  <a16:creationId xmlns:a16="http://schemas.microsoft.com/office/drawing/2014/main" id="{E8D6C337-79FC-5842-4258-D2C6CEFE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28B5B59-6727-E604-C13C-955DE22B0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f6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1A3EDB-107A-EEC2-E5D3-55C6AC025203}"/>
              </a:ext>
            </a:extLst>
          </p:cNvPr>
          <p:cNvGrpSpPr/>
          <p:nvPr/>
        </p:nvGrpSpPr>
        <p:grpSpPr>
          <a:xfrm>
            <a:off x="8741536" y="2911776"/>
            <a:ext cx="1792242" cy="304800"/>
            <a:chOff x="2377022" y="2811289"/>
            <a:chExt cx="1792242" cy="304800"/>
          </a:xfrm>
        </p:grpSpPr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DDDC4D82-D28F-ED1B-DD3B-4265FD83B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D8952E2E-12CD-7C13-8555-ADFA8BE67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22" name="Rectangle 26">
              <a:extLst>
                <a:ext uri="{FF2B5EF4-FFF2-40B4-BE49-F238E27FC236}">
                  <a16:creationId xmlns:a16="http://schemas.microsoft.com/office/drawing/2014/main" id="{844E83E5-22BB-2F81-49EA-2EC1B9179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841C77BD-6B67-10A8-12C3-F98AA535D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810" y="2811289"/>
              <a:ext cx="44445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E67026-F0D2-BF18-9342-F4F67F1156C8}"/>
              </a:ext>
            </a:extLst>
          </p:cNvPr>
          <p:cNvCxnSpPr/>
          <p:nvPr/>
        </p:nvCxnSpPr>
        <p:spPr bwMode="auto">
          <a:xfrm flipH="1" flipV="1">
            <a:off x="10594768" y="3257319"/>
            <a:ext cx="341002" cy="43204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631AC2-9665-4D1A-BC43-65A0AC4D03FA}"/>
              </a:ext>
            </a:extLst>
          </p:cNvPr>
          <p:cNvCxnSpPr/>
          <p:nvPr/>
        </p:nvCxnSpPr>
        <p:spPr bwMode="auto">
          <a:xfrm>
            <a:off x="8459656" y="1764315"/>
            <a:ext cx="0" cy="359306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35D756-1685-72D7-3674-48C445A403BB}"/>
              </a:ext>
            </a:extLst>
          </p:cNvPr>
          <p:cNvSpPr txBox="1"/>
          <p:nvPr/>
        </p:nvSpPr>
        <p:spPr>
          <a:xfrm>
            <a:off x="10719554" y="3689367"/>
            <a:ext cx="114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3AA8EA-CBED-A781-F7CB-47BBC9E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3778" y="5004127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04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0850D0-0FC0-66FD-8867-3EA23F16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FA4491-9437-96E4-80D4-13D1CBD82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7263143" cy="4961587"/>
          </a:xfrm>
        </p:spPr>
        <p:txBody>
          <a:bodyPr>
            <a:normAutofit/>
          </a:bodyPr>
          <a:lstStyle/>
          <a:p>
            <a:r>
              <a:rPr lang="en-US" dirty="0"/>
              <a:t>Generally: How many bytes must be written to corrupt the return address? (assume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Is the answer the same for all programs?</a:t>
            </a:r>
          </a:p>
          <a:p>
            <a:pPr lvl="1"/>
            <a:r>
              <a:rPr lang="en-US" dirty="0"/>
              <a:t>No! Depends how much stack space the function uses</a:t>
            </a:r>
          </a:p>
          <a:p>
            <a:endParaRPr lang="en-US" dirty="0"/>
          </a:p>
          <a:p>
            <a:r>
              <a:rPr lang="en-US" dirty="0"/>
              <a:t>Is it the same each time the code runs?</a:t>
            </a:r>
          </a:p>
          <a:p>
            <a:pPr lvl="1"/>
            <a:r>
              <a:rPr lang="en-US" dirty="0"/>
              <a:t>Almost certainly yes. Functions usually use the same amount of stack space each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C07BCE-8B3F-BC6E-5D3F-1C683284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E4759561-0D4C-2643-2A76-A092FFE02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1536" y="2907870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solidFill>
                  <a:srgbClr val="FF0000"/>
                </a:solidFill>
                <a:latin typeface="Calibri" pitchFamily="34" charset="0"/>
              </a:rPr>
              <a:t>(8 bytes)</a:t>
            </a:r>
          </a:p>
        </p:txBody>
      </p:sp>
      <p:sp>
        <p:nvSpPr>
          <p:cNvPr id="7" name="Rectangle 31">
            <a:extLst>
              <a:ext uri="{FF2B5EF4-FFF2-40B4-BE49-F238E27FC236}">
                <a16:creationId xmlns:a16="http://schemas.microsoft.com/office/drawing/2014/main" id="{9426CE83-B9E5-EFFE-558A-311D25D1C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1536" y="176487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Prior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Stack Frames</a:t>
            </a:r>
          </a:p>
        </p:txBody>
      </p:sp>
      <p:sp>
        <p:nvSpPr>
          <p:cNvPr id="8" name="Rectangle 24">
            <a:extLst>
              <a:ext uri="{FF2B5EF4-FFF2-40B4-BE49-F238E27FC236}">
                <a16:creationId xmlns:a16="http://schemas.microsoft.com/office/drawing/2014/main" id="{493410DF-E2B1-9741-7FFA-1EDC9224D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1537" y="5052583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9" name="Rectangle 25">
            <a:extLst>
              <a:ext uri="{FF2B5EF4-FFF2-40B4-BE49-F238E27FC236}">
                <a16:creationId xmlns:a16="http://schemas.microsoft.com/office/drawing/2014/main" id="{29F8448C-65FA-C250-EE70-010FED8BF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0799" y="505258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3F433D75-65ED-02B4-FEF4-642857C05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0062" y="5052583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492B067D-E950-48E2-9398-CFFF75D79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9324" y="5052583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496832-AB6C-6156-7320-A4EC6BFE7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5337" y="1394983"/>
            <a:ext cx="2054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13" name="Rectangle 23">
            <a:extLst>
              <a:ext uri="{FF2B5EF4-FFF2-40B4-BE49-F238E27FC236}">
                <a16:creationId xmlns:a16="http://schemas.microsoft.com/office/drawing/2014/main" id="{3DB229D4-DB27-6CED-F143-EE7065E05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1536" y="3517471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???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206EDC-DE0A-A382-0BAE-E08D77E14772}"/>
              </a:ext>
            </a:extLst>
          </p:cNvPr>
          <p:cNvGrpSpPr/>
          <p:nvPr/>
        </p:nvGrpSpPr>
        <p:grpSpPr>
          <a:xfrm>
            <a:off x="8741536" y="3215672"/>
            <a:ext cx="1797050" cy="304800"/>
            <a:chOff x="2377022" y="2811289"/>
            <a:chExt cx="1797050" cy="304800"/>
          </a:xfrm>
        </p:grpSpPr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BDAED716-048F-BEA3-F61F-6ED25C69FA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23DFA183-99C0-C785-DC7E-E815B3C14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40</a:t>
              </a:r>
            </a:p>
          </p:txBody>
        </p:sp>
        <p:sp>
          <p:nvSpPr>
            <p:cNvPr id="17" name="Rectangle 26">
              <a:extLst>
                <a:ext uri="{FF2B5EF4-FFF2-40B4-BE49-F238E27FC236}">
                  <a16:creationId xmlns:a16="http://schemas.microsoft.com/office/drawing/2014/main" id="{E8D6C337-79FC-5842-4258-D2C6CEFE6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06</a:t>
              </a:r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28B5B59-6727-E604-C13C-955DE22B0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f6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1A3EDB-107A-EEC2-E5D3-55C6AC025203}"/>
              </a:ext>
            </a:extLst>
          </p:cNvPr>
          <p:cNvGrpSpPr/>
          <p:nvPr/>
        </p:nvGrpSpPr>
        <p:grpSpPr>
          <a:xfrm>
            <a:off x="8741536" y="2911776"/>
            <a:ext cx="1792242" cy="304800"/>
            <a:chOff x="2377022" y="2811289"/>
            <a:chExt cx="1792242" cy="304800"/>
          </a:xfrm>
        </p:grpSpPr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DDDC4D82-D28F-ED1B-DD3B-4265FD83B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21" name="Rectangle 25">
              <a:extLst>
                <a:ext uri="{FF2B5EF4-FFF2-40B4-BE49-F238E27FC236}">
                  <a16:creationId xmlns:a16="http://schemas.microsoft.com/office/drawing/2014/main" id="{D8952E2E-12CD-7C13-8555-ADFA8BE67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22" name="Rectangle 26">
              <a:extLst>
                <a:ext uri="{FF2B5EF4-FFF2-40B4-BE49-F238E27FC236}">
                  <a16:creationId xmlns:a16="http://schemas.microsoft.com/office/drawing/2014/main" id="{844E83E5-22BB-2F81-49EA-2EC1B9179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841C77BD-6B67-10A8-12C3-F98AA535D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810" y="2811289"/>
              <a:ext cx="444454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solidFill>
                    <a:srgbClr val="FF0000"/>
                  </a:solidFill>
                  <a:latin typeface="Courier New" pitchFamily="49" charset="0"/>
                </a:rPr>
                <a:t>00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E67026-F0D2-BF18-9342-F4F67F1156C8}"/>
              </a:ext>
            </a:extLst>
          </p:cNvPr>
          <p:cNvCxnSpPr/>
          <p:nvPr/>
        </p:nvCxnSpPr>
        <p:spPr bwMode="auto">
          <a:xfrm flipH="1" flipV="1">
            <a:off x="10594768" y="3257319"/>
            <a:ext cx="341002" cy="43204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631AC2-9665-4D1A-BC43-65A0AC4D03FA}"/>
              </a:ext>
            </a:extLst>
          </p:cNvPr>
          <p:cNvCxnSpPr/>
          <p:nvPr/>
        </p:nvCxnSpPr>
        <p:spPr bwMode="auto">
          <a:xfrm>
            <a:off x="8459656" y="1764315"/>
            <a:ext cx="0" cy="3593068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35D756-1685-72D7-3674-48C445A403BB}"/>
              </a:ext>
            </a:extLst>
          </p:cNvPr>
          <p:cNvSpPr txBox="1"/>
          <p:nvPr/>
        </p:nvSpPr>
        <p:spPr>
          <a:xfrm>
            <a:off x="10719554" y="3689367"/>
            <a:ext cx="114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Address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3AA8EA-CBED-A781-F7CB-47BBC9E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3778" y="5004127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77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92" name="Rectangle 8"/>
          <p:cNvSpPr>
            <a:spLocks noChangeArrowheads="1"/>
          </p:cNvSpPr>
          <p:nvPr/>
        </p:nvSpPr>
        <p:spPr bwMode="auto">
          <a:xfrm>
            <a:off x="9494990" y="1040699"/>
            <a:ext cx="1066800" cy="15954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Courier New" pitchFamily="49" charset="0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9499524" y="2264416"/>
            <a:ext cx="1066800" cy="381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</a:t>
            </a:r>
          </a:p>
        </p:txBody>
      </p:sp>
      <p:sp>
        <p:nvSpPr>
          <p:cNvPr id="681991" name="Rectangle 7"/>
          <p:cNvSpPr>
            <a:spLocks noChangeArrowheads="1"/>
          </p:cNvSpPr>
          <p:nvPr/>
        </p:nvSpPr>
        <p:spPr bwMode="auto">
          <a:xfrm>
            <a:off x="9494990" y="2272778"/>
            <a:ext cx="1066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B</a:t>
            </a:r>
          </a:p>
        </p:txBody>
      </p:sp>
      <p:sp>
        <p:nvSpPr>
          <p:cNvPr id="68200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Malicious use of buffer overflow</a:t>
            </a:r>
          </a:p>
        </p:txBody>
      </p:sp>
      <p:sp>
        <p:nvSpPr>
          <p:cNvPr id="681987" name="Rectangle 3"/>
          <p:cNvSpPr>
            <a:spLocks noGrp="1" noChangeArrowheads="1"/>
          </p:cNvSpPr>
          <p:nvPr>
            <p:ph idx="1"/>
          </p:nvPr>
        </p:nvSpPr>
        <p:spPr>
          <a:xfrm>
            <a:off x="607594" y="5013522"/>
            <a:ext cx="10972800" cy="1504762"/>
          </a:xfrm>
        </p:spPr>
        <p:txBody>
          <a:bodyPr>
            <a:normAutofit/>
          </a:bodyPr>
          <a:lstStyle/>
          <a:p>
            <a:pPr marL="223838" indent="-223838" defTabSz="895350"/>
            <a:r>
              <a:rPr lang="en-US" sz="1800" dirty="0"/>
              <a:t>Input string contains binary representation of executable code</a:t>
            </a:r>
          </a:p>
          <a:p>
            <a:pPr marL="223838" indent="-223838" defTabSz="895350"/>
            <a:r>
              <a:rPr lang="en-US" sz="1800" dirty="0"/>
              <a:t>Overwrite return address with address of buffer</a:t>
            </a:r>
          </a:p>
          <a:p>
            <a:pPr marL="223838" indent="-223838" defTabSz="895350"/>
            <a:r>
              <a:rPr lang="en-US" sz="1800" dirty="0"/>
              <a:t>When </a:t>
            </a:r>
            <a:r>
              <a:rPr lang="en-US" sz="1800" b="1" dirty="0">
                <a:latin typeface="Courier New" pitchFamily="49" charset="0"/>
              </a:rPr>
              <a:t>bar()</a:t>
            </a:r>
            <a:r>
              <a:rPr lang="en-US" sz="1800" dirty="0"/>
              <a:t> returns, where do we go?</a:t>
            </a:r>
          </a:p>
          <a:p>
            <a:pPr marL="681038" lvl="1" indent="-223838" defTabSz="895350"/>
            <a:r>
              <a:rPr lang="en-US" sz="1400" dirty="0"/>
              <a:t>Into the beginning of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malicious_code</a:t>
            </a:r>
            <a:r>
              <a:rPr lang="en-US" sz="1400" dirty="0"/>
              <a:t> on the stack! 😱</a:t>
            </a:r>
          </a:p>
        </p:txBody>
      </p:sp>
      <p:sp>
        <p:nvSpPr>
          <p:cNvPr id="681988" name="Rectangle 4"/>
          <p:cNvSpPr>
            <a:spLocks noChangeArrowheads="1"/>
          </p:cNvSpPr>
          <p:nvPr/>
        </p:nvSpPr>
        <p:spPr bwMode="auto">
          <a:xfrm>
            <a:off x="4448817" y="1079996"/>
            <a:ext cx="2438400" cy="147478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void bar()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char 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[64];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gets(</a:t>
            </a:r>
            <a:r>
              <a:rPr lang="en-US" b="1" dirty="0" err="1">
                <a:latin typeface="Courier New" pitchFamily="49" charset="0"/>
              </a:rPr>
              <a:t>buf</a:t>
            </a:r>
            <a:r>
              <a:rPr lang="en-US" b="1" dirty="0">
                <a:latin typeface="Courier New" pitchFamily="49" charset="0"/>
              </a:rPr>
              <a:t>);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...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681989" name="Rectangle 5"/>
          <p:cNvSpPr>
            <a:spLocks noChangeArrowheads="1"/>
          </p:cNvSpPr>
          <p:nvPr/>
        </p:nvSpPr>
        <p:spPr bwMode="auto">
          <a:xfrm>
            <a:off x="1982764" y="1062323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void foo(){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bar();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681993" name="AutoShape 9"/>
          <p:cNvSpPr>
            <a:spLocks/>
          </p:cNvSpPr>
          <p:nvPr/>
        </p:nvSpPr>
        <p:spPr bwMode="auto">
          <a:xfrm>
            <a:off x="10637990" y="1625772"/>
            <a:ext cx="228600" cy="430054"/>
          </a:xfrm>
          <a:prstGeom prst="rightBrace">
            <a:avLst>
              <a:gd name="adj1" fmla="val 58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1994" name="AutoShape 10"/>
          <p:cNvSpPr>
            <a:spLocks/>
          </p:cNvSpPr>
          <p:nvPr/>
        </p:nvSpPr>
        <p:spPr bwMode="auto">
          <a:xfrm>
            <a:off x="10655452" y="3530772"/>
            <a:ext cx="211138" cy="430054"/>
          </a:xfrm>
          <a:prstGeom prst="rightBrace">
            <a:avLst>
              <a:gd name="adj1" fmla="val 8721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1995" name="Rectangle 11"/>
          <p:cNvSpPr>
            <a:spLocks noChangeArrowheads="1"/>
          </p:cNvSpPr>
          <p:nvPr/>
        </p:nvSpPr>
        <p:spPr bwMode="auto">
          <a:xfrm>
            <a:off x="9494990" y="2645417"/>
            <a:ext cx="1066800" cy="214178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600" b="1">
              <a:latin typeface="Courier New" pitchFamily="49" charset="0"/>
            </a:endParaRPr>
          </a:p>
          <a:p>
            <a:pPr algn="ctr" eaLnBrk="0" hangingPunct="0"/>
            <a:endParaRPr lang="en-US" sz="1600" b="1">
              <a:latin typeface="Courier New" pitchFamily="49" charset="0"/>
            </a:endParaRPr>
          </a:p>
        </p:txBody>
      </p:sp>
      <p:sp>
        <p:nvSpPr>
          <p:cNvPr id="681996" name="Text Box 12"/>
          <p:cNvSpPr txBox="1">
            <a:spLocks noChangeArrowheads="1"/>
          </p:cNvSpPr>
          <p:nvPr/>
        </p:nvSpPr>
        <p:spPr bwMode="auto">
          <a:xfrm>
            <a:off x="617514" y="1367123"/>
            <a:ext cx="1060450" cy="9159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Helvetica" pitchFamily="34" charset="0"/>
              </a:rPr>
              <a:t>return</a:t>
            </a:r>
          </a:p>
          <a:p>
            <a:pPr algn="ctr" eaLnBrk="0" hangingPunct="0"/>
            <a:r>
              <a:rPr lang="en-US" b="1" dirty="0">
                <a:latin typeface="Helvetica" pitchFamily="34" charset="0"/>
              </a:rPr>
              <a:t>address</a:t>
            </a:r>
          </a:p>
          <a:p>
            <a:pPr algn="ctr" eaLnBrk="0" hangingPunct="0"/>
            <a:r>
              <a:rPr lang="en-US" b="1" dirty="0">
                <a:latin typeface="Helvetica" pitchFamily="34" charset="0"/>
              </a:rPr>
              <a:t>A</a:t>
            </a:r>
          </a:p>
        </p:txBody>
      </p:sp>
      <p:sp>
        <p:nvSpPr>
          <p:cNvPr id="681997" name="Line 13"/>
          <p:cNvSpPr>
            <a:spLocks noChangeShapeType="1"/>
          </p:cNvSpPr>
          <p:nvPr/>
        </p:nvSpPr>
        <p:spPr bwMode="auto">
          <a:xfrm>
            <a:off x="1754164" y="1835436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1998" name="Text Box 14"/>
          <p:cNvSpPr txBox="1">
            <a:spLocks noChangeArrowheads="1"/>
          </p:cNvSpPr>
          <p:nvPr/>
        </p:nvSpPr>
        <p:spPr bwMode="auto">
          <a:xfrm>
            <a:off x="10758640" y="1420112"/>
            <a:ext cx="897954" cy="825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foo stack frame</a:t>
            </a:r>
          </a:p>
        </p:txBody>
      </p:sp>
      <p:sp>
        <p:nvSpPr>
          <p:cNvPr id="681999" name="Text Box 15"/>
          <p:cNvSpPr txBox="1">
            <a:spLocks noChangeArrowheads="1"/>
          </p:cNvSpPr>
          <p:nvPr/>
        </p:nvSpPr>
        <p:spPr bwMode="auto">
          <a:xfrm>
            <a:off x="10803090" y="3339399"/>
            <a:ext cx="853504" cy="8255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bar stack frame</a:t>
            </a:r>
          </a:p>
        </p:txBody>
      </p:sp>
      <p:sp>
        <p:nvSpPr>
          <p:cNvPr id="682000" name="Text Box 16"/>
          <p:cNvSpPr txBox="1">
            <a:spLocks noChangeArrowheads="1"/>
          </p:cNvSpPr>
          <p:nvPr/>
        </p:nvSpPr>
        <p:spPr bwMode="auto">
          <a:xfrm>
            <a:off x="8762676" y="4311847"/>
            <a:ext cx="330200" cy="3365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B</a:t>
            </a:r>
          </a:p>
        </p:txBody>
      </p:sp>
      <p:sp>
        <p:nvSpPr>
          <p:cNvPr id="682001" name="Line 17"/>
          <p:cNvSpPr>
            <a:spLocks noChangeShapeType="1"/>
          </p:cNvSpPr>
          <p:nvPr/>
        </p:nvSpPr>
        <p:spPr bwMode="auto">
          <a:xfrm flipV="1">
            <a:off x="9067952" y="4167506"/>
            <a:ext cx="361950" cy="24186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82003" name="Rectangle 19"/>
          <p:cNvSpPr>
            <a:spLocks noChangeArrowheads="1"/>
          </p:cNvSpPr>
          <p:nvPr/>
        </p:nvSpPr>
        <p:spPr bwMode="auto">
          <a:xfrm>
            <a:off x="9493402" y="2644499"/>
            <a:ext cx="1066800" cy="9411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pad</a:t>
            </a:r>
          </a:p>
        </p:txBody>
      </p:sp>
      <p:sp>
        <p:nvSpPr>
          <p:cNvPr id="682004" name="AutoShape 20"/>
          <p:cNvSpPr>
            <a:spLocks/>
          </p:cNvSpPr>
          <p:nvPr/>
        </p:nvSpPr>
        <p:spPr bwMode="auto">
          <a:xfrm>
            <a:off x="9283852" y="2272599"/>
            <a:ext cx="76200" cy="1828800"/>
          </a:xfrm>
          <a:prstGeom prst="leftBrace">
            <a:avLst>
              <a:gd name="adj1" fmla="val 20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2005" name="Text Box 21"/>
          <p:cNvSpPr txBox="1">
            <a:spLocks noChangeArrowheads="1"/>
          </p:cNvSpPr>
          <p:nvPr/>
        </p:nvSpPr>
        <p:spPr bwMode="auto">
          <a:xfrm>
            <a:off x="8240866" y="2637725"/>
            <a:ext cx="917575" cy="10699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data 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written</a:t>
            </a:r>
          </a:p>
          <a:p>
            <a:pPr algn="ctr" eaLnBrk="0" hangingPunct="0"/>
            <a:r>
              <a:rPr lang="en-US" sz="1600" b="1">
                <a:latin typeface="Helvetica" pitchFamily="34" charset="0"/>
              </a:rPr>
              <a:t>by</a:t>
            </a:r>
          </a:p>
          <a:p>
            <a:pPr algn="ctr" eaLnBrk="0" hangingPunct="0"/>
            <a:r>
              <a:rPr lang="en-US" sz="1600" b="1">
                <a:latin typeface="Courier New" pitchFamily="49" charset="0"/>
              </a:rPr>
              <a:t>gets()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995233" y="2714834"/>
            <a:ext cx="5978328" cy="2028761"/>
          </a:xfrm>
          <a:prstGeom prst="rect">
            <a:avLst/>
          </a:prstGeom>
          <a:solidFill>
            <a:srgbClr val="333333">
              <a:alpha val="20000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08048444 &lt;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malicious_code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&gt;: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8048444:    55                 push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ebp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8048445:    89 e5             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esp,%ebp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8048447:    53                 push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8048448:    83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ec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24           sub    $0x24,%esp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804844b:    8d 5d f4           lea    -0xc(%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ebp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),%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endParaRPr lang="en-US" sz="1400" b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804844e:    89 1c 24          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,(%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esp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)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8048451:    e8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fa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fe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ff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ff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 call   8048350</a:t>
            </a:r>
          </a:p>
          <a:p>
            <a:pPr eaLnBrk="0" hangingPunct="0">
              <a:tabLst>
                <a:tab pos="457200" algn="l"/>
                <a:tab pos="3146425" algn="l"/>
              </a:tabLst>
            </a:pP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8048456:    89 1c 24           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mov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    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ebx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,(%</a:t>
            </a:r>
            <a:r>
              <a:rPr lang="en-US" sz="1400" b="1" dirty="0" err="1">
                <a:latin typeface="Courier New" pitchFamily="49" charset="0"/>
                <a:ea typeface="MS Mincho" pitchFamily="49" charset="-128"/>
              </a:rPr>
              <a:t>esp</a:t>
            </a:r>
            <a:r>
              <a:rPr lang="en-US" sz="1400" b="1" dirty="0">
                <a:latin typeface="Courier New" pitchFamily="49" charset="0"/>
                <a:ea typeface="MS Mincho" pitchFamily="49" charset="-128"/>
              </a:rPr>
              <a:t>)</a:t>
            </a:r>
          </a:p>
        </p:txBody>
      </p:sp>
      <p:sp>
        <p:nvSpPr>
          <p:cNvPr id="3" name="Oval Callout 2"/>
          <p:cNvSpPr/>
          <p:nvPr/>
        </p:nvSpPr>
        <p:spPr bwMode="auto">
          <a:xfrm>
            <a:off x="2069108" y="2773730"/>
            <a:ext cx="2088232" cy="2097509"/>
          </a:xfrm>
          <a:prstGeom prst="wedgeEllipseCallout">
            <a:avLst>
              <a:gd name="adj1" fmla="val 305802"/>
              <a:gd name="adj2" fmla="val 4713"/>
            </a:avLst>
          </a:prstGeom>
          <a:solidFill>
            <a:srgbClr val="FF0000">
              <a:alpha val="3000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9742900" y="228600"/>
            <a:ext cx="1634010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Max Memory Address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9843030" y="5103896"/>
            <a:ext cx="1386812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Memory Address 0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 rot="16200000">
            <a:off x="9479707" y="507987"/>
            <a:ext cx="89795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2800" b="1" dirty="0">
                <a:latin typeface="Helvetica" pitchFamily="34" charset="0"/>
              </a:rPr>
              <a:t>…</a:t>
            </a:r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 rot="16200000">
            <a:off x="9480867" y="4900475"/>
            <a:ext cx="897954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2800" b="1" dirty="0">
                <a:latin typeface="Helvetica" pitchFamily="34" charset="0"/>
              </a:rPr>
              <a:t>…</a:t>
            </a: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9493105" y="3815311"/>
            <a:ext cx="1066800" cy="338554"/>
          </a:xfrm>
          <a:prstGeom prst="rect">
            <a:avLst/>
          </a:prstGeom>
          <a:solidFill>
            <a:srgbClr val="CCFFCC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 err="1">
                <a:latin typeface="Helvetica" pitchFamily="34" charset="0"/>
              </a:rPr>
              <a:t>buf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82002" name="Rectangle 18"/>
          <p:cNvSpPr>
            <a:spLocks noChangeArrowheads="1"/>
          </p:cNvSpPr>
          <p:nvPr/>
        </p:nvSpPr>
        <p:spPr bwMode="auto">
          <a:xfrm>
            <a:off x="9485463" y="3581537"/>
            <a:ext cx="1074739" cy="5847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exploit</a:t>
            </a:r>
          </a:p>
          <a:p>
            <a:pPr algn="ctr" eaLnBrk="0" hangingPunct="0"/>
            <a:r>
              <a:rPr lang="en-US" sz="1600" b="1" dirty="0">
                <a:latin typeface="Helvetica" pitchFamily="34" charset="0"/>
              </a:rPr>
              <a:t>code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CFD5B4-F332-4C73-8514-F4D0F45C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81991" grpId="0" animBg="1"/>
      <p:bldP spid="681987" grpId="0" uiExpand="1" build="p"/>
      <p:bldP spid="681988" grpId="0" animBg="1"/>
      <p:bldP spid="681994" grpId="0" animBg="1"/>
      <p:bldP spid="681995" grpId="0" animBg="1"/>
      <p:bldP spid="681996" grpId="0"/>
      <p:bldP spid="681997" grpId="0" animBg="1"/>
      <p:bldP spid="681999" grpId="0"/>
      <p:bldP spid="682000" grpId="0"/>
      <p:bldP spid="682001" grpId="0" animBg="1"/>
      <p:bldP spid="682003" grpId="0" animBg="1"/>
      <p:bldP spid="682004" grpId="0" animBg="1"/>
      <p:bldP spid="682005" grpId="0"/>
      <p:bldP spid="22" grpId="0" animBg="1"/>
      <p:bldP spid="3" grpId="0" animBg="1"/>
      <p:bldP spid="29" grpId="0" animBg="1"/>
      <p:bldP spid="68200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Exploits based on buffer overflows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dirty="0"/>
              <a:t>Buffer overflow bugs can allow remote machines to execute arbitrary code on victim machines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Distressingly common in real programs</a:t>
            </a:r>
          </a:p>
          <a:p>
            <a:pPr lvl="1" eaLnBrk="1" hangingPunct="1"/>
            <a:r>
              <a:rPr lang="en-US" dirty="0"/>
              <a:t>Programmers keep making the same mistakes 😭</a:t>
            </a:r>
            <a:endParaRPr lang="en-US" dirty="0">
              <a:sym typeface="Wingdings"/>
            </a:endParaRPr>
          </a:p>
          <a:p>
            <a:pPr lvl="1" eaLnBrk="1" hangingPunct="1"/>
            <a:r>
              <a:rPr lang="en-US" dirty="0">
                <a:sym typeface="Wingdings"/>
              </a:rPr>
              <a:t>Recent measures make these attacks much more difficult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Examples across the decades</a:t>
            </a:r>
          </a:p>
          <a:p>
            <a:pPr lvl="1" eaLnBrk="1" hangingPunct="1"/>
            <a:r>
              <a:rPr lang="en-US" dirty="0"/>
              <a:t>Original “Internet worm” (1988)</a:t>
            </a:r>
          </a:p>
          <a:p>
            <a:pPr lvl="2"/>
            <a:r>
              <a:rPr lang="en-US" dirty="0"/>
              <a:t>Attacked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fingerd</a:t>
            </a:r>
            <a:r>
              <a:rPr lang="en-US" dirty="0"/>
              <a:t> server, replicated itself across the internet</a:t>
            </a:r>
          </a:p>
          <a:p>
            <a:pPr lvl="1" eaLnBrk="1" hangingPunct="1"/>
            <a:r>
              <a:rPr lang="en-US" dirty="0"/>
              <a:t>Stuxnet (2010)</a:t>
            </a:r>
          </a:p>
          <a:p>
            <a:pPr lvl="2"/>
            <a:r>
              <a:rPr lang="en-US" dirty="0"/>
              <a:t>Attack on Iran nuclear program, malicious code destroyed centrifuges</a:t>
            </a:r>
          </a:p>
          <a:p>
            <a:pPr lvl="1" eaLnBrk="1" hangingPunct="1"/>
            <a:r>
              <a:rPr lang="en-US" dirty="0"/>
              <a:t>… and many, many more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You will learn some of these tricks with the attack lab</a:t>
            </a:r>
          </a:p>
          <a:p>
            <a:pPr lvl="1" eaLnBrk="1" hangingPunct="1"/>
            <a:r>
              <a:rPr lang="en-US" dirty="0"/>
              <a:t>Hopefully convincing you to never leave such holes in your programs!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71521F-8D88-483C-8998-9884DAA3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0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Example: The original Internet worm (1988)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Internet worm</a:t>
            </a:r>
          </a:p>
          <a:p>
            <a:pPr lvl="1"/>
            <a:r>
              <a:rPr lang="en-US" sz="2000" dirty="0"/>
              <a:t>Early versions of the finger server (</a:t>
            </a:r>
            <a:r>
              <a:rPr lang="en-US" sz="2000" b="1" dirty="0" err="1">
                <a:latin typeface="Courier New"/>
                <a:cs typeface="Courier New"/>
              </a:rPr>
              <a:t>fingerd</a:t>
            </a:r>
            <a:r>
              <a:rPr lang="en-US" sz="2000" dirty="0"/>
              <a:t>) used </a:t>
            </a:r>
            <a:r>
              <a:rPr lang="en-US" sz="2000" b="1" dirty="0">
                <a:latin typeface="Courier New" pitchFamily="49" charset="0"/>
              </a:rPr>
              <a:t>gets()</a:t>
            </a:r>
            <a:r>
              <a:rPr lang="en-US" sz="2000" dirty="0"/>
              <a:t> to read the argument sent by the client:</a:t>
            </a:r>
          </a:p>
          <a:p>
            <a:pPr lvl="2"/>
            <a:r>
              <a:rPr lang="en-US" sz="1800" b="1" i="1" dirty="0">
                <a:latin typeface="Courier New" pitchFamily="49" charset="0"/>
              </a:rPr>
              <a:t>finger branden@northwestern.edu</a:t>
            </a:r>
          </a:p>
          <a:p>
            <a:pPr lvl="1"/>
            <a:r>
              <a:rPr lang="en-US" sz="2000" dirty="0"/>
              <a:t>Worm attacked </a:t>
            </a:r>
            <a:r>
              <a:rPr lang="en-US" b="1" dirty="0" err="1">
                <a:latin typeface="Courier New"/>
                <a:cs typeface="Courier New"/>
              </a:rPr>
              <a:t>fingerd</a:t>
            </a:r>
            <a:r>
              <a:rPr lang="en-US" sz="2000" dirty="0"/>
              <a:t> </a:t>
            </a:r>
            <a:r>
              <a:rPr lang="en-US" dirty="0"/>
              <a:t>s</a:t>
            </a:r>
            <a:r>
              <a:rPr lang="en-US" sz="2000" dirty="0"/>
              <a:t>erver by sending phony argument:</a:t>
            </a:r>
          </a:p>
          <a:p>
            <a:pPr lvl="2"/>
            <a:r>
              <a:rPr lang="en-US" sz="1800" b="1" i="1" dirty="0">
                <a:latin typeface="Courier New" pitchFamily="49" charset="0"/>
              </a:rPr>
              <a:t>finger “exploit-code  padding  new-return-address”</a:t>
            </a:r>
          </a:p>
          <a:p>
            <a:pPr lvl="2"/>
            <a:r>
              <a:rPr lang="en-US" sz="1800" dirty="0"/>
              <a:t>Exploit code: execute a root shell on the victim machine with a direct TCP connection to the attacker</a:t>
            </a:r>
          </a:p>
          <a:p>
            <a:pPr lvl="2"/>
            <a:endParaRPr lang="en-US" sz="1800" dirty="0"/>
          </a:p>
          <a:p>
            <a:pPr eaLnBrk="1" hangingPunct="1"/>
            <a:r>
              <a:rPr lang="en-US" dirty="0"/>
              <a:t>Once on a machine, scanned for other machines to attack</a:t>
            </a:r>
          </a:p>
          <a:p>
            <a:pPr lvl="1" eaLnBrk="1" hangingPunct="1"/>
            <a:r>
              <a:rPr lang="en-US" dirty="0"/>
              <a:t>Invaded ~6000 computers in hours (10% of the Internet </a:t>
            </a:r>
            <a:r>
              <a:rPr lang="en-US" dirty="0">
                <a:sym typeface="Wingdings"/>
              </a:rPr>
              <a:t> )</a:t>
            </a:r>
          </a:p>
          <a:p>
            <a:pPr lvl="2" eaLnBrk="1" hangingPunct="1"/>
            <a:r>
              <a:rPr lang="en-US" dirty="0">
                <a:sym typeface="Wingdings"/>
              </a:rPr>
              <a:t>See June 1989 article in </a:t>
            </a:r>
            <a:r>
              <a:rPr lang="en-US" i="1" dirty="0">
                <a:sym typeface="Wingdings"/>
              </a:rPr>
              <a:t>Communications of the ACM</a:t>
            </a:r>
            <a:endParaRPr lang="en-US" i="1" dirty="0"/>
          </a:p>
          <a:p>
            <a:pPr lvl="1" eaLnBrk="1" hangingPunct="1"/>
            <a:r>
              <a:rPr lang="en-US" dirty="0"/>
              <a:t>The young author of the worm was prosecuted…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0F2825-E211-45DB-96A2-9B98DC55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7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Example: Attack on Nuclear Plants (2010)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Stuxnet</a:t>
            </a:r>
            <a:endParaRPr lang="en-US" dirty="0"/>
          </a:p>
          <a:p>
            <a:pPr lvl="1"/>
            <a:r>
              <a:rPr lang="en-US" dirty="0"/>
              <a:t>Spread through buffer overflow</a:t>
            </a:r>
          </a:p>
          <a:p>
            <a:pPr lvl="1"/>
            <a:r>
              <a:rPr lang="en-US" dirty="0"/>
              <a:t>Disrupted Iran’s nuclear program</a:t>
            </a:r>
          </a:p>
          <a:p>
            <a:pPr lvl="2"/>
            <a:r>
              <a:rPr lang="en-US" dirty="0"/>
              <a:t>Damage uranium enrichment plants</a:t>
            </a:r>
          </a:p>
          <a:p>
            <a:pPr lvl="2"/>
            <a:r>
              <a:rPr lang="en-US" dirty="0"/>
              <a:t>Malicious code destroys centrifuges</a:t>
            </a:r>
          </a:p>
          <a:p>
            <a:pPr lvl="1"/>
            <a:r>
              <a:rPr lang="en-US" dirty="0"/>
              <a:t>At the time, likely the most sophisticated malware ever</a:t>
            </a:r>
          </a:p>
        </p:txBody>
      </p:sp>
      <p:pic>
        <p:nvPicPr>
          <p:cNvPr id="6" name="Picture 5" descr="PLC-Sieme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10" y="3933056"/>
            <a:ext cx="3781034" cy="2304256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159896" y="3645025"/>
            <a:ext cx="5472608" cy="3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-96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  <a:cs typeface="ＭＳ Ｐゴシック" pitchFamily="-96" charset="-128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SzPct val="80000"/>
              <a:buFont typeface="Wingdings" pitchFamily="-96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ＭＳ Ｐゴシック" pitchFamily="-96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1"/>
            <a:r>
              <a:rPr lang="en-US" dirty="0"/>
              <a:t>Targets only specific Siemens SCADA systems, plants with </a:t>
            </a:r>
            <a:r>
              <a:rPr lang="en-US" dirty="0" err="1"/>
              <a:t>Natanz</a:t>
            </a:r>
            <a:r>
              <a:rPr lang="en-US" dirty="0"/>
              <a:t>-like centrifuge cascade setups</a:t>
            </a:r>
          </a:p>
          <a:p>
            <a:pPr lvl="2"/>
            <a:r>
              <a:rPr lang="en-US" dirty="0"/>
              <a:t>Centrifuge rotor frequency: 1064 Hz</a:t>
            </a:r>
          </a:p>
          <a:p>
            <a:pPr lvl="2"/>
            <a:r>
              <a:rPr lang="en-US" dirty="0" err="1"/>
              <a:t>Stuxnet</a:t>
            </a:r>
            <a:r>
              <a:rPr lang="en-US" dirty="0"/>
              <a:t> speeds rotors up to 1410 Hz</a:t>
            </a:r>
          </a:p>
          <a:p>
            <a:pPr lvl="2"/>
            <a:r>
              <a:rPr lang="en-US" dirty="0"/>
              <a:t>Spinning so fast destroys the rotors</a:t>
            </a:r>
          </a:p>
          <a:p>
            <a:pPr lvl="1"/>
            <a:r>
              <a:rPr lang="en-US" dirty="0"/>
              <a:t>Was somewhat effective: may have destroyed 1,000 centrifuges, reduced output, sowed chaos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7F4A3-39BD-4BAB-AFE9-E0AE5CCF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10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b="1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75432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 Avoiding Buffer Overflow Vulnerability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3193961"/>
            <a:ext cx="10972800" cy="329699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Use safe library routines that limit string lengths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instead of </a:t>
            </a:r>
            <a:r>
              <a:rPr lang="en-US" b="1" dirty="0">
                <a:latin typeface="Courier New" pitchFamily="49" charset="0"/>
              </a:rPr>
              <a:t>gets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dirty="0"/>
              <a:t> instead of </a:t>
            </a:r>
            <a:r>
              <a:rPr lang="en-US" b="1" dirty="0" err="1">
                <a:latin typeface="Courier New" pitchFamily="49" charset="0"/>
              </a:rPr>
              <a:t>strcpy</a:t>
            </a:r>
            <a:endParaRPr lang="en-US" b="1" dirty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Don’t use </a:t>
            </a:r>
            <a:r>
              <a:rPr lang="en-US" b="1" dirty="0" err="1">
                <a:latin typeface="Courier New" pitchFamily="49" charset="0"/>
              </a:rPr>
              <a:t>scanf</a:t>
            </a:r>
            <a:r>
              <a:rPr lang="en-US" dirty="0"/>
              <a:t> with </a:t>
            </a:r>
            <a:r>
              <a:rPr lang="en-US" b="1" dirty="0">
                <a:latin typeface="Courier New" pitchFamily="49" charset="0"/>
              </a:rPr>
              <a:t>%s</a:t>
            </a:r>
            <a:r>
              <a:rPr lang="en-US" dirty="0"/>
              <a:t> conversion specification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Use </a:t>
            </a:r>
            <a:r>
              <a:rPr lang="en-US" b="1" dirty="0" err="1">
                <a:latin typeface="Courier New" pitchFamily="49" charset="0"/>
              </a:rPr>
              <a:t>fgets</a:t>
            </a:r>
            <a:r>
              <a:rPr lang="en-US" dirty="0"/>
              <a:t> to read the string</a:t>
            </a:r>
          </a:p>
          <a:p>
            <a:pPr lvl="2" eaLnBrk="1" hangingPunct="1">
              <a:lnSpc>
                <a:spcPct val="97000"/>
              </a:lnSpc>
            </a:pPr>
            <a:r>
              <a:rPr lang="en-US" dirty="0"/>
              <a:t>Or use format specifier </a:t>
            </a:r>
            <a:r>
              <a:rPr lang="en-US" b="1" dirty="0">
                <a:latin typeface="Courier New" pitchFamily="49" charset="0"/>
              </a:rPr>
              <a:t>%ns</a:t>
            </a:r>
            <a:r>
              <a:rPr lang="en-US" b="1" dirty="0"/>
              <a:t>  </a:t>
            </a:r>
            <a:r>
              <a:rPr lang="en-US" dirty="0"/>
              <a:t>where 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dirty="0"/>
              <a:t> is a suitable integer</a:t>
            </a:r>
          </a:p>
          <a:p>
            <a:pPr>
              <a:lnSpc>
                <a:spcPct val="97000"/>
              </a:lnSpc>
            </a:pPr>
            <a:r>
              <a:rPr lang="en-US" dirty="0"/>
              <a:t>Also: don’t write your programs in C, when possible</a:t>
            </a:r>
          </a:p>
          <a:p>
            <a:pPr lvl="1">
              <a:lnSpc>
                <a:spcPct val="97000"/>
              </a:lnSpc>
            </a:pPr>
            <a:r>
              <a:rPr lang="en-US" dirty="0"/>
              <a:t>Fundamental design of C is to be fast, not to be secure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878052" y="914400"/>
            <a:ext cx="6410672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fgets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(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, 4, 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stdin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); /* length limit! */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dirty="0">
                <a:latin typeface="Courier New" pitchFamily="49" charset="0"/>
                <a:ea typeface="MS Mincho" pitchFamily="49" charset="-128"/>
              </a:rPr>
            </a:br>
            <a:r>
              <a:rPr lang="en-US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2E2F6-B0DA-4675-B8F7-A0018414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1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System-Level Protection: Randomized Stack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Buffer overflow attack requires knowing</a:t>
            </a:r>
            <a:br>
              <a:rPr lang="en-US" dirty="0"/>
            </a:br>
            <a:r>
              <a:rPr lang="en-US" dirty="0"/>
              <a:t>the </a:t>
            </a:r>
            <a:r>
              <a:rPr lang="en-US" i="1" dirty="0"/>
              <a:t>absolute</a:t>
            </a:r>
            <a:r>
              <a:rPr lang="en-US" dirty="0"/>
              <a:t> address of the buffer</a:t>
            </a:r>
          </a:p>
          <a:p>
            <a:pPr lvl="1"/>
            <a:r>
              <a:rPr lang="en-US" dirty="0"/>
              <a:t>To overwrite return address to that</a:t>
            </a:r>
          </a:p>
          <a:p>
            <a:pPr lvl="1"/>
            <a:endParaRPr lang="en-US" dirty="0"/>
          </a:p>
          <a:p>
            <a:r>
              <a:rPr lang="en-US" dirty="0"/>
              <a:t>At start of program, allocate a random</a:t>
            </a:r>
            <a:br>
              <a:rPr lang="en-US" dirty="0"/>
            </a:br>
            <a:r>
              <a:rPr lang="en-US" dirty="0"/>
              <a:t>amount of space on stack</a:t>
            </a:r>
          </a:p>
          <a:p>
            <a:pPr lvl="1"/>
            <a:r>
              <a:rPr lang="en-US" dirty="0"/>
              <a:t>Different every time the program runs</a:t>
            </a:r>
          </a:p>
          <a:p>
            <a:pPr lvl="1"/>
            <a:endParaRPr lang="en-US" dirty="0"/>
          </a:p>
          <a:p>
            <a:r>
              <a:rPr lang="en-US" dirty="0"/>
              <a:t>Shifts stack addresses for entire program</a:t>
            </a:r>
          </a:p>
          <a:p>
            <a:pPr lvl="1"/>
            <a:r>
              <a:rPr lang="en-US" dirty="0"/>
              <a:t>Program still runs fine</a:t>
            </a:r>
          </a:p>
          <a:p>
            <a:pPr lvl="1"/>
            <a:r>
              <a:rPr lang="en-US" dirty="0"/>
              <a:t>Legitimate accesses to the stack are </a:t>
            </a:r>
            <a:r>
              <a:rPr lang="en-US" b="1" i="1" dirty="0"/>
              <a:t>relative</a:t>
            </a:r>
            <a:r>
              <a:rPr lang="en-US" dirty="0"/>
              <a:t> to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rsp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/>
              <a:t>But absolute addresses get randomly shifted</a:t>
            </a:r>
          </a:p>
          <a:p>
            <a:pPr lvl="1"/>
            <a:r>
              <a:rPr lang="en-US" dirty="0"/>
              <a:t>Don’t know what return address should be!</a:t>
            </a:r>
          </a:p>
          <a:p>
            <a:pPr lvl="1"/>
            <a:r>
              <a:rPr lang="en-US" dirty="0"/>
              <a:t>Still not impossible to overcome (NOP sled)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8418682" y="954227"/>
            <a:ext cx="2705515" cy="4949546"/>
            <a:chOff x="5963029" y="1328738"/>
            <a:chExt cx="2705515" cy="4949546"/>
          </a:xfrm>
        </p:grpSpPr>
        <p:sp>
          <p:nvSpPr>
            <p:cNvPr id="53" name="Rectangle 4"/>
            <p:cNvSpPr>
              <a:spLocks/>
            </p:cNvSpPr>
            <p:nvPr/>
          </p:nvSpPr>
          <p:spPr bwMode="auto">
            <a:xfrm>
              <a:off x="7398544" y="33861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ourier New"/>
                  <a:ea typeface="Calibri Bold" charset="0"/>
                  <a:cs typeface="Courier New"/>
                  <a:sym typeface="Calibri Bold" charset="0"/>
                </a:rPr>
                <a:t>main</a:t>
              </a:r>
            </a:p>
          </p:txBody>
        </p:sp>
        <p:sp>
          <p:nvSpPr>
            <p:cNvPr id="54" name="Rectangle 5"/>
            <p:cNvSpPr>
              <a:spLocks/>
            </p:cNvSpPr>
            <p:nvPr/>
          </p:nvSpPr>
          <p:spPr bwMode="auto">
            <a:xfrm>
              <a:off x="7398544" y="3690938"/>
              <a:ext cx="1270000" cy="9572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Application</a:t>
              </a:r>
            </a:p>
            <a:p>
              <a:pPr algn="ct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Code</a:t>
              </a:r>
            </a:p>
          </p:txBody>
        </p:sp>
        <p:sp>
          <p:nvSpPr>
            <p:cNvPr id="55" name="Rectangle 7"/>
            <p:cNvSpPr>
              <a:spLocks/>
            </p:cNvSpPr>
            <p:nvPr/>
          </p:nvSpPr>
          <p:spPr bwMode="auto">
            <a:xfrm>
              <a:off x="7398544" y="1404938"/>
              <a:ext cx="1270000" cy="304800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Rectangle 9"/>
            <p:cNvSpPr>
              <a:spLocks/>
            </p:cNvSpPr>
            <p:nvPr/>
          </p:nvSpPr>
          <p:spPr bwMode="auto">
            <a:xfrm>
              <a:off x="7398544" y="1709738"/>
              <a:ext cx="1270000" cy="1676400"/>
            </a:xfrm>
            <a:prstGeom prst="rect">
              <a:avLst/>
            </a:prstGeom>
            <a:solidFill>
              <a:srgbClr val="FF9999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>
                <a:defRPr/>
              </a:pPr>
              <a:endParaRPr lang="en-US" kern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endParaRPr>
            </a:p>
          </p:txBody>
        </p:sp>
        <p:sp>
          <p:nvSpPr>
            <p:cNvPr id="57" name="Rectangle 10"/>
            <p:cNvSpPr>
              <a:spLocks/>
            </p:cNvSpPr>
            <p:nvPr/>
          </p:nvSpPr>
          <p:spPr bwMode="auto">
            <a:xfrm>
              <a:off x="5963029" y="2243138"/>
              <a:ext cx="1019511" cy="63094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Random</a:t>
              </a:r>
            </a:p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allocation</a:t>
              </a:r>
            </a:p>
          </p:txBody>
        </p:sp>
        <p:sp>
          <p:nvSpPr>
            <p:cNvPr id="58" name="AutoShape 11"/>
            <p:cNvSpPr>
              <a:spLocks/>
            </p:cNvSpPr>
            <p:nvPr/>
          </p:nvSpPr>
          <p:spPr bwMode="auto">
            <a:xfrm>
              <a:off x="7150767" y="1704917"/>
              <a:ext cx="228600" cy="1681221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Rectangle 10"/>
            <p:cNvSpPr>
              <a:spLocks/>
            </p:cNvSpPr>
            <p:nvPr/>
          </p:nvSpPr>
          <p:spPr bwMode="auto">
            <a:xfrm>
              <a:off x="6086313" y="1328738"/>
              <a:ext cx="1083631" cy="35394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>
                <a:defRPr/>
              </a:pPr>
              <a:r>
                <a:rPr lang="en-US" kern="0" dirty="0">
                  <a:solidFill>
                    <a:srgbClr val="000000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base</a:t>
              </a: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544" y="4638842"/>
              <a:ext cx="12700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r" eaLnBrk="0" hangingPunct="0"/>
              <a:r>
                <a:rPr lang="en-US" dirty="0">
                  <a:latin typeface="Calibri" pitchFamily="34" charset="0"/>
                </a:rPr>
                <a:t>B?</a:t>
              </a:r>
            </a:p>
          </p:txBody>
        </p:sp>
        <p:sp>
          <p:nvSpPr>
            <p:cNvPr id="6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544" y="5535098"/>
              <a:ext cx="12700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544" y="5016392"/>
              <a:ext cx="1270000" cy="51870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pad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79779A-7FD0-4E7F-8CE5-E38989E90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46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3. System-Level Protection: Explicit Execute Page Permissions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6274204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Non-executable stack</a:t>
            </a:r>
          </a:p>
          <a:p>
            <a:pPr lvl="1"/>
            <a:r>
              <a:rPr lang="en-US" dirty="0"/>
              <a:t>On x86-64, can mark a region of memory as “non-executable”</a:t>
            </a:r>
          </a:p>
          <a:p>
            <a:pPr lvl="1"/>
            <a:r>
              <a:rPr lang="en-US" dirty="0"/>
              <a:t>Trying to execute something in that region </a:t>
            </a:r>
            <a:r>
              <a:rPr lang="is-IS" dirty="0"/>
              <a:t>→ crash</a:t>
            </a:r>
          </a:p>
          <a:p>
            <a:pPr lvl="1"/>
            <a:r>
              <a:rPr lang="is-IS" dirty="0"/>
              <a:t>More about page permissions in the virtual memory lecture (later in class)</a:t>
            </a:r>
            <a:endParaRPr lang="en-US" dirty="0"/>
          </a:p>
          <a:p>
            <a:pPr lvl="1" eaLnBrk="1" hangingPunct="1"/>
            <a:endParaRPr lang="en-US" dirty="0"/>
          </a:p>
          <a:p>
            <a:r>
              <a:rPr lang="en-US" dirty="0"/>
              <a:t>OpenBSD goes further: W^X</a:t>
            </a:r>
          </a:p>
          <a:p>
            <a:pPr lvl="1"/>
            <a:r>
              <a:rPr lang="en-US" dirty="0"/>
              <a:t>A region of memory can be writeable or executable, but not both (</a:t>
            </a:r>
            <a:r>
              <a:rPr lang="en-US" dirty="0" err="1"/>
              <a:t>xor</a:t>
            </a:r>
            <a:r>
              <a:rPr lang="en-US" dirty="0"/>
              <a:t>!)</a:t>
            </a:r>
          </a:p>
          <a:p>
            <a:pPr lvl="1"/>
            <a:r>
              <a:rPr lang="en-US" dirty="0"/>
              <a:t>Causes trouble for JITs</a:t>
            </a:r>
          </a:p>
          <a:p>
            <a:pPr lvl="1" eaLnBrk="1" hangingPunct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83386" y="1143000"/>
            <a:ext cx="4697008" cy="4203700"/>
            <a:chOff x="4021138" y="1154113"/>
            <a:chExt cx="4697008" cy="4203700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Stack after call to </a:t>
              </a:r>
              <a:r>
                <a:rPr lang="en-US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700" y="2819400"/>
              <a:ext cx="10668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700" y="1600200"/>
              <a:ext cx="1066800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700" y="4724400"/>
              <a:ext cx="1066800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  <a:p>
              <a:pPr eaLnBrk="0" hangingPunct="0"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ourier New" pitchFamily="49" charset="0"/>
                </a:rPr>
                <a:t>P </a:t>
              </a:r>
              <a:r>
                <a:rPr lang="en-US" dirty="0">
                  <a:latin typeface="Calibri" pitchFamily="34" charset="0"/>
                </a:rPr>
                <a:t>stack frame</a:t>
              </a:r>
            </a:p>
          </p:txBody>
        </p:sp>
        <p:sp>
          <p:nvSpPr>
            <p:cNvPr id="22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ourier New" pitchFamily="49" charset="0"/>
                </a:rPr>
                <a:t>Q</a:t>
              </a:r>
              <a:r>
                <a:rPr lang="en-US" dirty="0">
                  <a:latin typeface="Calibri" pitchFamily="34" charset="0"/>
                </a:rPr>
                <a:t> stack frame</a:t>
              </a:r>
            </a:p>
          </p:txBody>
        </p:sp>
        <p:sp>
          <p:nvSpPr>
            <p:cNvPr id="23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/>
              <a:r>
                <a:rPr lang="en-US" dirty="0">
                  <a:latin typeface="Calibri" pitchFamily="34" charset="0"/>
                </a:rPr>
                <a:t>B</a:t>
              </a:r>
            </a:p>
          </p:txBody>
        </p:sp>
        <p:sp>
          <p:nvSpPr>
            <p:cNvPr id="24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700" y="4078288"/>
              <a:ext cx="1066800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exploit</a:t>
              </a:r>
            </a:p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700" y="3159125"/>
              <a:ext cx="1065213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defRPr/>
              </a:pPr>
              <a:r>
                <a:rPr lang="en-US" dirty="0">
                  <a:latin typeface="Calibri" pitchFamily="34" charset="0"/>
                </a:rPr>
                <a:t>pad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eaLnBrk="0" hangingPunct="0"/>
              <a:r>
                <a:rPr lang="en-US">
                  <a:latin typeface="Calibri" pitchFamily="34" charset="0"/>
                </a:rPr>
                <a:t>data written</a:t>
              </a:r>
            </a:p>
            <a:p>
              <a:pPr eaLnBrk="0" hangingPunct="0"/>
              <a:r>
                <a:rPr lang="en-US">
                  <a:latin typeface="Calibri" pitchFamily="34" charset="0"/>
                </a:rPr>
                <a:t>by </a:t>
              </a:r>
              <a:r>
                <a:rPr lang="en-US">
                  <a:latin typeface="Courier New" pitchFamily="49" charset="0"/>
                </a:rPr>
                <a:t>gets()</a:t>
              </a:r>
            </a:p>
          </p:txBody>
        </p:sp>
        <p:sp>
          <p:nvSpPr>
            <p:cNvPr id="28" name="AutoShape 16"/>
            <p:cNvSpPr>
              <a:spLocks/>
            </p:cNvSpPr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91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29" name="AutoShape 16"/>
            <p:cNvSpPr>
              <a:spLocks/>
            </p:cNvSpPr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7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  <p:sp>
          <p:nvSpPr>
            <p:cNvPr id="30" name="AutoShape 16"/>
            <p:cNvSpPr>
              <a:spLocks/>
            </p:cNvSpPr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>
                <a:latin typeface="Calibri" pitchFamily="34" charset="0"/>
              </a:endParaRPr>
            </a:p>
          </p:txBody>
        </p:sp>
      </p:grpSp>
      <p:cxnSp>
        <p:nvCxnSpPr>
          <p:cNvPr id="5" name="Straight Arrow Connector 4"/>
          <p:cNvCxnSpPr>
            <a:cxnSpLocks/>
          </p:cNvCxnSpPr>
          <p:nvPr/>
        </p:nvCxnSpPr>
        <p:spPr bwMode="auto">
          <a:xfrm flipH="1" flipV="1">
            <a:off x="9720251" y="4560751"/>
            <a:ext cx="539598" cy="99446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7484900" y="5555217"/>
            <a:ext cx="411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itchFamily="34" charset="0"/>
              </a:rPr>
              <a:t>Any attempt to execute this code will fail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09AE09-580B-4E43-AE5C-D663F0F9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4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domain of Computer Security</a:t>
            </a:r>
          </a:p>
          <a:p>
            <a:endParaRPr lang="en-US" dirty="0"/>
          </a:p>
          <a:p>
            <a:r>
              <a:rPr lang="en-US" dirty="0"/>
              <a:t>Understand buffer overflows and return-oriented programming</a:t>
            </a:r>
          </a:p>
          <a:p>
            <a:pPr lvl="1"/>
            <a:r>
              <a:rPr lang="en-US" dirty="0"/>
              <a:t>What enables them</a:t>
            </a:r>
          </a:p>
          <a:p>
            <a:pPr lvl="1"/>
            <a:r>
              <a:rPr lang="en-US" dirty="0"/>
              <a:t>How they are used</a:t>
            </a:r>
          </a:p>
          <a:p>
            <a:pPr lvl="1"/>
            <a:r>
              <a:rPr lang="en-US" dirty="0"/>
              <a:t>How to protect against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is a buffer overflow in a web browser so bad?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1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is a buffer overflow in a web browser so bad?</a:t>
            </a:r>
          </a:p>
          <a:p>
            <a:endParaRPr lang="en-US" b="1" dirty="0"/>
          </a:p>
          <a:p>
            <a:pPr lvl="1"/>
            <a:r>
              <a:rPr lang="en-US" dirty="0"/>
              <a:t>The buffer overflow will exist in </a:t>
            </a:r>
            <a:r>
              <a:rPr lang="en-US" i="1" dirty="0"/>
              <a:t>at least</a:t>
            </a:r>
            <a:r>
              <a:rPr lang="en-US" dirty="0"/>
              <a:t> all instances of the same version of the web browser installed on the same OS and architecture</a:t>
            </a:r>
          </a:p>
          <a:p>
            <a:pPr lvl="2"/>
            <a:r>
              <a:rPr lang="en-US" dirty="0"/>
              <a:t>Possibly many other versions too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it can be triggered from a website, then you could run malicious code on computers without any manual effort</a:t>
            </a:r>
          </a:p>
          <a:p>
            <a:pPr lvl="2"/>
            <a:r>
              <a:rPr lang="en-US" dirty="0"/>
              <a:t>Any website could be suspect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Scale is enormous: Chrome has 2.65 billion users in 2020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98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b="1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91549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1AAB1-9CF0-46B4-B9ED-F1D9964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else are buffer overflows dangerous?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B14E-CC7A-4118-A6E7-D144943E7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Without the ability to write malicious code, our computers are safe, right??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Some computers won’t fix it: legacy hardware, forgot, etc.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Buffer overflows are definitely still happening</a:t>
            </a:r>
          </a:p>
          <a:p>
            <a:pPr lvl="1"/>
            <a:r>
              <a:rPr lang="en-US" dirty="0"/>
              <a:t>Can we take advantage of that in some way?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DEE6E-8CC7-458E-9792-A487B31F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123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new way to abuse a vulnerability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02332" cy="5029200"/>
          </a:xfrm>
        </p:spPr>
        <p:txBody>
          <a:bodyPr/>
          <a:lstStyle/>
          <a:p>
            <a:r>
              <a:rPr lang="en-US" dirty="0"/>
              <a:t>Buffer overflows can still write values to the stack</a:t>
            </a:r>
          </a:p>
          <a:p>
            <a:pPr lvl="1"/>
            <a:endParaRPr lang="en-US" dirty="0"/>
          </a:p>
          <a:p>
            <a:r>
              <a:rPr lang="en-US" dirty="0"/>
              <a:t>Even if they can’t place malicious code directly on the stack, they can modify return addresses</a:t>
            </a:r>
          </a:p>
          <a:p>
            <a:pPr lvl="1"/>
            <a:endParaRPr lang="en-US" dirty="0"/>
          </a:p>
          <a:p>
            <a:r>
              <a:rPr lang="en-US" dirty="0"/>
              <a:t>We can use that idea to build an attack from pieces of already existing program code that we reuse for malicious purposes</a:t>
            </a:r>
          </a:p>
          <a:p>
            <a:pPr lvl="1"/>
            <a:r>
              <a:rPr lang="en-US" dirty="0"/>
              <a:t>This is one of those ideas that sounds impossible to pull off in the real world</a:t>
            </a:r>
          </a:p>
          <a:p>
            <a:pPr lvl="1"/>
            <a:r>
              <a:rPr lang="en-US" dirty="0"/>
              <a:t>But actually, it totally works AND we’ll have you do it in Attack Lab!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4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(ROP)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Challenge (for would-be hackers)</a:t>
            </a:r>
          </a:p>
          <a:p>
            <a:pPr lvl="1"/>
            <a:r>
              <a:rPr lang="en-US" dirty="0"/>
              <a:t>Stack randomization </a:t>
            </a:r>
            <a:r>
              <a:rPr lang="is-IS" dirty="0"/>
              <a:t>→</a:t>
            </a:r>
            <a:r>
              <a:rPr lang="en-US" dirty="0"/>
              <a:t> predicting buffer location is hard</a:t>
            </a:r>
          </a:p>
          <a:p>
            <a:pPr lvl="2"/>
            <a:r>
              <a:rPr lang="en-US" dirty="0"/>
              <a:t>So it’s hard to know where to jump and start executing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Making stack non-executable </a:t>
            </a:r>
            <a:r>
              <a:rPr lang="is-IS" dirty="0"/>
              <a:t>→</a:t>
            </a:r>
            <a:r>
              <a:rPr lang="en-US" dirty="0"/>
              <a:t> injecting code doesn’t work</a:t>
            </a:r>
          </a:p>
          <a:p>
            <a:pPr lvl="2"/>
            <a:r>
              <a:rPr lang="en-US" dirty="0"/>
              <a:t>We can inject anything we want, but we can’t run it</a:t>
            </a:r>
          </a:p>
          <a:p>
            <a:pPr lvl="1"/>
            <a:endParaRPr lang="en-US" dirty="0"/>
          </a:p>
          <a:p>
            <a:r>
              <a:rPr lang="en-US" dirty="0"/>
              <a:t>Alternative strategy: Don’t inject your own code!</a:t>
            </a:r>
          </a:p>
          <a:p>
            <a:pPr lvl="1"/>
            <a:r>
              <a:rPr lang="en-US" dirty="0"/>
              <a:t>Use code that’s already in the program!</a:t>
            </a:r>
          </a:p>
          <a:p>
            <a:pPr lvl="1"/>
            <a:r>
              <a:rPr lang="en-US" dirty="0"/>
              <a:t>It’s in a predictable location!</a:t>
            </a:r>
          </a:p>
          <a:p>
            <a:pPr lvl="2"/>
            <a:r>
              <a:rPr lang="en-US" dirty="0"/>
              <a:t>Otherwise, don’t know where to call/jump</a:t>
            </a:r>
          </a:p>
          <a:p>
            <a:pPr lvl="1"/>
            <a:r>
              <a:rPr lang="en-US" dirty="0"/>
              <a:t>It’s executable</a:t>
            </a:r>
          </a:p>
          <a:p>
            <a:pPr lvl="2"/>
            <a:r>
              <a:rPr lang="en-US" dirty="0"/>
              <a:t>Otherwise, the program wouldn’t run at all…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AB896-673C-4434-BF66-92056490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7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DF20-D0FD-4044-9CFB-C59B35AFF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Return-Oriented Programming (ROP)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BDB6-CDD1-6A4B-A967-003CD1868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But wait, the code I want to run isn’t in the program!</a:t>
            </a:r>
          </a:p>
          <a:p>
            <a:pPr lvl="1"/>
            <a:r>
              <a:rPr lang="en-US" dirty="0"/>
              <a:t>Unlikely that, e.g., a mail client includes code to, e.g., launch missiles</a:t>
            </a:r>
          </a:p>
          <a:p>
            <a:pPr lvl="1"/>
            <a:endParaRPr lang="en-US" dirty="0"/>
          </a:p>
          <a:p>
            <a:r>
              <a:rPr lang="en-US" dirty="0"/>
              <a:t>Key idea: construct the code you want to run from pieces that you find in the program!</a:t>
            </a:r>
          </a:p>
          <a:p>
            <a:pPr lvl="1"/>
            <a:r>
              <a:rPr lang="en-US" dirty="0"/>
              <a:t>We’ll call these pieces </a:t>
            </a:r>
            <a:r>
              <a:rPr lang="en-US" b="1" dirty="0"/>
              <a:t>gadgets</a:t>
            </a:r>
          </a:p>
          <a:p>
            <a:pPr lvl="1"/>
            <a:endParaRPr lang="en-US" dirty="0"/>
          </a:p>
          <a:p>
            <a:r>
              <a:rPr lang="en-US" dirty="0"/>
              <a:t>Strategy: find machine code fragments that do </a:t>
            </a:r>
            <a:r>
              <a:rPr lang="en-US" i="1" dirty="0"/>
              <a:t>one small step</a:t>
            </a:r>
            <a:r>
              <a:rPr lang="en-US" dirty="0"/>
              <a:t> of the malicious program you want to run, then return</a:t>
            </a:r>
          </a:p>
          <a:p>
            <a:pPr lvl="1"/>
            <a:r>
              <a:rPr lang="en-US" dirty="0"/>
              <a:t>Then we’ll put these small steps together to get the whole program</a:t>
            </a:r>
          </a:p>
          <a:p>
            <a:pPr lvl="1"/>
            <a:r>
              <a:rPr lang="en-US" dirty="0"/>
              <a:t>These return instructions will be the glue that tie them together</a:t>
            </a:r>
          </a:p>
          <a:p>
            <a:pPr lvl="1"/>
            <a:endParaRPr lang="en-US" dirty="0"/>
          </a:p>
          <a:p>
            <a:r>
              <a:rPr lang="en-US" dirty="0"/>
              <a:t>“The program” includes the standard library!</a:t>
            </a:r>
          </a:p>
          <a:p>
            <a:pPr lvl="1"/>
            <a:r>
              <a:rPr lang="en-US" dirty="0"/>
              <a:t>Things like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That’s a lot of code! So, lots of gadgets to choose from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1EFAA-3350-4BF0-A125-D799BE25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2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end of existing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Repurpose parts of instructions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595" y="1833792"/>
            <a:ext cx="4034606" cy="1200329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long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ab_plus_c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(long a, long b, long c){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return a*b + c;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595" y="4536629"/>
            <a:ext cx="2943563" cy="1477328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void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setval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  (unsigned *p) {</a:t>
            </a: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br>
              <a:rPr lang="en-US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 *p = 3347663060u;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62923" y="1833792"/>
            <a:ext cx="6617471" cy="1200329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00000000004004d0 &lt;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ab_plus_c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4004d0: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fe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rsi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4004d4: 48 8d 04 17    lea (%rdi,%rdx,1),%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4004d8: c3             ret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7545" y="4536629"/>
            <a:ext cx="7632848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00000000004004d9 &lt;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setval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4004d9: c7 07 d4 48 89 c7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movl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$0xc78948d4,(%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4004df: c3                   ret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395817" y="2409855"/>
            <a:ext cx="1584176" cy="576064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07785" y="3201944"/>
            <a:ext cx="3055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←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+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rdx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alibri" pitchFamily="34" charset="0"/>
              </a:rPr>
              <a:t>Address: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0x4004d4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V="1">
            <a:off x="7043889" y="2985919"/>
            <a:ext cx="0" cy="288032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7751959" y="5578027"/>
            <a:ext cx="3154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Encodes: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movq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, 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alibri" pitchFamily="34" charset="0"/>
              </a:rPr>
              <a:t>Gadget: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←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>
                <a:latin typeface="Calibri" pitchFamily="34" charset="0"/>
              </a:rPr>
              <a:t>Address: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0x4004dc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6611842" y="4852125"/>
            <a:ext cx="1140117" cy="29153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359098" y="5130286"/>
            <a:ext cx="371345" cy="29153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20" name="Straight Arrow Connector 19"/>
          <p:cNvCxnSpPr>
            <a:cxnSpLocks/>
            <a:stCxn id="16" idx="1"/>
          </p:cNvCxnSpPr>
          <p:nvPr/>
        </p:nvCxnSpPr>
        <p:spPr bwMode="auto">
          <a:xfrm flipH="1" flipV="1">
            <a:off x="7379594" y="5261723"/>
            <a:ext cx="372365" cy="777969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B80D2-A271-44DA-821C-CECD0FAA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2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6" grpId="0"/>
      <p:bldP spid="17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8A22-FD6F-9E45-AA05-19FDC35E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Gadgets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5F62-ED16-CF4F-BB57-949D781CE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/>
          </a:bodyPr>
          <a:lstStyle/>
          <a:p>
            <a:r>
              <a:rPr lang="en-US" sz="2000" dirty="0"/>
              <a:t>Let’s say our malicious program is this: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/>
              <a:t> =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dirty="0"/>
              <a:t> *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dirty="0"/>
              <a:t>) +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And let’s say we found the following gadgets in the standard library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  <a:p>
            <a:pPr lvl="1"/>
            <a:br>
              <a:rPr lang="en-US" sz="1800" dirty="0"/>
            </a:br>
            <a:endParaRPr lang="en-US" sz="1800" dirty="0"/>
          </a:p>
          <a:p>
            <a:r>
              <a:rPr lang="en-US" sz="2000" dirty="0"/>
              <a:t>Combine gadgets by adding pointers to them to the stack</a:t>
            </a:r>
          </a:p>
          <a:p>
            <a:pPr lvl="1"/>
            <a:r>
              <a:rPr lang="en-US" sz="1800" dirty="0"/>
              <a:t>Arrange on the stack by overflowing a buffer, like 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723A6-1F87-3E4F-880B-C990F492C12F}"/>
              </a:ext>
            </a:extLst>
          </p:cNvPr>
          <p:cNvSpPr txBox="1"/>
          <p:nvPr/>
        </p:nvSpPr>
        <p:spPr>
          <a:xfrm>
            <a:off x="980189" y="2299715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F3D91-4575-DA42-B437-47BA6564EE17}"/>
              </a:ext>
            </a:extLst>
          </p:cNvPr>
          <p:cNvSpPr txBox="1"/>
          <p:nvPr/>
        </p:nvSpPr>
        <p:spPr>
          <a:xfrm>
            <a:off x="980188" y="3223045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6180A-971B-6046-82A9-85ED892A5D4D}"/>
              </a:ext>
            </a:extLst>
          </p:cNvPr>
          <p:cNvSpPr txBox="1"/>
          <p:nvPr/>
        </p:nvSpPr>
        <p:spPr>
          <a:xfrm>
            <a:off x="980188" y="4146375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EEB70B-A7D6-234A-A609-F1D087880605}"/>
              </a:ext>
            </a:extLst>
          </p:cNvPr>
          <p:cNvSpPr txBox="1"/>
          <p:nvPr/>
        </p:nvSpPr>
        <p:spPr>
          <a:xfrm>
            <a:off x="7353272" y="2371574"/>
            <a:ext cx="2200218" cy="1754326"/>
          </a:xfrm>
          <a:prstGeom prst="rect">
            <a:avLst/>
          </a:prstGeom>
          <a:solidFill>
            <a:srgbClr val="F6F5B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Given a large enough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standard library, can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find gadgets that do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pretty much anything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we want! Plenty of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code to pick from.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DB4589-C5B9-0A44-BDE8-ECCE830B27DE}"/>
              </a:ext>
            </a:extLst>
          </p:cNvPr>
          <p:cNvSpPr/>
          <p:nvPr/>
        </p:nvSpPr>
        <p:spPr bwMode="auto">
          <a:xfrm>
            <a:off x="7830459" y="5261938"/>
            <a:ext cx="1224136" cy="40562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91043-0BBF-2445-9FA1-47F6A5CAF4A1}"/>
              </a:ext>
            </a:extLst>
          </p:cNvPr>
          <p:cNvSpPr/>
          <p:nvPr/>
        </p:nvSpPr>
        <p:spPr bwMode="auto">
          <a:xfrm>
            <a:off x="7830459" y="4450694"/>
            <a:ext cx="1224136" cy="40562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F6BEEC-65E6-6F43-B00D-DD56A0519E45}"/>
              </a:ext>
            </a:extLst>
          </p:cNvPr>
          <p:cNvSpPr/>
          <p:nvPr/>
        </p:nvSpPr>
        <p:spPr bwMode="auto">
          <a:xfrm>
            <a:off x="7830459" y="4856316"/>
            <a:ext cx="1224136" cy="405622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3FB950-6562-0D4B-9544-2BF872DAE5A5}"/>
              </a:ext>
            </a:extLst>
          </p:cNvPr>
          <p:cNvSpPr txBox="1"/>
          <p:nvPr/>
        </p:nvSpPr>
        <p:spPr>
          <a:xfrm>
            <a:off x="9558651" y="5298228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029AC20-0D21-F14E-A628-E610C74CD5A8}"/>
              </a:ext>
            </a:extLst>
          </p:cNvPr>
          <p:cNvCxnSpPr>
            <a:stCxn id="12" idx="1"/>
          </p:cNvCxnSpPr>
          <p:nvPr/>
        </p:nvCxnSpPr>
        <p:spPr bwMode="auto">
          <a:xfrm flipH="1">
            <a:off x="9126603" y="5482894"/>
            <a:ext cx="432048" cy="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90658-A080-8A49-88CB-D48B92CCEBA5}"/>
              </a:ext>
            </a:extLst>
          </p:cNvPr>
          <p:cNvSpPr/>
          <p:nvPr/>
        </p:nvSpPr>
        <p:spPr bwMode="auto">
          <a:xfrm>
            <a:off x="7830459" y="5667560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C84E7F-55FF-FC44-9497-09EDD37B3453}"/>
              </a:ext>
            </a:extLst>
          </p:cNvPr>
          <p:cNvSpPr/>
          <p:nvPr/>
        </p:nvSpPr>
        <p:spPr bwMode="auto">
          <a:xfrm>
            <a:off x="7830459" y="5984115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9C681E-5A64-2242-B69C-1E42E2F7AD64}"/>
              </a:ext>
            </a:extLst>
          </p:cNvPr>
          <p:cNvSpPr txBox="1"/>
          <p:nvPr/>
        </p:nvSpPr>
        <p:spPr>
          <a:xfrm>
            <a:off x="9545254" y="592802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0A2FFF-4EDD-CC47-9F0A-2D2891206AA1}"/>
              </a:ext>
            </a:extLst>
          </p:cNvPr>
          <p:cNvCxnSpPr>
            <a:stCxn id="19" idx="1"/>
          </p:cNvCxnSpPr>
          <p:nvPr/>
        </p:nvCxnSpPr>
        <p:spPr bwMode="auto">
          <a:xfrm flipH="1">
            <a:off x="9113206" y="6112688"/>
            <a:ext cx="432048" cy="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42F4C-1679-44E7-997E-5906FC3E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2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552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1: we overflowed the buffer, like before</a:t>
            </a:r>
          </a:p>
          <a:p>
            <a:pPr lvl="1"/>
            <a:r>
              <a:rPr lang="en-US" dirty="0"/>
              <a:t>We set up the stack with the gadget addresses, as on last slide</a:t>
            </a:r>
          </a:p>
          <a:p>
            <a:pPr lvl="1"/>
            <a:r>
              <a:rPr lang="en-US" dirty="0"/>
              <a:t>Now we’re about to return from the vulnerable function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3AF456-6E3E-1749-BB81-48C15824F473}"/>
              </a:ext>
            </a:extLst>
          </p:cNvPr>
          <p:cNvGrpSpPr/>
          <p:nvPr/>
        </p:nvGrpSpPr>
        <p:grpSpPr>
          <a:xfrm>
            <a:off x="8077250" y="4678684"/>
            <a:ext cx="2664296" cy="1846660"/>
            <a:chOff x="5324672" y="4859461"/>
            <a:chExt cx="2664296" cy="184666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BC28A9-3DE9-0941-A40E-FCBFFA6FACCC}"/>
                </a:ext>
              </a:extLst>
            </p:cNvPr>
            <p:cNvGrpSpPr/>
            <p:nvPr/>
          </p:nvGrpSpPr>
          <p:grpSpPr>
            <a:xfrm>
              <a:off x="5324672" y="4859461"/>
              <a:ext cx="2664296" cy="1216866"/>
              <a:chOff x="3275856" y="5452494"/>
              <a:chExt cx="2664296" cy="1216866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3651110-DC7F-D447-9A40-364673FFA34D}"/>
                  </a:ext>
                </a:extLst>
              </p:cNvPr>
              <p:cNvSpPr/>
              <p:nvPr/>
            </p:nvSpPr>
            <p:spPr bwMode="auto">
              <a:xfrm>
                <a:off x="3275856" y="6263738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400474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DF87DC-C6E2-014F-A518-ADE6800FEBDC}"/>
                  </a:ext>
                </a:extLst>
              </p:cNvPr>
              <p:cNvSpPr/>
              <p:nvPr/>
            </p:nvSpPr>
            <p:spPr bwMode="auto">
              <a:xfrm>
                <a:off x="3275856" y="5452494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40047d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596A919-E933-0044-84A0-1DFD5438E0B0}"/>
                  </a:ext>
                </a:extLst>
              </p:cNvPr>
              <p:cNvSpPr/>
              <p:nvPr/>
            </p:nvSpPr>
            <p:spPr bwMode="auto">
              <a:xfrm>
                <a:off x="3275856" y="5858116"/>
                <a:ext cx="1224136" cy="40562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400479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449F2DC-324C-7C4E-B7AD-062818F5EFD5}"/>
                  </a:ext>
                </a:extLst>
              </p:cNvPr>
              <p:cNvSpPr txBox="1"/>
              <p:nvPr/>
            </p:nvSpPr>
            <p:spPr>
              <a:xfrm>
                <a:off x="5004048" y="6300028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rsp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BBCFFB9-3523-E94E-8E85-A42F751ECFEF}"/>
                  </a:ext>
                </a:extLst>
              </p:cNvPr>
              <p:cNvCxnSpPr>
                <a:stCxn id="17" idx="1"/>
              </p:cNvCxnSpPr>
              <p:nvPr/>
            </p:nvCxnSpPr>
            <p:spPr bwMode="auto">
              <a:xfrm flipH="1">
                <a:off x="4572000" y="6484694"/>
                <a:ext cx="432048" cy="0"/>
              </a:xfrm>
              <a:prstGeom prst="straightConnector1">
                <a:avLst/>
              </a:prstGeom>
              <a:noFill/>
              <a:ln w="635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9C03C4-28BE-6F4D-9FE7-BFF7BFFA8517}"/>
                </a:ext>
              </a:extLst>
            </p:cNvPr>
            <p:cNvSpPr/>
            <p:nvPr/>
          </p:nvSpPr>
          <p:spPr bwMode="auto">
            <a:xfrm>
              <a:off x="5324672" y="6076327"/>
              <a:ext cx="1224136" cy="3132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1C58B97-A66D-714C-8AA2-E67FD061683C}"/>
                </a:ext>
              </a:extLst>
            </p:cNvPr>
            <p:cNvSpPr/>
            <p:nvPr/>
          </p:nvSpPr>
          <p:spPr bwMode="auto">
            <a:xfrm>
              <a:off x="5324672" y="6392882"/>
              <a:ext cx="1224136" cy="3132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A1D180-0F0D-A942-9C01-D8A2DEB788B4}"/>
                </a:ext>
              </a:extLst>
            </p:cNvPr>
            <p:cNvSpPr txBox="1"/>
            <p:nvPr/>
          </p:nvSpPr>
          <p:spPr>
            <a:xfrm>
              <a:off x="7039467" y="6336789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buf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4B4FF19-73F3-1F42-A206-2D8A80CF6E05}"/>
                </a:ext>
              </a:extLst>
            </p:cNvPr>
            <p:cNvCxnSpPr>
              <a:stCxn id="12" idx="1"/>
            </p:cNvCxnSpPr>
            <p:nvPr/>
          </p:nvCxnSpPr>
          <p:spPr bwMode="auto">
            <a:xfrm flipH="1">
              <a:off x="6607419" y="6521455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3354645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F4EAD5C-C9EF-974F-AB0E-F5DDA72B04D6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4006e7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5CCDB2-7000-D048-9B74-FA3424DB0830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2E8A3-83C4-4112-812C-FAF88177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56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computer security so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18816" cy="5029200"/>
          </a:xfrm>
        </p:spPr>
        <p:txBody>
          <a:bodyPr>
            <a:normAutofit/>
          </a:bodyPr>
          <a:lstStyle/>
          <a:p>
            <a:r>
              <a:rPr lang="en-US" dirty="0"/>
              <a:t>Most public security happens at least in some portion on the honor system</a:t>
            </a:r>
          </a:p>
          <a:p>
            <a:pPr lvl="1"/>
            <a:r>
              <a:rPr lang="en-US" dirty="0"/>
              <a:t>Pretty easy to break a window</a:t>
            </a:r>
          </a:p>
          <a:p>
            <a:pPr lvl="1"/>
            <a:r>
              <a:rPr lang="en-US" dirty="0"/>
              <a:t>Keyed locks are easy to pick </a:t>
            </a:r>
          </a:p>
          <a:p>
            <a:pPr lvl="1"/>
            <a:r>
              <a:rPr lang="en-US" dirty="0"/>
              <a:t>Master keys can be determined and manufactured (</a:t>
            </a:r>
            <a:r>
              <a:rPr lang="en-US" dirty="0">
                <a:hlinkClick r:id="rId2"/>
              </a:rPr>
              <a:t>Matt Blaze attack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Laws apply after you’ve done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720A724-3B1D-42E9-9F7E-CE2C7C73AC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28" b="18518"/>
          <a:stretch/>
        </p:blipFill>
        <p:spPr bwMode="auto">
          <a:xfrm>
            <a:off x="7294144" y="4337688"/>
            <a:ext cx="4286250" cy="153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791AFC1-FF0E-48E8-A0EF-CE299660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007" y="1143000"/>
            <a:ext cx="3989387" cy="319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9552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2: return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</a:p>
          <a:p>
            <a:pPr lvl="1"/>
            <a:r>
              <a:rPr lang="en-US" dirty="0"/>
              <a:t>Get the return address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Oh, that’s the address of the first gadget!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8077250" y="4678684"/>
            <a:ext cx="2664296" cy="1216866"/>
            <a:chOff x="3275856" y="5452494"/>
            <a:chExt cx="2664296" cy="121686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651110-DC7F-D447-9A40-364673FFA34D}"/>
                </a:ext>
              </a:extLst>
            </p:cNvPr>
            <p:cNvSpPr/>
            <p:nvPr/>
          </p:nvSpPr>
          <p:spPr bwMode="auto">
            <a:xfrm>
              <a:off x="3275856" y="6263738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DF87DC-C6E2-014F-A518-ADE6800FEBDC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96A919-E933-0044-84A0-1DFD5438E0B0}"/>
                </a:ext>
              </a:extLst>
            </p:cNvPr>
            <p:cNvSpPr/>
            <p:nvPr/>
          </p:nvSpPr>
          <p:spPr bwMode="auto">
            <a:xfrm>
              <a:off x="3275856" y="5858116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6300028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stCxn id="17" idx="1"/>
            </p:cNvCxnSpPr>
            <p:nvPr/>
          </p:nvCxnSpPr>
          <p:spPr bwMode="auto">
            <a:xfrm flipH="1">
              <a:off x="4572000" y="6484694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07AC4D-62DA-3D42-962D-72CEC74DA891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400474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B77A04-6DC7-1349-8C80-35E6A8AB1D0F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8CA838-5A39-9145-9702-8464AFFA5ABC}"/>
              </a:ext>
            </a:extLst>
          </p:cNvPr>
          <p:cNvCxnSpPr>
            <a:cxnSpLocks/>
          </p:cNvCxnSpPr>
          <p:nvPr/>
        </p:nvCxnSpPr>
        <p:spPr bwMode="auto">
          <a:xfrm>
            <a:off x="1631504" y="3501008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50F1-78B1-460B-B128-68644C21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221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run the first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dirty="0"/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/>
              <a:t> ×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8077250" y="4678684"/>
            <a:ext cx="2664296" cy="847840"/>
            <a:chOff x="3275856" y="5452494"/>
            <a:chExt cx="2664296" cy="8478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DF87DC-C6E2-014F-A518-ADE6800FEBDC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96A919-E933-0044-84A0-1DFD5438E0B0}"/>
                </a:ext>
              </a:extLst>
            </p:cNvPr>
            <p:cNvSpPr/>
            <p:nvPr/>
          </p:nvSpPr>
          <p:spPr bwMode="auto">
            <a:xfrm>
              <a:off x="3275856" y="5858116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93100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stCxn id="17" idx="1"/>
            </p:cNvCxnSpPr>
            <p:nvPr/>
          </p:nvCxnSpPr>
          <p:spPr bwMode="auto">
            <a:xfrm flipH="1">
              <a:off x="4572000" y="6115668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4293096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1F78-D59E-4B2D-B4C6-37FCDAFC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31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898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4: return from the first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 the return address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/>
              <a:t>QUIZ</a:t>
            </a:r>
            <a:r>
              <a:rPr lang="en-US" dirty="0"/>
              <a:t>: where do we go next?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4581128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790C5C-3E1C-BE43-8DF1-405E16FA2BDE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6DF098-332F-464C-9CEF-76380E643DAC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813B39-F1FE-0741-8231-2914DD99DE8F}"/>
              </a:ext>
            </a:extLst>
          </p:cNvPr>
          <p:cNvGrpSpPr/>
          <p:nvPr/>
        </p:nvGrpSpPr>
        <p:grpSpPr>
          <a:xfrm>
            <a:off x="8077250" y="4678684"/>
            <a:ext cx="2664296" cy="847840"/>
            <a:chOff x="3275856" y="5452494"/>
            <a:chExt cx="2664296" cy="84784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F9AA66-3D14-E346-998D-DB1D3323C7D7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437594-9DB8-FD4C-9D0B-E4718DA5545F}"/>
                </a:ext>
              </a:extLst>
            </p:cNvPr>
            <p:cNvSpPr/>
            <p:nvPr/>
          </p:nvSpPr>
          <p:spPr bwMode="auto">
            <a:xfrm>
              <a:off x="3275856" y="5858116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400479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6C2A6C5-525B-E647-AC41-FDD3AC183446}"/>
                </a:ext>
              </a:extLst>
            </p:cNvPr>
            <p:cNvSpPr txBox="1"/>
            <p:nvPr/>
          </p:nvSpPr>
          <p:spPr>
            <a:xfrm>
              <a:off x="5004048" y="5931002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985295-511A-7A4E-A551-17226700E6A9}"/>
                </a:ext>
              </a:extLst>
            </p:cNvPr>
            <p:cNvCxnSpPr>
              <a:stCxn id="27" idx="1"/>
            </p:cNvCxnSpPr>
            <p:nvPr/>
          </p:nvCxnSpPr>
          <p:spPr bwMode="auto">
            <a:xfrm flipH="1">
              <a:off x="4572000" y="6115668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EC41638-ABD8-2249-BA86-CB4011593CF2}"/>
              </a:ext>
            </a:extLst>
          </p:cNvPr>
          <p:cNvSpPr txBox="1"/>
          <p:nvPr/>
        </p:nvSpPr>
        <p:spPr>
          <a:xfrm>
            <a:off x="6424829" y="1744036"/>
            <a:ext cx="2876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that’s gadget 2!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F06F2-6364-47B0-93D2-CF17A733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6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5: run the second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/>
              <a:t> =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/>
              <a:t> ×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b="1" dirty="0"/>
              <a:t>) 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8077250" y="4678684"/>
            <a:ext cx="2664296" cy="415792"/>
            <a:chOff x="3275856" y="5452494"/>
            <a:chExt cx="2664296" cy="41579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2DF87DC-C6E2-014F-A518-ADE6800FEBDC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49895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stCxn id="17" idx="1"/>
            </p:cNvCxnSpPr>
            <p:nvPr/>
          </p:nvCxnSpPr>
          <p:spPr bwMode="auto">
            <a:xfrm flipH="1">
              <a:off x="4572000" y="568362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5229200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E4476-A874-4534-B9B8-939E0582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398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1"/>
            <a:ext cx="10972800" cy="9898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6: return from the second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 the return address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Oh, that’s the address of the third gadget!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5517232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A790C5C-3E1C-BE43-8DF1-405E16FA2BDE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40047d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06DF098-332F-464C-9CEF-76380E643DAC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98D039-1F69-7549-AAEE-BC51C501D904}"/>
              </a:ext>
            </a:extLst>
          </p:cNvPr>
          <p:cNvGrpSpPr/>
          <p:nvPr/>
        </p:nvGrpSpPr>
        <p:grpSpPr>
          <a:xfrm>
            <a:off x="8077250" y="4678684"/>
            <a:ext cx="2664296" cy="415792"/>
            <a:chOff x="3275856" y="5452494"/>
            <a:chExt cx="2664296" cy="41579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2B6804-D0CC-144E-8252-89C4E733F107}"/>
                </a:ext>
              </a:extLst>
            </p:cNvPr>
            <p:cNvSpPr/>
            <p:nvPr/>
          </p:nvSpPr>
          <p:spPr bwMode="auto">
            <a:xfrm>
              <a:off x="3275856" y="5452494"/>
              <a:ext cx="1224136" cy="4056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40047d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6E430F-295B-BC43-8C5B-46C7850F2D8F}"/>
                </a:ext>
              </a:extLst>
            </p:cNvPr>
            <p:cNvSpPr txBox="1"/>
            <p:nvPr/>
          </p:nvSpPr>
          <p:spPr>
            <a:xfrm>
              <a:off x="5004048" y="549895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67F0449-9F5A-754D-BC1A-9B211854F416}"/>
                </a:ext>
              </a:extLst>
            </p:cNvPr>
            <p:cNvCxnSpPr>
              <a:stCxn id="31" idx="1"/>
            </p:cNvCxnSpPr>
            <p:nvPr/>
          </p:nvCxnSpPr>
          <p:spPr bwMode="auto">
            <a:xfrm flipH="1">
              <a:off x="4572000" y="568362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3F1D9-0318-4FC6-8EAF-B9DDDD35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261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949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7: run the third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/>
              <a:t> =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/>
              <a:t> ×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b="1" dirty="0"/>
              <a:t>) +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alibri" panose="020F0502020204030204" pitchFamily="34" charset="0"/>
              </a:rPr>
              <a:t>We’ve run the program we wanted to run. Our job is done.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9373394" y="4365104"/>
            <a:ext cx="1368152" cy="369332"/>
            <a:chOff x="4572000" y="5138914"/>
            <a:chExt cx="136815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13891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cxnSpLocks/>
              <a:stCxn id="17" idx="1"/>
            </p:cNvCxnSpPr>
            <p:nvPr/>
          </p:nvCxnSpPr>
          <p:spPr bwMode="auto">
            <a:xfrm flipH="1">
              <a:off x="4572000" y="532358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9" name="Rectangle 4">
            <a:extLst>
              <a:ext uri="{FF2B5EF4-FFF2-40B4-BE49-F238E27FC236}">
                <a16:creationId xmlns:a16="http://schemas.microsoft.com/office/drawing/2014/main" id="{426680F6-0302-5D43-B19F-0876D64B3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353" y="2242270"/>
            <a:ext cx="8049705" cy="14747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00000000004006cf &lt;echo&gt;: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  <a:endParaRPr lang="en-US" dirty="0">
              <a:solidFill>
                <a:srgbClr val="FF0000"/>
              </a:solidFill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4006d6:	e8 a5 ff ff ff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callq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 400680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...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dirty="0">
                <a:latin typeface="Courier New" pitchFamily="49" charset="0"/>
                <a:ea typeface="MS Mincho" pitchFamily="49" charset="-128"/>
              </a:rPr>
              <a:t>  4006e7:	c3                   	</a:t>
            </a:r>
            <a:r>
              <a:rPr lang="en-US" dirty="0" err="1">
                <a:latin typeface="Courier New" pitchFamily="49" charset="0"/>
                <a:ea typeface="MS Mincho" pitchFamily="49" charset="-128"/>
              </a:rPr>
              <a:t>retq</a:t>
            </a:r>
            <a:r>
              <a:rPr lang="en-US" dirty="0">
                <a:latin typeface="Courier New" pitchFamily="49" charset="0"/>
                <a:ea typeface="MS Mincho" pitchFamily="49" charset="-128"/>
              </a:rPr>
              <a:t>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6165304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4" y="3861048"/>
            <a:ext cx="19672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40047d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49F02-351D-433F-94F4-F8BB9382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107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BF88-C3C4-3D45-84AD-75501401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Gadget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C430-0E41-694E-AA49-3342BDFF6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42243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Step 8: Return from the third gadget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alibri" panose="020F0502020204030204" pitchFamily="34" charset="0"/>
              </a:rPr>
              <a:t>At this point, return to whatever address we find on the stack.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That’s past the data we put there ourselves, so it’s whatever was there before.</a:t>
            </a:r>
            <a:br>
              <a:rPr lang="en-US" dirty="0">
                <a:cs typeface="Calibri" panose="020F0502020204030204" pitchFamily="34" charset="0"/>
              </a:rPr>
            </a:br>
            <a:r>
              <a:rPr lang="en-US" dirty="0">
                <a:cs typeface="Calibri" panose="020F0502020204030204" pitchFamily="34" charset="0"/>
              </a:rPr>
              <a:t>Maybe not meant to be an address! Could be anything!</a:t>
            </a:r>
            <a:br>
              <a:rPr lang="en-US" dirty="0">
                <a:cs typeface="Calibri" panose="020F0502020204030204" pitchFamily="34" charset="0"/>
              </a:rPr>
            </a:br>
            <a:endParaRPr lang="en-US" dirty="0">
              <a:cs typeface="Calibri" panose="020F0502020204030204" pitchFamily="34" charset="0"/>
            </a:endParaRPr>
          </a:p>
          <a:p>
            <a:r>
              <a:rPr lang="en-US" dirty="0">
                <a:cs typeface="Calibri" panose="020F0502020204030204" pitchFamily="34" charset="0"/>
              </a:rPr>
              <a:t>But we don’t care about what the program does anymore!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We’ve run the code we wanted to run, nothing else matters!</a:t>
            </a:r>
          </a:p>
          <a:p>
            <a:pPr lvl="1"/>
            <a:r>
              <a:rPr lang="en-US" dirty="0">
                <a:cs typeface="Calibri" panose="020F0502020204030204" pitchFamily="34" charset="0"/>
              </a:rPr>
              <a:t>(Maybe we stole from bank accounts, launched missiles, etc.)</a:t>
            </a:r>
          </a:p>
          <a:p>
            <a:pPr lvl="1"/>
            <a:endParaRPr lang="en-US" dirty="0">
              <a:cs typeface="Calibri" panose="020F0502020204030204" pitchFamily="34" charset="0"/>
            </a:endParaRPr>
          </a:p>
          <a:p>
            <a:pPr lvl="1"/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B86BE-F65A-6140-88CA-C30181C1ABD4}"/>
              </a:ext>
            </a:extLst>
          </p:cNvPr>
          <p:cNvSpPr txBox="1"/>
          <p:nvPr/>
        </p:nvSpPr>
        <p:spPr>
          <a:xfrm>
            <a:off x="1979353" y="385404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0000000000400474 &lt;g1&gt;: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400474: 48 0f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af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cb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  imul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400478: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13C76-F1A7-7C4A-8B0A-8DB8277B7C84}"/>
              </a:ext>
            </a:extLst>
          </p:cNvPr>
          <p:cNvSpPr txBox="1"/>
          <p:nvPr/>
        </p:nvSpPr>
        <p:spPr>
          <a:xfrm>
            <a:off x="1979352" y="477737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0000000000400479 &lt;g2&gt;: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400479: 48 01 cf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rcx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40047c: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A1BF-C4A8-204B-8EC8-61006CF9522A}"/>
              </a:ext>
            </a:extLst>
          </p:cNvPr>
          <p:cNvSpPr txBox="1"/>
          <p:nvPr/>
        </p:nvSpPr>
        <p:spPr>
          <a:xfrm>
            <a:off x="1979352" y="5700708"/>
            <a:ext cx="5622860" cy="923330"/>
          </a:xfrm>
          <a:prstGeom prst="rect">
            <a:avLst/>
          </a:prstGeom>
          <a:solidFill>
            <a:srgbClr val="EFBFB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000000000040047d &lt;g3&gt;:</a:t>
            </a: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40047d: 48 89 f8       mov 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rdi</a:t>
            </a:r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,%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ro-RO" dirty="0">
                <a:latin typeface="Courier New" charset="0"/>
                <a:ea typeface="Courier New" charset="0"/>
                <a:cs typeface="Courier New" charset="0"/>
              </a:rPr>
              <a:t>  400480: c3             </a:t>
            </a:r>
            <a:r>
              <a:rPr lang="ro-RO" dirty="0" err="1">
                <a:latin typeface="Courier New" charset="0"/>
                <a:ea typeface="Courier New" charset="0"/>
                <a:cs typeface="Courier New" charset="0"/>
              </a:rPr>
              <a:t>retq</a:t>
            </a:r>
            <a:endParaRPr lang="ro-RO" dirty="0">
              <a:latin typeface="Courier New" charset="0"/>
              <a:ea typeface="Courier New" charset="0"/>
              <a:cs typeface="Courier New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6BC28A9-3DE9-0941-A40E-FCBFFA6FACCC}"/>
              </a:ext>
            </a:extLst>
          </p:cNvPr>
          <p:cNvGrpSpPr/>
          <p:nvPr/>
        </p:nvGrpSpPr>
        <p:grpSpPr>
          <a:xfrm>
            <a:off x="9373394" y="4365104"/>
            <a:ext cx="1368152" cy="369332"/>
            <a:chOff x="4572000" y="5138914"/>
            <a:chExt cx="136815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449F2DC-324C-7C4E-B7AD-062818F5EFD5}"/>
                </a:ext>
              </a:extLst>
            </p:cNvPr>
            <p:cNvSpPr txBox="1"/>
            <p:nvPr/>
          </p:nvSpPr>
          <p:spPr>
            <a:xfrm>
              <a:off x="5004048" y="5138914"/>
              <a:ext cx="9361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BBCFFB9-3523-E94E-8E85-A42F751ECFEF}"/>
                </a:ext>
              </a:extLst>
            </p:cNvPr>
            <p:cNvCxnSpPr>
              <a:cxnSpLocks/>
              <a:stCxn id="17" idx="1"/>
            </p:cNvCxnSpPr>
            <p:nvPr/>
          </p:nvCxnSpPr>
          <p:spPr bwMode="auto">
            <a:xfrm flipH="1">
              <a:off x="4572000" y="5323580"/>
              <a:ext cx="432048" cy="0"/>
            </a:xfrm>
            <a:prstGeom prst="straightConnector1">
              <a:avLst/>
            </a:prstGeom>
            <a:noFill/>
            <a:ln w="635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A54C1B-61DF-8347-8D1A-DDE46B9946D3}"/>
              </a:ext>
            </a:extLst>
          </p:cNvPr>
          <p:cNvCxnSpPr>
            <a:cxnSpLocks/>
          </p:cNvCxnSpPr>
          <p:nvPr/>
        </p:nvCxnSpPr>
        <p:spPr bwMode="auto">
          <a:xfrm>
            <a:off x="1631504" y="6381328"/>
            <a:ext cx="648072" cy="0"/>
          </a:xfrm>
          <a:prstGeom prst="straightConnector1">
            <a:avLst/>
          </a:prstGeom>
          <a:noFill/>
          <a:ln w="889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C1E8A36-4386-5648-A4E7-6D53651C7F35}"/>
              </a:ext>
            </a:extLst>
          </p:cNvPr>
          <p:cNvSpPr txBox="1"/>
          <p:nvPr/>
        </p:nvSpPr>
        <p:spPr>
          <a:xfrm>
            <a:off x="7975393" y="3861048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>
                <a:latin typeface="Calibri" pitchFamily="34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AF8966-3659-CD4D-97BC-869B9CD5E909}"/>
              </a:ext>
            </a:extLst>
          </p:cNvPr>
          <p:cNvSpPr/>
          <p:nvPr/>
        </p:nvSpPr>
        <p:spPr bwMode="auto">
          <a:xfrm>
            <a:off x="8077250" y="4365446"/>
            <a:ext cx="1224136" cy="313239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F54B8-F49A-4026-BB54-CA1A186A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45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8870950" y="1447059"/>
            <a:ext cx="1797050" cy="237461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 algn="ctr">
              <a:defRPr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8870950" y="4429972"/>
            <a:ext cx="179705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Return-Oriented Programming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538131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Trigger with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ret</a:t>
            </a:r>
            <a:r>
              <a:rPr lang="en-US" dirty="0"/>
              <a:t> instruction in the current function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“Returns” to gadget 1, instead of to its caller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Gadget 1 does its thing, then returns to gadget 2, etc.</a:t>
            </a:r>
          </a:p>
          <a:p>
            <a:pPr lvl="1"/>
            <a:r>
              <a:rPr lang="en-US" dirty="0"/>
              <a:t>Repeat as necessary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Complete! You’ve “run” the “function” you wanted to run!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8870950" y="1429077"/>
            <a:ext cx="1797050" cy="608299"/>
          </a:xfrm>
          <a:prstGeom prst="rect">
            <a:avLst/>
          </a:prstGeom>
          <a:solidFill>
            <a:srgbClr val="F6F5BD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7" name="Line 29"/>
          <p:cNvSpPr>
            <a:spLocks noChangeShapeType="1"/>
          </p:cNvSpPr>
          <p:nvPr/>
        </p:nvSpPr>
        <p:spPr bwMode="auto">
          <a:xfrm flipH="1">
            <a:off x="10743158" y="4913016"/>
            <a:ext cx="45085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30"/>
          <p:cNvSpPr>
            <a:spLocks noChangeArrowheads="1"/>
          </p:cNvSpPr>
          <p:nvPr/>
        </p:nvSpPr>
        <p:spPr bwMode="auto">
          <a:xfrm>
            <a:off x="11194008" y="4728350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8870950" y="3821674"/>
            <a:ext cx="1797050" cy="608299"/>
          </a:xfrm>
          <a:prstGeom prst="rect">
            <a:avLst/>
          </a:prstGeom>
          <a:solidFill>
            <a:srgbClr val="D5F1C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95880" y="1563922"/>
            <a:ext cx="1555426" cy="369332"/>
          </a:xfrm>
          <a:prstGeom prst="rect">
            <a:avLst/>
          </a:prstGeom>
          <a:solidFill>
            <a:srgbClr val="F6F5BD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</a:t>
            </a:r>
            <a:r>
              <a:rPr lang="en-US" i="1" dirty="0">
                <a:latin typeface="Calibri" pitchFamily="34" charset="0"/>
              </a:rPr>
              <a:t>n </a:t>
            </a:r>
            <a:r>
              <a:rPr lang="en-US" dirty="0">
                <a:latin typeface="Calibri" pitchFamily="34" charset="0"/>
              </a:rPr>
              <a:t>code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98286" y="4552534"/>
            <a:ext cx="155061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1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code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203095" y="3945135"/>
            <a:ext cx="1550617" cy="369332"/>
          </a:xfrm>
          <a:prstGeom prst="rect">
            <a:avLst/>
          </a:prstGeom>
          <a:solidFill>
            <a:srgbClr val="D5F1CF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Gadget 2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code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748902" y="1563922"/>
            <a:ext cx="470416" cy="369332"/>
          </a:xfrm>
          <a:prstGeom prst="rect">
            <a:avLst/>
          </a:prstGeom>
          <a:solidFill>
            <a:srgbClr val="EFBFB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c3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748902" y="3945135"/>
            <a:ext cx="470416" cy="369332"/>
          </a:xfrm>
          <a:prstGeom prst="rect">
            <a:avLst/>
          </a:prstGeom>
          <a:solidFill>
            <a:srgbClr val="EFBFB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c3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34357" y="4552206"/>
            <a:ext cx="470416" cy="369332"/>
          </a:xfrm>
          <a:prstGeom prst="rect">
            <a:avLst/>
          </a:prstGeom>
          <a:solidFill>
            <a:srgbClr val="EFBFBF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c3</a:t>
            </a:r>
          </a:p>
        </p:txBody>
      </p:sp>
      <p:cxnSp>
        <p:nvCxnSpPr>
          <p:cNvPr id="36" name="Straight Arrow Connector 35"/>
          <p:cNvCxnSpPr>
            <a:cxnSpLocks/>
            <a:endCxn id="32" idx="3"/>
          </p:cNvCxnSpPr>
          <p:nvPr/>
        </p:nvCxnSpPr>
        <p:spPr bwMode="auto">
          <a:xfrm flipH="1" flipV="1">
            <a:off x="8219318" y="1748588"/>
            <a:ext cx="1336806" cy="1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/>
          <p:cNvCxnSpPr>
            <a:cxnSpLocks/>
          </p:cNvCxnSpPr>
          <p:nvPr/>
        </p:nvCxnSpPr>
        <p:spPr bwMode="auto">
          <a:xfrm flipH="1" flipV="1">
            <a:off x="8204775" y="4139261"/>
            <a:ext cx="1351349" cy="638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cxnSpLocks/>
          </p:cNvCxnSpPr>
          <p:nvPr/>
        </p:nvCxnSpPr>
        <p:spPr bwMode="auto">
          <a:xfrm flipH="1">
            <a:off x="8204775" y="4747115"/>
            <a:ext cx="1351349" cy="8126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E8E66-1F12-4822-A23A-7BDEB30E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24" name="Rectangle 31">
            <a:extLst>
              <a:ext uri="{FF2B5EF4-FFF2-40B4-BE49-F238E27FC236}">
                <a16:creationId xmlns:a16="http://schemas.microsoft.com/office/drawing/2014/main" id="{F93D4B85-DA83-4CDC-BA55-EA1E92AE0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0950" y="3232543"/>
            <a:ext cx="1795237" cy="6095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31C04B10-9C5A-4016-941A-EFFD99AAA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330" y="2624693"/>
            <a:ext cx="1786044" cy="6095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 algn="ctr">
              <a:defRPr/>
            </a:pP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845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b="1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66254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1. Avoiding buffer overflow vulnerabilities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dirty="0"/>
              <a:t>Write better code please</a:t>
            </a:r>
          </a:p>
          <a:p>
            <a:pPr eaLnBrk="1" hangingPunct="1">
              <a:lnSpc>
                <a:spcPct val="85000"/>
              </a:lnSpc>
            </a:pPr>
            <a:endParaRPr lang="en-US" dirty="0"/>
          </a:p>
          <a:p>
            <a:pPr eaLnBrk="1" hangingPunct="1">
              <a:lnSpc>
                <a:spcPct val="85000"/>
              </a:lnSpc>
            </a:pPr>
            <a:r>
              <a:rPr lang="en-US" dirty="0"/>
              <a:t>Return-oriented programming starts with a buffer overflow</a:t>
            </a:r>
          </a:p>
          <a:p>
            <a:pPr lvl="1">
              <a:lnSpc>
                <a:spcPct val="85000"/>
              </a:lnSpc>
            </a:pPr>
            <a:r>
              <a:rPr lang="en-US" dirty="0"/>
              <a:t>To set up gadget addresses on the stack</a:t>
            </a:r>
          </a:p>
          <a:p>
            <a:pPr>
              <a:lnSpc>
                <a:spcPct val="85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No buffer overflow, no return-oriented programming!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D53599-CC3B-4103-A8EF-BDD2B074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08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35D21AE-156E-4EBE-98E7-65C327A00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1143000"/>
            <a:ext cx="3401594" cy="340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43545-B5DC-4ACF-AEAB-F7D4932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computers didn’t have any security either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668C8-E0ED-484C-AC0F-E3C7AC27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2360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machines for doing computation do not have private files or contention</a:t>
            </a:r>
          </a:p>
          <a:p>
            <a:endParaRPr lang="en-US" dirty="0"/>
          </a:p>
          <a:p>
            <a:r>
              <a:rPr lang="en-US" dirty="0"/>
              <a:t>Sometimes there were multiple users, but all were employees of the same company</a:t>
            </a:r>
          </a:p>
          <a:p>
            <a:pPr lvl="1"/>
            <a:r>
              <a:rPr lang="en-US" dirty="0"/>
              <a:t>Permissions needed to be as secure as a file in a locked drawer on a desk</a:t>
            </a:r>
          </a:p>
          <a:p>
            <a:pPr lvl="1"/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/>
              <a:t>“The act of breaking into a computer system has to have the same social stigma as breaking into a neighbor's house. It should not matter that the neighbor's door is unlocked.”</a:t>
            </a:r>
            <a:br>
              <a:rPr lang="en-US" dirty="0"/>
            </a:br>
            <a:r>
              <a:rPr lang="en-US" sz="2800" dirty="0"/>
              <a:t>- Ken Thompson, Turing Award Lecture, 1984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7BDF0-9FF5-468D-BC78-0D9A61A2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64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Stack Canaries</a:t>
            </a:r>
          </a:p>
        </p:txBody>
      </p:sp>
      <p:sp>
        <p:nvSpPr>
          <p:cNvPr id="38916" name="Rectangle 4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Idea</a:t>
            </a:r>
          </a:p>
          <a:p>
            <a:pPr lvl="1" eaLnBrk="1" hangingPunct="1"/>
            <a:r>
              <a:rPr lang="en-US" dirty="0"/>
              <a:t>Place special value (“canary”) on stack just beyond buffer</a:t>
            </a:r>
          </a:p>
          <a:p>
            <a:pPr lvl="1" eaLnBrk="1" hangingPunct="1"/>
            <a:r>
              <a:rPr lang="en-US" dirty="0"/>
              <a:t>Check for corruption before exiting function</a:t>
            </a:r>
          </a:p>
          <a:p>
            <a:pPr lvl="1" eaLnBrk="1" hangingPunct="1"/>
            <a:r>
              <a:rPr lang="en-US" dirty="0"/>
              <a:t>So we can detect buffer overflows </a:t>
            </a:r>
            <a:r>
              <a:rPr lang="en-US" b="1" i="1" dirty="0"/>
              <a:t>before</a:t>
            </a:r>
            <a:r>
              <a:rPr lang="en-US" dirty="0"/>
              <a:t> we run malicious code</a:t>
            </a:r>
          </a:p>
          <a:p>
            <a:pPr lvl="2"/>
            <a:r>
              <a:rPr lang="en-US" dirty="0"/>
              <a:t>Then just crash the program instead of doing bad things</a:t>
            </a:r>
          </a:p>
          <a:p>
            <a:pPr lvl="1" eaLnBrk="1" hangingPunct="1"/>
            <a:r>
              <a:rPr lang="en-US" dirty="0"/>
              <a:t>Analogy: canary in a coal mine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GCC Implementation</a:t>
            </a:r>
          </a:p>
          <a:p>
            <a:pPr lvl="1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fstack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-protector</a:t>
            </a:r>
          </a:p>
          <a:p>
            <a:pPr lvl="1" eaLnBrk="1" hangingPunct="1"/>
            <a:r>
              <a:rPr lang="en-US" dirty="0"/>
              <a:t>Now the default for potentially</a:t>
            </a:r>
            <a:br>
              <a:rPr lang="en-US" dirty="0"/>
            </a:br>
            <a:r>
              <a:rPr lang="en-US" dirty="0"/>
              <a:t>vulnerable functions</a:t>
            </a:r>
          </a:p>
          <a:p>
            <a:pPr lvl="2"/>
            <a:r>
              <a:rPr lang="en-US" dirty="0"/>
              <a:t>(disabled in attack lab to show the vulnerability)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16462" y="3686488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./</a:t>
            </a:r>
            <a:r>
              <a:rPr lang="en-US" sz="1600" i="1" dirty="0" err="1">
                <a:latin typeface="Courier New" pitchFamily="49" charset="0"/>
                <a:ea typeface="MS Mincho" pitchFamily="49" charset="-128"/>
              </a:rPr>
              <a:t>bufdemo-sp</a:t>
            </a:r>
            <a:endParaRPr lang="en-US" sz="1600" i="1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0123456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216462" y="4591363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unix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&gt;./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bufdemo-sp</a:t>
            </a:r>
            <a:endParaRPr lang="en-US" sz="1600" dirty="0">
              <a:latin typeface="Courier New" pitchFamily="49" charset="0"/>
              <a:ea typeface="MS Mincho" pitchFamily="49" charset="-128"/>
            </a:endParaRP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Type a string:</a:t>
            </a:r>
            <a:r>
              <a:rPr lang="en-US" sz="1600" i="1" dirty="0">
                <a:latin typeface="Courier New" pitchFamily="49" charset="0"/>
                <a:ea typeface="MS Mincho" pitchFamily="49" charset="-128"/>
              </a:rPr>
              <a:t>01234567</a:t>
            </a:r>
          </a:p>
          <a:p>
            <a:pPr eaLnBrk="0" hangingPunct="0"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*** stack smashing detected ***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2EF692-F529-4F7E-9BFD-5ECF7404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4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2. Stack Canaries - Disassembly</a:t>
            </a: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1616075" y="1676400"/>
            <a:ext cx="8899526" cy="39677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40072f:	sub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400733:	mov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40073c:	mov    %rax,0x8(%rsp)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400741:	xor    %eax,%eax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400743: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400746:	callq  4006e0 &lt;gets&gt;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40074b:	mov    %rsp,%rdi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40074e:	callq  400570 &lt;puts@plt&gt;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400753:	mov    0x8(%rsp),%rax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400758:	xor    %fs:0x28,%rax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400761:	je     400768 &lt;echo+0x39&gt;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solidFill>
                  <a:srgbClr val="FF0000"/>
                </a:solidFill>
                <a:latin typeface="Courier New" pitchFamily="49" charset="0"/>
                <a:ea typeface="MS Mincho" pitchFamily="49" charset="-128"/>
              </a:rPr>
              <a:t>  400763:	callq  400580 &lt;__stack_chk_fail@plt&gt;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400768:	add    $0x18,%rsp</a:t>
            </a:r>
          </a:p>
          <a:p>
            <a:pPr eaLnBrk="0" hangingPunct="0"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dirty="0">
                <a:latin typeface="Courier New" pitchFamily="49" charset="0"/>
                <a:ea typeface="MS Mincho" pitchFamily="49" charset="-128"/>
              </a:rPr>
              <a:t>  40076c:	retq </a:t>
            </a:r>
            <a:endParaRPr lang="ro-RO" dirty="0">
              <a:latin typeface="Courier New" pitchFamily="49" charset="0"/>
              <a:ea typeface="MS Mincho" pitchFamily="49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6076" y="122136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echo: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54974" y="2073502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Read value from a special, read-only segment in memory</a:t>
            </a:r>
          </a:p>
        </p:txBody>
      </p:sp>
      <p:sp>
        <p:nvSpPr>
          <p:cNvPr id="7" name="Freeform 6"/>
          <p:cNvSpPr/>
          <p:nvPr/>
        </p:nvSpPr>
        <p:spPr>
          <a:xfrm>
            <a:off x="6041974" y="2012702"/>
            <a:ext cx="933775" cy="226762"/>
          </a:xfrm>
          <a:custGeom>
            <a:avLst/>
            <a:gdLst>
              <a:gd name="connsiteX0" fmla="*/ 933775 w 933775"/>
              <a:gd name="connsiteY0" fmla="*/ 226762 h 226762"/>
              <a:gd name="connsiteX1" fmla="*/ 457550 w 933775"/>
              <a:gd name="connsiteY1" fmla="*/ 2636 h 226762"/>
              <a:gd name="connsiteX2" fmla="*/ 0 w 933775"/>
              <a:gd name="connsiteY2" fmla="*/ 124038 h 22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775" h="226762">
                <a:moveTo>
                  <a:pt x="933775" y="226762"/>
                </a:moveTo>
                <a:cubicBezTo>
                  <a:pt x="773477" y="123259"/>
                  <a:pt x="613179" y="19757"/>
                  <a:pt x="457550" y="2636"/>
                </a:cubicBezTo>
                <a:cubicBezTo>
                  <a:pt x="301921" y="-14485"/>
                  <a:pt x="150960" y="54776"/>
                  <a:pt x="0" y="124038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960096" y="3140969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Store it on the stack at offset 8 from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6032635" y="2432534"/>
            <a:ext cx="999140" cy="780443"/>
          </a:xfrm>
          <a:custGeom>
            <a:avLst/>
            <a:gdLst>
              <a:gd name="connsiteX0" fmla="*/ 999140 w 999140"/>
              <a:gd name="connsiteY0" fmla="*/ 969853 h 969853"/>
              <a:gd name="connsiteX1" fmla="*/ 606954 w 999140"/>
              <a:gd name="connsiteY1" fmla="*/ 92029 h 969853"/>
              <a:gd name="connsiteX2" fmla="*/ 0 w 999140"/>
              <a:gd name="connsiteY2" fmla="*/ 26659 h 969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9140" h="969853">
                <a:moveTo>
                  <a:pt x="999140" y="969853"/>
                </a:moveTo>
                <a:cubicBezTo>
                  <a:pt x="886308" y="609540"/>
                  <a:pt x="773477" y="249228"/>
                  <a:pt x="606954" y="92029"/>
                </a:cubicBezTo>
                <a:cubicBezTo>
                  <a:pt x="440431" y="-65170"/>
                  <a:pt x="0" y="26659"/>
                  <a:pt x="0" y="26659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397389" y="3789040"/>
            <a:ext cx="2875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Check the canary is fine using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xorl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(0 if the two values are identical)</a:t>
            </a:r>
          </a:p>
        </p:txBody>
      </p:sp>
      <p:sp>
        <p:nvSpPr>
          <p:cNvPr id="11" name="Freeform 10"/>
          <p:cNvSpPr/>
          <p:nvPr/>
        </p:nvSpPr>
        <p:spPr>
          <a:xfrm>
            <a:off x="6168008" y="4077072"/>
            <a:ext cx="1224136" cy="144016"/>
          </a:xfrm>
          <a:custGeom>
            <a:avLst/>
            <a:gdLst>
              <a:gd name="connsiteX0" fmla="*/ 756358 w 756358"/>
              <a:gd name="connsiteY0" fmla="*/ 662306 h 662306"/>
              <a:gd name="connsiteX1" fmla="*/ 476226 w 756358"/>
              <a:gd name="connsiteY1" fmla="*/ 73977 h 662306"/>
              <a:gd name="connsiteX2" fmla="*/ 0 w 756358"/>
              <a:gd name="connsiteY2" fmla="*/ 8608 h 662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6358" h="662306">
                <a:moveTo>
                  <a:pt x="756358" y="662306"/>
                </a:moveTo>
                <a:cubicBezTo>
                  <a:pt x="679322" y="422616"/>
                  <a:pt x="602286" y="182927"/>
                  <a:pt x="476226" y="73977"/>
                </a:cubicBezTo>
                <a:cubicBezTo>
                  <a:pt x="350166" y="-34973"/>
                  <a:pt x="0" y="8608"/>
                  <a:pt x="0" y="8608"/>
                </a:cubicBezTo>
              </a:path>
            </a:pathLst>
          </a:custGeom>
          <a:ln w="38100">
            <a:solidFill>
              <a:schemeClr val="tx1"/>
            </a:solidFill>
            <a:tailEnd type="arrow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EC8096-13B6-4679-89DC-1E3A13FB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47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4952433" y="3431148"/>
            <a:ext cx="5479454" cy="156709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# Get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 # Place on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xorl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eax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# Erase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952433" y="1220510"/>
            <a:ext cx="5479454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1077346" y="2548731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3496696" y="4860060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909446" y="4687022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1077346" y="1405731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77347" y="4693444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526609" y="4693444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975872" y="4693444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2425134" y="4693444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874397" y="4693444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1001147" y="1035844"/>
            <a:ext cx="20542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Before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1077346" y="3158332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1077346" y="3780346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Canary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2683F34-059E-429B-982C-DFEC9798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/>
              <a:t>2. Stack Canaries - Setting up canary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A5238-4F89-4EB8-ABE7-62BD93F4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631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952433" y="1220510"/>
            <a:ext cx="5479454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/* Echo Line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void echo()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{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char 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[4];  /* Way too small! */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gets(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    puts(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buf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);</a:t>
            </a:r>
            <a:br>
              <a:rPr lang="en-US" sz="1600" dirty="0">
                <a:latin typeface="Courier New" pitchFamily="49" charset="0"/>
                <a:ea typeface="MS Mincho" pitchFamily="49" charset="-128"/>
              </a:rPr>
            </a:br>
            <a:r>
              <a:rPr lang="en-US" sz="1600" dirty="0">
                <a:latin typeface="Courier New" pitchFamily="49" charset="0"/>
                <a:ea typeface="MS Mincho" pitchFamily="49" charset="-128"/>
              </a:rPr>
              <a:t>}</a:t>
            </a: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 flipH="1">
            <a:off x="3496696" y="4860060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3909446" y="4687022"/>
            <a:ext cx="7387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874397" y="4693444"/>
            <a:ext cx="5937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itchFamily="49" charset="0"/>
              </a:rPr>
              <a:t>buf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2683F34-059E-429B-982C-DFEC9798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0" dirty="0"/>
              <a:t>2. Stack Canaries - Setting up canary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A5238-4F89-4EB8-ABE7-62BD93F4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68" name="Rectangle 22">
            <a:extLst>
              <a:ext uri="{FF2B5EF4-FFF2-40B4-BE49-F238E27FC236}">
                <a16:creationId xmlns:a16="http://schemas.microsoft.com/office/drawing/2014/main" id="{325091A0-7D88-4F13-A5B6-EBB8FBD62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2792349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</p:txBody>
      </p:sp>
      <p:sp>
        <p:nvSpPr>
          <p:cNvPr id="69" name="Rectangle 23">
            <a:extLst>
              <a:ext uri="{FF2B5EF4-FFF2-40B4-BE49-F238E27FC236}">
                <a16:creationId xmlns:a16="http://schemas.microsoft.com/office/drawing/2014/main" id="{795F82E6-4E62-48DC-9C8E-723801BF1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3097149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Saved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0" name="Rectangle 31">
            <a:extLst>
              <a:ext uri="{FF2B5EF4-FFF2-40B4-BE49-F238E27FC236}">
                <a16:creationId xmlns:a16="http://schemas.microsoft.com/office/drawing/2014/main" id="{2E747670-3851-4073-B5A5-161577621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1649349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>
                <a:latin typeface="Courier New" pitchFamily="49" charset="0"/>
              </a:rPr>
              <a:t>main</a:t>
            </a:r>
          </a:p>
        </p:txBody>
      </p:sp>
      <p:sp>
        <p:nvSpPr>
          <p:cNvPr id="71" name="Rectangle 24">
            <a:extLst>
              <a:ext uri="{FF2B5EF4-FFF2-40B4-BE49-F238E27FC236}">
                <a16:creationId xmlns:a16="http://schemas.microsoft.com/office/drawing/2014/main" id="{E6012A3D-D79E-4DF1-8DC2-6E0FE6D90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7" y="4316349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ourier New" pitchFamily="49" charset="0"/>
              </a:rPr>
              <a:t>[3]</a:t>
            </a:r>
          </a:p>
        </p:txBody>
      </p:sp>
      <p:sp>
        <p:nvSpPr>
          <p:cNvPr id="72" name="Rectangle 25">
            <a:extLst>
              <a:ext uri="{FF2B5EF4-FFF2-40B4-BE49-F238E27FC236}">
                <a16:creationId xmlns:a16="http://schemas.microsoft.com/office/drawing/2014/main" id="{663463D2-54B6-47EC-AA02-8F2D33ADC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6609" y="4316349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[2]</a:t>
            </a:r>
          </a:p>
        </p:txBody>
      </p:sp>
      <p:sp>
        <p:nvSpPr>
          <p:cNvPr id="73" name="Rectangle 26">
            <a:extLst>
              <a:ext uri="{FF2B5EF4-FFF2-40B4-BE49-F238E27FC236}">
                <a16:creationId xmlns:a16="http://schemas.microsoft.com/office/drawing/2014/main" id="{7122712F-B8AB-4D6E-B76F-1E14CEDDA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872" y="4316349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[1]</a:t>
            </a:r>
          </a:p>
        </p:txBody>
      </p:sp>
      <p:sp>
        <p:nvSpPr>
          <p:cNvPr id="74" name="Rectangle 27">
            <a:extLst>
              <a:ext uri="{FF2B5EF4-FFF2-40B4-BE49-F238E27FC236}">
                <a16:creationId xmlns:a16="http://schemas.microsoft.com/office/drawing/2014/main" id="{6053F0EE-C4AD-4B47-917B-53F0F8E5E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134" y="4316349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>
                <a:latin typeface="Courier New" pitchFamily="49" charset="0"/>
              </a:rPr>
              <a:t>[0]</a:t>
            </a:r>
          </a:p>
        </p:txBody>
      </p:sp>
      <p:sp>
        <p:nvSpPr>
          <p:cNvPr id="75" name="Rectangle 23">
            <a:extLst>
              <a:ext uri="{FF2B5EF4-FFF2-40B4-BE49-F238E27FC236}">
                <a16:creationId xmlns:a16="http://schemas.microsoft.com/office/drawing/2014/main" id="{F0DFD1A3-6AEA-4F47-987B-028D6EBDC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3401949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Saved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6" name="Rectangle 23">
            <a:extLst>
              <a:ext uri="{FF2B5EF4-FFF2-40B4-BE49-F238E27FC236}">
                <a16:creationId xmlns:a16="http://schemas.microsoft.com/office/drawing/2014/main" id="{732B78E6-5296-4A35-BE5D-1CECBD44C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4011549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Canary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77" name="Rectangle 22">
            <a:extLst>
              <a:ext uri="{FF2B5EF4-FFF2-40B4-BE49-F238E27FC236}">
                <a16:creationId xmlns:a16="http://schemas.microsoft.com/office/drawing/2014/main" id="{DCA64857-A6DC-4C07-88A7-547919DCB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2552636"/>
            <a:ext cx="1797050" cy="60829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Return Address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sp>
        <p:nvSpPr>
          <p:cNvPr id="78" name="Rectangle 31">
            <a:extLst>
              <a:ext uri="{FF2B5EF4-FFF2-40B4-BE49-F238E27FC236}">
                <a16:creationId xmlns:a16="http://schemas.microsoft.com/office/drawing/2014/main" id="{4F900376-CA21-403B-8E6D-EB90DCEAE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1409636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Stack Frame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for </a:t>
            </a:r>
            <a:r>
              <a:rPr lang="en-US" dirty="0" err="1">
                <a:latin typeface="Courier New" pitchFamily="49" charset="0"/>
              </a:rPr>
              <a:t>call_echo</a:t>
            </a:r>
            <a:endParaRPr lang="en-US" dirty="0">
              <a:latin typeface="Courier New" pitchFamily="49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716D833-B441-439C-92E5-6C3336BE0CCD}"/>
              </a:ext>
            </a:extLst>
          </p:cNvPr>
          <p:cNvGrpSpPr/>
          <p:nvPr/>
        </p:nvGrpSpPr>
        <p:grpSpPr>
          <a:xfrm>
            <a:off x="1077346" y="4697349"/>
            <a:ext cx="1797050" cy="304800"/>
            <a:chOff x="533400" y="4648200"/>
            <a:chExt cx="1797050" cy="3048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419581E-D2BD-4473-A7E0-B8B8E6638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33</a:t>
              </a: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375F0FA-56B2-4630-BD75-E2D7EE88D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32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FECD354-1076-4618-8E95-3EF30D521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31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F96DE0A-BBA2-4966-AA72-72DAA091F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30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3F887A8F-5164-40D6-924A-2F2861931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346" y="1017373"/>
            <a:ext cx="19085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solidFill>
                  <a:srgbClr val="C00000"/>
                </a:solidFill>
                <a:latin typeface="Calibri" pitchFamily="34" charset="0"/>
              </a:rPr>
              <a:t>After call to </a:t>
            </a:r>
            <a:r>
              <a:rPr lang="en-US" i="1" dirty="0">
                <a:solidFill>
                  <a:srgbClr val="C00000"/>
                </a:solidFill>
                <a:latin typeface="Courier New" charset="0"/>
                <a:ea typeface="Courier New" charset="0"/>
                <a:cs typeface="Courier New" charset="0"/>
              </a:rPr>
              <a:t>gets</a:t>
            </a:r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8A644F28-D394-46E9-B8D3-7DC1EA467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3162237"/>
            <a:ext cx="1797050" cy="15312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20 bytes unused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6" name="Rectangle 22">
            <a:extLst>
              <a:ext uri="{FF2B5EF4-FFF2-40B4-BE49-F238E27FC236}">
                <a16:creationId xmlns:a16="http://schemas.microsoft.com/office/drawing/2014/main" id="{692B674A-A8B8-4E8D-AF3E-E5D0D7BA8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346" y="3784251"/>
            <a:ext cx="1797050" cy="60829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Calibri" pitchFamily="34" charset="0"/>
              </a:rPr>
              <a:t>Canary</a:t>
            </a:r>
          </a:p>
          <a:p>
            <a:pPr algn="ctr">
              <a:defRPr/>
            </a:pPr>
            <a:r>
              <a:rPr lang="en-US" dirty="0">
                <a:latin typeface="Calibri" pitchFamily="34" charset="0"/>
              </a:rPr>
              <a:t>(8 bytes)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974620C-3018-45CF-BD54-D8E653BE4B3A}"/>
              </a:ext>
            </a:extLst>
          </p:cNvPr>
          <p:cNvGrpSpPr/>
          <p:nvPr/>
        </p:nvGrpSpPr>
        <p:grpSpPr>
          <a:xfrm>
            <a:off x="1077346" y="4392549"/>
            <a:ext cx="1797050" cy="304800"/>
            <a:chOff x="533400" y="4648200"/>
            <a:chExt cx="1797050" cy="3048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091E0B7-A43D-477B-A81F-F0C3E9EB6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00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C327F04-EF3B-4139-BFC3-59D834D41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36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7742F6E-78C2-479F-9537-7EDFE5B78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35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0E9742B-CD0B-4F93-A248-FC2F49D84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dirty="0">
                  <a:latin typeface="Courier New" pitchFamily="49" charset="0"/>
                </a:rPr>
                <a:t>34</a:t>
              </a:r>
            </a:p>
          </p:txBody>
        </p:sp>
      </p:grpSp>
      <p:sp>
        <p:nvSpPr>
          <p:cNvPr id="92" name="Rectangle 3">
            <a:extLst>
              <a:ext uri="{FF2B5EF4-FFF2-40B4-BE49-F238E27FC236}">
                <a16:creationId xmlns:a16="http://schemas.microsoft.com/office/drawing/2014/main" id="{2FBC6B8E-70C6-4895-8CEC-8F4BB7A27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433" y="3191729"/>
            <a:ext cx="6518721" cy="181331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echo: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. . .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movq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8(%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rsp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),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 # Retrieve from stack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xorq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	%fs:40, %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rax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    # Compare to canary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je	.L6               # If same, OK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	call	__</a:t>
            </a:r>
            <a:r>
              <a:rPr lang="en-US" sz="1600" dirty="0" err="1">
                <a:latin typeface="Courier New" pitchFamily="49" charset="0"/>
                <a:ea typeface="MS Mincho" pitchFamily="49" charset="-128"/>
              </a:rPr>
              <a:t>stack_chk_fail</a:t>
            </a:r>
            <a:r>
              <a:rPr lang="en-US" sz="1600" dirty="0">
                <a:latin typeface="Courier New" pitchFamily="49" charset="0"/>
                <a:ea typeface="MS Mincho" pitchFamily="49" charset="-128"/>
              </a:rPr>
              <a:t>  # FAIL</a:t>
            </a:r>
          </a:p>
          <a:p>
            <a:pPr eaLnBrk="0" hangingPunct="0"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itchFamily="49" charset="0"/>
                <a:ea typeface="MS Mincho" pitchFamily="49" charset="-128"/>
              </a:rPr>
              <a:t>.L6:	. . 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AC8550-C8C8-450F-97CD-480A4B2EE814}"/>
              </a:ext>
            </a:extLst>
          </p:cNvPr>
          <p:cNvSpPr txBox="1"/>
          <p:nvPr/>
        </p:nvSpPr>
        <p:spPr>
          <a:xfrm>
            <a:off x="1435958" y="5332333"/>
            <a:ext cx="1676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Input: </a:t>
            </a:r>
            <a:r>
              <a:rPr lang="en-US" i="1" dirty="0">
                <a:latin typeface="Calibri" pitchFamily="34" charset="0"/>
              </a:rPr>
              <a:t>0123456</a:t>
            </a:r>
          </a:p>
        </p:txBody>
      </p:sp>
      <p:sp>
        <p:nvSpPr>
          <p:cNvPr id="94" name="Line 29">
            <a:extLst>
              <a:ext uri="{FF2B5EF4-FFF2-40B4-BE49-F238E27FC236}">
                <a16:creationId xmlns:a16="http://schemas.microsoft.com/office/drawing/2014/main" id="{B89E1343-402A-4346-BA3E-76768F5BB7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0163" y="5047556"/>
            <a:ext cx="67309" cy="31443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306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4FAC-C607-FC43-BA06-408DAAD8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Address space layout randomization (ASLR)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8C4B9-EB8B-3B43-A2AB-6CAF9788F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05533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Like stack randomization, generalized to all of memory</a:t>
            </a:r>
          </a:p>
          <a:p>
            <a:pPr lvl="1"/>
            <a:r>
              <a:rPr lang="en-US" b="1" i="1" dirty="0"/>
              <a:t>Especially</a:t>
            </a:r>
            <a:r>
              <a:rPr lang="en-US" dirty="0"/>
              <a:t>: executable code</a:t>
            </a:r>
          </a:p>
          <a:p>
            <a:pPr lvl="1"/>
            <a:endParaRPr lang="en-US" dirty="0"/>
          </a:p>
          <a:p>
            <a:r>
              <a:rPr lang="en-US" dirty="0"/>
              <a:t>Code, stack, heap all start in random locations</a:t>
            </a:r>
          </a:p>
          <a:p>
            <a:pPr lvl="1"/>
            <a:r>
              <a:rPr lang="en-US" dirty="0"/>
              <a:t>Determined when program starts up</a:t>
            </a:r>
          </a:p>
          <a:p>
            <a:pPr lvl="1"/>
            <a:r>
              <a:rPr lang="en-US" dirty="0"/>
              <a:t>You know the gadget you want is at the end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ab_plus_c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But if you don’t know where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ab_plus_c</a:t>
            </a:r>
            <a:r>
              <a:rPr lang="en-US" dirty="0"/>
              <a:t> </a:t>
            </a:r>
            <a:r>
              <a:rPr lang="en-US" b="1" i="1" dirty="0"/>
              <a:t>is</a:t>
            </a:r>
            <a:r>
              <a:rPr lang="en-US" dirty="0"/>
              <a:t>, that’s no use!</a:t>
            </a:r>
          </a:p>
          <a:p>
            <a:pPr lvl="1"/>
            <a:endParaRPr lang="en-US" dirty="0"/>
          </a:p>
          <a:p>
            <a:r>
              <a:rPr lang="en-US" dirty="0"/>
              <a:t>Can be circumvented by clever side-channel attacks</a:t>
            </a:r>
          </a:p>
          <a:p>
            <a:pPr lvl="1"/>
            <a:r>
              <a:rPr lang="en-US" dirty="0"/>
              <a:t>But really hard! Much harder than ROP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C08284-3E18-1841-842D-2A9F33E3BE1D}"/>
              </a:ext>
            </a:extLst>
          </p:cNvPr>
          <p:cNvGrpSpPr/>
          <p:nvPr/>
        </p:nvGrpSpPr>
        <p:grpSpPr>
          <a:xfrm>
            <a:off x="8171868" y="4329982"/>
            <a:ext cx="2880320" cy="1200329"/>
            <a:chOff x="762842" y="1844824"/>
            <a:chExt cx="2880320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BE6FB0-C407-534A-ABC1-CD19E12C67F8}"/>
                </a:ext>
              </a:extLst>
            </p:cNvPr>
            <p:cNvSpPr txBox="1"/>
            <p:nvPr/>
          </p:nvSpPr>
          <p:spPr>
            <a:xfrm>
              <a:off x="762842" y="1844824"/>
              <a:ext cx="2880320" cy="1200329"/>
            </a:xfrm>
            <a:prstGeom prst="rect">
              <a:avLst/>
            </a:prstGeom>
            <a:solidFill>
              <a:srgbClr val="EFBFB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???? &lt;</a:t>
              </a:r>
              <a:r>
                <a:rPr lang="ro-RO" dirty="0" err="1">
                  <a:latin typeface="Courier New" charset="0"/>
                  <a:ea typeface="Courier New" charset="0"/>
                  <a:cs typeface="Courier New" charset="0"/>
                </a:rPr>
                <a:t>ab_plus_c</a:t>
              </a:r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&gt;:</a:t>
              </a:r>
            </a:p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 ????: 48 0f </a:t>
              </a:r>
              <a:r>
                <a:rPr lang="ro-RO" dirty="0" err="1">
                  <a:latin typeface="Courier New" charset="0"/>
                  <a:ea typeface="Courier New" charset="0"/>
                  <a:cs typeface="Courier New" charset="0"/>
                </a:rPr>
                <a:t>af</a:t>
              </a:r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</a:t>
              </a:r>
              <a:r>
                <a:rPr lang="ro-RO" dirty="0" err="1">
                  <a:latin typeface="Courier New" charset="0"/>
                  <a:ea typeface="Courier New" charset="0"/>
                  <a:cs typeface="Courier New" charset="0"/>
                </a:rPr>
                <a:t>fe</a:t>
              </a:r>
              <a:endParaRPr lang="ro-RO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 ????: 48 8d 04 17</a:t>
              </a:r>
            </a:p>
            <a:p>
              <a:r>
                <a:rPr lang="ro-RO" dirty="0">
                  <a:latin typeface="Courier New" charset="0"/>
                  <a:ea typeface="Courier New" charset="0"/>
                  <a:cs typeface="Courier New" charset="0"/>
                </a:rPr>
                <a:t>  ????: c3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393A80C-B80D-0F4B-889D-9BC676336605}"/>
                </a:ext>
              </a:extLst>
            </p:cNvPr>
            <p:cNvSpPr/>
            <p:nvPr/>
          </p:nvSpPr>
          <p:spPr bwMode="auto">
            <a:xfrm>
              <a:off x="1914969" y="2420888"/>
              <a:ext cx="1584176" cy="576064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EE79DD-3D20-8F4A-B840-A545AB90A69C}"/>
              </a:ext>
            </a:extLst>
          </p:cNvPr>
          <p:cNvGrpSpPr/>
          <p:nvPr/>
        </p:nvGrpSpPr>
        <p:grpSpPr>
          <a:xfrm>
            <a:off x="8099861" y="1137320"/>
            <a:ext cx="3024336" cy="2520280"/>
            <a:chOff x="683568" y="3429000"/>
            <a:chExt cx="3024336" cy="252028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875742-B374-3D47-9DDB-BF3B27CF1906}"/>
                </a:ext>
              </a:extLst>
            </p:cNvPr>
            <p:cNvSpPr/>
            <p:nvPr/>
          </p:nvSpPr>
          <p:spPr bwMode="auto">
            <a:xfrm>
              <a:off x="683568" y="3429000"/>
              <a:ext cx="936104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41319D-5D51-094C-B9ED-7B26F0525FA8}"/>
                </a:ext>
              </a:extLst>
            </p:cNvPr>
            <p:cNvSpPr/>
            <p:nvPr/>
          </p:nvSpPr>
          <p:spPr bwMode="auto">
            <a:xfrm>
              <a:off x="683568" y="5391329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stack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95BA8A-7D9B-B44A-A2C7-969CB510B115}"/>
                </a:ext>
              </a:extLst>
            </p:cNvPr>
            <p:cNvSpPr/>
            <p:nvPr/>
          </p:nvSpPr>
          <p:spPr bwMode="auto">
            <a:xfrm>
              <a:off x="683568" y="4365104"/>
              <a:ext cx="936104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F902A0-F451-FF42-81A6-F1BE13C7D70B}"/>
                </a:ext>
              </a:extLst>
            </p:cNvPr>
            <p:cNvSpPr/>
            <p:nvPr/>
          </p:nvSpPr>
          <p:spPr bwMode="auto">
            <a:xfrm>
              <a:off x="683568" y="3771442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9C53B6-9AD9-E846-9735-567A28506376}"/>
                </a:ext>
              </a:extLst>
            </p:cNvPr>
            <p:cNvSpPr/>
            <p:nvPr/>
          </p:nvSpPr>
          <p:spPr bwMode="auto">
            <a:xfrm>
              <a:off x="2771800" y="3429000"/>
              <a:ext cx="936104" cy="25202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32D5E3-70B4-EB48-9D85-CD754F0A8525}"/>
                </a:ext>
              </a:extLst>
            </p:cNvPr>
            <p:cNvSpPr/>
            <p:nvPr/>
          </p:nvSpPr>
          <p:spPr bwMode="auto">
            <a:xfrm>
              <a:off x="2771799" y="4517906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stack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AE210E-D6C8-2647-AED3-C726DA194209}"/>
                </a:ext>
              </a:extLst>
            </p:cNvPr>
            <p:cNvSpPr/>
            <p:nvPr/>
          </p:nvSpPr>
          <p:spPr bwMode="auto">
            <a:xfrm>
              <a:off x="2771799" y="3681028"/>
              <a:ext cx="936104" cy="6480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heap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3225FD-B4F9-5442-9B54-48B17B09E254}"/>
                </a:ext>
              </a:extLst>
            </p:cNvPr>
            <p:cNvSpPr/>
            <p:nvPr/>
          </p:nvSpPr>
          <p:spPr bwMode="auto">
            <a:xfrm>
              <a:off x="2771799" y="5101244"/>
              <a:ext cx="936104" cy="4139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Calibri" pitchFamily="34" charset="0"/>
                </a:rPr>
                <a:t>code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18F3547-0821-1340-B0C7-E097633DECEB}"/>
                </a:ext>
              </a:extLst>
            </p:cNvPr>
            <p:cNvCxnSpPr>
              <a:stCxn id="12" idx="3"/>
              <a:endCxn id="16" idx="1"/>
            </p:cNvCxnSpPr>
            <p:nvPr/>
          </p:nvCxnSpPr>
          <p:spPr bwMode="auto">
            <a:xfrm>
              <a:off x="1619672" y="3978410"/>
              <a:ext cx="1152127" cy="1329802"/>
            </a:xfrm>
            <a:prstGeom prst="straightConnector1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574A4E-787F-9B4D-A196-A7C9311C2735}"/>
                </a:ext>
              </a:extLst>
            </p:cNvPr>
            <p:cNvCxnSpPr>
              <a:stCxn id="11" idx="3"/>
            </p:cNvCxnSpPr>
            <p:nvPr/>
          </p:nvCxnSpPr>
          <p:spPr bwMode="auto">
            <a:xfrm flipV="1">
              <a:off x="1619672" y="4005064"/>
              <a:ext cx="1152127" cy="684076"/>
            </a:xfrm>
            <a:prstGeom prst="straightConnector1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971082-857D-DB48-8E26-1337A128C079}"/>
                </a:ext>
              </a:extLst>
            </p:cNvPr>
            <p:cNvCxnSpPr>
              <a:stCxn id="10" idx="3"/>
              <a:endCxn id="14" idx="1"/>
            </p:cNvCxnSpPr>
            <p:nvPr/>
          </p:nvCxnSpPr>
          <p:spPr bwMode="auto">
            <a:xfrm flipV="1">
              <a:off x="1619672" y="4724874"/>
              <a:ext cx="1152127" cy="873423"/>
            </a:xfrm>
            <a:prstGeom prst="straightConnector1">
              <a:avLst/>
            </a:prstGeom>
            <a:noFill/>
            <a:ln w="508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6123D-63DB-443D-8E21-448A4E54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895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23AE-5846-482A-83BB-0C9A9FBD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is an arms 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28E46-04A0-442F-8CAB-AEFEB49E3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is no single fix for system security</a:t>
            </a:r>
          </a:p>
          <a:p>
            <a:pPr lvl="1"/>
            <a:r>
              <a:rPr lang="en-US" dirty="0"/>
              <a:t>New attacks are constantly being discovered</a:t>
            </a:r>
          </a:p>
          <a:p>
            <a:pPr lvl="1"/>
            <a:r>
              <a:rPr lang="en-US" dirty="0"/>
              <a:t>New solutions are constantly being applied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 vulnerability and how it can be exploited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 vulnerability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back to 1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 good goal is to at least avoid all the simple known attacks</a:t>
            </a:r>
          </a:p>
          <a:p>
            <a:r>
              <a:rPr lang="en-US" dirty="0"/>
              <a:t>Designing with security in mind can make vulnerabilities harder to find in the first place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35C08-D2AE-4236-B41A-13CF53C9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321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70799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CBFD-C336-4DB9-8166-15B70C53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Connectivity of computers makes security a top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0DF1-5F15-4B86-84E9-FADC7F3B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Security of physical items is dependent on the fact that only one person can possess a thing at a time</a:t>
            </a:r>
          </a:p>
          <a:p>
            <a:pPr lvl="1"/>
            <a:r>
              <a:rPr lang="en-US" dirty="0"/>
              <a:t>And it’s usually obvious when theft occurs</a:t>
            </a:r>
          </a:p>
          <a:p>
            <a:pPr lvl="1"/>
            <a:r>
              <a:rPr lang="en-US" dirty="0"/>
              <a:t>Not the case for private information on a computer!</a:t>
            </a:r>
          </a:p>
          <a:p>
            <a:pPr lvl="1"/>
            <a:endParaRPr lang="en-US" dirty="0"/>
          </a:p>
          <a:p>
            <a:r>
              <a:rPr lang="en-US" dirty="0"/>
              <a:t>The internet makes security incredibly important</a:t>
            </a:r>
          </a:p>
          <a:p>
            <a:pPr lvl="1"/>
            <a:r>
              <a:rPr lang="en-US" dirty="0"/>
              <a:t>Usually not people breaking into computers manually, one at a time</a:t>
            </a:r>
          </a:p>
          <a:p>
            <a:pPr lvl="1"/>
            <a:r>
              <a:rPr lang="en-US" dirty="0"/>
              <a:t>Instead, it is computers breaking into computers by means of scripting</a:t>
            </a:r>
          </a:p>
          <a:p>
            <a:pPr lvl="1"/>
            <a:r>
              <a:rPr lang="en-US" dirty="0"/>
              <a:t>And you can access a computer from anywhere on Earth</a:t>
            </a:r>
          </a:p>
          <a:p>
            <a:pPr lvl="1"/>
            <a:endParaRPr lang="en-US" dirty="0"/>
          </a:p>
          <a:p>
            <a:r>
              <a:rPr lang="en-US" dirty="0"/>
              <a:t>Breaking into or controlling one car is a crime</a:t>
            </a:r>
          </a:p>
          <a:p>
            <a:pPr lvl="1"/>
            <a:r>
              <a:rPr lang="en-US" dirty="0"/>
              <a:t>Controlling 100,000 cars remotely is a problem for the manufacturer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53F4E-FF0C-4B5E-8421-BE7D69B6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6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Buffer Overflows</a:t>
            </a:r>
          </a:p>
          <a:p>
            <a:r>
              <a:rPr lang="en-US" dirty="0"/>
              <a:t>Protecting Against Buffer Overflows</a:t>
            </a:r>
          </a:p>
          <a:p>
            <a:endParaRPr lang="en-US" dirty="0"/>
          </a:p>
          <a:p>
            <a:r>
              <a:rPr lang="en-US" dirty="0"/>
              <a:t>Return-Oriented Programming</a:t>
            </a:r>
          </a:p>
          <a:p>
            <a:r>
              <a:rPr lang="en-US" dirty="0"/>
              <a:t>Protecting Against Return-Oriented Programming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60061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Memory Referencing Bug Example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6490952" y="4011960"/>
            <a:ext cx="5089443" cy="2160240"/>
          </a:xfrm>
          <a:noFill/>
          <a:ln>
            <a:miter lim="800000"/>
            <a:headEnd/>
            <a:tailEnd/>
          </a:ln>
        </p:spPr>
        <p:txBody>
          <a:bodyPr vert="horz" wrap="square" lIns="38100" tIns="38100" rIns="38100" bIns="38100" numCol="1" rtlCol="0" anchor="t" anchorCtr="0" compatLnSpc="1">
            <a:prstTxWarp prst="textNoShape">
              <a:avLst/>
            </a:prstTxWarp>
            <a:normAutofit/>
          </a:bodyPr>
          <a:lstStyle/>
          <a:p>
            <a:pPr indent="-342900"/>
            <a:r>
              <a:rPr lang="en-US" dirty="0"/>
              <a:t>Abuses undefined behavior</a:t>
            </a:r>
          </a:p>
          <a:p>
            <a:pPr indent="-342900"/>
            <a:r>
              <a:rPr lang="en-US" dirty="0"/>
              <a:t>Result is system specific</a:t>
            </a:r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607595" y="4011960"/>
            <a:ext cx="5381081" cy="2160240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dirty="0">
              <a:solidFill>
                <a:srgbClr val="000000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fun(5)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r>
              <a:rPr lang="en-US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fun(6)  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solidFill>
                  <a:srgbClr val="000000"/>
                </a:solidFill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dirty="0">
                <a:solidFill>
                  <a:srgbClr val="000000"/>
                </a:solidFill>
                <a:latin typeface="Calibri"/>
                <a:ea typeface="Monaco" charset="0"/>
                <a:cs typeface="Calibri"/>
                <a:sym typeface="Courier New" charset="0"/>
              </a:rPr>
              <a:t>Segmentation fault (core dumped)</a:t>
            </a:r>
            <a:endParaRPr lang="en-US" dirty="0">
              <a:solidFill>
                <a:srgbClr val="000000"/>
              </a:solidFill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607595" y="914400"/>
            <a:ext cx="7622232" cy="2844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double fun(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volatile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s; // volatile ≈ don’t optimize this away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3.14;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s.a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 = 1073741824; // Possibly out of bounds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return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s.d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EDAB00-2BBC-4AA1-BB6F-E1A5B01D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5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 uiExpand="1" build="p" animBg="1"/>
      <p:bldP spid="1843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Memory Referencing Bug Example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2286000" y="1270000"/>
            <a:ext cx="2209800" cy="1320800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{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a[2];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  double d;</a:t>
            </a:r>
          </a:p>
          <a:p>
            <a:pPr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} </a:t>
            </a:r>
            <a:r>
              <a:rPr lang="en-US" sz="1600" b="1" dirty="0" err="1">
                <a:latin typeface="Courier New"/>
                <a:ea typeface="Monaco" charset="0"/>
                <a:cs typeface="Courier New"/>
                <a:sym typeface="Monaco" charset="0"/>
              </a:rPr>
              <a:t>struct_t</a:t>
            </a:r>
            <a:r>
              <a:rPr lang="en-US" sz="1600" b="1" dirty="0"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5105400" y="1196752"/>
            <a:ext cx="4419600" cy="2205608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/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fun(0)  ➙	3.14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fun(1)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fun(2)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3.1399998664856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fun(3)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2.00000061035156</a:t>
            </a:r>
            <a:endParaRPr lang="en-US" sz="2400" dirty="0"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pPr algn="l"/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fun(4)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fun(5)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3.14</a:t>
            </a:r>
          </a:p>
          <a:p>
            <a:pPr algn="l"/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fun(6)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  </a:t>
            </a:r>
            <a:r>
              <a:rPr lang="en-US" dirty="0">
                <a:latin typeface="Courier New" charset="0"/>
                <a:ea typeface="Zapf Dingbats" charset="2"/>
                <a:cs typeface="Zapf Dingbats" charset="2"/>
                <a:sym typeface="Courier New" charset="0"/>
              </a:rPr>
              <a:t>➙</a:t>
            </a:r>
            <a:r>
              <a:rPr lang="en-US" dirty="0">
                <a:latin typeface="Courier New" charset="0"/>
                <a:ea typeface="Monaco" charset="0"/>
                <a:cs typeface="Monaco" charset="0"/>
                <a:sym typeface="Courier New" charset="0"/>
              </a:rPr>
              <a:t>	</a:t>
            </a:r>
            <a:r>
              <a:rPr lang="en-US" dirty="0">
                <a:latin typeface="Calibri"/>
                <a:ea typeface="Monaco" charset="0"/>
                <a:cs typeface="Calibri"/>
                <a:sym typeface="Courier New" charset="0"/>
              </a:rPr>
              <a:t>Segmentation fault</a:t>
            </a:r>
            <a:endParaRPr lang="en-US" dirty="0">
              <a:latin typeface="Courier New" charset="0"/>
              <a:ea typeface="Monaco" charset="0"/>
              <a:cs typeface="Monaco" charset="0"/>
              <a:sym typeface="Courier New" charset="0"/>
            </a:endParaRPr>
          </a:p>
        </p:txBody>
      </p:sp>
      <p:sp>
        <p:nvSpPr>
          <p:cNvPr id="19462" name="AutoShape 6"/>
          <p:cNvSpPr>
            <a:spLocks/>
          </p:cNvSpPr>
          <p:nvPr/>
        </p:nvSpPr>
        <p:spPr bwMode="auto">
          <a:xfrm>
            <a:off x="6172200" y="37338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6629400" y="4800600"/>
            <a:ext cx="2120900" cy="647700"/>
          </a:xfrm>
          <a:prstGeom prst="rect">
            <a:avLst/>
          </a:prstGeom>
          <a:noFill/>
          <a:ln w="1905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>
            <a:prstTxWarp prst="textNoShape">
              <a:avLst/>
            </a:prstTxWarp>
          </a:bodyPr>
          <a:lstStyle/>
          <a:p>
            <a:pPr algn="l">
              <a:lnSpc>
                <a:spcPct val="11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  <a:sym typeface="Calibri" charset="0"/>
              </a:rPr>
              <a:t>Location accessed by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fun(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i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)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2286000" y="3200400"/>
            <a:ext cx="1596912" cy="369332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Explanation: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/>
        </p:nvGraphicFramePr>
        <p:xfrm>
          <a:off x="4038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Return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Monaco" charset="0"/>
                          <a:cs typeface="Calibri"/>
                          <a:sym typeface="Monaco" charset="0"/>
                        </a:rPr>
                        <a:t>Addr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Monaco" charset="0"/>
                        <a:cs typeface="Calibri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5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/>
                          <a:sym typeface="Monaco" charset="0"/>
                        </a:rPr>
                        <a:t>?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d7 ... d4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3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d3 ... d0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a[1]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a[0]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0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AutoShape 6"/>
          <p:cNvSpPr>
            <a:spLocks/>
          </p:cNvSpPr>
          <p:nvPr/>
        </p:nvSpPr>
        <p:spPr bwMode="auto">
          <a:xfrm flipH="1">
            <a:off x="3581400" y="4876800"/>
            <a:ext cx="3048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 cap="flat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33600" y="5486400"/>
            <a:ext cx="129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  <a:sym typeface="Courier New" charset="0"/>
              </a:rPr>
              <a:t>struct_t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105400" y="1260306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038600" y="604076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105400" y="1534243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5105400" y="1800674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105400" y="2074611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5105400" y="2356519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105400" y="2630456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105400" y="2904393"/>
            <a:ext cx="4419600" cy="273937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4038600" y="5656322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4038600" y="5277975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4038600" y="489619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038600" y="451676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4038600" y="4127850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4036400" y="3755544"/>
            <a:ext cx="1625352" cy="360040"/>
          </a:xfrm>
          <a:prstGeom prst="rect">
            <a:avLst/>
          </a:prstGeom>
          <a:solidFill>
            <a:schemeClr val="accent1">
              <a:alpha val="20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62182-E302-4BF1-A80C-4608721CE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38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4" grpId="0" animBg="1"/>
      <p:bldP spid="14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</p:bld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343</TotalTime>
  <Words>5851</Words>
  <Application>Microsoft Office PowerPoint</Application>
  <PresentationFormat>Widescreen</PresentationFormat>
  <Paragraphs>1173</Paragraphs>
  <Slides>56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Arial</vt:lpstr>
      <vt:lpstr>Arial Narrow</vt:lpstr>
      <vt:lpstr>Calibri</vt:lpstr>
      <vt:lpstr>Calibri Bold</vt:lpstr>
      <vt:lpstr>Courier New</vt:lpstr>
      <vt:lpstr>Gill Sans</vt:lpstr>
      <vt:lpstr>Helvetica</vt:lpstr>
      <vt:lpstr>Tahoma</vt:lpstr>
      <vt:lpstr>Times New Roman</vt:lpstr>
      <vt:lpstr>Wingdings</vt:lpstr>
      <vt:lpstr>Wingdings 2</vt:lpstr>
      <vt:lpstr>Class Slides</vt:lpstr>
      <vt:lpstr>Lecture 10 Buffer Overflows</vt:lpstr>
      <vt:lpstr>Administrivia</vt:lpstr>
      <vt:lpstr>Today’s Goals</vt:lpstr>
      <vt:lpstr>Why is computer security so important?</vt:lpstr>
      <vt:lpstr>Early computers didn’t have any security either</vt:lpstr>
      <vt:lpstr>Connectivity of computers makes security a top concern</vt:lpstr>
      <vt:lpstr>Outline</vt:lpstr>
      <vt:lpstr>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Buffer Overflow Stack Example #3</vt:lpstr>
      <vt:lpstr>Buffer Overflow Stack Example #3 Explained</vt:lpstr>
      <vt:lpstr>Break + Question</vt:lpstr>
      <vt:lpstr>Break + Question</vt:lpstr>
      <vt:lpstr>Malicious use of buffer overflow</vt:lpstr>
      <vt:lpstr>Exploits based on buffer overflows</vt:lpstr>
      <vt:lpstr>Example: The original Internet worm (1988)</vt:lpstr>
      <vt:lpstr>Example: Attack on Nuclear Plants (2010)</vt:lpstr>
      <vt:lpstr>Outline</vt:lpstr>
      <vt:lpstr>1. Avoiding Buffer Overflow Vulnerability</vt:lpstr>
      <vt:lpstr>2. System-Level Protection: Randomized Stack</vt:lpstr>
      <vt:lpstr>3. System-Level Protection: Explicit Execute Page Permissions</vt:lpstr>
      <vt:lpstr>Break + Open Question</vt:lpstr>
      <vt:lpstr>Break + Open Question</vt:lpstr>
      <vt:lpstr>Outline</vt:lpstr>
      <vt:lpstr>How else are buffer overflows dangerous?</vt:lpstr>
      <vt:lpstr>Finding a new way to abuse a vulnerability</vt:lpstr>
      <vt:lpstr>Return-Oriented Programming (ROP)</vt:lpstr>
      <vt:lpstr>Return-Oriented Programming (ROP)</vt:lpstr>
      <vt:lpstr>Gadget Examples</vt:lpstr>
      <vt:lpstr>Combining Gadgets</vt:lpstr>
      <vt:lpstr>Gadget Execution</vt:lpstr>
      <vt:lpstr>Gadget Execution</vt:lpstr>
      <vt:lpstr>Gadget Execution</vt:lpstr>
      <vt:lpstr>Gadget Execution</vt:lpstr>
      <vt:lpstr>Gadget Execution</vt:lpstr>
      <vt:lpstr>Gadget Execution</vt:lpstr>
      <vt:lpstr>Gadget Execution</vt:lpstr>
      <vt:lpstr>Gadget Execution</vt:lpstr>
      <vt:lpstr>Return-Oriented Programming Execution</vt:lpstr>
      <vt:lpstr>Outline</vt:lpstr>
      <vt:lpstr>1. Avoiding buffer overflow vulnerabilities</vt:lpstr>
      <vt:lpstr>2. Stack Canaries</vt:lpstr>
      <vt:lpstr>2. Stack Canaries - Disassembly</vt:lpstr>
      <vt:lpstr>2. Stack Canaries - Setting up canary</vt:lpstr>
      <vt:lpstr>2. Stack Canaries - Setting up canary</vt:lpstr>
      <vt:lpstr>3. Address space layout randomization (ASLR)</vt:lpstr>
      <vt:lpstr>Security is an arms race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Buffer Overflows</dc:title>
  <dc:creator>Branden Ghena</dc:creator>
  <cp:lastModifiedBy>Branden Ghena</cp:lastModifiedBy>
  <cp:revision>50</cp:revision>
  <dcterms:created xsi:type="dcterms:W3CDTF">2021-05-11T14:27:33Z</dcterms:created>
  <dcterms:modified xsi:type="dcterms:W3CDTF">2023-02-08T18:19:37Z</dcterms:modified>
</cp:coreProperties>
</file>