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3"/>
  </p:notesMasterIdLst>
  <p:sldIdLst>
    <p:sldId id="256" r:id="rId2"/>
    <p:sldId id="384" r:id="rId3"/>
    <p:sldId id="264" r:id="rId4"/>
    <p:sldId id="1354" r:id="rId5"/>
    <p:sldId id="1057" r:id="rId6"/>
    <p:sldId id="1058" r:id="rId7"/>
    <p:sldId id="348" r:id="rId8"/>
    <p:sldId id="1243" r:id="rId9"/>
    <p:sldId id="1339" r:id="rId10"/>
    <p:sldId id="1346" r:id="rId11"/>
    <p:sldId id="1290" r:id="rId12"/>
    <p:sldId id="1340" r:id="rId13"/>
    <p:sldId id="1291" r:id="rId14"/>
    <p:sldId id="1329" r:id="rId15"/>
    <p:sldId id="1330" r:id="rId16"/>
    <p:sldId id="1341" r:id="rId17"/>
    <p:sldId id="1338" r:id="rId18"/>
    <p:sldId id="1303" r:id="rId19"/>
    <p:sldId id="1368" r:id="rId20"/>
    <p:sldId id="389" r:id="rId21"/>
    <p:sldId id="1358" r:id="rId22"/>
    <p:sldId id="1359" r:id="rId23"/>
    <p:sldId id="1351" r:id="rId24"/>
    <p:sldId id="1355" r:id="rId25"/>
    <p:sldId id="1292" r:id="rId26"/>
    <p:sldId id="1293" r:id="rId27"/>
    <p:sldId id="1294" r:id="rId28"/>
    <p:sldId id="1332" r:id="rId29"/>
    <p:sldId id="1347" r:id="rId30"/>
    <p:sldId id="1369" r:id="rId31"/>
    <p:sldId id="388" r:id="rId32"/>
    <p:sldId id="1357" r:id="rId33"/>
    <p:sldId id="1301" r:id="rId34"/>
    <p:sldId id="1302" r:id="rId35"/>
    <p:sldId id="1298" r:id="rId36"/>
    <p:sldId id="1257" r:id="rId37"/>
    <p:sldId id="1361" r:id="rId38"/>
    <p:sldId id="1362" r:id="rId39"/>
    <p:sldId id="1356" r:id="rId40"/>
    <p:sldId id="1370" r:id="rId41"/>
    <p:sldId id="1371" r:id="rId42"/>
    <p:sldId id="1363" r:id="rId43"/>
    <p:sldId id="1365" r:id="rId44"/>
    <p:sldId id="1364" r:id="rId45"/>
    <p:sldId id="1353" r:id="rId46"/>
    <p:sldId id="1305" r:id="rId47"/>
    <p:sldId id="1360" r:id="rId48"/>
    <p:sldId id="1309" r:id="rId49"/>
    <p:sldId id="1323" r:id="rId50"/>
    <p:sldId id="1367" r:id="rId51"/>
    <p:sldId id="136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1354"/>
            <p14:sldId id="1057"/>
            <p14:sldId id="1058"/>
          </p14:sldIdLst>
        </p14:section>
        <p14:section name="Cache Organization" id="{B55B8E8C-5EAB-4A1E-A4E9-AE5E896E46FA}">
          <p14:sldIdLst>
            <p14:sldId id="348"/>
            <p14:sldId id="1243"/>
            <p14:sldId id="1339"/>
            <p14:sldId id="1346"/>
            <p14:sldId id="1290"/>
            <p14:sldId id="1340"/>
            <p14:sldId id="1291"/>
            <p14:sldId id="1329"/>
            <p14:sldId id="1330"/>
            <p14:sldId id="1341"/>
            <p14:sldId id="1338"/>
            <p14:sldId id="1303"/>
            <p14:sldId id="1368"/>
            <p14:sldId id="389"/>
            <p14:sldId id="1358"/>
          </p14:sldIdLst>
        </p14:section>
        <p14:section name="Associativity" id="{FCF0DEBF-5A84-4019-8EE5-68D81DC4C292}">
          <p14:sldIdLst>
            <p14:sldId id="1359"/>
            <p14:sldId id="1351"/>
            <p14:sldId id="1355"/>
            <p14:sldId id="1292"/>
            <p14:sldId id="1293"/>
            <p14:sldId id="1294"/>
            <p14:sldId id="1332"/>
            <p14:sldId id="1347"/>
            <p14:sldId id="1369"/>
            <p14:sldId id="388"/>
            <p14:sldId id="1357"/>
            <p14:sldId id="1301"/>
            <p14:sldId id="1302"/>
            <p14:sldId id="1298"/>
            <p14:sldId id="1257"/>
            <p14:sldId id="1361"/>
            <p14:sldId id="1362"/>
            <p14:sldId id="1356"/>
            <p14:sldId id="1370"/>
            <p14:sldId id="1371"/>
            <p14:sldId id="1363"/>
            <p14:sldId id="1365"/>
            <p14:sldId id="1364"/>
            <p14:sldId id="1353"/>
            <p14:sldId id="1305"/>
          </p14:sldIdLst>
        </p14:section>
        <p14:section name="Cache Performance" id="{33A03CC9-3A06-4DBE-B818-F1D98BDD497A}">
          <p14:sldIdLst>
            <p14:sldId id="1360"/>
            <p14:sldId id="1309"/>
            <p14:sldId id="1323"/>
            <p14:sldId id="1367"/>
          </p14:sldIdLst>
        </p14:section>
        <p14:section name="Wrapup" id="{29A7F866-9DA9-446B-8359-CE426CB89C7A}">
          <p14:sldIdLst>
            <p14:sldId id="1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20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19315F-2102-4DEA-B9BA-799E235E9232}" type="slidenum">
              <a:rPr lang="en-US"/>
              <a:pPr/>
              <a:t>5</a:t>
            </a:fld>
            <a:endParaRPr lang="en-US"/>
          </a:p>
        </p:txBody>
      </p:sp>
      <p:sp>
        <p:nvSpPr>
          <p:cNvPr id="74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sum: both</a:t>
            </a:r>
          </a:p>
          <a:p>
            <a:r>
              <a:rPr lang="en-US" dirty="0"/>
              <a:t>a: mostly</a:t>
            </a:r>
            <a:r>
              <a:rPr lang="en-US" baseline="0" dirty="0"/>
              <a:t> spatial</a:t>
            </a:r>
          </a:p>
          <a:p>
            <a:r>
              <a:rPr lang="en-US" baseline="0" dirty="0"/>
              <a:t>loop body instructions: both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524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766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10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59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22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61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91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19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29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54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30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70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0EB891-D734-419D-96D5-B12C916E8CDD}" type="slidenum">
              <a:rPr lang="en-US"/>
              <a:pPr/>
              <a:t>6</a:t>
            </a:fld>
            <a:endParaRPr lang="en-US"/>
          </a:p>
        </p:txBody>
      </p:sp>
      <p:sp>
        <p:nvSpPr>
          <p:cNvPr id="74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sum: both</a:t>
            </a:r>
          </a:p>
          <a:p>
            <a:r>
              <a:rPr lang="en-US" dirty="0"/>
              <a:t>instructions:</a:t>
            </a:r>
            <a:r>
              <a:rPr lang="en-US" baseline="0" dirty="0"/>
              <a:t> both</a:t>
            </a:r>
          </a:p>
          <a:p>
            <a:r>
              <a:rPr lang="en-US" baseline="0" dirty="0"/>
              <a:t>a: nope!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2167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09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7075"/>
            <a:ext cx="6364288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635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48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715963"/>
            <a:ext cx="63960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2812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1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9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94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B: 32, 64, sometimes up to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9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2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45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487ADF06-6660-4569-8E2A-54017E8E4167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731-3AA3-41E1-A33D-782A9002FB22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DB5-872B-410C-BFE9-93C03AC0E8C5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B2BA-EACB-43FE-B97D-E188A29C3DE4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E7A8-68EC-40DC-AFEC-7827D6DBF8B4}" type="datetime1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598A8F-E016-4853-AA74-346FF6B158FE}" type="datetime1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46D99F2-4334-4EEF-B640-38E3A44AE575}" type="datetime1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12</a:t>
            </a:r>
            <a:br>
              <a:rPr lang="en-US" dirty="0"/>
            </a:br>
            <a:r>
              <a:rPr lang="en-US" dirty="0"/>
              <a:t>Cache Memories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Memory Access Actually Works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349321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4727161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4727161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4727161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4727161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4727161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4727161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24401" y="3745468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>
            <a:cxnSpLocks/>
          </p:cNvCxnSpPr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35" idx="3"/>
          </p:cNvCxnSpPr>
          <p:nvPr/>
        </p:nvCxnSpPr>
        <p:spPr bwMode="auto">
          <a:xfrm rot="5400000">
            <a:off x="7623220" y="4035380"/>
            <a:ext cx="2324100" cy="501740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cxnSpLocks/>
            <a:endCxn id="119" idx="3"/>
          </p:cNvCxnSpPr>
          <p:nvPr/>
        </p:nvCxnSpPr>
        <p:spPr bwMode="auto">
          <a:xfrm rot="10800000">
            <a:off x="3505200" y="3009900"/>
            <a:ext cx="3151632" cy="4191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467600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7467600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467600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7467600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7467600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7467600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64840" y="3745468"/>
            <a:ext cx="108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L1 Cache: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6251161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6251161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6251161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6251161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6251161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6251161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8401" y="3745468"/>
            <a:ext cx="108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L2 Cache: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78776" y="4920734"/>
            <a:ext cx="36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78776" y="3733800"/>
            <a:ext cx="36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0B4ED-0175-41C5-A0F4-9F8EF667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EA4A8BCF-5BBE-404C-81BD-D8EEB023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18353C71-4023-4439-A3CD-62965FD1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8" name="AutoShape 16">
            <a:extLst>
              <a:ext uri="{FF2B5EF4-FFF2-40B4-BE49-F238E27FC236}">
                <a16:creationId xmlns:a16="http://schemas.microsoft.com/office/drawing/2014/main" id="{7D0B4DEC-0FF4-40CB-850A-FD5776B671CB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8620F6-79A5-4295-8070-3F0A2A5D67AF}"/>
              </a:ext>
            </a:extLst>
          </p:cNvPr>
          <p:cNvCxnSpPr>
            <a:stCxn id="56" idx="3"/>
            <a:endCxn id="57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E0561B6F-6DBF-4053-A14F-E0D0A2EEAEE6}"/>
              </a:ext>
            </a:extLst>
          </p:cNvPr>
          <p:cNvSpPr/>
          <p:nvPr/>
        </p:nvSpPr>
        <p:spPr>
          <a:xfrm rot="16200000">
            <a:off x="6448282" y="1749921"/>
            <a:ext cx="369331" cy="3718561"/>
          </a:xfrm>
          <a:prstGeom prst="righ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43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Organization (S, A, B)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899765" y="-76667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2689964" y="180815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918564" y="374844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308964" y="179689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58434" y="1049177"/>
            <a:ext cx="394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alibri" pitchFamily="34" charset="0"/>
              </a:rPr>
              <a:t>A</a:t>
            </a:r>
            <a:r>
              <a:rPr lang="en-US" sz="2000" dirty="0">
                <a:latin typeface="Calibri" pitchFamily="34" charset="0"/>
              </a:rPr>
              <a:t> blocks per set (associativity)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5041" y="2423030"/>
            <a:ext cx="1239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= 2</a:t>
            </a:r>
            <a:r>
              <a:rPr lang="en-US" sz="2000" baseline="30000" dirty="0">
                <a:latin typeface="Calibri" pitchFamily="34" charset="0"/>
              </a:rPr>
              <a:t>s</a:t>
            </a:r>
            <a:r>
              <a:rPr lang="en-US" sz="2000" dirty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7325364" y="4096654"/>
            <a:ext cx="609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910198" y="3815878"/>
            <a:ext cx="1159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cache set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2689964" y="237684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2689964" y="295115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2689964" y="401795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931789" y="4438725"/>
            <a:ext cx="3523449" cy="489394"/>
          </a:xfrm>
          <a:prstGeom prst="trapezoid">
            <a:avLst>
              <a:gd name="adj" fmla="val 23488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31789" y="4941156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430033" y="5055456"/>
            <a:ext cx="437537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509365" y="505545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770160" y="505545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042764" y="5055456"/>
            <a:ext cx="292268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867570" y="5055456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975964" y="520706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3527443" y="5055456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058433" y="50678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5281109" y="4699145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59206" y="5751621"/>
            <a:ext cx="418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= 2</a:t>
            </a:r>
            <a:r>
              <a:rPr lang="en-US" sz="2000" baseline="30000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080322" y="1706535"/>
            <a:ext cx="305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sz="2400" i="1" dirty="0">
                <a:latin typeface="Calibri" pitchFamily="34" charset="0"/>
              </a:rPr>
              <a:t>C = K x A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51339" y="5020145"/>
            <a:ext cx="97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valid</a:t>
            </a:r>
            <a:r>
              <a:rPr lang="en-US" dirty="0">
                <a:latin typeface="Calibri" pitchFamily="34" charset="0"/>
              </a:rPr>
              <a:t> bit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 bwMode="auto">
          <a:xfrm>
            <a:off x="2423264" y="5220200"/>
            <a:ext cx="634996" cy="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7180394" y="4371065"/>
            <a:ext cx="449771" cy="424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634568" y="4160665"/>
            <a:ext cx="1973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cache line</a:t>
            </a:r>
          </a:p>
          <a:p>
            <a:r>
              <a:rPr lang="en-US" sz="2000" dirty="0">
                <a:latin typeface="Calibri" pitchFamily="34" charset="0"/>
              </a:rPr>
              <a:t>(aka cache block)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8BE5AA-5FAC-DD40-BF8B-141FAB4536C5}"/>
              </a:ext>
            </a:extLst>
          </p:cNvPr>
          <p:cNvSpPr txBox="1"/>
          <p:nvPr/>
        </p:nvSpPr>
        <p:spPr>
          <a:xfrm>
            <a:off x="637297" y="2874535"/>
            <a:ext cx="17859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Set ≈ column from last time.</a:t>
            </a:r>
          </a:p>
          <a:p>
            <a:r>
              <a:rPr lang="en-US" sz="2000" dirty="0">
                <a:latin typeface="Calibri" pitchFamily="34" charset="0"/>
              </a:rPr>
              <a:t>Specific data can go in only one set!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7534-3A8F-4D20-A123-9C8979FF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46567B-420D-4785-9362-F97B64D41C7B}"/>
              </a:ext>
            </a:extLst>
          </p:cNvPr>
          <p:cNvSpPr txBox="1"/>
          <p:nvPr/>
        </p:nvSpPr>
        <p:spPr>
          <a:xfrm>
            <a:off x="1176178" y="5701361"/>
            <a:ext cx="2797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tag identifies which data is in this cache block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2633D06-42FD-4864-AC28-8DB1EC4B3F95}"/>
              </a:ext>
            </a:extLst>
          </p:cNvPr>
          <p:cNvCxnSpPr>
            <a:cxnSpLocks/>
          </p:cNvCxnSpPr>
          <p:nvPr/>
        </p:nvCxnSpPr>
        <p:spPr bwMode="auto">
          <a:xfrm flipV="1">
            <a:off x="3900313" y="5509045"/>
            <a:ext cx="0" cy="478396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4" grpId="0" animBg="1"/>
      <p:bldP spid="56" grpId="0"/>
      <p:bldP spid="57" grpId="0"/>
      <p:bldP spid="61" grpId="0"/>
      <p:bldP spid="99" grpId="0" animBg="1"/>
      <p:bldP spid="72" grpId="0" animBg="1"/>
      <p:bldP spid="73" grpId="0" animBg="1"/>
      <p:bldP spid="100" grpId="0"/>
      <p:bldP spid="53" grpId="0"/>
      <p:bldP spid="63" grpId="0"/>
      <p:bldP spid="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Access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438399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563980" y="5257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563980" y="5638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5563980" y="6019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5563980" y="4114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5563980" y="4495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5563980" y="4876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61220" y="374546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/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44" idx="3"/>
          </p:cNvCxnSpPr>
          <p:nvPr/>
        </p:nvCxnSpPr>
        <p:spPr bwMode="auto">
          <a:xfrm rot="5400000">
            <a:off x="7302590" y="3594012"/>
            <a:ext cx="2247900" cy="1308279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stCxn id="59" idx="1"/>
            <a:endCxn id="119" idx="3"/>
          </p:cNvCxnSpPr>
          <p:nvPr/>
        </p:nvCxnSpPr>
        <p:spPr bwMode="auto">
          <a:xfrm rot="10800000">
            <a:off x="3505200" y="3009900"/>
            <a:ext cx="2058780" cy="23622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6705600" y="5257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6705600" y="5638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6705600" y="6019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6705600" y="4114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6705600" y="4495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6705600" y="4876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853352"/>
            <a:ext cx="990600" cy="268774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852078" y="28533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9614078" y="285335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C004BF-9D68-474F-9647-CF6C98B3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297320DF-350C-4D7C-8341-5EBF3CF45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944EDDA4-AA34-43B6-8975-5F709B373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7" name="AutoShape 16">
            <a:extLst>
              <a:ext uri="{FF2B5EF4-FFF2-40B4-BE49-F238E27FC236}">
                <a16:creationId xmlns:a16="http://schemas.microsoft.com/office/drawing/2014/main" id="{CA8DE3CA-69C6-43D1-8488-8BEC49E564EE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DFAE6B-9805-48B9-8856-7B286E044F55}"/>
              </a:ext>
            </a:extLst>
          </p:cNvPr>
          <p:cNvCxnSpPr>
            <a:stCxn id="50" idx="3"/>
            <a:endCxn id="56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049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(1): Locate Set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5" y="1094114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835007" y="533400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8851367" y="2602832"/>
            <a:ext cx="762000" cy="2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7640" y="41033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2503738" y="4284521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48000" y="4873751"/>
            <a:ext cx="5227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Each address maps to a particular set!</a:t>
            </a:r>
          </a:p>
          <a:p>
            <a:r>
              <a:rPr lang="en-US" dirty="0">
                <a:latin typeface="Calibri" pitchFamily="34" charset="0"/>
              </a:rPr>
              <a:t>Data has to be stored at that particular set!</a:t>
            </a:r>
          </a:p>
          <a:p>
            <a:r>
              <a:rPr lang="en-US" dirty="0">
                <a:latin typeface="Calibri" pitchFamily="34" charset="0"/>
              </a:rPr>
              <a:t>Even if that set is full and there “is space” elsewhere!</a:t>
            </a:r>
          </a:p>
          <a:p>
            <a:r>
              <a:rPr lang="en-US" dirty="0">
                <a:latin typeface="Calibri" pitchFamily="34" charset="0"/>
              </a:rPr>
              <a:t>(That’s where conflict misses come from.)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A1DA5D-1510-4F36-9804-4A4337FE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(2): Tag Match + Valid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4" y="1094114"/>
            <a:ext cx="156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3143864" y="4459044"/>
            <a:ext cx="3523449" cy="865914"/>
          </a:xfrm>
          <a:prstGeom prst="trapezoid">
            <a:avLst>
              <a:gd name="adj" fmla="val 1417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143864" y="532495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9518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4600" y="585714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3289550" y="5887481"/>
            <a:ext cx="3048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835007" y="531675"/>
            <a:ext cx="275908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block in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Tag matches + valid bit set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  <a:sym typeface="Wingdings"/>
              </a:rPr>
              <a:t> Cache Hit!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1" name="Elbow Connector 20"/>
          <p:cNvCxnSpPr>
            <a:stCxn id="75" idx="2"/>
            <a:endCxn id="95" idx="0"/>
          </p:cNvCxnSpPr>
          <p:nvPr/>
        </p:nvCxnSpPr>
        <p:spPr bwMode="auto">
          <a:xfrm rot="5400000">
            <a:off x="5732551" y="1504880"/>
            <a:ext cx="649306" cy="4608526"/>
          </a:xfrm>
          <a:prstGeom prst="bentConnector3">
            <a:avLst>
              <a:gd name="adj1" fmla="val 28884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7" name="Elbow Connector 76"/>
          <p:cNvCxnSpPr>
            <a:endCxn id="97" idx="0"/>
          </p:cNvCxnSpPr>
          <p:nvPr/>
        </p:nvCxnSpPr>
        <p:spPr bwMode="auto">
          <a:xfrm rot="10800000" flipV="1">
            <a:off x="6641099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8" name="Elbow Connector 77"/>
          <p:cNvCxnSpPr/>
          <p:nvPr/>
        </p:nvCxnSpPr>
        <p:spPr bwMode="auto">
          <a:xfrm rot="10800000" flipV="1">
            <a:off x="4920096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Elbow Connector 78"/>
          <p:cNvCxnSpPr/>
          <p:nvPr/>
        </p:nvCxnSpPr>
        <p:spPr bwMode="auto">
          <a:xfrm rot="5400000">
            <a:off x="5252607" y="2330398"/>
            <a:ext cx="1954768" cy="4262952"/>
          </a:xfrm>
          <a:prstGeom prst="bentConnector3">
            <a:avLst>
              <a:gd name="adj1" fmla="val 6365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8851367" y="2602832"/>
            <a:ext cx="762000" cy="2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67640" y="41033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2503738" y="4284521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7861123" y="2601764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738786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rgbClr val="F6F5B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13444" y="4858788"/>
            <a:ext cx="4237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Within a set, could be anywhere! So, need to check all lines!</a:t>
            </a:r>
            <a:br>
              <a:rPr lang="en-US" dirty="0">
                <a:latin typeface="Calibri" pitchFamily="34" charset="0"/>
              </a:rPr>
            </a:br>
            <a:r>
              <a:rPr lang="en-US" sz="1100" dirty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But if it’s not in that set, it’s not in the cache at all! (It’s the only place it could be.)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14018-CF00-4C90-A70E-1C8FD654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72" grpId="0" animBg="1"/>
      <p:bldP spid="73" grpId="0" animBg="1"/>
      <p:bldP spid="74" grpId="0"/>
      <p:bldP spid="63" grpId="0" animBg="1"/>
      <p:bldP spid="65" grpId="0" animBg="1"/>
      <p:bldP spid="67" grpId="0" animBg="1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(3): Block Offset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4" y="1094114"/>
            <a:ext cx="156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3143864" y="4459044"/>
            <a:ext cx="3523449" cy="865914"/>
          </a:xfrm>
          <a:prstGeom prst="trapezoid">
            <a:avLst>
              <a:gd name="adj" fmla="val 1417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143864" y="532495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280596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6006636" y="5439459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731933" y="544017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631262" y="543925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090138" y="5438365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5185833" y="560841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3739518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4600" y="585714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3289550" y="5887481"/>
            <a:ext cx="3048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5493184" y="508294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43033" y="6050068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7057437" y="2571078"/>
            <a:ext cx="1679891" cy="4058292"/>
          </a:xfrm>
          <a:prstGeom prst="bentConnector3">
            <a:avLst>
              <a:gd name="adj1" fmla="val 7412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995299" y="5080504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835007" y="531675"/>
            <a:ext cx="345094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line in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Tag matches + V bit set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  <a:sym typeface="Wingdings"/>
              </a:rPr>
              <a:t> Cache Hit!</a:t>
            </a:r>
            <a:endParaRPr lang="en-US" dirty="0">
              <a:latin typeface="Calibri" pitchFamily="34" charset="0"/>
            </a:endParaRP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data starting at offset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63" name="Elbow Connector 62"/>
          <p:cNvCxnSpPr/>
          <p:nvPr/>
        </p:nvCxnSpPr>
        <p:spPr bwMode="auto">
          <a:xfrm rot="5400000">
            <a:off x="5252607" y="2330398"/>
            <a:ext cx="1954768" cy="4262952"/>
          </a:xfrm>
          <a:prstGeom prst="bentConnector3">
            <a:avLst>
              <a:gd name="adj1" fmla="val 6365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Elbow Connector 78"/>
          <p:cNvCxnSpPr/>
          <p:nvPr/>
        </p:nvCxnSpPr>
        <p:spPr bwMode="auto">
          <a:xfrm rot="5400000">
            <a:off x="5732551" y="1504880"/>
            <a:ext cx="649306" cy="4608526"/>
          </a:xfrm>
          <a:prstGeom prst="bentConnector3">
            <a:avLst>
              <a:gd name="adj1" fmla="val 28884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7" name="Elbow Connector 86"/>
          <p:cNvCxnSpPr/>
          <p:nvPr/>
        </p:nvCxnSpPr>
        <p:spPr bwMode="auto">
          <a:xfrm rot="10800000" flipV="1">
            <a:off x="6641099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0" name="Elbow Connector 99"/>
          <p:cNvCxnSpPr/>
          <p:nvPr/>
        </p:nvCxnSpPr>
        <p:spPr bwMode="auto">
          <a:xfrm rot="10800000" flipV="1">
            <a:off x="4920096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8852099" y="2601939"/>
            <a:ext cx="762000" cy="272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68372" y="4102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 flipV="1">
            <a:off x="2504470" y="4283628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Rectangle 106"/>
          <p:cNvSpPr/>
          <p:nvPr/>
        </p:nvSpPr>
        <p:spPr bwMode="auto">
          <a:xfrm>
            <a:off x="7861855" y="2600871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3739518" y="5438365"/>
            <a:ext cx="717995" cy="304086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271240" y="5438365"/>
            <a:ext cx="272605" cy="304800"/>
          </a:xfrm>
          <a:prstGeom prst="rect">
            <a:avLst/>
          </a:prstGeom>
          <a:solidFill>
            <a:srgbClr val="F6F5B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9614078" y="2603348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0x2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803B4D6-9B70-EB4D-B974-B7CAAA2DFFDC}"/>
              </a:ext>
            </a:extLst>
          </p:cNvPr>
          <p:cNvSpPr/>
          <p:nvPr/>
        </p:nvSpPr>
        <p:spPr bwMode="auto">
          <a:xfrm>
            <a:off x="5730318" y="543656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411EB-7CA1-4FB2-B1CE-8EE315AB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10" grpId="0" animBg="1"/>
      <p:bldP spid="1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 bwMode="auto">
          <a:xfrm>
            <a:off x="5193626" y="1495816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691870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6964475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7878875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139669" y="1610116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7237080" y="1610116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7345474" y="176172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5789280" y="161011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</a:t>
            </a:r>
            <a:r>
              <a:rPr lang="is-IS" sz="1600" dirty="0">
                <a:latin typeface="Calibri" pitchFamily="34" charset="0"/>
              </a:rPr>
              <a:t>…0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5320270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128 sets, 64 bytes per block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5134" y="5185530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72969" y="5300322"/>
            <a:ext cx="457200" cy="3112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45303" y="5301185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456047" y="546490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1987096" y="5301185"/>
            <a:ext cx="414727" cy="3104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21217" y="5301185"/>
            <a:ext cx="457200" cy="3104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890028" y="5301185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65134" y="4653684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80027" y="4773420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127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350625" y="4773420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463227" y="4928819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987097" y="4767984"/>
            <a:ext cx="42265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66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420276" y="4768445"/>
            <a:ext cx="4572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65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892641" y="4768272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65134" y="4120284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76498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191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333699" y="4234783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451580" y="439823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987097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130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448910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129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910723" y="4235655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128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2060534" y="3583488"/>
            <a:ext cx="0" cy="39266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525754" y="3181890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896986" y="1938213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658985" y="1938213"/>
            <a:ext cx="90897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567960" y="1938213"/>
            <a:ext cx="84541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700" y="108383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65</a:t>
            </a:r>
            <a:r>
              <a:rPr lang="en-US" baseline="-25000" dirty="0">
                <a:latin typeface="Calibri" pitchFamily="34" charset="0"/>
              </a:rPr>
              <a:t>10</a:t>
            </a:r>
            <a:r>
              <a:rPr lang="en-US" dirty="0">
                <a:latin typeface="Calibri" pitchFamily="34" charset="0"/>
              </a:rPr>
              <a:t> = 100 0001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896986" y="1572016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00...0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58986" y="1572016"/>
            <a:ext cx="90897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0000001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567960" y="1572016"/>
            <a:ext cx="84541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000001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41142" y="2257816"/>
            <a:ext cx="3085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64 bytes per block </a:t>
            </a:r>
            <a:r>
              <a:rPr lang="en-US" dirty="0">
                <a:latin typeface="Calibri" pitchFamily="34" charset="0"/>
                <a:sym typeface="Wingdings"/>
              </a:rPr>
              <a:t> b = 6 bits</a:t>
            </a:r>
          </a:p>
          <a:p>
            <a:r>
              <a:rPr lang="en-US" dirty="0">
                <a:latin typeface="Calibri" pitchFamily="34" charset="0"/>
                <a:sym typeface="Wingdings"/>
              </a:rPr>
              <a:t>128 sets  s = 7 bits</a:t>
            </a:r>
          </a:p>
          <a:p>
            <a:r>
              <a:rPr lang="en-US" dirty="0">
                <a:latin typeface="Calibri" pitchFamily="34" charset="0"/>
                <a:sym typeface="Wingdings"/>
              </a:rPr>
              <a:t>remaining address bits  t bits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62853" y="603615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a byte in memory</a:t>
            </a:r>
          </a:p>
        </p:txBody>
      </p:sp>
      <p:sp>
        <p:nvSpPr>
          <p:cNvPr id="53" name="Freeform 52"/>
          <p:cNvSpPr/>
          <p:nvPr/>
        </p:nvSpPr>
        <p:spPr>
          <a:xfrm>
            <a:off x="1109813" y="5516652"/>
            <a:ext cx="686447" cy="733837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982585" y="1453171"/>
            <a:ext cx="1529056" cy="3402794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utoShape 16"/>
          <p:cNvSpPr>
            <a:spLocks/>
          </p:cNvSpPr>
          <p:nvPr/>
        </p:nvSpPr>
        <p:spPr bwMode="auto">
          <a:xfrm rot="5400000">
            <a:off x="7840774" y="1876283"/>
            <a:ext cx="228600" cy="274319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64" name="Group 79"/>
          <p:cNvGrpSpPr/>
          <p:nvPr/>
        </p:nvGrpSpPr>
        <p:grpSpPr>
          <a:xfrm>
            <a:off x="6583474" y="3498615"/>
            <a:ext cx="2743197" cy="492484"/>
            <a:chOff x="3276778" y="1995289"/>
            <a:chExt cx="3009188" cy="492484"/>
          </a:xfrm>
        </p:grpSpPr>
        <p:sp>
          <p:nvSpPr>
            <p:cNvPr id="65" name="Rectangle 64"/>
            <p:cNvSpPr/>
            <p:nvPr/>
          </p:nvSpPr>
          <p:spPr bwMode="auto">
            <a:xfrm>
              <a:off x="3276778" y="1995289"/>
              <a:ext cx="3009188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0" name="Straight Connector 69"/>
          <p:cNvCxnSpPr/>
          <p:nvPr/>
        </p:nvCxnSpPr>
        <p:spPr bwMode="auto">
          <a:xfrm>
            <a:off x="6583472" y="5438899"/>
            <a:ext cx="2610140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7155078" y="2764250"/>
            <a:ext cx="156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 lines per set</a:t>
            </a:r>
          </a:p>
        </p:txBody>
      </p:sp>
      <p:grpSp>
        <p:nvGrpSpPr>
          <p:cNvPr id="73" name="Group 80"/>
          <p:cNvGrpSpPr/>
          <p:nvPr/>
        </p:nvGrpSpPr>
        <p:grpSpPr>
          <a:xfrm>
            <a:off x="6583473" y="4067299"/>
            <a:ext cx="2743201" cy="492484"/>
            <a:chOff x="3276774" y="1995289"/>
            <a:chExt cx="3009192" cy="492484"/>
          </a:xfrm>
        </p:grpSpPr>
        <p:sp>
          <p:nvSpPr>
            <p:cNvPr id="74" name="Rectangle 73"/>
            <p:cNvSpPr/>
            <p:nvPr/>
          </p:nvSpPr>
          <p:spPr bwMode="auto">
            <a:xfrm>
              <a:off x="3276774" y="1995289"/>
              <a:ext cx="3009192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443953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112662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 bwMode="auto">
            <a:xfrm>
              <a:off x="4840480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86"/>
          <p:cNvGrpSpPr/>
          <p:nvPr/>
        </p:nvGrpSpPr>
        <p:grpSpPr>
          <a:xfrm>
            <a:off x="6583475" y="4641615"/>
            <a:ext cx="2743199" cy="492484"/>
            <a:chOff x="3276777" y="1995289"/>
            <a:chExt cx="3009189" cy="492484"/>
          </a:xfrm>
        </p:grpSpPr>
        <p:sp>
          <p:nvSpPr>
            <p:cNvPr id="80" name="Rectangle 79"/>
            <p:cNvSpPr/>
            <p:nvPr/>
          </p:nvSpPr>
          <p:spPr bwMode="auto">
            <a:xfrm>
              <a:off x="3276777" y="1995289"/>
              <a:ext cx="3009189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Group 92"/>
          <p:cNvGrpSpPr/>
          <p:nvPr/>
        </p:nvGrpSpPr>
        <p:grpSpPr>
          <a:xfrm>
            <a:off x="6583475" y="5708415"/>
            <a:ext cx="2743198" cy="492484"/>
            <a:chOff x="3276778" y="1995289"/>
            <a:chExt cx="3009188" cy="492484"/>
          </a:xfrm>
        </p:grpSpPr>
        <p:sp>
          <p:nvSpPr>
            <p:cNvPr id="86" name="Rectangle 85"/>
            <p:cNvSpPr/>
            <p:nvPr/>
          </p:nvSpPr>
          <p:spPr bwMode="auto">
            <a:xfrm>
              <a:off x="3276778" y="1995289"/>
              <a:ext cx="3009188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5897674" y="3563938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0: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897674" y="4086616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1: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897674" y="4696216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2: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69075" y="5774684"/>
            <a:ext cx="9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127: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2621075" y="1481566"/>
            <a:ext cx="920934" cy="41802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8" name="Freeform 97"/>
          <p:cNvSpPr/>
          <p:nvPr/>
        </p:nvSpPr>
        <p:spPr>
          <a:xfrm flipH="1" flipV="1">
            <a:off x="3196184" y="1907650"/>
            <a:ext cx="2930090" cy="2319951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6583472" y="2029217"/>
            <a:ext cx="2286002" cy="2299255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 bwMode="auto">
          <a:xfrm>
            <a:off x="3579920" y="1460148"/>
            <a:ext cx="845112" cy="4455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820786" y="1470786"/>
            <a:ext cx="800288" cy="4455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9" name="Freeform 118"/>
          <p:cNvSpPr/>
          <p:nvPr/>
        </p:nvSpPr>
        <p:spPr>
          <a:xfrm>
            <a:off x="2524190" y="810017"/>
            <a:ext cx="3449685" cy="953293"/>
          </a:xfrm>
          <a:custGeom>
            <a:avLst/>
            <a:gdLst>
              <a:gd name="connsiteX0" fmla="*/ 0 w 2980053"/>
              <a:gd name="connsiteY0" fmla="*/ 521339 h 680093"/>
              <a:gd name="connsiteX1" fmla="*/ 1594653 w 2980053"/>
              <a:gd name="connsiteY1" fmla="*/ 1780 h 680093"/>
              <a:gd name="connsiteX2" fmla="*/ 2980053 w 2980053"/>
              <a:gd name="connsiteY2" fmla="*/ 680093 h 68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053" h="680093">
                <a:moveTo>
                  <a:pt x="0" y="521339"/>
                </a:moveTo>
                <a:cubicBezTo>
                  <a:pt x="548989" y="248330"/>
                  <a:pt x="1097978" y="-24679"/>
                  <a:pt x="1594653" y="1780"/>
                </a:cubicBezTo>
                <a:cubicBezTo>
                  <a:pt x="2091329" y="28239"/>
                  <a:pt x="2980053" y="680093"/>
                  <a:pt x="2980053" y="680093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19190" y="796161"/>
            <a:ext cx="326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Goal: Get byte M[65] from cache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7875608" y="1608788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4265613" y="985193"/>
            <a:ext cx="3743343" cy="698308"/>
          </a:xfrm>
          <a:custGeom>
            <a:avLst/>
            <a:gdLst>
              <a:gd name="connsiteX0" fmla="*/ 0 w 2980053"/>
              <a:gd name="connsiteY0" fmla="*/ 521339 h 680093"/>
              <a:gd name="connsiteX1" fmla="*/ 1594653 w 2980053"/>
              <a:gd name="connsiteY1" fmla="*/ 1780 h 680093"/>
              <a:gd name="connsiteX2" fmla="*/ 2980053 w 2980053"/>
              <a:gd name="connsiteY2" fmla="*/ 680093 h 68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053" h="680093">
                <a:moveTo>
                  <a:pt x="0" y="521339"/>
                </a:moveTo>
                <a:cubicBezTo>
                  <a:pt x="548989" y="248330"/>
                  <a:pt x="1097978" y="-24679"/>
                  <a:pt x="1594653" y="1780"/>
                </a:cubicBezTo>
                <a:cubicBezTo>
                  <a:pt x="2091329" y="28239"/>
                  <a:pt x="2980053" y="680093"/>
                  <a:pt x="2980053" y="680093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C1D501-D9B5-D147-80D0-B328821C1CD8}"/>
              </a:ext>
            </a:extLst>
          </p:cNvPr>
          <p:cNvSpPr txBox="1"/>
          <p:nvPr/>
        </p:nvSpPr>
        <p:spPr>
          <a:xfrm>
            <a:off x="9600098" y="1707440"/>
            <a:ext cx="194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#1: which set</a:t>
            </a:r>
          </a:p>
          <a:p>
            <a:r>
              <a:rPr lang="en-US" dirty="0">
                <a:latin typeface="Calibri" pitchFamily="34" charset="0"/>
              </a:rPr>
              <a:t>should we look in?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739358-8E02-EB4D-9B87-D819ADEF2F20}"/>
              </a:ext>
            </a:extLst>
          </p:cNvPr>
          <p:cNvSpPr txBox="1"/>
          <p:nvPr/>
        </p:nvSpPr>
        <p:spPr>
          <a:xfrm>
            <a:off x="9600098" y="2899730"/>
            <a:ext cx="203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#2: which tag</a:t>
            </a:r>
          </a:p>
          <a:p>
            <a:r>
              <a:rPr lang="en-US" dirty="0">
                <a:latin typeface="Calibri" pitchFamily="34" charset="0"/>
              </a:rPr>
              <a:t>are we looking for?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62277B-EA66-4446-9E62-52B44464FDE2}"/>
              </a:ext>
            </a:extLst>
          </p:cNvPr>
          <p:cNvSpPr txBox="1"/>
          <p:nvPr/>
        </p:nvSpPr>
        <p:spPr>
          <a:xfrm>
            <a:off x="9600098" y="4092020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#3: which byte</a:t>
            </a:r>
          </a:p>
          <a:p>
            <a:r>
              <a:rPr lang="en-US" dirty="0">
                <a:latin typeface="Calibri" pitchFamily="34" charset="0"/>
              </a:rPr>
              <a:t>within the block is the</a:t>
            </a:r>
          </a:p>
          <a:p>
            <a:r>
              <a:rPr lang="en-US" dirty="0">
                <a:latin typeface="Calibri" pitchFamily="34" charset="0"/>
              </a:rPr>
              <a:t>one that we want?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997F4-347A-415F-AFE7-F64BDBB8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8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9191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9191"/>
                                      </p:to>
                                    </p:animClr>
                                    <p:set>
                                      <p:cBhvr>
                                        <p:cTn id="9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102" grpId="0" animBg="1"/>
      <p:bldP spid="107" grpId="0" animBg="1"/>
      <p:bldP spid="110" grpId="0" animBg="1"/>
      <p:bldP spid="111" grpId="0" animBg="1"/>
      <p:bldP spid="113" grpId="0" animBg="1"/>
      <p:bldP spid="114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/>
      <p:bldP spid="54" grpId="0" animBg="1"/>
      <p:bldP spid="63" grpId="0" animBg="1"/>
      <p:bldP spid="72" grpId="0"/>
      <p:bldP spid="93" grpId="0"/>
      <p:bldP spid="94" grpId="0"/>
      <p:bldP spid="95" grpId="0"/>
      <p:bldP spid="96" grpId="0"/>
      <p:bldP spid="97" grpId="0" animBg="1"/>
      <p:bldP spid="98" grpId="0" animBg="1"/>
      <p:bldP spid="106" grpId="0" animBg="1"/>
      <p:bldP spid="108" grpId="0" animBg="1"/>
      <p:bldP spid="118" grpId="0" animBg="1"/>
      <p:bldP spid="119" grpId="0" animBg="1"/>
      <p:bldP spid="121" grpId="0" animBg="1"/>
      <p:bldP spid="109" grpId="0" animBg="1"/>
      <p:bldP spid="99" grpId="0"/>
      <p:bldP spid="100" grpId="0"/>
      <p:bldP spid="1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access overview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6040449" y="1652327"/>
            <a:ext cx="228601" cy="295175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4772937" y="4039788"/>
            <a:ext cx="2705288" cy="0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4419600" y="3330373"/>
            <a:ext cx="228600" cy="137589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00496" y="2677004"/>
            <a:ext cx="156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23966" y="3824014"/>
            <a:ext cx="79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5" name="Group 86"/>
          <p:cNvGrpSpPr/>
          <p:nvPr/>
        </p:nvGrpSpPr>
        <p:grpSpPr>
          <a:xfrm>
            <a:off x="4678873" y="3318704"/>
            <a:ext cx="295175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4678873" y="4213787"/>
            <a:ext cx="295175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4200622" y="4640917"/>
            <a:ext cx="3523449" cy="709429"/>
          </a:xfrm>
          <a:prstGeom prst="trapezoid">
            <a:avLst>
              <a:gd name="adj" fmla="val 20798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206640" y="535034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315201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042596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6781801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682224" y="546464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140006" y="546464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6248400" y="561625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4802294" y="546464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333284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6555960" y="510833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71874" y="614977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666856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66856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66856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326894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635722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747206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823405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79182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77973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115901" y="3339029"/>
            <a:ext cx="635726" cy="1606277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2" name="Elbow Connector 101"/>
          <p:cNvCxnSpPr>
            <a:stCxn id="81" idx="2"/>
            <a:endCxn id="69" idx="0"/>
          </p:cNvCxnSpPr>
          <p:nvPr/>
        </p:nvCxnSpPr>
        <p:spPr bwMode="auto">
          <a:xfrm rot="5400000">
            <a:off x="7373544" y="2911663"/>
            <a:ext cx="1640345" cy="3465624"/>
          </a:xfrm>
          <a:prstGeom prst="bentConnector3">
            <a:avLst>
              <a:gd name="adj1" fmla="val 65375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995299" y="4868461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77973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72401" y="2326894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cxnSp>
        <p:nvCxnSpPr>
          <p:cNvPr id="100" name="Shape 92"/>
          <p:cNvCxnSpPr/>
          <p:nvPr/>
        </p:nvCxnSpPr>
        <p:spPr bwMode="auto">
          <a:xfrm rot="16200000" flipH="1">
            <a:off x="6683068" y="1614248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24" name="Group 42"/>
          <p:cNvGrpSpPr>
            <a:grpSpLocks/>
          </p:cNvGrpSpPr>
          <p:nvPr/>
        </p:nvGrpSpPr>
        <p:grpSpPr bwMode="auto">
          <a:xfrm>
            <a:off x="536338" y="2437072"/>
            <a:ext cx="685800" cy="3581400"/>
            <a:chOff x="3984" y="1008"/>
            <a:chExt cx="1584" cy="2256"/>
          </a:xfrm>
        </p:grpSpPr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8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9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0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2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33" name="Group 51"/>
          <p:cNvGrpSpPr>
            <a:grpSpLocks/>
          </p:cNvGrpSpPr>
          <p:nvPr/>
        </p:nvGrpSpPr>
        <p:grpSpPr bwMode="auto">
          <a:xfrm>
            <a:off x="1222138" y="2437072"/>
            <a:ext cx="1066800" cy="3581400"/>
            <a:chOff x="3984" y="1008"/>
            <a:chExt cx="1584" cy="2256"/>
          </a:xfrm>
        </p:grpSpPr>
        <p:sp>
          <p:nvSpPr>
            <p:cNvPr id="134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5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6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7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8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9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41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0x104</a:t>
              </a:r>
            </a:p>
          </p:txBody>
        </p:sp>
      </p:grpSp>
      <p:sp>
        <p:nvSpPr>
          <p:cNvPr id="16" name="Freeform 15"/>
          <p:cNvSpPr/>
          <p:nvPr/>
        </p:nvSpPr>
        <p:spPr>
          <a:xfrm>
            <a:off x="1843762" y="2666856"/>
            <a:ext cx="4480839" cy="2765831"/>
          </a:xfrm>
          <a:custGeom>
            <a:avLst/>
            <a:gdLst>
              <a:gd name="connsiteX0" fmla="*/ 3184705 w 3184705"/>
              <a:gd name="connsiteY0" fmla="*/ 2597909 h 2597909"/>
              <a:gd name="connsiteX1" fmla="*/ 2578552 w 3184705"/>
              <a:gd name="connsiteY1" fmla="*/ 1068029 h 2597909"/>
              <a:gd name="connsiteX2" fmla="*/ 0 w 3184705"/>
              <a:gd name="connsiteY2" fmla="*/ 0 h 259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705" h="2597909">
                <a:moveTo>
                  <a:pt x="3184705" y="2597909"/>
                </a:moveTo>
                <a:cubicBezTo>
                  <a:pt x="3147020" y="2049461"/>
                  <a:pt x="3109336" y="1501014"/>
                  <a:pt x="2578552" y="1068029"/>
                </a:cubicBezTo>
                <a:cubicBezTo>
                  <a:pt x="2047768" y="635044"/>
                  <a:pt x="0" y="0"/>
                  <a:pt x="0" y="0"/>
                </a:cubicBezTo>
              </a:path>
            </a:pathLst>
          </a:cu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963A1-1F43-4A02-A04F-16C3C2D5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D71A20D-F750-421E-AD49-FB31E5C4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065063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83" name="Rectangle 6">
            <a:extLst>
              <a:ext uri="{FF2B5EF4-FFF2-40B4-BE49-F238E27FC236}">
                <a16:creationId xmlns:a16="http://schemas.microsoft.com/office/drawing/2014/main" id="{29C31401-A7D7-4026-BEEE-5733DF1C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065063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84" name="AutoShape 16">
            <a:extLst>
              <a:ext uri="{FF2B5EF4-FFF2-40B4-BE49-F238E27FC236}">
                <a16:creationId xmlns:a16="http://schemas.microsoft.com/office/drawing/2014/main" id="{1B188902-59DF-4F14-B59F-28518D005D3A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293663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39C7DB6-CDAC-4F51-949A-F927F7D297C7}"/>
              </a:ext>
            </a:extLst>
          </p:cNvPr>
          <p:cNvCxnSpPr>
            <a:stCxn id="82" idx="3"/>
            <a:endCxn id="83" idx="1"/>
          </p:cNvCxnSpPr>
          <p:nvPr/>
        </p:nvCxnSpPr>
        <p:spPr bwMode="auto">
          <a:xfrm>
            <a:off x="4099222" y="1525445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73A6A9A-85E5-4286-9B76-D55A1CB9F1C2}"/>
              </a:ext>
            </a:extLst>
          </p:cNvPr>
          <p:cNvSpPr txBox="1"/>
          <p:nvPr/>
        </p:nvSpPr>
        <p:spPr>
          <a:xfrm>
            <a:off x="3072832" y="5405133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</a:t>
            </a:r>
            <a:r>
              <a:rPr lang="en-US" sz="1600" dirty="0">
                <a:latin typeface="Calibri" pitchFamily="34" charset="0"/>
              </a:rPr>
              <a:t> bit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A0A1676-8F93-45A8-83E7-C7EB0129DFFF}"/>
              </a:ext>
            </a:extLst>
          </p:cNvPr>
          <p:cNvCxnSpPr>
            <a:cxnSpLocks/>
          </p:cNvCxnSpPr>
          <p:nvPr/>
        </p:nvCxnSpPr>
        <p:spPr bwMode="auto">
          <a:xfrm>
            <a:off x="3908121" y="5595924"/>
            <a:ext cx="43866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4C544A6-05E2-4A2B-AD0D-CC7432EB9E36}"/>
              </a:ext>
            </a:extLst>
          </p:cNvPr>
          <p:cNvSpPr txBox="1"/>
          <p:nvPr/>
        </p:nvSpPr>
        <p:spPr>
          <a:xfrm>
            <a:off x="2701131" y="5957359"/>
            <a:ext cx="246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identifies which data is in this cache block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58E7515-3AF3-4E30-8E8D-E8239C5C6473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9133" y="5707338"/>
            <a:ext cx="0" cy="47839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2309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360" tIns="44280" rIns="90360" bIns="44280" rtlCol="0"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Multiple copies of data exist: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L1, L2, Main Memory, Disk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Don’t want them to get (or at least not to stay) out of sync!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Otherwise, who do you believe?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Multiple configuration options that a cache could have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2D23A-07B9-4DAE-987F-4267F8C8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Write configurations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360" tIns="44280" rIns="90360" bIns="44280" rtlCol="0">
            <a:normAutofit fontScale="92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write-hit?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Write-through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 immediately to memory)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Write-back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(delay write until we evict this cache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Need a dirty bit (indicate if line differs from memory)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We had an example of that last time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(load into cache, update line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No-write-allocate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(writes immediately to memory, doesn’t bring into cache)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Typical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/>
              <a:t>Write-back + Write-allocate ← by far the most common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Write-through + No-write-allocate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2D23A-07B9-4DAE-987F-4267F8C8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00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4444-BF30-480F-B5EA-71E9A75A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CDB5-2357-4A02-9783-15467A85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3 due today</a:t>
            </a:r>
          </a:p>
          <a:p>
            <a:endParaRPr lang="en-US" dirty="0"/>
          </a:p>
          <a:p>
            <a:r>
              <a:rPr lang="en-US" dirty="0"/>
              <a:t>Attack Lab due next week Wednesday</a:t>
            </a:r>
          </a:p>
          <a:p>
            <a:pPr lvl="1"/>
            <a:r>
              <a:rPr lang="en-US" dirty="0"/>
              <a:t>Get started ASAP!</a:t>
            </a:r>
          </a:p>
          <a:p>
            <a:endParaRPr lang="en-US" dirty="0"/>
          </a:p>
          <a:p>
            <a:pPr lvl="1"/>
            <a:r>
              <a:rPr lang="en-US" dirty="0"/>
              <a:t>Be sure to check out the Piazza post on</a:t>
            </a:r>
            <a:br>
              <a:rPr lang="en-US" dirty="0"/>
            </a:br>
            <a:r>
              <a:rPr lang="en-US" dirty="0"/>
              <a:t>“Attack Lab: Double Return Explanation”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PM </a:t>
            </a:r>
            <a:r>
              <a:rPr lang="en-US" dirty="0" err="1"/>
              <a:t>Huaxuan</a:t>
            </a:r>
            <a:r>
              <a:rPr lang="en-US" dirty="0"/>
              <a:t> Chen did an overview of the Attack Lab</a:t>
            </a:r>
          </a:p>
          <a:p>
            <a:pPr lvl="2"/>
            <a:r>
              <a:rPr lang="en-US" dirty="0"/>
              <a:t>Piazza post “Attack Lab Walkthrough + Slides”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30A06-E9D3-4B9F-80F5-96959446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0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64-bit, byte-addressed system</a:t>
            </a:r>
          </a:p>
          <a:p>
            <a:r>
              <a:rPr lang="en-US" dirty="0"/>
              <a:t>32 kB cache</a:t>
            </a:r>
          </a:p>
          <a:p>
            <a:pPr lvl="1"/>
            <a:r>
              <a:rPr lang="en-US" dirty="0"/>
              <a:t>512 sets and 64-byte blocks</a:t>
            </a:r>
          </a:p>
          <a:p>
            <a:pPr lvl="1"/>
            <a:endParaRPr lang="en-US" dirty="0"/>
          </a:p>
          <a:p>
            <a:r>
              <a:rPr lang="en-US" sz="3200" dirty="0"/>
              <a:t>How many bits for Tag?</a:t>
            </a:r>
          </a:p>
          <a:p>
            <a:pPr lvl="1"/>
            <a:r>
              <a:rPr lang="en-US" sz="3200" dirty="0"/>
              <a:t>A: 6 bits</a:t>
            </a:r>
          </a:p>
          <a:p>
            <a:pPr lvl="1"/>
            <a:r>
              <a:rPr lang="en-US" sz="3200" dirty="0"/>
              <a:t>B: 9 bits</a:t>
            </a:r>
          </a:p>
          <a:p>
            <a:pPr lvl="1"/>
            <a:r>
              <a:rPr lang="en-US" sz="3200" dirty="0"/>
              <a:t>C: 17 bits</a:t>
            </a:r>
          </a:p>
          <a:p>
            <a:pPr lvl="1"/>
            <a:r>
              <a:rPr lang="en-US" sz="3200" dirty="0"/>
              <a:t>D: 49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C7320-19A5-4281-97C0-64241394B410}"/>
              </a:ext>
            </a:extLst>
          </p:cNvPr>
          <p:cNvGrpSpPr/>
          <p:nvPr/>
        </p:nvGrpSpPr>
        <p:grpSpPr>
          <a:xfrm>
            <a:off x="7108522" y="371441"/>
            <a:ext cx="3897578" cy="2143432"/>
            <a:chOff x="7772401" y="2262870"/>
            <a:chExt cx="2527477" cy="1389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D1BAF4-610A-4A63-9977-E3B28A87C618}"/>
                </a:ext>
              </a:extLst>
            </p:cNvPr>
            <p:cNvSpPr/>
            <p:nvPr/>
          </p:nvSpPr>
          <p:spPr bwMode="auto">
            <a:xfrm>
              <a:off x="7861478" y="2602832"/>
              <a:ext cx="990600" cy="270848"/>
            </a:xfrm>
            <a:prstGeom prst="rect">
              <a:avLst/>
            </a:prstGeom>
            <a:solidFill>
              <a:srgbClr val="FF99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t bits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79C96-911D-4B65-8D73-0A6757733776}"/>
                </a:ext>
              </a:extLst>
            </p:cNvPr>
            <p:cNvSpPr/>
            <p:nvPr/>
          </p:nvSpPr>
          <p:spPr bwMode="auto">
            <a:xfrm>
              <a:off x="8852078" y="2602832"/>
              <a:ext cx="7620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s bits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5BA3E-2CCA-453C-ABE1-817B65791D82}"/>
                </a:ext>
              </a:extLst>
            </p:cNvPr>
            <p:cNvSpPr/>
            <p:nvPr/>
          </p:nvSpPr>
          <p:spPr bwMode="auto">
            <a:xfrm>
              <a:off x="9614078" y="2602832"/>
              <a:ext cx="685800" cy="2708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</a:rPr>
                <a:t>b bits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23A84F-D402-4998-A810-44ADF32FB5ED}"/>
                </a:ext>
              </a:extLst>
            </p:cNvPr>
            <p:cNvSpPr txBox="1"/>
            <p:nvPr/>
          </p:nvSpPr>
          <p:spPr>
            <a:xfrm>
              <a:off x="7772401" y="2262870"/>
              <a:ext cx="1494019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Address of word:</a:t>
              </a:r>
            </a:p>
          </p:txBody>
        </p:sp>
        <p:sp>
          <p:nvSpPr>
            <p:cNvPr id="9" name="AutoShape 16">
              <a:extLst>
                <a:ext uri="{FF2B5EF4-FFF2-40B4-BE49-F238E27FC236}">
                  <a16:creationId xmlns:a16="http://schemas.microsoft.com/office/drawing/2014/main" id="{F2702573-4B80-4FE2-8DEF-847EDEB5928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8242478" y="2571698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0" name="AutoShape 16">
              <a:extLst>
                <a:ext uri="{FF2B5EF4-FFF2-40B4-BE49-F238E27FC236}">
                  <a16:creationId xmlns:a16="http://schemas.microsoft.com/office/drawing/2014/main" id="{5B00B280-95F8-4D1C-910C-DA68D475EEC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118779" y="2683182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4998BFCD-4EE0-47E1-A37A-52BF4289D2B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804578" y="2759381"/>
              <a:ext cx="228600" cy="609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BDD782-5AB4-455E-920F-2F5974CE1854}"/>
                </a:ext>
              </a:extLst>
            </p:cNvPr>
            <p:cNvSpPr txBox="1"/>
            <p:nvPr/>
          </p:nvSpPr>
          <p:spPr>
            <a:xfrm>
              <a:off x="8118773" y="3115158"/>
              <a:ext cx="373016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917E2-56CB-462A-92CD-354B1EC1273E}"/>
                </a:ext>
              </a:extLst>
            </p:cNvPr>
            <p:cNvSpPr txBox="1"/>
            <p:nvPr/>
          </p:nvSpPr>
          <p:spPr>
            <a:xfrm>
              <a:off x="8957651" y="3113949"/>
              <a:ext cx="558505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set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index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1996C-863D-4060-8ED9-718A9D002C8F}"/>
                </a:ext>
              </a:extLst>
            </p:cNvPr>
            <p:cNvSpPr txBox="1"/>
            <p:nvPr/>
          </p:nvSpPr>
          <p:spPr>
            <a:xfrm>
              <a:off x="9633512" y="3113949"/>
              <a:ext cx="586032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block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F5505-11AD-4D17-975B-0EDB501AB510}"/>
                </a:ext>
              </a:extLst>
            </p:cNvPr>
            <p:cNvSpPr/>
            <p:nvPr/>
          </p:nvSpPr>
          <p:spPr bwMode="auto">
            <a:xfrm>
              <a:off x="8851367" y="2602832"/>
              <a:ext cx="762000" cy="264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anose="020F0502020204030204" pitchFamily="34" charset="0"/>
                  <a:ea typeface="Courier New" charset="0"/>
                  <a:cs typeface="Calibri" panose="020F0502020204030204" pitchFamily="34" charset="0"/>
                </a:rPr>
                <a:t>s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1373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64-bit, byte-addressed system</a:t>
            </a:r>
          </a:p>
          <a:p>
            <a:r>
              <a:rPr lang="en-US" dirty="0"/>
              <a:t>32 kB cache</a:t>
            </a:r>
          </a:p>
          <a:p>
            <a:pPr lvl="1"/>
            <a:r>
              <a:rPr lang="en-US" dirty="0"/>
              <a:t>512 sets and 64-byte blocks</a:t>
            </a:r>
          </a:p>
          <a:p>
            <a:pPr lvl="1"/>
            <a:endParaRPr lang="en-US" dirty="0"/>
          </a:p>
          <a:p>
            <a:r>
              <a:rPr lang="en-US" sz="3200" dirty="0"/>
              <a:t>How many bits for Tag?	(6 bits for block, 9 bits for set)</a:t>
            </a:r>
          </a:p>
          <a:p>
            <a:pPr lvl="1"/>
            <a:r>
              <a:rPr lang="en-US" sz="3200" dirty="0"/>
              <a:t>A: 6 bits</a:t>
            </a:r>
          </a:p>
          <a:p>
            <a:pPr lvl="1"/>
            <a:r>
              <a:rPr lang="en-US" sz="3200" dirty="0"/>
              <a:t>B: 9 bits</a:t>
            </a:r>
          </a:p>
          <a:p>
            <a:pPr lvl="1"/>
            <a:r>
              <a:rPr lang="en-US" sz="3200" dirty="0"/>
              <a:t>C: 17 bits</a:t>
            </a:r>
          </a:p>
          <a:p>
            <a:pPr lvl="1"/>
            <a:r>
              <a:rPr lang="en-US" sz="3200" b="1" dirty="0"/>
              <a:t>D: 49 bits		</a:t>
            </a:r>
            <a:r>
              <a:rPr lang="en-US" sz="3200" dirty="0"/>
              <a:t>(Tag is remaining bits. 64 - 6 - 9 = 49)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C7320-19A5-4281-97C0-64241394B410}"/>
              </a:ext>
            </a:extLst>
          </p:cNvPr>
          <p:cNvGrpSpPr/>
          <p:nvPr/>
        </p:nvGrpSpPr>
        <p:grpSpPr>
          <a:xfrm>
            <a:off x="7108522" y="371441"/>
            <a:ext cx="3897578" cy="2143432"/>
            <a:chOff x="7772401" y="2262870"/>
            <a:chExt cx="2527477" cy="1389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D1BAF4-610A-4A63-9977-E3B28A87C618}"/>
                </a:ext>
              </a:extLst>
            </p:cNvPr>
            <p:cNvSpPr/>
            <p:nvPr/>
          </p:nvSpPr>
          <p:spPr bwMode="auto">
            <a:xfrm>
              <a:off x="7861478" y="2602832"/>
              <a:ext cx="990600" cy="270848"/>
            </a:xfrm>
            <a:prstGeom prst="rect">
              <a:avLst/>
            </a:prstGeom>
            <a:solidFill>
              <a:srgbClr val="FF99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t bits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79C96-911D-4B65-8D73-0A6757733776}"/>
                </a:ext>
              </a:extLst>
            </p:cNvPr>
            <p:cNvSpPr/>
            <p:nvPr/>
          </p:nvSpPr>
          <p:spPr bwMode="auto">
            <a:xfrm>
              <a:off x="8852078" y="2602832"/>
              <a:ext cx="7620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s bits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5BA3E-2CCA-453C-ABE1-817B65791D82}"/>
                </a:ext>
              </a:extLst>
            </p:cNvPr>
            <p:cNvSpPr/>
            <p:nvPr/>
          </p:nvSpPr>
          <p:spPr bwMode="auto">
            <a:xfrm>
              <a:off x="9614078" y="2602832"/>
              <a:ext cx="685800" cy="2708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</a:rPr>
                <a:t>b bits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23A84F-D402-4998-A810-44ADF32FB5ED}"/>
                </a:ext>
              </a:extLst>
            </p:cNvPr>
            <p:cNvSpPr txBox="1"/>
            <p:nvPr/>
          </p:nvSpPr>
          <p:spPr>
            <a:xfrm>
              <a:off x="7772401" y="2262870"/>
              <a:ext cx="1494019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Address of word:</a:t>
              </a:r>
            </a:p>
          </p:txBody>
        </p:sp>
        <p:sp>
          <p:nvSpPr>
            <p:cNvPr id="9" name="AutoShape 16">
              <a:extLst>
                <a:ext uri="{FF2B5EF4-FFF2-40B4-BE49-F238E27FC236}">
                  <a16:creationId xmlns:a16="http://schemas.microsoft.com/office/drawing/2014/main" id="{F2702573-4B80-4FE2-8DEF-847EDEB5928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8242478" y="2571698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0" name="AutoShape 16">
              <a:extLst>
                <a:ext uri="{FF2B5EF4-FFF2-40B4-BE49-F238E27FC236}">
                  <a16:creationId xmlns:a16="http://schemas.microsoft.com/office/drawing/2014/main" id="{5B00B280-95F8-4D1C-910C-DA68D475EEC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118779" y="2683182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4998BFCD-4EE0-47E1-A37A-52BF4289D2B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804578" y="2759381"/>
              <a:ext cx="228600" cy="609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BDD782-5AB4-455E-920F-2F5974CE1854}"/>
                </a:ext>
              </a:extLst>
            </p:cNvPr>
            <p:cNvSpPr txBox="1"/>
            <p:nvPr/>
          </p:nvSpPr>
          <p:spPr>
            <a:xfrm>
              <a:off x="8118773" y="3115158"/>
              <a:ext cx="373016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917E2-56CB-462A-92CD-354B1EC1273E}"/>
                </a:ext>
              </a:extLst>
            </p:cNvPr>
            <p:cNvSpPr txBox="1"/>
            <p:nvPr/>
          </p:nvSpPr>
          <p:spPr>
            <a:xfrm>
              <a:off x="8957651" y="3113949"/>
              <a:ext cx="558505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set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index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1996C-863D-4060-8ED9-718A9D002C8F}"/>
                </a:ext>
              </a:extLst>
            </p:cNvPr>
            <p:cNvSpPr txBox="1"/>
            <p:nvPr/>
          </p:nvSpPr>
          <p:spPr>
            <a:xfrm>
              <a:off x="9633512" y="3113949"/>
              <a:ext cx="586032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block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F5505-11AD-4D17-975B-0EDB501AB510}"/>
                </a:ext>
              </a:extLst>
            </p:cNvPr>
            <p:cNvSpPr/>
            <p:nvPr/>
          </p:nvSpPr>
          <p:spPr bwMode="auto">
            <a:xfrm>
              <a:off x="8851367" y="2602832"/>
              <a:ext cx="762000" cy="264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anose="020F0502020204030204" pitchFamily="34" charset="0"/>
                  <a:ea typeface="Courier New" charset="0"/>
                  <a:cs typeface="Calibri" panose="020F0502020204030204" pitchFamily="34" charset="0"/>
                </a:rPr>
                <a:t>s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0643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b="1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1500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designing a cache, a number of parameters to choose</a:t>
            </a:r>
          </a:p>
          <a:p>
            <a:pPr lvl="1"/>
            <a:r>
              <a:rPr lang="en-US" dirty="0"/>
              <a:t>Total size (C), cache line size (B), number of sets (K), </a:t>
            </a:r>
            <a:r>
              <a:rPr lang="is-I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The most interesting one: associativity (A)</a:t>
            </a:r>
          </a:p>
          <a:p>
            <a:pPr lvl="1"/>
            <a:r>
              <a:rPr lang="en-US" dirty="0"/>
              <a:t>i.e., how many cache lines per set</a:t>
            </a:r>
          </a:p>
          <a:p>
            <a:pPr lvl="1"/>
            <a:r>
              <a:rPr lang="en-US" dirty="0"/>
              <a:t>Has a significant impact on effectiveness (and complexity!)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76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Associativity 1 → </a:t>
            </a:r>
            <a:r>
              <a:rPr lang="en-US" b="1" dirty="0"/>
              <a:t>direct-mapped caches</a:t>
            </a:r>
          </a:p>
          <a:p>
            <a:pPr lvl="1"/>
            <a:r>
              <a:rPr lang="en-US" dirty="0"/>
              <a:t>One cache line per set, blocks can only go in that one line</a:t>
            </a:r>
          </a:p>
          <a:p>
            <a:pPr lvl="1"/>
            <a:r>
              <a:rPr lang="en-US" dirty="0"/>
              <a:t>Whenever we place data in a set, must evict whatever is there</a:t>
            </a:r>
          </a:p>
          <a:p>
            <a:pPr lvl="1"/>
            <a:endParaRPr lang="en-US" dirty="0"/>
          </a:p>
          <a:p>
            <a:r>
              <a:rPr lang="en-US" dirty="0"/>
              <a:t>Associativity &gt;1 → </a:t>
            </a:r>
            <a:r>
              <a:rPr lang="en-US" b="1" dirty="0"/>
              <a:t>set-associative caches</a:t>
            </a:r>
          </a:p>
          <a:p>
            <a:pPr lvl="1"/>
            <a:r>
              <a:rPr lang="en-US" dirty="0"/>
              <a:t>Can keep multiple blocks that would map to the same set</a:t>
            </a:r>
          </a:p>
          <a:p>
            <a:pPr lvl="1"/>
            <a:endParaRPr lang="en-US" dirty="0"/>
          </a:p>
          <a:p>
            <a:r>
              <a:rPr lang="en-US" dirty="0"/>
              <a:t>Single set → </a:t>
            </a:r>
            <a:r>
              <a:rPr lang="en-US" b="1" dirty="0"/>
              <a:t>fully-associative caches</a:t>
            </a:r>
          </a:p>
          <a:p>
            <a:pPr lvl="1"/>
            <a:r>
              <a:rPr lang="en-US" dirty="0"/>
              <a:t>Any block can go anywhere, 1 big set, tag is all that matters</a:t>
            </a:r>
          </a:p>
          <a:p>
            <a:pPr lvl="1"/>
            <a:r>
              <a:rPr lang="en-US" dirty="0"/>
              <a:t>Very rare for cache memories due to expensive hardware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94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448736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0200" y="362540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429002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line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048000" y="38100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462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4818849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5079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501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643654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3174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352972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10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918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26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048000" y="24384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462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4818849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5079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6501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643654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174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5352972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6210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5918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5626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3048000" y="48768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5462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818849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5079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501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3643654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74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5352972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6210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5918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5626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399253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94D46-F419-4FC1-AB68-9F08D873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line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39" y="2514600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 </a:t>
            </a:r>
            <a:r>
              <a:rPr lang="en-US" dirty="0">
                <a:latin typeface="Calibri" pitchFamily="34" charset="0"/>
              </a:rPr>
              <a:t>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/>
          <p:nvPr/>
        </p:nvCxnSpPr>
        <p:spPr bwMode="auto">
          <a:xfrm rot="10800000" flipV="1">
            <a:off x="5489274" y="2988189"/>
            <a:ext cx="4308866" cy="532190"/>
          </a:xfrm>
          <a:prstGeom prst="bentConnector4">
            <a:avLst>
              <a:gd name="adj1" fmla="val -262"/>
              <a:gd name="adj2" fmla="val 1906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648975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2E39F-7D2C-4623-8823-B51DBEC0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CB0929-24BC-4075-BD05-50D9C44E97BB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line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39" y="2514600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 </a:t>
            </a:r>
            <a:r>
              <a:rPr lang="en-US" dirty="0">
                <a:latin typeface="Calibri" pitchFamily="34" charset="0"/>
              </a:rPr>
              <a:t>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sp>
        <p:nvSpPr>
          <p:cNvPr id="26" name="Down Arrow 25"/>
          <p:cNvSpPr/>
          <p:nvPr/>
        </p:nvSpPr>
        <p:spPr bwMode="auto">
          <a:xfrm flipV="1">
            <a:off x="4755616" y="3545971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65751" y="4624439"/>
            <a:ext cx="214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 is here (4 bytes)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cxnSp>
        <p:nvCxnSpPr>
          <p:cNvPr id="30" name="Elbow Connector 29"/>
          <p:cNvCxnSpPr/>
          <p:nvPr/>
        </p:nvCxnSpPr>
        <p:spPr bwMode="auto">
          <a:xfrm rot="10800000" flipV="1">
            <a:off x="5489274" y="2988189"/>
            <a:ext cx="4308866" cy="532190"/>
          </a:xfrm>
          <a:prstGeom prst="bentConnector4">
            <a:avLst>
              <a:gd name="adj1" fmla="val -262"/>
              <a:gd name="adj2" fmla="val 1906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E9AF1-3858-4A4E-A660-CECE4585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C195D1-07D4-4A89-9D0C-0044406C6A73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448736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0200" y="362540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429002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line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048000" y="38100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462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4818849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5079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501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643654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3174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352972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10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918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26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048000" y="24384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462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4818849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5079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6501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643654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174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5352972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6210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5918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5626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3048000" y="48768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5462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818849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5079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501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3643654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74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5352972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6210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5918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5626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399253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9036" y="5624163"/>
            <a:ext cx="679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If tag doesn’t match or valid bit is not set: cache miss!</a:t>
            </a:r>
          </a:p>
          <a:p>
            <a:r>
              <a:rPr lang="en-US" sz="2000" dirty="0">
                <a:latin typeface="Calibri" pitchFamily="34" charset="0"/>
                <a:sym typeface="Wingdings"/>
              </a:rPr>
              <a:t> </a:t>
            </a:r>
            <a:r>
              <a:rPr lang="en-US" sz="2000" dirty="0">
                <a:latin typeface="Calibri" pitchFamily="34" charset="0"/>
              </a:rPr>
              <a:t>old line is evicted and replaced with currently requested 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8103" y="3071373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94512" y="3063582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3647069" y="3245436"/>
            <a:ext cx="7179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178059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544965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817570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5078365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6500409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351693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209209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917287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5625365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A46FA-DAD4-4C98-8800-43E6D472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25864E-BC50-4926-A05A-E46C9AC681D6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418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60" grpId="0"/>
      <p:bldP spid="3" grpId="0"/>
      <p:bldP spid="3" grpId="1"/>
      <p:bldP spid="59" grpId="0"/>
      <p:bldP spid="59" grpId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Direct-mapped cache simulation</a:t>
            </a:r>
          </a:p>
        </p:txBody>
      </p:sp>
      <p:sp>
        <p:nvSpPr>
          <p:cNvPr id="26767" name="Rectangle 45"/>
          <p:cNvSpPr>
            <a:spLocks noChangeArrowheads="1"/>
          </p:cNvSpPr>
          <p:nvPr/>
        </p:nvSpPr>
        <p:spPr bwMode="auto">
          <a:xfrm>
            <a:off x="4119773" y="3121053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7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11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50" name="Rectangle 63"/>
          <p:cNvSpPr>
            <a:spLocks noChangeArrowheads="1"/>
          </p:cNvSpPr>
          <p:nvPr/>
        </p:nvSpPr>
        <p:spPr bwMode="auto">
          <a:xfrm>
            <a:off x="4119773" y="4383260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8 </a:t>
            </a:r>
            <a:r>
              <a:rPr lang="en-US">
                <a:latin typeface="Calibri"/>
                <a:cs typeface="Calibri"/>
              </a:rPr>
              <a:t>[1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33" name="Rectangle 81"/>
          <p:cNvSpPr>
            <a:spLocks noChangeArrowheads="1"/>
          </p:cNvSpPr>
          <p:nvPr/>
        </p:nvSpPr>
        <p:spPr bwMode="auto">
          <a:xfrm>
            <a:off x="4112818" y="5501352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68" name="Rectangle 27"/>
          <p:cNvSpPr>
            <a:spLocks noChangeArrowheads="1"/>
          </p:cNvSpPr>
          <p:nvPr/>
        </p:nvSpPr>
        <p:spPr bwMode="auto">
          <a:xfrm>
            <a:off x="4119773" y="2267387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grpSp>
        <p:nvGrpSpPr>
          <p:cNvPr id="160" name="Group 4"/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/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/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/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/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/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/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288079" y="838200"/>
            <a:ext cx="2819400" cy="1295400"/>
            <a:chOff x="609600" y="2895600"/>
            <a:chExt cx="2819400" cy="1295400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9600" y="3276600"/>
              <a:ext cx="2819400" cy="914400"/>
              <a:chOff x="609600" y="3276600"/>
              <a:chExt cx="2819400" cy="914400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09600" y="3276600"/>
                <a:ext cx="2819400" cy="914400"/>
                <a:chOff x="5105400" y="1143000"/>
                <a:chExt cx="2819400" cy="914400"/>
              </a:xfrm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5105400" y="1143000"/>
                  <a:ext cx="2819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 bwMode="auto">
                <a:xfrm rot="5400000" flipH="1" flipV="1">
                  <a:off x="51054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 rot="5400000" flipH="1" flipV="1">
                  <a:off x="56388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 rot="5400000" flipH="1" flipV="1">
                  <a:off x="64770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80" name="Straight Connector 179"/>
              <p:cNvCxnSpPr>
                <a:stCxn id="173" idx="1"/>
                <a:endCxn id="173" idx="3"/>
              </p:cNvCxnSpPr>
              <p:nvPr/>
            </p:nvCxnSpPr>
            <p:spPr bwMode="auto">
              <a:xfrm rot="10800000" flipH="1">
                <a:off x="609600" y="37338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/>
              <p:cNvCxnSpPr/>
              <p:nvPr/>
            </p:nvCxnSpPr>
            <p:spPr bwMode="auto">
              <a:xfrm rot="10800000" flipH="1">
                <a:off x="609600" y="35052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rot="10800000" flipH="1">
                <a:off x="609600" y="3962399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84" name="Rectangle 17"/>
            <p:cNvSpPr>
              <a:spLocks noChangeArrowheads="1"/>
            </p:cNvSpPr>
            <p:nvPr/>
          </p:nvSpPr>
          <p:spPr bwMode="auto">
            <a:xfrm>
              <a:off x="2057400" y="2902716"/>
              <a:ext cx="6812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latin typeface="Calibri"/>
                  <a:cs typeface="Calibri"/>
                </a:rPr>
                <a:t>block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6" name="Rectangle 17"/>
            <p:cNvSpPr>
              <a:spLocks noChangeArrowheads="1"/>
            </p:cNvSpPr>
            <p:nvPr/>
          </p:nvSpPr>
          <p:spPr bwMode="auto">
            <a:xfrm>
              <a:off x="692442" y="2895600"/>
              <a:ext cx="29815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sp>
          <p:nvSpPr>
            <p:cNvPr id="187" name="Rectangle 17"/>
            <p:cNvSpPr>
              <a:spLocks noChangeArrowheads="1"/>
            </p:cNvSpPr>
            <p:nvPr/>
          </p:nvSpPr>
          <p:spPr bwMode="auto">
            <a:xfrm>
              <a:off x="1096858" y="2895600"/>
              <a:ext cx="47928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tag</a:t>
              </a:r>
            </a:p>
          </p:txBody>
        </p:sp>
      </p:grpSp>
      <p:sp>
        <p:nvSpPr>
          <p:cNvPr id="231" name="Rectangle 27"/>
          <p:cNvSpPr>
            <a:spLocks noChangeArrowheads="1"/>
          </p:cNvSpPr>
          <p:nvPr/>
        </p:nvSpPr>
        <p:spPr bwMode="auto">
          <a:xfrm>
            <a:off x="4112818" y="1580418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364279" y="114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8364279" y="11405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8364278" y="181858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8361547" y="114083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1      m[9]       m[8]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8363994" y="114777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8366390" y="182002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241" name="Rectangle 27"/>
          <p:cNvSpPr>
            <a:spLocks noChangeArrowheads="1"/>
          </p:cNvSpPr>
          <p:nvPr/>
        </p:nvSpPr>
        <p:spPr bwMode="auto">
          <a:xfrm>
            <a:off x="5643520" y="1569708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2" name="Rectangle 27"/>
          <p:cNvSpPr>
            <a:spLocks noChangeArrowheads="1"/>
          </p:cNvSpPr>
          <p:nvPr/>
        </p:nvSpPr>
        <p:spPr bwMode="auto">
          <a:xfrm>
            <a:off x="5639078" y="2267387"/>
            <a:ext cx="4344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43" name="Rectangle 27"/>
          <p:cNvSpPr>
            <a:spLocks noChangeArrowheads="1"/>
          </p:cNvSpPr>
          <p:nvPr/>
        </p:nvSpPr>
        <p:spPr bwMode="auto">
          <a:xfrm>
            <a:off x="5637284" y="3121053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4" name="Rectangle 27"/>
          <p:cNvSpPr>
            <a:spLocks noChangeArrowheads="1"/>
          </p:cNvSpPr>
          <p:nvPr/>
        </p:nvSpPr>
        <p:spPr bwMode="auto">
          <a:xfrm>
            <a:off x="5643520" y="4383260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5639673" y="5501352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" name="Rectangle 1"/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958240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Address trace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(reads, one byte per read):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1169" y="1082383"/>
            <a:ext cx="85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01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364684" y="113662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1      m[9]       m[8]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373219" y="1166734"/>
            <a:ext cx="174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64279" y="1383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64279" y="16040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64278" y="183242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04" name="Rectangle 27">
            <a:extLst>
              <a:ext uri="{FF2B5EF4-FFF2-40B4-BE49-F238E27FC236}">
                <a16:creationId xmlns:a16="http://schemas.microsoft.com/office/drawing/2014/main" id="{3C1CBE1D-7635-204A-9719-38EA2D8C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078" y="2267387"/>
            <a:ext cx="504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???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3692-09C5-42A6-A0D2-3D8894DA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5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67" grpId="0"/>
      <p:bldP spid="26750" grpId="0"/>
      <p:bldP spid="26733" grpId="0"/>
      <p:bldP spid="168" grpId="0"/>
      <p:bldP spid="231" grpId="0"/>
      <p:bldP spid="234" grpId="0"/>
      <p:bldP spid="234" grpId="1"/>
      <p:bldP spid="235" grpId="0"/>
      <p:bldP spid="235" grpId="1"/>
      <p:bldP spid="236" grpId="0"/>
      <p:bldP spid="236" grpId="1"/>
      <p:bldP spid="237" grpId="0"/>
      <p:bldP spid="237" grpId="1"/>
      <p:bldP spid="238" grpId="0"/>
      <p:bldP spid="239" grpId="0"/>
      <p:bldP spid="241" grpId="0"/>
      <p:bldP spid="242" grpId="0"/>
      <p:bldP spid="243" grpId="0"/>
      <p:bldP spid="244" grpId="0"/>
      <p:bldP spid="245" grpId="0"/>
      <p:bldP spid="92" grpId="0"/>
      <p:bldP spid="92" grpId="1"/>
      <p:bldP spid="93" grpId="0"/>
      <p:bldP spid="99" grpId="0"/>
      <p:bldP spid="104" grpId="0"/>
      <p:bldP spid="10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organization of various cache designs</a:t>
            </a:r>
          </a:p>
          <a:p>
            <a:pPr lvl="1"/>
            <a:r>
              <a:rPr lang="en-US" dirty="0"/>
              <a:t>Direct-mapped caches</a:t>
            </a:r>
          </a:p>
          <a:p>
            <a:pPr lvl="1"/>
            <a:r>
              <a:rPr lang="en-US" dirty="0"/>
              <a:t>N-way set-associative caches</a:t>
            </a:r>
          </a:p>
          <a:p>
            <a:pPr lvl="1"/>
            <a:r>
              <a:rPr lang="en-US" dirty="0"/>
              <a:t>Fully-associative caches</a:t>
            </a:r>
          </a:p>
          <a:p>
            <a:endParaRPr lang="en-US" dirty="0"/>
          </a:p>
          <a:p>
            <a:r>
              <a:rPr lang="en-US" dirty="0"/>
              <a:t>Understand how cache memories are used to reduce the average time to access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are the types of each miss here?</a:t>
            </a:r>
          </a:p>
        </p:txBody>
      </p:sp>
      <p:sp>
        <p:nvSpPr>
          <p:cNvPr id="26767" name="Rectangle 45"/>
          <p:cNvSpPr>
            <a:spLocks noChangeArrowheads="1"/>
          </p:cNvSpPr>
          <p:nvPr/>
        </p:nvSpPr>
        <p:spPr bwMode="auto">
          <a:xfrm>
            <a:off x="4119773" y="3121053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7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11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50" name="Rectangle 63"/>
          <p:cNvSpPr>
            <a:spLocks noChangeArrowheads="1"/>
          </p:cNvSpPr>
          <p:nvPr/>
        </p:nvSpPr>
        <p:spPr bwMode="auto">
          <a:xfrm>
            <a:off x="4119773" y="4383260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8 </a:t>
            </a:r>
            <a:r>
              <a:rPr lang="en-US">
                <a:latin typeface="Calibri"/>
                <a:cs typeface="Calibri"/>
              </a:rPr>
              <a:t>[1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33" name="Rectangle 81"/>
          <p:cNvSpPr>
            <a:spLocks noChangeArrowheads="1"/>
          </p:cNvSpPr>
          <p:nvPr/>
        </p:nvSpPr>
        <p:spPr bwMode="auto">
          <a:xfrm>
            <a:off x="4112818" y="5501352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68" name="Rectangle 27"/>
          <p:cNvSpPr>
            <a:spLocks noChangeArrowheads="1"/>
          </p:cNvSpPr>
          <p:nvPr/>
        </p:nvSpPr>
        <p:spPr bwMode="auto">
          <a:xfrm>
            <a:off x="4119773" y="2267387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grpSp>
        <p:nvGrpSpPr>
          <p:cNvPr id="160" name="Group 4"/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/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/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/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/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/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/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7743208" y="4994931"/>
            <a:ext cx="3668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Conflict misses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:</a:t>
            </a:r>
            <a:br>
              <a:rPr lang="en-US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There is “room” in the cache,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but two blocks map to the same set; one evicts the other!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288079" y="838200"/>
            <a:ext cx="2819400" cy="1295400"/>
            <a:chOff x="609600" y="2895600"/>
            <a:chExt cx="2819400" cy="1295400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9600" y="3276600"/>
              <a:ext cx="2819400" cy="914400"/>
              <a:chOff x="609600" y="3276600"/>
              <a:chExt cx="2819400" cy="914400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09600" y="3276600"/>
                <a:ext cx="2819400" cy="914400"/>
                <a:chOff x="5105400" y="1143000"/>
                <a:chExt cx="2819400" cy="914400"/>
              </a:xfrm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5105400" y="1143000"/>
                  <a:ext cx="2819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 bwMode="auto">
                <a:xfrm rot="5400000" flipH="1" flipV="1">
                  <a:off x="51054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 rot="5400000" flipH="1" flipV="1">
                  <a:off x="56388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 rot="5400000" flipH="1" flipV="1">
                  <a:off x="64770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80" name="Straight Connector 179"/>
              <p:cNvCxnSpPr>
                <a:stCxn id="173" idx="1"/>
                <a:endCxn id="173" idx="3"/>
              </p:cNvCxnSpPr>
              <p:nvPr/>
            </p:nvCxnSpPr>
            <p:spPr bwMode="auto">
              <a:xfrm rot="10800000" flipH="1">
                <a:off x="609600" y="37338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/>
              <p:cNvCxnSpPr/>
              <p:nvPr/>
            </p:nvCxnSpPr>
            <p:spPr bwMode="auto">
              <a:xfrm rot="10800000" flipH="1">
                <a:off x="609600" y="35052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rot="10800000" flipH="1">
                <a:off x="609600" y="3962399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84" name="Rectangle 17"/>
            <p:cNvSpPr>
              <a:spLocks noChangeArrowheads="1"/>
            </p:cNvSpPr>
            <p:nvPr/>
          </p:nvSpPr>
          <p:spPr bwMode="auto">
            <a:xfrm>
              <a:off x="2057400" y="2902716"/>
              <a:ext cx="6812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latin typeface="Calibri"/>
                  <a:cs typeface="Calibri"/>
                </a:rPr>
                <a:t>block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6" name="Rectangle 17"/>
            <p:cNvSpPr>
              <a:spLocks noChangeArrowheads="1"/>
            </p:cNvSpPr>
            <p:nvPr/>
          </p:nvSpPr>
          <p:spPr bwMode="auto">
            <a:xfrm>
              <a:off x="692442" y="2895600"/>
              <a:ext cx="29815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sp>
          <p:nvSpPr>
            <p:cNvPr id="187" name="Rectangle 17"/>
            <p:cNvSpPr>
              <a:spLocks noChangeArrowheads="1"/>
            </p:cNvSpPr>
            <p:nvPr/>
          </p:nvSpPr>
          <p:spPr bwMode="auto">
            <a:xfrm>
              <a:off x="1096858" y="2895600"/>
              <a:ext cx="47928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tag</a:t>
              </a:r>
            </a:p>
          </p:txBody>
        </p:sp>
      </p:grpSp>
      <p:sp>
        <p:nvSpPr>
          <p:cNvPr id="231" name="Rectangle 27"/>
          <p:cNvSpPr>
            <a:spLocks noChangeArrowheads="1"/>
          </p:cNvSpPr>
          <p:nvPr/>
        </p:nvSpPr>
        <p:spPr bwMode="auto">
          <a:xfrm>
            <a:off x="4112818" y="1580418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41" name="Rectangle 27"/>
          <p:cNvSpPr>
            <a:spLocks noChangeArrowheads="1"/>
          </p:cNvSpPr>
          <p:nvPr/>
        </p:nvSpPr>
        <p:spPr bwMode="auto">
          <a:xfrm>
            <a:off x="5643520" y="1569708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2" name="Rectangle 27"/>
          <p:cNvSpPr>
            <a:spLocks noChangeArrowheads="1"/>
          </p:cNvSpPr>
          <p:nvPr/>
        </p:nvSpPr>
        <p:spPr bwMode="auto">
          <a:xfrm>
            <a:off x="5639078" y="2267387"/>
            <a:ext cx="4344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43" name="Rectangle 27"/>
          <p:cNvSpPr>
            <a:spLocks noChangeArrowheads="1"/>
          </p:cNvSpPr>
          <p:nvPr/>
        </p:nvSpPr>
        <p:spPr bwMode="auto">
          <a:xfrm>
            <a:off x="5637284" y="3121053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4" name="Rectangle 27"/>
          <p:cNvSpPr>
            <a:spLocks noChangeArrowheads="1"/>
          </p:cNvSpPr>
          <p:nvPr/>
        </p:nvSpPr>
        <p:spPr bwMode="auto">
          <a:xfrm>
            <a:off x="5643520" y="4383260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5639673" y="5501352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" name="Rectangle 1"/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958240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Address trace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(reads, one byte per read):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1169" y="1082383"/>
            <a:ext cx="85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01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64279" y="1383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64279" y="16040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3692-09C5-42A6-A0D2-3D8894DA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0E33A-A935-4A51-A9E0-2AE1A5EB976C}"/>
              </a:ext>
            </a:extLst>
          </p:cNvPr>
          <p:cNvSpPr txBox="1"/>
          <p:nvPr/>
        </p:nvSpPr>
        <p:spPr>
          <a:xfrm>
            <a:off x="6296318" y="1655058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Compulsory Miss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57EC3C-341B-4C45-91BE-CE2EC97EEBF1}"/>
              </a:ext>
            </a:extLst>
          </p:cNvPr>
          <p:cNvSpPr txBox="1"/>
          <p:nvPr/>
        </p:nvSpPr>
        <p:spPr>
          <a:xfrm>
            <a:off x="6296318" y="3213556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Compulsory Miss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21F2C8-1929-4DEC-8DC9-29A4D298C2CF}"/>
              </a:ext>
            </a:extLst>
          </p:cNvPr>
          <p:cNvSpPr txBox="1"/>
          <p:nvPr/>
        </p:nvSpPr>
        <p:spPr>
          <a:xfrm>
            <a:off x="6296318" y="4477612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Compulsory Miss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F67AF6-3A7F-45D1-9963-21F49D8205FD}"/>
              </a:ext>
            </a:extLst>
          </p:cNvPr>
          <p:cNvSpPr txBox="1"/>
          <p:nvPr/>
        </p:nvSpPr>
        <p:spPr>
          <a:xfrm>
            <a:off x="6292614" y="5589749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Conflict Miss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AC2A06-87C4-4E19-841D-B130DBD68581}"/>
              </a:ext>
            </a:extLst>
          </p:cNvPr>
          <p:cNvSpPr txBox="1"/>
          <p:nvPr/>
        </p:nvSpPr>
        <p:spPr>
          <a:xfrm>
            <a:off x="8366390" y="182002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213BC-B002-4390-A486-BE72DD831D59}"/>
              </a:ext>
            </a:extLst>
          </p:cNvPr>
          <p:cNvSpPr txBox="1"/>
          <p:nvPr/>
        </p:nvSpPr>
        <p:spPr>
          <a:xfrm>
            <a:off x="7743208" y="2972798"/>
            <a:ext cx="167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Compulsory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Conflict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175FC9-5637-48FB-A63F-8D6B869CB726}"/>
              </a:ext>
            </a:extLst>
          </p:cNvPr>
          <p:cNvSpPr txBox="1"/>
          <p:nvPr/>
        </p:nvSpPr>
        <p:spPr>
          <a:xfrm>
            <a:off x="8364279" y="11405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m[1]       m[0]</a:t>
            </a:r>
          </a:p>
        </p:txBody>
      </p:sp>
    </p:spTree>
    <p:extLst>
      <p:ext uri="{BB962C8B-B14F-4D97-AF65-F5344CB8AC3E}">
        <p14:creationId xmlns:p14="http://schemas.microsoft.com/office/powerpoint/2010/main" val="1244861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5" grpId="0"/>
      <p:bldP spid="51" grpId="0"/>
      <p:bldP spid="52" grpId="0"/>
      <p:bldP spid="5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questions on direct-mapped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005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Associativity 1 → </a:t>
            </a:r>
            <a:r>
              <a:rPr lang="en-US" b="1" dirty="0"/>
              <a:t>direct-mapped caches</a:t>
            </a:r>
          </a:p>
          <a:p>
            <a:pPr lvl="1"/>
            <a:r>
              <a:rPr lang="en-US" dirty="0"/>
              <a:t>One cache block per set, blocks can only go in that one block</a:t>
            </a:r>
          </a:p>
          <a:p>
            <a:pPr lvl="1"/>
            <a:r>
              <a:rPr lang="en-US" dirty="0"/>
              <a:t>Whenever we place data in a set, must evict whatever is there</a:t>
            </a:r>
          </a:p>
          <a:p>
            <a:pPr lvl="1"/>
            <a:endParaRPr lang="en-US" dirty="0"/>
          </a:p>
          <a:p>
            <a:r>
              <a:rPr lang="en-US" dirty="0"/>
              <a:t>Associativity &gt;1 → </a:t>
            </a:r>
            <a:r>
              <a:rPr lang="en-US" b="1" dirty="0"/>
              <a:t>set-associative caches</a:t>
            </a:r>
          </a:p>
          <a:p>
            <a:pPr lvl="1"/>
            <a:r>
              <a:rPr lang="en-US" dirty="0"/>
              <a:t>Can keep multiple cache blocks that would map to the same set</a:t>
            </a:r>
          </a:p>
          <a:p>
            <a:pPr lvl="1"/>
            <a:endParaRPr lang="en-US" dirty="0"/>
          </a:p>
          <a:p>
            <a:r>
              <a:rPr lang="en-US" dirty="0"/>
              <a:t>Single set → </a:t>
            </a:r>
            <a:r>
              <a:rPr lang="en-US" b="1" dirty="0"/>
              <a:t>fully-associative caches</a:t>
            </a:r>
          </a:p>
          <a:p>
            <a:pPr lvl="1"/>
            <a:r>
              <a:rPr lang="en-US" dirty="0"/>
              <a:t>Any cache block can go anywhere, 1 big set, tag is all that matters</a:t>
            </a:r>
          </a:p>
          <a:p>
            <a:pPr lvl="1"/>
            <a:r>
              <a:rPr lang="en-US" dirty="0"/>
              <a:t>Very rare for cache memories due to expensive hardware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00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2286000" y="4800601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2934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lines per set</a:t>
            </a:r>
          </a:p>
          <a:p>
            <a:r>
              <a:rPr lang="en-US" sz="2000" dirty="0">
                <a:latin typeface="Calibri" pitchFamily="34" charset="0"/>
              </a:rPr>
              <a:t>Assume: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5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981200" y="25146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130607" y="25908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423925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3659243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388436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511190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644789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23992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20310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86053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608545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356551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5604935" y="25940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898253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133571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35869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58623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6119117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571425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7594638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833486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8082873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7830879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1981200" y="38862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2130607" y="39624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3423925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3659243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388436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511190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2644789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223992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4120310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486053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4608545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4356551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5604935" y="39656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6898253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7133571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735869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858623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6119117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571425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7594638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833486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8082873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7830879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1981200" y="5102158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2130607" y="5178361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3423925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3659243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388436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511190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2644789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223992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4120310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486053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4608545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4356551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5604935" y="5181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6898253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7133571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735869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858623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6119117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571425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7594638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833486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8082873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7830879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9448801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0BB93-3C13-4ADC-B2F7-FA112A80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2934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lines per set</a:t>
            </a:r>
          </a:p>
          <a:p>
            <a:r>
              <a:rPr lang="en-US" sz="2000" dirty="0">
                <a:latin typeface="Calibri" pitchFamily="34" charset="0"/>
              </a:rPr>
              <a:t>Assume: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5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7" y="2641599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</a:t>
            </a:r>
            <a:r>
              <a:rPr lang="en-US" dirty="0">
                <a:latin typeface="Calibri" pitchFamily="34" charset="0"/>
              </a:rPr>
              <a:t> hit</a:t>
            </a:r>
          </a:p>
        </p:txBody>
      </p:sp>
      <p:cxnSp>
        <p:nvCxnSpPr>
          <p:cNvPr id="143" name="Elbow Connector 142"/>
          <p:cNvCxnSpPr>
            <a:stCxn id="130" idx="2"/>
            <a:endCxn id="121" idx="2"/>
          </p:cNvCxnSpPr>
          <p:nvPr/>
        </p:nvCxnSpPr>
        <p:spPr bwMode="auto">
          <a:xfrm rot="5400000">
            <a:off x="6418066" y="-46496"/>
            <a:ext cx="1504779" cy="5864970"/>
          </a:xfrm>
          <a:prstGeom prst="bentConnector3">
            <a:avLst>
              <a:gd name="adj1" fmla="val 15004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648186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6707" y="5266226"/>
            <a:ext cx="774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The data we want is either on the left, or on the right, or not in </a:t>
            </a:r>
            <a:r>
              <a:rPr lang="en-US">
                <a:latin typeface="Calibri" pitchFamily="34" charset="0"/>
              </a:rPr>
              <a:t>the cache at all.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It can’t be anywhere else! Addresses map to a single set!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E06D-E6DA-4D73-B75B-FDC1CE5C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2934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lines per set</a:t>
            </a:r>
          </a:p>
          <a:p>
            <a:r>
              <a:rPr lang="en-US" sz="2000" dirty="0">
                <a:latin typeface="Calibri" pitchFamily="34" charset="0"/>
              </a:rPr>
              <a:t>Assume: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5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8" y="2641599"/>
            <a:ext cx="22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= hit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3677048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63040" y="4812268"/>
            <a:ext cx="297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 int</a:t>
            </a:r>
            <a:r>
              <a:rPr lang="en-US" dirty="0">
                <a:latin typeface="Calibri" pitchFamily="34" charset="0"/>
              </a:rPr>
              <a:t> is here (2 bytes)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81200" y="5199459"/>
            <a:ext cx="7361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If no match: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Replacement policies: random, least recently used (LRU), …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More clever </a:t>
            </a:r>
            <a:r>
              <a:rPr lang="is-IS" dirty="0">
                <a:latin typeface="Calibri" pitchFamily="34" charset="0"/>
              </a:rPr>
              <a:t>→</a:t>
            </a:r>
            <a:r>
              <a:rPr lang="en-US" dirty="0">
                <a:latin typeface="Calibri" pitchFamily="34" charset="0"/>
              </a:rPr>
              <a:t> lower miss rate, but harder to implement in hardware</a:t>
            </a:r>
          </a:p>
        </p:txBody>
      </p:sp>
      <p:cxnSp>
        <p:nvCxnSpPr>
          <p:cNvPr id="46" name="Elbow Connector 45"/>
          <p:cNvCxnSpPr/>
          <p:nvPr/>
        </p:nvCxnSpPr>
        <p:spPr bwMode="auto">
          <a:xfrm rot="5400000">
            <a:off x="6418066" y="-46496"/>
            <a:ext cx="1504779" cy="5864970"/>
          </a:xfrm>
          <a:prstGeom prst="bentConnector3">
            <a:avLst>
              <a:gd name="adj1" fmla="val 15004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A07E2-A58D-4F97-A382-3113980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2935443" y="5195219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7059610" y="5181764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simulation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860749" y="2327929"/>
            <a:ext cx="4572000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Address </a:t>
            </a:r>
            <a:r>
              <a:rPr lang="en-US" sz="2000" dirty="0">
                <a:latin typeface="Calibri"/>
                <a:cs typeface="Calibri"/>
              </a:rPr>
              <a:t>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[01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1   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2964912" y="1935589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83975" y="1601545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3712625" y="1601545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4452399" y="1601545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3682462" y="1935589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4398425" y="1935589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935443" y="5089192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3084667" y="4706604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3562505" y="4706604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4422930" y="4706604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2935442" y="539875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3510117" y="539875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4178455" y="539875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7059609" y="5075736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7634284" y="5075736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8302622" y="5075736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7059609" y="5399586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7634284" y="5399586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8302622" y="5399586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5335955" y="2699441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935443" y="5092367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M[1-0]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5426443" y="2991343"/>
            <a:ext cx="471282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5335955" y="3296143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7059610" y="5072562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M[7-6]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5335955" y="3600943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935443" y="5395578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M[9-8]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5426443" y="3905743"/>
            <a:ext cx="471282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2400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39775" y="51638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63942" y="51826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</a:t>
            </a: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6618588" y="1999088"/>
            <a:ext cx="4122643" cy="2244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The same address sequence in the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direct mapped cache resulted in: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miss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6488" y="805692"/>
            <a:ext cx="43733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Calibri"/>
                <a:cs typeface="Calibri"/>
              </a:rPr>
              <a:t>M=16 addresses, byte-addressable,</a:t>
            </a:r>
          </a:p>
          <a:p>
            <a:r>
              <a:rPr lang="en-US" sz="1900" dirty="0">
                <a:latin typeface="Calibri"/>
                <a:cs typeface="Calibri"/>
              </a:rPr>
              <a:t>B=2 bytes/block, K=2 sets, A=2 blocks/set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6649" y="2855159"/>
            <a:ext cx="28984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Higher associativity =</a:t>
            </a:r>
          </a:p>
          <a:p>
            <a:r>
              <a:rPr lang="en-US" dirty="0">
                <a:latin typeface="Calibri" pitchFamily="34" charset="0"/>
              </a:rPr>
              <a:t>Less likely to have to evict!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Temporal locality: want data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in cache to </a:t>
            </a:r>
            <a:r>
              <a:rPr lang="en-US" i="1" dirty="0">
                <a:latin typeface="Calibri" pitchFamily="34" charset="0"/>
              </a:rPr>
              <a:t>stay</a:t>
            </a:r>
            <a:r>
              <a:rPr lang="en-US" dirty="0">
                <a:latin typeface="Calibri" pitchFamily="34" charset="0"/>
              </a:rPr>
              <a:t> in cache!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7232355" y="4699451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7710193" y="4699451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8570618" y="4699451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1201" y="806304"/>
            <a:ext cx="44169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Calibri" pitchFamily="34" charset="0"/>
              </a:rPr>
              <a:t>Same total size and block size as before.</a:t>
            </a:r>
          </a:p>
          <a:p>
            <a:r>
              <a:rPr lang="en-US" sz="1900" dirty="0">
                <a:latin typeface="Calibri" pitchFamily="34" charset="0"/>
              </a:rPr>
              <a:t>Associativity (and thus # of sets) changed.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6AEA620-8915-4B50-A2BD-ACF8064A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D5EFF-3AB3-4177-BB8B-1FE8139701A6}"/>
              </a:ext>
            </a:extLst>
          </p:cNvPr>
          <p:cNvSpPr/>
          <p:nvPr/>
        </p:nvSpPr>
        <p:spPr>
          <a:xfrm>
            <a:off x="6551812" y="1935589"/>
            <a:ext cx="4260671" cy="239689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  <p:bldP spid="50" grpId="0"/>
      <p:bldP spid="9" grpId="0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questions on set-associative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0BFC-25DA-46DE-B804-DC2D1F1EC1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43000"/>
            <a:ext cx="10972800" cy="5029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547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0BFC-25DA-46DE-B804-DC2D1F1E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changes with fully-associative caches?</a:t>
            </a:r>
          </a:p>
          <a:p>
            <a:pPr lvl="1"/>
            <a:r>
              <a:rPr lang="en-US" dirty="0"/>
              <a:t>Anything can go anywhere</a:t>
            </a:r>
          </a:p>
          <a:p>
            <a:pPr lvl="1"/>
            <a:r>
              <a:rPr lang="en-US" dirty="0"/>
              <a:t>Only one set (s = 0 bits)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Otherwise, same steps as for a set-associative cache</a:t>
            </a:r>
          </a:p>
          <a:p>
            <a:pPr lvl="1"/>
            <a:r>
              <a:rPr lang="en-US" dirty="0"/>
              <a:t>Compare tag against all blocks in the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85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</a:t>
            </a:r>
          </a:p>
          <a:p>
            <a:pPr lvl="1"/>
            <a:r>
              <a:rPr lang="en-US" dirty="0"/>
              <a:t>0x0410</a:t>
            </a:r>
          </a:p>
          <a:p>
            <a:pPr lvl="1"/>
            <a:r>
              <a:rPr lang="en-US" dirty="0"/>
              <a:t>0xC002</a:t>
            </a:r>
          </a:p>
          <a:p>
            <a:pPr lvl="1"/>
            <a:r>
              <a:rPr lang="en-US" dirty="0"/>
              <a:t>0xC048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78F416-94F1-45F4-3FEA-A042F42D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F91F37E-E1B3-2484-1B00-C55BEEB6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3FEB0FB-DE76-3DFF-4AF5-B4222518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DD909E7-3F00-6E64-B8BE-E95B0449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D50D6F-26D9-BACB-5F68-D474F117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53887BA-4B8B-619D-2BDA-AA913DE3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5616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speeds up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Cache: smaller, faster storage device that keeps copies of a subset of the data in a larger, slower device</a:t>
            </a:r>
          </a:p>
          <a:p>
            <a:pPr lvl="1"/>
            <a:r>
              <a:rPr lang="en-US" dirty="0"/>
              <a:t>If the data we access is already in the cache, we win!</a:t>
            </a:r>
          </a:p>
          <a:p>
            <a:pPr lvl="1"/>
            <a:r>
              <a:rPr lang="en-US" dirty="0"/>
              <a:t>Can get access time of faster memory, with overall capacity of larger</a:t>
            </a:r>
          </a:p>
          <a:p>
            <a:pPr lvl="1"/>
            <a:endParaRPr lang="en-US" dirty="0"/>
          </a:p>
          <a:p>
            <a:r>
              <a:rPr lang="en-US" dirty="0"/>
              <a:t>Locality helps predict which data code is likely to access</a:t>
            </a:r>
          </a:p>
          <a:p>
            <a:pPr lvl="1"/>
            <a:r>
              <a:rPr lang="en-US" dirty="0"/>
              <a:t>So want to design caches to take advantage of it!</a:t>
            </a:r>
          </a:p>
          <a:p>
            <a:pPr lvl="2"/>
            <a:r>
              <a:rPr lang="en-US" dirty="0"/>
              <a:t>Most code has good locality</a:t>
            </a:r>
          </a:p>
          <a:p>
            <a:pPr lvl="2"/>
            <a:r>
              <a:rPr lang="en-US" dirty="0"/>
              <a:t>Well-written code has great locality!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Spatial locality</a:t>
            </a:r>
            <a:r>
              <a:rPr lang="en-US" dirty="0"/>
              <a:t>: if you need a byte, you’re likely to need its neighbors</a:t>
            </a:r>
          </a:p>
          <a:p>
            <a:pPr lvl="2"/>
            <a:r>
              <a:rPr lang="en-US" dirty="0"/>
              <a:t>Caches should load whole blocks, not single bytes!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Temporal locality</a:t>
            </a:r>
            <a:r>
              <a:rPr lang="en-US" dirty="0"/>
              <a:t>: if you need a byte, you’re likely to need it again</a:t>
            </a:r>
          </a:p>
          <a:p>
            <a:pPr lvl="2"/>
            <a:r>
              <a:rPr lang="en-US" dirty="0"/>
              <a:t>Caches should try to keep recently cached data in the cache!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FC553-DB59-4804-A561-802BA160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78F416-94F1-45F4-3FEA-A042F42D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??</a:t>
            </a: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F91F37E-E1B3-2484-1B00-C55BEEB6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3478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t=??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3FEB0FB-DE76-3DFF-4AF5-B4222518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DD909E7-3F00-6E64-B8BE-E95B0449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6828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b=??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D50D6F-26D9-BACB-5F68-D474F117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53887BA-4B8B-619D-2BDA-AA913DE3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5651273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5878F416-94F1-45F4-3FEA-A042F42DB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9F91F37E-E1B3-2484-1B00-C55BEEB662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3FEB0FB-DE76-3DFF-4AF5-B42225180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FDD909E7-3F00-6E64-B8BE-E95B04494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BD50D6F-26D9-BACB-5F68-D474F1179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A53887BA-4B8B-619D-2BDA-AA913DE32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83360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0x0400⇨0b0000 0100 0000 0000</a:t>
            </a:r>
            <a:endParaRPr lang="en-US" b="1" dirty="0"/>
          </a:p>
          <a:p>
            <a:pPr lvl="1"/>
            <a:r>
              <a:rPr lang="en-US" dirty="0"/>
              <a:t>0x0410⇨0b0000 0100 0001 0000</a:t>
            </a:r>
          </a:p>
          <a:p>
            <a:pPr lvl="1"/>
            <a:r>
              <a:rPr lang="en-US" dirty="0"/>
              <a:t>0xC002⇨0b1100 0000 0000 0010</a:t>
            </a:r>
          </a:p>
          <a:p>
            <a:pPr lvl="1"/>
            <a:r>
              <a:rPr lang="en-US" dirty="0"/>
              <a:t>0xC048⇨0b1100 0000 0100 1000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AEE244C-F8DF-EE71-356E-B4DB71ED5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8716B38D-8650-EC75-1C07-88A60D106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3104A346-C337-81C5-E5E9-7033E0426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05570ACA-D4AB-A0AB-79F9-18111F88D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B0D5C019-6DAB-81E5-5925-5AD0F02FE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9" name="Rectangle 9">
            <a:extLst>
              <a:ext uri="{FF2B5EF4-FFF2-40B4-BE49-F238E27FC236}">
                <a16:creationId xmlns:a16="http://schemas.microsoft.com/office/drawing/2014/main" id="{DD08720B-133C-2DF0-42ED-2CBFFBBB7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0329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A3612-5394-425D-977D-0271D06C187B}"/>
              </a:ext>
            </a:extLst>
          </p:cNvPr>
          <p:cNvSpPr/>
          <p:nvPr/>
        </p:nvSpPr>
        <p:spPr>
          <a:xfrm>
            <a:off x="2968668" y="4158641"/>
            <a:ext cx="1853854" cy="151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4657" cy="5029200"/>
          </a:xfrm>
        </p:spPr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</a:t>
            </a:r>
            <a:r>
              <a:rPr lang="en-US" u="sng" dirty="0"/>
              <a:t>0000 0100 00</a:t>
            </a:r>
            <a:r>
              <a:rPr lang="en-US" dirty="0"/>
              <a:t>00 0000 → Tag 0x010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0x0410⇨0b</a:t>
            </a:r>
            <a:r>
              <a:rPr lang="en-US" u="sng" dirty="0"/>
              <a:t>0000 0100 00</a:t>
            </a:r>
            <a:r>
              <a:rPr lang="en-US" dirty="0"/>
              <a:t>01 0000 → Tag 0x010 (same block!)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0xC002⇨0b</a:t>
            </a:r>
            <a:r>
              <a:rPr lang="en-US" u="sng" dirty="0"/>
              <a:t>1100 0000 00</a:t>
            </a:r>
            <a:r>
              <a:rPr lang="en-US" dirty="0"/>
              <a:t>00 0010</a:t>
            </a:r>
          </a:p>
          <a:p>
            <a:pPr lvl="1"/>
            <a:r>
              <a:rPr lang="en-US" dirty="0"/>
              <a:t>0xC048⇨0b</a:t>
            </a:r>
            <a:r>
              <a:rPr lang="en-US" u="sng" dirty="0"/>
              <a:t>1100 0000 01</a:t>
            </a:r>
            <a:r>
              <a:rPr lang="en-US" dirty="0"/>
              <a:t>00 1000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D58BF7AA-BE55-12C1-DB15-1F163FC3C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5CE15A0E-921E-D40E-D20A-2FFC194BF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79D5D52D-697F-FE29-AC85-6C8904BC98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D207F397-AD4E-A59B-6DB9-FDC12AC06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7E41A37D-683E-87E5-6936-FC9A9EA0B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E2953687-6A9F-A308-AC3A-11A926996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94200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2A07653-01A2-4854-BD84-4D5E8025DBA4}"/>
              </a:ext>
            </a:extLst>
          </p:cNvPr>
          <p:cNvSpPr/>
          <p:nvPr/>
        </p:nvSpPr>
        <p:spPr>
          <a:xfrm>
            <a:off x="2968668" y="4158641"/>
            <a:ext cx="1853854" cy="151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4657" cy="5029200"/>
          </a:xfrm>
        </p:spPr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</a:t>
            </a:r>
            <a:r>
              <a:rPr lang="en-US" u="sng" dirty="0"/>
              <a:t>0000 0100 00</a:t>
            </a:r>
            <a:r>
              <a:rPr lang="en-US" dirty="0"/>
              <a:t>00 0000 → Tag 0x010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0x0410⇨0b</a:t>
            </a:r>
            <a:r>
              <a:rPr lang="en-US" u="sng" dirty="0"/>
              <a:t>0000 0100 00</a:t>
            </a:r>
            <a:r>
              <a:rPr lang="en-US" dirty="0"/>
              <a:t>01 0000 → Tag 0x010 (same block!)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0xC002⇨0b</a:t>
            </a:r>
            <a:r>
              <a:rPr lang="en-US" u="sng" dirty="0"/>
              <a:t>1100 0000 00</a:t>
            </a:r>
            <a:r>
              <a:rPr lang="en-US" dirty="0"/>
              <a:t>00 0010 → Tag 0x300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0xC048⇨0b</a:t>
            </a:r>
            <a:r>
              <a:rPr lang="en-US" u="sng" dirty="0"/>
              <a:t>1100 0000 01</a:t>
            </a:r>
            <a:r>
              <a:rPr lang="en-US" dirty="0"/>
              <a:t>00 1000 → Tag 0x301 (different block!)	</a:t>
            </a:r>
            <a:r>
              <a:rPr lang="en-US" b="1" dirty="0"/>
              <a:t>MISS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254CBEC-2A9D-9F26-6A27-286FBC3C0D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5401" y="1854512"/>
            <a:ext cx="1267995" cy="292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xxxxxxxxxx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A18B415-A93F-1609-52FE-DC1226140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6679" y="1520469"/>
            <a:ext cx="657230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t=10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CF7C7C99-F17F-D282-E1B0-DA06D7674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9164" y="1520469"/>
            <a:ext cx="541814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s=0</a:t>
            </a:r>
          </a:p>
        </p:txBody>
      </p:sp>
      <p:sp>
        <p:nvSpPr>
          <p:cNvPr id="18" name="Rectangle 7">
            <a:extLst>
              <a:ext uri="{FF2B5EF4-FFF2-40B4-BE49-F238E27FC236}">
                <a16:creationId xmlns:a16="http://schemas.microsoft.com/office/drawing/2014/main" id="{AFA0F567-6FF3-0994-269B-C10246E599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7626" y="1520469"/>
            <a:ext cx="57547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b=6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3DC02F4D-4EDA-9DE5-CF3C-7F1F3C6C7C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7684" y="1854512"/>
            <a:ext cx="104775" cy="29210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D9110925-ECF0-5453-D4D1-25213B92E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2685" y="1855523"/>
            <a:ext cx="911704" cy="29108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xxxxxx</a:t>
            </a:r>
            <a:endParaRPr lang="en-US"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43372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Direct-mapped</a:t>
            </a:r>
          </a:p>
          <a:p>
            <a:pPr lvl="1"/>
            <a:r>
              <a:rPr lang="en-US" dirty="0"/>
              <a:t>Simplest to implement: look-up compares tag with 1 cache line</a:t>
            </a:r>
            <a:br>
              <a:rPr lang="en-US" dirty="0"/>
            </a:br>
            <a:r>
              <a:rPr lang="is-IS" dirty="0"/>
              <a:t>→ requires fewer transistors, which can be used elsewhere on the chip</a:t>
            </a:r>
          </a:p>
          <a:p>
            <a:pPr lvl="1"/>
            <a:r>
              <a:rPr lang="is-IS" dirty="0"/>
              <a:t>Conflicts can easily lead to </a:t>
            </a:r>
            <a:r>
              <a:rPr lang="is-IS" i="1" dirty="0"/>
              <a:t>thrashing</a:t>
            </a:r>
          </a:p>
          <a:p>
            <a:pPr lvl="2"/>
            <a:r>
              <a:rPr lang="is-IS" dirty="0"/>
              <a:t>Two cache lines map to the same set, program needs both, and they keep kicking each other out of the cache. Lots of misses. Bad times.</a:t>
            </a:r>
          </a:p>
          <a:p>
            <a:pPr lvl="2"/>
            <a:endParaRPr lang="is-IS" dirty="0"/>
          </a:p>
          <a:p>
            <a:r>
              <a:rPr lang="is-IS" dirty="0"/>
              <a:t>Set-associative</a:t>
            </a:r>
          </a:p>
          <a:p>
            <a:pPr lvl="1"/>
            <a:r>
              <a:rPr lang="is-IS" dirty="0"/>
              <a:t>More complex implementation: requires more (HW) tag comparators</a:t>
            </a:r>
          </a:p>
          <a:p>
            <a:pPr lvl="1"/>
            <a:r>
              <a:rPr lang="is-IS" dirty="0"/>
              <a:t>Lower miss rate than direct-mapped caches (fewer conflict misses)</a:t>
            </a:r>
          </a:p>
          <a:p>
            <a:pPr lvl="2"/>
            <a:r>
              <a:rPr lang="is-IS" dirty="0"/>
              <a:t>2-way is a significant improvement over direct-mapped</a:t>
            </a:r>
          </a:p>
          <a:p>
            <a:pPr lvl="2"/>
            <a:r>
              <a:rPr lang="is-IS" dirty="0"/>
              <a:t>4-way is a more modest improvement over 2-way, and so on</a:t>
            </a:r>
          </a:p>
          <a:p>
            <a:pPr lvl="2"/>
            <a:endParaRPr lang="is-IS" dirty="0"/>
          </a:p>
          <a:p>
            <a:r>
              <a:rPr lang="is-IS" dirty="0"/>
              <a:t>Fully-associative</a:t>
            </a:r>
          </a:p>
          <a:p>
            <a:pPr lvl="1"/>
            <a:r>
              <a:rPr lang="is-IS" dirty="0"/>
              <a:t>One comparator per cache line in the cache means a LOT of hardware. Ouch.</a:t>
            </a:r>
          </a:p>
          <a:p>
            <a:pPr lvl="2"/>
            <a:r>
              <a:rPr lang="is-IS" dirty="0"/>
              <a:t>Often a deal-breaker for hardware</a:t>
            </a:r>
          </a:p>
          <a:p>
            <a:pPr lvl="1"/>
            <a:r>
              <a:rPr lang="is-IS" dirty="0"/>
              <a:t>Very low miss rate!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DD2-D1E8-4965-B61E-D237C1A7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975986" y="1349375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1128386" y="1654175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4862186" y="1654175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Intel Core i7 Cache Hierarchy</a:t>
            </a:r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1293486" y="1806575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err="1"/>
              <a:t>Regs</a:t>
            </a:r>
            <a:endParaRPr lang="en-US" dirty="0"/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1336350" y="2454275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/>
              <a:t>L1 </a:t>
            </a:r>
          </a:p>
          <a:p>
            <a:pPr algn="ctr"/>
            <a:r>
              <a:rPr lang="en-US" sz="1700"/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2271386" y="2454275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i</a:t>
            </a:r>
            <a:r>
              <a:rPr lang="en-US" sz="1700" dirty="0"/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1356986" y="3368675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1814186" y="21113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18141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26523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1052187" y="1349375"/>
            <a:ext cx="85036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5027286" y="1806575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5070150" y="2454275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d</a:t>
            </a:r>
            <a:r>
              <a:rPr lang="en-US" sz="1700" dirty="0"/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6005186" y="2454275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i</a:t>
            </a:r>
            <a:r>
              <a:rPr lang="en-US" sz="1700" dirty="0"/>
              <a:t>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5090786" y="3368675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5547986" y="21113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55479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63861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4785987" y="1349375"/>
            <a:ext cx="85036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3719186" y="2656444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2195186" y="394017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5928986" y="394017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1845936" y="4473575"/>
            <a:ext cx="4387850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L3 unified cache</a:t>
            </a:r>
          </a:p>
          <a:p>
            <a:pPr algn="ctr"/>
            <a:r>
              <a:rPr lang="en-US"/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975986" y="5730875"/>
            <a:ext cx="6172200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4119236" y="50450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899787" y="968375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21205" y="612844"/>
            <a:ext cx="4443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L1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 and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-cache:</a:t>
            </a:r>
          </a:p>
          <a:p>
            <a:pPr lvl="1"/>
            <a:r>
              <a:rPr lang="en-US" dirty="0">
                <a:latin typeface="Calibri" pitchFamily="34" charset="0"/>
              </a:rPr>
              <a:t>32 KB, 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4 cycles</a:t>
            </a:r>
          </a:p>
          <a:p>
            <a:r>
              <a:rPr lang="en-US" dirty="0">
                <a:latin typeface="Calibri" pitchFamily="34" charset="0"/>
              </a:rPr>
              <a:t>Keep separate caches for instructions and data. Don’t want them to step on each other’s toes!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 256 KB,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11 cycles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8 MB, 16-way,</a:t>
            </a:r>
          </a:p>
          <a:p>
            <a:pPr lvl="1"/>
            <a:r>
              <a:rPr lang="en-US" dirty="0">
                <a:latin typeface="Calibri" pitchFamily="34" charset="0"/>
              </a:rPr>
              <a:t>Access: 30-40 cycles</a:t>
            </a:r>
            <a:br>
              <a:rPr lang="en-US" dirty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Last resort before going to main memory (slow!) So want this large and highly-associative, to have very few misses.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Block size: 64 bytes for all caches.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C39AF6D-AF9E-4C45-A054-7A5FAA22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b="1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870364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Miss Rate</a:t>
            </a:r>
          </a:p>
          <a:p>
            <a:pPr lvl="1"/>
            <a:r>
              <a:rPr lang="en-GB" dirty="0"/>
              <a:t>Fraction of memory references not found in cache (misses / accesses) = 1 – hit rate</a:t>
            </a:r>
          </a:p>
          <a:p>
            <a:pPr lvl="1"/>
            <a:r>
              <a:rPr lang="en-GB" dirty="0"/>
              <a:t>Typical numbers (in percentages):</a:t>
            </a:r>
          </a:p>
          <a:p>
            <a:pPr lvl="2"/>
            <a:r>
              <a:rPr lang="en-GB" dirty="0"/>
              <a:t>3-10% for L1</a:t>
            </a:r>
          </a:p>
          <a:p>
            <a:pPr lvl="2"/>
            <a:r>
              <a:rPr lang="en-GB" dirty="0"/>
              <a:t>Can be quite small (e.g., &lt; 1%) for L2, depending on dataset size, etc.</a:t>
            </a:r>
          </a:p>
          <a:p>
            <a:pPr lvl="2"/>
            <a:r>
              <a:rPr lang="en-GB" dirty="0"/>
              <a:t>However, many applications have &gt;30% miss rate in L2 cache</a:t>
            </a:r>
            <a:br>
              <a:rPr lang="en-GB" dirty="0"/>
            </a:br>
            <a:endParaRPr lang="en-GB" dirty="0"/>
          </a:p>
          <a:p>
            <a:r>
              <a:rPr lang="en-GB" dirty="0"/>
              <a:t>Hit Time</a:t>
            </a:r>
          </a:p>
          <a:p>
            <a:pPr lvl="1"/>
            <a:r>
              <a:rPr lang="en-GB" dirty="0"/>
              <a:t>Time to deliver a line in the cache to the processor</a:t>
            </a:r>
          </a:p>
          <a:p>
            <a:pPr lvl="2"/>
            <a:r>
              <a:rPr lang="en-GB" dirty="0"/>
              <a:t>Includes time to determine whether the line is in the cache</a:t>
            </a:r>
          </a:p>
          <a:p>
            <a:pPr lvl="1"/>
            <a:r>
              <a:rPr lang="en-GB" dirty="0"/>
              <a:t>Typical numbers:</a:t>
            </a:r>
          </a:p>
          <a:p>
            <a:pPr lvl="2"/>
            <a:r>
              <a:rPr lang="en-GB" dirty="0"/>
              <a:t>1-2 clock cycles for L1</a:t>
            </a:r>
          </a:p>
          <a:p>
            <a:pPr lvl="2"/>
            <a:r>
              <a:rPr lang="en-GB" dirty="0"/>
              <a:t>5-20 clock cycles for L2</a:t>
            </a:r>
            <a:br>
              <a:rPr lang="en-GB" dirty="0"/>
            </a:br>
            <a:endParaRPr lang="en-GB" dirty="0"/>
          </a:p>
          <a:p>
            <a:r>
              <a:rPr lang="en-GB" dirty="0"/>
              <a:t>Miss Penalty</a:t>
            </a:r>
          </a:p>
          <a:p>
            <a:pPr lvl="1"/>
            <a:r>
              <a:rPr lang="en-GB" dirty="0"/>
              <a:t>Additional time required because of a miss</a:t>
            </a:r>
          </a:p>
          <a:p>
            <a:pPr lvl="1"/>
            <a:r>
              <a:rPr lang="en-GB" dirty="0"/>
              <a:t>Typically 50-200 cycles for main memory</a:t>
            </a:r>
          </a:p>
          <a:p>
            <a:pPr lvl="2"/>
            <a:r>
              <a:rPr lang="en-GB" dirty="0"/>
              <a:t>Not really a “penalty”, just how long it takes to read from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D5C30-B024-4A25-BF9A-F580F300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b">
            <a:normAutofit/>
          </a:bodyPr>
          <a:lstStyle/>
          <a:p>
            <a:pPr eaLnBrk="1" hangingPunct="1"/>
            <a:r>
              <a:rPr lang="en-US" dirty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Could be 100x, if comparing L1 and main memory</a:t>
            </a:r>
            <a:endParaRPr lang="en-US" dirty="0"/>
          </a:p>
          <a:p>
            <a:pPr>
              <a:defRPr/>
            </a:pPr>
            <a:r>
              <a:rPr lang="en-US" dirty="0"/>
              <a:t>Would you believe a 99% hit rate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Consider: </a:t>
            </a:r>
            <a:br>
              <a:rPr lang="en-US" sz="1800" dirty="0"/>
            </a:br>
            <a:r>
              <a:rPr lang="en-US" sz="1800" dirty="0"/>
              <a:t>cache hit time of 1 cycle</a:t>
            </a:r>
            <a:br>
              <a:rPr lang="en-US" sz="1800" dirty="0"/>
            </a:br>
            <a:r>
              <a:rPr lang="en-US" sz="1800" dirty="0"/>
              <a:t>miss penalty of 100 cycles</a:t>
            </a:r>
          </a:p>
          <a:p>
            <a:pPr lvl="1">
              <a:defRPr/>
            </a:pPr>
            <a:r>
              <a:rPr lang="en-US" sz="1800" dirty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97% hits:  100 instructions: 100 cycles (1 per instruction) + 3*100 (misses)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		on average: 1 cycle/instr. + 0.03 * 100 cycles/instr. =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4 cycles/instr.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99% hits:  	on average: 1 cycle/instr. + 0.01 * 100 cycles/instr. = </a:t>
            </a:r>
            <a:r>
              <a:rPr lang="en-US" sz="1800" b="1" dirty="0">
                <a:solidFill>
                  <a:srgbClr val="C00000"/>
                </a:solidFill>
              </a:rPr>
              <a:t>2 cycles/instr.</a:t>
            </a:r>
            <a:endParaRPr lang="en-US" sz="16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/>
              <a:t>This is why “miss rate” is used instead of “hit rate”</a:t>
            </a:r>
          </a:p>
          <a:p>
            <a:pPr lvl="1">
              <a:defRPr/>
            </a:pPr>
            <a:r>
              <a:rPr lang="en-US" sz="1800" dirty="0"/>
              <a:t>In our example, 1% miss rate vs. 3% miss rate</a:t>
            </a:r>
          </a:p>
          <a:p>
            <a:pPr lvl="1">
              <a:defRPr/>
            </a:pPr>
            <a:r>
              <a:rPr lang="en-US" sz="1800" dirty="0"/>
              <a:t>Makes the radical performance difference more obvious</a:t>
            </a:r>
          </a:p>
          <a:p>
            <a:pPr lvl="1">
              <a:defRPr/>
            </a:pPr>
            <a:endParaRPr lang="en-US" sz="1800" dirty="0"/>
          </a:p>
          <a:p>
            <a:pPr>
              <a:defRPr/>
            </a:pPr>
            <a:r>
              <a:rPr lang="en-US" sz="2200" dirty="0"/>
              <a:t>“Computation is what happens between cache misses.”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0DE4E-38E3-4BF7-8F32-D535E54D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Locality example</a:t>
            </a:r>
          </a:p>
        </p:txBody>
      </p:sp>
      <p:sp>
        <p:nvSpPr>
          <p:cNvPr id="69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Can get a sense for whether a function has good locality just by looking at its memory access patterns</a:t>
            </a:r>
          </a:p>
          <a:p>
            <a:r>
              <a:rPr lang="en-US" sz="2400" dirty="0"/>
              <a:t>Does this function have good locality?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i="1" dirty="0"/>
              <a:t>Yes!</a:t>
            </a:r>
          </a:p>
          <a:p>
            <a:pPr lvl="1"/>
            <a:r>
              <a:rPr lang="en-US" sz="2200" dirty="0"/>
              <a:t>Array is accessed in same row-major order in which it is stored in memory</a:t>
            </a:r>
          </a:p>
          <a:p>
            <a:pPr lvl="1"/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</a:t>
            </a:r>
            <a:r>
              <a:rPr lang="en-US" sz="2200" dirty="0">
                <a:cs typeface="Courier New" charset="0"/>
              </a:rPr>
              <a:t> through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a+3</a:t>
            </a:r>
            <a:r>
              <a:rPr lang="en-US" sz="2200" dirty="0"/>
              <a:t> ,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a+4</a:t>
            </a:r>
            <a:r>
              <a:rPr lang="en-US" sz="2200" dirty="0">
                <a:cs typeface="Courier New" charset="0"/>
              </a:rPr>
              <a:t> through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a+7</a:t>
            </a:r>
            <a:r>
              <a:rPr lang="en-US" sz="2200" dirty="0"/>
              <a:t>,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a+8</a:t>
            </a:r>
            <a:r>
              <a:rPr lang="en-US" sz="2200" dirty="0">
                <a:cs typeface="Courier New" charset="0"/>
              </a:rPr>
              <a:t> through </a:t>
            </a:r>
            <a:r>
              <a:rPr lang="en-US" sz="2200" b="1" dirty="0">
                <a:latin typeface="Courier New" charset="0"/>
                <a:ea typeface="Courier New" charset="0"/>
                <a:cs typeface="Courier New" charset="0"/>
              </a:rPr>
              <a:t>a+11</a:t>
            </a:r>
            <a:r>
              <a:rPr lang="en-US" sz="2200" dirty="0"/>
              <a:t>, etc.</a:t>
            </a:r>
          </a:p>
        </p:txBody>
      </p:sp>
      <p:sp>
        <p:nvSpPr>
          <p:cNvPr id="696324" name="Text Box 4"/>
          <p:cNvSpPr txBox="1">
            <a:spLocks noChangeArrowheads="1"/>
          </p:cNvSpPr>
          <p:nvPr/>
        </p:nvSpPr>
        <p:spPr bwMode="auto">
          <a:xfrm>
            <a:off x="901522" y="2386291"/>
            <a:ext cx="4842455" cy="258532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int </a:t>
            </a:r>
            <a:r>
              <a:rPr lang="en-US" b="1" dirty="0" err="1">
                <a:latin typeface="Courier New" pitchFamily="49" charset="0"/>
              </a:rPr>
              <a:t>sumarrayrows</a:t>
            </a:r>
            <a:r>
              <a:rPr lang="en-US" b="1" dirty="0">
                <a:latin typeface="Courier New" pitchFamily="49" charset="0"/>
              </a:rPr>
              <a:t>(int a[M][N]){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int sum = 0;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for (int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M;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++)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for (int j = 0; j &lt; N; </a:t>
            </a:r>
            <a:r>
              <a:rPr lang="en-US" b="1" dirty="0" err="1">
                <a:latin typeface="Courier New" pitchFamily="49" charset="0"/>
              </a:rPr>
              <a:t>j++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 sum += a[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][j];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return sum;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96000" y="3059668"/>
            <a:ext cx="310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Temporal or spatial locality?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467B74-5DFC-4B99-9866-E0FA9F33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89907B-ED4A-4C39-8129-A95F46A4752D}"/>
              </a:ext>
            </a:extLst>
          </p:cNvPr>
          <p:cNvSpPr txBox="1"/>
          <p:nvPr/>
        </p:nvSpPr>
        <p:spPr>
          <a:xfrm>
            <a:off x="6096000" y="3657600"/>
            <a:ext cx="31015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Spatial: accesses to array</a:t>
            </a:r>
          </a:p>
          <a:p>
            <a:r>
              <a:rPr lang="en-US" dirty="0"/>
              <a:t>Temporal: accesses to sum</a:t>
            </a:r>
          </a:p>
        </p:txBody>
      </p:sp>
    </p:spTree>
    <p:extLst>
      <p:ext uri="{BB962C8B-B14F-4D97-AF65-F5344CB8AC3E}">
        <p14:creationId xmlns:p14="http://schemas.microsoft.com/office/powerpoint/2010/main" val="4969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51EE-8659-49CA-A141-19C99DA7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Memory Access Time (AMAT)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2187-0C6C-4D1B-97E5-E2A9B3BC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422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AMAT = Hit time + Miss rate × Miss penalty</a:t>
            </a:r>
          </a:p>
          <a:p>
            <a:pPr lvl="1"/>
            <a:r>
              <a:rPr lang="en-US" dirty="0"/>
              <a:t>Generalization of previous formula</a:t>
            </a:r>
          </a:p>
          <a:p>
            <a:pPr lvl="1"/>
            <a:endParaRPr lang="en-US" dirty="0"/>
          </a:p>
          <a:p>
            <a:r>
              <a:rPr lang="en-US" dirty="0"/>
              <a:t>Can extend for multiple layers of caching</a:t>
            </a:r>
          </a:p>
          <a:p>
            <a:pPr lvl="1"/>
            <a:r>
              <a:rPr lang="en-US" dirty="0"/>
              <a:t>AMAT = Hit Time L1 + Miss Rate L1 × Miss Penalty L1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L1 = Hit Time L2 + Miss Rate L2 × Miss Penalty L2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L2 = Hit Time Main Memory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Multi-level caching helps minimize AMAT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F9573-05A2-455E-A016-0808903B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57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45303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Locality example</a:t>
            </a:r>
          </a:p>
        </p:txBody>
      </p:sp>
      <p:sp>
        <p:nvSpPr>
          <p:cNvPr id="69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3400" dirty="0"/>
              <a:t>Does this function have good locality?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900" b="1" i="1" dirty="0"/>
              <a:t>No!</a:t>
            </a:r>
          </a:p>
          <a:p>
            <a:pPr lvl="1"/>
            <a:r>
              <a:rPr lang="en-US" sz="2600" dirty="0"/>
              <a:t>Scans array column-wise instead of row-wise</a:t>
            </a:r>
          </a:p>
          <a:p>
            <a:pPr lvl="1"/>
            <a:r>
              <a:rPr lang="en-US" sz="2900" b="1" dirty="0"/>
              <a:t>a</a:t>
            </a:r>
            <a:r>
              <a:rPr lang="en-US" sz="2900" dirty="0"/>
              <a:t> through </a:t>
            </a:r>
            <a:r>
              <a:rPr lang="en-US" sz="2900" b="1" dirty="0">
                <a:latin typeface="Courier New" charset="0"/>
                <a:ea typeface="Courier New" charset="0"/>
                <a:cs typeface="Courier New" charset="0"/>
              </a:rPr>
              <a:t>a+3</a:t>
            </a:r>
            <a:r>
              <a:rPr lang="en-US" sz="2900" dirty="0"/>
              <a:t>, then </a:t>
            </a:r>
            <a:r>
              <a:rPr lang="en-US" sz="2900" b="1" dirty="0">
                <a:latin typeface="Courier New" charset="0"/>
                <a:ea typeface="Courier New" charset="0"/>
                <a:cs typeface="Courier New" charset="0"/>
              </a:rPr>
              <a:t>a+4*N</a:t>
            </a:r>
            <a:r>
              <a:rPr lang="en-US" sz="2900" dirty="0"/>
              <a:t> through </a:t>
            </a:r>
            <a:r>
              <a:rPr lang="en-US" sz="2900" b="1" dirty="0">
                <a:latin typeface="Courier New" charset="0"/>
                <a:ea typeface="Courier New" charset="0"/>
                <a:cs typeface="Courier New" charset="0"/>
              </a:rPr>
              <a:t>a+4*N+3</a:t>
            </a:r>
            <a:r>
              <a:rPr lang="en-US" sz="2900" dirty="0"/>
              <a:t>, etc.</a:t>
            </a:r>
          </a:p>
          <a:p>
            <a:pPr lvl="1"/>
            <a:r>
              <a:rPr lang="en-US" sz="2600" dirty="0"/>
              <a:t>Holy jumping around memory Batman!</a:t>
            </a:r>
          </a:p>
          <a:p>
            <a:pPr lvl="1"/>
            <a:endParaRPr lang="en-US" sz="2000" dirty="0"/>
          </a:p>
          <a:p>
            <a:r>
              <a:rPr lang="en-US" dirty="0"/>
              <a:t>More on that next lecture</a:t>
            </a:r>
          </a:p>
          <a:p>
            <a:endParaRPr lang="en-US" sz="2400" dirty="0"/>
          </a:p>
        </p:txBody>
      </p:sp>
      <p:sp>
        <p:nvSpPr>
          <p:cNvPr id="697348" name="Text Box 4"/>
          <p:cNvSpPr txBox="1">
            <a:spLocks noChangeArrowheads="1"/>
          </p:cNvSpPr>
          <p:nvPr/>
        </p:nvSpPr>
        <p:spPr bwMode="auto">
          <a:xfrm>
            <a:off x="933340" y="1592671"/>
            <a:ext cx="5016699" cy="258532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int </a:t>
            </a:r>
            <a:r>
              <a:rPr lang="en-US" b="1" dirty="0" err="1">
                <a:latin typeface="Courier New" pitchFamily="49" charset="0"/>
              </a:rPr>
              <a:t>sumarraycols</a:t>
            </a:r>
            <a:r>
              <a:rPr lang="en-US" b="1" dirty="0">
                <a:latin typeface="Courier New" pitchFamily="49" charset="0"/>
              </a:rPr>
              <a:t>(int a[M][N]){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int sum = 0;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for (int j = 0; j &lt; N; </a:t>
            </a:r>
            <a:r>
              <a:rPr lang="en-US" b="1" dirty="0" err="1">
                <a:latin typeface="Courier New" pitchFamily="49" charset="0"/>
              </a:rPr>
              <a:t>j++</a:t>
            </a:r>
            <a:r>
              <a:rPr lang="en-US" b="1" dirty="0">
                <a:latin typeface="Courier New" pitchFamily="49" charset="0"/>
              </a:rPr>
              <a:t>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for (int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= 0;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 &lt; M; 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++)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 sum += a[</a:t>
            </a:r>
            <a:r>
              <a:rPr lang="en-US" b="1" dirty="0" err="1">
                <a:latin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</a:rPr>
              <a:t>][j];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return sum;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3BED35-9C08-4AB1-8269-31D05576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41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34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memories</a:t>
            </a:r>
          </a:p>
        </p:txBody>
      </p:sp>
      <p:sp>
        <p:nvSpPr>
          <p:cNvPr id="187424" name="Rectangle 3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specific instance of the general principle of caching  </a:t>
            </a:r>
          </a:p>
          <a:p>
            <a:pPr lvl="1"/>
            <a:r>
              <a:rPr lang="en-US" dirty="0"/>
              <a:t>Small, fast SRAM-based memories between CPU and main memory</a:t>
            </a:r>
          </a:p>
          <a:p>
            <a:pPr lvl="1"/>
            <a:r>
              <a:rPr lang="en-US" dirty="0"/>
              <a:t>Can include multiple levels</a:t>
            </a:r>
          </a:p>
          <a:p>
            <a:pPr lvl="2"/>
            <a:r>
              <a:rPr lang="en-US" dirty="0"/>
              <a:t>L1 = small, but really fast, L2 = larger, slower, L3, etc.</a:t>
            </a:r>
          </a:p>
          <a:p>
            <a:pPr lvl="1"/>
            <a:endParaRPr lang="en-US" dirty="0"/>
          </a:p>
          <a:p>
            <a:r>
              <a:rPr lang="en-US" dirty="0"/>
              <a:t>CPU looks for data in caches first</a:t>
            </a:r>
          </a:p>
          <a:p>
            <a:pPr lvl="1"/>
            <a:r>
              <a:rPr lang="en-US" dirty="0"/>
              <a:t>e.g., L1, then L2, then L3, then finally in main memory as a last resort</a:t>
            </a:r>
          </a:p>
          <a:p>
            <a:pPr lvl="1"/>
            <a:endParaRPr lang="en-US" dirty="0"/>
          </a:p>
          <a:p>
            <a:r>
              <a:rPr lang="en-US" dirty="0"/>
              <a:t>Mechanisms we’ll see today are implemented in </a:t>
            </a:r>
            <a:r>
              <a:rPr lang="en-US" i="1" dirty="0"/>
              <a:t>hardware</a:t>
            </a:r>
          </a:p>
          <a:p>
            <a:pPr lvl="1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F31E0-0F53-4927-B3A2-6F17D55A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Probably Thought a Memory Access Worked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349321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563980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563980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5563980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5563980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5563980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5563980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61220" y="3745468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/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59" idx="3"/>
          </p:cNvCxnSpPr>
          <p:nvPr/>
        </p:nvCxnSpPr>
        <p:spPr bwMode="auto">
          <a:xfrm rot="5400000">
            <a:off x="6671410" y="3083570"/>
            <a:ext cx="2324100" cy="2405360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stCxn id="59" idx="1"/>
            <a:endCxn id="119" idx="3"/>
          </p:cNvCxnSpPr>
          <p:nvPr/>
        </p:nvCxnSpPr>
        <p:spPr bwMode="auto">
          <a:xfrm rot="10800000">
            <a:off x="3505200" y="3009900"/>
            <a:ext cx="2058780" cy="24384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D136-2494-4CAF-8E89-5BC1C6F4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B0283A19-D9A9-46EC-8D96-0C3160C6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390CB65F-072A-4783-AF47-1C0C5D18F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39" name="AutoShape 16">
            <a:extLst>
              <a:ext uri="{FF2B5EF4-FFF2-40B4-BE49-F238E27FC236}">
                <a16:creationId xmlns:a16="http://schemas.microsoft.com/office/drawing/2014/main" id="{98243BB4-2273-4D7D-BB46-CB17A112FFE2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D6EF0F-889A-4063-8AF4-BC68D9ECD1C3}"/>
              </a:ext>
            </a:extLst>
          </p:cNvPr>
          <p:cNvCxnSpPr>
            <a:stCxn id="37" idx="3"/>
            <a:endCxn id="38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1058379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489</TotalTime>
  <Words>4247</Words>
  <Application>Microsoft Office PowerPoint</Application>
  <PresentationFormat>Widescreen</PresentationFormat>
  <Paragraphs>1194</Paragraphs>
  <Slides>51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Calibri</vt:lpstr>
      <vt:lpstr>Courier New</vt:lpstr>
      <vt:lpstr>Tahoma</vt:lpstr>
      <vt:lpstr>Wingdings</vt:lpstr>
      <vt:lpstr>Class Slides</vt:lpstr>
      <vt:lpstr>Lecture 12 Cache Memories</vt:lpstr>
      <vt:lpstr>Announcements</vt:lpstr>
      <vt:lpstr>Today’s Goals</vt:lpstr>
      <vt:lpstr>Caching speeds up code</vt:lpstr>
      <vt:lpstr>Locality example</vt:lpstr>
      <vt:lpstr>Locality example</vt:lpstr>
      <vt:lpstr>Outline</vt:lpstr>
      <vt:lpstr>Cache memories</vt:lpstr>
      <vt:lpstr>How You Probably Thought a Memory Access Worked</vt:lpstr>
      <vt:lpstr>How a Memory Access Actually Works</vt:lpstr>
      <vt:lpstr>General Cache Organization (S, A, B)</vt:lpstr>
      <vt:lpstr>Cache Access</vt:lpstr>
      <vt:lpstr>Cache Read (1): Locate Set</vt:lpstr>
      <vt:lpstr>Cache Read (2): Tag Match + Valid</vt:lpstr>
      <vt:lpstr>Cache Read (3): Block Offset</vt:lpstr>
      <vt:lpstr>Example: 128 sets, 64 bytes per block</vt:lpstr>
      <vt:lpstr>Cache access overview</vt:lpstr>
      <vt:lpstr>What about writes?</vt:lpstr>
      <vt:lpstr>Write configurations</vt:lpstr>
      <vt:lpstr>Break + Question</vt:lpstr>
      <vt:lpstr>Break + Question</vt:lpstr>
      <vt:lpstr>Outline</vt:lpstr>
      <vt:lpstr>Cache memory associativity</vt:lpstr>
      <vt:lpstr>Associativity choices</vt:lpstr>
      <vt:lpstr>Direct-mapped cache (associativity = 1)</vt:lpstr>
      <vt:lpstr>Direct-mapped cache (associativity = 1)</vt:lpstr>
      <vt:lpstr>Direct-mapped cache (associativity = 1)</vt:lpstr>
      <vt:lpstr>Direct-mapped cache (associativity = 1)</vt:lpstr>
      <vt:lpstr>Direct-mapped cache simulation</vt:lpstr>
      <vt:lpstr>What are the types of each miss here?</vt:lpstr>
      <vt:lpstr>Pause for questions on direct-mapped caches</vt:lpstr>
      <vt:lpstr>Associativity choices</vt:lpstr>
      <vt:lpstr>2-way set-associative cache (associativity = 2)</vt:lpstr>
      <vt:lpstr>2-way set-associative cache (associativity = 2)</vt:lpstr>
      <vt:lpstr>2-way set-associative cache (associativity = 2)</vt:lpstr>
      <vt:lpstr>2-way set-associative cache simulation</vt:lpstr>
      <vt:lpstr>Pause for questions on set-associative caches</vt:lpstr>
      <vt:lpstr>Fully-associative caches</vt:lpstr>
      <vt:lpstr>Break + Question</vt:lpstr>
      <vt:lpstr>Break + Question</vt:lpstr>
      <vt:lpstr>Break + Question</vt:lpstr>
      <vt:lpstr>Break + Question</vt:lpstr>
      <vt:lpstr>Break + Question</vt:lpstr>
      <vt:lpstr>Break + Question</vt:lpstr>
      <vt:lpstr>Associativity Pros and Cons</vt:lpstr>
      <vt:lpstr>Intel Core i7 Cache Hierarchy</vt:lpstr>
      <vt:lpstr>Outline</vt:lpstr>
      <vt:lpstr>Cache Performance Metrics</vt:lpstr>
      <vt:lpstr>Let’s think about those numbers</vt:lpstr>
      <vt:lpstr>Average Memory Access Time (AMAT)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 Cache Memories</dc:title>
  <dc:creator>Branden Ghena</dc:creator>
  <cp:lastModifiedBy>Branden Ghena</cp:lastModifiedBy>
  <cp:revision>50</cp:revision>
  <dcterms:created xsi:type="dcterms:W3CDTF">2021-05-18T14:05:21Z</dcterms:created>
  <dcterms:modified xsi:type="dcterms:W3CDTF">2023-02-15T17:43:37Z</dcterms:modified>
</cp:coreProperties>
</file>