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0" r:id="rId1"/>
  </p:sldMasterIdLst>
  <p:notesMasterIdLst>
    <p:notesMasterId r:id="rId63"/>
  </p:notesMasterIdLst>
  <p:sldIdLst>
    <p:sldId id="256" r:id="rId2"/>
    <p:sldId id="1191" r:id="rId3"/>
    <p:sldId id="264" r:id="rId4"/>
    <p:sldId id="348" r:id="rId5"/>
    <p:sldId id="383" r:id="rId6"/>
    <p:sldId id="395" r:id="rId7"/>
    <p:sldId id="396" r:id="rId8"/>
    <p:sldId id="394" r:id="rId9"/>
    <p:sldId id="392" r:id="rId10"/>
    <p:sldId id="397" r:id="rId11"/>
    <p:sldId id="393" r:id="rId12"/>
    <p:sldId id="1091" r:id="rId13"/>
    <p:sldId id="1305" r:id="rId14"/>
    <p:sldId id="1188" r:id="rId15"/>
    <p:sldId id="1189" r:id="rId16"/>
    <p:sldId id="1190" r:id="rId17"/>
    <p:sldId id="1186" r:id="rId18"/>
    <p:sldId id="1298" r:id="rId19"/>
    <p:sldId id="1306" r:id="rId20"/>
    <p:sldId id="1192" r:id="rId21"/>
    <p:sldId id="1193" r:id="rId22"/>
    <p:sldId id="1194" r:id="rId23"/>
    <p:sldId id="1195" r:id="rId24"/>
    <p:sldId id="1273" r:id="rId25"/>
    <p:sldId id="1275" r:id="rId26"/>
    <p:sldId id="1276" r:id="rId27"/>
    <p:sldId id="1277" r:id="rId28"/>
    <p:sldId id="1278" r:id="rId29"/>
    <p:sldId id="387" r:id="rId30"/>
    <p:sldId id="1310" r:id="rId31"/>
    <p:sldId id="1307" r:id="rId32"/>
    <p:sldId id="1090" r:id="rId33"/>
    <p:sldId id="1316" r:id="rId34"/>
    <p:sldId id="1102" r:id="rId35"/>
    <p:sldId id="1279" r:id="rId36"/>
    <p:sldId id="1268" r:id="rId37"/>
    <p:sldId id="1280" r:id="rId38"/>
    <p:sldId id="1281" r:id="rId39"/>
    <p:sldId id="1283" r:id="rId40"/>
    <p:sldId id="1284" r:id="rId41"/>
    <p:sldId id="1315" r:id="rId42"/>
    <p:sldId id="1271" r:id="rId43"/>
    <p:sldId id="1292" r:id="rId44"/>
    <p:sldId id="1294" r:id="rId45"/>
    <p:sldId id="1295" r:id="rId46"/>
    <p:sldId id="1297" r:id="rId47"/>
    <p:sldId id="1314" r:id="rId48"/>
    <p:sldId id="1290" r:id="rId49"/>
    <p:sldId id="1313" r:id="rId50"/>
    <p:sldId id="1291" r:id="rId51"/>
    <p:sldId id="1317" r:id="rId52"/>
    <p:sldId id="1308" r:id="rId53"/>
    <p:sldId id="391" r:id="rId54"/>
    <p:sldId id="1299" r:id="rId55"/>
    <p:sldId id="1304" r:id="rId56"/>
    <p:sldId id="1303" r:id="rId57"/>
    <p:sldId id="1300" r:id="rId58"/>
    <p:sldId id="1302" r:id="rId59"/>
    <p:sldId id="1301" r:id="rId60"/>
    <p:sldId id="1312" r:id="rId61"/>
    <p:sldId id="1309"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44C0DD7-F1CF-4368-81C8-E87A97418579}">
          <p14:sldIdLst>
            <p14:sldId id="256"/>
          </p14:sldIdLst>
        </p14:section>
        <p14:section name="Goals" id="{1DC203D8-8C04-4F3B-815B-A15E3261C9A4}">
          <p14:sldIdLst>
            <p14:sldId id="1191"/>
            <p14:sldId id="264"/>
          </p14:sldIdLst>
        </p14:section>
        <p14:section name="Compilers and Optimizations" id="{B55B8E8C-5EAB-4A1E-A4E9-AE5E896E46FA}">
          <p14:sldIdLst>
            <p14:sldId id="348"/>
            <p14:sldId id="383"/>
            <p14:sldId id="395"/>
            <p14:sldId id="396"/>
            <p14:sldId id="394"/>
            <p14:sldId id="392"/>
            <p14:sldId id="397"/>
            <p14:sldId id="393"/>
            <p14:sldId id="1091"/>
          </p14:sldIdLst>
        </p14:section>
        <p14:section name="Local Optimizations" id="{90630DD7-2FC0-4881-9B6F-9E6488045519}">
          <p14:sldIdLst>
            <p14:sldId id="1305"/>
            <p14:sldId id="1188"/>
            <p14:sldId id="1189"/>
            <p14:sldId id="1190"/>
            <p14:sldId id="1186"/>
            <p14:sldId id="1298"/>
          </p14:sldIdLst>
        </p14:section>
        <p14:section name="Global Optimizations" id="{3AEF1893-2110-46CC-AA21-74355048C578}">
          <p14:sldIdLst>
            <p14:sldId id="1306"/>
            <p14:sldId id="1192"/>
            <p14:sldId id="1193"/>
            <p14:sldId id="1194"/>
            <p14:sldId id="1195"/>
            <p14:sldId id="1273"/>
            <p14:sldId id="1275"/>
            <p14:sldId id="1276"/>
            <p14:sldId id="1277"/>
            <p14:sldId id="1278"/>
            <p14:sldId id="387"/>
            <p14:sldId id="1310"/>
          </p14:sldIdLst>
        </p14:section>
        <p14:section name="Obstacles to Optimization" id="{3A97A04E-EACA-4CBA-A6EE-B70DA99C5172}">
          <p14:sldIdLst>
            <p14:sldId id="1307"/>
            <p14:sldId id="1090"/>
            <p14:sldId id="1316"/>
            <p14:sldId id="1102"/>
            <p14:sldId id="1279"/>
            <p14:sldId id="1268"/>
            <p14:sldId id="1280"/>
            <p14:sldId id="1281"/>
            <p14:sldId id="1283"/>
            <p14:sldId id="1284"/>
            <p14:sldId id="1315"/>
            <p14:sldId id="1271"/>
            <p14:sldId id="1292"/>
            <p14:sldId id="1294"/>
            <p14:sldId id="1295"/>
            <p14:sldId id="1297"/>
            <p14:sldId id="1314"/>
            <p14:sldId id="1290"/>
            <p14:sldId id="1313"/>
            <p14:sldId id="1291"/>
            <p14:sldId id="1317"/>
          </p14:sldIdLst>
        </p14:section>
        <p14:section name="GNU C Compiler (GCC)" id="{2048A365-15F5-4217-937B-CCF60AB90506}">
          <p14:sldIdLst>
            <p14:sldId id="1308"/>
            <p14:sldId id="391"/>
            <p14:sldId id="1299"/>
            <p14:sldId id="1304"/>
            <p14:sldId id="1303"/>
            <p14:sldId id="1300"/>
            <p14:sldId id="1302"/>
            <p14:sldId id="1301"/>
          </p14:sldIdLst>
        </p14:section>
        <p14:section name="Wrapup" id="{29A7F866-9DA9-446B-8359-CE426CB89C7A}">
          <p14:sldIdLst>
            <p14:sldId id="1312"/>
            <p14:sldId id="130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E2A8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40" autoAdjust="0"/>
    <p:restoredTop sz="97440" autoAdjust="0"/>
  </p:normalViewPr>
  <p:slideViewPr>
    <p:cSldViewPr snapToGrid="0">
      <p:cViewPr varScale="1">
        <p:scale>
          <a:sx n="74" d="100"/>
          <a:sy n="74" d="100"/>
        </p:scale>
        <p:origin x="78" y="207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67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5D4355-A367-4FD0-9554-75D70E1FE67A}" type="doc">
      <dgm:prSet loTypeId="urn:microsoft.com/office/officeart/2005/8/layout/process5" loCatId="process" qsTypeId="urn:microsoft.com/office/officeart/2005/8/quickstyle/simple1" qsCatId="simple" csTypeId="urn:microsoft.com/office/officeart/2005/8/colors/accent6_2" csCatId="accent6" phldr="1"/>
      <dgm:spPr/>
      <dgm:t>
        <a:bodyPr/>
        <a:lstStyle/>
        <a:p>
          <a:endParaRPr lang="en-US"/>
        </a:p>
      </dgm:t>
    </dgm:pt>
    <dgm:pt modelId="{4F54EDF3-5CBD-4D47-96B9-8D1FDE230F09}">
      <dgm:prSet phldrT="[Text]"/>
      <dgm:spPr>
        <a:solidFill>
          <a:schemeClr val="accent2">
            <a:lumMod val="75000"/>
          </a:schemeClr>
        </a:solidFill>
      </dgm:spPr>
      <dgm:t>
        <a:bodyPr/>
        <a:lstStyle/>
        <a:p>
          <a:r>
            <a:rPr lang="en-US" dirty="0"/>
            <a:t>Preprocessing</a:t>
          </a:r>
        </a:p>
      </dgm:t>
    </dgm:pt>
    <dgm:pt modelId="{FFE5871B-53FF-400C-859B-4916F7D2466A}" type="parTrans" cxnId="{8134A36D-C862-4A2E-98FC-2D96477B6B40}">
      <dgm:prSet/>
      <dgm:spPr/>
      <dgm:t>
        <a:bodyPr/>
        <a:lstStyle/>
        <a:p>
          <a:endParaRPr lang="en-US"/>
        </a:p>
      </dgm:t>
    </dgm:pt>
    <dgm:pt modelId="{DFA29623-9E46-4833-ADD3-917B98A9DFF8}" type="sibTrans" cxnId="{8134A36D-C862-4A2E-98FC-2D96477B6B40}">
      <dgm:prSet/>
      <dgm:spPr/>
      <dgm:t>
        <a:bodyPr/>
        <a:lstStyle/>
        <a:p>
          <a:endParaRPr lang="en-US"/>
        </a:p>
      </dgm:t>
    </dgm:pt>
    <dgm:pt modelId="{C0233347-CB4A-42E1-80DD-71BFB34CBA14}">
      <dgm:prSet phldrT="[Text]"/>
      <dgm:spPr>
        <a:solidFill>
          <a:schemeClr val="accent2">
            <a:lumMod val="75000"/>
          </a:schemeClr>
        </a:solidFill>
      </dgm:spPr>
      <dgm:t>
        <a:bodyPr/>
        <a:lstStyle/>
        <a:p>
          <a:r>
            <a:rPr lang="en-US" dirty="0"/>
            <a:t>Compilation</a:t>
          </a:r>
        </a:p>
      </dgm:t>
    </dgm:pt>
    <dgm:pt modelId="{62131C7D-C1E2-4506-B7B9-1408E17B7485}" type="parTrans" cxnId="{101B5977-4168-4BBD-AFE2-954F82DE2863}">
      <dgm:prSet/>
      <dgm:spPr/>
      <dgm:t>
        <a:bodyPr/>
        <a:lstStyle/>
        <a:p>
          <a:endParaRPr lang="en-US"/>
        </a:p>
      </dgm:t>
    </dgm:pt>
    <dgm:pt modelId="{7E9EAC14-0CE0-4946-AF12-1F9BBACBEF70}" type="sibTrans" cxnId="{101B5977-4168-4BBD-AFE2-954F82DE2863}">
      <dgm:prSet/>
      <dgm:spPr/>
      <dgm:t>
        <a:bodyPr/>
        <a:lstStyle/>
        <a:p>
          <a:endParaRPr lang="en-US"/>
        </a:p>
      </dgm:t>
    </dgm:pt>
    <dgm:pt modelId="{C79D98A6-4F0F-4572-B679-C935486AAFA5}">
      <dgm:prSet phldrT="[Text]"/>
      <dgm:spPr>
        <a:solidFill>
          <a:schemeClr val="accent2">
            <a:lumMod val="75000"/>
          </a:schemeClr>
        </a:solidFill>
      </dgm:spPr>
      <dgm:t>
        <a:bodyPr/>
        <a:lstStyle/>
        <a:p>
          <a:r>
            <a:rPr lang="en-US" dirty="0"/>
            <a:t>Assembling</a:t>
          </a:r>
        </a:p>
      </dgm:t>
    </dgm:pt>
    <dgm:pt modelId="{45CED29F-CCBF-4748-B02D-45DB56C5603B}" type="parTrans" cxnId="{F854B865-775D-42CC-BC82-E8DD529B87EA}">
      <dgm:prSet/>
      <dgm:spPr/>
      <dgm:t>
        <a:bodyPr/>
        <a:lstStyle/>
        <a:p>
          <a:endParaRPr lang="en-US"/>
        </a:p>
      </dgm:t>
    </dgm:pt>
    <dgm:pt modelId="{80E7B008-760F-4A72-B577-2C9FC31C0DBA}" type="sibTrans" cxnId="{F854B865-775D-42CC-BC82-E8DD529B87EA}">
      <dgm:prSet/>
      <dgm:spPr/>
      <dgm:t>
        <a:bodyPr/>
        <a:lstStyle/>
        <a:p>
          <a:endParaRPr lang="en-US"/>
        </a:p>
      </dgm:t>
    </dgm:pt>
    <dgm:pt modelId="{31D6DF64-C764-4D23-858F-1434A6EB8B07}" type="pres">
      <dgm:prSet presAssocID="{835D4355-A367-4FD0-9554-75D70E1FE67A}" presName="diagram" presStyleCnt="0">
        <dgm:presLayoutVars>
          <dgm:dir/>
          <dgm:resizeHandles val="exact"/>
        </dgm:presLayoutVars>
      </dgm:prSet>
      <dgm:spPr/>
    </dgm:pt>
    <dgm:pt modelId="{CD156484-F74E-4A38-8148-23713EA2F9E7}" type="pres">
      <dgm:prSet presAssocID="{4F54EDF3-5CBD-4D47-96B9-8D1FDE230F09}" presName="node" presStyleLbl="node1" presStyleIdx="0" presStyleCnt="3">
        <dgm:presLayoutVars>
          <dgm:bulletEnabled val="1"/>
        </dgm:presLayoutVars>
      </dgm:prSet>
      <dgm:spPr/>
    </dgm:pt>
    <dgm:pt modelId="{AE0C1FE3-6F2E-4A93-8320-EBC97D40ECEE}" type="pres">
      <dgm:prSet presAssocID="{DFA29623-9E46-4833-ADD3-917B98A9DFF8}" presName="sibTrans" presStyleLbl="sibTrans2D1" presStyleIdx="0" presStyleCnt="2"/>
      <dgm:spPr/>
    </dgm:pt>
    <dgm:pt modelId="{87E0CF0C-E857-4CF1-B6AE-85058C9064CF}" type="pres">
      <dgm:prSet presAssocID="{DFA29623-9E46-4833-ADD3-917B98A9DFF8}" presName="connectorText" presStyleLbl="sibTrans2D1" presStyleIdx="0" presStyleCnt="2"/>
      <dgm:spPr/>
    </dgm:pt>
    <dgm:pt modelId="{6821D5BD-3A70-451F-A3BE-EDA595F25F53}" type="pres">
      <dgm:prSet presAssocID="{C0233347-CB4A-42E1-80DD-71BFB34CBA14}" presName="node" presStyleLbl="node1" presStyleIdx="1" presStyleCnt="3">
        <dgm:presLayoutVars>
          <dgm:bulletEnabled val="1"/>
        </dgm:presLayoutVars>
      </dgm:prSet>
      <dgm:spPr/>
    </dgm:pt>
    <dgm:pt modelId="{26E5F1EC-D21C-40E1-BADA-87D8E7B86E45}" type="pres">
      <dgm:prSet presAssocID="{7E9EAC14-0CE0-4946-AF12-1F9BBACBEF70}" presName="sibTrans" presStyleLbl="sibTrans2D1" presStyleIdx="1" presStyleCnt="2"/>
      <dgm:spPr/>
    </dgm:pt>
    <dgm:pt modelId="{5EA996BB-ADEC-4DC8-A311-84BCAAC02C7D}" type="pres">
      <dgm:prSet presAssocID="{7E9EAC14-0CE0-4946-AF12-1F9BBACBEF70}" presName="connectorText" presStyleLbl="sibTrans2D1" presStyleIdx="1" presStyleCnt="2"/>
      <dgm:spPr/>
    </dgm:pt>
    <dgm:pt modelId="{A0303B70-9305-45B7-BDFB-2AC4A19292E7}" type="pres">
      <dgm:prSet presAssocID="{C79D98A6-4F0F-4572-B679-C935486AAFA5}" presName="node" presStyleLbl="node1" presStyleIdx="2" presStyleCnt="3">
        <dgm:presLayoutVars>
          <dgm:bulletEnabled val="1"/>
        </dgm:presLayoutVars>
      </dgm:prSet>
      <dgm:spPr/>
    </dgm:pt>
  </dgm:ptLst>
  <dgm:cxnLst>
    <dgm:cxn modelId="{9C70140A-E732-45B1-B319-C2AD3CC00F54}" type="presOf" srcId="{DFA29623-9E46-4833-ADD3-917B98A9DFF8}" destId="{87E0CF0C-E857-4CF1-B6AE-85058C9064CF}" srcOrd="1" destOrd="0" presId="urn:microsoft.com/office/officeart/2005/8/layout/process5"/>
    <dgm:cxn modelId="{6DD50E0F-3CD6-47EA-AB3B-0A90A0F02C27}" type="presOf" srcId="{7E9EAC14-0CE0-4946-AF12-1F9BBACBEF70}" destId="{26E5F1EC-D21C-40E1-BADA-87D8E7B86E45}" srcOrd="0" destOrd="0" presId="urn:microsoft.com/office/officeart/2005/8/layout/process5"/>
    <dgm:cxn modelId="{5AEAD738-4211-42A0-8E6F-CB61C8ACD79C}" type="presOf" srcId="{DFA29623-9E46-4833-ADD3-917B98A9DFF8}" destId="{AE0C1FE3-6F2E-4A93-8320-EBC97D40ECEE}" srcOrd="0" destOrd="0" presId="urn:microsoft.com/office/officeart/2005/8/layout/process5"/>
    <dgm:cxn modelId="{F2B8BF60-C056-4D36-A18D-481053C49FBF}" type="presOf" srcId="{C0233347-CB4A-42E1-80DD-71BFB34CBA14}" destId="{6821D5BD-3A70-451F-A3BE-EDA595F25F53}" srcOrd="0" destOrd="0" presId="urn:microsoft.com/office/officeart/2005/8/layout/process5"/>
    <dgm:cxn modelId="{F854B865-775D-42CC-BC82-E8DD529B87EA}" srcId="{835D4355-A367-4FD0-9554-75D70E1FE67A}" destId="{C79D98A6-4F0F-4572-B679-C935486AAFA5}" srcOrd="2" destOrd="0" parTransId="{45CED29F-CCBF-4748-B02D-45DB56C5603B}" sibTransId="{80E7B008-760F-4A72-B577-2C9FC31C0DBA}"/>
    <dgm:cxn modelId="{A05CDB4A-5048-4E86-83F0-ED85E52942C6}" type="presOf" srcId="{4F54EDF3-5CBD-4D47-96B9-8D1FDE230F09}" destId="{CD156484-F74E-4A38-8148-23713EA2F9E7}" srcOrd="0" destOrd="0" presId="urn:microsoft.com/office/officeart/2005/8/layout/process5"/>
    <dgm:cxn modelId="{8134A36D-C862-4A2E-98FC-2D96477B6B40}" srcId="{835D4355-A367-4FD0-9554-75D70E1FE67A}" destId="{4F54EDF3-5CBD-4D47-96B9-8D1FDE230F09}" srcOrd="0" destOrd="0" parTransId="{FFE5871B-53FF-400C-859B-4916F7D2466A}" sibTransId="{DFA29623-9E46-4833-ADD3-917B98A9DFF8}"/>
    <dgm:cxn modelId="{101B5977-4168-4BBD-AFE2-954F82DE2863}" srcId="{835D4355-A367-4FD0-9554-75D70E1FE67A}" destId="{C0233347-CB4A-42E1-80DD-71BFB34CBA14}" srcOrd="1" destOrd="0" parTransId="{62131C7D-C1E2-4506-B7B9-1408E17B7485}" sibTransId="{7E9EAC14-0CE0-4946-AF12-1F9BBACBEF70}"/>
    <dgm:cxn modelId="{E3507E91-B9A2-4C57-8C74-757A7448F9B2}" type="presOf" srcId="{C79D98A6-4F0F-4572-B679-C935486AAFA5}" destId="{A0303B70-9305-45B7-BDFB-2AC4A19292E7}" srcOrd="0" destOrd="0" presId="urn:microsoft.com/office/officeart/2005/8/layout/process5"/>
    <dgm:cxn modelId="{77E343C5-5EF9-444A-8F57-C7599CD567DE}" type="presOf" srcId="{835D4355-A367-4FD0-9554-75D70E1FE67A}" destId="{31D6DF64-C764-4D23-858F-1434A6EB8B07}" srcOrd="0" destOrd="0" presId="urn:microsoft.com/office/officeart/2005/8/layout/process5"/>
    <dgm:cxn modelId="{5B49DAD0-C7CF-4085-9892-3A63E5D9084E}" type="presOf" srcId="{7E9EAC14-0CE0-4946-AF12-1F9BBACBEF70}" destId="{5EA996BB-ADEC-4DC8-A311-84BCAAC02C7D}" srcOrd="1" destOrd="0" presId="urn:microsoft.com/office/officeart/2005/8/layout/process5"/>
    <dgm:cxn modelId="{591AF9B7-C68B-4C7F-8AA2-3E6DC214A635}" type="presParOf" srcId="{31D6DF64-C764-4D23-858F-1434A6EB8B07}" destId="{CD156484-F74E-4A38-8148-23713EA2F9E7}" srcOrd="0" destOrd="0" presId="urn:microsoft.com/office/officeart/2005/8/layout/process5"/>
    <dgm:cxn modelId="{640D365A-76E3-47B3-AE2C-6FFA7976A89C}" type="presParOf" srcId="{31D6DF64-C764-4D23-858F-1434A6EB8B07}" destId="{AE0C1FE3-6F2E-4A93-8320-EBC97D40ECEE}" srcOrd="1" destOrd="0" presId="urn:microsoft.com/office/officeart/2005/8/layout/process5"/>
    <dgm:cxn modelId="{01821E4D-0D3C-4712-B132-F0335B524C82}" type="presParOf" srcId="{AE0C1FE3-6F2E-4A93-8320-EBC97D40ECEE}" destId="{87E0CF0C-E857-4CF1-B6AE-85058C9064CF}" srcOrd="0" destOrd="0" presId="urn:microsoft.com/office/officeart/2005/8/layout/process5"/>
    <dgm:cxn modelId="{CC666EC2-3BB3-433B-BE61-193E4D25B9DA}" type="presParOf" srcId="{31D6DF64-C764-4D23-858F-1434A6EB8B07}" destId="{6821D5BD-3A70-451F-A3BE-EDA595F25F53}" srcOrd="2" destOrd="0" presId="urn:microsoft.com/office/officeart/2005/8/layout/process5"/>
    <dgm:cxn modelId="{1D2A0675-0501-4079-8B60-1E1C72DFDCAB}" type="presParOf" srcId="{31D6DF64-C764-4D23-858F-1434A6EB8B07}" destId="{26E5F1EC-D21C-40E1-BADA-87D8E7B86E45}" srcOrd="3" destOrd="0" presId="urn:microsoft.com/office/officeart/2005/8/layout/process5"/>
    <dgm:cxn modelId="{13C26FAC-4F81-4DA4-A395-63545058623F}" type="presParOf" srcId="{26E5F1EC-D21C-40E1-BADA-87D8E7B86E45}" destId="{5EA996BB-ADEC-4DC8-A311-84BCAAC02C7D}" srcOrd="0" destOrd="0" presId="urn:microsoft.com/office/officeart/2005/8/layout/process5"/>
    <dgm:cxn modelId="{A0572FDB-CBC8-46C5-A233-D77D5B063E01}" type="presParOf" srcId="{31D6DF64-C764-4D23-858F-1434A6EB8B07}" destId="{A0303B70-9305-45B7-BDFB-2AC4A19292E7}" srcOrd="4"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A1B8CDA-3032-4BDF-B06A-83FC331FE378}" type="doc">
      <dgm:prSet loTypeId="urn:microsoft.com/office/officeart/2005/8/layout/bProcess3" loCatId="process" qsTypeId="urn:microsoft.com/office/officeart/2005/8/quickstyle/simple1" qsCatId="simple" csTypeId="urn:microsoft.com/office/officeart/2005/8/colors/accent1_1" csCatId="accent1" phldr="1"/>
      <dgm:spPr/>
      <dgm:t>
        <a:bodyPr/>
        <a:lstStyle/>
        <a:p>
          <a:endParaRPr lang="en-US"/>
        </a:p>
      </dgm:t>
    </dgm:pt>
    <dgm:pt modelId="{FCE9D001-4FA2-4B71-8FB5-33743056F65C}">
      <dgm:prSet phldrT="[Text]"/>
      <dgm:spPr/>
      <dgm:t>
        <a:bodyPr/>
        <a:lstStyle/>
        <a:p>
          <a:r>
            <a:rPr lang="en-US" dirty="0"/>
            <a:t>Fold constants</a:t>
          </a:r>
        </a:p>
      </dgm:t>
    </dgm:pt>
    <dgm:pt modelId="{187A20AF-D741-44FE-A202-2EACE2961A7A}" type="parTrans" cxnId="{84859B11-E408-435E-87E3-B8D6A1AF9D2F}">
      <dgm:prSet/>
      <dgm:spPr/>
      <dgm:t>
        <a:bodyPr/>
        <a:lstStyle/>
        <a:p>
          <a:endParaRPr lang="en-US"/>
        </a:p>
      </dgm:t>
    </dgm:pt>
    <dgm:pt modelId="{7A3DB676-D124-4F1C-8EEC-8128EDD7B495}" type="sibTrans" cxnId="{84859B11-E408-435E-87E3-B8D6A1AF9D2F}">
      <dgm:prSet/>
      <dgm:spPr/>
      <dgm:t>
        <a:bodyPr/>
        <a:lstStyle/>
        <a:p>
          <a:endParaRPr lang="en-US"/>
        </a:p>
      </dgm:t>
    </dgm:pt>
    <dgm:pt modelId="{B2156BF5-199E-4506-9A46-CA6F601F175C}">
      <dgm:prSet phldrT="[Text]"/>
      <dgm:spPr/>
      <dgm:t>
        <a:bodyPr/>
        <a:lstStyle/>
        <a:p>
          <a:r>
            <a:rPr lang="en-US" dirty="0"/>
            <a:t>Eliminate common subexpressions</a:t>
          </a:r>
        </a:p>
      </dgm:t>
    </dgm:pt>
    <dgm:pt modelId="{B1813219-C8BE-4E30-8B60-3EAD9FF02271}" type="parTrans" cxnId="{444EE9B9-3070-41DD-A908-8874F714269E}">
      <dgm:prSet/>
      <dgm:spPr/>
      <dgm:t>
        <a:bodyPr/>
        <a:lstStyle/>
        <a:p>
          <a:endParaRPr lang="en-US"/>
        </a:p>
      </dgm:t>
    </dgm:pt>
    <dgm:pt modelId="{F51A738E-1CE0-4DA0-902D-A14F21F17395}" type="sibTrans" cxnId="{444EE9B9-3070-41DD-A908-8874F714269E}">
      <dgm:prSet/>
      <dgm:spPr/>
      <dgm:t>
        <a:bodyPr/>
        <a:lstStyle/>
        <a:p>
          <a:endParaRPr lang="en-US"/>
        </a:p>
      </dgm:t>
    </dgm:pt>
    <dgm:pt modelId="{26034CA2-7EDE-4212-94CC-3A96B2F1A5B7}">
      <dgm:prSet phldrT="[Text]"/>
      <dgm:spPr/>
      <dgm:t>
        <a:bodyPr/>
        <a:lstStyle/>
        <a:p>
          <a:r>
            <a:rPr lang="en-US" dirty="0"/>
            <a:t>Inline functions</a:t>
          </a:r>
        </a:p>
      </dgm:t>
    </dgm:pt>
    <dgm:pt modelId="{434B10F9-4774-4CE2-9DB7-DA717B1EC9AB}" type="parTrans" cxnId="{2D1C4C3D-1A5A-4B15-9C50-9F19A5E95F15}">
      <dgm:prSet/>
      <dgm:spPr/>
      <dgm:t>
        <a:bodyPr/>
        <a:lstStyle/>
        <a:p>
          <a:endParaRPr lang="en-US"/>
        </a:p>
      </dgm:t>
    </dgm:pt>
    <dgm:pt modelId="{E1C1D94E-AA23-4FFD-B8E5-40B04F03B8A6}" type="sibTrans" cxnId="{2D1C4C3D-1A5A-4B15-9C50-9F19A5E95F15}">
      <dgm:prSet/>
      <dgm:spPr/>
      <dgm:t>
        <a:bodyPr/>
        <a:lstStyle/>
        <a:p>
          <a:endParaRPr lang="en-US"/>
        </a:p>
      </dgm:t>
    </dgm:pt>
    <dgm:pt modelId="{5977FC1B-B9FA-4802-BC36-D127B52A172E}">
      <dgm:prSet phldrT="[Text]"/>
      <dgm:spPr/>
      <dgm:t>
        <a:bodyPr/>
        <a:lstStyle/>
        <a:p>
          <a:r>
            <a:rPr lang="en-US" dirty="0"/>
            <a:t>Reduce operation strength</a:t>
          </a:r>
        </a:p>
      </dgm:t>
    </dgm:pt>
    <dgm:pt modelId="{9C7F0641-5231-4791-91C0-60C4AD566A91}" type="parTrans" cxnId="{FA688153-016D-4821-8055-9235EF068321}">
      <dgm:prSet/>
      <dgm:spPr/>
      <dgm:t>
        <a:bodyPr/>
        <a:lstStyle/>
        <a:p>
          <a:endParaRPr lang="en-US"/>
        </a:p>
      </dgm:t>
    </dgm:pt>
    <dgm:pt modelId="{745082CD-2AD8-4177-A638-22E0255AC0AF}" type="sibTrans" cxnId="{FA688153-016D-4821-8055-9235EF068321}">
      <dgm:prSet/>
      <dgm:spPr/>
      <dgm:t>
        <a:bodyPr/>
        <a:lstStyle/>
        <a:p>
          <a:endParaRPr lang="en-US"/>
        </a:p>
      </dgm:t>
    </dgm:pt>
    <dgm:pt modelId="{1FA14A95-D7A1-48E8-9974-803CED8C801D}">
      <dgm:prSet phldrT="[Text]"/>
      <dgm:spPr>
        <a:ln>
          <a:solidFill>
            <a:srgbClr val="CC9900"/>
          </a:solidFill>
        </a:ln>
      </dgm:spPr>
      <dgm:t>
        <a:bodyPr/>
        <a:lstStyle/>
        <a:p>
          <a:r>
            <a:rPr lang="en-US" dirty="0"/>
            <a:t>Select instructions</a:t>
          </a:r>
        </a:p>
      </dgm:t>
    </dgm:pt>
    <dgm:pt modelId="{9BBE842B-8690-4C70-A7A2-CEFC9253A121}" type="parTrans" cxnId="{7FDFBA68-F5B1-4929-965B-158CA9136BC0}">
      <dgm:prSet/>
      <dgm:spPr/>
      <dgm:t>
        <a:bodyPr/>
        <a:lstStyle/>
        <a:p>
          <a:endParaRPr lang="en-US"/>
        </a:p>
      </dgm:t>
    </dgm:pt>
    <dgm:pt modelId="{5E57D16A-4CB1-45B5-BFC2-8762CF5F2437}" type="sibTrans" cxnId="{7FDFBA68-F5B1-4929-965B-158CA9136BC0}">
      <dgm:prSet/>
      <dgm:spPr/>
      <dgm:t>
        <a:bodyPr/>
        <a:lstStyle/>
        <a:p>
          <a:endParaRPr lang="en-US"/>
        </a:p>
      </dgm:t>
    </dgm:pt>
    <dgm:pt modelId="{B87472EB-81F5-404C-875B-6B73A13F3EA9}">
      <dgm:prSet phldrT="[Text]"/>
      <dgm:spPr/>
      <dgm:t>
        <a:bodyPr/>
        <a:lstStyle/>
        <a:p>
          <a:r>
            <a:rPr lang="en-US" dirty="0"/>
            <a:t>Schedule instructions</a:t>
          </a:r>
        </a:p>
      </dgm:t>
    </dgm:pt>
    <dgm:pt modelId="{E1770BB5-83AE-4DAF-8F21-7D6777EE1FDD}" type="parTrans" cxnId="{868943BC-B3BA-4CEB-B518-13F5DB5DA02E}">
      <dgm:prSet/>
      <dgm:spPr/>
      <dgm:t>
        <a:bodyPr/>
        <a:lstStyle/>
        <a:p>
          <a:endParaRPr lang="en-US"/>
        </a:p>
      </dgm:t>
    </dgm:pt>
    <dgm:pt modelId="{632C9C66-2C9D-4705-A3B0-A180D326CD9C}" type="sibTrans" cxnId="{868943BC-B3BA-4CEB-B518-13F5DB5DA02E}">
      <dgm:prSet/>
      <dgm:spPr/>
      <dgm:t>
        <a:bodyPr/>
        <a:lstStyle/>
        <a:p>
          <a:endParaRPr lang="en-US"/>
        </a:p>
      </dgm:t>
    </dgm:pt>
    <dgm:pt modelId="{6BA5BD6F-C7B2-4229-B32E-B0016A524B68}">
      <dgm:prSet phldrT="[Text]"/>
      <dgm:spPr>
        <a:ln>
          <a:solidFill>
            <a:srgbClr val="CC9900"/>
          </a:solidFill>
        </a:ln>
      </dgm:spPr>
      <dgm:t>
        <a:bodyPr/>
        <a:lstStyle/>
        <a:p>
          <a:r>
            <a:rPr lang="en-US" dirty="0"/>
            <a:t>Allocate registers</a:t>
          </a:r>
        </a:p>
      </dgm:t>
    </dgm:pt>
    <dgm:pt modelId="{670AC588-D725-45BC-B7F8-43C70678C475}" type="parTrans" cxnId="{F263020E-91C1-4567-8846-1735FA8D4B6B}">
      <dgm:prSet/>
      <dgm:spPr/>
      <dgm:t>
        <a:bodyPr/>
        <a:lstStyle/>
        <a:p>
          <a:endParaRPr lang="en-US"/>
        </a:p>
      </dgm:t>
    </dgm:pt>
    <dgm:pt modelId="{4EAADCE0-AC2A-4C5D-97F5-F98D50ACF91B}" type="sibTrans" cxnId="{F263020E-91C1-4567-8846-1735FA8D4B6B}">
      <dgm:prSet/>
      <dgm:spPr/>
      <dgm:t>
        <a:bodyPr/>
        <a:lstStyle/>
        <a:p>
          <a:endParaRPr lang="en-US"/>
        </a:p>
      </dgm:t>
    </dgm:pt>
    <dgm:pt modelId="{6AABE4EC-CBD7-4C57-811C-4AE1AC063842}">
      <dgm:prSet phldrT="[Text]"/>
      <dgm:spPr>
        <a:ln>
          <a:solidFill>
            <a:srgbClr val="CC9900"/>
          </a:solidFill>
        </a:ln>
      </dgm:spPr>
      <dgm:t>
        <a:bodyPr/>
        <a:lstStyle/>
        <a:p>
          <a:r>
            <a:rPr lang="en-US" dirty="0"/>
            <a:t>Emit assembly language</a:t>
          </a:r>
        </a:p>
      </dgm:t>
    </dgm:pt>
    <dgm:pt modelId="{A1271952-FC6D-4F63-9B85-583E27FA979E}" type="parTrans" cxnId="{AEBB14B3-E6E6-4D1A-BBE0-C3E3ED220830}">
      <dgm:prSet/>
      <dgm:spPr/>
      <dgm:t>
        <a:bodyPr/>
        <a:lstStyle/>
        <a:p>
          <a:endParaRPr lang="en-US"/>
        </a:p>
      </dgm:t>
    </dgm:pt>
    <dgm:pt modelId="{5328E77C-A649-4F62-B23E-FC18D28E0CC1}" type="sibTrans" cxnId="{AEBB14B3-E6E6-4D1A-BBE0-C3E3ED220830}">
      <dgm:prSet/>
      <dgm:spPr/>
      <dgm:t>
        <a:bodyPr/>
        <a:lstStyle/>
        <a:p>
          <a:endParaRPr lang="en-US"/>
        </a:p>
      </dgm:t>
    </dgm:pt>
    <dgm:pt modelId="{16F5E2AA-C9CB-450E-8B6E-183548882627}">
      <dgm:prSet phldrT="[Text]"/>
      <dgm:spPr>
        <a:ln>
          <a:solidFill>
            <a:srgbClr val="CC9900"/>
          </a:solidFill>
        </a:ln>
      </dgm:spPr>
      <dgm:t>
        <a:bodyPr/>
        <a:lstStyle/>
        <a:p>
          <a:r>
            <a:rPr lang="en-US" dirty="0"/>
            <a:t>Reduce control flow to </a:t>
          </a:r>
          <a:r>
            <a:rPr lang="en-US" dirty="0" err="1"/>
            <a:t>gotos</a:t>
          </a:r>
          <a:endParaRPr lang="en-US" dirty="0"/>
        </a:p>
      </dgm:t>
    </dgm:pt>
    <dgm:pt modelId="{3BB7D1FE-205D-46B7-9278-6FAC5E76AE8B}" type="parTrans" cxnId="{3C28943F-8FEB-4A71-AD65-297677C2AA7F}">
      <dgm:prSet/>
      <dgm:spPr/>
      <dgm:t>
        <a:bodyPr/>
        <a:lstStyle/>
        <a:p>
          <a:endParaRPr lang="en-US"/>
        </a:p>
      </dgm:t>
    </dgm:pt>
    <dgm:pt modelId="{DDCB8BDB-3CF9-4E29-8327-8F9B799638B8}" type="sibTrans" cxnId="{3C28943F-8FEB-4A71-AD65-297677C2AA7F}">
      <dgm:prSet/>
      <dgm:spPr/>
      <dgm:t>
        <a:bodyPr/>
        <a:lstStyle/>
        <a:p>
          <a:endParaRPr lang="en-US"/>
        </a:p>
      </dgm:t>
    </dgm:pt>
    <dgm:pt modelId="{3D94CD03-BEB3-4F5C-957A-E112D1FB4F5E}">
      <dgm:prSet phldrT="[Text]"/>
      <dgm:spPr/>
      <dgm:t>
        <a:bodyPr/>
        <a:lstStyle/>
        <a:p>
          <a:r>
            <a:rPr lang="en-US" dirty="0"/>
            <a:t>Move code out of loops</a:t>
          </a:r>
        </a:p>
      </dgm:t>
    </dgm:pt>
    <dgm:pt modelId="{B8BEC8DF-7BEE-4AA2-9553-9525D26C4ABD}" type="parTrans" cxnId="{52EA24D9-B2E6-492E-B219-6FBB0E89866C}">
      <dgm:prSet/>
      <dgm:spPr/>
      <dgm:t>
        <a:bodyPr/>
        <a:lstStyle/>
        <a:p>
          <a:endParaRPr lang="en-US"/>
        </a:p>
      </dgm:t>
    </dgm:pt>
    <dgm:pt modelId="{5DFA4D90-319E-4C3F-AB01-13FDB6732944}" type="sibTrans" cxnId="{52EA24D9-B2E6-492E-B219-6FBB0E89866C}">
      <dgm:prSet/>
      <dgm:spPr/>
      <dgm:t>
        <a:bodyPr/>
        <a:lstStyle/>
        <a:p>
          <a:endParaRPr lang="en-US"/>
        </a:p>
      </dgm:t>
    </dgm:pt>
    <dgm:pt modelId="{7E2C9C03-9E2A-4755-8DC3-23502DD0E767}">
      <dgm:prSet phldrT="[Text]"/>
      <dgm:spPr/>
      <dgm:t>
        <a:bodyPr/>
        <a:lstStyle/>
        <a:p>
          <a:r>
            <a:rPr lang="en-US" dirty="0"/>
            <a:t>Eliminate dead code</a:t>
          </a:r>
        </a:p>
      </dgm:t>
    </dgm:pt>
    <dgm:pt modelId="{149B005B-3DFE-4886-B959-FCC4FA57E754}" type="parTrans" cxnId="{A39F2CFE-7469-4CBE-BFC1-837702EF504D}">
      <dgm:prSet/>
      <dgm:spPr/>
      <dgm:t>
        <a:bodyPr/>
        <a:lstStyle/>
        <a:p>
          <a:endParaRPr lang="en-US"/>
        </a:p>
      </dgm:t>
    </dgm:pt>
    <dgm:pt modelId="{5B65736C-99ED-4FD6-A6BC-35F82418D42D}" type="sibTrans" cxnId="{A39F2CFE-7469-4CBE-BFC1-837702EF504D}">
      <dgm:prSet/>
      <dgm:spPr/>
      <dgm:t>
        <a:bodyPr/>
        <a:lstStyle/>
        <a:p>
          <a:endParaRPr lang="en-US"/>
        </a:p>
      </dgm:t>
    </dgm:pt>
    <dgm:pt modelId="{051947CB-CDFA-41CF-B26C-51B71ED6191D}">
      <dgm:prSet phldrT="[Text]"/>
      <dgm:spPr/>
      <dgm:t>
        <a:bodyPr/>
        <a:lstStyle/>
        <a:p>
          <a:r>
            <a:rPr lang="en-US" dirty="0"/>
            <a:t>Restructure loops</a:t>
          </a:r>
        </a:p>
      </dgm:t>
    </dgm:pt>
    <dgm:pt modelId="{CE9FB38A-0374-442C-A904-B932A75AE9A1}" type="parTrans" cxnId="{5E9F97B0-9A86-43D6-B2A2-27C5F75E6C77}">
      <dgm:prSet/>
      <dgm:spPr/>
      <dgm:t>
        <a:bodyPr/>
        <a:lstStyle/>
        <a:p>
          <a:endParaRPr lang="en-US"/>
        </a:p>
      </dgm:t>
    </dgm:pt>
    <dgm:pt modelId="{A4A31A6F-51A3-4436-A5E0-B092EB7FBD59}" type="sibTrans" cxnId="{5E9F97B0-9A86-43D6-B2A2-27C5F75E6C77}">
      <dgm:prSet/>
      <dgm:spPr/>
      <dgm:t>
        <a:bodyPr/>
        <a:lstStyle/>
        <a:p>
          <a:endParaRPr lang="en-US"/>
        </a:p>
      </dgm:t>
    </dgm:pt>
    <dgm:pt modelId="{1C5260DB-2E84-447E-9684-C84541B892D9}" type="pres">
      <dgm:prSet presAssocID="{7A1B8CDA-3032-4BDF-B06A-83FC331FE378}" presName="Name0" presStyleCnt="0">
        <dgm:presLayoutVars>
          <dgm:dir/>
          <dgm:resizeHandles val="exact"/>
        </dgm:presLayoutVars>
      </dgm:prSet>
      <dgm:spPr/>
    </dgm:pt>
    <dgm:pt modelId="{3EEECDC5-9D82-4ED3-8E72-724B3BA04958}" type="pres">
      <dgm:prSet presAssocID="{FCE9D001-4FA2-4B71-8FB5-33743056F65C}" presName="node" presStyleLbl="node1" presStyleIdx="0" presStyleCnt="12">
        <dgm:presLayoutVars>
          <dgm:bulletEnabled val="1"/>
        </dgm:presLayoutVars>
      </dgm:prSet>
      <dgm:spPr/>
    </dgm:pt>
    <dgm:pt modelId="{7C67E315-6C34-4AD9-ABCD-43BC68C3F154}" type="pres">
      <dgm:prSet presAssocID="{7A3DB676-D124-4F1C-8EEC-8128EDD7B495}" presName="sibTrans" presStyleLbl="sibTrans1D1" presStyleIdx="0" presStyleCnt="11"/>
      <dgm:spPr/>
    </dgm:pt>
    <dgm:pt modelId="{72130071-47A9-4A94-8940-1E675B3EE915}" type="pres">
      <dgm:prSet presAssocID="{7A3DB676-D124-4F1C-8EEC-8128EDD7B495}" presName="connectorText" presStyleLbl="sibTrans1D1" presStyleIdx="0" presStyleCnt="11"/>
      <dgm:spPr/>
    </dgm:pt>
    <dgm:pt modelId="{CF37BE29-7AEC-46CF-8DD4-B1D35EF83F44}" type="pres">
      <dgm:prSet presAssocID="{26034CA2-7EDE-4212-94CC-3A96B2F1A5B7}" presName="node" presStyleLbl="node1" presStyleIdx="1" presStyleCnt="12">
        <dgm:presLayoutVars>
          <dgm:bulletEnabled val="1"/>
        </dgm:presLayoutVars>
      </dgm:prSet>
      <dgm:spPr/>
    </dgm:pt>
    <dgm:pt modelId="{2BD91025-A1DB-4396-8E74-BEBF7E97944B}" type="pres">
      <dgm:prSet presAssocID="{E1C1D94E-AA23-4FFD-B8E5-40B04F03B8A6}" presName="sibTrans" presStyleLbl="sibTrans1D1" presStyleIdx="1" presStyleCnt="11"/>
      <dgm:spPr/>
    </dgm:pt>
    <dgm:pt modelId="{B973D7D0-1839-4930-AC60-9071E8A1A623}" type="pres">
      <dgm:prSet presAssocID="{E1C1D94E-AA23-4FFD-B8E5-40B04F03B8A6}" presName="connectorText" presStyleLbl="sibTrans1D1" presStyleIdx="1" presStyleCnt="11"/>
      <dgm:spPr/>
    </dgm:pt>
    <dgm:pt modelId="{15BA1346-DF9D-499A-BE91-35D7851F28AD}" type="pres">
      <dgm:prSet presAssocID="{B2156BF5-199E-4506-9A46-CA6F601F175C}" presName="node" presStyleLbl="node1" presStyleIdx="2" presStyleCnt="12">
        <dgm:presLayoutVars>
          <dgm:bulletEnabled val="1"/>
        </dgm:presLayoutVars>
      </dgm:prSet>
      <dgm:spPr/>
    </dgm:pt>
    <dgm:pt modelId="{2EF047B4-7A38-4C91-B625-9E99510FDF4E}" type="pres">
      <dgm:prSet presAssocID="{F51A738E-1CE0-4DA0-902D-A14F21F17395}" presName="sibTrans" presStyleLbl="sibTrans1D1" presStyleIdx="2" presStyleCnt="11"/>
      <dgm:spPr/>
    </dgm:pt>
    <dgm:pt modelId="{5DCC2B2D-3DE8-404C-8B91-5D3C49DA30FA}" type="pres">
      <dgm:prSet presAssocID="{F51A738E-1CE0-4DA0-902D-A14F21F17395}" presName="connectorText" presStyleLbl="sibTrans1D1" presStyleIdx="2" presStyleCnt="11"/>
      <dgm:spPr/>
    </dgm:pt>
    <dgm:pt modelId="{265CE9C2-C0E5-4593-B1D2-5ED77844056C}" type="pres">
      <dgm:prSet presAssocID="{051947CB-CDFA-41CF-B26C-51B71ED6191D}" presName="node" presStyleLbl="node1" presStyleIdx="3" presStyleCnt="12">
        <dgm:presLayoutVars>
          <dgm:bulletEnabled val="1"/>
        </dgm:presLayoutVars>
      </dgm:prSet>
      <dgm:spPr/>
    </dgm:pt>
    <dgm:pt modelId="{50AA22FF-F6FB-4053-A77E-C0485D23FFC0}" type="pres">
      <dgm:prSet presAssocID="{A4A31A6F-51A3-4436-A5E0-B092EB7FBD59}" presName="sibTrans" presStyleLbl="sibTrans1D1" presStyleIdx="3" presStyleCnt="11"/>
      <dgm:spPr/>
    </dgm:pt>
    <dgm:pt modelId="{671B9FC3-C5EB-4FFE-A2F3-A1101D937B79}" type="pres">
      <dgm:prSet presAssocID="{A4A31A6F-51A3-4436-A5E0-B092EB7FBD59}" presName="connectorText" presStyleLbl="sibTrans1D1" presStyleIdx="3" presStyleCnt="11"/>
      <dgm:spPr/>
    </dgm:pt>
    <dgm:pt modelId="{094C8E73-C3FC-4DA5-B271-999261CBC24C}" type="pres">
      <dgm:prSet presAssocID="{3D94CD03-BEB3-4F5C-957A-E112D1FB4F5E}" presName="node" presStyleLbl="node1" presStyleIdx="4" presStyleCnt="12">
        <dgm:presLayoutVars>
          <dgm:bulletEnabled val="1"/>
        </dgm:presLayoutVars>
      </dgm:prSet>
      <dgm:spPr/>
    </dgm:pt>
    <dgm:pt modelId="{FF77A145-7BCD-475F-A11C-11163DF9163A}" type="pres">
      <dgm:prSet presAssocID="{5DFA4D90-319E-4C3F-AB01-13FDB6732944}" presName="sibTrans" presStyleLbl="sibTrans1D1" presStyleIdx="4" presStyleCnt="11"/>
      <dgm:spPr/>
    </dgm:pt>
    <dgm:pt modelId="{9C1C913C-E933-4056-92AB-A2966A512A48}" type="pres">
      <dgm:prSet presAssocID="{5DFA4D90-319E-4C3F-AB01-13FDB6732944}" presName="connectorText" presStyleLbl="sibTrans1D1" presStyleIdx="4" presStyleCnt="11"/>
      <dgm:spPr/>
    </dgm:pt>
    <dgm:pt modelId="{B9F06541-45C3-4217-893E-19EF3C7DBEA3}" type="pres">
      <dgm:prSet presAssocID="{16F5E2AA-C9CB-450E-8B6E-183548882627}" presName="node" presStyleLbl="node1" presStyleIdx="5" presStyleCnt="12">
        <dgm:presLayoutVars>
          <dgm:bulletEnabled val="1"/>
        </dgm:presLayoutVars>
      </dgm:prSet>
      <dgm:spPr/>
    </dgm:pt>
    <dgm:pt modelId="{03DE7F7D-9B46-403D-8F10-BA1589996DB5}" type="pres">
      <dgm:prSet presAssocID="{DDCB8BDB-3CF9-4E29-8327-8F9B799638B8}" presName="sibTrans" presStyleLbl="sibTrans1D1" presStyleIdx="5" presStyleCnt="11"/>
      <dgm:spPr/>
    </dgm:pt>
    <dgm:pt modelId="{58FF1B26-070B-4E21-BDA9-182F36057952}" type="pres">
      <dgm:prSet presAssocID="{DDCB8BDB-3CF9-4E29-8327-8F9B799638B8}" presName="connectorText" presStyleLbl="sibTrans1D1" presStyleIdx="5" presStyleCnt="11"/>
      <dgm:spPr/>
    </dgm:pt>
    <dgm:pt modelId="{89283F0B-40FC-40EF-8B67-6C743965D7E4}" type="pres">
      <dgm:prSet presAssocID="{7E2C9C03-9E2A-4755-8DC3-23502DD0E767}" presName="node" presStyleLbl="node1" presStyleIdx="6" presStyleCnt="12">
        <dgm:presLayoutVars>
          <dgm:bulletEnabled val="1"/>
        </dgm:presLayoutVars>
      </dgm:prSet>
      <dgm:spPr/>
    </dgm:pt>
    <dgm:pt modelId="{BDBED482-27D4-47AD-AB50-CE042A22A4FF}" type="pres">
      <dgm:prSet presAssocID="{5B65736C-99ED-4FD6-A6BC-35F82418D42D}" presName="sibTrans" presStyleLbl="sibTrans1D1" presStyleIdx="6" presStyleCnt="11"/>
      <dgm:spPr/>
    </dgm:pt>
    <dgm:pt modelId="{1C60B05F-DFCE-4DC7-9DEA-31DEF818B208}" type="pres">
      <dgm:prSet presAssocID="{5B65736C-99ED-4FD6-A6BC-35F82418D42D}" presName="connectorText" presStyleLbl="sibTrans1D1" presStyleIdx="6" presStyleCnt="11"/>
      <dgm:spPr/>
    </dgm:pt>
    <dgm:pt modelId="{5F7BDD01-C822-419F-B134-E3F33E049FB5}" type="pres">
      <dgm:prSet presAssocID="{5977FC1B-B9FA-4802-BC36-D127B52A172E}" presName="node" presStyleLbl="node1" presStyleIdx="7" presStyleCnt="12">
        <dgm:presLayoutVars>
          <dgm:bulletEnabled val="1"/>
        </dgm:presLayoutVars>
      </dgm:prSet>
      <dgm:spPr/>
    </dgm:pt>
    <dgm:pt modelId="{A70F6845-C7F7-4989-B90F-FDB659B5F9BA}" type="pres">
      <dgm:prSet presAssocID="{745082CD-2AD8-4177-A638-22E0255AC0AF}" presName="sibTrans" presStyleLbl="sibTrans1D1" presStyleIdx="7" presStyleCnt="11"/>
      <dgm:spPr/>
    </dgm:pt>
    <dgm:pt modelId="{2EC61336-4944-46BB-893C-0B6D571BA748}" type="pres">
      <dgm:prSet presAssocID="{745082CD-2AD8-4177-A638-22E0255AC0AF}" presName="connectorText" presStyleLbl="sibTrans1D1" presStyleIdx="7" presStyleCnt="11"/>
      <dgm:spPr/>
    </dgm:pt>
    <dgm:pt modelId="{A7B4EF2B-1385-4354-B527-8073E874DD80}" type="pres">
      <dgm:prSet presAssocID="{1FA14A95-D7A1-48E8-9974-803CED8C801D}" presName="node" presStyleLbl="node1" presStyleIdx="8" presStyleCnt="12">
        <dgm:presLayoutVars>
          <dgm:bulletEnabled val="1"/>
        </dgm:presLayoutVars>
      </dgm:prSet>
      <dgm:spPr/>
    </dgm:pt>
    <dgm:pt modelId="{EE2F86AA-9D3F-4ADD-89A1-2DF2FECF301D}" type="pres">
      <dgm:prSet presAssocID="{5E57D16A-4CB1-45B5-BFC2-8762CF5F2437}" presName="sibTrans" presStyleLbl="sibTrans1D1" presStyleIdx="8" presStyleCnt="11"/>
      <dgm:spPr/>
    </dgm:pt>
    <dgm:pt modelId="{60E665E0-7ED5-4D82-82FF-49C684E5A452}" type="pres">
      <dgm:prSet presAssocID="{5E57D16A-4CB1-45B5-BFC2-8762CF5F2437}" presName="connectorText" presStyleLbl="sibTrans1D1" presStyleIdx="8" presStyleCnt="11"/>
      <dgm:spPr/>
    </dgm:pt>
    <dgm:pt modelId="{7033EE93-D4A1-454E-AD0E-1A65BE684184}" type="pres">
      <dgm:prSet presAssocID="{B87472EB-81F5-404C-875B-6B73A13F3EA9}" presName="node" presStyleLbl="node1" presStyleIdx="9" presStyleCnt="12">
        <dgm:presLayoutVars>
          <dgm:bulletEnabled val="1"/>
        </dgm:presLayoutVars>
      </dgm:prSet>
      <dgm:spPr/>
    </dgm:pt>
    <dgm:pt modelId="{373D27FE-3B6A-49E0-81C1-89EE86FDA5C7}" type="pres">
      <dgm:prSet presAssocID="{632C9C66-2C9D-4705-A3B0-A180D326CD9C}" presName="sibTrans" presStyleLbl="sibTrans1D1" presStyleIdx="9" presStyleCnt="11"/>
      <dgm:spPr/>
    </dgm:pt>
    <dgm:pt modelId="{34F706EA-3552-405F-8445-75A583A4EC56}" type="pres">
      <dgm:prSet presAssocID="{632C9C66-2C9D-4705-A3B0-A180D326CD9C}" presName="connectorText" presStyleLbl="sibTrans1D1" presStyleIdx="9" presStyleCnt="11"/>
      <dgm:spPr/>
    </dgm:pt>
    <dgm:pt modelId="{A42AB0DA-0AB7-4FAC-A010-76302C21429C}" type="pres">
      <dgm:prSet presAssocID="{6BA5BD6F-C7B2-4229-B32E-B0016A524B68}" presName="node" presStyleLbl="node1" presStyleIdx="10" presStyleCnt="12">
        <dgm:presLayoutVars>
          <dgm:bulletEnabled val="1"/>
        </dgm:presLayoutVars>
      </dgm:prSet>
      <dgm:spPr/>
    </dgm:pt>
    <dgm:pt modelId="{A484D20C-A16A-4101-833A-EC3C4E8A5D13}" type="pres">
      <dgm:prSet presAssocID="{4EAADCE0-AC2A-4C5D-97F5-F98D50ACF91B}" presName="sibTrans" presStyleLbl="sibTrans1D1" presStyleIdx="10" presStyleCnt="11"/>
      <dgm:spPr/>
    </dgm:pt>
    <dgm:pt modelId="{7C1626D1-BE7D-4981-AAB2-01E96C315485}" type="pres">
      <dgm:prSet presAssocID="{4EAADCE0-AC2A-4C5D-97F5-F98D50ACF91B}" presName="connectorText" presStyleLbl="sibTrans1D1" presStyleIdx="10" presStyleCnt="11"/>
      <dgm:spPr/>
    </dgm:pt>
    <dgm:pt modelId="{C57C2E4A-289D-433D-BFB3-612E8E485EDA}" type="pres">
      <dgm:prSet presAssocID="{6AABE4EC-CBD7-4C57-811C-4AE1AC063842}" presName="node" presStyleLbl="node1" presStyleIdx="11" presStyleCnt="12">
        <dgm:presLayoutVars>
          <dgm:bulletEnabled val="1"/>
        </dgm:presLayoutVars>
      </dgm:prSet>
      <dgm:spPr/>
    </dgm:pt>
  </dgm:ptLst>
  <dgm:cxnLst>
    <dgm:cxn modelId="{B1017201-DEAD-4993-A45C-548B79E27C55}" type="presOf" srcId="{DDCB8BDB-3CF9-4E29-8327-8F9B799638B8}" destId="{03DE7F7D-9B46-403D-8F10-BA1589996DB5}" srcOrd="0" destOrd="0" presId="urn:microsoft.com/office/officeart/2005/8/layout/bProcess3"/>
    <dgm:cxn modelId="{5F66F90D-3584-4E64-9695-93ADCA03F5B0}" type="presOf" srcId="{7A3DB676-D124-4F1C-8EEC-8128EDD7B495}" destId="{7C67E315-6C34-4AD9-ABCD-43BC68C3F154}" srcOrd="0" destOrd="0" presId="urn:microsoft.com/office/officeart/2005/8/layout/bProcess3"/>
    <dgm:cxn modelId="{F263020E-91C1-4567-8846-1735FA8D4B6B}" srcId="{7A1B8CDA-3032-4BDF-B06A-83FC331FE378}" destId="{6BA5BD6F-C7B2-4229-B32E-B0016A524B68}" srcOrd="10" destOrd="0" parTransId="{670AC588-D725-45BC-B7F8-43C70678C475}" sibTransId="{4EAADCE0-AC2A-4C5D-97F5-F98D50ACF91B}"/>
    <dgm:cxn modelId="{84859B11-E408-435E-87E3-B8D6A1AF9D2F}" srcId="{7A1B8CDA-3032-4BDF-B06A-83FC331FE378}" destId="{FCE9D001-4FA2-4B71-8FB5-33743056F65C}" srcOrd="0" destOrd="0" parTransId="{187A20AF-D741-44FE-A202-2EACE2961A7A}" sibTransId="{7A3DB676-D124-4F1C-8EEC-8128EDD7B495}"/>
    <dgm:cxn modelId="{F29B3314-712E-4F52-B01B-7C669AD2424E}" type="presOf" srcId="{5B65736C-99ED-4FD6-A6BC-35F82418D42D}" destId="{BDBED482-27D4-47AD-AB50-CE042A22A4FF}" srcOrd="0" destOrd="0" presId="urn:microsoft.com/office/officeart/2005/8/layout/bProcess3"/>
    <dgm:cxn modelId="{B213D619-59CA-4253-9328-64D594E008C1}" type="presOf" srcId="{DDCB8BDB-3CF9-4E29-8327-8F9B799638B8}" destId="{58FF1B26-070B-4E21-BDA9-182F36057952}" srcOrd="1" destOrd="0" presId="urn:microsoft.com/office/officeart/2005/8/layout/bProcess3"/>
    <dgm:cxn modelId="{88DB171F-BFD9-406B-B99F-6D6E56651ED2}" type="presOf" srcId="{5DFA4D90-319E-4C3F-AB01-13FDB6732944}" destId="{FF77A145-7BCD-475F-A11C-11163DF9163A}" srcOrd="0" destOrd="0" presId="urn:microsoft.com/office/officeart/2005/8/layout/bProcess3"/>
    <dgm:cxn modelId="{2E8E6725-0293-439F-BCAE-5B19F77F9609}" type="presOf" srcId="{6AABE4EC-CBD7-4C57-811C-4AE1AC063842}" destId="{C57C2E4A-289D-433D-BFB3-612E8E485EDA}" srcOrd="0" destOrd="0" presId="urn:microsoft.com/office/officeart/2005/8/layout/bProcess3"/>
    <dgm:cxn modelId="{B2C6EB2C-86ED-499D-BE63-0034AE868F1D}" type="presOf" srcId="{632C9C66-2C9D-4705-A3B0-A180D326CD9C}" destId="{34F706EA-3552-405F-8445-75A583A4EC56}" srcOrd="1" destOrd="0" presId="urn:microsoft.com/office/officeart/2005/8/layout/bProcess3"/>
    <dgm:cxn modelId="{2698E93A-F35E-49B8-9474-E31B52613071}" type="presOf" srcId="{5E57D16A-4CB1-45B5-BFC2-8762CF5F2437}" destId="{EE2F86AA-9D3F-4ADD-89A1-2DF2FECF301D}" srcOrd="0" destOrd="0" presId="urn:microsoft.com/office/officeart/2005/8/layout/bProcess3"/>
    <dgm:cxn modelId="{2D1C4C3D-1A5A-4B15-9C50-9F19A5E95F15}" srcId="{7A1B8CDA-3032-4BDF-B06A-83FC331FE378}" destId="{26034CA2-7EDE-4212-94CC-3A96B2F1A5B7}" srcOrd="1" destOrd="0" parTransId="{434B10F9-4774-4CE2-9DB7-DA717B1EC9AB}" sibTransId="{E1C1D94E-AA23-4FFD-B8E5-40B04F03B8A6}"/>
    <dgm:cxn modelId="{42D87B3E-88F2-4DC3-9D83-A24AD90C80A1}" type="presOf" srcId="{5E57D16A-4CB1-45B5-BFC2-8762CF5F2437}" destId="{60E665E0-7ED5-4D82-82FF-49C684E5A452}" srcOrd="1" destOrd="0" presId="urn:microsoft.com/office/officeart/2005/8/layout/bProcess3"/>
    <dgm:cxn modelId="{3C28943F-8FEB-4A71-AD65-297677C2AA7F}" srcId="{7A1B8CDA-3032-4BDF-B06A-83FC331FE378}" destId="{16F5E2AA-C9CB-450E-8B6E-183548882627}" srcOrd="5" destOrd="0" parTransId="{3BB7D1FE-205D-46B7-9278-6FAC5E76AE8B}" sibTransId="{DDCB8BDB-3CF9-4E29-8327-8F9B799638B8}"/>
    <dgm:cxn modelId="{F2F03A42-7CFB-4023-A868-5FB435A1D963}" type="presOf" srcId="{5DFA4D90-319E-4C3F-AB01-13FDB6732944}" destId="{9C1C913C-E933-4056-92AB-A2966A512A48}" srcOrd="1" destOrd="0" presId="urn:microsoft.com/office/officeart/2005/8/layout/bProcess3"/>
    <dgm:cxn modelId="{54DFB765-C553-440B-A28E-C20DC27D8D91}" type="presOf" srcId="{7E2C9C03-9E2A-4755-8DC3-23502DD0E767}" destId="{89283F0B-40FC-40EF-8B67-6C743965D7E4}" srcOrd="0" destOrd="0" presId="urn:microsoft.com/office/officeart/2005/8/layout/bProcess3"/>
    <dgm:cxn modelId="{7E79AD48-1CC5-42F4-9350-663698477DAD}" type="presOf" srcId="{745082CD-2AD8-4177-A638-22E0255AC0AF}" destId="{A70F6845-C7F7-4989-B90F-FDB659B5F9BA}" srcOrd="0" destOrd="0" presId="urn:microsoft.com/office/officeart/2005/8/layout/bProcess3"/>
    <dgm:cxn modelId="{7FDFBA68-F5B1-4929-965B-158CA9136BC0}" srcId="{7A1B8CDA-3032-4BDF-B06A-83FC331FE378}" destId="{1FA14A95-D7A1-48E8-9974-803CED8C801D}" srcOrd="8" destOrd="0" parTransId="{9BBE842B-8690-4C70-A7A2-CEFC9253A121}" sibTransId="{5E57D16A-4CB1-45B5-BFC2-8762CF5F2437}"/>
    <dgm:cxn modelId="{DE2CAF49-CE8B-4446-BA9D-6F8843BD5FDA}" type="presOf" srcId="{26034CA2-7EDE-4212-94CC-3A96B2F1A5B7}" destId="{CF37BE29-7AEC-46CF-8DD4-B1D35EF83F44}" srcOrd="0" destOrd="0" presId="urn:microsoft.com/office/officeart/2005/8/layout/bProcess3"/>
    <dgm:cxn modelId="{4E369D6A-4F78-491B-9A64-02191ABE2A93}" type="presOf" srcId="{745082CD-2AD8-4177-A638-22E0255AC0AF}" destId="{2EC61336-4944-46BB-893C-0B6D571BA748}" srcOrd="1" destOrd="0" presId="urn:microsoft.com/office/officeart/2005/8/layout/bProcess3"/>
    <dgm:cxn modelId="{545D176B-5FCB-4514-ACB3-32360336287F}" type="presOf" srcId="{6BA5BD6F-C7B2-4229-B32E-B0016A524B68}" destId="{A42AB0DA-0AB7-4FAC-A010-76302C21429C}" srcOrd="0" destOrd="0" presId="urn:microsoft.com/office/officeart/2005/8/layout/bProcess3"/>
    <dgm:cxn modelId="{DFCF8770-184F-4705-83D7-4FA28DEB9204}" type="presOf" srcId="{7A1B8CDA-3032-4BDF-B06A-83FC331FE378}" destId="{1C5260DB-2E84-447E-9684-C84541B892D9}" srcOrd="0" destOrd="0" presId="urn:microsoft.com/office/officeart/2005/8/layout/bProcess3"/>
    <dgm:cxn modelId="{F88BB250-06F6-44B6-938A-86C0DF25169B}" type="presOf" srcId="{E1C1D94E-AA23-4FFD-B8E5-40B04F03B8A6}" destId="{2BD91025-A1DB-4396-8E74-BEBF7E97944B}" srcOrd="0" destOrd="0" presId="urn:microsoft.com/office/officeart/2005/8/layout/bProcess3"/>
    <dgm:cxn modelId="{31A6B871-8173-472B-9BDE-E618D404BE91}" type="presOf" srcId="{B2156BF5-199E-4506-9A46-CA6F601F175C}" destId="{15BA1346-DF9D-499A-BE91-35D7851F28AD}" srcOrd="0" destOrd="0" presId="urn:microsoft.com/office/officeart/2005/8/layout/bProcess3"/>
    <dgm:cxn modelId="{DDC1E371-0C87-4DCA-85BE-C4324CA0368D}" type="presOf" srcId="{F51A738E-1CE0-4DA0-902D-A14F21F17395}" destId="{2EF047B4-7A38-4C91-B625-9E99510FDF4E}" srcOrd="0" destOrd="0" presId="urn:microsoft.com/office/officeart/2005/8/layout/bProcess3"/>
    <dgm:cxn modelId="{B6DF6C53-CE09-47D1-AC0A-9A7A42888CED}" type="presOf" srcId="{632C9C66-2C9D-4705-A3B0-A180D326CD9C}" destId="{373D27FE-3B6A-49E0-81C1-89EE86FDA5C7}" srcOrd="0" destOrd="0" presId="urn:microsoft.com/office/officeart/2005/8/layout/bProcess3"/>
    <dgm:cxn modelId="{FA688153-016D-4821-8055-9235EF068321}" srcId="{7A1B8CDA-3032-4BDF-B06A-83FC331FE378}" destId="{5977FC1B-B9FA-4802-BC36-D127B52A172E}" srcOrd="7" destOrd="0" parTransId="{9C7F0641-5231-4791-91C0-60C4AD566A91}" sibTransId="{745082CD-2AD8-4177-A638-22E0255AC0AF}"/>
    <dgm:cxn modelId="{C88BB274-D2AB-49ED-B63D-0D9892967E79}" type="presOf" srcId="{4EAADCE0-AC2A-4C5D-97F5-F98D50ACF91B}" destId="{7C1626D1-BE7D-4981-AAB2-01E96C315485}" srcOrd="1" destOrd="0" presId="urn:microsoft.com/office/officeart/2005/8/layout/bProcess3"/>
    <dgm:cxn modelId="{74EE2455-1967-4678-B1FF-437AF23B92D4}" type="presOf" srcId="{7A3DB676-D124-4F1C-8EEC-8128EDD7B495}" destId="{72130071-47A9-4A94-8940-1E675B3EE915}" srcOrd="1" destOrd="0" presId="urn:microsoft.com/office/officeart/2005/8/layout/bProcess3"/>
    <dgm:cxn modelId="{2C8CD777-D8CE-4C60-ABDE-EBE5AF8F333B}" type="presOf" srcId="{5977FC1B-B9FA-4802-BC36-D127B52A172E}" destId="{5F7BDD01-C822-419F-B134-E3F33E049FB5}" srcOrd="0" destOrd="0" presId="urn:microsoft.com/office/officeart/2005/8/layout/bProcess3"/>
    <dgm:cxn modelId="{6B1F1078-8F30-49EF-A20E-0D4EA8D2BAF8}" type="presOf" srcId="{051947CB-CDFA-41CF-B26C-51B71ED6191D}" destId="{265CE9C2-C0E5-4593-B1D2-5ED77844056C}" srcOrd="0" destOrd="0" presId="urn:microsoft.com/office/officeart/2005/8/layout/bProcess3"/>
    <dgm:cxn modelId="{E7EC5D58-A0AC-461C-80D6-E72BF143CE79}" type="presOf" srcId="{16F5E2AA-C9CB-450E-8B6E-183548882627}" destId="{B9F06541-45C3-4217-893E-19EF3C7DBEA3}" srcOrd="0" destOrd="0" presId="urn:microsoft.com/office/officeart/2005/8/layout/bProcess3"/>
    <dgm:cxn modelId="{44F1A458-352F-472C-BEBD-C763489D93BB}" type="presOf" srcId="{4EAADCE0-AC2A-4C5D-97F5-F98D50ACF91B}" destId="{A484D20C-A16A-4101-833A-EC3C4E8A5D13}" srcOrd="0" destOrd="0" presId="urn:microsoft.com/office/officeart/2005/8/layout/bProcess3"/>
    <dgm:cxn modelId="{F1C4347B-4625-422A-A504-213BF89B2853}" type="presOf" srcId="{3D94CD03-BEB3-4F5C-957A-E112D1FB4F5E}" destId="{094C8E73-C3FC-4DA5-B271-999261CBC24C}" srcOrd="0" destOrd="0" presId="urn:microsoft.com/office/officeart/2005/8/layout/bProcess3"/>
    <dgm:cxn modelId="{0AF92D8A-92C1-41AB-A1A6-035A12017D73}" type="presOf" srcId="{5B65736C-99ED-4FD6-A6BC-35F82418D42D}" destId="{1C60B05F-DFCE-4DC7-9DEA-31DEF818B208}" srcOrd="1" destOrd="0" presId="urn:microsoft.com/office/officeart/2005/8/layout/bProcess3"/>
    <dgm:cxn modelId="{6F90529D-2ADC-406F-8D4C-8FBE7474E95B}" type="presOf" srcId="{A4A31A6F-51A3-4436-A5E0-B092EB7FBD59}" destId="{671B9FC3-C5EB-4FFE-A2F3-A1101D937B79}" srcOrd="1" destOrd="0" presId="urn:microsoft.com/office/officeart/2005/8/layout/bProcess3"/>
    <dgm:cxn modelId="{6B27DBA9-949B-44CB-9142-AA390705A86D}" type="presOf" srcId="{B87472EB-81F5-404C-875B-6B73A13F3EA9}" destId="{7033EE93-D4A1-454E-AD0E-1A65BE684184}" srcOrd="0" destOrd="0" presId="urn:microsoft.com/office/officeart/2005/8/layout/bProcess3"/>
    <dgm:cxn modelId="{5E9F97B0-9A86-43D6-B2A2-27C5F75E6C77}" srcId="{7A1B8CDA-3032-4BDF-B06A-83FC331FE378}" destId="{051947CB-CDFA-41CF-B26C-51B71ED6191D}" srcOrd="3" destOrd="0" parTransId="{CE9FB38A-0374-442C-A904-B932A75AE9A1}" sibTransId="{A4A31A6F-51A3-4436-A5E0-B092EB7FBD59}"/>
    <dgm:cxn modelId="{AEBB14B3-E6E6-4D1A-BBE0-C3E3ED220830}" srcId="{7A1B8CDA-3032-4BDF-B06A-83FC331FE378}" destId="{6AABE4EC-CBD7-4C57-811C-4AE1AC063842}" srcOrd="11" destOrd="0" parTransId="{A1271952-FC6D-4F63-9B85-583E27FA979E}" sibTransId="{5328E77C-A649-4F62-B23E-FC18D28E0CC1}"/>
    <dgm:cxn modelId="{444EE9B9-3070-41DD-A908-8874F714269E}" srcId="{7A1B8CDA-3032-4BDF-B06A-83FC331FE378}" destId="{B2156BF5-199E-4506-9A46-CA6F601F175C}" srcOrd="2" destOrd="0" parTransId="{B1813219-C8BE-4E30-8B60-3EAD9FF02271}" sibTransId="{F51A738E-1CE0-4DA0-902D-A14F21F17395}"/>
    <dgm:cxn modelId="{868943BC-B3BA-4CEB-B518-13F5DB5DA02E}" srcId="{7A1B8CDA-3032-4BDF-B06A-83FC331FE378}" destId="{B87472EB-81F5-404C-875B-6B73A13F3EA9}" srcOrd="9" destOrd="0" parTransId="{E1770BB5-83AE-4DAF-8F21-7D6777EE1FDD}" sibTransId="{632C9C66-2C9D-4705-A3B0-A180D326CD9C}"/>
    <dgm:cxn modelId="{13A530BD-EA6C-425A-8A52-C95858333C60}" type="presOf" srcId="{F51A738E-1CE0-4DA0-902D-A14F21F17395}" destId="{5DCC2B2D-3DE8-404C-8B91-5D3C49DA30FA}" srcOrd="1" destOrd="0" presId="urn:microsoft.com/office/officeart/2005/8/layout/bProcess3"/>
    <dgm:cxn modelId="{73389AC9-5334-4065-95CC-EF2CC161DBAF}" type="presOf" srcId="{A4A31A6F-51A3-4436-A5E0-B092EB7FBD59}" destId="{50AA22FF-F6FB-4053-A77E-C0485D23FFC0}" srcOrd="0" destOrd="0" presId="urn:microsoft.com/office/officeart/2005/8/layout/bProcess3"/>
    <dgm:cxn modelId="{52EA24D9-B2E6-492E-B219-6FBB0E89866C}" srcId="{7A1B8CDA-3032-4BDF-B06A-83FC331FE378}" destId="{3D94CD03-BEB3-4F5C-957A-E112D1FB4F5E}" srcOrd="4" destOrd="0" parTransId="{B8BEC8DF-7BEE-4AA2-9553-9525D26C4ABD}" sibTransId="{5DFA4D90-319E-4C3F-AB01-13FDB6732944}"/>
    <dgm:cxn modelId="{E127E5D9-C27F-4F54-AB74-94C8A7789444}" type="presOf" srcId="{FCE9D001-4FA2-4B71-8FB5-33743056F65C}" destId="{3EEECDC5-9D82-4ED3-8E72-724B3BA04958}" srcOrd="0" destOrd="0" presId="urn:microsoft.com/office/officeart/2005/8/layout/bProcess3"/>
    <dgm:cxn modelId="{A1D7A7E7-1BD4-4B19-B1F6-802EC611AED2}" type="presOf" srcId="{1FA14A95-D7A1-48E8-9974-803CED8C801D}" destId="{A7B4EF2B-1385-4354-B527-8073E874DD80}" srcOrd="0" destOrd="0" presId="urn:microsoft.com/office/officeart/2005/8/layout/bProcess3"/>
    <dgm:cxn modelId="{A39F2CFE-7469-4CBE-BFC1-837702EF504D}" srcId="{7A1B8CDA-3032-4BDF-B06A-83FC331FE378}" destId="{7E2C9C03-9E2A-4755-8DC3-23502DD0E767}" srcOrd="6" destOrd="0" parTransId="{149B005B-3DFE-4886-B959-FCC4FA57E754}" sibTransId="{5B65736C-99ED-4FD6-A6BC-35F82418D42D}"/>
    <dgm:cxn modelId="{640A37FF-4659-4A64-BD80-3804255C9683}" type="presOf" srcId="{E1C1D94E-AA23-4FFD-B8E5-40B04F03B8A6}" destId="{B973D7D0-1839-4930-AC60-9071E8A1A623}" srcOrd="1" destOrd="0" presId="urn:microsoft.com/office/officeart/2005/8/layout/bProcess3"/>
    <dgm:cxn modelId="{629549FF-CA6A-4B0F-A333-E21E55A437C4}" type="presParOf" srcId="{1C5260DB-2E84-447E-9684-C84541B892D9}" destId="{3EEECDC5-9D82-4ED3-8E72-724B3BA04958}" srcOrd="0" destOrd="0" presId="urn:microsoft.com/office/officeart/2005/8/layout/bProcess3"/>
    <dgm:cxn modelId="{CFD7A8B5-83F2-4471-AD90-8D43FA49D7D0}" type="presParOf" srcId="{1C5260DB-2E84-447E-9684-C84541B892D9}" destId="{7C67E315-6C34-4AD9-ABCD-43BC68C3F154}" srcOrd="1" destOrd="0" presId="urn:microsoft.com/office/officeart/2005/8/layout/bProcess3"/>
    <dgm:cxn modelId="{037EA4B9-222F-41A2-B9F7-DF394E3BEC6E}" type="presParOf" srcId="{7C67E315-6C34-4AD9-ABCD-43BC68C3F154}" destId="{72130071-47A9-4A94-8940-1E675B3EE915}" srcOrd="0" destOrd="0" presId="urn:microsoft.com/office/officeart/2005/8/layout/bProcess3"/>
    <dgm:cxn modelId="{6E2BA7FC-BB04-427D-B2F6-EDBF973F60B7}" type="presParOf" srcId="{1C5260DB-2E84-447E-9684-C84541B892D9}" destId="{CF37BE29-7AEC-46CF-8DD4-B1D35EF83F44}" srcOrd="2" destOrd="0" presId="urn:microsoft.com/office/officeart/2005/8/layout/bProcess3"/>
    <dgm:cxn modelId="{47FEF877-0A83-4C0F-8932-12C1A9DA8ED2}" type="presParOf" srcId="{1C5260DB-2E84-447E-9684-C84541B892D9}" destId="{2BD91025-A1DB-4396-8E74-BEBF7E97944B}" srcOrd="3" destOrd="0" presId="urn:microsoft.com/office/officeart/2005/8/layout/bProcess3"/>
    <dgm:cxn modelId="{EBFA3F11-6288-44B7-A856-3AA0A6ABE379}" type="presParOf" srcId="{2BD91025-A1DB-4396-8E74-BEBF7E97944B}" destId="{B973D7D0-1839-4930-AC60-9071E8A1A623}" srcOrd="0" destOrd="0" presId="urn:microsoft.com/office/officeart/2005/8/layout/bProcess3"/>
    <dgm:cxn modelId="{990C2E6D-F94A-4BFE-94FE-05F5D169829F}" type="presParOf" srcId="{1C5260DB-2E84-447E-9684-C84541B892D9}" destId="{15BA1346-DF9D-499A-BE91-35D7851F28AD}" srcOrd="4" destOrd="0" presId="urn:microsoft.com/office/officeart/2005/8/layout/bProcess3"/>
    <dgm:cxn modelId="{347EDC20-024A-4537-856B-2CD927C135CD}" type="presParOf" srcId="{1C5260DB-2E84-447E-9684-C84541B892D9}" destId="{2EF047B4-7A38-4C91-B625-9E99510FDF4E}" srcOrd="5" destOrd="0" presId="urn:microsoft.com/office/officeart/2005/8/layout/bProcess3"/>
    <dgm:cxn modelId="{C8801CBD-0B0D-43B4-85D4-CFCE76E4ADD6}" type="presParOf" srcId="{2EF047B4-7A38-4C91-B625-9E99510FDF4E}" destId="{5DCC2B2D-3DE8-404C-8B91-5D3C49DA30FA}" srcOrd="0" destOrd="0" presId="urn:microsoft.com/office/officeart/2005/8/layout/bProcess3"/>
    <dgm:cxn modelId="{553974F9-EAAA-493A-ABB5-33134F10CD6C}" type="presParOf" srcId="{1C5260DB-2E84-447E-9684-C84541B892D9}" destId="{265CE9C2-C0E5-4593-B1D2-5ED77844056C}" srcOrd="6" destOrd="0" presId="urn:microsoft.com/office/officeart/2005/8/layout/bProcess3"/>
    <dgm:cxn modelId="{D37E9EAA-58A7-4C1E-8E5E-71E346062527}" type="presParOf" srcId="{1C5260DB-2E84-447E-9684-C84541B892D9}" destId="{50AA22FF-F6FB-4053-A77E-C0485D23FFC0}" srcOrd="7" destOrd="0" presId="urn:microsoft.com/office/officeart/2005/8/layout/bProcess3"/>
    <dgm:cxn modelId="{5530F4F8-BDE0-4954-BA61-28749C6CB17B}" type="presParOf" srcId="{50AA22FF-F6FB-4053-A77E-C0485D23FFC0}" destId="{671B9FC3-C5EB-4FFE-A2F3-A1101D937B79}" srcOrd="0" destOrd="0" presId="urn:microsoft.com/office/officeart/2005/8/layout/bProcess3"/>
    <dgm:cxn modelId="{BABAD912-EE7B-4332-B12D-B875E1648B2D}" type="presParOf" srcId="{1C5260DB-2E84-447E-9684-C84541B892D9}" destId="{094C8E73-C3FC-4DA5-B271-999261CBC24C}" srcOrd="8" destOrd="0" presId="urn:microsoft.com/office/officeart/2005/8/layout/bProcess3"/>
    <dgm:cxn modelId="{93AF410C-E2A3-42ED-8A19-F76811625709}" type="presParOf" srcId="{1C5260DB-2E84-447E-9684-C84541B892D9}" destId="{FF77A145-7BCD-475F-A11C-11163DF9163A}" srcOrd="9" destOrd="0" presId="urn:microsoft.com/office/officeart/2005/8/layout/bProcess3"/>
    <dgm:cxn modelId="{7198D28C-7127-492C-A7D5-647BE999EB4C}" type="presParOf" srcId="{FF77A145-7BCD-475F-A11C-11163DF9163A}" destId="{9C1C913C-E933-4056-92AB-A2966A512A48}" srcOrd="0" destOrd="0" presId="urn:microsoft.com/office/officeart/2005/8/layout/bProcess3"/>
    <dgm:cxn modelId="{105535FA-6684-4E6E-BAFA-7CF31522525E}" type="presParOf" srcId="{1C5260DB-2E84-447E-9684-C84541B892D9}" destId="{B9F06541-45C3-4217-893E-19EF3C7DBEA3}" srcOrd="10" destOrd="0" presId="urn:microsoft.com/office/officeart/2005/8/layout/bProcess3"/>
    <dgm:cxn modelId="{AF00A83F-C692-445D-AFAE-F34A1A1DFDA8}" type="presParOf" srcId="{1C5260DB-2E84-447E-9684-C84541B892D9}" destId="{03DE7F7D-9B46-403D-8F10-BA1589996DB5}" srcOrd="11" destOrd="0" presId="urn:microsoft.com/office/officeart/2005/8/layout/bProcess3"/>
    <dgm:cxn modelId="{F6EEC2EA-7EA1-496F-9FE3-88315ACBB87D}" type="presParOf" srcId="{03DE7F7D-9B46-403D-8F10-BA1589996DB5}" destId="{58FF1B26-070B-4E21-BDA9-182F36057952}" srcOrd="0" destOrd="0" presId="urn:microsoft.com/office/officeart/2005/8/layout/bProcess3"/>
    <dgm:cxn modelId="{C8C7BEB6-98EB-4104-BF13-F0DDAAB05C96}" type="presParOf" srcId="{1C5260DB-2E84-447E-9684-C84541B892D9}" destId="{89283F0B-40FC-40EF-8B67-6C743965D7E4}" srcOrd="12" destOrd="0" presId="urn:microsoft.com/office/officeart/2005/8/layout/bProcess3"/>
    <dgm:cxn modelId="{D863733F-ED20-43DB-9B94-36E3B8700502}" type="presParOf" srcId="{1C5260DB-2E84-447E-9684-C84541B892D9}" destId="{BDBED482-27D4-47AD-AB50-CE042A22A4FF}" srcOrd="13" destOrd="0" presId="urn:microsoft.com/office/officeart/2005/8/layout/bProcess3"/>
    <dgm:cxn modelId="{56F43741-AA3B-40F6-B3F4-6C2E1950A6F8}" type="presParOf" srcId="{BDBED482-27D4-47AD-AB50-CE042A22A4FF}" destId="{1C60B05F-DFCE-4DC7-9DEA-31DEF818B208}" srcOrd="0" destOrd="0" presId="urn:microsoft.com/office/officeart/2005/8/layout/bProcess3"/>
    <dgm:cxn modelId="{4D36DB87-6760-4AC2-86CD-0144891D6CC7}" type="presParOf" srcId="{1C5260DB-2E84-447E-9684-C84541B892D9}" destId="{5F7BDD01-C822-419F-B134-E3F33E049FB5}" srcOrd="14" destOrd="0" presId="urn:microsoft.com/office/officeart/2005/8/layout/bProcess3"/>
    <dgm:cxn modelId="{334B44EB-5A9E-45E8-AF3B-2175470E680B}" type="presParOf" srcId="{1C5260DB-2E84-447E-9684-C84541B892D9}" destId="{A70F6845-C7F7-4989-B90F-FDB659B5F9BA}" srcOrd="15" destOrd="0" presId="urn:microsoft.com/office/officeart/2005/8/layout/bProcess3"/>
    <dgm:cxn modelId="{8B2A4932-5080-4526-90B0-E019B68E6CD0}" type="presParOf" srcId="{A70F6845-C7F7-4989-B90F-FDB659B5F9BA}" destId="{2EC61336-4944-46BB-893C-0B6D571BA748}" srcOrd="0" destOrd="0" presId="urn:microsoft.com/office/officeart/2005/8/layout/bProcess3"/>
    <dgm:cxn modelId="{980AB7CE-0969-48CA-894A-97B281DACA10}" type="presParOf" srcId="{1C5260DB-2E84-447E-9684-C84541B892D9}" destId="{A7B4EF2B-1385-4354-B527-8073E874DD80}" srcOrd="16" destOrd="0" presId="urn:microsoft.com/office/officeart/2005/8/layout/bProcess3"/>
    <dgm:cxn modelId="{755F085A-E139-4017-9E5F-0E35959497A6}" type="presParOf" srcId="{1C5260DB-2E84-447E-9684-C84541B892D9}" destId="{EE2F86AA-9D3F-4ADD-89A1-2DF2FECF301D}" srcOrd="17" destOrd="0" presId="urn:microsoft.com/office/officeart/2005/8/layout/bProcess3"/>
    <dgm:cxn modelId="{005A625C-B4CE-48F4-8893-537B3844210A}" type="presParOf" srcId="{EE2F86AA-9D3F-4ADD-89A1-2DF2FECF301D}" destId="{60E665E0-7ED5-4D82-82FF-49C684E5A452}" srcOrd="0" destOrd="0" presId="urn:microsoft.com/office/officeart/2005/8/layout/bProcess3"/>
    <dgm:cxn modelId="{84E50D18-6C4D-4E31-B74B-E7163F7CDEC2}" type="presParOf" srcId="{1C5260DB-2E84-447E-9684-C84541B892D9}" destId="{7033EE93-D4A1-454E-AD0E-1A65BE684184}" srcOrd="18" destOrd="0" presId="urn:microsoft.com/office/officeart/2005/8/layout/bProcess3"/>
    <dgm:cxn modelId="{8FED824C-9C3C-4958-A90B-B1984A2DE3EB}" type="presParOf" srcId="{1C5260DB-2E84-447E-9684-C84541B892D9}" destId="{373D27FE-3B6A-49E0-81C1-89EE86FDA5C7}" srcOrd="19" destOrd="0" presId="urn:microsoft.com/office/officeart/2005/8/layout/bProcess3"/>
    <dgm:cxn modelId="{2A048DF0-7CB2-4964-8408-54AFEF5A4CCC}" type="presParOf" srcId="{373D27FE-3B6A-49E0-81C1-89EE86FDA5C7}" destId="{34F706EA-3552-405F-8445-75A583A4EC56}" srcOrd="0" destOrd="0" presId="urn:microsoft.com/office/officeart/2005/8/layout/bProcess3"/>
    <dgm:cxn modelId="{68CC627E-B3E5-4CFC-95C2-28286B6AF308}" type="presParOf" srcId="{1C5260DB-2E84-447E-9684-C84541B892D9}" destId="{A42AB0DA-0AB7-4FAC-A010-76302C21429C}" srcOrd="20" destOrd="0" presId="urn:microsoft.com/office/officeart/2005/8/layout/bProcess3"/>
    <dgm:cxn modelId="{7FEE6D60-3CBB-4E41-B836-AA6145164EF9}" type="presParOf" srcId="{1C5260DB-2E84-447E-9684-C84541B892D9}" destId="{A484D20C-A16A-4101-833A-EC3C4E8A5D13}" srcOrd="21" destOrd="0" presId="urn:microsoft.com/office/officeart/2005/8/layout/bProcess3"/>
    <dgm:cxn modelId="{CF4F5BE3-7774-4B27-A94D-1D14A35C4FD0}" type="presParOf" srcId="{A484D20C-A16A-4101-833A-EC3C4E8A5D13}" destId="{7C1626D1-BE7D-4981-AAB2-01E96C315485}" srcOrd="0" destOrd="0" presId="urn:microsoft.com/office/officeart/2005/8/layout/bProcess3"/>
    <dgm:cxn modelId="{796E8FF7-BB3C-4228-A337-D6EC937A6FED}" type="presParOf" srcId="{1C5260DB-2E84-447E-9684-C84541B892D9}" destId="{C57C2E4A-289D-433D-BFB3-612E8E485EDA}" srcOrd="22" destOrd="0" presId="urn:microsoft.com/office/officeart/2005/8/layout/bProcess3"/>
  </dgm:cxn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156484-F74E-4A38-8148-23713EA2F9E7}">
      <dsp:nvSpPr>
        <dsp:cNvPr id="0" name=""/>
        <dsp:cNvSpPr/>
      </dsp:nvSpPr>
      <dsp:spPr>
        <a:xfrm>
          <a:off x="141405" y="1576"/>
          <a:ext cx="1911114" cy="1146668"/>
        </a:xfrm>
        <a:prstGeom prst="roundRect">
          <a:avLst>
            <a:gd name="adj" fmla="val 10000"/>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Preprocessing</a:t>
          </a:r>
        </a:p>
      </dsp:txBody>
      <dsp:txXfrm>
        <a:off x="174990" y="35161"/>
        <a:ext cx="1843944" cy="1079498"/>
      </dsp:txXfrm>
    </dsp:sp>
    <dsp:sp modelId="{AE0C1FE3-6F2E-4A93-8320-EBC97D40ECEE}">
      <dsp:nvSpPr>
        <dsp:cNvPr id="0" name=""/>
        <dsp:cNvSpPr/>
      </dsp:nvSpPr>
      <dsp:spPr>
        <a:xfrm rot="5400000">
          <a:off x="894384" y="1282022"/>
          <a:ext cx="405156" cy="473956"/>
        </a:xfrm>
        <a:prstGeom prst="rightArrow">
          <a:avLst>
            <a:gd name="adj1" fmla="val 60000"/>
            <a:gd name="adj2" fmla="val 5000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rot="-5400000">
        <a:off x="954776" y="1316422"/>
        <a:ext cx="284374" cy="283609"/>
      </dsp:txXfrm>
    </dsp:sp>
    <dsp:sp modelId="{6821D5BD-3A70-451F-A3BE-EDA595F25F53}">
      <dsp:nvSpPr>
        <dsp:cNvPr id="0" name=""/>
        <dsp:cNvSpPr/>
      </dsp:nvSpPr>
      <dsp:spPr>
        <a:xfrm>
          <a:off x="141405" y="1912690"/>
          <a:ext cx="1911114" cy="1146668"/>
        </a:xfrm>
        <a:prstGeom prst="roundRect">
          <a:avLst>
            <a:gd name="adj" fmla="val 10000"/>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Compilation</a:t>
          </a:r>
        </a:p>
      </dsp:txBody>
      <dsp:txXfrm>
        <a:off x="174990" y="1946275"/>
        <a:ext cx="1843944" cy="1079498"/>
      </dsp:txXfrm>
    </dsp:sp>
    <dsp:sp modelId="{26E5F1EC-D21C-40E1-BADA-87D8E7B86E45}">
      <dsp:nvSpPr>
        <dsp:cNvPr id="0" name=""/>
        <dsp:cNvSpPr/>
      </dsp:nvSpPr>
      <dsp:spPr>
        <a:xfrm rot="5400000">
          <a:off x="894384" y="3193137"/>
          <a:ext cx="405156" cy="473956"/>
        </a:xfrm>
        <a:prstGeom prst="rightArrow">
          <a:avLst>
            <a:gd name="adj1" fmla="val 60000"/>
            <a:gd name="adj2" fmla="val 5000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rot="-5400000">
        <a:off x="954776" y="3227537"/>
        <a:ext cx="284374" cy="283609"/>
      </dsp:txXfrm>
    </dsp:sp>
    <dsp:sp modelId="{A0303B70-9305-45B7-BDFB-2AC4A19292E7}">
      <dsp:nvSpPr>
        <dsp:cNvPr id="0" name=""/>
        <dsp:cNvSpPr/>
      </dsp:nvSpPr>
      <dsp:spPr>
        <a:xfrm>
          <a:off x="141405" y="3823805"/>
          <a:ext cx="1911114" cy="1146668"/>
        </a:xfrm>
        <a:prstGeom prst="roundRect">
          <a:avLst>
            <a:gd name="adj" fmla="val 10000"/>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Assembling</a:t>
          </a:r>
        </a:p>
      </dsp:txBody>
      <dsp:txXfrm>
        <a:off x="174990" y="3857390"/>
        <a:ext cx="1843944" cy="10794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67E315-6C34-4AD9-ABCD-43BC68C3F154}">
      <dsp:nvSpPr>
        <dsp:cNvPr id="0" name=""/>
        <dsp:cNvSpPr/>
      </dsp:nvSpPr>
      <dsp:spPr>
        <a:xfrm>
          <a:off x="1254922" y="438316"/>
          <a:ext cx="257680" cy="91440"/>
        </a:xfrm>
        <a:custGeom>
          <a:avLst/>
          <a:gdLst/>
          <a:ahLst/>
          <a:cxnLst/>
          <a:rect l="0" t="0" r="0" b="0"/>
          <a:pathLst>
            <a:path>
              <a:moveTo>
                <a:pt x="0" y="45720"/>
              </a:moveTo>
              <a:lnTo>
                <a:pt x="257680"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376556" y="482594"/>
        <a:ext cx="14414" cy="2882"/>
      </dsp:txXfrm>
    </dsp:sp>
    <dsp:sp modelId="{3EEECDC5-9D82-4ED3-8E72-724B3BA04958}">
      <dsp:nvSpPr>
        <dsp:cNvPr id="0" name=""/>
        <dsp:cNvSpPr/>
      </dsp:nvSpPr>
      <dsp:spPr>
        <a:xfrm>
          <a:off x="3329" y="108018"/>
          <a:ext cx="1253393" cy="752035"/>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Fold constants</a:t>
          </a:r>
        </a:p>
      </dsp:txBody>
      <dsp:txXfrm>
        <a:off x="3329" y="108018"/>
        <a:ext cx="1253393" cy="752035"/>
      </dsp:txXfrm>
    </dsp:sp>
    <dsp:sp modelId="{2BD91025-A1DB-4396-8E74-BEBF7E97944B}">
      <dsp:nvSpPr>
        <dsp:cNvPr id="0" name=""/>
        <dsp:cNvSpPr/>
      </dsp:nvSpPr>
      <dsp:spPr>
        <a:xfrm>
          <a:off x="2796596" y="438316"/>
          <a:ext cx="257680" cy="91440"/>
        </a:xfrm>
        <a:custGeom>
          <a:avLst/>
          <a:gdLst/>
          <a:ahLst/>
          <a:cxnLst/>
          <a:rect l="0" t="0" r="0" b="0"/>
          <a:pathLst>
            <a:path>
              <a:moveTo>
                <a:pt x="0" y="45720"/>
              </a:moveTo>
              <a:lnTo>
                <a:pt x="257680"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18229" y="482594"/>
        <a:ext cx="14414" cy="2882"/>
      </dsp:txXfrm>
    </dsp:sp>
    <dsp:sp modelId="{CF37BE29-7AEC-46CF-8DD4-B1D35EF83F44}">
      <dsp:nvSpPr>
        <dsp:cNvPr id="0" name=""/>
        <dsp:cNvSpPr/>
      </dsp:nvSpPr>
      <dsp:spPr>
        <a:xfrm>
          <a:off x="1545003" y="108018"/>
          <a:ext cx="1253393" cy="752035"/>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Inline functions</a:t>
          </a:r>
        </a:p>
      </dsp:txBody>
      <dsp:txXfrm>
        <a:off x="1545003" y="108018"/>
        <a:ext cx="1253393" cy="752035"/>
      </dsp:txXfrm>
    </dsp:sp>
    <dsp:sp modelId="{2EF047B4-7A38-4C91-B625-9E99510FDF4E}">
      <dsp:nvSpPr>
        <dsp:cNvPr id="0" name=""/>
        <dsp:cNvSpPr/>
      </dsp:nvSpPr>
      <dsp:spPr>
        <a:xfrm>
          <a:off x="630026" y="858254"/>
          <a:ext cx="3083347" cy="257680"/>
        </a:xfrm>
        <a:custGeom>
          <a:avLst/>
          <a:gdLst/>
          <a:ahLst/>
          <a:cxnLst/>
          <a:rect l="0" t="0" r="0" b="0"/>
          <a:pathLst>
            <a:path>
              <a:moveTo>
                <a:pt x="3083347" y="0"/>
              </a:moveTo>
              <a:lnTo>
                <a:pt x="3083347" y="145940"/>
              </a:lnTo>
              <a:lnTo>
                <a:pt x="0" y="145940"/>
              </a:lnTo>
              <a:lnTo>
                <a:pt x="0" y="25768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94280" y="985653"/>
        <a:ext cx="154839" cy="2882"/>
      </dsp:txXfrm>
    </dsp:sp>
    <dsp:sp modelId="{15BA1346-DF9D-499A-BE91-35D7851F28AD}">
      <dsp:nvSpPr>
        <dsp:cNvPr id="0" name=""/>
        <dsp:cNvSpPr/>
      </dsp:nvSpPr>
      <dsp:spPr>
        <a:xfrm>
          <a:off x="3086677" y="108018"/>
          <a:ext cx="1253393" cy="752035"/>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Eliminate common subexpressions</a:t>
          </a:r>
        </a:p>
      </dsp:txBody>
      <dsp:txXfrm>
        <a:off x="3086677" y="108018"/>
        <a:ext cx="1253393" cy="752035"/>
      </dsp:txXfrm>
    </dsp:sp>
    <dsp:sp modelId="{50AA22FF-F6FB-4053-A77E-C0485D23FFC0}">
      <dsp:nvSpPr>
        <dsp:cNvPr id="0" name=""/>
        <dsp:cNvSpPr/>
      </dsp:nvSpPr>
      <dsp:spPr>
        <a:xfrm>
          <a:off x="1254922" y="1478632"/>
          <a:ext cx="257680" cy="91440"/>
        </a:xfrm>
        <a:custGeom>
          <a:avLst/>
          <a:gdLst/>
          <a:ahLst/>
          <a:cxnLst/>
          <a:rect l="0" t="0" r="0" b="0"/>
          <a:pathLst>
            <a:path>
              <a:moveTo>
                <a:pt x="0" y="45720"/>
              </a:moveTo>
              <a:lnTo>
                <a:pt x="257680"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376556" y="1522911"/>
        <a:ext cx="14414" cy="2882"/>
      </dsp:txXfrm>
    </dsp:sp>
    <dsp:sp modelId="{265CE9C2-C0E5-4593-B1D2-5ED77844056C}">
      <dsp:nvSpPr>
        <dsp:cNvPr id="0" name=""/>
        <dsp:cNvSpPr/>
      </dsp:nvSpPr>
      <dsp:spPr>
        <a:xfrm>
          <a:off x="3329" y="1148334"/>
          <a:ext cx="1253393" cy="752035"/>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Restructure loops</a:t>
          </a:r>
        </a:p>
      </dsp:txBody>
      <dsp:txXfrm>
        <a:off x="3329" y="1148334"/>
        <a:ext cx="1253393" cy="752035"/>
      </dsp:txXfrm>
    </dsp:sp>
    <dsp:sp modelId="{FF77A145-7BCD-475F-A11C-11163DF9163A}">
      <dsp:nvSpPr>
        <dsp:cNvPr id="0" name=""/>
        <dsp:cNvSpPr/>
      </dsp:nvSpPr>
      <dsp:spPr>
        <a:xfrm>
          <a:off x="2796596" y="1478632"/>
          <a:ext cx="257680" cy="91440"/>
        </a:xfrm>
        <a:custGeom>
          <a:avLst/>
          <a:gdLst/>
          <a:ahLst/>
          <a:cxnLst/>
          <a:rect l="0" t="0" r="0" b="0"/>
          <a:pathLst>
            <a:path>
              <a:moveTo>
                <a:pt x="0" y="45720"/>
              </a:moveTo>
              <a:lnTo>
                <a:pt x="257680"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18229" y="1522911"/>
        <a:ext cx="14414" cy="2882"/>
      </dsp:txXfrm>
    </dsp:sp>
    <dsp:sp modelId="{094C8E73-C3FC-4DA5-B271-999261CBC24C}">
      <dsp:nvSpPr>
        <dsp:cNvPr id="0" name=""/>
        <dsp:cNvSpPr/>
      </dsp:nvSpPr>
      <dsp:spPr>
        <a:xfrm>
          <a:off x="1545003" y="1148334"/>
          <a:ext cx="1253393" cy="752035"/>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Move code out of loops</a:t>
          </a:r>
        </a:p>
      </dsp:txBody>
      <dsp:txXfrm>
        <a:off x="1545003" y="1148334"/>
        <a:ext cx="1253393" cy="752035"/>
      </dsp:txXfrm>
    </dsp:sp>
    <dsp:sp modelId="{03DE7F7D-9B46-403D-8F10-BA1589996DB5}">
      <dsp:nvSpPr>
        <dsp:cNvPr id="0" name=""/>
        <dsp:cNvSpPr/>
      </dsp:nvSpPr>
      <dsp:spPr>
        <a:xfrm>
          <a:off x="630026" y="1898570"/>
          <a:ext cx="3083347" cy="257680"/>
        </a:xfrm>
        <a:custGeom>
          <a:avLst/>
          <a:gdLst/>
          <a:ahLst/>
          <a:cxnLst/>
          <a:rect l="0" t="0" r="0" b="0"/>
          <a:pathLst>
            <a:path>
              <a:moveTo>
                <a:pt x="3083347" y="0"/>
              </a:moveTo>
              <a:lnTo>
                <a:pt x="3083347" y="145940"/>
              </a:lnTo>
              <a:lnTo>
                <a:pt x="0" y="145940"/>
              </a:lnTo>
              <a:lnTo>
                <a:pt x="0" y="25768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94280" y="2025969"/>
        <a:ext cx="154839" cy="2882"/>
      </dsp:txXfrm>
    </dsp:sp>
    <dsp:sp modelId="{B9F06541-45C3-4217-893E-19EF3C7DBEA3}">
      <dsp:nvSpPr>
        <dsp:cNvPr id="0" name=""/>
        <dsp:cNvSpPr/>
      </dsp:nvSpPr>
      <dsp:spPr>
        <a:xfrm>
          <a:off x="3086677" y="1148334"/>
          <a:ext cx="1253393" cy="752035"/>
        </a:xfrm>
        <a:prstGeom prst="rect">
          <a:avLst/>
        </a:prstGeom>
        <a:solidFill>
          <a:schemeClr val="lt1">
            <a:hueOff val="0"/>
            <a:satOff val="0"/>
            <a:lumOff val="0"/>
            <a:alphaOff val="0"/>
          </a:schemeClr>
        </a:solidFill>
        <a:ln w="12700" cap="flat" cmpd="sng" algn="ctr">
          <a:solidFill>
            <a:srgbClr val="CC99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Reduce control flow to </a:t>
          </a:r>
          <a:r>
            <a:rPr lang="en-US" sz="1200" kern="1200" dirty="0" err="1"/>
            <a:t>gotos</a:t>
          </a:r>
          <a:endParaRPr lang="en-US" sz="1200" kern="1200" dirty="0"/>
        </a:p>
      </dsp:txBody>
      <dsp:txXfrm>
        <a:off x="3086677" y="1148334"/>
        <a:ext cx="1253393" cy="752035"/>
      </dsp:txXfrm>
    </dsp:sp>
    <dsp:sp modelId="{BDBED482-27D4-47AD-AB50-CE042A22A4FF}">
      <dsp:nvSpPr>
        <dsp:cNvPr id="0" name=""/>
        <dsp:cNvSpPr/>
      </dsp:nvSpPr>
      <dsp:spPr>
        <a:xfrm>
          <a:off x="1254922" y="2518949"/>
          <a:ext cx="257680" cy="91440"/>
        </a:xfrm>
        <a:custGeom>
          <a:avLst/>
          <a:gdLst/>
          <a:ahLst/>
          <a:cxnLst/>
          <a:rect l="0" t="0" r="0" b="0"/>
          <a:pathLst>
            <a:path>
              <a:moveTo>
                <a:pt x="0" y="45720"/>
              </a:moveTo>
              <a:lnTo>
                <a:pt x="257680"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376556" y="2563227"/>
        <a:ext cx="14414" cy="2882"/>
      </dsp:txXfrm>
    </dsp:sp>
    <dsp:sp modelId="{89283F0B-40FC-40EF-8B67-6C743965D7E4}">
      <dsp:nvSpPr>
        <dsp:cNvPr id="0" name=""/>
        <dsp:cNvSpPr/>
      </dsp:nvSpPr>
      <dsp:spPr>
        <a:xfrm>
          <a:off x="3329" y="2188651"/>
          <a:ext cx="1253393" cy="752035"/>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Eliminate dead code</a:t>
          </a:r>
        </a:p>
      </dsp:txBody>
      <dsp:txXfrm>
        <a:off x="3329" y="2188651"/>
        <a:ext cx="1253393" cy="752035"/>
      </dsp:txXfrm>
    </dsp:sp>
    <dsp:sp modelId="{A70F6845-C7F7-4989-B90F-FDB659B5F9BA}">
      <dsp:nvSpPr>
        <dsp:cNvPr id="0" name=""/>
        <dsp:cNvSpPr/>
      </dsp:nvSpPr>
      <dsp:spPr>
        <a:xfrm>
          <a:off x="2796596" y="2518949"/>
          <a:ext cx="257680" cy="91440"/>
        </a:xfrm>
        <a:custGeom>
          <a:avLst/>
          <a:gdLst/>
          <a:ahLst/>
          <a:cxnLst/>
          <a:rect l="0" t="0" r="0" b="0"/>
          <a:pathLst>
            <a:path>
              <a:moveTo>
                <a:pt x="0" y="45720"/>
              </a:moveTo>
              <a:lnTo>
                <a:pt x="257680"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18229" y="2563227"/>
        <a:ext cx="14414" cy="2882"/>
      </dsp:txXfrm>
    </dsp:sp>
    <dsp:sp modelId="{5F7BDD01-C822-419F-B134-E3F33E049FB5}">
      <dsp:nvSpPr>
        <dsp:cNvPr id="0" name=""/>
        <dsp:cNvSpPr/>
      </dsp:nvSpPr>
      <dsp:spPr>
        <a:xfrm>
          <a:off x="1545003" y="2188651"/>
          <a:ext cx="1253393" cy="752035"/>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Reduce operation strength</a:t>
          </a:r>
        </a:p>
      </dsp:txBody>
      <dsp:txXfrm>
        <a:off x="1545003" y="2188651"/>
        <a:ext cx="1253393" cy="752035"/>
      </dsp:txXfrm>
    </dsp:sp>
    <dsp:sp modelId="{EE2F86AA-9D3F-4ADD-89A1-2DF2FECF301D}">
      <dsp:nvSpPr>
        <dsp:cNvPr id="0" name=""/>
        <dsp:cNvSpPr/>
      </dsp:nvSpPr>
      <dsp:spPr>
        <a:xfrm>
          <a:off x="630026" y="2938887"/>
          <a:ext cx="3083347" cy="257680"/>
        </a:xfrm>
        <a:custGeom>
          <a:avLst/>
          <a:gdLst/>
          <a:ahLst/>
          <a:cxnLst/>
          <a:rect l="0" t="0" r="0" b="0"/>
          <a:pathLst>
            <a:path>
              <a:moveTo>
                <a:pt x="3083347" y="0"/>
              </a:moveTo>
              <a:lnTo>
                <a:pt x="3083347" y="145940"/>
              </a:lnTo>
              <a:lnTo>
                <a:pt x="0" y="145940"/>
              </a:lnTo>
              <a:lnTo>
                <a:pt x="0" y="25768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94280" y="3066286"/>
        <a:ext cx="154839" cy="2882"/>
      </dsp:txXfrm>
    </dsp:sp>
    <dsp:sp modelId="{A7B4EF2B-1385-4354-B527-8073E874DD80}">
      <dsp:nvSpPr>
        <dsp:cNvPr id="0" name=""/>
        <dsp:cNvSpPr/>
      </dsp:nvSpPr>
      <dsp:spPr>
        <a:xfrm>
          <a:off x="3086677" y="2188651"/>
          <a:ext cx="1253393" cy="752035"/>
        </a:xfrm>
        <a:prstGeom prst="rect">
          <a:avLst/>
        </a:prstGeom>
        <a:solidFill>
          <a:schemeClr val="lt1">
            <a:hueOff val="0"/>
            <a:satOff val="0"/>
            <a:lumOff val="0"/>
            <a:alphaOff val="0"/>
          </a:schemeClr>
        </a:solidFill>
        <a:ln w="12700" cap="flat" cmpd="sng" algn="ctr">
          <a:solidFill>
            <a:srgbClr val="CC99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Select instructions</a:t>
          </a:r>
        </a:p>
      </dsp:txBody>
      <dsp:txXfrm>
        <a:off x="3086677" y="2188651"/>
        <a:ext cx="1253393" cy="752035"/>
      </dsp:txXfrm>
    </dsp:sp>
    <dsp:sp modelId="{373D27FE-3B6A-49E0-81C1-89EE86FDA5C7}">
      <dsp:nvSpPr>
        <dsp:cNvPr id="0" name=""/>
        <dsp:cNvSpPr/>
      </dsp:nvSpPr>
      <dsp:spPr>
        <a:xfrm>
          <a:off x="1254922" y="3559265"/>
          <a:ext cx="257680" cy="91440"/>
        </a:xfrm>
        <a:custGeom>
          <a:avLst/>
          <a:gdLst/>
          <a:ahLst/>
          <a:cxnLst/>
          <a:rect l="0" t="0" r="0" b="0"/>
          <a:pathLst>
            <a:path>
              <a:moveTo>
                <a:pt x="0" y="45720"/>
              </a:moveTo>
              <a:lnTo>
                <a:pt x="257680"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376556" y="3603544"/>
        <a:ext cx="14414" cy="2882"/>
      </dsp:txXfrm>
    </dsp:sp>
    <dsp:sp modelId="{7033EE93-D4A1-454E-AD0E-1A65BE684184}">
      <dsp:nvSpPr>
        <dsp:cNvPr id="0" name=""/>
        <dsp:cNvSpPr/>
      </dsp:nvSpPr>
      <dsp:spPr>
        <a:xfrm>
          <a:off x="3329" y="3228967"/>
          <a:ext cx="1253393" cy="752035"/>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Schedule instructions</a:t>
          </a:r>
        </a:p>
      </dsp:txBody>
      <dsp:txXfrm>
        <a:off x="3329" y="3228967"/>
        <a:ext cx="1253393" cy="752035"/>
      </dsp:txXfrm>
    </dsp:sp>
    <dsp:sp modelId="{A484D20C-A16A-4101-833A-EC3C4E8A5D13}">
      <dsp:nvSpPr>
        <dsp:cNvPr id="0" name=""/>
        <dsp:cNvSpPr/>
      </dsp:nvSpPr>
      <dsp:spPr>
        <a:xfrm>
          <a:off x="2796596" y="3559265"/>
          <a:ext cx="257680" cy="91440"/>
        </a:xfrm>
        <a:custGeom>
          <a:avLst/>
          <a:gdLst/>
          <a:ahLst/>
          <a:cxnLst/>
          <a:rect l="0" t="0" r="0" b="0"/>
          <a:pathLst>
            <a:path>
              <a:moveTo>
                <a:pt x="0" y="45720"/>
              </a:moveTo>
              <a:lnTo>
                <a:pt x="257680"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18229" y="3603544"/>
        <a:ext cx="14414" cy="2882"/>
      </dsp:txXfrm>
    </dsp:sp>
    <dsp:sp modelId="{A42AB0DA-0AB7-4FAC-A010-76302C21429C}">
      <dsp:nvSpPr>
        <dsp:cNvPr id="0" name=""/>
        <dsp:cNvSpPr/>
      </dsp:nvSpPr>
      <dsp:spPr>
        <a:xfrm>
          <a:off x="1545003" y="3228967"/>
          <a:ext cx="1253393" cy="752035"/>
        </a:xfrm>
        <a:prstGeom prst="rect">
          <a:avLst/>
        </a:prstGeom>
        <a:solidFill>
          <a:schemeClr val="lt1">
            <a:hueOff val="0"/>
            <a:satOff val="0"/>
            <a:lumOff val="0"/>
            <a:alphaOff val="0"/>
          </a:schemeClr>
        </a:solidFill>
        <a:ln w="12700" cap="flat" cmpd="sng" algn="ctr">
          <a:solidFill>
            <a:srgbClr val="CC99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Allocate registers</a:t>
          </a:r>
        </a:p>
      </dsp:txBody>
      <dsp:txXfrm>
        <a:off x="1545003" y="3228967"/>
        <a:ext cx="1253393" cy="752035"/>
      </dsp:txXfrm>
    </dsp:sp>
    <dsp:sp modelId="{C57C2E4A-289D-433D-BFB3-612E8E485EDA}">
      <dsp:nvSpPr>
        <dsp:cNvPr id="0" name=""/>
        <dsp:cNvSpPr/>
      </dsp:nvSpPr>
      <dsp:spPr>
        <a:xfrm>
          <a:off x="3086677" y="3228967"/>
          <a:ext cx="1253393" cy="752035"/>
        </a:xfrm>
        <a:prstGeom prst="rect">
          <a:avLst/>
        </a:prstGeom>
        <a:solidFill>
          <a:schemeClr val="lt1">
            <a:hueOff val="0"/>
            <a:satOff val="0"/>
            <a:lumOff val="0"/>
            <a:alphaOff val="0"/>
          </a:schemeClr>
        </a:solidFill>
        <a:ln w="12700" cap="flat" cmpd="sng" algn="ctr">
          <a:solidFill>
            <a:srgbClr val="CC99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Emit assembly language</a:t>
          </a:r>
        </a:p>
      </dsp:txBody>
      <dsp:txXfrm>
        <a:off x="3086677" y="3228967"/>
        <a:ext cx="1253393" cy="752035"/>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BBF250-3188-4B97-91A0-4CBD75F11794}" type="datetimeFigureOut">
              <a:rPr lang="en-US" smtClean="0"/>
              <a:t>2/27/2023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9DC289-C093-4A03-96E3-7FA6F6D9C6F5}" type="slidenum">
              <a:rPr lang="en-US" smtClean="0"/>
              <a:t>‹#›</a:t>
            </a:fld>
            <a:endParaRPr lang="en-US"/>
          </a:p>
        </p:txBody>
      </p:sp>
    </p:spTree>
    <p:extLst>
      <p:ext uri="{BB962C8B-B14F-4D97-AF65-F5344CB8AC3E}">
        <p14:creationId xmlns:p14="http://schemas.microsoft.com/office/powerpoint/2010/main" val="24784106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Probably the most obvious local optimization there is: if you can have the compiler do some math, instead of doing it when the program is run, that’s a win.  For example, you remember all those wacky expressions you had to write in data lab to get big constants? If you go back and disassemble your solutions you’ll probably see hex FF00 instead of hex FF shift left 8, and so on.</a:t>
            </a:r>
          </a:p>
          <a:p>
            <a:endParaRPr lang="en-US" dirty="0"/>
          </a:p>
          <a:p>
            <a:r>
              <a:rPr lang="en-US" dirty="0"/>
              <a:t>Really clever compilers might be able to fold through C library functions with constant arguments.</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14</a:t>
            </a:fld>
            <a:endParaRPr lang="en-US"/>
          </a:p>
        </p:txBody>
      </p:sp>
    </p:spTree>
    <p:extLst>
      <p:ext uri="{BB962C8B-B14F-4D97-AF65-F5344CB8AC3E}">
        <p14:creationId xmlns:p14="http://schemas.microsoft.com/office/powerpoint/2010/main" val="42659805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doesn’t matter what order the first loop nest is done in, so – assuming the compiler knows that, which it probably does for atan2 – it can swap the roles of I and J so that the A matrix is written in cache-friendly order.  This is called loop interchange because it’s logically the same as swapping the two loops.   I wrote it this way because …</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25</a:t>
            </a:fld>
            <a:endParaRPr lang="en-US"/>
          </a:p>
        </p:txBody>
      </p:sp>
    </p:spTree>
    <p:extLst>
      <p:ext uri="{BB962C8B-B14F-4D97-AF65-F5344CB8AC3E}">
        <p14:creationId xmlns:p14="http://schemas.microsoft.com/office/powerpoint/2010/main" val="38860800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next optimization, loop fusion, is going to notice that the two loop nests have the exact same limits and no conflicting side effects, and so we can do them at the same time.  This reduces the amount of branching and bookkeeping and also makes better use of memory cache – now we are using a[</a:t>
            </a:r>
            <a:r>
              <a:rPr lang="en-US" dirty="0" err="1"/>
              <a:t>i</a:t>
            </a:r>
            <a:r>
              <a:rPr lang="en-US" dirty="0"/>
              <a:t>*</a:t>
            </a:r>
            <a:r>
              <a:rPr lang="en-US" dirty="0" err="1"/>
              <a:t>n+j</a:t>
            </a:r>
            <a:r>
              <a:rPr lang="en-US" dirty="0"/>
              <a:t>] right after we set it.</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26</a:t>
            </a:fld>
            <a:endParaRPr lang="en-US"/>
          </a:p>
        </p:txBody>
      </p:sp>
    </p:spTree>
    <p:extLst>
      <p:ext uri="{BB962C8B-B14F-4D97-AF65-F5344CB8AC3E}">
        <p14:creationId xmlns:p14="http://schemas.microsoft.com/office/powerpoint/2010/main" val="14432363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inner loop always runs from zero to N-1, and we’re always working with array element </a:t>
            </a:r>
            <a:r>
              <a:rPr lang="en-US" dirty="0" err="1"/>
              <a:t>i</a:t>
            </a:r>
            <a:r>
              <a:rPr lang="en-US" dirty="0"/>
              <a:t>*</a:t>
            </a:r>
            <a:r>
              <a:rPr lang="en-US" dirty="0" err="1"/>
              <a:t>n+j</a:t>
            </a:r>
            <a:r>
              <a:rPr lang="en-US" dirty="0"/>
              <a:t>, and that means we can combine the inner and outer loops and get rid of j by doing math on I instead.</a:t>
            </a:r>
          </a:p>
          <a:p>
            <a:r>
              <a:rPr lang="en-US" dirty="0"/>
              <a:t>This is mainly valuable if it frees up registers that we need for something else. It also means fewer, more predictable branches.</a:t>
            </a:r>
          </a:p>
          <a:p>
            <a:r>
              <a:rPr lang="en-US" dirty="0"/>
              <a:t>The compiler might not do it in this case because it introduces a </a:t>
            </a:r>
            <a:r>
              <a:rPr lang="en-US" i="1" dirty="0"/>
              <a:t>division</a:t>
            </a:r>
            <a:r>
              <a:rPr lang="en-US" dirty="0"/>
              <a:t>, yuck, slow.  Of course, we’re calling a trig function on every iteration, that’s even slower.</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27</a:t>
            </a:fld>
            <a:endParaRPr lang="en-US"/>
          </a:p>
        </p:txBody>
      </p:sp>
    </p:spTree>
    <p:extLst>
      <p:ext uri="{BB962C8B-B14F-4D97-AF65-F5344CB8AC3E}">
        <p14:creationId xmlns:p14="http://schemas.microsoft.com/office/powerpoint/2010/main" val="16070105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inner loop always runs from zero to N-1, and we’re always working with array element </a:t>
            </a:r>
            <a:r>
              <a:rPr lang="en-US" dirty="0" err="1"/>
              <a:t>i</a:t>
            </a:r>
            <a:r>
              <a:rPr lang="en-US" dirty="0"/>
              <a:t>*</a:t>
            </a:r>
            <a:r>
              <a:rPr lang="en-US" dirty="0" err="1"/>
              <a:t>n+j</a:t>
            </a:r>
            <a:r>
              <a:rPr lang="en-US" dirty="0"/>
              <a:t>, and that means we can combine the inner and outer loops and get rid of j by doing math on I instead.</a:t>
            </a:r>
          </a:p>
          <a:p>
            <a:r>
              <a:rPr lang="en-US" dirty="0"/>
              <a:t>This is mainly valuable if it frees up registers that we need for something else. It also means fewer, more predictable branches.</a:t>
            </a:r>
          </a:p>
          <a:p>
            <a:r>
              <a:rPr lang="en-US" dirty="0"/>
              <a:t>The compiler might not do it in this case because it introduces a </a:t>
            </a:r>
            <a:r>
              <a:rPr lang="en-US" i="1" dirty="0"/>
              <a:t>division</a:t>
            </a:r>
            <a:r>
              <a:rPr lang="en-US" dirty="0"/>
              <a:t>, yuck, slow.  Of course, we’re calling a trig function on every iteration, that’s even slower.</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28</a:t>
            </a:fld>
            <a:endParaRPr lang="en-US"/>
          </a:p>
        </p:txBody>
      </p:sp>
    </p:spTree>
    <p:extLst>
      <p:ext uri="{BB962C8B-B14F-4D97-AF65-F5344CB8AC3E}">
        <p14:creationId xmlns:p14="http://schemas.microsoft.com/office/powerpoint/2010/main" val="33546032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w="9525"/>
        </p:spPr>
        <p:txBody>
          <a:bodyPr/>
          <a:lstStyle/>
          <a:p>
            <a:r>
              <a:rPr lang="en-US" dirty="0"/>
              <a:t>Compilers aren’t magic and they aren’t creative. This means they can’t do everything for you.</a:t>
            </a:r>
          </a:p>
          <a:p>
            <a:r>
              <a:rPr lang="en-US" dirty="0"/>
              <a:t>In most cases they can’t make your </a:t>
            </a:r>
            <a:r>
              <a:rPr lang="en-US" i="1" dirty="0"/>
              <a:t>algorithm</a:t>
            </a:r>
            <a:r>
              <a:rPr lang="en-US" dirty="0"/>
              <a:t> better.  They can edit all the unnecessary instructions out of your bubble sort, but it will still be bubble sort, not quicksort.</a:t>
            </a:r>
          </a:p>
          <a:p>
            <a:r>
              <a:rPr lang="en-US" dirty="0"/>
              <a:t>They don’t know what’s in or out of scope of your design, so they can’t change any behavior, not even edge-case behavior you never cared about… unless the language says it’s OK. A language spec might allow its compilers to apply the associative law to floating-point calculations even though floating point arithmetic isn’t associative.</a:t>
            </a:r>
          </a:p>
          <a:p>
            <a:r>
              <a:rPr lang="en-US" dirty="0"/>
              <a:t>They usually only look at one function at a time, just to keep compilation time down—except that </a:t>
            </a:r>
            <a:r>
              <a:rPr lang="en-US" i="1" dirty="0" err="1"/>
              <a:t>inlining</a:t>
            </a:r>
            <a:r>
              <a:rPr lang="en-US" dirty="0"/>
              <a:t> merges many functions into one.</a:t>
            </a:r>
          </a:p>
          <a:p>
            <a:r>
              <a:rPr lang="en-US" dirty="0"/>
              <a:t>And they typically have no information about what will happen when the program is run.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w="9525"/>
        </p:spPr>
        <p:txBody>
          <a:bodyPr/>
          <a:lstStyle/>
          <a:p>
            <a:r>
              <a:rPr lang="en-US" dirty="0"/>
              <a:t>A is N-by-N square matrix and we want to sum up the values in each row and put the sums in another array B.</a:t>
            </a:r>
          </a:p>
          <a:p>
            <a:endParaRPr lang="en-US" dirty="0"/>
          </a:p>
          <a:p>
            <a:r>
              <a:rPr lang="en-US" dirty="0"/>
              <a:t>The compiler loads b[</a:t>
            </a:r>
            <a:r>
              <a:rPr lang="en-US" dirty="0" err="1"/>
              <a:t>i</a:t>
            </a:r>
            <a:r>
              <a:rPr lang="en-US" dirty="0"/>
              <a:t>] from memory, adds a[</a:t>
            </a:r>
            <a:r>
              <a:rPr lang="en-US" dirty="0" err="1"/>
              <a:t>i</a:t>
            </a:r>
            <a:r>
              <a:rPr lang="en-US" dirty="0"/>
              <a:t>][j], and writes it back, on each cycle.  Why?</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w="9525"/>
        </p:spPr>
        <p:txBody>
          <a:bodyPr/>
          <a:lstStyle/>
          <a:p>
            <a:r>
              <a:rPr lang="en-US" dirty="0"/>
              <a:t>A is N-by-N square matrix and we want to sum up the values in each row and put the sums in another array B.</a:t>
            </a:r>
          </a:p>
          <a:p>
            <a:endParaRPr lang="en-US" dirty="0"/>
          </a:p>
          <a:p>
            <a:r>
              <a:rPr lang="en-US" dirty="0"/>
              <a:t>The compiler loads b[</a:t>
            </a:r>
            <a:r>
              <a:rPr lang="en-US" dirty="0" err="1"/>
              <a:t>i</a:t>
            </a:r>
            <a:r>
              <a:rPr lang="en-US" dirty="0"/>
              <a:t>] from memory, adds a[</a:t>
            </a:r>
            <a:r>
              <a:rPr lang="en-US" dirty="0" err="1"/>
              <a:t>i</a:t>
            </a:r>
            <a:r>
              <a:rPr lang="en-US" dirty="0"/>
              <a:t>][j], and writes it back, on each cycle.  Why?</a:t>
            </a:r>
          </a:p>
        </p:txBody>
      </p:sp>
    </p:spTree>
    <p:extLst>
      <p:ext uri="{BB962C8B-B14F-4D97-AF65-F5344CB8AC3E}">
        <p14:creationId xmlns:p14="http://schemas.microsoft.com/office/powerpoint/2010/main" val="22204584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w="9525"/>
        </p:spPr>
        <p:txBody>
          <a:bodyPr/>
          <a:lstStyle/>
          <a:p>
            <a:r>
              <a:rPr lang="en-US" dirty="0"/>
              <a:t>Well, what if B is inside A? Then, every time we modify B, we change the values in A and that might change what the next addition produces.  Watch what happens to the values in A as I step through the loop.</a:t>
            </a:r>
          </a:p>
          <a:p>
            <a:endParaRPr lang="en-US" dirty="0"/>
          </a:p>
          <a:p>
            <a:r>
              <a:rPr lang="en-US" dirty="0"/>
              <a:t>Remember I said the compiler can’t change any program behavior? That it doesn’t know what the programmer wanted? This could have been what the programmer wanted, even though what you get in B is not the sum of each row in A as it was before the call.</a:t>
            </a:r>
          </a:p>
          <a:p>
            <a:endParaRPr lang="en-US" dirty="0"/>
          </a:p>
          <a:p>
            <a:r>
              <a:rPr lang="en-US" dirty="0"/>
              <a:t>This is called pointer aliasing, or memory aliasing.</a:t>
            </a:r>
          </a:p>
        </p:txBody>
      </p:sp>
    </p:spTree>
    <p:extLst>
      <p:ext uri="{BB962C8B-B14F-4D97-AF65-F5344CB8AC3E}">
        <p14:creationId xmlns:p14="http://schemas.microsoft.com/office/powerpoint/2010/main" val="8635678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big blocker for optimization is function calls.</a:t>
            </a:r>
          </a:p>
          <a:p>
            <a:endParaRPr lang="en-US" dirty="0"/>
          </a:p>
          <a:p>
            <a:r>
              <a:rPr lang="en-US" dirty="0"/>
              <a:t>The compiler only looks at one function at a time – there are exceptions, like </a:t>
            </a:r>
            <a:r>
              <a:rPr lang="en-US" dirty="0" err="1"/>
              <a:t>inlining</a:t>
            </a:r>
            <a:r>
              <a:rPr lang="en-US" dirty="0"/>
              <a:t>, but even then usually only within a single file – and it mostly doesn’t know what any other function does while it’s working on each one.  It has to assume function calls could do almost anything.</a:t>
            </a:r>
          </a:p>
          <a:p>
            <a:endParaRPr lang="en-US" dirty="0"/>
          </a:p>
          <a:p>
            <a:r>
              <a:rPr lang="en-US" dirty="0"/>
              <a:t>That means it can’t optimize function calls very much.  It can’t move them around, it can’t change the number of times a function is called, and it can’t assume data it loaded from memory before a function call is unchanged afterward.</a:t>
            </a:r>
          </a:p>
          <a:p>
            <a:endParaRPr lang="en-US" dirty="0"/>
          </a:p>
          <a:p>
            <a:r>
              <a:rPr lang="en-US" dirty="0"/>
              <a:t>For example, here’s </a:t>
            </a:r>
            <a:r>
              <a:rPr lang="en-US" dirty="0" err="1"/>
              <a:t>strlen</a:t>
            </a:r>
            <a:r>
              <a:rPr lang="en-US" dirty="0"/>
              <a:t> from the standard library.  It loops over every character in the string, so it has order-of-N execution time.  It doesn’t modify memory, and the return value only depends on the argument and the data in memory pointed to by the argument.  It’s a standard library function so the compiler might know some of that, but probably not.</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42</a:t>
            </a:fld>
            <a:endParaRPr lang="en-US"/>
          </a:p>
        </p:txBody>
      </p:sp>
    </p:spTree>
    <p:extLst>
      <p:ext uri="{BB962C8B-B14F-4D97-AF65-F5344CB8AC3E}">
        <p14:creationId xmlns:p14="http://schemas.microsoft.com/office/powerpoint/2010/main" val="22439548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 can think of a mathematical operator – like addition, or matrix product, or whatever – that isn’t associative?  </a:t>
            </a:r>
            <a:r>
              <a:rPr lang="en-US" dirty="0" err="1"/>
              <a:t>Paren</a:t>
            </a:r>
            <a:r>
              <a:rPr lang="en-US" dirty="0"/>
              <a:t> A op B, close </a:t>
            </a:r>
            <a:r>
              <a:rPr lang="en-US" dirty="0" err="1"/>
              <a:t>paren</a:t>
            </a:r>
            <a:r>
              <a:rPr lang="en-US" dirty="0"/>
              <a:t>, op C is not the same as A op </a:t>
            </a:r>
            <a:r>
              <a:rPr lang="en-US" dirty="0" err="1"/>
              <a:t>paren</a:t>
            </a:r>
            <a:r>
              <a:rPr lang="en-US" dirty="0"/>
              <a:t> B op C, close </a:t>
            </a:r>
            <a:r>
              <a:rPr lang="en-US" dirty="0" err="1"/>
              <a:t>paren</a:t>
            </a:r>
            <a:r>
              <a:rPr lang="en-US" dirty="0"/>
              <a:t>?  [Demand at least two examples from class, then reveal next part of slide.]</a:t>
            </a:r>
          </a:p>
          <a:p>
            <a:endParaRPr lang="en-US" dirty="0"/>
          </a:p>
          <a:p>
            <a:r>
              <a:rPr lang="en-US" dirty="0"/>
              <a:t>These are my top three examples: octonions, which are like complex numbers, but with eight dimensions instead of two; vector cross product (unlike vector exterior product); and … floating point numbers.</a:t>
            </a:r>
          </a:p>
          <a:p>
            <a:endParaRPr lang="en-US" dirty="0"/>
          </a:p>
          <a:p>
            <a:r>
              <a:rPr lang="en-US" dirty="0"/>
              <a:t>[reveal] Floating point numbers aren’t associative because of rounding error.  If you add 1.0 to 1.5x10^38 in single precision IEEE float, it gets rounded back to 1.5x10^38, so if you then subtract 1.5x10^38 again you get zero. But if you do it in the other order, 1.5x10^38 minus 1.5x10^38 is zero, plus one is one.</a:t>
            </a:r>
          </a:p>
          <a:p>
            <a:endParaRPr lang="en-US" dirty="0"/>
          </a:p>
          <a:p>
            <a:r>
              <a:rPr lang="en-US" dirty="0"/>
              <a:t>[reveal] In C the compiler is only allowed to change order of operations if it gives the same result, so it has to be very cautious about reordering floating point math.</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48</a:t>
            </a:fld>
            <a:endParaRPr lang="en-US"/>
          </a:p>
        </p:txBody>
      </p:sp>
    </p:spTree>
    <p:extLst>
      <p:ext uri="{BB962C8B-B14F-4D97-AF65-F5344CB8AC3E}">
        <p14:creationId xmlns:p14="http://schemas.microsoft.com/office/powerpoint/2010/main" val="14135359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easy, reliable local optimization is to replace expensive machine instructions with cheap ones.  This is the optimizer that likes to turn </a:t>
            </a:r>
            <a:r>
              <a:rPr lang="en-US" dirty="0" err="1"/>
              <a:t>mul</a:t>
            </a:r>
            <a:r>
              <a:rPr lang="en-US" dirty="0"/>
              <a:t> into lea.</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15</a:t>
            </a:fld>
            <a:endParaRPr lang="en-US"/>
          </a:p>
        </p:txBody>
      </p:sp>
    </p:spTree>
    <p:extLst>
      <p:ext uri="{BB962C8B-B14F-4D97-AF65-F5344CB8AC3E}">
        <p14:creationId xmlns:p14="http://schemas.microsoft.com/office/powerpoint/2010/main" val="17061842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remember last week we talked about how much matrix multiply speeds up if you do it in blocks for better cache use?</a:t>
            </a:r>
          </a:p>
          <a:p>
            <a:endParaRPr lang="en-US" dirty="0"/>
          </a:p>
          <a:p>
            <a:r>
              <a:rPr lang="en-US" dirty="0"/>
              <a:t>The compiler can’t do that transformation for you.</a:t>
            </a:r>
          </a:p>
          <a:p>
            <a:endParaRPr lang="en-US" dirty="0"/>
          </a:p>
          <a:p>
            <a:r>
              <a:rPr lang="en-US" dirty="0"/>
              <a:t>Unless maybe there’s a special option, like GCC’s –</a:t>
            </a:r>
            <a:r>
              <a:rPr lang="en-US" dirty="0" err="1"/>
              <a:t>ffast</a:t>
            </a:r>
            <a:r>
              <a:rPr lang="en-US" dirty="0"/>
              <a:t>-math, to tell it not to worry about getting the numbers right.</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50</a:t>
            </a:fld>
            <a:endParaRPr lang="en-US"/>
          </a:p>
        </p:txBody>
      </p:sp>
    </p:spTree>
    <p:extLst>
      <p:ext uri="{BB962C8B-B14F-4D97-AF65-F5344CB8AC3E}">
        <p14:creationId xmlns:p14="http://schemas.microsoft.com/office/powerpoint/2010/main" val="19488403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code is never going to be executed, don’t write it out!  And don’t do any calculations that would only be used by code that’s never executed, or that has its result overwritten before it’s used.</a:t>
            </a:r>
          </a:p>
          <a:p>
            <a:endParaRPr lang="en-US" dirty="0"/>
          </a:p>
          <a:p>
            <a:r>
              <a:rPr lang="en-US" dirty="0"/>
              <a:t>You might be thinking “why would anyone write that in the first place?” but other optimizations often make code be dead.  Maybe that “if zero” was “if some arithmetic that the constant folder evaluated to zero” in the source code.</a:t>
            </a:r>
          </a:p>
          <a:p>
            <a:endParaRPr lang="en-US" dirty="0"/>
          </a:p>
          <a:p>
            <a:r>
              <a:rPr lang="en-US" dirty="0"/>
              <a:t>This is arguably a global optimization – it changes the control flow graph -- but it’s so easy and reliable it usually gets lumped with the local ones.</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16</a:t>
            </a:fld>
            <a:endParaRPr lang="en-US"/>
          </a:p>
        </p:txBody>
      </p:sp>
    </p:spTree>
    <p:extLst>
      <p:ext uri="{BB962C8B-B14F-4D97-AF65-F5344CB8AC3E}">
        <p14:creationId xmlns:p14="http://schemas.microsoft.com/office/powerpoint/2010/main" val="14909210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you’ve got to do a calculation, only do it once, and remember the result.  This complex expression reads from memory four times, but we can calculate the address of v[</a:t>
            </a:r>
            <a:r>
              <a:rPr lang="en-US" dirty="0" err="1"/>
              <a:t>i</a:t>
            </a:r>
            <a:r>
              <a:rPr lang="en-US" dirty="0"/>
              <a:t>] just once…</a:t>
            </a:r>
          </a:p>
          <a:p>
            <a:endParaRPr lang="en-US" dirty="0"/>
          </a:p>
          <a:p>
            <a:r>
              <a:rPr lang="en-US" dirty="0"/>
              <a:t>… and we can load dot x and dot y from memory once each</a:t>
            </a:r>
          </a:p>
          <a:p>
            <a:endParaRPr lang="en-US" dirty="0"/>
          </a:p>
          <a:p>
            <a:r>
              <a:rPr lang="en-US" dirty="0"/>
              <a:t>… and finally we can do all the arithmetic in registers.</a:t>
            </a:r>
          </a:p>
          <a:p>
            <a:endParaRPr lang="en-US" dirty="0"/>
          </a:p>
          <a:p>
            <a:r>
              <a:rPr lang="en-US" dirty="0"/>
              <a:t>This can be a local or a global optimization and there are at least five different algorithms for it.</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17</a:t>
            </a:fld>
            <a:endParaRPr lang="en-US"/>
          </a:p>
        </p:txBody>
      </p:sp>
    </p:spTree>
    <p:extLst>
      <p:ext uri="{BB962C8B-B14F-4D97-AF65-F5344CB8AC3E}">
        <p14:creationId xmlns:p14="http://schemas.microsoft.com/office/powerpoint/2010/main" val="30829117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most important global optimizations is </a:t>
            </a:r>
            <a:r>
              <a:rPr lang="en-US" dirty="0" err="1"/>
              <a:t>inlining</a:t>
            </a:r>
            <a:r>
              <a:rPr lang="en-US" dirty="0"/>
              <a:t>.  Take a short function and copy its body in place of all calls to it.  Obviously this cuts out the function call overhead, but it also gets around that one-function-at-a-time restriction and gives the compiler opportunities to do more other optimizations.  Here we have two simple functions and there’s not much to do to either one by itself, but if we combine them…</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20</a:t>
            </a:fld>
            <a:endParaRPr lang="en-US"/>
          </a:p>
        </p:txBody>
      </p:sp>
    </p:spTree>
    <p:extLst>
      <p:ext uri="{BB962C8B-B14F-4D97-AF65-F5344CB8AC3E}">
        <p14:creationId xmlns:p14="http://schemas.microsoft.com/office/powerpoint/2010/main" val="37515991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each of the function calls is an expression that we can optimize based on the value of x at each call site.</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21</a:t>
            </a:fld>
            <a:endParaRPr lang="en-US"/>
          </a:p>
        </p:txBody>
      </p:sp>
    </p:spTree>
    <p:extLst>
      <p:ext uri="{BB962C8B-B14F-4D97-AF65-F5344CB8AC3E}">
        <p14:creationId xmlns:p14="http://schemas.microsoft.com/office/powerpoint/2010/main" val="13683107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so </a:t>
            </a:r>
            <a:r>
              <a:rPr lang="en-US" dirty="0" err="1"/>
              <a:t>inlining</a:t>
            </a:r>
            <a:r>
              <a:rPr lang="en-US" dirty="0"/>
              <a:t> plus local optimizations produces this much simpler function.</a:t>
            </a:r>
          </a:p>
          <a:p>
            <a:endParaRPr lang="en-US" dirty="0"/>
          </a:p>
          <a:p>
            <a:r>
              <a:rPr lang="en-US" dirty="0"/>
              <a:t>This kind of opportunity to simplify the code after </a:t>
            </a:r>
            <a:r>
              <a:rPr lang="en-US" dirty="0" err="1"/>
              <a:t>inlining</a:t>
            </a:r>
            <a:r>
              <a:rPr lang="en-US" dirty="0"/>
              <a:t>, comes up a whole lot in C++ with template functions.  If you ever wondered why almost the entire implementation of std::string and std::map is in the header files?  It’s so the compiler can inline all of it and then simplify it down to the cases that matter for the actual program.</a:t>
            </a:r>
          </a:p>
          <a:p>
            <a:endParaRPr lang="en-US" dirty="0"/>
          </a:p>
          <a:p>
            <a:r>
              <a:rPr lang="en-US" dirty="0"/>
              <a:t>The catch to </a:t>
            </a:r>
            <a:r>
              <a:rPr lang="en-US" dirty="0" err="1"/>
              <a:t>inlining</a:t>
            </a:r>
            <a:r>
              <a:rPr lang="en-US" dirty="0"/>
              <a:t> is that if you do it too much, the program can become really big.  Too big for the instruction cache.  That makes it slow no matter what.</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22</a:t>
            </a:fld>
            <a:endParaRPr lang="en-US"/>
          </a:p>
        </p:txBody>
      </p:sp>
    </p:spTree>
    <p:extLst>
      <p:ext uri="{BB962C8B-B14F-4D97-AF65-F5344CB8AC3E}">
        <p14:creationId xmlns:p14="http://schemas.microsoft.com/office/powerpoint/2010/main" val="30305027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ln w="9525"/>
        </p:spPr>
        <p:txBody>
          <a:bodyPr/>
          <a:lstStyle/>
          <a:p>
            <a:r>
              <a:rPr lang="en-US" dirty="0"/>
              <a:t>Sometimes a program computes the same value over and over because the expression is inside a loop.  If every iteration of the loop computes the same result, we say the calculation is a ‘loop invariant’ and we move it to above the loop.  It’s CSE in time instead of space.  In the example, n times I is invariant so we make a temp variable for it.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called “loop nest optimization.” </a:t>
            </a:r>
          </a:p>
          <a:p>
            <a:endParaRPr lang="en-US" dirty="0"/>
          </a:p>
          <a:p>
            <a:r>
              <a:rPr lang="en-US" dirty="0"/>
              <a:t>Here’s a messy calculation with two stages, each of which is a two-deep loop nest.  Compilers put scary amounts of algebra into making this kind of code go fast because guess what: most of a computer’s CPU time is spent in loops.</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24</a:t>
            </a:fld>
            <a:endParaRPr lang="en-US"/>
          </a:p>
        </p:txBody>
      </p:sp>
    </p:spTree>
    <p:extLst>
      <p:ext uri="{BB962C8B-B14F-4D97-AF65-F5344CB8AC3E}">
        <p14:creationId xmlns:p14="http://schemas.microsoft.com/office/powerpoint/2010/main" val="16666357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4E2A84"/>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0F8AEA4-90DD-470A-A00C-52C76871BE7D}"/>
              </a:ext>
            </a:extLst>
          </p:cNvPr>
          <p:cNvSpPr/>
          <p:nvPr userDrawn="1"/>
        </p:nvSpPr>
        <p:spPr>
          <a:xfrm>
            <a:off x="607595" y="684106"/>
            <a:ext cx="10972799" cy="54853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NWU PPT Wide Opt 2_Master.jpg">
            <a:extLst>
              <a:ext uri="{FF2B5EF4-FFF2-40B4-BE49-F238E27FC236}">
                <a16:creationId xmlns:a16="http://schemas.microsoft.com/office/drawing/2014/main" id="{D5195E2D-71BD-4DAB-A8EA-C60068318A8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92641"/>
          <a:stretch/>
        </p:blipFill>
        <p:spPr>
          <a:xfrm>
            <a:off x="0" y="6353298"/>
            <a:ext cx="12192000" cy="504701"/>
          </a:xfrm>
          <a:prstGeom prst="rect">
            <a:avLst/>
          </a:prstGeom>
        </p:spPr>
      </p:pic>
      <p:sp>
        <p:nvSpPr>
          <p:cNvPr id="2" name="Title 1">
            <a:extLst>
              <a:ext uri="{FF2B5EF4-FFF2-40B4-BE49-F238E27FC236}">
                <a16:creationId xmlns:a16="http://schemas.microsoft.com/office/drawing/2014/main" id="{39A78A89-7B53-4AF2-9B97-0D7A0E3C415D}"/>
              </a:ext>
            </a:extLst>
          </p:cNvPr>
          <p:cNvSpPr>
            <a:spLocks noGrp="1"/>
          </p:cNvSpPr>
          <p:nvPr>
            <p:ph type="ctrTitle"/>
          </p:nvPr>
        </p:nvSpPr>
        <p:spPr>
          <a:xfrm>
            <a:off x="607595" y="684106"/>
            <a:ext cx="10972799" cy="2286000"/>
          </a:xfrm>
          <a:prstGeom prst="rect">
            <a:avLst/>
          </a:prstGeom>
        </p:spPr>
        <p:txBody>
          <a:bodyPr anchor="b"/>
          <a:lstStyle>
            <a:lvl1pPr algn="ctr">
              <a:defRPr sz="6000" b="1"/>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A3757E7-8A62-4C6A-A11F-B44CFFC7E267}"/>
              </a:ext>
            </a:extLst>
          </p:cNvPr>
          <p:cNvSpPr>
            <a:spLocks noGrp="1"/>
          </p:cNvSpPr>
          <p:nvPr>
            <p:ph type="subTitle" idx="1"/>
          </p:nvPr>
        </p:nvSpPr>
        <p:spPr>
          <a:xfrm>
            <a:off x="607595" y="3887894"/>
            <a:ext cx="10972799" cy="1369905"/>
          </a:xfrm>
        </p:spPr>
        <p:txBody>
          <a:bodyPr>
            <a:normAutofit/>
          </a:bodyPr>
          <a:lstStyle>
            <a:lvl1pPr marL="0" indent="0" algn="ctr">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B852B33-DB5B-406B-8EF8-7F27B15C3EB7}"/>
              </a:ext>
            </a:extLst>
          </p:cNvPr>
          <p:cNvSpPr>
            <a:spLocks noGrp="1"/>
          </p:cNvSpPr>
          <p:nvPr>
            <p:ph type="dt" sz="half" idx="10"/>
          </p:nvPr>
        </p:nvSpPr>
        <p:spPr>
          <a:xfrm>
            <a:off x="607595" y="5804324"/>
            <a:ext cx="916405" cy="365125"/>
          </a:xfrm>
        </p:spPr>
        <p:txBody>
          <a:bodyPr/>
          <a:lstStyle/>
          <a:p>
            <a:fld id="{6DA34142-4057-4E41-8FAB-93DD5A2F5272}" type="datetime1">
              <a:rPr lang="en-US" smtClean="0"/>
              <a:t>2/27/2023</a:t>
            </a:fld>
            <a:endParaRPr lang="en-US"/>
          </a:p>
        </p:txBody>
      </p:sp>
      <p:sp>
        <p:nvSpPr>
          <p:cNvPr id="5" name="Footer Placeholder 4">
            <a:extLst>
              <a:ext uri="{FF2B5EF4-FFF2-40B4-BE49-F238E27FC236}">
                <a16:creationId xmlns:a16="http://schemas.microsoft.com/office/drawing/2014/main" id="{1D218BC2-7D03-48DD-8ED3-F2F43C400C3B}"/>
              </a:ext>
            </a:extLst>
          </p:cNvPr>
          <p:cNvSpPr>
            <a:spLocks noGrp="1"/>
          </p:cNvSpPr>
          <p:nvPr>
            <p:ph type="ftr" sz="quarter" idx="11"/>
          </p:nvPr>
        </p:nvSpPr>
        <p:spPr>
          <a:xfrm>
            <a:off x="4261807" y="5806652"/>
            <a:ext cx="3664373" cy="365125"/>
          </a:xfrm>
        </p:spPr>
        <p:txBody>
          <a:bodyPr/>
          <a:lstStyle/>
          <a:p>
            <a:endParaRPr lang="en-US"/>
          </a:p>
        </p:txBody>
      </p:sp>
    </p:spTree>
    <p:extLst>
      <p:ext uri="{BB962C8B-B14F-4D97-AF65-F5344CB8AC3E}">
        <p14:creationId xmlns:p14="http://schemas.microsoft.com/office/powerpoint/2010/main" val="1437491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D1B4F-AD76-4462-AF17-AA9750E0FB72}"/>
              </a:ext>
            </a:extLst>
          </p:cNvPr>
          <p:cNvSpPr>
            <a:spLocks noGrp="1"/>
          </p:cNvSpPr>
          <p:nvPr>
            <p:ph type="title"/>
          </p:nvPr>
        </p:nvSpPr>
        <p:spPr>
          <a:xfrm>
            <a:off x="607595" y="228600"/>
            <a:ext cx="10972799" cy="685800"/>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35C87F7-B5DC-45D6-AC96-43D6899A05C5}"/>
              </a:ext>
            </a:extLst>
          </p:cNvPr>
          <p:cNvSpPr>
            <a:spLocks noGrp="1"/>
          </p:cNvSpPr>
          <p:nvPr>
            <p:ph idx="1"/>
          </p:nvPr>
        </p:nvSpPr>
        <p:spPr/>
        <p:txBody>
          <a:bodyPr/>
          <a:lstStyle>
            <a:lvl1pPr>
              <a:spcBef>
                <a:spcPts val="1400"/>
              </a:spcBef>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2F6F708-77A7-451E-A87C-DF3B5FA66ECC}"/>
              </a:ext>
            </a:extLst>
          </p:cNvPr>
          <p:cNvSpPr>
            <a:spLocks noGrp="1"/>
          </p:cNvSpPr>
          <p:nvPr>
            <p:ph type="dt" sz="half" idx="10"/>
          </p:nvPr>
        </p:nvSpPr>
        <p:spPr/>
        <p:txBody>
          <a:bodyPr/>
          <a:lstStyle/>
          <a:p>
            <a:fld id="{F8582682-8512-4993-8477-88A6B81ECC95}" type="datetime1">
              <a:rPr lang="en-US" smtClean="0"/>
              <a:t>2/27/2023</a:t>
            </a:fld>
            <a:endParaRPr lang="en-US"/>
          </a:p>
        </p:txBody>
      </p:sp>
      <p:sp>
        <p:nvSpPr>
          <p:cNvPr id="5" name="Footer Placeholder 4">
            <a:extLst>
              <a:ext uri="{FF2B5EF4-FFF2-40B4-BE49-F238E27FC236}">
                <a16:creationId xmlns:a16="http://schemas.microsoft.com/office/drawing/2014/main" id="{A0AE1449-91D8-4F9D-A105-23A1F43ECC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5F04F4-7CB4-4D18-91E9-7F025B560053}"/>
              </a:ext>
            </a:extLst>
          </p:cNvPr>
          <p:cNvSpPr>
            <a:spLocks noGrp="1"/>
          </p:cNvSpPr>
          <p:nvPr>
            <p:ph type="sldNum" sz="quarter" idx="12"/>
          </p:nvPr>
        </p:nvSpPr>
        <p:spPr/>
        <p:txBody>
          <a:bodyPr/>
          <a:lstStyle/>
          <a:p>
            <a:fld id="{0778C724-3839-4D76-A707-B4C23905D055}" type="slidenum">
              <a:rPr lang="en-US" smtClean="0"/>
              <a:t>‹#›</a:t>
            </a:fld>
            <a:endParaRPr lang="en-US"/>
          </a:p>
        </p:txBody>
      </p:sp>
    </p:spTree>
    <p:extLst>
      <p:ext uri="{BB962C8B-B14F-4D97-AF65-F5344CB8AC3E}">
        <p14:creationId xmlns:p14="http://schemas.microsoft.com/office/powerpoint/2010/main" val="1322617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D1B4F-AD76-4462-AF17-AA9750E0FB72}"/>
              </a:ext>
            </a:extLst>
          </p:cNvPr>
          <p:cNvSpPr>
            <a:spLocks noGrp="1"/>
          </p:cNvSpPr>
          <p:nvPr>
            <p:ph type="title"/>
          </p:nvPr>
        </p:nvSpPr>
        <p:spPr>
          <a:xfrm>
            <a:off x="607595" y="228600"/>
            <a:ext cx="10972799" cy="685800"/>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35C87F7-B5DC-45D6-AC96-43D6899A05C5}"/>
              </a:ext>
            </a:extLst>
          </p:cNvPr>
          <p:cNvSpPr>
            <a:spLocks noGrp="1"/>
          </p:cNvSpPr>
          <p:nvPr>
            <p:ph idx="1"/>
          </p:nvPr>
        </p:nvSpPr>
        <p:spPr>
          <a:xfrm>
            <a:off x="607594" y="1143000"/>
            <a:ext cx="52578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2F6F708-77A7-451E-A87C-DF3B5FA66ECC}"/>
              </a:ext>
            </a:extLst>
          </p:cNvPr>
          <p:cNvSpPr>
            <a:spLocks noGrp="1"/>
          </p:cNvSpPr>
          <p:nvPr>
            <p:ph type="dt" sz="half" idx="10"/>
          </p:nvPr>
        </p:nvSpPr>
        <p:spPr/>
        <p:txBody>
          <a:bodyPr/>
          <a:lstStyle/>
          <a:p>
            <a:fld id="{F8582682-8512-4993-8477-88A6B81ECC95}" type="datetime1">
              <a:rPr lang="en-US" smtClean="0"/>
              <a:t>2/27/2023</a:t>
            </a:fld>
            <a:endParaRPr lang="en-US"/>
          </a:p>
        </p:txBody>
      </p:sp>
      <p:sp>
        <p:nvSpPr>
          <p:cNvPr id="5" name="Footer Placeholder 4">
            <a:extLst>
              <a:ext uri="{FF2B5EF4-FFF2-40B4-BE49-F238E27FC236}">
                <a16:creationId xmlns:a16="http://schemas.microsoft.com/office/drawing/2014/main" id="{A0AE1449-91D8-4F9D-A105-23A1F43ECC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5F04F4-7CB4-4D18-91E9-7F025B560053}"/>
              </a:ext>
            </a:extLst>
          </p:cNvPr>
          <p:cNvSpPr>
            <a:spLocks noGrp="1"/>
          </p:cNvSpPr>
          <p:nvPr>
            <p:ph type="sldNum" sz="quarter" idx="12"/>
          </p:nvPr>
        </p:nvSpPr>
        <p:spPr/>
        <p:txBody>
          <a:bodyPr/>
          <a:lstStyle/>
          <a:p>
            <a:fld id="{0778C724-3839-4D76-A707-B4C23905D055}" type="slidenum">
              <a:rPr lang="en-US" smtClean="0"/>
              <a:t>‹#›</a:t>
            </a:fld>
            <a:endParaRPr lang="en-US"/>
          </a:p>
        </p:txBody>
      </p:sp>
      <p:sp>
        <p:nvSpPr>
          <p:cNvPr id="7" name="Content Placeholder 2">
            <a:extLst>
              <a:ext uri="{FF2B5EF4-FFF2-40B4-BE49-F238E27FC236}">
                <a16:creationId xmlns:a16="http://schemas.microsoft.com/office/drawing/2014/main" id="{ED6171B2-CD8A-4537-A0B5-CFA0882ED8CE}"/>
              </a:ext>
            </a:extLst>
          </p:cNvPr>
          <p:cNvSpPr>
            <a:spLocks noGrp="1"/>
          </p:cNvSpPr>
          <p:nvPr>
            <p:ph idx="13"/>
          </p:nvPr>
        </p:nvSpPr>
        <p:spPr>
          <a:xfrm>
            <a:off x="6326608" y="1143000"/>
            <a:ext cx="52578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157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6EE6D-0807-49F6-8402-F877AEC3AE6F}"/>
              </a:ext>
            </a:extLst>
          </p:cNvPr>
          <p:cNvSpPr>
            <a:spLocks noGrp="1"/>
          </p:cNvSpPr>
          <p:nvPr>
            <p:ph type="title"/>
          </p:nvPr>
        </p:nvSpPr>
        <p:spPr>
          <a:xfrm>
            <a:off x="607595" y="228600"/>
            <a:ext cx="10972799" cy="685800"/>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BF2EDB09-5A47-4685-A1EE-A5B4DA19048D}"/>
              </a:ext>
            </a:extLst>
          </p:cNvPr>
          <p:cNvSpPr>
            <a:spLocks noGrp="1"/>
          </p:cNvSpPr>
          <p:nvPr>
            <p:ph type="dt" sz="half" idx="10"/>
          </p:nvPr>
        </p:nvSpPr>
        <p:spPr/>
        <p:txBody>
          <a:bodyPr/>
          <a:lstStyle/>
          <a:p>
            <a:fld id="{A92C82BC-EFE8-41E4-A86B-07FC0B1457C3}" type="datetime1">
              <a:rPr lang="en-US" smtClean="0"/>
              <a:t>2/27/2023</a:t>
            </a:fld>
            <a:endParaRPr lang="en-US"/>
          </a:p>
        </p:txBody>
      </p:sp>
      <p:sp>
        <p:nvSpPr>
          <p:cNvPr id="4" name="Footer Placeholder 3">
            <a:extLst>
              <a:ext uri="{FF2B5EF4-FFF2-40B4-BE49-F238E27FC236}">
                <a16:creationId xmlns:a16="http://schemas.microsoft.com/office/drawing/2014/main" id="{9F5553B9-1067-4918-A0C0-3170E1AA20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D5B2D71-8C87-4458-AC29-EA2047202D57}"/>
              </a:ext>
            </a:extLst>
          </p:cNvPr>
          <p:cNvSpPr>
            <a:spLocks noGrp="1"/>
          </p:cNvSpPr>
          <p:nvPr>
            <p:ph type="sldNum" sz="quarter" idx="12"/>
          </p:nvPr>
        </p:nvSpPr>
        <p:spPr/>
        <p:txBody>
          <a:bodyPr/>
          <a:lstStyle/>
          <a:p>
            <a:fld id="{0778C724-3839-4D76-A707-B4C23905D055}" type="slidenum">
              <a:rPr lang="en-US" smtClean="0"/>
              <a:t>‹#›</a:t>
            </a:fld>
            <a:endParaRPr lang="en-US"/>
          </a:p>
        </p:txBody>
      </p:sp>
    </p:spTree>
    <p:extLst>
      <p:ext uri="{BB962C8B-B14F-4D97-AF65-F5344CB8AC3E}">
        <p14:creationId xmlns:p14="http://schemas.microsoft.com/office/powerpoint/2010/main" val="2834310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D77160-3215-44CF-B830-0B88FB365401}"/>
              </a:ext>
            </a:extLst>
          </p:cNvPr>
          <p:cNvSpPr>
            <a:spLocks noGrp="1"/>
          </p:cNvSpPr>
          <p:nvPr>
            <p:ph type="dt" sz="half" idx="10"/>
          </p:nvPr>
        </p:nvSpPr>
        <p:spPr/>
        <p:txBody>
          <a:bodyPr/>
          <a:lstStyle/>
          <a:p>
            <a:fld id="{F41D1D5B-B5C1-4AF0-9BCF-12885203BE3F}" type="datetime1">
              <a:rPr lang="en-US" smtClean="0"/>
              <a:t>2/27/2023</a:t>
            </a:fld>
            <a:endParaRPr lang="en-US"/>
          </a:p>
        </p:txBody>
      </p:sp>
      <p:sp>
        <p:nvSpPr>
          <p:cNvPr id="3" name="Footer Placeholder 2">
            <a:extLst>
              <a:ext uri="{FF2B5EF4-FFF2-40B4-BE49-F238E27FC236}">
                <a16:creationId xmlns:a16="http://schemas.microsoft.com/office/drawing/2014/main" id="{BA931AD3-C3A1-4F17-AE8A-223019F625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071321F-FC35-406D-934E-9286AA485743}"/>
              </a:ext>
            </a:extLst>
          </p:cNvPr>
          <p:cNvSpPr>
            <a:spLocks noGrp="1"/>
          </p:cNvSpPr>
          <p:nvPr>
            <p:ph type="sldNum" sz="quarter" idx="12"/>
          </p:nvPr>
        </p:nvSpPr>
        <p:spPr/>
        <p:txBody>
          <a:bodyPr/>
          <a:lstStyle/>
          <a:p>
            <a:fld id="{0778C724-3839-4D76-A707-B4C23905D055}" type="slidenum">
              <a:rPr lang="en-US" smtClean="0"/>
              <a:t>‹#›</a:t>
            </a:fld>
            <a:endParaRPr lang="en-US"/>
          </a:p>
        </p:txBody>
      </p:sp>
    </p:spTree>
    <p:extLst>
      <p:ext uri="{BB962C8B-B14F-4D97-AF65-F5344CB8AC3E}">
        <p14:creationId xmlns:p14="http://schemas.microsoft.com/office/powerpoint/2010/main" val="1580841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utline">
    <p:bg>
      <p:bgPr>
        <a:solidFill>
          <a:srgbClr val="4E2A84"/>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B96553EE-3FBA-43B0-83E3-DED9FBF895AE}"/>
              </a:ext>
            </a:extLst>
          </p:cNvPr>
          <p:cNvSpPr>
            <a:spLocks noGrp="1"/>
          </p:cNvSpPr>
          <p:nvPr>
            <p:ph type="dt" sz="half" idx="10"/>
          </p:nvPr>
        </p:nvSpPr>
        <p:spPr/>
        <p:txBody>
          <a:bodyPr/>
          <a:lstStyle>
            <a:lvl1pPr>
              <a:defRPr>
                <a:solidFill>
                  <a:schemeClr val="bg1"/>
                </a:solidFill>
              </a:defRPr>
            </a:lvl1pPr>
          </a:lstStyle>
          <a:p>
            <a:fld id="{600F0348-2F1A-4EE8-8A85-4721B86DEA66}" type="datetime1">
              <a:rPr lang="en-US" smtClean="0"/>
              <a:t>2/27/2023</a:t>
            </a:fld>
            <a:endParaRPr lang="en-US"/>
          </a:p>
        </p:txBody>
      </p:sp>
      <p:sp>
        <p:nvSpPr>
          <p:cNvPr id="4" name="Footer Placeholder 3">
            <a:extLst>
              <a:ext uri="{FF2B5EF4-FFF2-40B4-BE49-F238E27FC236}">
                <a16:creationId xmlns:a16="http://schemas.microsoft.com/office/drawing/2014/main" id="{236DF780-B863-4D17-AD07-08D9915186D4}"/>
              </a:ext>
            </a:extLst>
          </p:cNvPr>
          <p:cNvSpPr>
            <a:spLocks noGrp="1"/>
          </p:cNvSpPr>
          <p:nvPr>
            <p:ph type="ftr" sz="quarter" idx="11"/>
          </p:nvPr>
        </p:nvSpPr>
        <p:spPr/>
        <p:txBody>
          <a:bodyPr/>
          <a:lstStyle>
            <a:lvl1pPr>
              <a:defRPr>
                <a:solidFill>
                  <a:schemeClr val="bg1"/>
                </a:solidFill>
              </a:defRPr>
            </a:lvl1pPr>
          </a:lstStyle>
          <a:p>
            <a:endParaRPr lang="en-US"/>
          </a:p>
        </p:txBody>
      </p:sp>
      <p:sp>
        <p:nvSpPr>
          <p:cNvPr id="5" name="Slide Number Placeholder 4">
            <a:extLst>
              <a:ext uri="{FF2B5EF4-FFF2-40B4-BE49-F238E27FC236}">
                <a16:creationId xmlns:a16="http://schemas.microsoft.com/office/drawing/2014/main" id="{037C2309-BC50-471A-9507-CB2945B5B40D}"/>
              </a:ext>
            </a:extLst>
          </p:cNvPr>
          <p:cNvSpPr>
            <a:spLocks noGrp="1"/>
          </p:cNvSpPr>
          <p:nvPr>
            <p:ph type="sldNum" sz="quarter" idx="12"/>
          </p:nvPr>
        </p:nvSpPr>
        <p:spPr/>
        <p:txBody>
          <a:bodyPr/>
          <a:lstStyle>
            <a:lvl1pPr>
              <a:defRPr>
                <a:solidFill>
                  <a:schemeClr val="bg1"/>
                </a:solidFill>
              </a:defRPr>
            </a:lvl1pPr>
          </a:lstStyle>
          <a:p>
            <a:fld id="{0778C724-3839-4D76-A707-B4C23905D055}" type="slidenum">
              <a:rPr lang="en-US" smtClean="0"/>
              <a:pPr/>
              <a:t>‹#›</a:t>
            </a:fld>
            <a:endParaRPr lang="en-US" dirty="0"/>
          </a:p>
        </p:txBody>
      </p:sp>
      <p:sp>
        <p:nvSpPr>
          <p:cNvPr id="7" name="Text Placeholder 6">
            <a:extLst>
              <a:ext uri="{FF2B5EF4-FFF2-40B4-BE49-F238E27FC236}">
                <a16:creationId xmlns:a16="http://schemas.microsoft.com/office/drawing/2014/main" id="{311DEA04-1277-494F-991B-E62F01E89264}"/>
              </a:ext>
            </a:extLst>
          </p:cNvPr>
          <p:cNvSpPr>
            <a:spLocks noGrp="1"/>
          </p:cNvSpPr>
          <p:nvPr>
            <p:ph type="body" sz="quarter" idx="13"/>
          </p:nvPr>
        </p:nvSpPr>
        <p:spPr>
          <a:xfrm>
            <a:off x="607596" y="694143"/>
            <a:ext cx="10972798" cy="5486400"/>
          </a:xfrm>
          <a:solidFill>
            <a:schemeClr val="bg1"/>
          </a:solidFill>
        </p:spPr>
        <p:txBody>
          <a:bodyPr lIns="182880" tIns="182880" rIns="182880" bIns="182880"/>
          <a:lstStyle>
            <a:lvl1pPr>
              <a:spcBef>
                <a:spcPts val="2000"/>
              </a:spcBef>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7">
            <a:extLst>
              <a:ext uri="{FF2B5EF4-FFF2-40B4-BE49-F238E27FC236}">
                <a16:creationId xmlns:a16="http://schemas.microsoft.com/office/drawing/2014/main" id="{A84967AA-4B26-426D-8185-065158151CA2}"/>
              </a:ext>
            </a:extLst>
          </p:cNvPr>
          <p:cNvSpPr>
            <a:spLocks noGrp="1"/>
          </p:cNvSpPr>
          <p:nvPr>
            <p:ph type="title"/>
          </p:nvPr>
        </p:nvSpPr>
        <p:spPr>
          <a:xfrm>
            <a:off x="607595" y="8343"/>
            <a:ext cx="10972798" cy="685800"/>
          </a:xfrm>
        </p:spPr>
        <p:txBody>
          <a:bodyPr/>
          <a:lstStyle>
            <a:lvl1pPr>
              <a:defRPr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34743068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FACFB29-59D2-4823-BEFA-2A2FDF148C75}"/>
              </a:ext>
            </a:extLst>
          </p:cNvPr>
          <p:cNvSpPr>
            <a:spLocks noGrp="1"/>
          </p:cNvSpPr>
          <p:nvPr>
            <p:ph type="body" idx="1"/>
          </p:nvPr>
        </p:nvSpPr>
        <p:spPr>
          <a:xfrm>
            <a:off x="607595" y="1143000"/>
            <a:ext cx="10972800" cy="5029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EC448D8-B1FE-4537-8A5B-AEAA01D153E0}"/>
              </a:ext>
            </a:extLst>
          </p:cNvPr>
          <p:cNvSpPr>
            <a:spLocks noGrp="1"/>
          </p:cNvSpPr>
          <p:nvPr>
            <p:ph type="dt" sz="half" idx="2"/>
          </p:nvPr>
        </p:nvSpPr>
        <p:spPr>
          <a:xfrm>
            <a:off x="607595" y="6356350"/>
            <a:ext cx="916405" cy="365125"/>
          </a:xfrm>
          <a:prstGeom prst="rect">
            <a:avLst/>
          </a:prstGeom>
        </p:spPr>
        <p:txBody>
          <a:bodyPr vert="horz" lIns="91440" tIns="45720" rIns="91440" bIns="45720" rtlCol="0" anchor="ctr"/>
          <a:lstStyle>
            <a:lvl1pPr algn="l">
              <a:defRPr sz="1200">
                <a:solidFill>
                  <a:schemeClr val="tx1">
                    <a:lumMod val="50000"/>
                    <a:lumOff val="50000"/>
                  </a:schemeClr>
                </a:solidFill>
              </a:defRPr>
            </a:lvl1pPr>
          </a:lstStyle>
          <a:p>
            <a:fld id="{F27AB6CE-1AFC-4A94-BDA7-A76098728A1D}" type="datetime1">
              <a:rPr lang="en-US" smtClean="0"/>
              <a:t>2/27/2023</a:t>
            </a:fld>
            <a:endParaRPr lang="en-US"/>
          </a:p>
        </p:txBody>
      </p:sp>
      <p:sp>
        <p:nvSpPr>
          <p:cNvPr id="5" name="Footer Placeholder 4">
            <a:extLst>
              <a:ext uri="{FF2B5EF4-FFF2-40B4-BE49-F238E27FC236}">
                <a16:creationId xmlns:a16="http://schemas.microsoft.com/office/drawing/2014/main" id="{842C4873-1315-4883-97DC-8A47AFCAED56}"/>
              </a:ext>
            </a:extLst>
          </p:cNvPr>
          <p:cNvSpPr>
            <a:spLocks noGrp="1"/>
          </p:cNvSpPr>
          <p:nvPr>
            <p:ph type="ftr" sz="quarter" idx="3"/>
          </p:nvPr>
        </p:nvSpPr>
        <p:spPr>
          <a:xfrm>
            <a:off x="4267200" y="6356350"/>
            <a:ext cx="3664373" cy="365125"/>
          </a:xfrm>
          <a:prstGeom prst="rect">
            <a:avLst/>
          </a:prstGeom>
        </p:spPr>
        <p:txBody>
          <a:bodyPr vert="horz" lIns="91440" tIns="45720" rIns="91440" bIns="45720" rtlCol="0" anchor="ctr"/>
          <a:lstStyle>
            <a:lvl1pPr algn="ctr">
              <a:defRPr sz="1200">
                <a:solidFill>
                  <a:schemeClr val="tx1">
                    <a:lumMod val="50000"/>
                    <a:lumOff val="50000"/>
                  </a:schemeClr>
                </a:solidFill>
              </a:defRPr>
            </a:lvl1pPr>
          </a:lstStyle>
          <a:p>
            <a:endParaRPr lang="en-US"/>
          </a:p>
        </p:txBody>
      </p:sp>
      <p:sp>
        <p:nvSpPr>
          <p:cNvPr id="6" name="Slide Number Placeholder 5">
            <a:extLst>
              <a:ext uri="{FF2B5EF4-FFF2-40B4-BE49-F238E27FC236}">
                <a16:creationId xmlns:a16="http://schemas.microsoft.com/office/drawing/2014/main" id="{451DC0E4-58B6-42DF-8BD2-2BB7A3B6E319}"/>
              </a:ext>
            </a:extLst>
          </p:cNvPr>
          <p:cNvSpPr>
            <a:spLocks noGrp="1"/>
          </p:cNvSpPr>
          <p:nvPr>
            <p:ph type="sldNum" sz="quarter" idx="4"/>
          </p:nvPr>
        </p:nvSpPr>
        <p:spPr>
          <a:xfrm>
            <a:off x="10668000" y="6356350"/>
            <a:ext cx="912394" cy="365125"/>
          </a:xfrm>
          <a:prstGeom prst="rect">
            <a:avLst/>
          </a:prstGeom>
        </p:spPr>
        <p:txBody>
          <a:bodyPr vert="horz" lIns="91440" tIns="45720" rIns="91440" bIns="45720" rtlCol="0" anchor="ctr"/>
          <a:lstStyle>
            <a:lvl1pPr algn="r">
              <a:defRPr sz="1200">
                <a:solidFill>
                  <a:schemeClr val="tx1">
                    <a:lumMod val="50000"/>
                    <a:lumOff val="50000"/>
                  </a:schemeClr>
                </a:solidFill>
              </a:defRPr>
            </a:lvl1pPr>
          </a:lstStyle>
          <a:p>
            <a:fld id="{0778C724-3839-4D76-A707-B4C23905D055}" type="slidenum">
              <a:rPr lang="en-US" smtClean="0"/>
              <a:pPr/>
              <a:t>‹#›</a:t>
            </a:fld>
            <a:endParaRPr lang="en-US" dirty="0"/>
          </a:p>
        </p:txBody>
      </p:sp>
      <p:sp>
        <p:nvSpPr>
          <p:cNvPr id="10" name="Title Placeholder 9">
            <a:extLst>
              <a:ext uri="{FF2B5EF4-FFF2-40B4-BE49-F238E27FC236}">
                <a16:creationId xmlns:a16="http://schemas.microsoft.com/office/drawing/2014/main" id="{BCB9CD12-280E-4818-853C-F36BB6D68A85}"/>
              </a:ext>
            </a:extLst>
          </p:cNvPr>
          <p:cNvSpPr>
            <a:spLocks noGrp="1"/>
          </p:cNvSpPr>
          <p:nvPr>
            <p:ph type="title"/>
          </p:nvPr>
        </p:nvSpPr>
        <p:spPr>
          <a:xfrm>
            <a:off x="607595" y="228600"/>
            <a:ext cx="10972799" cy="685800"/>
          </a:xfrm>
          <a:prstGeom prst="rect">
            <a:avLst/>
          </a:prstGeom>
        </p:spPr>
        <p:txBody>
          <a:bodyPr vert="horz" lIns="91440" tIns="45720" rIns="91440" bIns="45720" rtlCol="0" anchor="ctr">
            <a:normAutofit/>
          </a:bodyPr>
          <a:lstStyle/>
          <a:p>
            <a:r>
              <a:rPr lang="en-US"/>
              <a:t>Click to edit Master title style</a:t>
            </a:r>
            <a:endParaRPr lang="en-US" dirty="0"/>
          </a:p>
        </p:txBody>
      </p:sp>
    </p:spTree>
    <p:extLst>
      <p:ext uri="{BB962C8B-B14F-4D97-AF65-F5344CB8AC3E}">
        <p14:creationId xmlns:p14="http://schemas.microsoft.com/office/powerpoint/2010/main" val="163179962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700" r:id="rId3"/>
    <p:sldLayoutId id="2147483696" r:id="rId4"/>
    <p:sldLayoutId id="2147483697" r:id="rId5"/>
    <p:sldLayoutId id="2147483698" r:id="rId6"/>
  </p:sldLayoutIdLst>
  <p:hf hdr="0" ftr="0" dt="0"/>
  <p:txStyles>
    <p:titleStyle>
      <a:lvl1pPr algn="l" defTabSz="914400" rtl="0" eaLnBrk="1" latinLnBrk="0" hangingPunct="1">
        <a:lnSpc>
          <a:spcPct val="90000"/>
        </a:lnSpc>
        <a:spcBef>
          <a:spcPct val="0"/>
        </a:spcBef>
        <a:buNone/>
        <a:defRPr sz="3200" b="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https://gcc.gnu.org/onlinedocs/gcc/Optimize-Options.html"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B4EB4-B710-4B4C-9E9E-B9B5D5E06A83}"/>
              </a:ext>
            </a:extLst>
          </p:cNvPr>
          <p:cNvSpPr>
            <a:spLocks noGrp="1"/>
          </p:cNvSpPr>
          <p:nvPr>
            <p:ph type="ctrTitle"/>
          </p:nvPr>
        </p:nvSpPr>
        <p:spPr/>
        <p:txBody>
          <a:bodyPr/>
          <a:lstStyle/>
          <a:p>
            <a:r>
              <a:rPr lang="en-US" dirty="0"/>
              <a:t>Lecture 15</a:t>
            </a:r>
            <a:br>
              <a:rPr lang="en-US" dirty="0"/>
            </a:br>
            <a:r>
              <a:rPr lang="en-US" dirty="0"/>
              <a:t>Compiler Optimizations</a:t>
            </a:r>
          </a:p>
        </p:txBody>
      </p:sp>
      <p:sp>
        <p:nvSpPr>
          <p:cNvPr id="3" name="Subtitle 2">
            <a:extLst>
              <a:ext uri="{FF2B5EF4-FFF2-40B4-BE49-F238E27FC236}">
                <a16:creationId xmlns:a16="http://schemas.microsoft.com/office/drawing/2014/main" id="{BCC2EFA9-08FA-449E-880F-86912EE7E777}"/>
              </a:ext>
            </a:extLst>
          </p:cNvPr>
          <p:cNvSpPr>
            <a:spLocks noGrp="1"/>
          </p:cNvSpPr>
          <p:nvPr>
            <p:ph type="subTitle" idx="1"/>
          </p:nvPr>
        </p:nvSpPr>
        <p:spPr/>
        <p:txBody>
          <a:bodyPr/>
          <a:lstStyle/>
          <a:p>
            <a:r>
              <a:rPr lang="en-US" dirty="0"/>
              <a:t>CS213 – Intro to Computer Systems</a:t>
            </a:r>
          </a:p>
          <a:p>
            <a:r>
              <a:rPr lang="en-US" dirty="0"/>
              <a:t>Branden Ghena – Winter 2023</a:t>
            </a:r>
          </a:p>
        </p:txBody>
      </p:sp>
      <p:sp>
        <p:nvSpPr>
          <p:cNvPr id="4" name="TextBox 3">
            <a:extLst>
              <a:ext uri="{FF2B5EF4-FFF2-40B4-BE49-F238E27FC236}">
                <a16:creationId xmlns:a16="http://schemas.microsoft.com/office/drawing/2014/main" id="{039C8337-0804-4F14-931E-8B64EF5974B3}"/>
              </a:ext>
            </a:extLst>
          </p:cNvPr>
          <p:cNvSpPr txBox="1"/>
          <p:nvPr/>
        </p:nvSpPr>
        <p:spPr>
          <a:xfrm>
            <a:off x="607595" y="5511800"/>
            <a:ext cx="10972799" cy="584775"/>
          </a:xfrm>
          <a:prstGeom prst="rect">
            <a:avLst/>
          </a:prstGeom>
          <a:noFill/>
        </p:spPr>
        <p:txBody>
          <a:bodyPr wrap="square" rtlCol="0">
            <a:spAutoFit/>
          </a:bodyPr>
          <a:lstStyle/>
          <a:p>
            <a:r>
              <a:rPr lang="en-US" sz="1600" dirty="0"/>
              <a:t>Slides adapted from:</a:t>
            </a:r>
            <a:br>
              <a:rPr lang="en-US" sz="1600" dirty="0"/>
            </a:br>
            <a:r>
              <a:rPr lang="en-US" sz="1600" dirty="0"/>
              <a:t>Bryant, </a:t>
            </a:r>
            <a:r>
              <a:rPr lang="en-US" sz="1600" dirty="0" err="1"/>
              <a:t>O’Hallaron</a:t>
            </a:r>
            <a:r>
              <a:rPr lang="en-US" sz="1600" dirty="0"/>
              <a:t> (CMU), Garcia, Weaver (UC Berkeley)</a:t>
            </a:r>
          </a:p>
        </p:txBody>
      </p:sp>
    </p:spTree>
    <p:extLst>
      <p:ext uri="{BB962C8B-B14F-4D97-AF65-F5344CB8AC3E}">
        <p14:creationId xmlns:p14="http://schemas.microsoft.com/office/powerpoint/2010/main" val="3802196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1E160-9743-4C39-B30E-8CF84A4F155E}"/>
              </a:ext>
            </a:extLst>
          </p:cNvPr>
          <p:cNvSpPr>
            <a:spLocks noGrp="1"/>
          </p:cNvSpPr>
          <p:nvPr>
            <p:ph type="title"/>
          </p:nvPr>
        </p:nvSpPr>
        <p:spPr/>
        <p:txBody>
          <a:bodyPr/>
          <a:lstStyle/>
          <a:p>
            <a:r>
              <a:rPr lang="en-US" dirty="0"/>
              <a:t>General goals of compiler optimization</a:t>
            </a:r>
          </a:p>
        </p:txBody>
      </p:sp>
      <p:sp>
        <p:nvSpPr>
          <p:cNvPr id="3" name="Content Placeholder 2">
            <a:extLst>
              <a:ext uri="{FF2B5EF4-FFF2-40B4-BE49-F238E27FC236}">
                <a16:creationId xmlns:a16="http://schemas.microsoft.com/office/drawing/2014/main" id="{98F0C3D3-26F7-4274-81BA-C613E84CABE1}"/>
              </a:ext>
            </a:extLst>
          </p:cNvPr>
          <p:cNvSpPr>
            <a:spLocks noGrp="1"/>
          </p:cNvSpPr>
          <p:nvPr>
            <p:ph idx="1"/>
          </p:nvPr>
        </p:nvSpPr>
        <p:spPr/>
        <p:txBody>
          <a:bodyPr>
            <a:normAutofit fontScale="92500" lnSpcReduction="10000"/>
          </a:bodyPr>
          <a:lstStyle/>
          <a:p>
            <a:r>
              <a:rPr lang="en-US" dirty="0"/>
              <a:t>Minimize number of instructions</a:t>
            </a:r>
          </a:p>
          <a:p>
            <a:pPr lvl="1"/>
            <a:r>
              <a:rPr lang="en-US" dirty="0"/>
              <a:t>Don’t do calculations more than once</a:t>
            </a:r>
          </a:p>
          <a:p>
            <a:pPr lvl="1"/>
            <a:r>
              <a:rPr lang="en-US" dirty="0"/>
              <a:t>Don’t do unnecessary calculations at all</a:t>
            </a:r>
          </a:p>
          <a:p>
            <a:pPr lvl="1"/>
            <a:r>
              <a:rPr lang="en-US" dirty="0"/>
              <a:t>Avoid slow instructions</a:t>
            </a:r>
          </a:p>
          <a:p>
            <a:pPr lvl="1"/>
            <a:endParaRPr lang="en-US" dirty="0"/>
          </a:p>
          <a:p>
            <a:r>
              <a:rPr lang="en-US" dirty="0"/>
              <a:t>Avoid waiting for memory</a:t>
            </a:r>
          </a:p>
          <a:p>
            <a:pPr lvl="1"/>
            <a:r>
              <a:rPr lang="en-US" dirty="0"/>
              <a:t>Keep everything in registers whenever possible</a:t>
            </a:r>
          </a:p>
          <a:p>
            <a:pPr lvl="1"/>
            <a:r>
              <a:rPr lang="en-US" dirty="0"/>
              <a:t>Access memory in cache-friendly patterns</a:t>
            </a:r>
          </a:p>
          <a:p>
            <a:pPr lvl="1"/>
            <a:endParaRPr lang="en-US" dirty="0"/>
          </a:p>
          <a:p>
            <a:r>
              <a:rPr lang="en-US" dirty="0"/>
              <a:t>Avoid branching</a:t>
            </a:r>
          </a:p>
          <a:p>
            <a:pPr lvl="1"/>
            <a:r>
              <a:rPr lang="en-US" dirty="0"/>
              <a:t>Branches are slow for all modern processor architectures</a:t>
            </a:r>
          </a:p>
          <a:p>
            <a:pPr lvl="1"/>
            <a:r>
              <a:rPr lang="en-US" dirty="0"/>
              <a:t>Don’t make unnecessary decisions</a:t>
            </a:r>
          </a:p>
          <a:p>
            <a:pPr lvl="1"/>
            <a:r>
              <a:rPr lang="en-US" dirty="0"/>
              <a:t>Make it easier for the CPU to predict branches whenever possible</a:t>
            </a:r>
          </a:p>
        </p:txBody>
      </p:sp>
      <p:sp>
        <p:nvSpPr>
          <p:cNvPr id="4" name="Slide Number Placeholder 3">
            <a:extLst>
              <a:ext uri="{FF2B5EF4-FFF2-40B4-BE49-F238E27FC236}">
                <a16:creationId xmlns:a16="http://schemas.microsoft.com/office/drawing/2014/main" id="{90686A42-0EC4-4023-81AA-CF919F67624E}"/>
              </a:ext>
            </a:extLst>
          </p:cNvPr>
          <p:cNvSpPr>
            <a:spLocks noGrp="1"/>
          </p:cNvSpPr>
          <p:nvPr>
            <p:ph type="sldNum" sz="quarter" idx="12"/>
          </p:nvPr>
        </p:nvSpPr>
        <p:spPr/>
        <p:txBody>
          <a:bodyPr/>
          <a:lstStyle/>
          <a:p>
            <a:fld id="{0778C724-3839-4D76-A707-B4C23905D055}" type="slidenum">
              <a:rPr lang="en-US" smtClean="0"/>
              <a:t>10</a:t>
            </a:fld>
            <a:endParaRPr lang="en-US"/>
          </a:p>
        </p:txBody>
      </p:sp>
    </p:spTree>
    <p:extLst>
      <p:ext uri="{BB962C8B-B14F-4D97-AF65-F5344CB8AC3E}">
        <p14:creationId xmlns:p14="http://schemas.microsoft.com/office/powerpoint/2010/main" val="1636197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A09AC-C965-4D83-83DD-8C69006B06D4}"/>
              </a:ext>
            </a:extLst>
          </p:cNvPr>
          <p:cNvSpPr>
            <a:spLocks noGrp="1"/>
          </p:cNvSpPr>
          <p:nvPr>
            <p:ph type="title"/>
          </p:nvPr>
        </p:nvSpPr>
        <p:spPr/>
        <p:txBody>
          <a:bodyPr/>
          <a:lstStyle/>
          <a:p>
            <a:r>
              <a:rPr lang="en-US" dirty="0"/>
              <a:t>Compilation is a pipeline</a:t>
            </a:r>
          </a:p>
        </p:txBody>
      </p:sp>
      <p:sp>
        <p:nvSpPr>
          <p:cNvPr id="4" name="Slide Number Placeholder 3">
            <a:extLst>
              <a:ext uri="{FF2B5EF4-FFF2-40B4-BE49-F238E27FC236}">
                <a16:creationId xmlns:a16="http://schemas.microsoft.com/office/drawing/2014/main" id="{BD69F965-9BB0-4E2A-85EF-C48A7707C6A7}"/>
              </a:ext>
            </a:extLst>
          </p:cNvPr>
          <p:cNvSpPr>
            <a:spLocks noGrp="1"/>
          </p:cNvSpPr>
          <p:nvPr>
            <p:ph type="sldNum" sz="quarter" idx="12"/>
          </p:nvPr>
        </p:nvSpPr>
        <p:spPr/>
        <p:txBody>
          <a:bodyPr/>
          <a:lstStyle/>
          <a:p>
            <a:fld id="{0778C724-3839-4D76-A707-B4C23905D055}" type="slidenum">
              <a:rPr lang="en-US" smtClean="0"/>
              <a:t>11</a:t>
            </a:fld>
            <a:endParaRPr lang="en-US"/>
          </a:p>
        </p:txBody>
      </p:sp>
      <p:graphicFrame>
        <p:nvGraphicFramePr>
          <p:cNvPr id="5" name="Content Placeholder 3">
            <a:extLst>
              <a:ext uri="{FF2B5EF4-FFF2-40B4-BE49-F238E27FC236}">
                <a16:creationId xmlns:a16="http://schemas.microsoft.com/office/drawing/2014/main" id="{62511CCA-7AB9-4E90-A720-9C1042473230}"/>
              </a:ext>
            </a:extLst>
          </p:cNvPr>
          <p:cNvGraphicFramePr>
            <a:graphicFrameLocks/>
          </p:cNvGraphicFramePr>
          <p:nvPr>
            <p:extLst>
              <p:ext uri="{D42A27DB-BD31-4B8C-83A1-F6EECF244321}">
                <p14:modId xmlns:p14="http://schemas.microsoft.com/office/powerpoint/2010/main" val="3148130602"/>
              </p:ext>
            </p:extLst>
          </p:nvPr>
        </p:nvGraphicFramePr>
        <p:xfrm>
          <a:off x="1839309" y="1143000"/>
          <a:ext cx="2193925" cy="4972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a:extLst>
              <a:ext uri="{FF2B5EF4-FFF2-40B4-BE49-F238E27FC236}">
                <a16:creationId xmlns:a16="http://schemas.microsoft.com/office/drawing/2014/main" id="{EBBEDED5-ED4C-4C2A-AA40-DBD5AD128DEE}"/>
              </a:ext>
            </a:extLst>
          </p:cNvPr>
          <p:cNvGraphicFramePr/>
          <p:nvPr>
            <p:extLst>
              <p:ext uri="{D42A27DB-BD31-4B8C-83A1-F6EECF244321}">
                <p14:modId xmlns:p14="http://schemas.microsoft.com/office/powerpoint/2010/main" val="2694271360"/>
              </p:ext>
            </p:extLst>
          </p:nvPr>
        </p:nvGraphicFramePr>
        <p:xfrm>
          <a:off x="5404834" y="1567401"/>
          <a:ext cx="4343400" cy="408902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nvGrpSpPr>
          <p:cNvPr id="7" name="Group 6">
            <a:extLst>
              <a:ext uri="{FF2B5EF4-FFF2-40B4-BE49-F238E27FC236}">
                <a16:creationId xmlns:a16="http://schemas.microsoft.com/office/drawing/2014/main" id="{CBAAFC54-6DA5-424C-8518-8F1D4EE3CCCE}"/>
              </a:ext>
            </a:extLst>
          </p:cNvPr>
          <p:cNvGrpSpPr/>
          <p:nvPr/>
        </p:nvGrpSpPr>
        <p:grpSpPr>
          <a:xfrm>
            <a:off x="5919873" y="1040698"/>
            <a:ext cx="473956" cy="405156"/>
            <a:chOff x="859984" y="1316422"/>
            <a:chExt cx="473956" cy="405156"/>
          </a:xfrm>
        </p:grpSpPr>
        <p:sp>
          <p:nvSpPr>
            <p:cNvPr id="8" name="Arrow: Right 7">
              <a:extLst>
                <a:ext uri="{FF2B5EF4-FFF2-40B4-BE49-F238E27FC236}">
                  <a16:creationId xmlns:a16="http://schemas.microsoft.com/office/drawing/2014/main" id="{BAEC6F02-60D8-4F5F-A6C8-5F25734BC24C}"/>
                </a:ext>
              </a:extLst>
            </p:cNvPr>
            <p:cNvSpPr/>
            <p:nvPr/>
          </p:nvSpPr>
          <p:spPr>
            <a:xfrm rot="5400000">
              <a:off x="894384" y="1282022"/>
              <a:ext cx="405156" cy="473956"/>
            </a:xfrm>
            <a:prstGeom prst="rightArrow">
              <a:avLst>
                <a:gd name="adj1" fmla="val 60000"/>
                <a:gd name="adj2" fmla="val 50000"/>
              </a:avLst>
            </a:prstGeom>
          </p:spPr>
          <p:style>
            <a:lnRef idx="0">
              <a:schemeClr val="accent6">
                <a:tint val="60000"/>
                <a:hueOff val="0"/>
                <a:satOff val="0"/>
                <a:lumOff val="0"/>
                <a:alphaOff val="0"/>
              </a:schemeClr>
            </a:lnRef>
            <a:fillRef idx="1">
              <a:schemeClr val="accent6">
                <a:tint val="60000"/>
                <a:hueOff val="0"/>
                <a:satOff val="0"/>
                <a:lumOff val="0"/>
                <a:alphaOff val="0"/>
              </a:schemeClr>
            </a:fillRef>
            <a:effectRef idx="0">
              <a:schemeClr val="accent6">
                <a:tint val="60000"/>
                <a:hueOff val="0"/>
                <a:satOff val="0"/>
                <a:lumOff val="0"/>
                <a:alphaOff val="0"/>
              </a:schemeClr>
            </a:effectRef>
            <a:fontRef idx="minor">
              <a:schemeClr val="lt1"/>
            </a:fontRef>
          </p:style>
        </p:sp>
        <p:sp>
          <p:nvSpPr>
            <p:cNvPr id="9" name="Arrow: Right 4">
              <a:extLst>
                <a:ext uri="{FF2B5EF4-FFF2-40B4-BE49-F238E27FC236}">
                  <a16:creationId xmlns:a16="http://schemas.microsoft.com/office/drawing/2014/main" id="{4CA7AEEC-263A-474B-9695-5DFD5F56DD33}"/>
                </a:ext>
              </a:extLst>
            </p:cNvPr>
            <p:cNvSpPr txBox="1"/>
            <p:nvPr/>
          </p:nvSpPr>
          <p:spPr>
            <a:xfrm>
              <a:off x="954776" y="1316422"/>
              <a:ext cx="284374" cy="2836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dirty="0"/>
            </a:p>
          </p:txBody>
        </p:sp>
      </p:grpSp>
      <p:grpSp>
        <p:nvGrpSpPr>
          <p:cNvPr id="10" name="Group 9">
            <a:extLst>
              <a:ext uri="{FF2B5EF4-FFF2-40B4-BE49-F238E27FC236}">
                <a16:creationId xmlns:a16="http://schemas.microsoft.com/office/drawing/2014/main" id="{BD5CFAE9-693C-4169-9C16-2A005E01E867}"/>
              </a:ext>
            </a:extLst>
          </p:cNvPr>
          <p:cNvGrpSpPr/>
          <p:nvPr/>
        </p:nvGrpSpPr>
        <p:grpSpPr>
          <a:xfrm>
            <a:off x="9031431" y="5777970"/>
            <a:ext cx="473956" cy="405156"/>
            <a:chOff x="859984" y="1316422"/>
            <a:chExt cx="473956" cy="405156"/>
          </a:xfrm>
        </p:grpSpPr>
        <p:sp>
          <p:nvSpPr>
            <p:cNvPr id="11" name="Arrow: Right 10">
              <a:extLst>
                <a:ext uri="{FF2B5EF4-FFF2-40B4-BE49-F238E27FC236}">
                  <a16:creationId xmlns:a16="http://schemas.microsoft.com/office/drawing/2014/main" id="{7479FC69-EAC5-4A3B-8B9A-5AE43F7112AD}"/>
                </a:ext>
              </a:extLst>
            </p:cNvPr>
            <p:cNvSpPr/>
            <p:nvPr/>
          </p:nvSpPr>
          <p:spPr>
            <a:xfrm rot="5400000">
              <a:off x="894384" y="1282022"/>
              <a:ext cx="405156" cy="473956"/>
            </a:xfrm>
            <a:prstGeom prst="rightArrow">
              <a:avLst>
                <a:gd name="adj1" fmla="val 60000"/>
                <a:gd name="adj2" fmla="val 50000"/>
              </a:avLst>
            </a:prstGeom>
          </p:spPr>
          <p:style>
            <a:lnRef idx="0">
              <a:schemeClr val="accent6">
                <a:tint val="60000"/>
                <a:hueOff val="0"/>
                <a:satOff val="0"/>
                <a:lumOff val="0"/>
                <a:alphaOff val="0"/>
              </a:schemeClr>
            </a:lnRef>
            <a:fillRef idx="1">
              <a:schemeClr val="accent6">
                <a:tint val="60000"/>
                <a:hueOff val="0"/>
                <a:satOff val="0"/>
                <a:lumOff val="0"/>
                <a:alphaOff val="0"/>
              </a:schemeClr>
            </a:fillRef>
            <a:effectRef idx="0">
              <a:schemeClr val="accent6">
                <a:tint val="60000"/>
                <a:hueOff val="0"/>
                <a:satOff val="0"/>
                <a:lumOff val="0"/>
                <a:alphaOff val="0"/>
              </a:schemeClr>
            </a:effectRef>
            <a:fontRef idx="minor">
              <a:schemeClr val="lt1"/>
            </a:fontRef>
          </p:style>
        </p:sp>
        <p:sp>
          <p:nvSpPr>
            <p:cNvPr id="12" name="Arrow: Right 4">
              <a:extLst>
                <a:ext uri="{FF2B5EF4-FFF2-40B4-BE49-F238E27FC236}">
                  <a16:creationId xmlns:a16="http://schemas.microsoft.com/office/drawing/2014/main" id="{77D034BA-BB8B-4020-A434-1640C3B9A613}"/>
                </a:ext>
              </a:extLst>
            </p:cNvPr>
            <p:cNvSpPr txBox="1"/>
            <p:nvPr/>
          </p:nvSpPr>
          <p:spPr>
            <a:xfrm>
              <a:off x="954776" y="1316422"/>
              <a:ext cx="284374" cy="2836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p:txBody>
        </p:sp>
      </p:grpSp>
      <p:sp>
        <p:nvSpPr>
          <p:cNvPr id="13" name="Rectangle 12">
            <a:extLst>
              <a:ext uri="{FF2B5EF4-FFF2-40B4-BE49-F238E27FC236}">
                <a16:creationId xmlns:a16="http://schemas.microsoft.com/office/drawing/2014/main" id="{D0A5BC0C-2B83-464E-B344-23B296633CA9}"/>
              </a:ext>
            </a:extLst>
          </p:cNvPr>
          <p:cNvSpPr/>
          <p:nvPr/>
        </p:nvSpPr>
        <p:spPr bwMode="auto">
          <a:xfrm>
            <a:off x="5252434" y="1445854"/>
            <a:ext cx="4648200" cy="4332116"/>
          </a:xfrm>
          <a:prstGeom prst="rect">
            <a:avLst/>
          </a:prstGeom>
          <a:noFill/>
          <a:ln>
            <a:solidFill>
              <a:schemeClr val="accent2">
                <a:lumMod val="75000"/>
              </a:schemeClr>
            </a:solidFill>
            <a:headEnd type="none" w="med" len="med"/>
            <a:tailEnd type="triangl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cxnSp>
        <p:nvCxnSpPr>
          <p:cNvPr id="14" name="Straight Connector 13">
            <a:extLst>
              <a:ext uri="{FF2B5EF4-FFF2-40B4-BE49-F238E27FC236}">
                <a16:creationId xmlns:a16="http://schemas.microsoft.com/office/drawing/2014/main" id="{AACD223D-E81A-4C86-BD35-7DFCE7CA922C}"/>
              </a:ext>
            </a:extLst>
          </p:cNvPr>
          <p:cNvCxnSpPr>
            <a:cxnSpLocks/>
          </p:cNvCxnSpPr>
          <p:nvPr/>
        </p:nvCxnSpPr>
        <p:spPr bwMode="auto">
          <a:xfrm flipV="1">
            <a:off x="3576034" y="1445854"/>
            <a:ext cx="1676400" cy="1639011"/>
          </a:xfrm>
          <a:prstGeom prst="line">
            <a:avLst/>
          </a:prstGeom>
          <a:ln w="28575">
            <a:solidFill>
              <a:schemeClr val="accent2">
                <a:lumMod val="75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5" name="Straight Connector 14">
            <a:extLst>
              <a:ext uri="{FF2B5EF4-FFF2-40B4-BE49-F238E27FC236}">
                <a16:creationId xmlns:a16="http://schemas.microsoft.com/office/drawing/2014/main" id="{F711C150-3336-4648-A7AA-1F5CBC9B1582}"/>
              </a:ext>
            </a:extLst>
          </p:cNvPr>
          <p:cNvCxnSpPr>
            <a:cxnSpLocks/>
          </p:cNvCxnSpPr>
          <p:nvPr/>
        </p:nvCxnSpPr>
        <p:spPr bwMode="auto">
          <a:xfrm>
            <a:off x="3576034" y="4124325"/>
            <a:ext cx="1676400" cy="1653645"/>
          </a:xfrm>
          <a:prstGeom prst="line">
            <a:avLst/>
          </a:prstGeom>
          <a:ln w="28575">
            <a:solidFill>
              <a:schemeClr val="accent2">
                <a:lumMod val="75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sp>
        <p:nvSpPr>
          <p:cNvPr id="16" name="TextBox 15">
            <a:extLst>
              <a:ext uri="{FF2B5EF4-FFF2-40B4-BE49-F238E27FC236}">
                <a16:creationId xmlns:a16="http://schemas.microsoft.com/office/drawing/2014/main" id="{99B282FD-6FE8-491E-8F82-16259EF1EC19}"/>
              </a:ext>
            </a:extLst>
          </p:cNvPr>
          <p:cNvSpPr txBox="1"/>
          <p:nvPr/>
        </p:nvSpPr>
        <p:spPr>
          <a:xfrm>
            <a:off x="5493737" y="5876913"/>
            <a:ext cx="3276600" cy="369332"/>
          </a:xfrm>
          <a:prstGeom prst="rect">
            <a:avLst/>
          </a:prstGeom>
          <a:noFill/>
        </p:spPr>
        <p:txBody>
          <a:bodyPr wrap="square" rtlCol="0">
            <a:spAutoFit/>
          </a:bodyPr>
          <a:lstStyle/>
          <a:p>
            <a:r>
              <a:rPr lang="en-US" sz="1800" dirty="0">
                <a:latin typeface="Calibri" pitchFamily="34" charset="0"/>
              </a:rPr>
              <a:t>Hundreds! Many repeated.</a:t>
            </a:r>
          </a:p>
        </p:txBody>
      </p:sp>
    </p:spTree>
    <p:extLst>
      <p:ext uri="{BB962C8B-B14F-4D97-AF65-F5344CB8AC3E}">
        <p14:creationId xmlns:p14="http://schemas.microsoft.com/office/powerpoint/2010/main" val="4288109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458560-607D-446D-8F95-3E0E38781708}"/>
              </a:ext>
            </a:extLst>
          </p:cNvPr>
          <p:cNvSpPr>
            <a:spLocks noGrp="1"/>
          </p:cNvSpPr>
          <p:nvPr>
            <p:ph type="title"/>
          </p:nvPr>
        </p:nvSpPr>
        <p:spPr/>
        <p:txBody>
          <a:bodyPr/>
          <a:lstStyle/>
          <a:p>
            <a:r>
              <a:rPr lang="en-US" dirty="0"/>
              <a:t>Two kinds of optimizations</a:t>
            </a:r>
          </a:p>
        </p:txBody>
      </p:sp>
      <p:sp>
        <p:nvSpPr>
          <p:cNvPr id="5" name="Content Placeholder 4">
            <a:extLst>
              <a:ext uri="{FF2B5EF4-FFF2-40B4-BE49-F238E27FC236}">
                <a16:creationId xmlns:a16="http://schemas.microsoft.com/office/drawing/2014/main" id="{F056E024-8177-48BF-8E91-456D09B90322}"/>
              </a:ext>
            </a:extLst>
          </p:cNvPr>
          <p:cNvSpPr>
            <a:spLocks noGrp="1"/>
          </p:cNvSpPr>
          <p:nvPr>
            <p:ph idx="1"/>
          </p:nvPr>
        </p:nvSpPr>
        <p:spPr>
          <a:xfrm>
            <a:off x="607595" y="1143000"/>
            <a:ext cx="7776551" cy="5029200"/>
          </a:xfrm>
        </p:spPr>
        <p:txBody>
          <a:bodyPr>
            <a:normAutofit lnSpcReduction="10000"/>
          </a:bodyPr>
          <a:lstStyle/>
          <a:p>
            <a:r>
              <a:rPr lang="en-US" dirty="0"/>
              <a:t>Local optimizations</a:t>
            </a:r>
          </a:p>
          <a:p>
            <a:pPr lvl="1"/>
            <a:r>
              <a:rPr lang="en-US" dirty="0"/>
              <a:t>Work within a single basic block</a:t>
            </a:r>
            <a:br>
              <a:rPr lang="en-US" dirty="0"/>
            </a:br>
            <a:r>
              <a:rPr lang="en-US" dirty="0"/>
              <a:t>(chunks of code with no </a:t>
            </a:r>
            <a:r>
              <a:rPr lang="en-US" dirty="0" err="1"/>
              <a:t>gotos</a:t>
            </a:r>
            <a:r>
              <a:rPr lang="en-US" dirty="0"/>
              <a:t> or labels)</a:t>
            </a:r>
          </a:p>
          <a:p>
            <a:pPr lvl="1"/>
            <a:r>
              <a:rPr lang="en-US" dirty="0"/>
              <a:t>Examples: combining constants, eliminating dead code</a:t>
            </a:r>
          </a:p>
          <a:p>
            <a:pPr lvl="1"/>
            <a:endParaRPr lang="en-US" dirty="0"/>
          </a:p>
          <a:p>
            <a:r>
              <a:rPr lang="en-US" dirty="0"/>
              <a:t>Global optimizations</a:t>
            </a:r>
          </a:p>
          <a:p>
            <a:pPr lvl="1"/>
            <a:r>
              <a:rPr lang="en-US" dirty="0"/>
              <a:t>Work across the “control flow graph” of an entire function</a:t>
            </a:r>
          </a:p>
          <a:p>
            <a:pPr lvl="1"/>
            <a:r>
              <a:rPr lang="en-US" dirty="0"/>
              <a:t>Examples: loop transformations</a:t>
            </a:r>
          </a:p>
          <a:p>
            <a:pPr lvl="1"/>
            <a:endParaRPr lang="en-US" dirty="0"/>
          </a:p>
          <a:p>
            <a:r>
              <a:rPr lang="en-US" dirty="0"/>
              <a:t>Optimizations are often limited to function boundaries</a:t>
            </a:r>
          </a:p>
        </p:txBody>
      </p:sp>
      <p:sp>
        <p:nvSpPr>
          <p:cNvPr id="3" name="Slide Number Placeholder 2">
            <a:extLst>
              <a:ext uri="{FF2B5EF4-FFF2-40B4-BE49-F238E27FC236}">
                <a16:creationId xmlns:a16="http://schemas.microsoft.com/office/drawing/2014/main" id="{C1E9450F-8694-4298-ADDD-C263C025C90F}"/>
              </a:ext>
            </a:extLst>
          </p:cNvPr>
          <p:cNvSpPr>
            <a:spLocks noGrp="1"/>
          </p:cNvSpPr>
          <p:nvPr>
            <p:ph type="sldNum" sz="quarter" idx="12"/>
          </p:nvPr>
        </p:nvSpPr>
        <p:spPr/>
        <p:txBody>
          <a:bodyPr/>
          <a:lstStyle/>
          <a:p>
            <a:fld id="{0778C724-3839-4D76-A707-B4C23905D055}" type="slidenum">
              <a:rPr lang="en-US" smtClean="0"/>
              <a:t>12</a:t>
            </a:fld>
            <a:endParaRPr lang="en-US"/>
          </a:p>
        </p:txBody>
      </p:sp>
      <p:sp>
        <p:nvSpPr>
          <p:cNvPr id="6" name="Flowchart: Process 5">
            <a:extLst>
              <a:ext uri="{FF2B5EF4-FFF2-40B4-BE49-F238E27FC236}">
                <a16:creationId xmlns:a16="http://schemas.microsoft.com/office/drawing/2014/main" id="{181CD9F0-0866-4DF8-A7AE-279E4CD26CEC}"/>
              </a:ext>
            </a:extLst>
          </p:cNvPr>
          <p:cNvSpPr/>
          <p:nvPr/>
        </p:nvSpPr>
        <p:spPr bwMode="auto">
          <a:xfrm>
            <a:off x="9409311" y="1277792"/>
            <a:ext cx="1219200" cy="381000"/>
          </a:xfrm>
          <a:prstGeom prst="flowChartProcess">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setup</a:t>
            </a:r>
          </a:p>
        </p:txBody>
      </p:sp>
      <p:sp>
        <p:nvSpPr>
          <p:cNvPr id="7" name="Flowchart: Decision 6">
            <a:extLst>
              <a:ext uri="{FF2B5EF4-FFF2-40B4-BE49-F238E27FC236}">
                <a16:creationId xmlns:a16="http://schemas.microsoft.com/office/drawing/2014/main" id="{3468BEE4-8DE5-494C-9D65-7BC8B0041188}"/>
              </a:ext>
            </a:extLst>
          </p:cNvPr>
          <p:cNvSpPr/>
          <p:nvPr/>
        </p:nvSpPr>
        <p:spPr bwMode="auto">
          <a:xfrm>
            <a:off x="9350854" y="1995211"/>
            <a:ext cx="1336114" cy="533400"/>
          </a:xfrm>
          <a:prstGeom prst="flowChartDecision">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Easy?</a:t>
            </a:r>
          </a:p>
        </p:txBody>
      </p:sp>
      <p:sp>
        <p:nvSpPr>
          <p:cNvPr id="8" name="Flowchart: Preparation 7">
            <a:extLst>
              <a:ext uri="{FF2B5EF4-FFF2-40B4-BE49-F238E27FC236}">
                <a16:creationId xmlns:a16="http://schemas.microsoft.com/office/drawing/2014/main" id="{12B53989-B179-4A42-8826-159D536C7CD6}"/>
              </a:ext>
            </a:extLst>
          </p:cNvPr>
          <p:cNvSpPr/>
          <p:nvPr/>
        </p:nvSpPr>
        <p:spPr bwMode="auto">
          <a:xfrm>
            <a:off x="9371211" y="373638"/>
            <a:ext cx="1295400" cy="533400"/>
          </a:xfrm>
          <a:prstGeom prst="flowChartPreparation">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entry</a:t>
            </a:r>
          </a:p>
        </p:txBody>
      </p:sp>
      <p:sp>
        <p:nvSpPr>
          <p:cNvPr id="9" name="Flowchart: Process 8">
            <a:extLst>
              <a:ext uri="{FF2B5EF4-FFF2-40B4-BE49-F238E27FC236}">
                <a16:creationId xmlns:a16="http://schemas.microsoft.com/office/drawing/2014/main" id="{F23E595F-7F31-4601-9D1A-9566807EB67F}"/>
              </a:ext>
            </a:extLst>
          </p:cNvPr>
          <p:cNvSpPr/>
          <p:nvPr/>
        </p:nvSpPr>
        <p:spPr bwMode="auto">
          <a:xfrm>
            <a:off x="8688745" y="2933700"/>
            <a:ext cx="1038225" cy="495300"/>
          </a:xfrm>
          <a:prstGeom prst="flowChartProcess">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easy</a:t>
            </a:r>
          </a:p>
        </p:txBody>
      </p:sp>
      <p:sp>
        <p:nvSpPr>
          <p:cNvPr id="10" name="Flowchart: Process 9">
            <a:extLst>
              <a:ext uri="{FF2B5EF4-FFF2-40B4-BE49-F238E27FC236}">
                <a16:creationId xmlns:a16="http://schemas.microsoft.com/office/drawing/2014/main" id="{3666C7F2-415B-4C15-865D-7DE3230F1952}"/>
              </a:ext>
            </a:extLst>
          </p:cNvPr>
          <p:cNvSpPr/>
          <p:nvPr/>
        </p:nvSpPr>
        <p:spPr bwMode="auto">
          <a:xfrm>
            <a:off x="10087016" y="2933700"/>
            <a:ext cx="1038225" cy="533400"/>
          </a:xfrm>
          <a:prstGeom prst="flowChartProcess">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complex</a:t>
            </a:r>
          </a:p>
        </p:txBody>
      </p:sp>
      <p:sp>
        <p:nvSpPr>
          <p:cNvPr id="11" name="Rectangle 10">
            <a:extLst>
              <a:ext uri="{FF2B5EF4-FFF2-40B4-BE49-F238E27FC236}">
                <a16:creationId xmlns:a16="http://schemas.microsoft.com/office/drawing/2014/main" id="{095FCC69-A5CE-431C-9F99-1AA3A68B9ABC}"/>
              </a:ext>
            </a:extLst>
          </p:cNvPr>
          <p:cNvSpPr/>
          <p:nvPr/>
        </p:nvSpPr>
        <p:spPr bwMode="auto">
          <a:xfrm>
            <a:off x="10087016" y="3837854"/>
            <a:ext cx="1038225" cy="5334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loop</a:t>
            </a:r>
          </a:p>
        </p:txBody>
      </p:sp>
      <p:sp>
        <p:nvSpPr>
          <p:cNvPr id="12" name="Flowchart: Decision 11">
            <a:extLst>
              <a:ext uri="{FF2B5EF4-FFF2-40B4-BE49-F238E27FC236}">
                <a16:creationId xmlns:a16="http://schemas.microsoft.com/office/drawing/2014/main" id="{815BA088-41FF-42C4-AB0E-054E7EB61477}"/>
              </a:ext>
            </a:extLst>
          </p:cNvPr>
          <p:cNvSpPr/>
          <p:nvPr/>
        </p:nvSpPr>
        <p:spPr bwMode="auto">
          <a:xfrm>
            <a:off x="9863178" y="4761058"/>
            <a:ext cx="1485900" cy="533400"/>
          </a:xfrm>
          <a:prstGeom prst="flowChartDecision">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Done?</a:t>
            </a:r>
          </a:p>
        </p:txBody>
      </p:sp>
      <p:sp>
        <p:nvSpPr>
          <p:cNvPr id="13" name="Flowchart: Terminator 12">
            <a:extLst>
              <a:ext uri="{FF2B5EF4-FFF2-40B4-BE49-F238E27FC236}">
                <a16:creationId xmlns:a16="http://schemas.microsoft.com/office/drawing/2014/main" id="{7525185B-118E-4078-96EC-442F965AAE8F}"/>
              </a:ext>
            </a:extLst>
          </p:cNvPr>
          <p:cNvSpPr/>
          <p:nvPr/>
        </p:nvSpPr>
        <p:spPr bwMode="auto">
          <a:xfrm>
            <a:off x="9409311" y="5646165"/>
            <a:ext cx="1219200" cy="533400"/>
          </a:xfrm>
          <a:prstGeom prst="flowChartTerminator">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exit</a:t>
            </a:r>
          </a:p>
        </p:txBody>
      </p:sp>
      <p:cxnSp>
        <p:nvCxnSpPr>
          <p:cNvPr id="14" name="Straight Arrow Connector 13">
            <a:extLst>
              <a:ext uri="{FF2B5EF4-FFF2-40B4-BE49-F238E27FC236}">
                <a16:creationId xmlns:a16="http://schemas.microsoft.com/office/drawing/2014/main" id="{A1F18438-CD6F-40C8-98CD-82B382B78E14}"/>
              </a:ext>
            </a:extLst>
          </p:cNvPr>
          <p:cNvCxnSpPr>
            <a:stCxn id="8" idx="2"/>
            <a:endCxn id="6" idx="0"/>
          </p:cNvCxnSpPr>
          <p:nvPr/>
        </p:nvCxnSpPr>
        <p:spPr bwMode="auto">
          <a:xfrm>
            <a:off x="10018911" y="907038"/>
            <a:ext cx="0" cy="370754"/>
          </a:xfrm>
          <a:prstGeom prst="straightConnector1">
            <a:avLst/>
          </a:prstGeom>
          <a:noFill/>
          <a:ln w="25400" cap="flat" cmpd="sng" algn="ctr">
            <a:solidFill>
              <a:schemeClr val="tx1">
                <a:lumMod val="50000"/>
                <a:lumOff val="50000"/>
              </a:schemeClr>
            </a:solidFill>
            <a:prstDash val="solid"/>
            <a:round/>
            <a:headEnd type="none" w="med" len="med"/>
            <a:tailEnd type="triangle"/>
          </a:ln>
          <a:effectLst/>
        </p:spPr>
      </p:cxnSp>
      <p:cxnSp>
        <p:nvCxnSpPr>
          <p:cNvPr id="15" name="Straight Arrow Connector 14">
            <a:extLst>
              <a:ext uri="{FF2B5EF4-FFF2-40B4-BE49-F238E27FC236}">
                <a16:creationId xmlns:a16="http://schemas.microsoft.com/office/drawing/2014/main" id="{9904690E-029A-4E86-B62D-C96CC6F02DAF}"/>
              </a:ext>
            </a:extLst>
          </p:cNvPr>
          <p:cNvCxnSpPr>
            <a:stCxn id="6" idx="2"/>
            <a:endCxn id="7" idx="0"/>
          </p:cNvCxnSpPr>
          <p:nvPr/>
        </p:nvCxnSpPr>
        <p:spPr bwMode="auto">
          <a:xfrm>
            <a:off x="10018911" y="1658792"/>
            <a:ext cx="0" cy="336419"/>
          </a:xfrm>
          <a:prstGeom prst="straightConnector1">
            <a:avLst/>
          </a:prstGeom>
          <a:noFill/>
          <a:ln w="25400" cap="flat" cmpd="sng" algn="ctr">
            <a:solidFill>
              <a:schemeClr val="tx1">
                <a:lumMod val="50000"/>
                <a:lumOff val="50000"/>
              </a:schemeClr>
            </a:solidFill>
            <a:prstDash val="solid"/>
            <a:round/>
            <a:headEnd type="none" w="med" len="med"/>
            <a:tailEnd type="triangle"/>
          </a:ln>
          <a:effectLst/>
        </p:spPr>
      </p:cxnSp>
      <p:cxnSp>
        <p:nvCxnSpPr>
          <p:cNvPr id="16" name="Connector: Elbow 15">
            <a:extLst>
              <a:ext uri="{FF2B5EF4-FFF2-40B4-BE49-F238E27FC236}">
                <a16:creationId xmlns:a16="http://schemas.microsoft.com/office/drawing/2014/main" id="{432C4E47-1884-40EE-9B5F-6197C399613D}"/>
              </a:ext>
            </a:extLst>
          </p:cNvPr>
          <p:cNvCxnSpPr>
            <a:stCxn id="7" idx="1"/>
            <a:endCxn id="9" idx="0"/>
          </p:cNvCxnSpPr>
          <p:nvPr/>
        </p:nvCxnSpPr>
        <p:spPr bwMode="auto">
          <a:xfrm rot="10800000" flipV="1">
            <a:off x="9207858" y="2261910"/>
            <a:ext cx="142996" cy="671789"/>
          </a:xfrm>
          <a:prstGeom prst="bentConnector2">
            <a:avLst/>
          </a:prstGeom>
          <a:noFill/>
          <a:ln w="25400" cap="flat" cmpd="sng" algn="ctr">
            <a:solidFill>
              <a:schemeClr val="tx1">
                <a:lumMod val="50000"/>
                <a:lumOff val="50000"/>
              </a:schemeClr>
            </a:solidFill>
            <a:prstDash val="solid"/>
            <a:round/>
            <a:headEnd type="none" w="med" len="med"/>
            <a:tailEnd type="triangle"/>
          </a:ln>
          <a:effectLst/>
        </p:spPr>
      </p:cxnSp>
      <p:cxnSp>
        <p:nvCxnSpPr>
          <p:cNvPr id="17" name="Connector: Elbow 16">
            <a:extLst>
              <a:ext uri="{FF2B5EF4-FFF2-40B4-BE49-F238E27FC236}">
                <a16:creationId xmlns:a16="http://schemas.microsoft.com/office/drawing/2014/main" id="{996F62EF-5F02-4097-96AC-23315F5798D6}"/>
              </a:ext>
            </a:extLst>
          </p:cNvPr>
          <p:cNvCxnSpPr>
            <a:stCxn id="9" idx="2"/>
            <a:endCxn id="13" idx="0"/>
          </p:cNvCxnSpPr>
          <p:nvPr/>
        </p:nvCxnSpPr>
        <p:spPr bwMode="auto">
          <a:xfrm rot="16200000" flipH="1">
            <a:off x="8504802" y="4132055"/>
            <a:ext cx="2217165" cy="811053"/>
          </a:xfrm>
          <a:prstGeom prst="bentConnector3">
            <a:avLst>
              <a:gd name="adj1" fmla="val 90211"/>
            </a:avLst>
          </a:prstGeom>
          <a:noFill/>
          <a:ln w="25400" cap="flat" cmpd="sng" algn="ctr">
            <a:solidFill>
              <a:schemeClr val="tx1">
                <a:lumMod val="50000"/>
                <a:lumOff val="50000"/>
              </a:schemeClr>
            </a:solidFill>
            <a:prstDash val="solid"/>
            <a:round/>
            <a:headEnd type="none" w="med" len="med"/>
            <a:tailEnd type="triangle"/>
          </a:ln>
          <a:effectLst/>
        </p:spPr>
      </p:cxnSp>
      <p:cxnSp>
        <p:nvCxnSpPr>
          <p:cNvPr id="18" name="Connector: Elbow 17">
            <a:extLst>
              <a:ext uri="{FF2B5EF4-FFF2-40B4-BE49-F238E27FC236}">
                <a16:creationId xmlns:a16="http://schemas.microsoft.com/office/drawing/2014/main" id="{6F19BCB9-AB88-47FA-83A9-AE53FD3D8910}"/>
              </a:ext>
            </a:extLst>
          </p:cNvPr>
          <p:cNvCxnSpPr>
            <a:stCxn id="12" idx="2"/>
            <a:endCxn id="13" idx="0"/>
          </p:cNvCxnSpPr>
          <p:nvPr/>
        </p:nvCxnSpPr>
        <p:spPr bwMode="auto">
          <a:xfrm rot="5400000">
            <a:off x="10136667" y="5176703"/>
            <a:ext cx="351707" cy="587217"/>
          </a:xfrm>
          <a:prstGeom prst="bentConnector3">
            <a:avLst>
              <a:gd name="adj1" fmla="val 38445"/>
            </a:avLst>
          </a:prstGeom>
          <a:noFill/>
          <a:ln w="25400" cap="flat" cmpd="sng" algn="ctr">
            <a:solidFill>
              <a:schemeClr val="tx1">
                <a:lumMod val="50000"/>
                <a:lumOff val="50000"/>
              </a:schemeClr>
            </a:solidFill>
            <a:prstDash val="solid"/>
            <a:round/>
            <a:headEnd type="none" w="med" len="med"/>
            <a:tailEnd type="triangle"/>
          </a:ln>
          <a:effectLst/>
        </p:spPr>
      </p:cxnSp>
      <p:cxnSp>
        <p:nvCxnSpPr>
          <p:cNvPr id="19" name="Connector: Elbow 18">
            <a:extLst>
              <a:ext uri="{FF2B5EF4-FFF2-40B4-BE49-F238E27FC236}">
                <a16:creationId xmlns:a16="http://schemas.microsoft.com/office/drawing/2014/main" id="{19945CA1-834B-4BC7-A022-AD448D9C4119}"/>
              </a:ext>
            </a:extLst>
          </p:cNvPr>
          <p:cNvCxnSpPr>
            <a:cxnSpLocks/>
            <a:stCxn id="12" idx="3"/>
            <a:endCxn id="11" idx="0"/>
          </p:cNvCxnSpPr>
          <p:nvPr/>
        </p:nvCxnSpPr>
        <p:spPr bwMode="auto">
          <a:xfrm flipH="1" flipV="1">
            <a:off x="10606129" y="3837854"/>
            <a:ext cx="742949" cy="1189904"/>
          </a:xfrm>
          <a:prstGeom prst="bentConnector4">
            <a:avLst>
              <a:gd name="adj1" fmla="val -30769"/>
              <a:gd name="adj2" fmla="val 119212"/>
            </a:avLst>
          </a:prstGeom>
          <a:noFill/>
          <a:ln w="25400" cap="flat" cmpd="sng" algn="ctr">
            <a:solidFill>
              <a:schemeClr val="tx1">
                <a:lumMod val="50000"/>
                <a:lumOff val="50000"/>
              </a:schemeClr>
            </a:solidFill>
            <a:prstDash val="solid"/>
            <a:round/>
            <a:headEnd type="none" w="med" len="med"/>
            <a:tailEnd type="triangle"/>
          </a:ln>
          <a:effectLst/>
        </p:spPr>
      </p:cxnSp>
      <p:cxnSp>
        <p:nvCxnSpPr>
          <p:cNvPr id="20" name="Connector: Elbow 19">
            <a:extLst>
              <a:ext uri="{FF2B5EF4-FFF2-40B4-BE49-F238E27FC236}">
                <a16:creationId xmlns:a16="http://schemas.microsoft.com/office/drawing/2014/main" id="{66492C4B-178D-4594-A882-09852344A87E}"/>
              </a:ext>
            </a:extLst>
          </p:cNvPr>
          <p:cNvCxnSpPr>
            <a:stCxn id="7" idx="3"/>
            <a:endCxn id="10" idx="0"/>
          </p:cNvCxnSpPr>
          <p:nvPr/>
        </p:nvCxnSpPr>
        <p:spPr bwMode="auto">
          <a:xfrm flipH="1">
            <a:off x="10606129" y="2261911"/>
            <a:ext cx="80839" cy="671789"/>
          </a:xfrm>
          <a:prstGeom prst="bentConnector4">
            <a:avLst>
              <a:gd name="adj1" fmla="val -282784"/>
              <a:gd name="adj2" fmla="val 69850"/>
            </a:avLst>
          </a:prstGeom>
          <a:noFill/>
          <a:ln w="25400" cap="flat" cmpd="sng" algn="ctr">
            <a:solidFill>
              <a:schemeClr val="tx1">
                <a:lumMod val="50000"/>
                <a:lumOff val="50000"/>
              </a:schemeClr>
            </a:solidFill>
            <a:prstDash val="solid"/>
            <a:round/>
            <a:headEnd type="none" w="med" len="med"/>
            <a:tailEnd type="triangle"/>
          </a:ln>
          <a:effectLst/>
        </p:spPr>
      </p:cxnSp>
      <p:cxnSp>
        <p:nvCxnSpPr>
          <p:cNvPr id="21" name="Straight Arrow Connector 20">
            <a:extLst>
              <a:ext uri="{FF2B5EF4-FFF2-40B4-BE49-F238E27FC236}">
                <a16:creationId xmlns:a16="http://schemas.microsoft.com/office/drawing/2014/main" id="{C155DBB6-2099-4DEB-989B-5CD5F0DDCDA2}"/>
              </a:ext>
            </a:extLst>
          </p:cNvPr>
          <p:cNvCxnSpPr>
            <a:stCxn id="10" idx="2"/>
            <a:endCxn id="11" idx="0"/>
          </p:cNvCxnSpPr>
          <p:nvPr/>
        </p:nvCxnSpPr>
        <p:spPr bwMode="auto">
          <a:xfrm>
            <a:off x="10606129" y="3467100"/>
            <a:ext cx="0" cy="370754"/>
          </a:xfrm>
          <a:prstGeom prst="straightConnector1">
            <a:avLst/>
          </a:prstGeom>
          <a:noFill/>
          <a:ln w="25400" cap="flat" cmpd="sng" algn="ctr">
            <a:solidFill>
              <a:schemeClr val="tx1">
                <a:lumMod val="50000"/>
                <a:lumOff val="50000"/>
              </a:schemeClr>
            </a:solidFill>
            <a:prstDash val="solid"/>
            <a:round/>
            <a:headEnd type="none" w="med" len="med"/>
            <a:tailEnd type="triangle"/>
          </a:ln>
          <a:effectLst/>
        </p:spPr>
      </p:cxnSp>
      <p:cxnSp>
        <p:nvCxnSpPr>
          <p:cNvPr id="22" name="Straight Arrow Connector 21">
            <a:extLst>
              <a:ext uri="{FF2B5EF4-FFF2-40B4-BE49-F238E27FC236}">
                <a16:creationId xmlns:a16="http://schemas.microsoft.com/office/drawing/2014/main" id="{64704199-3004-4DBA-B66D-F2DB113DE927}"/>
              </a:ext>
            </a:extLst>
          </p:cNvPr>
          <p:cNvCxnSpPr>
            <a:stCxn id="11" idx="2"/>
            <a:endCxn id="12" idx="0"/>
          </p:cNvCxnSpPr>
          <p:nvPr/>
        </p:nvCxnSpPr>
        <p:spPr bwMode="auto">
          <a:xfrm flipH="1">
            <a:off x="10606128" y="4371254"/>
            <a:ext cx="1" cy="389804"/>
          </a:xfrm>
          <a:prstGeom prst="straightConnector1">
            <a:avLst/>
          </a:prstGeom>
          <a:noFill/>
          <a:ln w="25400" cap="flat" cmpd="sng" algn="ctr">
            <a:solidFill>
              <a:schemeClr val="tx1">
                <a:lumMod val="50000"/>
                <a:lumOff val="50000"/>
              </a:schemeClr>
            </a:solidFill>
            <a:prstDash val="solid"/>
            <a:round/>
            <a:headEnd type="none" w="med" len="med"/>
            <a:tailEnd type="triangle"/>
          </a:ln>
          <a:effectLst/>
        </p:spPr>
      </p:cxnSp>
    </p:spTree>
    <p:extLst>
      <p:ext uri="{BB962C8B-B14F-4D97-AF65-F5344CB8AC3E}">
        <p14:creationId xmlns:p14="http://schemas.microsoft.com/office/powerpoint/2010/main" val="1437425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E4CC8D-826F-4242-A164-B180748AA694}"/>
              </a:ext>
            </a:extLst>
          </p:cNvPr>
          <p:cNvSpPr>
            <a:spLocks noGrp="1"/>
          </p:cNvSpPr>
          <p:nvPr>
            <p:ph type="sldNum" sz="quarter" idx="12"/>
          </p:nvPr>
        </p:nvSpPr>
        <p:spPr/>
        <p:txBody>
          <a:bodyPr/>
          <a:lstStyle/>
          <a:p>
            <a:fld id="{0778C724-3839-4D76-A707-B4C23905D055}" type="slidenum">
              <a:rPr lang="en-US" smtClean="0"/>
              <a:pPr/>
              <a:t>13</a:t>
            </a:fld>
            <a:endParaRPr lang="en-US" dirty="0"/>
          </a:p>
        </p:txBody>
      </p:sp>
      <p:sp>
        <p:nvSpPr>
          <p:cNvPr id="8" name="Text Placeholder 7">
            <a:extLst>
              <a:ext uri="{FF2B5EF4-FFF2-40B4-BE49-F238E27FC236}">
                <a16:creationId xmlns:a16="http://schemas.microsoft.com/office/drawing/2014/main" id="{B973E2CD-F5CF-4EB2-8FFE-BEF643D03035}"/>
              </a:ext>
            </a:extLst>
          </p:cNvPr>
          <p:cNvSpPr>
            <a:spLocks noGrp="1"/>
          </p:cNvSpPr>
          <p:nvPr>
            <p:ph type="body" sz="quarter" idx="13"/>
          </p:nvPr>
        </p:nvSpPr>
        <p:spPr/>
        <p:txBody>
          <a:bodyPr/>
          <a:lstStyle/>
          <a:p>
            <a:r>
              <a:rPr lang="en-US" dirty="0"/>
              <a:t>Compilers and Optimizations</a:t>
            </a:r>
          </a:p>
          <a:p>
            <a:pPr lvl="1"/>
            <a:endParaRPr lang="en-US" dirty="0"/>
          </a:p>
          <a:p>
            <a:r>
              <a:rPr lang="en-US" b="1" dirty="0"/>
              <a:t>Local Optimizations</a:t>
            </a:r>
          </a:p>
          <a:p>
            <a:r>
              <a:rPr lang="en-US" dirty="0"/>
              <a:t>Global Optimizations</a:t>
            </a:r>
          </a:p>
          <a:p>
            <a:pPr lvl="1"/>
            <a:endParaRPr lang="en-US" dirty="0"/>
          </a:p>
          <a:p>
            <a:r>
              <a:rPr lang="en-US" dirty="0"/>
              <a:t>Obstacles to Optimization</a:t>
            </a:r>
          </a:p>
          <a:p>
            <a:pPr lvl="1"/>
            <a:endParaRPr lang="en-US" dirty="0"/>
          </a:p>
          <a:p>
            <a:r>
              <a:rPr lang="en-US" dirty="0"/>
              <a:t>GNU C Compiler (GCC)</a:t>
            </a:r>
          </a:p>
        </p:txBody>
      </p:sp>
      <p:sp>
        <p:nvSpPr>
          <p:cNvPr id="7" name="Title 6">
            <a:extLst>
              <a:ext uri="{FF2B5EF4-FFF2-40B4-BE49-F238E27FC236}">
                <a16:creationId xmlns:a16="http://schemas.microsoft.com/office/drawing/2014/main" id="{FF4148B5-F7F1-4E4C-AFA8-582DA01BECA1}"/>
              </a:ext>
            </a:extLst>
          </p:cNvPr>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663816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8B903-BE46-4463-B218-AE526925C611}"/>
              </a:ext>
            </a:extLst>
          </p:cNvPr>
          <p:cNvSpPr>
            <a:spLocks noGrp="1"/>
          </p:cNvSpPr>
          <p:nvPr>
            <p:ph type="title"/>
          </p:nvPr>
        </p:nvSpPr>
        <p:spPr/>
        <p:txBody>
          <a:bodyPr/>
          <a:lstStyle/>
          <a:p>
            <a:r>
              <a:rPr lang="en-US" dirty="0"/>
              <a:t>Constant Folding</a:t>
            </a:r>
          </a:p>
        </p:txBody>
      </p:sp>
      <p:sp>
        <p:nvSpPr>
          <p:cNvPr id="3" name="Content Placeholder 2">
            <a:extLst>
              <a:ext uri="{FF2B5EF4-FFF2-40B4-BE49-F238E27FC236}">
                <a16:creationId xmlns:a16="http://schemas.microsoft.com/office/drawing/2014/main" id="{C20D84FD-5DAD-46DE-AFB2-CFDA62FED04E}"/>
              </a:ext>
            </a:extLst>
          </p:cNvPr>
          <p:cNvSpPr>
            <a:spLocks noGrp="1"/>
          </p:cNvSpPr>
          <p:nvPr>
            <p:ph idx="1"/>
          </p:nvPr>
        </p:nvSpPr>
        <p:spPr/>
        <p:txBody>
          <a:bodyPr>
            <a:normAutofit/>
          </a:bodyPr>
          <a:lstStyle/>
          <a:p>
            <a:r>
              <a:rPr lang="en-US" dirty="0"/>
              <a:t>Do arithmetic in the compiler</a:t>
            </a:r>
            <a:br>
              <a:rPr lang="en-US" dirty="0"/>
            </a:br>
            <a:br>
              <a:rPr lang="en-US" dirty="0"/>
            </a:br>
            <a:r>
              <a:rPr lang="en-US" b="0" dirty="0">
                <a:latin typeface="Consolas" panose="020B0609020204030204" pitchFamily="49" charset="0"/>
              </a:rPr>
              <a:t>long mask = </a:t>
            </a:r>
            <a:r>
              <a:rPr lang="en-US" b="0" dirty="0">
                <a:solidFill>
                  <a:srgbClr val="C00000"/>
                </a:solidFill>
                <a:latin typeface="Consolas" panose="020B0609020204030204" pitchFamily="49" charset="0"/>
              </a:rPr>
              <a:t>0xFF &lt;&lt; 8</a:t>
            </a:r>
            <a:r>
              <a:rPr lang="en-US" b="0" dirty="0">
                <a:latin typeface="Consolas" panose="020B0609020204030204" pitchFamily="49" charset="0"/>
              </a:rPr>
              <a:t>;	  </a:t>
            </a:r>
            <a:r>
              <a:rPr lang="en-US" b="0" dirty="0"/>
              <a:t>→   </a:t>
            </a:r>
            <a:r>
              <a:rPr lang="en-US" b="0" dirty="0">
                <a:latin typeface="Consolas" panose="020B0609020204030204" pitchFamily="49" charset="0"/>
              </a:rPr>
              <a:t>long mask = </a:t>
            </a:r>
            <a:r>
              <a:rPr lang="en-US" b="0" dirty="0">
                <a:solidFill>
                  <a:srgbClr val="0070C0"/>
                </a:solidFill>
                <a:latin typeface="Consolas" panose="020B0609020204030204" pitchFamily="49" charset="0"/>
              </a:rPr>
              <a:t>0xFF00</a:t>
            </a:r>
            <a:r>
              <a:rPr lang="en-US" b="0" dirty="0">
                <a:latin typeface="Consolas" panose="020B0609020204030204" pitchFamily="49" charset="0"/>
              </a:rPr>
              <a:t>;</a:t>
            </a:r>
          </a:p>
          <a:p>
            <a:endParaRPr lang="en-US" dirty="0"/>
          </a:p>
          <a:p>
            <a:r>
              <a:rPr lang="en-US" dirty="0"/>
              <a:t>Any expression with constant inputs can be folded</a:t>
            </a:r>
          </a:p>
          <a:p>
            <a:pPr lvl="1"/>
            <a:r>
              <a:rPr lang="en-US" dirty="0"/>
              <a:t>Might even be able to remove library calls…</a:t>
            </a:r>
            <a:br>
              <a:rPr lang="en-US" dirty="0"/>
            </a:br>
            <a:endParaRPr lang="en-US" dirty="0"/>
          </a:p>
          <a:p>
            <a:pPr marL="457200" lvl="1" indent="0">
              <a:buNone/>
            </a:pPr>
            <a:r>
              <a:rPr lang="en-US" b="0" dirty="0" err="1">
                <a:latin typeface="Consolas" panose="020B0609020204030204" pitchFamily="49" charset="0"/>
              </a:rPr>
              <a:t>size_t</a:t>
            </a:r>
            <a:r>
              <a:rPr lang="en-US" b="0" dirty="0">
                <a:latin typeface="Consolas" panose="020B0609020204030204" pitchFamily="49" charset="0"/>
              </a:rPr>
              <a:t> </a:t>
            </a:r>
            <a:r>
              <a:rPr lang="en-US" b="0" dirty="0" err="1">
                <a:latin typeface="Consolas" panose="020B0609020204030204" pitchFamily="49" charset="0"/>
              </a:rPr>
              <a:t>namelen</a:t>
            </a:r>
            <a:r>
              <a:rPr lang="en-US" b="0" dirty="0">
                <a:latin typeface="Consolas" panose="020B0609020204030204" pitchFamily="49" charset="0"/>
              </a:rPr>
              <a:t> = </a:t>
            </a:r>
            <a:r>
              <a:rPr lang="en-US" b="0" dirty="0" err="1">
                <a:solidFill>
                  <a:srgbClr val="C00000"/>
                </a:solidFill>
                <a:latin typeface="Consolas" panose="020B0609020204030204" pitchFamily="49" charset="0"/>
              </a:rPr>
              <a:t>strlen</a:t>
            </a:r>
            <a:r>
              <a:rPr lang="en-US" b="0" dirty="0">
                <a:solidFill>
                  <a:srgbClr val="C00000"/>
                </a:solidFill>
                <a:latin typeface="Consolas" panose="020B0609020204030204" pitchFamily="49" charset="0"/>
              </a:rPr>
              <a:t>("Harry </a:t>
            </a:r>
            <a:r>
              <a:rPr lang="en-US" b="0" dirty="0" err="1">
                <a:solidFill>
                  <a:srgbClr val="C00000"/>
                </a:solidFill>
                <a:latin typeface="Consolas" panose="020B0609020204030204" pitchFamily="49" charset="0"/>
              </a:rPr>
              <a:t>Bovik</a:t>
            </a:r>
            <a:r>
              <a:rPr lang="en-US" b="0" dirty="0">
                <a:solidFill>
                  <a:srgbClr val="C00000"/>
                </a:solidFill>
                <a:latin typeface="Consolas" panose="020B0609020204030204" pitchFamily="49" charset="0"/>
              </a:rPr>
              <a:t>")</a:t>
            </a:r>
            <a:r>
              <a:rPr lang="en-US" b="0" dirty="0">
                <a:latin typeface="Consolas" panose="020B0609020204030204" pitchFamily="49" charset="0"/>
              </a:rPr>
              <a:t>;</a:t>
            </a:r>
            <a:br>
              <a:rPr lang="en-US" b="0" dirty="0">
                <a:latin typeface="Consolas" panose="020B0609020204030204" pitchFamily="49" charset="0"/>
              </a:rPr>
            </a:br>
            <a:br>
              <a:rPr lang="en-US" b="0" dirty="0">
                <a:latin typeface="Consolas" panose="020B0609020204030204" pitchFamily="49" charset="0"/>
              </a:rPr>
            </a:br>
            <a:endParaRPr lang="en-US" b="0" dirty="0">
              <a:latin typeface="Consolas" panose="020B0609020204030204" pitchFamily="49" charset="0"/>
            </a:endParaRPr>
          </a:p>
          <a:p>
            <a:pPr marL="457200" lvl="1" indent="0">
              <a:buNone/>
            </a:pPr>
            <a:r>
              <a:rPr lang="en-US" b="0" dirty="0"/>
              <a:t>→</a:t>
            </a:r>
            <a:r>
              <a:rPr lang="en-US" dirty="0"/>
              <a:t>	 </a:t>
            </a:r>
            <a:r>
              <a:rPr lang="en-US" b="0" dirty="0" err="1">
                <a:latin typeface="Consolas" panose="020B0609020204030204" pitchFamily="49" charset="0"/>
              </a:rPr>
              <a:t>size_t</a:t>
            </a:r>
            <a:r>
              <a:rPr lang="en-US" b="0" dirty="0">
                <a:latin typeface="Consolas" panose="020B0609020204030204" pitchFamily="49" charset="0"/>
              </a:rPr>
              <a:t> </a:t>
            </a:r>
            <a:r>
              <a:rPr lang="en-US" b="0" dirty="0" err="1">
                <a:latin typeface="Consolas" panose="020B0609020204030204" pitchFamily="49" charset="0"/>
              </a:rPr>
              <a:t>namelen</a:t>
            </a:r>
            <a:r>
              <a:rPr lang="en-US" b="0" dirty="0">
                <a:latin typeface="Consolas" panose="020B0609020204030204" pitchFamily="49" charset="0"/>
              </a:rPr>
              <a:t> = </a:t>
            </a:r>
            <a:r>
              <a:rPr lang="en-US" b="0" dirty="0">
                <a:solidFill>
                  <a:srgbClr val="0070C0"/>
                </a:solidFill>
                <a:latin typeface="Consolas" panose="020B0609020204030204" pitchFamily="49" charset="0"/>
              </a:rPr>
              <a:t>11</a:t>
            </a:r>
            <a:r>
              <a:rPr lang="en-US" b="0" dirty="0">
                <a:latin typeface="Consolas" panose="020B0609020204030204" pitchFamily="49" charset="0"/>
              </a:rPr>
              <a:t>;</a:t>
            </a:r>
          </a:p>
        </p:txBody>
      </p:sp>
      <p:sp>
        <p:nvSpPr>
          <p:cNvPr id="4" name="Slide Number Placeholder 3">
            <a:extLst>
              <a:ext uri="{FF2B5EF4-FFF2-40B4-BE49-F238E27FC236}">
                <a16:creationId xmlns:a16="http://schemas.microsoft.com/office/drawing/2014/main" id="{10861163-1164-4D6B-A22C-5A4A8B2AFEF5}"/>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14</a:t>
            </a:fld>
            <a:endParaRPr lang="en-US"/>
          </a:p>
        </p:txBody>
      </p:sp>
    </p:spTree>
    <p:extLst>
      <p:ext uri="{BB962C8B-B14F-4D97-AF65-F5344CB8AC3E}">
        <p14:creationId xmlns:p14="http://schemas.microsoft.com/office/powerpoint/2010/main" val="1569897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8FBFB-1795-452C-8205-16F668E10DB2}"/>
              </a:ext>
            </a:extLst>
          </p:cNvPr>
          <p:cNvSpPr>
            <a:spLocks noGrp="1"/>
          </p:cNvSpPr>
          <p:nvPr>
            <p:ph type="title"/>
          </p:nvPr>
        </p:nvSpPr>
        <p:spPr/>
        <p:txBody>
          <a:bodyPr/>
          <a:lstStyle/>
          <a:p>
            <a:r>
              <a:rPr lang="en-US" dirty="0"/>
              <a:t>Strength reduction</a:t>
            </a:r>
          </a:p>
        </p:txBody>
      </p:sp>
      <p:sp>
        <p:nvSpPr>
          <p:cNvPr id="3" name="Content Placeholder 2">
            <a:extLst>
              <a:ext uri="{FF2B5EF4-FFF2-40B4-BE49-F238E27FC236}">
                <a16:creationId xmlns:a16="http://schemas.microsoft.com/office/drawing/2014/main" id="{8782B769-EC08-40DF-B1BD-DF2CE297D111}"/>
              </a:ext>
            </a:extLst>
          </p:cNvPr>
          <p:cNvSpPr>
            <a:spLocks noGrp="1"/>
          </p:cNvSpPr>
          <p:nvPr>
            <p:ph idx="1"/>
          </p:nvPr>
        </p:nvSpPr>
        <p:spPr/>
        <p:txBody>
          <a:bodyPr/>
          <a:lstStyle/>
          <a:p>
            <a:r>
              <a:rPr lang="en-US" dirty="0"/>
              <a:t>Replace expensive operations with cheaper ones</a:t>
            </a:r>
            <a:br>
              <a:rPr lang="en-US" dirty="0"/>
            </a:br>
            <a:br>
              <a:rPr lang="en-US" dirty="0"/>
            </a:br>
            <a:r>
              <a:rPr lang="en-US" b="0" dirty="0">
                <a:latin typeface="Consolas" panose="020B0609020204030204" pitchFamily="49" charset="0"/>
              </a:rPr>
              <a:t>long a = </a:t>
            </a:r>
            <a:r>
              <a:rPr lang="en-US" b="0" dirty="0">
                <a:solidFill>
                  <a:srgbClr val="C00000"/>
                </a:solidFill>
                <a:latin typeface="Consolas" panose="020B0609020204030204" pitchFamily="49" charset="0"/>
              </a:rPr>
              <a:t>b * 5</a:t>
            </a:r>
            <a:r>
              <a:rPr lang="en-US" b="0" dirty="0">
                <a:latin typeface="Consolas" panose="020B0609020204030204" pitchFamily="49" charset="0"/>
              </a:rPr>
              <a:t>;</a:t>
            </a:r>
            <a:br>
              <a:rPr lang="en-US" b="0" dirty="0">
                <a:latin typeface="Consolas" panose="020B0609020204030204" pitchFamily="49" charset="0"/>
              </a:rPr>
            </a:br>
            <a:br>
              <a:rPr lang="en-US" b="0" dirty="0">
                <a:latin typeface="Consolas" panose="020B0609020204030204" pitchFamily="49" charset="0"/>
              </a:rPr>
            </a:br>
            <a:r>
              <a:rPr lang="en-US" b="0" dirty="0"/>
              <a:t>→</a:t>
            </a:r>
            <a:r>
              <a:rPr lang="en-US" dirty="0"/>
              <a:t>	</a:t>
            </a:r>
            <a:r>
              <a:rPr lang="en-US" b="0" dirty="0">
                <a:latin typeface="Consolas" panose="020B0609020204030204" pitchFamily="49" charset="0"/>
              </a:rPr>
              <a:t>long a = </a:t>
            </a:r>
            <a:r>
              <a:rPr lang="en-US" b="0" dirty="0">
                <a:solidFill>
                  <a:srgbClr val="0070C0"/>
                </a:solidFill>
                <a:latin typeface="Consolas" panose="020B0609020204030204" pitchFamily="49" charset="0"/>
              </a:rPr>
              <a:t>(b &lt;&lt; 2) + b</a:t>
            </a:r>
            <a:r>
              <a:rPr lang="en-US" b="0" dirty="0">
                <a:latin typeface="Consolas" panose="020B0609020204030204" pitchFamily="49" charset="0"/>
              </a:rPr>
              <a:t>;</a:t>
            </a:r>
          </a:p>
          <a:p>
            <a:endParaRPr lang="en-US" dirty="0"/>
          </a:p>
          <a:p>
            <a:r>
              <a:rPr lang="en-US" dirty="0"/>
              <a:t>Multiplication and division are the usual targets</a:t>
            </a:r>
          </a:p>
          <a:p>
            <a:r>
              <a:rPr lang="en-US" dirty="0"/>
              <a:t>Multiplication is often hiding in memory access expressions</a:t>
            </a:r>
          </a:p>
          <a:p>
            <a:pPr lvl="1"/>
            <a:r>
              <a:rPr lang="en-US" dirty="0"/>
              <a:t>Example: array indexing</a:t>
            </a:r>
          </a:p>
        </p:txBody>
      </p:sp>
      <p:sp>
        <p:nvSpPr>
          <p:cNvPr id="4" name="Slide Number Placeholder 3">
            <a:extLst>
              <a:ext uri="{FF2B5EF4-FFF2-40B4-BE49-F238E27FC236}">
                <a16:creationId xmlns:a16="http://schemas.microsoft.com/office/drawing/2014/main" id="{8E13DF99-7033-430D-8299-8383CBC720D4}"/>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15</a:t>
            </a:fld>
            <a:endParaRPr lang="en-US"/>
          </a:p>
        </p:txBody>
      </p:sp>
    </p:spTree>
    <p:extLst>
      <p:ext uri="{BB962C8B-B14F-4D97-AF65-F5344CB8AC3E}">
        <p14:creationId xmlns:p14="http://schemas.microsoft.com/office/powerpoint/2010/main" val="1224223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9E82A-8937-4124-99A7-CFAF3E39585D}"/>
              </a:ext>
            </a:extLst>
          </p:cNvPr>
          <p:cNvSpPr>
            <a:spLocks noGrp="1"/>
          </p:cNvSpPr>
          <p:nvPr>
            <p:ph type="title"/>
          </p:nvPr>
        </p:nvSpPr>
        <p:spPr/>
        <p:txBody>
          <a:bodyPr/>
          <a:lstStyle/>
          <a:p>
            <a:r>
              <a:rPr lang="en-US" dirty="0"/>
              <a:t>Dead code elimination</a:t>
            </a:r>
          </a:p>
        </p:txBody>
      </p:sp>
      <p:sp>
        <p:nvSpPr>
          <p:cNvPr id="3" name="Content Placeholder 2">
            <a:extLst>
              <a:ext uri="{FF2B5EF4-FFF2-40B4-BE49-F238E27FC236}">
                <a16:creationId xmlns:a16="http://schemas.microsoft.com/office/drawing/2014/main" id="{9DF98A81-C75D-483E-96F4-16DCCE3FEA4E}"/>
              </a:ext>
            </a:extLst>
          </p:cNvPr>
          <p:cNvSpPr>
            <a:spLocks noGrp="1"/>
          </p:cNvSpPr>
          <p:nvPr>
            <p:ph idx="1"/>
          </p:nvPr>
        </p:nvSpPr>
        <p:spPr/>
        <p:txBody>
          <a:bodyPr>
            <a:normAutofit fontScale="92500" lnSpcReduction="10000"/>
          </a:bodyPr>
          <a:lstStyle/>
          <a:p>
            <a:r>
              <a:rPr lang="en-US" dirty="0"/>
              <a:t>Don’t emit code that will never be executed</a:t>
            </a:r>
            <a:br>
              <a:rPr lang="en-US" dirty="0"/>
            </a:br>
            <a:br>
              <a:rPr lang="en-US" dirty="0"/>
            </a:br>
            <a:r>
              <a:rPr lang="en-US" b="0" strike="sngStrike" dirty="0">
                <a:solidFill>
                  <a:srgbClr val="C00000"/>
                </a:solidFill>
                <a:latin typeface="Consolas" panose="020B0609020204030204" pitchFamily="49" charset="0"/>
              </a:rPr>
              <a:t>if (0) { puts("Kilroy was here"); }</a:t>
            </a:r>
            <a:br>
              <a:rPr lang="en-US" b="0" strike="sngStrike" dirty="0">
                <a:solidFill>
                  <a:srgbClr val="C00000"/>
                </a:solidFill>
                <a:latin typeface="Consolas" panose="020B0609020204030204" pitchFamily="49" charset="0"/>
              </a:rPr>
            </a:br>
            <a:r>
              <a:rPr lang="en-US" b="0" strike="sngStrike" dirty="0">
                <a:solidFill>
                  <a:srgbClr val="C00000"/>
                </a:solidFill>
                <a:latin typeface="Consolas" panose="020B0609020204030204" pitchFamily="49" charset="0"/>
              </a:rPr>
              <a:t>if (1) {</a:t>
            </a:r>
            <a:r>
              <a:rPr lang="en-US" b="0" dirty="0">
                <a:latin typeface="Consolas" panose="020B0609020204030204" pitchFamily="49" charset="0"/>
              </a:rPr>
              <a:t> puts("Only bozos on this bus"); </a:t>
            </a:r>
            <a:r>
              <a:rPr lang="en-US" b="0" strike="sngStrike" dirty="0">
                <a:solidFill>
                  <a:srgbClr val="C00000"/>
                </a:solidFill>
                <a:latin typeface="Consolas" panose="020B0609020204030204" pitchFamily="49" charset="0"/>
              </a:rPr>
              <a:t>}</a:t>
            </a:r>
          </a:p>
          <a:p>
            <a:endParaRPr lang="en-US" dirty="0"/>
          </a:p>
          <a:p>
            <a:r>
              <a:rPr lang="en-US" dirty="0"/>
              <a:t>Don’t emit code whose result is overwritten</a:t>
            </a:r>
            <a:br>
              <a:rPr lang="en-US" dirty="0"/>
            </a:br>
            <a:br>
              <a:rPr lang="en-US" dirty="0"/>
            </a:br>
            <a:r>
              <a:rPr lang="en-US" b="0" strike="sngStrike" dirty="0">
                <a:solidFill>
                  <a:srgbClr val="C00000"/>
                </a:solidFill>
                <a:latin typeface="Consolas" panose="020B0609020204030204" pitchFamily="49" charset="0"/>
              </a:rPr>
              <a:t>x = 23;</a:t>
            </a:r>
            <a:br>
              <a:rPr lang="en-US" b="0" strike="sngStrike" dirty="0">
                <a:solidFill>
                  <a:srgbClr val="C00000"/>
                </a:solidFill>
                <a:latin typeface="Consolas" panose="020B0609020204030204" pitchFamily="49" charset="0"/>
              </a:rPr>
            </a:br>
            <a:r>
              <a:rPr lang="en-US" b="0" dirty="0">
                <a:latin typeface="Consolas" panose="020B0609020204030204" pitchFamily="49" charset="0"/>
              </a:rPr>
              <a:t>x = 42;</a:t>
            </a:r>
            <a:br>
              <a:rPr lang="en-US" dirty="0"/>
            </a:br>
            <a:endParaRPr lang="en-US" dirty="0"/>
          </a:p>
          <a:p>
            <a:r>
              <a:rPr lang="en-US" dirty="0"/>
              <a:t>These may look silly, but...</a:t>
            </a:r>
          </a:p>
          <a:p>
            <a:pPr lvl="1"/>
            <a:r>
              <a:rPr lang="en-US" dirty="0"/>
              <a:t>Can be produced by other optimizations</a:t>
            </a:r>
          </a:p>
          <a:p>
            <a:pPr lvl="1"/>
            <a:r>
              <a:rPr lang="en-US" dirty="0"/>
              <a:t>Assignments to </a:t>
            </a:r>
            <a:r>
              <a:rPr lang="en-US" dirty="0">
                <a:latin typeface="Consolas" panose="020B0609020204030204" pitchFamily="49" charset="0"/>
              </a:rPr>
              <a:t>x</a:t>
            </a:r>
            <a:r>
              <a:rPr lang="en-US" dirty="0"/>
              <a:t> might be far apart</a:t>
            </a:r>
          </a:p>
        </p:txBody>
      </p:sp>
      <p:sp>
        <p:nvSpPr>
          <p:cNvPr id="4" name="Slide Number Placeholder 3">
            <a:extLst>
              <a:ext uri="{FF2B5EF4-FFF2-40B4-BE49-F238E27FC236}">
                <a16:creationId xmlns:a16="http://schemas.microsoft.com/office/drawing/2014/main" id="{E9E9947D-D3C1-4369-A09E-BA56297EEBB4}"/>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16</a:t>
            </a:fld>
            <a:endParaRPr lang="en-US"/>
          </a:p>
        </p:txBody>
      </p:sp>
    </p:spTree>
    <p:extLst>
      <p:ext uri="{BB962C8B-B14F-4D97-AF65-F5344CB8AC3E}">
        <p14:creationId xmlns:p14="http://schemas.microsoft.com/office/powerpoint/2010/main" val="11218821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2E06D-3DEB-4BF2-BE7A-E0CD6FCC1C44}"/>
              </a:ext>
            </a:extLst>
          </p:cNvPr>
          <p:cNvSpPr>
            <a:spLocks noGrp="1"/>
          </p:cNvSpPr>
          <p:nvPr>
            <p:ph type="title"/>
          </p:nvPr>
        </p:nvSpPr>
        <p:spPr/>
        <p:txBody>
          <a:bodyPr/>
          <a:lstStyle/>
          <a:p>
            <a:r>
              <a:rPr lang="en-US" dirty="0"/>
              <a:t>Common Subexpression Elimination</a:t>
            </a:r>
          </a:p>
        </p:txBody>
      </p:sp>
      <p:sp>
        <p:nvSpPr>
          <p:cNvPr id="3" name="Content Placeholder 2">
            <a:extLst>
              <a:ext uri="{FF2B5EF4-FFF2-40B4-BE49-F238E27FC236}">
                <a16:creationId xmlns:a16="http://schemas.microsoft.com/office/drawing/2014/main" id="{75F0F01F-D58B-4E18-861A-D3F65BB9B82B}"/>
              </a:ext>
            </a:extLst>
          </p:cNvPr>
          <p:cNvSpPr>
            <a:spLocks noGrp="1"/>
          </p:cNvSpPr>
          <p:nvPr>
            <p:ph idx="1"/>
          </p:nvPr>
        </p:nvSpPr>
        <p:spPr/>
        <p:txBody>
          <a:bodyPr/>
          <a:lstStyle/>
          <a:p>
            <a:r>
              <a:rPr lang="en-US" dirty="0"/>
              <a:t>Factor out repeated calculations, only do them once</a:t>
            </a:r>
          </a:p>
          <a:p>
            <a:pPr lvl="1"/>
            <a:r>
              <a:rPr lang="en-US" dirty="0"/>
              <a:t>Makes code closer to the assembly representation too</a:t>
            </a:r>
            <a:br>
              <a:rPr lang="en-US" dirty="0"/>
            </a:br>
            <a:br>
              <a:rPr lang="en-US" dirty="0"/>
            </a:br>
            <a:endParaRPr lang="en-US" dirty="0"/>
          </a:p>
          <a:p>
            <a:pPr marL="400050" lvl="1" indent="0">
              <a:buNone/>
            </a:pPr>
            <a:r>
              <a:rPr lang="en-US" dirty="0">
                <a:latin typeface="Consolas" panose="020B0609020204030204" pitchFamily="49" charset="0"/>
              </a:rPr>
              <a:t>norm[</a:t>
            </a:r>
            <a:r>
              <a:rPr lang="en-US" dirty="0" err="1">
                <a:latin typeface="Consolas" panose="020B0609020204030204" pitchFamily="49" charset="0"/>
              </a:rPr>
              <a:t>i</a:t>
            </a:r>
            <a:r>
              <a:rPr lang="en-US" dirty="0">
                <a:latin typeface="Consolas" panose="020B0609020204030204" pitchFamily="49" charset="0"/>
              </a:rPr>
              <a:t>] = </a:t>
            </a:r>
            <a:r>
              <a:rPr lang="en-US" dirty="0">
                <a:solidFill>
                  <a:schemeClr val="accent1">
                    <a:lumMod val="75000"/>
                  </a:schemeClr>
                </a:solidFill>
                <a:latin typeface="Consolas" panose="020B0609020204030204" pitchFamily="49" charset="0"/>
              </a:rPr>
              <a:t>v[</a:t>
            </a:r>
            <a:r>
              <a:rPr lang="en-US" dirty="0" err="1">
                <a:solidFill>
                  <a:schemeClr val="accent1">
                    <a:lumMod val="75000"/>
                  </a:schemeClr>
                </a:solidFill>
                <a:latin typeface="Consolas" panose="020B0609020204030204" pitchFamily="49" charset="0"/>
              </a:rPr>
              <a:t>i</a:t>
            </a:r>
            <a:r>
              <a:rPr lang="en-US" dirty="0">
                <a:solidFill>
                  <a:schemeClr val="accent1">
                    <a:lumMod val="75000"/>
                  </a:schemeClr>
                </a:solidFill>
                <a:latin typeface="Consolas" panose="020B0609020204030204" pitchFamily="49" charset="0"/>
              </a:rPr>
              <a:t>]</a:t>
            </a:r>
            <a:r>
              <a:rPr lang="en-US" dirty="0">
                <a:solidFill>
                  <a:srgbClr val="00B0F0"/>
                </a:solidFill>
                <a:latin typeface="Consolas" panose="020B0609020204030204" pitchFamily="49" charset="0"/>
              </a:rPr>
              <a:t>.x</a:t>
            </a:r>
            <a:r>
              <a:rPr lang="en-US" dirty="0">
                <a:latin typeface="Consolas" panose="020B0609020204030204" pitchFamily="49" charset="0"/>
              </a:rPr>
              <a:t>*</a:t>
            </a:r>
            <a:r>
              <a:rPr lang="en-US" dirty="0">
                <a:solidFill>
                  <a:schemeClr val="accent1">
                    <a:lumMod val="75000"/>
                  </a:schemeClr>
                </a:solidFill>
                <a:latin typeface="Consolas" panose="020B0609020204030204" pitchFamily="49" charset="0"/>
              </a:rPr>
              <a:t>v[</a:t>
            </a:r>
            <a:r>
              <a:rPr lang="en-US" dirty="0" err="1">
                <a:solidFill>
                  <a:schemeClr val="accent1">
                    <a:lumMod val="75000"/>
                  </a:schemeClr>
                </a:solidFill>
                <a:latin typeface="Consolas" panose="020B0609020204030204" pitchFamily="49" charset="0"/>
              </a:rPr>
              <a:t>i</a:t>
            </a:r>
            <a:r>
              <a:rPr lang="en-US" dirty="0">
                <a:solidFill>
                  <a:schemeClr val="accent1">
                    <a:lumMod val="75000"/>
                  </a:schemeClr>
                </a:solidFill>
                <a:latin typeface="Consolas" panose="020B0609020204030204" pitchFamily="49" charset="0"/>
              </a:rPr>
              <a:t>]</a:t>
            </a:r>
            <a:r>
              <a:rPr lang="en-US" dirty="0">
                <a:solidFill>
                  <a:srgbClr val="00B0F0"/>
                </a:solidFill>
                <a:latin typeface="Consolas" panose="020B0609020204030204" pitchFamily="49" charset="0"/>
              </a:rPr>
              <a:t>.x</a:t>
            </a:r>
            <a:r>
              <a:rPr lang="en-US" dirty="0">
                <a:latin typeface="Consolas" panose="020B0609020204030204" pitchFamily="49" charset="0"/>
              </a:rPr>
              <a:t> + </a:t>
            </a:r>
            <a:r>
              <a:rPr lang="en-US" dirty="0">
                <a:solidFill>
                  <a:schemeClr val="accent1">
                    <a:lumMod val="75000"/>
                  </a:schemeClr>
                </a:solidFill>
                <a:latin typeface="Consolas" panose="020B0609020204030204" pitchFamily="49" charset="0"/>
              </a:rPr>
              <a:t>v[</a:t>
            </a:r>
            <a:r>
              <a:rPr lang="en-US" dirty="0" err="1">
                <a:solidFill>
                  <a:schemeClr val="accent1">
                    <a:lumMod val="75000"/>
                  </a:schemeClr>
                </a:solidFill>
                <a:latin typeface="Consolas" panose="020B0609020204030204" pitchFamily="49" charset="0"/>
              </a:rPr>
              <a:t>i</a:t>
            </a:r>
            <a:r>
              <a:rPr lang="en-US" dirty="0">
                <a:solidFill>
                  <a:schemeClr val="accent1">
                    <a:lumMod val="75000"/>
                  </a:schemeClr>
                </a:solidFill>
                <a:latin typeface="Consolas" panose="020B0609020204030204" pitchFamily="49" charset="0"/>
              </a:rPr>
              <a:t>]</a:t>
            </a:r>
            <a:r>
              <a:rPr lang="en-US" dirty="0">
                <a:solidFill>
                  <a:srgbClr val="7030A0"/>
                </a:solidFill>
                <a:latin typeface="Consolas" panose="020B0609020204030204" pitchFamily="49" charset="0"/>
              </a:rPr>
              <a:t>.y</a:t>
            </a:r>
            <a:r>
              <a:rPr lang="en-US" dirty="0">
                <a:latin typeface="Consolas" panose="020B0609020204030204" pitchFamily="49" charset="0"/>
              </a:rPr>
              <a:t>*</a:t>
            </a:r>
            <a:r>
              <a:rPr lang="en-US" dirty="0">
                <a:solidFill>
                  <a:schemeClr val="accent1">
                    <a:lumMod val="75000"/>
                  </a:schemeClr>
                </a:solidFill>
                <a:latin typeface="Consolas" panose="020B0609020204030204" pitchFamily="49" charset="0"/>
              </a:rPr>
              <a:t>v[</a:t>
            </a:r>
            <a:r>
              <a:rPr lang="en-US" dirty="0" err="1">
                <a:solidFill>
                  <a:schemeClr val="accent1">
                    <a:lumMod val="75000"/>
                  </a:schemeClr>
                </a:solidFill>
                <a:latin typeface="Consolas" panose="020B0609020204030204" pitchFamily="49" charset="0"/>
              </a:rPr>
              <a:t>i</a:t>
            </a:r>
            <a:r>
              <a:rPr lang="en-US" dirty="0">
                <a:solidFill>
                  <a:schemeClr val="accent1">
                    <a:lumMod val="75000"/>
                  </a:schemeClr>
                </a:solidFill>
                <a:latin typeface="Consolas" panose="020B0609020204030204" pitchFamily="49" charset="0"/>
              </a:rPr>
              <a:t>]</a:t>
            </a:r>
            <a:r>
              <a:rPr lang="en-US" dirty="0">
                <a:solidFill>
                  <a:srgbClr val="7030A0"/>
                </a:solidFill>
                <a:latin typeface="Consolas" panose="020B0609020204030204" pitchFamily="49" charset="0"/>
              </a:rPr>
              <a:t>.y</a:t>
            </a:r>
            <a:r>
              <a:rPr lang="en-US" dirty="0">
                <a:latin typeface="Consolas" panose="020B0609020204030204" pitchFamily="49" charset="0"/>
              </a:rPr>
              <a:t>;</a:t>
            </a:r>
          </a:p>
          <a:p>
            <a:pPr marL="400050" lvl="1" indent="0">
              <a:buNone/>
            </a:pPr>
            <a:endParaRPr lang="en-US" dirty="0">
              <a:latin typeface="Consolas" panose="020B0609020204030204" pitchFamily="49" charset="0"/>
            </a:endParaRPr>
          </a:p>
          <a:p>
            <a:pPr marL="400050" lvl="1" indent="0">
              <a:buNone/>
            </a:pPr>
            <a:br>
              <a:rPr lang="en-US" dirty="0">
                <a:latin typeface="Consolas" panose="020B0609020204030204" pitchFamily="49" charset="0"/>
              </a:rPr>
            </a:br>
            <a:r>
              <a:rPr lang="en-US" sz="2800" dirty="0"/>
              <a:t>→</a:t>
            </a:r>
            <a:r>
              <a:rPr lang="en-US" dirty="0">
                <a:latin typeface="Consolas" panose="020B0609020204030204" pitchFamily="49" charset="0"/>
              </a:rPr>
              <a:t>  </a:t>
            </a:r>
          </a:p>
          <a:p>
            <a:pPr marL="400050" lvl="1" indent="0">
              <a:buNone/>
            </a:pPr>
            <a:r>
              <a:rPr lang="en-US" dirty="0">
                <a:latin typeface="Consolas" panose="020B0609020204030204" pitchFamily="49" charset="0"/>
              </a:rPr>
              <a:t>	</a:t>
            </a:r>
            <a:r>
              <a:rPr lang="en-US" dirty="0" err="1">
                <a:latin typeface="Consolas" panose="020B0609020204030204" pitchFamily="49" charset="0"/>
              </a:rPr>
              <a:t>elt</a:t>
            </a:r>
            <a:r>
              <a:rPr lang="en-US" dirty="0">
                <a:latin typeface="Consolas" panose="020B0609020204030204" pitchFamily="49" charset="0"/>
              </a:rPr>
              <a:t> = </a:t>
            </a:r>
            <a:r>
              <a:rPr lang="en-US" dirty="0">
                <a:solidFill>
                  <a:schemeClr val="accent1">
                    <a:lumMod val="75000"/>
                  </a:schemeClr>
                </a:solidFill>
                <a:latin typeface="Consolas" panose="020B0609020204030204" pitchFamily="49" charset="0"/>
              </a:rPr>
              <a:t>&amp;v[</a:t>
            </a:r>
            <a:r>
              <a:rPr lang="en-US" dirty="0" err="1">
                <a:solidFill>
                  <a:schemeClr val="accent1">
                    <a:lumMod val="75000"/>
                  </a:schemeClr>
                </a:solidFill>
                <a:latin typeface="Consolas" panose="020B0609020204030204" pitchFamily="49" charset="0"/>
              </a:rPr>
              <a:t>i</a:t>
            </a:r>
            <a:r>
              <a:rPr lang="en-US" dirty="0">
                <a:solidFill>
                  <a:schemeClr val="accent1">
                    <a:lumMod val="75000"/>
                  </a:schemeClr>
                </a:solidFill>
                <a:latin typeface="Consolas" panose="020B0609020204030204" pitchFamily="49" charset="0"/>
              </a:rPr>
              <a:t>]</a:t>
            </a:r>
            <a:r>
              <a:rPr lang="en-US" dirty="0">
                <a:latin typeface="Consolas" panose="020B0609020204030204" pitchFamily="49" charset="0"/>
              </a:rPr>
              <a:t>;</a:t>
            </a:r>
          </a:p>
          <a:p>
            <a:pPr marL="400050" lvl="1" indent="0">
              <a:buNone/>
            </a:pPr>
            <a:r>
              <a:rPr lang="en-US" dirty="0">
                <a:latin typeface="Consolas" panose="020B0609020204030204" pitchFamily="49" charset="0"/>
              </a:rPr>
              <a:t>	x = </a:t>
            </a:r>
            <a:r>
              <a:rPr lang="en-US" dirty="0" err="1">
                <a:solidFill>
                  <a:srgbClr val="00B0F0"/>
                </a:solidFill>
                <a:latin typeface="Consolas" panose="020B0609020204030204" pitchFamily="49" charset="0"/>
              </a:rPr>
              <a:t>elt</a:t>
            </a:r>
            <a:r>
              <a:rPr lang="en-US" dirty="0">
                <a:solidFill>
                  <a:srgbClr val="00B0F0"/>
                </a:solidFill>
                <a:latin typeface="Consolas" panose="020B0609020204030204" pitchFamily="49" charset="0"/>
              </a:rPr>
              <a:t>-&gt;x</a:t>
            </a:r>
            <a:r>
              <a:rPr lang="en-US" dirty="0">
                <a:latin typeface="Consolas" panose="020B0609020204030204" pitchFamily="49" charset="0"/>
              </a:rPr>
              <a:t>;</a:t>
            </a:r>
          </a:p>
          <a:p>
            <a:pPr marL="400050" lvl="1" indent="0">
              <a:buNone/>
            </a:pPr>
            <a:r>
              <a:rPr lang="en-US" dirty="0">
                <a:latin typeface="Consolas" panose="020B0609020204030204" pitchFamily="49" charset="0"/>
              </a:rPr>
              <a:t>	y = </a:t>
            </a:r>
            <a:r>
              <a:rPr lang="en-US" dirty="0" err="1">
                <a:solidFill>
                  <a:srgbClr val="7030A0"/>
                </a:solidFill>
                <a:latin typeface="Consolas" panose="020B0609020204030204" pitchFamily="49" charset="0"/>
              </a:rPr>
              <a:t>elt</a:t>
            </a:r>
            <a:r>
              <a:rPr lang="en-US" dirty="0">
                <a:solidFill>
                  <a:srgbClr val="7030A0"/>
                </a:solidFill>
                <a:latin typeface="Consolas" panose="020B0609020204030204" pitchFamily="49" charset="0"/>
              </a:rPr>
              <a:t>-&gt;y</a:t>
            </a:r>
            <a:r>
              <a:rPr lang="en-US" dirty="0">
                <a:latin typeface="Consolas" panose="020B0609020204030204" pitchFamily="49" charset="0"/>
              </a:rPr>
              <a:t>;</a:t>
            </a:r>
          </a:p>
          <a:p>
            <a:pPr marL="400050" lvl="1" indent="0">
              <a:buNone/>
            </a:pPr>
            <a:r>
              <a:rPr lang="en-US" dirty="0">
                <a:latin typeface="Consolas" panose="020B0609020204030204" pitchFamily="49" charset="0"/>
              </a:rPr>
              <a:t>	norm[</a:t>
            </a:r>
            <a:r>
              <a:rPr lang="en-US" dirty="0" err="1">
                <a:latin typeface="Consolas" panose="020B0609020204030204" pitchFamily="49" charset="0"/>
              </a:rPr>
              <a:t>i</a:t>
            </a:r>
            <a:r>
              <a:rPr lang="en-US" dirty="0">
                <a:latin typeface="Consolas" panose="020B0609020204030204" pitchFamily="49" charset="0"/>
              </a:rPr>
              <a:t>] = x*x + y*y;</a:t>
            </a:r>
          </a:p>
          <a:p>
            <a:endParaRPr lang="en-US" dirty="0"/>
          </a:p>
        </p:txBody>
      </p:sp>
      <p:sp>
        <p:nvSpPr>
          <p:cNvPr id="4" name="Slide Number Placeholder 3">
            <a:extLst>
              <a:ext uri="{FF2B5EF4-FFF2-40B4-BE49-F238E27FC236}">
                <a16:creationId xmlns:a16="http://schemas.microsoft.com/office/drawing/2014/main" id="{6870B4E0-DDED-4D22-94DF-F5A4D9D502C7}"/>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17</a:t>
            </a:fld>
            <a:endParaRPr lang="en-US"/>
          </a:p>
        </p:txBody>
      </p:sp>
    </p:spTree>
    <p:extLst>
      <p:ext uri="{BB962C8B-B14F-4D97-AF65-F5344CB8AC3E}">
        <p14:creationId xmlns:p14="http://schemas.microsoft.com/office/powerpoint/2010/main" val="1025977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EF1618-3FBE-4C87-BCED-190D9638B525}"/>
              </a:ext>
            </a:extLst>
          </p:cNvPr>
          <p:cNvSpPr>
            <a:spLocks noGrp="1"/>
          </p:cNvSpPr>
          <p:nvPr>
            <p:ph type="title"/>
          </p:nvPr>
        </p:nvSpPr>
        <p:spPr/>
        <p:txBody>
          <a:bodyPr/>
          <a:lstStyle/>
          <a:p>
            <a:r>
              <a:rPr lang="en-US" dirty="0"/>
              <a:t>Break + Relevant </a:t>
            </a:r>
            <a:r>
              <a:rPr lang="en-US" dirty="0" err="1"/>
              <a:t>xkcd</a:t>
            </a:r>
            <a:endParaRPr lang="en-US" dirty="0"/>
          </a:p>
        </p:txBody>
      </p:sp>
      <p:sp>
        <p:nvSpPr>
          <p:cNvPr id="3" name="Slide Number Placeholder 2">
            <a:extLst>
              <a:ext uri="{FF2B5EF4-FFF2-40B4-BE49-F238E27FC236}">
                <a16:creationId xmlns:a16="http://schemas.microsoft.com/office/drawing/2014/main" id="{EAC2ED7C-8E3A-4944-A79B-9FAB2DD38129}"/>
              </a:ext>
            </a:extLst>
          </p:cNvPr>
          <p:cNvSpPr>
            <a:spLocks noGrp="1"/>
          </p:cNvSpPr>
          <p:nvPr>
            <p:ph type="sldNum" sz="quarter" idx="12"/>
          </p:nvPr>
        </p:nvSpPr>
        <p:spPr/>
        <p:txBody>
          <a:bodyPr/>
          <a:lstStyle/>
          <a:p>
            <a:fld id="{0778C724-3839-4D76-A707-B4C23905D055}" type="slidenum">
              <a:rPr lang="en-US" smtClean="0"/>
              <a:t>18</a:t>
            </a:fld>
            <a:endParaRPr lang="en-US"/>
          </a:p>
        </p:txBody>
      </p:sp>
      <p:pic>
        <p:nvPicPr>
          <p:cNvPr id="2050" name="Picture 2" descr="Is It Worth the Time?">
            <a:extLst>
              <a:ext uri="{FF2B5EF4-FFF2-40B4-BE49-F238E27FC236}">
                <a16:creationId xmlns:a16="http://schemas.microsoft.com/office/drawing/2014/main" id="{6AFD519C-7648-4C4D-AF67-A86DFC5827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2241" y="1143000"/>
            <a:ext cx="6187517" cy="5028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6680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E4CC8D-826F-4242-A164-B180748AA694}"/>
              </a:ext>
            </a:extLst>
          </p:cNvPr>
          <p:cNvSpPr>
            <a:spLocks noGrp="1"/>
          </p:cNvSpPr>
          <p:nvPr>
            <p:ph type="sldNum" sz="quarter" idx="12"/>
          </p:nvPr>
        </p:nvSpPr>
        <p:spPr/>
        <p:txBody>
          <a:bodyPr/>
          <a:lstStyle/>
          <a:p>
            <a:fld id="{0778C724-3839-4D76-A707-B4C23905D055}" type="slidenum">
              <a:rPr lang="en-US" smtClean="0"/>
              <a:pPr/>
              <a:t>19</a:t>
            </a:fld>
            <a:endParaRPr lang="en-US" dirty="0"/>
          </a:p>
        </p:txBody>
      </p:sp>
      <p:sp>
        <p:nvSpPr>
          <p:cNvPr id="8" name="Text Placeholder 7">
            <a:extLst>
              <a:ext uri="{FF2B5EF4-FFF2-40B4-BE49-F238E27FC236}">
                <a16:creationId xmlns:a16="http://schemas.microsoft.com/office/drawing/2014/main" id="{B973E2CD-F5CF-4EB2-8FFE-BEF643D03035}"/>
              </a:ext>
            </a:extLst>
          </p:cNvPr>
          <p:cNvSpPr>
            <a:spLocks noGrp="1"/>
          </p:cNvSpPr>
          <p:nvPr>
            <p:ph type="body" sz="quarter" idx="13"/>
          </p:nvPr>
        </p:nvSpPr>
        <p:spPr/>
        <p:txBody>
          <a:bodyPr/>
          <a:lstStyle/>
          <a:p>
            <a:r>
              <a:rPr lang="en-US" dirty="0"/>
              <a:t>Compilers and Optimizations</a:t>
            </a:r>
          </a:p>
          <a:p>
            <a:pPr lvl="1"/>
            <a:endParaRPr lang="en-US" dirty="0"/>
          </a:p>
          <a:p>
            <a:r>
              <a:rPr lang="en-US" dirty="0"/>
              <a:t>Local Optimizations</a:t>
            </a:r>
          </a:p>
          <a:p>
            <a:r>
              <a:rPr lang="en-US" b="1" dirty="0"/>
              <a:t>Global Optimizations</a:t>
            </a:r>
          </a:p>
          <a:p>
            <a:pPr lvl="1"/>
            <a:endParaRPr lang="en-US" dirty="0"/>
          </a:p>
          <a:p>
            <a:r>
              <a:rPr lang="en-US" dirty="0"/>
              <a:t>Obstacles to Optimization</a:t>
            </a:r>
          </a:p>
          <a:p>
            <a:pPr lvl="1"/>
            <a:endParaRPr lang="en-US" dirty="0"/>
          </a:p>
          <a:p>
            <a:r>
              <a:rPr lang="en-US" dirty="0"/>
              <a:t>GNU C Compiler (GCC)</a:t>
            </a:r>
          </a:p>
        </p:txBody>
      </p:sp>
      <p:sp>
        <p:nvSpPr>
          <p:cNvPr id="7" name="Title 6">
            <a:extLst>
              <a:ext uri="{FF2B5EF4-FFF2-40B4-BE49-F238E27FC236}">
                <a16:creationId xmlns:a16="http://schemas.microsoft.com/office/drawing/2014/main" id="{FF4148B5-F7F1-4E4C-AFA8-582DA01BECA1}"/>
              </a:ext>
            </a:extLst>
          </p:cNvPr>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1446592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DC0FC-20DA-422C-AA38-9CB26BBC08CE}"/>
              </a:ext>
            </a:extLst>
          </p:cNvPr>
          <p:cNvSpPr>
            <a:spLocks noGrp="1"/>
          </p:cNvSpPr>
          <p:nvPr>
            <p:ph type="title"/>
          </p:nvPr>
        </p:nvSpPr>
        <p:spPr/>
        <p:txBody>
          <a:bodyPr/>
          <a:lstStyle/>
          <a:p>
            <a:r>
              <a:rPr lang="en-US" dirty="0"/>
              <a:t>Administrivia</a:t>
            </a:r>
          </a:p>
        </p:txBody>
      </p:sp>
      <p:sp>
        <p:nvSpPr>
          <p:cNvPr id="3" name="Content Placeholder 2">
            <a:extLst>
              <a:ext uri="{FF2B5EF4-FFF2-40B4-BE49-F238E27FC236}">
                <a16:creationId xmlns:a16="http://schemas.microsoft.com/office/drawing/2014/main" id="{F6AFFD4C-E392-4425-9EA6-17CEC17D72D9}"/>
              </a:ext>
            </a:extLst>
          </p:cNvPr>
          <p:cNvSpPr>
            <a:spLocks noGrp="1"/>
          </p:cNvSpPr>
          <p:nvPr>
            <p:ph idx="1"/>
          </p:nvPr>
        </p:nvSpPr>
        <p:spPr/>
        <p:txBody>
          <a:bodyPr/>
          <a:lstStyle/>
          <a:p>
            <a:r>
              <a:rPr lang="en-US" dirty="0"/>
              <a:t>Homework 4 due Wednesday</a:t>
            </a:r>
          </a:p>
          <a:p>
            <a:endParaRPr lang="en-US" dirty="0"/>
          </a:p>
          <a:p>
            <a:r>
              <a:rPr lang="en-US" dirty="0"/>
              <a:t>SETI Lab is out and due next week</a:t>
            </a:r>
          </a:p>
          <a:p>
            <a:endParaRPr lang="en-US" dirty="0"/>
          </a:p>
          <a:p>
            <a:endParaRPr lang="en-US" dirty="0"/>
          </a:p>
          <a:p>
            <a:r>
              <a:rPr lang="en-US" dirty="0"/>
              <a:t>Reminder: midterm 2 on Wednesday of exam week</a:t>
            </a:r>
          </a:p>
          <a:p>
            <a:pPr lvl="1"/>
            <a:r>
              <a:rPr lang="en-US" dirty="0"/>
              <a:t>Covers material from the second half of class</a:t>
            </a:r>
          </a:p>
        </p:txBody>
      </p:sp>
      <p:sp>
        <p:nvSpPr>
          <p:cNvPr id="4" name="Slide Number Placeholder 3">
            <a:extLst>
              <a:ext uri="{FF2B5EF4-FFF2-40B4-BE49-F238E27FC236}">
                <a16:creationId xmlns:a16="http://schemas.microsoft.com/office/drawing/2014/main" id="{C8B59003-BA2F-464C-A9E0-E274B3D7B2D7}"/>
              </a:ext>
            </a:extLst>
          </p:cNvPr>
          <p:cNvSpPr>
            <a:spLocks noGrp="1"/>
          </p:cNvSpPr>
          <p:nvPr>
            <p:ph type="sldNum" sz="quarter" idx="12"/>
          </p:nvPr>
        </p:nvSpPr>
        <p:spPr/>
        <p:txBody>
          <a:bodyPr/>
          <a:lstStyle/>
          <a:p>
            <a:fld id="{0778C724-3839-4D76-A707-B4C23905D055}" type="slidenum">
              <a:rPr lang="en-US" smtClean="0"/>
              <a:t>2</a:t>
            </a:fld>
            <a:endParaRPr lang="en-US"/>
          </a:p>
        </p:txBody>
      </p:sp>
    </p:spTree>
    <p:extLst>
      <p:ext uri="{BB962C8B-B14F-4D97-AF65-F5344CB8AC3E}">
        <p14:creationId xmlns:p14="http://schemas.microsoft.com/office/powerpoint/2010/main" val="25915401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C56C7-9AD8-425E-BD86-1C826035B8E6}"/>
              </a:ext>
            </a:extLst>
          </p:cNvPr>
          <p:cNvSpPr>
            <a:spLocks noGrp="1"/>
          </p:cNvSpPr>
          <p:nvPr>
            <p:ph type="title"/>
          </p:nvPr>
        </p:nvSpPr>
        <p:spPr/>
        <p:txBody>
          <a:bodyPr/>
          <a:lstStyle/>
          <a:p>
            <a:r>
              <a:rPr lang="en-US" dirty="0" err="1"/>
              <a:t>Inlining</a:t>
            </a:r>
            <a:endParaRPr lang="en-US" dirty="0"/>
          </a:p>
        </p:txBody>
      </p:sp>
      <p:sp>
        <p:nvSpPr>
          <p:cNvPr id="3" name="Content Placeholder 2">
            <a:extLst>
              <a:ext uri="{FF2B5EF4-FFF2-40B4-BE49-F238E27FC236}">
                <a16:creationId xmlns:a16="http://schemas.microsoft.com/office/drawing/2014/main" id="{55F58940-CD92-4EF2-8178-F8948348F0CD}"/>
              </a:ext>
            </a:extLst>
          </p:cNvPr>
          <p:cNvSpPr>
            <a:spLocks noGrp="1"/>
          </p:cNvSpPr>
          <p:nvPr>
            <p:ph idx="1"/>
          </p:nvPr>
        </p:nvSpPr>
        <p:spPr/>
        <p:txBody>
          <a:bodyPr>
            <a:normAutofit/>
          </a:bodyPr>
          <a:lstStyle/>
          <a:p>
            <a:r>
              <a:rPr lang="en-US" dirty="0"/>
              <a:t>Copy body of a function into its caller(s)</a:t>
            </a:r>
          </a:p>
          <a:p>
            <a:pPr lvl="1"/>
            <a:r>
              <a:rPr lang="en-US" dirty="0"/>
              <a:t>Can create opportunities for many other optimizations</a:t>
            </a:r>
          </a:p>
          <a:p>
            <a:pPr lvl="1"/>
            <a:r>
              <a:rPr lang="en-US" dirty="0"/>
              <a:t>Can make code much bigger and therefore slower (if larger than cache!)</a:t>
            </a:r>
          </a:p>
          <a:p>
            <a:pPr lvl="1"/>
            <a:endParaRPr lang="en-US" dirty="0"/>
          </a:p>
        </p:txBody>
      </p:sp>
      <p:sp>
        <p:nvSpPr>
          <p:cNvPr id="9" name="Rectangle 2">
            <a:extLst>
              <a:ext uri="{FF2B5EF4-FFF2-40B4-BE49-F238E27FC236}">
                <a16:creationId xmlns:a16="http://schemas.microsoft.com/office/drawing/2014/main" id="{6A1C81FA-57D8-4C76-A46C-3CAB38306673}"/>
              </a:ext>
            </a:extLst>
          </p:cNvPr>
          <p:cNvSpPr>
            <a:spLocks noChangeArrowheads="1"/>
          </p:cNvSpPr>
          <p:nvPr/>
        </p:nvSpPr>
        <p:spPr bwMode="auto">
          <a:xfrm>
            <a:off x="748898" y="2555079"/>
            <a:ext cx="3147015" cy="375487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en-US" sz="2000" dirty="0">
                <a:latin typeface="Consolas" panose="020B0609020204030204" pitchFamily="49" charset="0"/>
              </a:rPr>
              <a:t>int </a:t>
            </a:r>
            <a:r>
              <a:rPr lang="en-US" altLang="en-US" sz="2000" dirty="0" err="1">
                <a:latin typeface="Consolas" panose="020B0609020204030204" pitchFamily="49" charset="0"/>
              </a:rPr>
              <a:t>pred</a:t>
            </a:r>
            <a:r>
              <a:rPr lang="en-US" altLang="en-US" sz="2000" dirty="0">
                <a:latin typeface="Consolas" panose="020B0609020204030204" pitchFamily="49" charset="0"/>
              </a:rPr>
              <a:t>(int x) {</a:t>
            </a:r>
          </a:p>
          <a:p>
            <a:pPr eaLnBrk="0" fontAlgn="base" hangingPunct="0">
              <a:spcBef>
                <a:spcPct val="0"/>
              </a:spcBef>
              <a:spcAft>
                <a:spcPct val="0"/>
              </a:spcAft>
            </a:pPr>
            <a:r>
              <a:rPr lang="en-US" altLang="en-US" sz="2000" dirty="0">
                <a:latin typeface="Consolas" panose="020B0609020204030204" pitchFamily="49" charset="0"/>
              </a:rPr>
              <a:t>    if (x == 0)</a:t>
            </a:r>
          </a:p>
          <a:p>
            <a:pPr eaLnBrk="0" fontAlgn="base" hangingPunct="0">
              <a:spcBef>
                <a:spcPct val="0"/>
              </a:spcBef>
              <a:spcAft>
                <a:spcPct val="0"/>
              </a:spcAft>
            </a:pPr>
            <a:r>
              <a:rPr lang="en-US" altLang="en-US" sz="2000" dirty="0">
                <a:latin typeface="Consolas" panose="020B0609020204030204" pitchFamily="49" charset="0"/>
              </a:rPr>
              <a:t>        return 0;</a:t>
            </a:r>
          </a:p>
          <a:p>
            <a:pPr eaLnBrk="0" fontAlgn="base" hangingPunct="0">
              <a:spcBef>
                <a:spcPct val="0"/>
              </a:spcBef>
              <a:spcAft>
                <a:spcPct val="0"/>
              </a:spcAft>
            </a:pPr>
            <a:r>
              <a:rPr lang="en-US" altLang="en-US" sz="2000" dirty="0">
                <a:latin typeface="Consolas" panose="020B0609020204030204" pitchFamily="49" charset="0"/>
              </a:rPr>
              <a:t>    else</a:t>
            </a:r>
          </a:p>
          <a:p>
            <a:pPr eaLnBrk="0" fontAlgn="base" hangingPunct="0">
              <a:spcBef>
                <a:spcPct val="0"/>
              </a:spcBef>
              <a:spcAft>
                <a:spcPct val="0"/>
              </a:spcAft>
            </a:pPr>
            <a:r>
              <a:rPr lang="en-US" altLang="en-US" sz="2000" dirty="0">
                <a:latin typeface="Consolas" panose="020B0609020204030204" pitchFamily="49" charset="0"/>
              </a:rPr>
              <a:t>        return x - 1;</a:t>
            </a:r>
          </a:p>
          <a:p>
            <a:pPr eaLnBrk="0" fontAlgn="base" hangingPunct="0">
              <a:spcBef>
                <a:spcPct val="0"/>
              </a:spcBef>
              <a:spcAft>
                <a:spcPct val="0"/>
              </a:spcAft>
            </a:pPr>
            <a:r>
              <a:rPr lang="en-US" altLang="en-US" sz="2000" dirty="0">
                <a:latin typeface="Consolas" panose="020B0609020204030204" pitchFamily="49" charset="0"/>
              </a:rPr>
              <a:t>}</a:t>
            </a:r>
          </a:p>
          <a:p>
            <a:pPr eaLnBrk="0" fontAlgn="base" hangingPunct="0">
              <a:spcBef>
                <a:spcPct val="0"/>
              </a:spcBef>
              <a:spcAft>
                <a:spcPct val="0"/>
              </a:spcAft>
            </a:pPr>
            <a:endParaRPr lang="en-US" altLang="en-US" sz="2000" dirty="0">
              <a:latin typeface="Consolas" panose="020B0609020204030204" pitchFamily="49" charset="0"/>
            </a:endParaRPr>
          </a:p>
          <a:p>
            <a:pPr eaLnBrk="0" fontAlgn="base" hangingPunct="0">
              <a:spcBef>
                <a:spcPct val="0"/>
              </a:spcBef>
              <a:spcAft>
                <a:spcPct val="0"/>
              </a:spcAft>
            </a:pPr>
            <a:r>
              <a:rPr lang="en-US" altLang="en-US" sz="2000" dirty="0">
                <a:latin typeface="Consolas" panose="020B0609020204030204" pitchFamily="49" charset="0"/>
              </a:rPr>
              <a:t>int </a:t>
            </a:r>
            <a:r>
              <a:rPr lang="en-US" altLang="en-US" sz="2000" dirty="0" err="1">
                <a:latin typeface="Consolas" panose="020B0609020204030204" pitchFamily="49" charset="0"/>
              </a:rPr>
              <a:t>func</a:t>
            </a:r>
            <a:r>
              <a:rPr lang="en-US" altLang="en-US" sz="2000" dirty="0">
                <a:latin typeface="Consolas" panose="020B0609020204030204" pitchFamily="49" charset="0"/>
              </a:rPr>
              <a:t>(int y) {</a:t>
            </a:r>
          </a:p>
          <a:p>
            <a:pPr eaLnBrk="0" fontAlgn="base" hangingPunct="0">
              <a:spcBef>
                <a:spcPct val="0"/>
              </a:spcBef>
              <a:spcAft>
                <a:spcPct val="0"/>
              </a:spcAft>
            </a:pPr>
            <a:r>
              <a:rPr lang="en-US" altLang="en-US" sz="2000" dirty="0">
                <a:latin typeface="Consolas" panose="020B0609020204030204" pitchFamily="49" charset="0"/>
              </a:rPr>
              <a:t>    return </a:t>
            </a:r>
            <a:r>
              <a:rPr lang="en-US" altLang="en-US" sz="2000" dirty="0" err="1">
                <a:latin typeface="Consolas" panose="020B0609020204030204" pitchFamily="49" charset="0"/>
              </a:rPr>
              <a:t>pred</a:t>
            </a:r>
            <a:r>
              <a:rPr lang="en-US" altLang="en-US" sz="2000" dirty="0">
                <a:latin typeface="Consolas" panose="020B0609020204030204" pitchFamily="49" charset="0"/>
              </a:rPr>
              <a:t>(y)</a:t>
            </a:r>
          </a:p>
          <a:p>
            <a:pPr eaLnBrk="0" fontAlgn="base" hangingPunct="0">
              <a:spcBef>
                <a:spcPct val="0"/>
              </a:spcBef>
              <a:spcAft>
                <a:spcPct val="0"/>
              </a:spcAft>
            </a:pPr>
            <a:r>
              <a:rPr lang="en-US" altLang="en-US" sz="2000" dirty="0">
                <a:latin typeface="Consolas" panose="020B0609020204030204" pitchFamily="49" charset="0"/>
              </a:rPr>
              <a:t>         + </a:t>
            </a:r>
            <a:r>
              <a:rPr lang="en-US" altLang="en-US" sz="2000" dirty="0" err="1">
                <a:latin typeface="Consolas" panose="020B0609020204030204" pitchFamily="49" charset="0"/>
              </a:rPr>
              <a:t>pred</a:t>
            </a:r>
            <a:r>
              <a:rPr lang="en-US" altLang="en-US" sz="2000" dirty="0">
                <a:latin typeface="Consolas" panose="020B0609020204030204" pitchFamily="49" charset="0"/>
              </a:rPr>
              <a:t>(0)</a:t>
            </a:r>
          </a:p>
          <a:p>
            <a:pPr eaLnBrk="0" fontAlgn="base" hangingPunct="0">
              <a:spcBef>
                <a:spcPct val="0"/>
              </a:spcBef>
              <a:spcAft>
                <a:spcPct val="0"/>
              </a:spcAft>
            </a:pPr>
            <a:r>
              <a:rPr lang="en-US" altLang="en-US" sz="2000" dirty="0">
                <a:latin typeface="Consolas" panose="020B0609020204030204" pitchFamily="49" charset="0"/>
              </a:rPr>
              <a:t>         + </a:t>
            </a:r>
            <a:r>
              <a:rPr lang="en-US" altLang="en-US" sz="2000" dirty="0" err="1">
                <a:latin typeface="Consolas" panose="020B0609020204030204" pitchFamily="49" charset="0"/>
              </a:rPr>
              <a:t>pred</a:t>
            </a:r>
            <a:r>
              <a:rPr lang="en-US" altLang="en-US" sz="2000" dirty="0">
                <a:latin typeface="Consolas" panose="020B0609020204030204" pitchFamily="49" charset="0"/>
              </a:rPr>
              <a:t>(y+1);</a:t>
            </a:r>
          </a:p>
          <a:p>
            <a:pPr eaLnBrk="0" fontAlgn="base" hangingPunct="0">
              <a:spcBef>
                <a:spcPct val="0"/>
              </a:spcBef>
              <a:spcAft>
                <a:spcPct val="0"/>
              </a:spcAft>
            </a:pPr>
            <a:r>
              <a:rPr lang="en-US" altLang="en-US" sz="2000" dirty="0">
                <a:latin typeface="Consolas" panose="020B0609020204030204" pitchFamily="49" charset="0"/>
              </a:rPr>
              <a:t>} </a:t>
            </a:r>
          </a:p>
        </p:txBody>
      </p:sp>
      <p:sp>
        <p:nvSpPr>
          <p:cNvPr id="10" name="Rectangle 3">
            <a:extLst>
              <a:ext uri="{FF2B5EF4-FFF2-40B4-BE49-F238E27FC236}">
                <a16:creationId xmlns:a16="http://schemas.microsoft.com/office/drawing/2014/main" id="{3C6C6592-D73E-4FDB-A0CD-FDE1906D0522}"/>
              </a:ext>
            </a:extLst>
          </p:cNvPr>
          <p:cNvSpPr>
            <a:spLocks noChangeArrowheads="1"/>
          </p:cNvSpPr>
          <p:nvPr/>
        </p:nvSpPr>
        <p:spPr bwMode="auto">
          <a:xfrm>
            <a:off x="4119214" y="2555079"/>
            <a:ext cx="7237879" cy="280076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30000"/>
              </a:spcBef>
              <a:spcAft>
                <a:spcPct val="0"/>
              </a:spcAft>
            </a:pPr>
            <a:r>
              <a:rPr lang="en-US" altLang="en-US" sz="2000" dirty="0">
                <a:latin typeface="Consolas" panose="020B0609020204030204" pitchFamily="49" charset="0"/>
              </a:rPr>
              <a:t>int </a:t>
            </a:r>
            <a:r>
              <a:rPr lang="en-US" altLang="en-US" sz="2000" dirty="0" err="1">
                <a:latin typeface="Consolas" panose="020B0609020204030204" pitchFamily="49" charset="0"/>
              </a:rPr>
              <a:t>func</a:t>
            </a:r>
            <a:r>
              <a:rPr lang="en-US" altLang="en-US" sz="2000" dirty="0">
                <a:latin typeface="Consolas" panose="020B0609020204030204" pitchFamily="49" charset="0"/>
              </a:rPr>
              <a:t>(int y) {</a:t>
            </a:r>
          </a:p>
          <a:p>
            <a:pPr eaLnBrk="0" fontAlgn="base" hangingPunct="0">
              <a:spcBef>
                <a:spcPct val="30000"/>
              </a:spcBef>
              <a:spcAft>
                <a:spcPct val="0"/>
              </a:spcAft>
            </a:pPr>
            <a:r>
              <a:rPr lang="en-US" altLang="en-US" sz="2000" dirty="0">
                <a:latin typeface="Consolas" panose="020B0609020204030204" pitchFamily="49" charset="0"/>
              </a:rPr>
              <a:t>  int tmp;</a:t>
            </a:r>
          </a:p>
          <a:p>
            <a:pPr eaLnBrk="0" fontAlgn="base" hangingPunct="0">
              <a:spcBef>
                <a:spcPct val="30000"/>
              </a:spcBef>
              <a:spcAft>
                <a:spcPct val="0"/>
              </a:spcAft>
            </a:pPr>
            <a:r>
              <a:rPr lang="en-US" altLang="en-US" sz="2000" dirty="0">
                <a:latin typeface="Consolas" panose="020B0609020204030204" pitchFamily="49" charset="0"/>
              </a:rPr>
              <a:t>  if (y == 0) tmp = 0; else tmp = y - 1;</a:t>
            </a:r>
          </a:p>
          <a:p>
            <a:pPr eaLnBrk="0" fontAlgn="base" hangingPunct="0">
              <a:spcBef>
                <a:spcPct val="30000"/>
              </a:spcBef>
              <a:spcAft>
                <a:spcPct val="0"/>
              </a:spcAft>
            </a:pPr>
            <a:r>
              <a:rPr lang="en-US" altLang="en-US" sz="2000" dirty="0">
                <a:latin typeface="Consolas" panose="020B0609020204030204" pitchFamily="49" charset="0"/>
              </a:rPr>
              <a:t>  if (0 == 0) tmp += 0; else tmp += 0 - 1;</a:t>
            </a:r>
          </a:p>
          <a:p>
            <a:pPr eaLnBrk="0" fontAlgn="base" hangingPunct="0">
              <a:spcBef>
                <a:spcPct val="30000"/>
              </a:spcBef>
              <a:spcAft>
                <a:spcPct val="0"/>
              </a:spcAft>
            </a:pPr>
            <a:r>
              <a:rPr lang="en-US" altLang="en-US" sz="2000" dirty="0">
                <a:latin typeface="Consolas" panose="020B0609020204030204" pitchFamily="49" charset="0"/>
              </a:rPr>
              <a:t>  if (y+1 == 0) tmp += 0; else tmp += (y + 1) - 1;</a:t>
            </a:r>
          </a:p>
          <a:p>
            <a:pPr eaLnBrk="0" fontAlgn="base" hangingPunct="0">
              <a:spcBef>
                <a:spcPct val="30000"/>
              </a:spcBef>
              <a:spcAft>
                <a:spcPct val="0"/>
              </a:spcAft>
            </a:pPr>
            <a:r>
              <a:rPr lang="en-US" altLang="en-US" sz="2000" dirty="0">
                <a:latin typeface="Consolas" panose="020B0609020204030204" pitchFamily="49" charset="0"/>
              </a:rPr>
              <a:t>  return tmp;</a:t>
            </a:r>
          </a:p>
          <a:p>
            <a:pPr eaLnBrk="0" fontAlgn="base" hangingPunct="0">
              <a:spcBef>
                <a:spcPct val="30000"/>
              </a:spcBef>
              <a:spcAft>
                <a:spcPct val="0"/>
              </a:spcAft>
            </a:pPr>
            <a:r>
              <a:rPr lang="en-US" altLang="en-US" sz="2000" dirty="0">
                <a:latin typeface="Consolas" panose="020B0609020204030204" pitchFamily="49" charset="0"/>
              </a:rPr>
              <a:t>} </a:t>
            </a:r>
          </a:p>
        </p:txBody>
      </p:sp>
      <p:sp>
        <p:nvSpPr>
          <p:cNvPr id="6" name="Slide Number Placeholder 3">
            <a:extLst>
              <a:ext uri="{FF2B5EF4-FFF2-40B4-BE49-F238E27FC236}">
                <a16:creationId xmlns:a16="http://schemas.microsoft.com/office/drawing/2014/main" id="{55CC42D6-3523-480A-B1BD-73841CC63F93}"/>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20</a:t>
            </a:fld>
            <a:endParaRPr lang="en-US"/>
          </a:p>
        </p:txBody>
      </p:sp>
    </p:spTree>
    <p:extLst>
      <p:ext uri="{BB962C8B-B14F-4D97-AF65-F5344CB8AC3E}">
        <p14:creationId xmlns:p14="http://schemas.microsoft.com/office/powerpoint/2010/main" val="1730810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C56C7-9AD8-425E-BD86-1C826035B8E6}"/>
              </a:ext>
            </a:extLst>
          </p:cNvPr>
          <p:cNvSpPr>
            <a:spLocks noGrp="1"/>
          </p:cNvSpPr>
          <p:nvPr>
            <p:ph type="title"/>
          </p:nvPr>
        </p:nvSpPr>
        <p:spPr/>
        <p:txBody>
          <a:bodyPr/>
          <a:lstStyle/>
          <a:p>
            <a:r>
              <a:rPr lang="en-US" dirty="0" err="1"/>
              <a:t>Inlining</a:t>
            </a:r>
            <a:endParaRPr lang="en-US" dirty="0"/>
          </a:p>
        </p:txBody>
      </p:sp>
      <p:sp>
        <p:nvSpPr>
          <p:cNvPr id="3" name="Content Placeholder 2">
            <a:extLst>
              <a:ext uri="{FF2B5EF4-FFF2-40B4-BE49-F238E27FC236}">
                <a16:creationId xmlns:a16="http://schemas.microsoft.com/office/drawing/2014/main" id="{55F58940-CD92-4EF2-8178-F8948348F0CD}"/>
              </a:ext>
            </a:extLst>
          </p:cNvPr>
          <p:cNvSpPr>
            <a:spLocks noGrp="1"/>
          </p:cNvSpPr>
          <p:nvPr>
            <p:ph idx="1"/>
          </p:nvPr>
        </p:nvSpPr>
        <p:spPr/>
        <p:txBody>
          <a:bodyPr>
            <a:normAutofit/>
          </a:bodyPr>
          <a:lstStyle/>
          <a:p>
            <a:r>
              <a:rPr lang="en-US" dirty="0"/>
              <a:t>Copy body of a function into its caller(s)</a:t>
            </a:r>
          </a:p>
          <a:p>
            <a:pPr lvl="1"/>
            <a:r>
              <a:rPr lang="en-US" dirty="0"/>
              <a:t>Can create opportunities for many other optimizations</a:t>
            </a:r>
          </a:p>
          <a:p>
            <a:pPr lvl="1"/>
            <a:r>
              <a:rPr lang="en-US" dirty="0"/>
              <a:t>Can make code much bigger and therefore slower (if larger than cache!)</a:t>
            </a:r>
          </a:p>
          <a:p>
            <a:pPr lvl="1"/>
            <a:endParaRPr lang="en-US" dirty="0"/>
          </a:p>
        </p:txBody>
      </p:sp>
      <p:sp>
        <p:nvSpPr>
          <p:cNvPr id="10" name="Rectangle 3">
            <a:extLst>
              <a:ext uri="{FF2B5EF4-FFF2-40B4-BE49-F238E27FC236}">
                <a16:creationId xmlns:a16="http://schemas.microsoft.com/office/drawing/2014/main" id="{3C6C6592-D73E-4FDB-A0CD-FDE1906D0522}"/>
              </a:ext>
            </a:extLst>
          </p:cNvPr>
          <p:cNvSpPr>
            <a:spLocks noChangeArrowheads="1"/>
          </p:cNvSpPr>
          <p:nvPr/>
        </p:nvSpPr>
        <p:spPr bwMode="auto">
          <a:xfrm>
            <a:off x="4119214" y="2555079"/>
            <a:ext cx="7237879" cy="280076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30000"/>
              </a:spcBef>
              <a:spcAft>
                <a:spcPct val="0"/>
              </a:spcAft>
            </a:pPr>
            <a:r>
              <a:rPr lang="en-US" altLang="en-US" sz="2000" dirty="0">
                <a:latin typeface="Consolas" panose="020B0609020204030204" pitchFamily="49" charset="0"/>
              </a:rPr>
              <a:t>int </a:t>
            </a:r>
            <a:r>
              <a:rPr lang="en-US" altLang="en-US" sz="2000" dirty="0" err="1">
                <a:latin typeface="Consolas" panose="020B0609020204030204" pitchFamily="49" charset="0"/>
              </a:rPr>
              <a:t>func</a:t>
            </a:r>
            <a:r>
              <a:rPr lang="en-US" altLang="en-US" sz="2000" dirty="0">
                <a:latin typeface="Consolas" panose="020B0609020204030204" pitchFamily="49" charset="0"/>
              </a:rPr>
              <a:t>(int y) {</a:t>
            </a:r>
          </a:p>
          <a:p>
            <a:pPr eaLnBrk="0" fontAlgn="base" hangingPunct="0">
              <a:spcBef>
                <a:spcPct val="30000"/>
              </a:spcBef>
              <a:spcAft>
                <a:spcPct val="0"/>
              </a:spcAft>
            </a:pPr>
            <a:r>
              <a:rPr lang="en-US" altLang="en-US" sz="2000" dirty="0">
                <a:latin typeface="Consolas" panose="020B0609020204030204" pitchFamily="49" charset="0"/>
              </a:rPr>
              <a:t>  int tmp;</a:t>
            </a:r>
          </a:p>
          <a:p>
            <a:pPr eaLnBrk="0" fontAlgn="base" hangingPunct="0">
              <a:spcBef>
                <a:spcPct val="30000"/>
              </a:spcBef>
              <a:spcAft>
                <a:spcPct val="0"/>
              </a:spcAft>
            </a:pPr>
            <a:r>
              <a:rPr lang="en-US" altLang="en-US" sz="2000" dirty="0">
                <a:latin typeface="Consolas" panose="020B0609020204030204" pitchFamily="49" charset="0"/>
              </a:rPr>
              <a:t>  if (y == 0) tmp = 0; else tmp = y - 1;</a:t>
            </a:r>
          </a:p>
          <a:p>
            <a:pPr eaLnBrk="0" fontAlgn="base" hangingPunct="0">
              <a:spcBef>
                <a:spcPct val="30000"/>
              </a:spcBef>
              <a:spcAft>
                <a:spcPct val="0"/>
              </a:spcAft>
            </a:pPr>
            <a:r>
              <a:rPr lang="en-US" altLang="en-US" sz="2000" dirty="0">
                <a:latin typeface="Consolas" panose="020B0609020204030204" pitchFamily="49" charset="0"/>
              </a:rPr>
              <a:t>  if (</a:t>
            </a:r>
            <a:r>
              <a:rPr lang="en-US" altLang="en-US" sz="2000" dirty="0">
                <a:highlight>
                  <a:srgbClr val="FFFF00"/>
                </a:highlight>
                <a:latin typeface="Consolas" panose="020B0609020204030204" pitchFamily="49" charset="0"/>
              </a:rPr>
              <a:t>0 == 0</a:t>
            </a:r>
            <a:r>
              <a:rPr lang="en-US" altLang="en-US" sz="2000" dirty="0">
                <a:latin typeface="Consolas" panose="020B0609020204030204" pitchFamily="49" charset="0"/>
              </a:rPr>
              <a:t>) </a:t>
            </a:r>
            <a:r>
              <a:rPr lang="en-US" altLang="en-US" sz="2000" dirty="0">
                <a:highlight>
                  <a:srgbClr val="FF9999"/>
                </a:highlight>
                <a:latin typeface="Consolas" panose="020B0609020204030204" pitchFamily="49" charset="0"/>
              </a:rPr>
              <a:t>tmp += 0</a:t>
            </a:r>
            <a:r>
              <a:rPr lang="en-US" altLang="en-US" sz="2000" dirty="0">
                <a:latin typeface="Consolas" panose="020B0609020204030204" pitchFamily="49" charset="0"/>
              </a:rPr>
              <a:t>; else tmp += </a:t>
            </a:r>
            <a:r>
              <a:rPr lang="en-US" altLang="en-US" sz="2000" dirty="0">
                <a:highlight>
                  <a:srgbClr val="D4EEFF"/>
                </a:highlight>
                <a:latin typeface="Consolas" panose="020B0609020204030204" pitchFamily="49" charset="0"/>
              </a:rPr>
              <a:t>0 - 1</a:t>
            </a:r>
            <a:r>
              <a:rPr lang="en-US" altLang="en-US" sz="2000" dirty="0">
                <a:latin typeface="Consolas" panose="020B0609020204030204" pitchFamily="49" charset="0"/>
              </a:rPr>
              <a:t>;</a:t>
            </a:r>
          </a:p>
          <a:p>
            <a:pPr eaLnBrk="0" fontAlgn="base" hangingPunct="0">
              <a:spcBef>
                <a:spcPct val="30000"/>
              </a:spcBef>
              <a:spcAft>
                <a:spcPct val="0"/>
              </a:spcAft>
            </a:pPr>
            <a:r>
              <a:rPr lang="en-US" altLang="en-US" sz="2000" dirty="0">
                <a:latin typeface="Consolas" panose="020B0609020204030204" pitchFamily="49" charset="0"/>
              </a:rPr>
              <a:t>  if (</a:t>
            </a:r>
            <a:r>
              <a:rPr lang="en-US" altLang="en-US" sz="2000" dirty="0">
                <a:highlight>
                  <a:srgbClr val="D4EEFF"/>
                </a:highlight>
                <a:latin typeface="Consolas" panose="020B0609020204030204" pitchFamily="49" charset="0"/>
              </a:rPr>
              <a:t>y+1 == 0</a:t>
            </a:r>
            <a:r>
              <a:rPr lang="en-US" altLang="en-US" sz="2000" dirty="0">
                <a:latin typeface="Consolas" panose="020B0609020204030204" pitchFamily="49" charset="0"/>
              </a:rPr>
              <a:t>) </a:t>
            </a:r>
            <a:r>
              <a:rPr lang="en-US" altLang="en-US" sz="2000" dirty="0">
                <a:highlight>
                  <a:srgbClr val="FF9999"/>
                </a:highlight>
                <a:latin typeface="Consolas" panose="020B0609020204030204" pitchFamily="49" charset="0"/>
              </a:rPr>
              <a:t>tmp += 0</a:t>
            </a:r>
            <a:r>
              <a:rPr lang="en-US" altLang="en-US" sz="2000" dirty="0">
                <a:latin typeface="Consolas" panose="020B0609020204030204" pitchFamily="49" charset="0"/>
              </a:rPr>
              <a:t>; else tmp += </a:t>
            </a:r>
            <a:r>
              <a:rPr lang="en-US" altLang="en-US" sz="2000" dirty="0">
                <a:highlight>
                  <a:srgbClr val="D4EEFF"/>
                </a:highlight>
                <a:latin typeface="Consolas" panose="020B0609020204030204" pitchFamily="49" charset="0"/>
              </a:rPr>
              <a:t>(y + 1) - 1</a:t>
            </a:r>
            <a:r>
              <a:rPr lang="en-US" altLang="en-US" sz="2000" dirty="0">
                <a:latin typeface="Consolas" panose="020B0609020204030204" pitchFamily="49" charset="0"/>
              </a:rPr>
              <a:t>;</a:t>
            </a:r>
          </a:p>
          <a:p>
            <a:pPr eaLnBrk="0" fontAlgn="base" hangingPunct="0">
              <a:spcBef>
                <a:spcPct val="30000"/>
              </a:spcBef>
              <a:spcAft>
                <a:spcPct val="0"/>
              </a:spcAft>
            </a:pPr>
            <a:r>
              <a:rPr lang="en-US" altLang="en-US" sz="2000" dirty="0">
                <a:latin typeface="Consolas" panose="020B0609020204030204" pitchFamily="49" charset="0"/>
              </a:rPr>
              <a:t>  return tmp;</a:t>
            </a:r>
          </a:p>
          <a:p>
            <a:pPr eaLnBrk="0" fontAlgn="base" hangingPunct="0">
              <a:spcBef>
                <a:spcPct val="30000"/>
              </a:spcBef>
              <a:spcAft>
                <a:spcPct val="0"/>
              </a:spcAft>
            </a:pPr>
            <a:r>
              <a:rPr lang="en-US" altLang="en-US" sz="2000" dirty="0">
                <a:latin typeface="Consolas" panose="020B0609020204030204" pitchFamily="49" charset="0"/>
              </a:rPr>
              <a:t>} </a:t>
            </a:r>
          </a:p>
        </p:txBody>
      </p:sp>
      <p:sp>
        <p:nvSpPr>
          <p:cNvPr id="4" name="TextBox 3">
            <a:extLst>
              <a:ext uri="{FF2B5EF4-FFF2-40B4-BE49-F238E27FC236}">
                <a16:creationId xmlns:a16="http://schemas.microsoft.com/office/drawing/2014/main" id="{241F25C1-E826-4D34-A614-C5AC3DDC4711}"/>
              </a:ext>
            </a:extLst>
          </p:cNvPr>
          <p:cNvSpPr txBox="1"/>
          <p:nvPr/>
        </p:nvSpPr>
        <p:spPr>
          <a:xfrm>
            <a:off x="4119214" y="5465057"/>
            <a:ext cx="1311449" cy="369332"/>
          </a:xfrm>
          <a:prstGeom prst="rect">
            <a:avLst/>
          </a:prstGeom>
          <a:noFill/>
        </p:spPr>
        <p:txBody>
          <a:bodyPr wrap="none" rtlCol="0">
            <a:spAutoFit/>
          </a:bodyPr>
          <a:lstStyle/>
          <a:p>
            <a:r>
              <a:rPr lang="en-US" dirty="0">
                <a:highlight>
                  <a:srgbClr val="FFFF00"/>
                </a:highlight>
                <a:latin typeface="Calibri" pitchFamily="34" charset="0"/>
              </a:rPr>
              <a:t>Always true</a:t>
            </a:r>
          </a:p>
        </p:txBody>
      </p:sp>
      <p:sp>
        <p:nvSpPr>
          <p:cNvPr id="5" name="TextBox 4">
            <a:extLst>
              <a:ext uri="{FF2B5EF4-FFF2-40B4-BE49-F238E27FC236}">
                <a16:creationId xmlns:a16="http://schemas.microsoft.com/office/drawing/2014/main" id="{F21194FD-8926-4270-900F-DFCC4ED9C617}"/>
              </a:ext>
            </a:extLst>
          </p:cNvPr>
          <p:cNvSpPr txBox="1"/>
          <p:nvPr/>
        </p:nvSpPr>
        <p:spPr>
          <a:xfrm>
            <a:off x="5787809" y="5579357"/>
            <a:ext cx="1452642" cy="369332"/>
          </a:xfrm>
          <a:prstGeom prst="rect">
            <a:avLst/>
          </a:prstGeom>
          <a:noFill/>
        </p:spPr>
        <p:txBody>
          <a:bodyPr wrap="none" rtlCol="0">
            <a:spAutoFit/>
          </a:bodyPr>
          <a:lstStyle/>
          <a:p>
            <a:r>
              <a:rPr lang="en-US" dirty="0">
                <a:highlight>
                  <a:srgbClr val="FF9999"/>
                </a:highlight>
                <a:latin typeface="Calibri" pitchFamily="34" charset="0"/>
              </a:rPr>
              <a:t>Does nothing</a:t>
            </a:r>
          </a:p>
        </p:txBody>
      </p:sp>
      <p:sp>
        <p:nvSpPr>
          <p:cNvPr id="6" name="TextBox 5">
            <a:extLst>
              <a:ext uri="{FF2B5EF4-FFF2-40B4-BE49-F238E27FC236}">
                <a16:creationId xmlns:a16="http://schemas.microsoft.com/office/drawing/2014/main" id="{2F33FEFF-BE95-4E49-8B3C-225337EC5906}"/>
              </a:ext>
            </a:extLst>
          </p:cNvPr>
          <p:cNvSpPr txBox="1"/>
          <p:nvPr/>
        </p:nvSpPr>
        <p:spPr>
          <a:xfrm>
            <a:off x="9132347" y="5609824"/>
            <a:ext cx="1846659" cy="369332"/>
          </a:xfrm>
          <a:prstGeom prst="rect">
            <a:avLst/>
          </a:prstGeom>
          <a:noFill/>
        </p:spPr>
        <p:txBody>
          <a:bodyPr wrap="square" rtlCol="0">
            <a:spAutoFit/>
          </a:bodyPr>
          <a:lstStyle/>
          <a:p>
            <a:r>
              <a:rPr lang="en-US" dirty="0">
                <a:highlight>
                  <a:srgbClr val="D4EEFF"/>
                </a:highlight>
                <a:latin typeface="Calibri" pitchFamily="34" charset="0"/>
              </a:rPr>
              <a:t>Can constant fold</a:t>
            </a:r>
          </a:p>
        </p:txBody>
      </p:sp>
      <p:cxnSp>
        <p:nvCxnSpPr>
          <p:cNvPr id="8" name="Straight Arrow Connector 7">
            <a:extLst>
              <a:ext uri="{FF2B5EF4-FFF2-40B4-BE49-F238E27FC236}">
                <a16:creationId xmlns:a16="http://schemas.microsoft.com/office/drawing/2014/main" id="{5A69B000-A381-473E-B70E-72995BDB3B73}"/>
              </a:ext>
            </a:extLst>
          </p:cNvPr>
          <p:cNvCxnSpPr>
            <a:cxnSpLocks/>
          </p:cNvCxnSpPr>
          <p:nvPr/>
        </p:nvCxnSpPr>
        <p:spPr bwMode="auto">
          <a:xfrm flipV="1">
            <a:off x="6606862" y="4537228"/>
            <a:ext cx="212759" cy="1047218"/>
          </a:xfrm>
          <a:prstGeom prst="straightConnector1">
            <a:avLst/>
          </a:prstGeom>
          <a:noFill/>
          <a:ln w="25400" cap="flat" cmpd="sng" algn="ctr">
            <a:solidFill>
              <a:srgbClr val="FF9999"/>
            </a:solidFill>
            <a:prstDash val="solid"/>
            <a:round/>
            <a:headEnd type="none" w="med" len="med"/>
            <a:tailEnd type="triangle"/>
          </a:ln>
          <a:effectLst/>
        </p:spPr>
      </p:cxnSp>
      <p:cxnSp>
        <p:nvCxnSpPr>
          <p:cNvPr id="12" name="Straight Arrow Connector 11">
            <a:extLst>
              <a:ext uri="{FF2B5EF4-FFF2-40B4-BE49-F238E27FC236}">
                <a16:creationId xmlns:a16="http://schemas.microsoft.com/office/drawing/2014/main" id="{218FB0CE-1714-4B62-AEE8-A432448FDF87}"/>
              </a:ext>
            </a:extLst>
          </p:cNvPr>
          <p:cNvCxnSpPr>
            <a:cxnSpLocks/>
            <a:stCxn id="6" idx="0"/>
          </p:cNvCxnSpPr>
          <p:nvPr/>
        </p:nvCxnSpPr>
        <p:spPr bwMode="auto">
          <a:xfrm flipV="1">
            <a:off x="10055677" y="4537228"/>
            <a:ext cx="220386" cy="1072596"/>
          </a:xfrm>
          <a:prstGeom prst="straightConnector1">
            <a:avLst/>
          </a:prstGeom>
          <a:noFill/>
          <a:ln w="25400" cap="flat" cmpd="sng" algn="ctr">
            <a:solidFill>
              <a:srgbClr val="D4EEFF"/>
            </a:solidFill>
            <a:prstDash val="solid"/>
            <a:round/>
            <a:headEnd type="none" w="med" len="med"/>
            <a:tailEnd type="triangle"/>
          </a:ln>
          <a:effectLst/>
        </p:spPr>
      </p:cxnSp>
      <p:cxnSp>
        <p:nvCxnSpPr>
          <p:cNvPr id="14" name="Straight Arrow Connector 13">
            <a:extLst>
              <a:ext uri="{FF2B5EF4-FFF2-40B4-BE49-F238E27FC236}">
                <a16:creationId xmlns:a16="http://schemas.microsoft.com/office/drawing/2014/main" id="{6CA29C17-4F8B-4EB0-83ED-4EBC9CD97EA9}"/>
              </a:ext>
            </a:extLst>
          </p:cNvPr>
          <p:cNvCxnSpPr>
            <a:cxnSpLocks/>
            <a:stCxn id="6" idx="0"/>
          </p:cNvCxnSpPr>
          <p:nvPr/>
        </p:nvCxnSpPr>
        <p:spPr bwMode="auto">
          <a:xfrm flipH="1" flipV="1">
            <a:off x="6096000" y="4537228"/>
            <a:ext cx="3959677" cy="1072596"/>
          </a:xfrm>
          <a:prstGeom prst="straightConnector1">
            <a:avLst/>
          </a:prstGeom>
          <a:noFill/>
          <a:ln w="25400" cap="flat" cmpd="sng" algn="ctr">
            <a:solidFill>
              <a:srgbClr val="D4EEFF"/>
            </a:solidFill>
            <a:prstDash val="solid"/>
            <a:round/>
            <a:headEnd type="none" w="med" len="med"/>
            <a:tailEnd type="triangle"/>
          </a:ln>
          <a:effectLst/>
        </p:spPr>
      </p:cxnSp>
      <p:cxnSp>
        <p:nvCxnSpPr>
          <p:cNvPr id="16" name="Straight Arrow Connector 15">
            <a:extLst>
              <a:ext uri="{FF2B5EF4-FFF2-40B4-BE49-F238E27FC236}">
                <a16:creationId xmlns:a16="http://schemas.microsoft.com/office/drawing/2014/main" id="{46581DC1-8CEC-45F1-9651-3908CF517677}"/>
              </a:ext>
            </a:extLst>
          </p:cNvPr>
          <p:cNvCxnSpPr>
            <a:cxnSpLocks/>
          </p:cNvCxnSpPr>
          <p:nvPr/>
        </p:nvCxnSpPr>
        <p:spPr bwMode="auto">
          <a:xfrm flipV="1">
            <a:off x="4452766" y="4088812"/>
            <a:ext cx="508124" cy="1495634"/>
          </a:xfrm>
          <a:prstGeom prst="straightConnector1">
            <a:avLst/>
          </a:prstGeom>
          <a:noFill/>
          <a:ln w="25400" cap="flat" cmpd="sng" algn="ctr">
            <a:solidFill>
              <a:schemeClr val="accent3"/>
            </a:solidFill>
            <a:prstDash val="solid"/>
            <a:round/>
            <a:headEnd type="none" w="med" len="med"/>
            <a:tailEnd type="triangle"/>
          </a:ln>
          <a:effectLst/>
        </p:spPr>
      </p:cxnSp>
      <p:sp>
        <p:nvSpPr>
          <p:cNvPr id="15" name="Rectangle 2">
            <a:extLst>
              <a:ext uri="{FF2B5EF4-FFF2-40B4-BE49-F238E27FC236}">
                <a16:creationId xmlns:a16="http://schemas.microsoft.com/office/drawing/2014/main" id="{5C09C9AE-228C-42C6-84B7-6162DEE9DB15}"/>
              </a:ext>
            </a:extLst>
          </p:cNvPr>
          <p:cNvSpPr>
            <a:spLocks noChangeArrowheads="1"/>
          </p:cNvSpPr>
          <p:nvPr/>
        </p:nvSpPr>
        <p:spPr bwMode="auto">
          <a:xfrm>
            <a:off x="748898" y="2555079"/>
            <a:ext cx="3147015" cy="375487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en-US" sz="2000" dirty="0">
                <a:latin typeface="Consolas" panose="020B0609020204030204" pitchFamily="49" charset="0"/>
              </a:rPr>
              <a:t>int </a:t>
            </a:r>
            <a:r>
              <a:rPr lang="en-US" altLang="en-US" sz="2000" dirty="0" err="1">
                <a:latin typeface="Consolas" panose="020B0609020204030204" pitchFamily="49" charset="0"/>
              </a:rPr>
              <a:t>pred</a:t>
            </a:r>
            <a:r>
              <a:rPr lang="en-US" altLang="en-US" sz="2000" dirty="0">
                <a:latin typeface="Consolas" panose="020B0609020204030204" pitchFamily="49" charset="0"/>
              </a:rPr>
              <a:t>(int x) {</a:t>
            </a:r>
          </a:p>
          <a:p>
            <a:pPr eaLnBrk="0" fontAlgn="base" hangingPunct="0">
              <a:spcBef>
                <a:spcPct val="0"/>
              </a:spcBef>
              <a:spcAft>
                <a:spcPct val="0"/>
              </a:spcAft>
            </a:pPr>
            <a:r>
              <a:rPr lang="en-US" altLang="en-US" sz="2000" dirty="0">
                <a:latin typeface="Consolas" panose="020B0609020204030204" pitchFamily="49" charset="0"/>
              </a:rPr>
              <a:t>    if (x == 0)</a:t>
            </a:r>
          </a:p>
          <a:p>
            <a:pPr eaLnBrk="0" fontAlgn="base" hangingPunct="0">
              <a:spcBef>
                <a:spcPct val="0"/>
              </a:spcBef>
              <a:spcAft>
                <a:spcPct val="0"/>
              </a:spcAft>
            </a:pPr>
            <a:r>
              <a:rPr lang="en-US" altLang="en-US" sz="2000" dirty="0">
                <a:latin typeface="Consolas" panose="020B0609020204030204" pitchFamily="49" charset="0"/>
              </a:rPr>
              <a:t>        return 0;</a:t>
            </a:r>
          </a:p>
          <a:p>
            <a:pPr eaLnBrk="0" fontAlgn="base" hangingPunct="0">
              <a:spcBef>
                <a:spcPct val="0"/>
              </a:spcBef>
              <a:spcAft>
                <a:spcPct val="0"/>
              </a:spcAft>
            </a:pPr>
            <a:r>
              <a:rPr lang="en-US" altLang="en-US" sz="2000" dirty="0">
                <a:latin typeface="Consolas" panose="020B0609020204030204" pitchFamily="49" charset="0"/>
              </a:rPr>
              <a:t>    else</a:t>
            </a:r>
          </a:p>
          <a:p>
            <a:pPr eaLnBrk="0" fontAlgn="base" hangingPunct="0">
              <a:spcBef>
                <a:spcPct val="0"/>
              </a:spcBef>
              <a:spcAft>
                <a:spcPct val="0"/>
              </a:spcAft>
            </a:pPr>
            <a:r>
              <a:rPr lang="en-US" altLang="en-US" sz="2000" dirty="0">
                <a:latin typeface="Consolas" panose="020B0609020204030204" pitchFamily="49" charset="0"/>
              </a:rPr>
              <a:t>        return x - 1;</a:t>
            </a:r>
          </a:p>
          <a:p>
            <a:pPr eaLnBrk="0" fontAlgn="base" hangingPunct="0">
              <a:spcBef>
                <a:spcPct val="0"/>
              </a:spcBef>
              <a:spcAft>
                <a:spcPct val="0"/>
              </a:spcAft>
            </a:pPr>
            <a:r>
              <a:rPr lang="en-US" altLang="en-US" sz="2000" dirty="0">
                <a:latin typeface="Consolas" panose="020B0609020204030204" pitchFamily="49" charset="0"/>
              </a:rPr>
              <a:t>}</a:t>
            </a:r>
          </a:p>
          <a:p>
            <a:pPr eaLnBrk="0" fontAlgn="base" hangingPunct="0">
              <a:spcBef>
                <a:spcPct val="0"/>
              </a:spcBef>
              <a:spcAft>
                <a:spcPct val="0"/>
              </a:spcAft>
            </a:pPr>
            <a:endParaRPr lang="en-US" altLang="en-US" sz="2000" dirty="0">
              <a:latin typeface="Consolas" panose="020B0609020204030204" pitchFamily="49" charset="0"/>
            </a:endParaRPr>
          </a:p>
          <a:p>
            <a:pPr eaLnBrk="0" fontAlgn="base" hangingPunct="0">
              <a:spcBef>
                <a:spcPct val="0"/>
              </a:spcBef>
              <a:spcAft>
                <a:spcPct val="0"/>
              </a:spcAft>
            </a:pPr>
            <a:r>
              <a:rPr lang="en-US" altLang="en-US" sz="2000" dirty="0">
                <a:latin typeface="Consolas" panose="020B0609020204030204" pitchFamily="49" charset="0"/>
              </a:rPr>
              <a:t>int </a:t>
            </a:r>
            <a:r>
              <a:rPr lang="en-US" altLang="en-US" sz="2000" dirty="0" err="1">
                <a:latin typeface="Consolas" panose="020B0609020204030204" pitchFamily="49" charset="0"/>
              </a:rPr>
              <a:t>func</a:t>
            </a:r>
            <a:r>
              <a:rPr lang="en-US" altLang="en-US" sz="2000" dirty="0">
                <a:latin typeface="Consolas" panose="020B0609020204030204" pitchFamily="49" charset="0"/>
              </a:rPr>
              <a:t>(int y) {</a:t>
            </a:r>
          </a:p>
          <a:p>
            <a:pPr eaLnBrk="0" fontAlgn="base" hangingPunct="0">
              <a:spcBef>
                <a:spcPct val="0"/>
              </a:spcBef>
              <a:spcAft>
                <a:spcPct val="0"/>
              </a:spcAft>
            </a:pPr>
            <a:r>
              <a:rPr lang="en-US" altLang="en-US" sz="2000" dirty="0">
                <a:latin typeface="Consolas" panose="020B0609020204030204" pitchFamily="49" charset="0"/>
              </a:rPr>
              <a:t>    return </a:t>
            </a:r>
            <a:r>
              <a:rPr lang="en-US" altLang="en-US" sz="2000" dirty="0" err="1">
                <a:latin typeface="Consolas" panose="020B0609020204030204" pitchFamily="49" charset="0"/>
              </a:rPr>
              <a:t>pred</a:t>
            </a:r>
            <a:r>
              <a:rPr lang="en-US" altLang="en-US" sz="2000" dirty="0">
                <a:latin typeface="Consolas" panose="020B0609020204030204" pitchFamily="49" charset="0"/>
              </a:rPr>
              <a:t>(y)</a:t>
            </a:r>
          </a:p>
          <a:p>
            <a:pPr eaLnBrk="0" fontAlgn="base" hangingPunct="0">
              <a:spcBef>
                <a:spcPct val="0"/>
              </a:spcBef>
              <a:spcAft>
                <a:spcPct val="0"/>
              </a:spcAft>
            </a:pPr>
            <a:r>
              <a:rPr lang="en-US" altLang="en-US" sz="2000" dirty="0">
                <a:latin typeface="Consolas" panose="020B0609020204030204" pitchFamily="49" charset="0"/>
              </a:rPr>
              <a:t>         + </a:t>
            </a:r>
            <a:r>
              <a:rPr lang="en-US" altLang="en-US" sz="2000" dirty="0" err="1">
                <a:latin typeface="Consolas" panose="020B0609020204030204" pitchFamily="49" charset="0"/>
              </a:rPr>
              <a:t>pred</a:t>
            </a:r>
            <a:r>
              <a:rPr lang="en-US" altLang="en-US" sz="2000" dirty="0">
                <a:latin typeface="Consolas" panose="020B0609020204030204" pitchFamily="49" charset="0"/>
              </a:rPr>
              <a:t>(0)</a:t>
            </a:r>
          </a:p>
          <a:p>
            <a:pPr eaLnBrk="0" fontAlgn="base" hangingPunct="0">
              <a:spcBef>
                <a:spcPct val="0"/>
              </a:spcBef>
              <a:spcAft>
                <a:spcPct val="0"/>
              </a:spcAft>
            </a:pPr>
            <a:r>
              <a:rPr lang="en-US" altLang="en-US" sz="2000" dirty="0">
                <a:latin typeface="Consolas" panose="020B0609020204030204" pitchFamily="49" charset="0"/>
              </a:rPr>
              <a:t>         + </a:t>
            </a:r>
            <a:r>
              <a:rPr lang="en-US" altLang="en-US" sz="2000" dirty="0" err="1">
                <a:latin typeface="Consolas" panose="020B0609020204030204" pitchFamily="49" charset="0"/>
              </a:rPr>
              <a:t>pred</a:t>
            </a:r>
            <a:r>
              <a:rPr lang="en-US" altLang="en-US" sz="2000" dirty="0">
                <a:latin typeface="Consolas" panose="020B0609020204030204" pitchFamily="49" charset="0"/>
              </a:rPr>
              <a:t>(y+1);</a:t>
            </a:r>
          </a:p>
          <a:p>
            <a:pPr eaLnBrk="0" fontAlgn="base" hangingPunct="0">
              <a:spcBef>
                <a:spcPct val="0"/>
              </a:spcBef>
              <a:spcAft>
                <a:spcPct val="0"/>
              </a:spcAft>
            </a:pPr>
            <a:r>
              <a:rPr lang="en-US" altLang="en-US" sz="2000" dirty="0">
                <a:latin typeface="Consolas" panose="020B0609020204030204" pitchFamily="49" charset="0"/>
              </a:rPr>
              <a:t>} </a:t>
            </a:r>
          </a:p>
        </p:txBody>
      </p:sp>
      <p:sp>
        <p:nvSpPr>
          <p:cNvPr id="19" name="Slide Number Placeholder 3">
            <a:extLst>
              <a:ext uri="{FF2B5EF4-FFF2-40B4-BE49-F238E27FC236}">
                <a16:creationId xmlns:a16="http://schemas.microsoft.com/office/drawing/2014/main" id="{3261D213-EA45-48B9-AB96-DFE63E2144EB}"/>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21</a:t>
            </a:fld>
            <a:endParaRPr lang="en-US"/>
          </a:p>
        </p:txBody>
      </p:sp>
    </p:spTree>
    <p:extLst>
      <p:ext uri="{BB962C8B-B14F-4D97-AF65-F5344CB8AC3E}">
        <p14:creationId xmlns:p14="http://schemas.microsoft.com/office/powerpoint/2010/main" val="27416981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C56C7-9AD8-425E-BD86-1C826035B8E6}"/>
              </a:ext>
            </a:extLst>
          </p:cNvPr>
          <p:cNvSpPr>
            <a:spLocks noGrp="1"/>
          </p:cNvSpPr>
          <p:nvPr>
            <p:ph type="title"/>
          </p:nvPr>
        </p:nvSpPr>
        <p:spPr/>
        <p:txBody>
          <a:bodyPr/>
          <a:lstStyle/>
          <a:p>
            <a:r>
              <a:rPr lang="en-US" dirty="0" err="1"/>
              <a:t>Inlining</a:t>
            </a:r>
            <a:endParaRPr lang="en-US" dirty="0"/>
          </a:p>
        </p:txBody>
      </p:sp>
      <p:sp>
        <p:nvSpPr>
          <p:cNvPr id="3" name="Content Placeholder 2">
            <a:extLst>
              <a:ext uri="{FF2B5EF4-FFF2-40B4-BE49-F238E27FC236}">
                <a16:creationId xmlns:a16="http://schemas.microsoft.com/office/drawing/2014/main" id="{55F58940-CD92-4EF2-8178-F8948348F0CD}"/>
              </a:ext>
            </a:extLst>
          </p:cNvPr>
          <p:cNvSpPr>
            <a:spLocks noGrp="1"/>
          </p:cNvSpPr>
          <p:nvPr>
            <p:ph idx="1"/>
          </p:nvPr>
        </p:nvSpPr>
        <p:spPr/>
        <p:txBody>
          <a:bodyPr/>
          <a:lstStyle/>
          <a:p>
            <a:r>
              <a:rPr lang="en-US" dirty="0"/>
              <a:t>Copy body of a function into its caller(s)</a:t>
            </a:r>
          </a:p>
          <a:p>
            <a:pPr lvl="1"/>
            <a:r>
              <a:rPr lang="en-US" dirty="0"/>
              <a:t>Can create opportunities for many other optimizations</a:t>
            </a:r>
          </a:p>
          <a:p>
            <a:pPr lvl="1"/>
            <a:r>
              <a:rPr lang="en-US" dirty="0"/>
              <a:t>Can make code much bigger and therefore slower (if larger than cache!)</a:t>
            </a:r>
          </a:p>
          <a:p>
            <a:pPr lvl="1"/>
            <a:endParaRPr lang="en-US" dirty="0"/>
          </a:p>
        </p:txBody>
      </p:sp>
      <p:sp>
        <p:nvSpPr>
          <p:cNvPr id="10" name="Rectangle 3">
            <a:extLst>
              <a:ext uri="{FF2B5EF4-FFF2-40B4-BE49-F238E27FC236}">
                <a16:creationId xmlns:a16="http://schemas.microsoft.com/office/drawing/2014/main" id="{3C6C6592-D73E-4FDB-A0CD-FDE1906D0522}"/>
              </a:ext>
            </a:extLst>
          </p:cNvPr>
          <p:cNvSpPr>
            <a:spLocks noChangeArrowheads="1"/>
          </p:cNvSpPr>
          <p:nvPr/>
        </p:nvSpPr>
        <p:spPr bwMode="auto">
          <a:xfrm>
            <a:off x="350018" y="2723693"/>
            <a:ext cx="7237879" cy="280076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30000"/>
              </a:spcBef>
              <a:spcAft>
                <a:spcPct val="0"/>
              </a:spcAft>
            </a:pPr>
            <a:r>
              <a:rPr lang="en-US" altLang="en-US" sz="2000" dirty="0">
                <a:latin typeface="Consolas" panose="020B0609020204030204" pitchFamily="49" charset="0"/>
              </a:rPr>
              <a:t>int </a:t>
            </a:r>
            <a:r>
              <a:rPr lang="en-US" altLang="en-US" sz="2000" dirty="0" err="1">
                <a:latin typeface="Consolas" panose="020B0609020204030204" pitchFamily="49" charset="0"/>
              </a:rPr>
              <a:t>func</a:t>
            </a:r>
            <a:r>
              <a:rPr lang="en-US" altLang="en-US" sz="2000" dirty="0">
                <a:latin typeface="Consolas" panose="020B0609020204030204" pitchFamily="49" charset="0"/>
              </a:rPr>
              <a:t>(int y) {</a:t>
            </a:r>
          </a:p>
          <a:p>
            <a:pPr eaLnBrk="0" fontAlgn="base" hangingPunct="0">
              <a:spcBef>
                <a:spcPct val="30000"/>
              </a:spcBef>
              <a:spcAft>
                <a:spcPct val="0"/>
              </a:spcAft>
            </a:pPr>
            <a:r>
              <a:rPr lang="en-US" altLang="en-US" sz="2000" dirty="0">
                <a:latin typeface="Consolas" panose="020B0609020204030204" pitchFamily="49" charset="0"/>
              </a:rPr>
              <a:t>  int tmp;</a:t>
            </a:r>
          </a:p>
          <a:p>
            <a:pPr eaLnBrk="0" fontAlgn="base" hangingPunct="0">
              <a:spcBef>
                <a:spcPct val="30000"/>
              </a:spcBef>
              <a:spcAft>
                <a:spcPct val="0"/>
              </a:spcAft>
            </a:pPr>
            <a:r>
              <a:rPr lang="en-US" altLang="en-US" sz="2000" dirty="0">
                <a:latin typeface="Consolas" panose="020B0609020204030204" pitchFamily="49" charset="0"/>
              </a:rPr>
              <a:t>  if (y == 0) tmp = 0; else tmp = y - 1;</a:t>
            </a:r>
          </a:p>
          <a:p>
            <a:pPr eaLnBrk="0" fontAlgn="base" hangingPunct="0">
              <a:spcBef>
                <a:spcPct val="30000"/>
              </a:spcBef>
              <a:spcAft>
                <a:spcPct val="0"/>
              </a:spcAft>
            </a:pPr>
            <a:r>
              <a:rPr lang="en-US" altLang="en-US" sz="2000" dirty="0">
                <a:latin typeface="Consolas" panose="020B0609020204030204" pitchFamily="49" charset="0"/>
              </a:rPr>
              <a:t>  </a:t>
            </a:r>
            <a:r>
              <a:rPr lang="en-US" altLang="en-US" sz="2000" strike="sngStrike" dirty="0">
                <a:latin typeface="Consolas" panose="020B0609020204030204" pitchFamily="49" charset="0"/>
              </a:rPr>
              <a:t>if (</a:t>
            </a:r>
            <a:r>
              <a:rPr lang="en-US" altLang="en-US" sz="2000" strike="sngStrike" dirty="0">
                <a:highlight>
                  <a:srgbClr val="FFFF00"/>
                </a:highlight>
                <a:latin typeface="Consolas" panose="020B0609020204030204" pitchFamily="49" charset="0"/>
              </a:rPr>
              <a:t>0 == 0</a:t>
            </a:r>
            <a:r>
              <a:rPr lang="en-US" altLang="en-US" sz="2000" strike="sngStrike" dirty="0">
                <a:latin typeface="Consolas" panose="020B0609020204030204" pitchFamily="49" charset="0"/>
              </a:rPr>
              <a:t>) </a:t>
            </a:r>
            <a:r>
              <a:rPr lang="en-US" altLang="en-US" sz="2000" strike="sngStrike" dirty="0">
                <a:highlight>
                  <a:srgbClr val="FF9999"/>
                </a:highlight>
                <a:latin typeface="Consolas" panose="020B0609020204030204" pitchFamily="49" charset="0"/>
              </a:rPr>
              <a:t>tmp += 0</a:t>
            </a:r>
            <a:r>
              <a:rPr lang="en-US" altLang="en-US" sz="2000" strike="sngStrike" dirty="0">
                <a:latin typeface="Consolas" panose="020B0609020204030204" pitchFamily="49" charset="0"/>
              </a:rPr>
              <a:t>; else tmp += </a:t>
            </a:r>
            <a:r>
              <a:rPr lang="en-US" altLang="en-US" sz="2000" strike="sngStrike" dirty="0">
                <a:highlight>
                  <a:srgbClr val="D4EEFF"/>
                </a:highlight>
                <a:latin typeface="Consolas" panose="020B0609020204030204" pitchFamily="49" charset="0"/>
              </a:rPr>
              <a:t>0 - 1</a:t>
            </a:r>
            <a:r>
              <a:rPr lang="en-US" altLang="en-US" sz="2000" strike="sngStrike" dirty="0">
                <a:latin typeface="Consolas" panose="020B0609020204030204" pitchFamily="49" charset="0"/>
              </a:rPr>
              <a:t>;</a:t>
            </a:r>
          </a:p>
          <a:p>
            <a:pPr eaLnBrk="0" fontAlgn="base" hangingPunct="0">
              <a:spcBef>
                <a:spcPct val="30000"/>
              </a:spcBef>
              <a:spcAft>
                <a:spcPct val="0"/>
              </a:spcAft>
            </a:pPr>
            <a:r>
              <a:rPr lang="en-US" altLang="en-US" sz="2000" dirty="0">
                <a:latin typeface="Consolas" panose="020B0609020204030204" pitchFamily="49" charset="0"/>
              </a:rPr>
              <a:t>  if (</a:t>
            </a:r>
            <a:r>
              <a:rPr lang="en-US" altLang="en-US" sz="2000" dirty="0">
                <a:highlight>
                  <a:srgbClr val="D4EEFF"/>
                </a:highlight>
                <a:latin typeface="Consolas" panose="020B0609020204030204" pitchFamily="49" charset="0"/>
              </a:rPr>
              <a:t>y+1 == 0</a:t>
            </a:r>
            <a:r>
              <a:rPr lang="en-US" altLang="en-US" sz="2000" dirty="0">
                <a:latin typeface="Consolas" panose="020B0609020204030204" pitchFamily="49" charset="0"/>
              </a:rPr>
              <a:t>) </a:t>
            </a:r>
            <a:r>
              <a:rPr lang="en-US" altLang="en-US" sz="2000" dirty="0">
                <a:highlight>
                  <a:srgbClr val="FF9999"/>
                </a:highlight>
                <a:latin typeface="Consolas" panose="020B0609020204030204" pitchFamily="49" charset="0"/>
              </a:rPr>
              <a:t>tmp += 0</a:t>
            </a:r>
            <a:r>
              <a:rPr lang="en-US" altLang="en-US" sz="2000" dirty="0">
                <a:latin typeface="Consolas" panose="020B0609020204030204" pitchFamily="49" charset="0"/>
              </a:rPr>
              <a:t>; else tmp += </a:t>
            </a:r>
            <a:r>
              <a:rPr lang="en-US" altLang="en-US" sz="2000" dirty="0">
                <a:highlight>
                  <a:srgbClr val="D4EEFF"/>
                </a:highlight>
                <a:latin typeface="Consolas" panose="020B0609020204030204" pitchFamily="49" charset="0"/>
              </a:rPr>
              <a:t>(y + 1) - 1</a:t>
            </a:r>
            <a:r>
              <a:rPr lang="en-US" altLang="en-US" sz="2000" dirty="0">
                <a:latin typeface="Consolas" panose="020B0609020204030204" pitchFamily="49" charset="0"/>
              </a:rPr>
              <a:t>;</a:t>
            </a:r>
          </a:p>
          <a:p>
            <a:pPr eaLnBrk="0" fontAlgn="base" hangingPunct="0">
              <a:spcBef>
                <a:spcPct val="30000"/>
              </a:spcBef>
              <a:spcAft>
                <a:spcPct val="0"/>
              </a:spcAft>
            </a:pPr>
            <a:r>
              <a:rPr lang="en-US" altLang="en-US" sz="2000" dirty="0">
                <a:latin typeface="Consolas" panose="020B0609020204030204" pitchFamily="49" charset="0"/>
              </a:rPr>
              <a:t>  return tmp;</a:t>
            </a:r>
          </a:p>
          <a:p>
            <a:pPr eaLnBrk="0" fontAlgn="base" hangingPunct="0">
              <a:spcBef>
                <a:spcPct val="30000"/>
              </a:spcBef>
              <a:spcAft>
                <a:spcPct val="0"/>
              </a:spcAft>
            </a:pPr>
            <a:r>
              <a:rPr lang="en-US" altLang="en-US" sz="2000" dirty="0">
                <a:latin typeface="Consolas" panose="020B0609020204030204" pitchFamily="49" charset="0"/>
              </a:rPr>
              <a:t>} </a:t>
            </a:r>
          </a:p>
        </p:txBody>
      </p:sp>
      <p:sp>
        <p:nvSpPr>
          <p:cNvPr id="15" name="Rectangle 3">
            <a:extLst>
              <a:ext uri="{FF2B5EF4-FFF2-40B4-BE49-F238E27FC236}">
                <a16:creationId xmlns:a16="http://schemas.microsoft.com/office/drawing/2014/main" id="{E15C1F9D-C8E6-4637-AB11-CAD6E22F881C}"/>
              </a:ext>
            </a:extLst>
          </p:cNvPr>
          <p:cNvSpPr>
            <a:spLocks noChangeArrowheads="1"/>
          </p:cNvSpPr>
          <p:nvPr/>
        </p:nvSpPr>
        <p:spPr bwMode="auto">
          <a:xfrm>
            <a:off x="7845474" y="2723693"/>
            <a:ext cx="3852337" cy="240065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30000"/>
              </a:spcBef>
              <a:spcAft>
                <a:spcPct val="0"/>
              </a:spcAft>
            </a:pPr>
            <a:r>
              <a:rPr lang="en-US" altLang="en-US" sz="2000" dirty="0">
                <a:latin typeface="Consolas" panose="020B0609020204030204" pitchFamily="49" charset="0"/>
              </a:rPr>
              <a:t>int </a:t>
            </a:r>
            <a:r>
              <a:rPr lang="en-US" altLang="en-US" sz="2000" dirty="0" err="1">
                <a:latin typeface="Consolas" panose="020B0609020204030204" pitchFamily="49" charset="0"/>
              </a:rPr>
              <a:t>func</a:t>
            </a:r>
            <a:r>
              <a:rPr lang="en-US" altLang="en-US" sz="2000" dirty="0">
                <a:latin typeface="Consolas" panose="020B0609020204030204" pitchFamily="49" charset="0"/>
              </a:rPr>
              <a:t>(int y) {</a:t>
            </a:r>
          </a:p>
          <a:p>
            <a:pPr eaLnBrk="0" fontAlgn="base" hangingPunct="0">
              <a:spcBef>
                <a:spcPct val="30000"/>
              </a:spcBef>
              <a:spcAft>
                <a:spcPct val="0"/>
              </a:spcAft>
            </a:pPr>
            <a:r>
              <a:rPr lang="en-US" altLang="en-US" sz="2000" dirty="0">
                <a:latin typeface="Consolas" panose="020B0609020204030204" pitchFamily="49" charset="0"/>
              </a:rPr>
              <a:t>  int tmp = 0;</a:t>
            </a:r>
          </a:p>
          <a:p>
            <a:pPr eaLnBrk="0" fontAlgn="base" hangingPunct="0">
              <a:spcBef>
                <a:spcPct val="30000"/>
              </a:spcBef>
              <a:spcAft>
                <a:spcPct val="0"/>
              </a:spcAft>
            </a:pPr>
            <a:r>
              <a:rPr lang="en-US" altLang="en-US" sz="2000" dirty="0">
                <a:latin typeface="Consolas" panose="020B0609020204030204" pitchFamily="49" charset="0"/>
              </a:rPr>
              <a:t>  if (y != 0) tmp = y - 1;</a:t>
            </a:r>
          </a:p>
          <a:p>
            <a:pPr eaLnBrk="0" fontAlgn="base" hangingPunct="0">
              <a:spcBef>
                <a:spcPct val="30000"/>
              </a:spcBef>
              <a:spcAft>
                <a:spcPct val="0"/>
              </a:spcAft>
            </a:pPr>
            <a:r>
              <a:rPr lang="en-US" altLang="en-US" sz="2000" dirty="0">
                <a:latin typeface="Consolas" panose="020B0609020204030204" pitchFamily="49" charset="0"/>
              </a:rPr>
              <a:t>  if (y != -1) tmp += y;</a:t>
            </a:r>
          </a:p>
          <a:p>
            <a:pPr eaLnBrk="0" fontAlgn="base" hangingPunct="0">
              <a:spcBef>
                <a:spcPct val="30000"/>
              </a:spcBef>
              <a:spcAft>
                <a:spcPct val="0"/>
              </a:spcAft>
            </a:pPr>
            <a:r>
              <a:rPr lang="en-US" altLang="en-US" sz="2000" dirty="0">
                <a:latin typeface="Consolas" panose="020B0609020204030204" pitchFamily="49" charset="0"/>
              </a:rPr>
              <a:t>  return tmp;</a:t>
            </a:r>
          </a:p>
          <a:p>
            <a:pPr eaLnBrk="0" fontAlgn="base" hangingPunct="0">
              <a:spcBef>
                <a:spcPct val="30000"/>
              </a:spcBef>
              <a:spcAft>
                <a:spcPct val="0"/>
              </a:spcAft>
            </a:pPr>
            <a:r>
              <a:rPr lang="en-US" altLang="en-US" sz="2000" dirty="0">
                <a:latin typeface="Consolas" panose="020B0609020204030204" pitchFamily="49" charset="0"/>
              </a:rPr>
              <a:t>} </a:t>
            </a:r>
          </a:p>
        </p:txBody>
      </p:sp>
      <p:sp>
        <p:nvSpPr>
          <p:cNvPr id="6" name="Slide Number Placeholder 3">
            <a:extLst>
              <a:ext uri="{FF2B5EF4-FFF2-40B4-BE49-F238E27FC236}">
                <a16:creationId xmlns:a16="http://schemas.microsoft.com/office/drawing/2014/main" id="{B2772FC7-4E99-43F4-BF67-2D4F34CE1F4E}"/>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22</a:t>
            </a:fld>
            <a:endParaRPr lang="en-US"/>
          </a:p>
        </p:txBody>
      </p:sp>
    </p:spTree>
    <p:extLst>
      <p:ext uri="{BB962C8B-B14F-4D97-AF65-F5344CB8AC3E}">
        <p14:creationId xmlns:p14="http://schemas.microsoft.com/office/powerpoint/2010/main" val="2374666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p:txBody>
          <a:bodyPr/>
          <a:lstStyle/>
          <a:p>
            <a:r>
              <a:rPr lang="en-US" dirty="0"/>
              <a:t>Code Motion</a:t>
            </a:r>
          </a:p>
        </p:txBody>
      </p:sp>
      <p:sp>
        <p:nvSpPr>
          <p:cNvPr id="385027" name="Rectangle 3"/>
          <p:cNvSpPr>
            <a:spLocks noGrp="1" noChangeArrowheads="1"/>
          </p:cNvSpPr>
          <p:nvPr>
            <p:ph idx="1"/>
          </p:nvPr>
        </p:nvSpPr>
        <p:spPr/>
        <p:txBody>
          <a:bodyPr vert="horz" lIns="90487" tIns="44450" rIns="90487" bIns="44450" rtlCol="0">
            <a:normAutofit/>
          </a:bodyPr>
          <a:lstStyle/>
          <a:p>
            <a:r>
              <a:rPr lang="en-US" dirty="0"/>
              <a:t>Move calculations out of a loop</a:t>
            </a:r>
          </a:p>
          <a:p>
            <a:pPr lvl="1"/>
            <a:r>
              <a:rPr lang="en-US" dirty="0"/>
              <a:t>Only valid if every iteration would produce same result</a:t>
            </a:r>
          </a:p>
          <a:p>
            <a:pPr marL="457200" lvl="1" indent="0">
              <a:lnSpc>
                <a:spcPct val="100000"/>
              </a:lnSpc>
              <a:buNone/>
            </a:pPr>
            <a:br>
              <a:rPr lang="en-US" sz="2000" dirty="0">
                <a:latin typeface="Courier New" pitchFamily="49" charset="0"/>
              </a:rPr>
            </a:br>
            <a:r>
              <a:rPr lang="en-US" dirty="0">
                <a:latin typeface="Consolas" panose="020B0609020204030204" pitchFamily="49" charset="0"/>
              </a:rPr>
              <a:t>long j;</a:t>
            </a:r>
            <a:br>
              <a:rPr lang="en-US" dirty="0">
                <a:latin typeface="Consolas" panose="020B0609020204030204" pitchFamily="49" charset="0"/>
              </a:rPr>
            </a:br>
            <a:r>
              <a:rPr lang="en-US" dirty="0">
                <a:latin typeface="Consolas" panose="020B0609020204030204" pitchFamily="49" charset="0"/>
              </a:rPr>
              <a:t>for (j = 0; j &lt; n; </a:t>
            </a:r>
            <a:r>
              <a:rPr lang="en-US" dirty="0" err="1">
                <a:latin typeface="Consolas" panose="020B0609020204030204" pitchFamily="49" charset="0"/>
              </a:rPr>
              <a:t>j++</a:t>
            </a:r>
            <a:r>
              <a:rPr lang="en-US" dirty="0">
                <a:latin typeface="Consolas" panose="020B0609020204030204" pitchFamily="49" charset="0"/>
              </a:rPr>
              <a:t>) {</a:t>
            </a:r>
            <a:br>
              <a:rPr lang="en-US" dirty="0">
                <a:latin typeface="Consolas" panose="020B0609020204030204" pitchFamily="49" charset="0"/>
              </a:rPr>
            </a:br>
            <a:r>
              <a:rPr lang="en-US" sz="2800" b="0" dirty="0">
                <a:latin typeface="Consolas" panose="020B0609020204030204" pitchFamily="49" charset="0"/>
              </a:rPr>
              <a:t>    </a:t>
            </a:r>
            <a:r>
              <a:rPr lang="en-US" dirty="0">
                <a:latin typeface="Consolas" panose="020B0609020204030204" pitchFamily="49" charset="0"/>
              </a:rPr>
              <a:t>a[</a:t>
            </a:r>
            <a:r>
              <a:rPr lang="en-US" dirty="0">
                <a:solidFill>
                  <a:srgbClr val="C00000"/>
                </a:solidFill>
                <a:latin typeface="Consolas" panose="020B0609020204030204" pitchFamily="49" charset="0"/>
              </a:rPr>
              <a:t>n*</a:t>
            </a:r>
            <a:r>
              <a:rPr lang="en-US" dirty="0" err="1">
                <a:solidFill>
                  <a:srgbClr val="C00000"/>
                </a:solidFill>
                <a:latin typeface="Consolas" panose="020B0609020204030204" pitchFamily="49" charset="0"/>
              </a:rPr>
              <a:t>i</a:t>
            </a:r>
            <a:r>
              <a:rPr lang="en-US" dirty="0" err="1">
                <a:latin typeface="Consolas" panose="020B0609020204030204" pitchFamily="49" charset="0"/>
              </a:rPr>
              <a:t>+j</a:t>
            </a:r>
            <a:r>
              <a:rPr lang="en-US" dirty="0">
                <a:latin typeface="Consolas" panose="020B0609020204030204" pitchFamily="49" charset="0"/>
              </a:rPr>
              <a:t>] = b[j];</a:t>
            </a:r>
          </a:p>
          <a:p>
            <a:pPr marL="457200" lvl="1" indent="0">
              <a:lnSpc>
                <a:spcPct val="100000"/>
              </a:lnSpc>
              <a:buNone/>
            </a:pPr>
            <a:r>
              <a:rPr lang="en-US" dirty="0">
                <a:latin typeface="Consolas" panose="020B0609020204030204" pitchFamily="49" charset="0"/>
              </a:rPr>
              <a:t>}</a:t>
            </a:r>
          </a:p>
          <a:p>
            <a:pPr marL="457200" lvl="1" indent="0">
              <a:lnSpc>
                <a:spcPct val="100000"/>
              </a:lnSpc>
              <a:buNone/>
            </a:pPr>
            <a:br>
              <a:rPr lang="en-US" sz="2800" b="0" dirty="0">
                <a:latin typeface="Consolas" panose="020B0609020204030204" pitchFamily="49" charset="0"/>
              </a:rPr>
            </a:br>
            <a:r>
              <a:rPr lang="en-US" sz="2800" b="0" dirty="0">
                <a:latin typeface="Consolas" panose="020B0609020204030204" pitchFamily="49" charset="0"/>
              </a:rPr>
              <a:t>				</a:t>
            </a:r>
            <a:r>
              <a:rPr lang="en-US" sz="4000" b="0" dirty="0">
                <a:latin typeface="Consolas" panose="020B0609020204030204" pitchFamily="49" charset="0"/>
              </a:rPr>
              <a:t> </a:t>
            </a:r>
            <a:r>
              <a:rPr lang="en-US" sz="4000" dirty="0"/>
              <a:t>→</a:t>
            </a:r>
            <a:br>
              <a:rPr lang="en-US" sz="2800" dirty="0"/>
            </a:br>
            <a:br>
              <a:rPr lang="en-US" sz="2800" dirty="0">
                <a:latin typeface="Consolas" panose="020B0609020204030204" pitchFamily="49" charset="0"/>
              </a:rPr>
            </a:br>
            <a:endParaRPr lang="en-US" dirty="0">
              <a:latin typeface="Consolas" panose="020B0609020204030204" pitchFamily="49" charset="0"/>
            </a:endParaRPr>
          </a:p>
        </p:txBody>
      </p:sp>
      <p:sp>
        <p:nvSpPr>
          <p:cNvPr id="4" name="Slide Number Placeholder 3">
            <a:extLst>
              <a:ext uri="{FF2B5EF4-FFF2-40B4-BE49-F238E27FC236}">
                <a16:creationId xmlns:a16="http://schemas.microsoft.com/office/drawing/2014/main" id="{B4830C62-29C9-42F3-9909-5C4D405AC730}"/>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23</a:t>
            </a:fld>
            <a:endParaRPr lang="en-US"/>
          </a:p>
        </p:txBody>
      </p:sp>
      <p:sp>
        <p:nvSpPr>
          <p:cNvPr id="3" name="TextBox 2">
            <a:extLst>
              <a:ext uri="{FF2B5EF4-FFF2-40B4-BE49-F238E27FC236}">
                <a16:creationId xmlns:a16="http://schemas.microsoft.com/office/drawing/2014/main" id="{9073E648-028A-8CAB-DB77-70B18506E82A}"/>
              </a:ext>
            </a:extLst>
          </p:cNvPr>
          <p:cNvSpPr txBox="1"/>
          <p:nvPr/>
        </p:nvSpPr>
        <p:spPr>
          <a:xfrm>
            <a:off x="5498535" y="3938183"/>
            <a:ext cx="4670224" cy="2123658"/>
          </a:xfrm>
          <a:prstGeom prst="rect">
            <a:avLst/>
          </a:prstGeom>
          <a:noFill/>
          <a:ln>
            <a:solidFill>
              <a:schemeClr val="accent1"/>
            </a:solidFill>
          </a:ln>
        </p:spPr>
        <p:txBody>
          <a:bodyPr wrap="square">
            <a:spAutoFit/>
          </a:bodyPr>
          <a:lstStyle/>
          <a:p>
            <a:r>
              <a:rPr lang="en-US" sz="2400" dirty="0">
                <a:latin typeface="Consolas" panose="020B0609020204030204" pitchFamily="49" charset="0"/>
              </a:rPr>
              <a:t> long j;</a:t>
            </a:r>
          </a:p>
          <a:p>
            <a:r>
              <a:rPr lang="en-US" sz="2800" b="0" i="1" dirty="0">
                <a:solidFill>
                  <a:srgbClr val="00B0F0"/>
                </a:solidFill>
                <a:latin typeface="Consolas" panose="020B0609020204030204" pitchFamily="49" charset="0"/>
              </a:rPr>
              <a:t> int </a:t>
            </a:r>
            <a:r>
              <a:rPr lang="en-US" sz="2800" b="0" i="1" dirty="0" err="1">
                <a:solidFill>
                  <a:srgbClr val="00B0F0"/>
                </a:solidFill>
                <a:latin typeface="Consolas" panose="020B0609020204030204" pitchFamily="49" charset="0"/>
              </a:rPr>
              <a:t>ni</a:t>
            </a:r>
            <a:r>
              <a:rPr lang="en-US" sz="2800" b="0" i="1" dirty="0">
                <a:solidFill>
                  <a:srgbClr val="00B0F0"/>
                </a:solidFill>
                <a:latin typeface="Consolas" panose="020B0609020204030204" pitchFamily="49" charset="0"/>
              </a:rPr>
              <a:t> = n*</a:t>
            </a:r>
            <a:r>
              <a:rPr lang="en-US" sz="2800" b="0" i="1" dirty="0" err="1">
                <a:solidFill>
                  <a:srgbClr val="00B0F0"/>
                </a:solidFill>
                <a:latin typeface="Consolas" panose="020B0609020204030204" pitchFamily="49" charset="0"/>
              </a:rPr>
              <a:t>i</a:t>
            </a:r>
            <a:r>
              <a:rPr lang="en-US" sz="2800" b="0" i="1" dirty="0">
                <a:solidFill>
                  <a:srgbClr val="00B0F0"/>
                </a:solidFill>
                <a:latin typeface="Consolas" panose="020B0609020204030204" pitchFamily="49" charset="0"/>
              </a:rPr>
              <a:t>;</a:t>
            </a:r>
            <a:br>
              <a:rPr lang="en-US" sz="2400" i="1" dirty="0">
                <a:solidFill>
                  <a:srgbClr val="00B0F0"/>
                </a:solidFill>
                <a:latin typeface="Consolas" panose="020B0609020204030204" pitchFamily="49" charset="0"/>
              </a:rPr>
            </a:br>
            <a:r>
              <a:rPr lang="en-US" sz="2400" i="1" dirty="0">
                <a:solidFill>
                  <a:srgbClr val="00B0F0"/>
                </a:solidFill>
                <a:latin typeface="Consolas" panose="020B0609020204030204" pitchFamily="49" charset="0"/>
              </a:rPr>
              <a:t> </a:t>
            </a:r>
            <a:r>
              <a:rPr lang="en-US" sz="2400" dirty="0">
                <a:latin typeface="Consolas" panose="020B0609020204030204" pitchFamily="49" charset="0"/>
              </a:rPr>
              <a:t>for (j = 0; j &lt; n; </a:t>
            </a:r>
            <a:r>
              <a:rPr lang="en-US" sz="2400" dirty="0" err="1">
                <a:latin typeface="Consolas" panose="020B0609020204030204" pitchFamily="49" charset="0"/>
              </a:rPr>
              <a:t>j++</a:t>
            </a:r>
            <a:r>
              <a:rPr lang="en-US" sz="2400" dirty="0">
                <a:latin typeface="Consolas" panose="020B0609020204030204" pitchFamily="49" charset="0"/>
              </a:rPr>
              <a:t>) {</a:t>
            </a:r>
            <a:br>
              <a:rPr lang="en-US" sz="2400" dirty="0">
                <a:latin typeface="Consolas" panose="020B0609020204030204" pitchFamily="49" charset="0"/>
              </a:rPr>
            </a:br>
            <a:r>
              <a:rPr lang="en-US" sz="2400" dirty="0">
                <a:latin typeface="Consolas" panose="020B0609020204030204" pitchFamily="49" charset="0"/>
              </a:rPr>
              <a:t> </a:t>
            </a:r>
            <a:r>
              <a:rPr lang="en-US" sz="2800" b="0" dirty="0">
                <a:latin typeface="Consolas" panose="020B0609020204030204" pitchFamily="49" charset="0"/>
              </a:rPr>
              <a:t>    </a:t>
            </a:r>
            <a:r>
              <a:rPr lang="en-US" sz="2400" dirty="0">
                <a:latin typeface="Consolas" panose="020B0609020204030204" pitchFamily="49" charset="0"/>
              </a:rPr>
              <a:t>a[</a:t>
            </a:r>
            <a:r>
              <a:rPr lang="en-US" sz="2400" i="1" dirty="0" err="1">
                <a:solidFill>
                  <a:srgbClr val="00B0F0"/>
                </a:solidFill>
                <a:latin typeface="Consolas" panose="020B0609020204030204" pitchFamily="49" charset="0"/>
              </a:rPr>
              <a:t>ni</a:t>
            </a:r>
            <a:r>
              <a:rPr lang="en-US" sz="2400" dirty="0" err="1">
                <a:latin typeface="Consolas" panose="020B0609020204030204" pitchFamily="49" charset="0"/>
              </a:rPr>
              <a:t>+j</a:t>
            </a:r>
            <a:r>
              <a:rPr lang="en-US" sz="2400" dirty="0">
                <a:latin typeface="Consolas" panose="020B0609020204030204" pitchFamily="49" charset="0"/>
              </a:rPr>
              <a:t>] = b[j];</a:t>
            </a:r>
            <a:br>
              <a:rPr lang="en-US" sz="2400" dirty="0">
                <a:latin typeface="Consolas" panose="020B0609020204030204" pitchFamily="49" charset="0"/>
              </a:rPr>
            </a:br>
            <a:r>
              <a:rPr lang="en-US" sz="2400" dirty="0">
                <a:latin typeface="Consolas" panose="020B0609020204030204" pitchFamily="49"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50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D5A26-A241-48EB-AB97-76A3477B9C1C}"/>
              </a:ext>
            </a:extLst>
          </p:cNvPr>
          <p:cNvSpPr>
            <a:spLocks noGrp="1"/>
          </p:cNvSpPr>
          <p:nvPr>
            <p:ph type="title"/>
          </p:nvPr>
        </p:nvSpPr>
        <p:spPr/>
        <p:txBody>
          <a:bodyPr/>
          <a:lstStyle/>
          <a:p>
            <a:r>
              <a:rPr lang="en-US" dirty="0"/>
              <a:t>Loop Transformations</a:t>
            </a:r>
          </a:p>
        </p:txBody>
      </p:sp>
      <p:sp>
        <p:nvSpPr>
          <p:cNvPr id="3" name="Content Placeholder 2">
            <a:extLst>
              <a:ext uri="{FF2B5EF4-FFF2-40B4-BE49-F238E27FC236}">
                <a16:creationId xmlns:a16="http://schemas.microsoft.com/office/drawing/2014/main" id="{2287D754-953A-4F88-AF46-08B27E0C8AE4}"/>
              </a:ext>
            </a:extLst>
          </p:cNvPr>
          <p:cNvSpPr>
            <a:spLocks noGrp="1"/>
          </p:cNvSpPr>
          <p:nvPr>
            <p:ph idx="1"/>
          </p:nvPr>
        </p:nvSpPr>
        <p:spPr/>
        <p:txBody>
          <a:bodyPr/>
          <a:lstStyle/>
          <a:p>
            <a:pPr marL="0" indent="0">
              <a:buNone/>
            </a:pPr>
            <a:r>
              <a:rPr lang="en-US" b="0" dirty="0"/>
              <a:t>Rearrange entire loop nests for maximum efficiency</a:t>
            </a:r>
          </a:p>
        </p:txBody>
      </p:sp>
      <p:sp>
        <p:nvSpPr>
          <p:cNvPr id="4" name="Rectangle 7">
            <a:extLst>
              <a:ext uri="{FF2B5EF4-FFF2-40B4-BE49-F238E27FC236}">
                <a16:creationId xmlns:a16="http://schemas.microsoft.com/office/drawing/2014/main" id="{11BB9724-B3AF-452E-9C5E-9F8C37DA87B6}"/>
              </a:ext>
            </a:extLst>
          </p:cNvPr>
          <p:cNvSpPr>
            <a:spLocks noChangeArrowheads="1"/>
          </p:cNvSpPr>
          <p:nvPr/>
        </p:nvSpPr>
        <p:spPr bwMode="auto">
          <a:xfrm>
            <a:off x="1282522" y="1786945"/>
            <a:ext cx="7377018" cy="3783087"/>
          </a:xfrm>
          <a:prstGeom prst="rect">
            <a:avLst/>
          </a:prstGeom>
          <a:noFill/>
          <a:ln w="57150" cmpd="thickThin">
            <a:noFill/>
            <a:miter lim="800000"/>
            <a:headEnd/>
            <a:tailEnd/>
          </a:ln>
        </p:spPr>
        <p:txBody>
          <a:bodyPr wrap="none" lIns="90487" tIns="44450" rIns="90487" bIns="44450">
            <a:spAutoFit/>
          </a:bodyPr>
          <a:lstStyle/>
          <a:p>
            <a:pPr algn="l">
              <a:lnSpc>
                <a:spcPct val="100000"/>
              </a:lnSpc>
            </a:pPr>
            <a:r>
              <a:rPr lang="en-US" sz="2000" dirty="0">
                <a:latin typeface="Consolas" panose="020B0609020204030204" pitchFamily="49" charset="0"/>
              </a:rPr>
              <a:t>/* Two stages of some calculation */</a:t>
            </a:r>
          </a:p>
          <a:p>
            <a:pPr algn="l">
              <a:lnSpc>
                <a:spcPct val="100000"/>
              </a:lnSpc>
            </a:pPr>
            <a:r>
              <a:rPr lang="en-US" sz="2000" dirty="0">
                <a:latin typeface="Consolas" panose="020B0609020204030204" pitchFamily="49" charset="0"/>
              </a:rPr>
              <a:t>void compute(double *a, double *b, long n) {</a:t>
            </a:r>
          </a:p>
          <a:p>
            <a:pPr algn="l">
              <a:lnSpc>
                <a:spcPct val="100000"/>
              </a:lnSpc>
            </a:pPr>
            <a:r>
              <a:rPr lang="en-US" sz="2000" dirty="0">
                <a:latin typeface="Consolas" panose="020B0609020204030204" pitchFamily="49" charset="0"/>
              </a:rPr>
              <a:t>  for (long </a:t>
            </a:r>
            <a:r>
              <a:rPr lang="en-US" sz="2000" dirty="0" err="1">
                <a:latin typeface="Consolas" panose="020B0609020204030204" pitchFamily="49" charset="0"/>
              </a:rPr>
              <a:t>i</a:t>
            </a:r>
            <a:r>
              <a:rPr lang="en-US" sz="2000" dirty="0">
                <a:latin typeface="Consolas" panose="020B0609020204030204" pitchFamily="49" charset="0"/>
              </a:rPr>
              <a:t> = 0; </a:t>
            </a:r>
            <a:r>
              <a:rPr lang="en-US" sz="2000" dirty="0" err="1">
                <a:latin typeface="Consolas" panose="020B0609020204030204" pitchFamily="49" charset="0"/>
              </a:rPr>
              <a:t>i</a:t>
            </a:r>
            <a:r>
              <a:rPr lang="en-US" sz="2000" dirty="0">
                <a:latin typeface="Consolas" panose="020B0609020204030204" pitchFamily="49" charset="0"/>
              </a:rPr>
              <a:t> &lt; n; </a:t>
            </a:r>
            <a:r>
              <a:rPr lang="en-US" sz="2000" dirty="0" err="1">
                <a:latin typeface="Consolas" panose="020B0609020204030204" pitchFamily="49" charset="0"/>
              </a:rPr>
              <a:t>i</a:t>
            </a:r>
            <a:r>
              <a:rPr lang="en-US" sz="2000" dirty="0">
                <a:latin typeface="Consolas" panose="020B0609020204030204" pitchFamily="49" charset="0"/>
              </a:rPr>
              <a:t>++)</a:t>
            </a:r>
          </a:p>
          <a:p>
            <a:pPr algn="l">
              <a:lnSpc>
                <a:spcPct val="100000"/>
              </a:lnSpc>
            </a:pPr>
            <a:r>
              <a:rPr lang="en-US" sz="2000" dirty="0">
                <a:latin typeface="Consolas" panose="020B0609020204030204" pitchFamily="49" charset="0"/>
              </a:rPr>
              <a:t>    for (long j = 0, j &lt; n; </a:t>
            </a:r>
            <a:r>
              <a:rPr lang="en-US" sz="2000" dirty="0" err="1">
                <a:latin typeface="Consolas" panose="020B0609020204030204" pitchFamily="49" charset="0"/>
              </a:rPr>
              <a:t>j++</a:t>
            </a:r>
            <a:r>
              <a:rPr lang="en-US" sz="2000" dirty="0">
                <a:latin typeface="Consolas" panose="020B0609020204030204" pitchFamily="49" charset="0"/>
              </a:rPr>
              <a:t>)</a:t>
            </a:r>
          </a:p>
          <a:p>
            <a:pPr algn="l">
              <a:lnSpc>
                <a:spcPct val="100000"/>
              </a:lnSpc>
            </a:pPr>
            <a:r>
              <a:rPr lang="en-US" sz="2000" dirty="0">
                <a:latin typeface="Consolas" panose="020B0609020204030204" pitchFamily="49" charset="0"/>
              </a:rPr>
              <a:t>      a[j*n + </a:t>
            </a:r>
            <a:r>
              <a:rPr lang="en-US" sz="2000" dirty="0" err="1">
                <a:latin typeface="Consolas" panose="020B0609020204030204" pitchFamily="49" charset="0"/>
              </a:rPr>
              <a:t>i</a:t>
            </a:r>
            <a:r>
              <a:rPr lang="en-US" sz="2000" dirty="0">
                <a:latin typeface="Consolas" panose="020B0609020204030204" pitchFamily="49" charset="0"/>
              </a:rPr>
              <a:t>] = atan2(i, j);</a:t>
            </a:r>
          </a:p>
          <a:p>
            <a:pPr algn="l">
              <a:lnSpc>
                <a:spcPct val="100000"/>
              </a:lnSpc>
            </a:pPr>
            <a:endParaRPr lang="en-US" sz="2000" dirty="0">
              <a:latin typeface="Consolas" panose="020B0609020204030204" pitchFamily="49" charset="0"/>
            </a:endParaRPr>
          </a:p>
          <a:p>
            <a:pPr algn="l">
              <a:lnSpc>
                <a:spcPct val="100000"/>
              </a:lnSpc>
            </a:pPr>
            <a:r>
              <a:rPr lang="en-US" sz="2000" dirty="0">
                <a:latin typeface="Consolas" panose="020B0609020204030204" pitchFamily="49" charset="0"/>
              </a:rPr>
              <a:t>  for (long </a:t>
            </a:r>
            <a:r>
              <a:rPr lang="en-US" sz="2000" dirty="0" err="1">
                <a:latin typeface="Consolas" panose="020B0609020204030204" pitchFamily="49" charset="0"/>
              </a:rPr>
              <a:t>i</a:t>
            </a:r>
            <a:r>
              <a:rPr lang="en-US" sz="2000" dirty="0">
                <a:latin typeface="Consolas" panose="020B0609020204030204" pitchFamily="49" charset="0"/>
              </a:rPr>
              <a:t> = 0; </a:t>
            </a:r>
            <a:r>
              <a:rPr lang="en-US" sz="2000" dirty="0" err="1">
                <a:latin typeface="Consolas" panose="020B0609020204030204" pitchFamily="49" charset="0"/>
              </a:rPr>
              <a:t>i</a:t>
            </a:r>
            <a:r>
              <a:rPr lang="en-US" sz="2000" dirty="0">
                <a:latin typeface="Consolas" panose="020B0609020204030204" pitchFamily="49" charset="0"/>
              </a:rPr>
              <a:t> &lt; n; </a:t>
            </a:r>
            <a:r>
              <a:rPr lang="en-US" sz="2000" dirty="0" err="1">
                <a:latin typeface="Consolas" panose="020B0609020204030204" pitchFamily="49" charset="0"/>
              </a:rPr>
              <a:t>i</a:t>
            </a:r>
            <a:r>
              <a:rPr lang="en-US" sz="2000" dirty="0">
                <a:latin typeface="Consolas" panose="020B0609020204030204" pitchFamily="49" charset="0"/>
              </a:rPr>
              <a:t>++)</a:t>
            </a:r>
          </a:p>
          <a:p>
            <a:pPr algn="l">
              <a:lnSpc>
                <a:spcPct val="100000"/>
              </a:lnSpc>
            </a:pPr>
            <a:r>
              <a:rPr lang="en-US" sz="2000" dirty="0">
                <a:latin typeface="Consolas" panose="020B0609020204030204" pitchFamily="49" charset="0"/>
              </a:rPr>
              <a:t>    for (long j = 0, j &lt; n; </a:t>
            </a:r>
            <a:r>
              <a:rPr lang="en-US" sz="2000" dirty="0" err="1">
                <a:latin typeface="Consolas" panose="020B0609020204030204" pitchFamily="49" charset="0"/>
              </a:rPr>
              <a:t>j++</a:t>
            </a:r>
            <a:r>
              <a:rPr lang="en-US" sz="2000" dirty="0">
                <a:latin typeface="Consolas" panose="020B0609020204030204" pitchFamily="49" charset="0"/>
              </a:rPr>
              <a:t>)</a:t>
            </a:r>
          </a:p>
          <a:p>
            <a:pPr algn="l">
              <a:lnSpc>
                <a:spcPct val="100000"/>
              </a:lnSpc>
            </a:pPr>
            <a:r>
              <a:rPr lang="en-US" sz="2000" dirty="0">
                <a:latin typeface="Consolas" panose="020B0609020204030204" pitchFamily="49" charset="0"/>
              </a:rPr>
              <a:t>      b[</a:t>
            </a:r>
            <a:r>
              <a:rPr lang="en-US" sz="2000" dirty="0" err="1">
                <a:latin typeface="Consolas" panose="020B0609020204030204" pitchFamily="49" charset="0"/>
              </a:rPr>
              <a:t>i</a:t>
            </a:r>
            <a:r>
              <a:rPr lang="en-US" sz="2000" dirty="0">
                <a:latin typeface="Consolas" panose="020B0609020204030204" pitchFamily="49" charset="0"/>
              </a:rPr>
              <a:t>*n + j] = a[</a:t>
            </a:r>
            <a:r>
              <a:rPr lang="en-US" sz="2000" dirty="0" err="1">
                <a:latin typeface="Consolas" panose="020B0609020204030204" pitchFamily="49" charset="0"/>
              </a:rPr>
              <a:t>i</a:t>
            </a:r>
            <a:r>
              <a:rPr lang="en-US" sz="2000" dirty="0">
                <a:latin typeface="Consolas" panose="020B0609020204030204" pitchFamily="49" charset="0"/>
              </a:rPr>
              <a:t>*n + j] + (</a:t>
            </a:r>
            <a:r>
              <a:rPr lang="en-US" sz="2000" dirty="0" err="1">
                <a:latin typeface="Consolas" panose="020B0609020204030204" pitchFamily="49" charset="0"/>
              </a:rPr>
              <a:t>i</a:t>
            </a:r>
            <a:r>
              <a:rPr lang="en-US" sz="2000" dirty="0">
                <a:latin typeface="Consolas" panose="020B0609020204030204" pitchFamily="49" charset="0"/>
              </a:rPr>
              <a:t> &gt;= 1 &amp;&amp; j &gt;= 1)</a:t>
            </a:r>
          </a:p>
          <a:p>
            <a:pPr algn="l">
              <a:lnSpc>
                <a:spcPct val="100000"/>
              </a:lnSpc>
            </a:pPr>
            <a:r>
              <a:rPr lang="en-US" sz="2000" dirty="0">
                <a:latin typeface="Consolas" panose="020B0609020204030204" pitchFamily="49" charset="0"/>
              </a:rPr>
              <a:t>                   ? a[(i-1)*n + (j-1)]</a:t>
            </a:r>
          </a:p>
          <a:p>
            <a:pPr algn="l">
              <a:lnSpc>
                <a:spcPct val="100000"/>
              </a:lnSpc>
            </a:pPr>
            <a:r>
              <a:rPr lang="en-US" sz="2000" dirty="0">
                <a:latin typeface="Consolas" panose="020B0609020204030204" pitchFamily="49" charset="0"/>
              </a:rPr>
              <a:t>                   : 0;</a:t>
            </a:r>
          </a:p>
          <a:p>
            <a:pPr algn="l">
              <a:lnSpc>
                <a:spcPct val="100000"/>
              </a:lnSpc>
            </a:pPr>
            <a:r>
              <a:rPr lang="en-US" sz="2000" dirty="0">
                <a:latin typeface="Consolas" panose="020B0609020204030204" pitchFamily="49" charset="0"/>
              </a:rPr>
              <a:t>}</a:t>
            </a:r>
          </a:p>
        </p:txBody>
      </p:sp>
      <p:sp>
        <p:nvSpPr>
          <p:cNvPr id="5" name="Slide Number Placeholder 3">
            <a:extLst>
              <a:ext uri="{FF2B5EF4-FFF2-40B4-BE49-F238E27FC236}">
                <a16:creationId xmlns:a16="http://schemas.microsoft.com/office/drawing/2014/main" id="{6FE763B4-AD74-4507-B27C-FAB2FEAB3FE8}"/>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24</a:t>
            </a:fld>
            <a:endParaRPr lang="en-US"/>
          </a:p>
        </p:txBody>
      </p:sp>
    </p:spTree>
    <p:extLst>
      <p:ext uri="{BB962C8B-B14F-4D97-AF65-F5344CB8AC3E}">
        <p14:creationId xmlns:p14="http://schemas.microsoft.com/office/powerpoint/2010/main" val="26114941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D5A26-A241-48EB-AB97-76A3477B9C1C}"/>
              </a:ext>
            </a:extLst>
          </p:cNvPr>
          <p:cNvSpPr>
            <a:spLocks noGrp="1"/>
          </p:cNvSpPr>
          <p:nvPr>
            <p:ph type="title"/>
          </p:nvPr>
        </p:nvSpPr>
        <p:spPr/>
        <p:txBody>
          <a:bodyPr/>
          <a:lstStyle/>
          <a:p>
            <a:r>
              <a:rPr lang="en-US" dirty="0"/>
              <a:t>Loop Transformations</a:t>
            </a:r>
          </a:p>
        </p:txBody>
      </p:sp>
      <p:sp>
        <p:nvSpPr>
          <p:cNvPr id="3" name="Content Placeholder 2">
            <a:extLst>
              <a:ext uri="{FF2B5EF4-FFF2-40B4-BE49-F238E27FC236}">
                <a16:creationId xmlns:a16="http://schemas.microsoft.com/office/drawing/2014/main" id="{2287D754-953A-4F88-AF46-08B27E0C8AE4}"/>
              </a:ext>
            </a:extLst>
          </p:cNvPr>
          <p:cNvSpPr>
            <a:spLocks noGrp="1"/>
          </p:cNvSpPr>
          <p:nvPr>
            <p:ph idx="1"/>
          </p:nvPr>
        </p:nvSpPr>
        <p:spPr/>
        <p:txBody>
          <a:bodyPr/>
          <a:lstStyle/>
          <a:p>
            <a:pPr marL="0" indent="0" eaLnBrk="0" fontAlgn="base" hangingPunct="0">
              <a:lnSpc>
                <a:spcPct val="100000"/>
              </a:lnSpc>
              <a:spcBef>
                <a:spcPct val="0"/>
              </a:spcBef>
              <a:spcAft>
                <a:spcPct val="0"/>
              </a:spcAft>
              <a:buNone/>
            </a:pPr>
            <a:r>
              <a:rPr lang="en-US" sz="2400" i="1" dirty="0">
                <a:latin typeface="Calibri" pitchFamily="34" charset="0"/>
              </a:rPr>
              <a:t>Loop interchange</a:t>
            </a:r>
            <a:r>
              <a:rPr lang="en-US" sz="2400" dirty="0">
                <a:latin typeface="Calibri" pitchFamily="34" charset="0"/>
              </a:rPr>
              <a:t>: do iterations in cache-friendly order</a:t>
            </a:r>
          </a:p>
        </p:txBody>
      </p:sp>
      <p:sp>
        <p:nvSpPr>
          <p:cNvPr id="6" name="Rectangle 7">
            <a:extLst>
              <a:ext uri="{FF2B5EF4-FFF2-40B4-BE49-F238E27FC236}">
                <a16:creationId xmlns:a16="http://schemas.microsoft.com/office/drawing/2014/main" id="{4E60FFD8-E09E-478D-B783-85E509DF586A}"/>
              </a:ext>
            </a:extLst>
          </p:cNvPr>
          <p:cNvSpPr>
            <a:spLocks noChangeArrowheads="1"/>
          </p:cNvSpPr>
          <p:nvPr/>
        </p:nvSpPr>
        <p:spPr bwMode="auto">
          <a:xfrm>
            <a:off x="1282522" y="1786945"/>
            <a:ext cx="7377018" cy="3783087"/>
          </a:xfrm>
          <a:prstGeom prst="rect">
            <a:avLst/>
          </a:prstGeom>
          <a:noFill/>
          <a:ln w="57150" cmpd="thickThin">
            <a:noFill/>
            <a:miter lim="800000"/>
            <a:headEnd/>
            <a:tailEnd/>
          </a:ln>
        </p:spPr>
        <p:txBody>
          <a:bodyPr wrap="none" lIns="90487" tIns="44450" rIns="90487" bIns="44450">
            <a:spAutoFit/>
          </a:bodyPr>
          <a:lstStyle/>
          <a:p>
            <a:pPr algn="l">
              <a:lnSpc>
                <a:spcPct val="100000"/>
              </a:lnSpc>
            </a:pPr>
            <a:r>
              <a:rPr lang="en-US" sz="2000" dirty="0">
                <a:latin typeface="Consolas" panose="020B0609020204030204" pitchFamily="49" charset="0"/>
              </a:rPr>
              <a:t>/* Two stages of some calculation */</a:t>
            </a:r>
          </a:p>
          <a:p>
            <a:pPr algn="l">
              <a:lnSpc>
                <a:spcPct val="100000"/>
              </a:lnSpc>
            </a:pPr>
            <a:r>
              <a:rPr lang="en-US" sz="2000" dirty="0">
                <a:latin typeface="Consolas" panose="020B0609020204030204" pitchFamily="49" charset="0"/>
              </a:rPr>
              <a:t>void compute(double *a, double *b, long n) {</a:t>
            </a:r>
          </a:p>
          <a:p>
            <a:pPr algn="l">
              <a:lnSpc>
                <a:spcPct val="100000"/>
              </a:lnSpc>
            </a:pPr>
            <a:r>
              <a:rPr lang="en-US" sz="2000" dirty="0">
                <a:latin typeface="Consolas" panose="020B0609020204030204" pitchFamily="49" charset="0"/>
              </a:rPr>
              <a:t>  for (long </a:t>
            </a:r>
            <a:r>
              <a:rPr lang="en-US" sz="2000" dirty="0" err="1">
                <a:latin typeface="Consolas" panose="020B0609020204030204" pitchFamily="49" charset="0"/>
              </a:rPr>
              <a:t>i</a:t>
            </a:r>
            <a:r>
              <a:rPr lang="en-US" sz="2000" dirty="0">
                <a:latin typeface="Consolas" panose="020B0609020204030204" pitchFamily="49" charset="0"/>
              </a:rPr>
              <a:t> = 0; </a:t>
            </a:r>
            <a:r>
              <a:rPr lang="en-US" sz="2000" dirty="0" err="1">
                <a:latin typeface="Consolas" panose="020B0609020204030204" pitchFamily="49" charset="0"/>
              </a:rPr>
              <a:t>i</a:t>
            </a:r>
            <a:r>
              <a:rPr lang="en-US" sz="2000" dirty="0">
                <a:latin typeface="Consolas" panose="020B0609020204030204" pitchFamily="49" charset="0"/>
              </a:rPr>
              <a:t> &lt; n; </a:t>
            </a:r>
            <a:r>
              <a:rPr lang="en-US" sz="2000" dirty="0" err="1">
                <a:latin typeface="Consolas" panose="020B0609020204030204" pitchFamily="49" charset="0"/>
              </a:rPr>
              <a:t>i</a:t>
            </a:r>
            <a:r>
              <a:rPr lang="en-US" sz="2000" dirty="0">
                <a:latin typeface="Consolas" panose="020B0609020204030204" pitchFamily="49" charset="0"/>
              </a:rPr>
              <a:t>++)</a:t>
            </a:r>
          </a:p>
          <a:p>
            <a:pPr algn="l">
              <a:lnSpc>
                <a:spcPct val="100000"/>
              </a:lnSpc>
            </a:pPr>
            <a:r>
              <a:rPr lang="en-US" sz="2000" dirty="0">
                <a:latin typeface="Consolas" panose="020B0609020204030204" pitchFamily="49" charset="0"/>
              </a:rPr>
              <a:t>    for (long j = 0, j &lt; n; </a:t>
            </a:r>
            <a:r>
              <a:rPr lang="en-US" sz="2000" dirty="0" err="1">
                <a:latin typeface="Consolas" panose="020B0609020204030204" pitchFamily="49" charset="0"/>
              </a:rPr>
              <a:t>j++</a:t>
            </a:r>
            <a:r>
              <a:rPr lang="en-US" sz="2000" dirty="0">
                <a:latin typeface="Consolas" panose="020B0609020204030204" pitchFamily="49" charset="0"/>
              </a:rPr>
              <a:t>)</a:t>
            </a:r>
          </a:p>
          <a:p>
            <a:pPr algn="l">
              <a:lnSpc>
                <a:spcPct val="100000"/>
              </a:lnSpc>
            </a:pPr>
            <a:r>
              <a:rPr lang="en-US" sz="2000" dirty="0">
                <a:latin typeface="Consolas" panose="020B0609020204030204" pitchFamily="49" charset="0"/>
              </a:rPr>
              <a:t>      a[</a:t>
            </a:r>
            <a:r>
              <a:rPr lang="en-US" sz="2000" dirty="0" err="1">
                <a:solidFill>
                  <a:srgbClr val="C00000"/>
                </a:solidFill>
                <a:highlight>
                  <a:srgbClr val="FFFF00"/>
                </a:highlight>
                <a:latin typeface="Consolas" panose="020B0609020204030204" pitchFamily="49" charset="0"/>
              </a:rPr>
              <a:t>i</a:t>
            </a:r>
            <a:r>
              <a:rPr lang="en-US" sz="2000" dirty="0">
                <a:solidFill>
                  <a:srgbClr val="C00000"/>
                </a:solidFill>
                <a:highlight>
                  <a:srgbClr val="FFFF00"/>
                </a:highlight>
                <a:latin typeface="Consolas" panose="020B0609020204030204" pitchFamily="49" charset="0"/>
              </a:rPr>
              <a:t>*n + j</a:t>
            </a:r>
            <a:r>
              <a:rPr lang="en-US" sz="2000" dirty="0">
                <a:latin typeface="Consolas" panose="020B0609020204030204" pitchFamily="49" charset="0"/>
              </a:rPr>
              <a:t>] = atan2(</a:t>
            </a:r>
            <a:r>
              <a:rPr lang="en-US" sz="2000" dirty="0">
                <a:solidFill>
                  <a:srgbClr val="C00000"/>
                </a:solidFill>
                <a:highlight>
                  <a:srgbClr val="FFFF00"/>
                </a:highlight>
                <a:latin typeface="Consolas" panose="020B0609020204030204" pitchFamily="49" charset="0"/>
              </a:rPr>
              <a:t>j, i</a:t>
            </a:r>
            <a:r>
              <a:rPr lang="en-US" sz="2000" dirty="0">
                <a:latin typeface="Consolas" panose="020B0609020204030204" pitchFamily="49" charset="0"/>
              </a:rPr>
              <a:t>);</a:t>
            </a:r>
          </a:p>
          <a:p>
            <a:pPr algn="l">
              <a:lnSpc>
                <a:spcPct val="100000"/>
              </a:lnSpc>
            </a:pPr>
            <a:endParaRPr lang="en-US" sz="2000" dirty="0">
              <a:latin typeface="Consolas" panose="020B0609020204030204" pitchFamily="49" charset="0"/>
            </a:endParaRPr>
          </a:p>
          <a:p>
            <a:pPr algn="l">
              <a:lnSpc>
                <a:spcPct val="100000"/>
              </a:lnSpc>
            </a:pPr>
            <a:r>
              <a:rPr lang="en-US" sz="2000" dirty="0">
                <a:latin typeface="Consolas" panose="020B0609020204030204" pitchFamily="49" charset="0"/>
              </a:rPr>
              <a:t>  for (long </a:t>
            </a:r>
            <a:r>
              <a:rPr lang="en-US" sz="2000" dirty="0" err="1">
                <a:latin typeface="Consolas" panose="020B0609020204030204" pitchFamily="49" charset="0"/>
              </a:rPr>
              <a:t>i</a:t>
            </a:r>
            <a:r>
              <a:rPr lang="en-US" sz="2000" dirty="0">
                <a:latin typeface="Consolas" panose="020B0609020204030204" pitchFamily="49" charset="0"/>
              </a:rPr>
              <a:t> = 0; </a:t>
            </a:r>
            <a:r>
              <a:rPr lang="en-US" sz="2000" dirty="0" err="1">
                <a:latin typeface="Consolas" panose="020B0609020204030204" pitchFamily="49" charset="0"/>
              </a:rPr>
              <a:t>i</a:t>
            </a:r>
            <a:r>
              <a:rPr lang="en-US" sz="2000" dirty="0">
                <a:latin typeface="Consolas" panose="020B0609020204030204" pitchFamily="49" charset="0"/>
              </a:rPr>
              <a:t> &lt; n; </a:t>
            </a:r>
            <a:r>
              <a:rPr lang="en-US" sz="2000" dirty="0" err="1">
                <a:latin typeface="Consolas" panose="020B0609020204030204" pitchFamily="49" charset="0"/>
              </a:rPr>
              <a:t>i</a:t>
            </a:r>
            <a:r>
              <a:rPr lang="en-US" sz="2000" dirty="0">
                <a:latin typeface="Consolas" panose="020B0609020204030204" pitchFamily="49" charset="0"/>
              </a:rPr>
              <a:t>++)</a:t>
            </a:r>
          </a:p>
          <a:p>
            <a:pPr algn="l">
              <a:lnSpc>
                <a:spcPct val="100000"/>
              </a:lnSpc>
            </a:pPr>
            <a:r>
              <a:rPr lang="en-US" sz="2000" dirty="0">
                <a:latin typeface="Consolas" panose="020B0609020204030204" pitchFamily="49" charset="0"/>
              </a:rPr>
              <a:t>    for (long j = 0, j &lt; n; </a:t>
            </a:r>
            <a:r>
              <a:rPr lang="en-US" sz="2000" dirty="0" err="1">
                <a:latin typeface="Consolas" panose="020B0609020204030204" pitchFamily="49" charset="0"/>
              </a:rPr>
              <a:t>j++</a:t>
            </a:r>
            <a:r>
              <a:rPr lang="en-US" sz="2000" dirty="0">
                <a:latin typeface="Consolas" panose="020B0609020204030204" pitchFamily="49" charset="0"/>
              </a:rPr>
              <a:t>)</a:t>
            </a:r>
          </a:p>
          <a:p>
            <a:pPr algn="l">
              <a:lnSpc>
                <a:spcPct val="100000"/>
              </a:lnSpc>
            </a:pPr>
            <a:r>
              <a:rPr lang="en-US" sz="2000" dirty="0">
                <a:latin typeface="Consolas" panose="020B0609020204030204" pitchFamily="49" charset="0"/>
              </a:rPr>
              <a:t>      b[</a:t>
            </a:r>
            <a:r>
              <a:rPr lang="en-US" sz="2000" dirty="0" err="1">
                <a:latin typeface="Consolas" panose="020B0609020204030204" pitchFamily="49" charset="0"/>
              </a:rPr>
              <a:t>i</a:t>
            </a:r>
            <a:r>
              <a:rPr lang="en-US" sz="2000" dirty="0">
                <a:latin typeface="Consolas" panose="020B0609020204030204" pitchFamily="49" charset="0"/>
              </a:rPr>
              <a:t>*n + j] = a[</a:t>
            </a:r>
            <a:r>
              <a:rPr lang="en-US" sz="2000" dirty="0" err="1">
                <a:latin typeface="Consolas" panose="020B0609020204030204" pitchFamily="49" charset="0"/>
              </a:rPr>
              <a:t>i</a:t>
            </a:r>
            <a:r>
              <a:rPr lang="en-US" sz="2000" dirty="0">
                <a:latin typeface="Consolas" panose="020B0609020204030204" pitchFamily="49" charset="0"/>
              </a:rPr>
              <a:t>*n + j] + (</a:t>
            </a:r>
            <a:r>
              <a:rPr lang="en-US" sz="2000" dirty="0" err="1">
                <a:latin typeface="Consolas" panose="020B0609020204030204" pitchFamily="49" charset="0"/>
              </a:rPr>
              <a:t>i</a:t>
            </a:r>
            <a:r>
              <a:rPr lang="en-US" sz="2000" dirty="0">
                <a:latin typeface="Consolas" panose="020B0609020204030204" pitchFamily="49" charset="0"/>
              </a:rPr>
              <a:t> &gt;= 1 &amp;&amp; j &gt;= 1)</a:t>
            </a:r>
          </a:p>
          <a:p>
            <a:pPr algn="l">
              <a:lnSpc>
                <a:spcPct val="100000"/>
              </a:lnSpc>
            </a:pPr>
            <a:r>
              <a:rPr lang="en-US" sz="2000" dirty="0">
                <a:latin typeface="Consolas" panose="020B0609020204030204" pitchFamily="49" charset="0"/>
              </a:rPr>
              <a:t>                   ? a[(i-1)*n + (j-1)]</a:t>
            </a:r>
          </a:p>
          <a:p>
            <a:pPr algn="l">
              <a:lnSpc>
                <a:spcPct val="100000"/>
              </a:lnSpc>
            </a:pPr>
            <a:r>
              <a:rPr lang="en-US" sz="2000" dirty="0">
                <a:latin typeface="Consolas" panose="020B0609020204030204" pitchFamily="49" charset="0"/>
              </a:rPr>
              <a:t>                   : 0;</a:t>
            </a:r>
          </a:p>
          <a:p>
            <a:pPr algn="l">
              <a:lnSpc>
                <a:spcPct val="100000"/>
              </a:lnSpc>
            </a:pPr>
            <a:r>
              <a:rPr lang="en-US" sz="2000" dirty="0">
                <a:latin typeface="Consolas" panose="020B0609020204030204" pitchFamily="49" charset="0"/>
              </a:rPr>
              <a:t>}</a:t>
            </a:r>
          </a:p>
        </p:txBody>
      </p:sp>
      <p:sp>
        <p:nvSpPr>
          <p:cNvPr id="7" name="Slide Number Placeholder 3">
            <a:extLst>
              <a:ext uri="{FF2B5EF4-FFF2-40B4-BE49-F238E27FC236}">
                <a16:creationId xmlns:a16="http://schemas.microsoft.com/office/drawing/2014/main" id="{DDDE3825-AB0B-4382-9C09-8CB520ED46B1}"/>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25</a:t>
            </a:fld>
            <a:endParaRPr lang="en-US"/>
          </a:p>
        </p:txBody>
      </p:sp>
    </p:spTree>
    <p:extLst>
      <p:ext uri="{BB962C8B-B14F-4D97-AF65-F5344CB8AC3E}">
        <p14:creationId xmlns:p14="http://schemas.microsoft.com/office/powerpoint/2010/main" val="28534975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D5A26-A241-48EB-AB97-76A3477B9C1C}"/>
              </a:ext>
            </a:extLst>
          </p:cNvPr>
          <p:cNvSpPr>
            <a:spLocks noGrp="1"/>
          </p:cNvSpPr>
          <p:nvPr>
            <p:ph type="title"/>
          </p:nvPr>
        </p:nvSpPr>
        <p:spPr/>
        <p:txBody>
          <a:bodyPr/>
          <a:lstStyle/>
          <a:p>
            <a:r>
              <a:rPr lang="en-US" dirty="0"/>
              <a:t>Loop Transformations</a:t>
            </a:r>
          </a:p>
        </p:txBody>
      </p:sp>
      <p:sp>
        <p:nvSpPr>
          <p:cNvPr id="3" name="Content Placeholder 2">
            <a:extLst>
              <a:ext uri="{FF2B5EF4-FFF2-40B4-BE49-F238E27FC236}">
                <a16:creationId xmlns:a16="http://schemas.microsoft.com/office/drawing/2014/main" id="{2287D754-953A-4F88-AF46-08B27E0C8AE4}"/>
              </a:ext>
            </a:extLst>
          </p:cNvPr>
          <p:cNvSpPr>
            <a:spLocks noGrp="1"/>
          </p:cNvSpPr>
          <p:nvPr>
            <p:ph idx="1"/>
          </p:nvPr>
        </p:nvSpPr>
        <p:spPr/>
        <p:txBody>
          <a:bodyPr/>
          <a:lstStyle/>
          <a:p>
            <a:pPr marL="0" indent="0" eaLnBrk="0" fontAlgn="base" hangingPunct="0">
              <a:lnSpc>
                <a:spcPct val="100000"/>
              </a:lnSpc>
              <a:spcBef>
                <a:spcPct val="0"/>
              </a:spcBef>
              <a:spcAft>
                <a:spcPct val="0"/>
              </a:spcAft>
              <a:buNone/>
            </a:pPr>
            <a:r>
              <a:rPr lang="en-US" sz="2400" i="1" dirty="0">
                <a:latin typeface="Calibri" pitchFamily="34" charset="0"/>
              </a:rPr>
              <a:t>Loop fusion</a:t>
            </a:r>
            <a:r>
              <a:rPr lang="en-US" sz="2400" dirty="0">
                <a:latin typeface="Calibri" pitchFamily="34" charset="0"/>
              </a:rPr>
              <a:t>: combine adjacent loops with the same limits</a:t>
            </a:r>
          </a:p>
        </p:txBody>
      </p:sp>
      <p:sp>
        <p:nvSpPr>
          <p:cNvPr id="6" name="Rectangle 7">
            <a:extLst>
              <a:ext uri="{FF2B5EF4-FFF2-40B4-BE49-F238E27FC236}">
                <a16:creationId xmlns:a16="http://schemas.microsoft.com/office/drawing/2014/main" id="{6BD4C8BC-7405-4343-8E42-D339051C5322}"/>
              </a:ext>
            </a:extLst>
          </p:cNvPr>
          <p:cNvSpPr>
            <a:spLocks noChangeArrowheads="1"/>
          </p:cNvSpPr>
          <p:nvPr/>
        </p:nvSpPr>
        <p:spPr bwMode="auto">
          <a:xfrm>
            <a:off x="1282522" y="1786945"/>
            <a:ext cx="7377018" cy="4398640"/>
          </a:xfrm>
          <a:prstGeom prst="rect">
            <a:avLst/>
          </a:prstGeom>
          <a:noFill/>
          <a:ln w="57150" cmpd="thickThin">
            <a:noFill/>
            <a:miter lim="800000"/>
            <a:headEnd/>
            <a:tailEnd/>
          </a:ln>
        </p:spPr>
        <p:txBody>
          <a:bodyPr wrap="none" lIns="90487" tIns="44450" rIns="90487" bIns="44450">
            <a:spAutoFit/>
          </a:bodyPr>
          <a:lstStyle/>
          <a:p>
            <a:pPr algn="l">
              <a:lnSpc>
                <a:spcPct val="100000"/>
              </a:lnSpc>
            </a:pPr>
            <a:r>
              <a:rPr lang="en-US" sz="2000" dirty="0">
                <a:latin typeface="Consolas" panose="020B0609020204030204" pitchFamily="49" charset="0"/>
              </a:rPr>
              <a:t>/* Two stages of some calculation */</a:t>
            </a:r>
          </a:p>
          <a:p>
            <a:pPr algn="l">
              <a:lnSpc>
                <a:spcPct val="100000"/>
              </a:lnSpc>
            </a:pPr>
            <a:r>
              <a:rPr lang="en-US" sz="2000" dirty="0">
                <a:latin typeface="Consolas" panose="020B0609020204030204" pitchFamily="49" charset="0"/>
              </a:rPr>
              <a:t>void compute(double *a, double *b, long n) {</a:t>
            </a:r>
          </a:p>
          <a:p>
            <a:pPr algn="l">
              <a:lnSpc>
                <a:spcPct val="100000"/>
              </a:lnSpc>
            </a:pPr>
            <a:r>
              <a:rPr lang="en-US" sz="2000" dirty="0">
                <a:latin typeface="Consolas" panose="020B0609020204030204" pitchFamily="49" charset="0"/>
              </a:rPr>
              <a:t>  for (long </a:t>
            </a:r>
            <a:r>
              <a:rPr lang="en-US" sz="2000" dirty="0" err="1">
                <a:latin typeface="Consolas" panose="020B0609020204030204" pitchFamily="49" charset="0"/>
              </a:rPr>
              <a:t>i</a:t>
            </a:r>
            <a:r>
              <a:rPr lang="en-US" sz="2000" dirty="0">
                <a:latin typeface="Consolas" panose="020B0609020204030204" pitchFamily="49" charset="0"/>
              </a:rPr>
              <a:t> = 0; </a:t>
            </a:r>
            <a:r>
              <a:rPr lang="en-US" sz="2000" dirty="0" err="1">
                <a:latin typeface="Consolas" panose="020B0609020204030204" pitchFamily="49" charset="0"/>
              </a:rPr>
              <a:t>i</a:t>
            </a:r>
            <a:r>
              <a:rPr lang="en-US" sz="2000" dirty="0">
                <a:latin typeface="Consolas" panose="020B0609020204030204" pitchFamily="49" charset="0"/>
              </a:rPr>
              <a:t> &lt; n; </a:t>
            </a:r>
            <a:r>
              <a:rPr lang="en-US" sz="2000" dirty="0" err="1">
                <a:latin typeface="Consolas" panose="020B0609020204030204" pitchFamily="49" charset="0"/>
              </a:rPr>
              <a:t>i</a:t>
            </a:r>
            <a:r>
              <a:rPr lang="en-US" sz="2000" dirty="0">
                <a:latin typeface="Consolas" panose="020B0609020204030204" pitchFamily="49" charset="0"/>
              </a:rPr>
              <a:t>++) </a:t>
            </a:r>
            <a:r>
              <a:rPr lang="en-US" sz="2000" dirty="0">
                <a:solidFill>
                  <a:srgbClr val="C00000"/>
                </a:solidFill>
                <a:highlight>
                  <a:srgbClr val="FFFF00"/>
                </a:highlight>
                <a:latin typeface="Consolas" panose="020B0609020204030204" pitchFamily="49" charset="0"/>
              </a:rPr>
              <a:t>{</a:t>
            </a:r>
          </a:p>
          <a:p>
            <a:pPr algn="l">
              <a:lnSpc>
                <a:spcPct val="100000"/>
              </a:lnSpc>
            </a:pPr>
            <a:r>
              <a:rPr lang="en-US" sz="2000" dirty="0">
                <a:latin typeface="Consolas" panose="020B0609020204030204" pitchFamily="49" charset="0"/>
              </a:rPr>
              <a:t>    for (long j = 0, j &lt; n; </a:t>
            </a:r>
            <a:r>
              <a:rPr lang="en-US" sz="2000" dirty="0" err="1">
                <a:latin typeface="Consolas" panose="020B0609020204030204" pitchFamily="49" charset="0"/>
              </a:rPr>
              <a:t>j++</a:t>
            </a:r>
            <a:r>
              <a:rPr lang="en-US" sz="2000" dirty="0">
                <a:latin typeface="Consolas" panose="020B0609020204030204" pitchFamily="49" charset="0"/>
              </a:rPr>
              <a:t>) </a:t>
            </a:r>
            <a:r>
              <a:rPr lang="en-US" sz="2000" dirty="0">
                <a:solidFill>
                  <a:srgbClr val="C00000"/>
                </a:solidFill>
                <a:highlight>
                  <a:srgbClr val="FFFF00"/>
                </a:highlight>
                <a:latin typeface="Consolas" panose="020B0609020204030204" pitchFamily="49" charset="0"/>
              </a:rPr>
              <a:t>{</a:t>
            </a:r>
          </a:p>
          <a:p>
            <a:pPr algn="l">
              <a:lnSpc>
                <a:spcPct val="100000"/>
              </a:lnSpc>
            </a:pPr>
            <a:r>
              <a:rPr lang="en-US" sz="2000" dirty="0">
                <a:latin typeface="Consolas" panose="020B0609020204030204" pitchFamily="49" charset="0"/>
              </a:rPr>
              <a:t>      a[</a:t>
            </a:r>
            <a:r>
              <a:rPr lang="en-US" sz="2000" dirty="0" err="1">
                <a:latin typeface="Consolas" panose="020B0609020204030204" pitchFamily="49" charset="0"/>
              </a:rPr>
              <a:t>i</a:t>
            </a:r>
            <a:r>
              <a:rPr lang="en-US" sz="2000" dirty="0">
                <a:latin typeface="Consolas" panose="020B0609020204030204" pitchFamily="49" charset="0"/>
              </a:rPr>
              <a:t>*n + j] = atan2(j, i);</a:t>
            </a:r>
          </a:p>
          <a:p>
            <a:pPr algn="l">
              <a:lnSpc>
                <a:spcPct val="100000"/>
              </a:lnSpc>
            </a:pPr>
            <a:endParaRPr lang="en-US" sz="2000" dirty="0">
              <a:latin typeface="Consolas" panose="020B0609020204030204" pitchFamily="49" charset="0"/>
            </a:endParaRPr>
          </a:p>
          <a:p>
            <a:pPr algn="l">
              <a:lnSpc>
                <a:spcPct val="100000"/>
              </a:lnSpc>
            </a:pPr>
            <a:r>
              <a:rPr lang="en-US" sz="2000" dirty="0">
                <a:solidFill>
                  <a:schemeClr val="accent3">
                    <a:lumMod val="50000"/>
                  </a:schemeClr>
                </a:solidFill>
                <a:latin typeface="Consolas" panose="020B0609020204030204" pitchFamily="49" charset="0"/>
              </a:rPr>
              <a:t>  </a:t>
            </a:r>
            <a:r>
              <a:rPr lang="en-US" sz="2000" strike="sngStrike" dirty="0">
                <a:solidFill>
                  <a:schemeClr val="accent1">
                    <a:lumMod val="75000"/>
                  </a:schemeClr>
                </a:solidFill>
                <a:latin typeface="Consolas" panose="020B0609020204030204" pitchFamily="49" charset="0"/>
              </a:rPr>
              <a:t>for (long </a:t>
            </a:r>
            <a:r>
              <a:rPr lang="en-US" sz="2000" strike="sngStrike" dirty="0" err="1">
                <a:solidFill>
                  <a:schemeClr val="accent1">
                    <a:lumMod val="75000"/>
                  </a:schemeClr>
                </a:solidFill>
                <a:latin typeface="Consolas" panose="020B0609020204030204" pitchFamily="49" charset="0"/>
              </a:rPr>
              <a:t>i</a:t>
            </a:r>
            <a:r>
              <a:rPr lang="en-US" sz="2000" strike="sngStrike" dirty="0">
                <a:solidFill>
                  <a:schemeClr val="accent1">
                    <a:lumMod val="75000"/>
                  </a:schemeClr>
                </a:solidFill>
                <a:latin typeface="Consolas" panose="020B0609020204030204" pitchFamily="49" charset="0"/>
              </a:rPr>
              <a:t> = 0; </a:t>
            </a:r>
            <a:r>
              <a:rPr lang="en-US" sz="2000" strike="sngStrike" dirty="0" err="1">
                <a:solidFill>
                  <a:schemeClr val="accent1">
                    <a:lumMod val="75000"/>
                  </a:schemeClr>
                </a:solidFill>
                <a:latin typeface="Consolas" panose="020B0609020204030204" pitchFamily="49" charset="0"/>
              </a:rPr>
              <a:t>i</a:t>
            </a:r>
            <a:r>
              <a:rPr lang="en-US" sz="2000" strike="sngStrike" dirty="0">
                <a:solidFill>
                  <a:schemeClr val="accent1">
                    <a:lumMod val="75000"/>
                  </a:schemeClr>
                </a:solidFill>
                <a:latin typeface="Consolas" panose="020B0609020204030204" pitchFamily="49" charset="0"/>
              </a:rPr>
              <a:t> &lt; n; </a:t>
            </a:r>
            <a:r>
              <a:rPr lang="en-US" sz="2000" strike="sngStrike" dirty="0" err="1">
                <a:solidFill>
                  <a:schemeClr val="accent1">
                    <a:lumMod val="75000"/>
                  </a:schemeClr>
                </a:solidFill>
                <a:latin typeface="Consolas" panose="020B0609020204030204" pitchFamily="49" charset="0"/>
              </a:rPr>
              <a:t>i</a:t>
            </a:r>
            <a:r>
              <a:rPr lang="en-US" sz="2000" strike="sngStrike" dirty="0">
                <a:solidFill>
                  <a:schemeClr val="accent1">
                    <a:lumMod val="75000"/>
                  </a:schemeClr>
                </a:solidFill>
                <a:latin typeface="Consolas" panose="020B0609020204030204" pitchFamily="49" charset="0"/>
              </a:rPr>
              <a:t>++)</a:t>
            </a:r>
          </a:p>
          <a:p>
            <a:pPr algn="l">
              <a:lnSpc>
                <a:spcPct val="100000"/>
              </a:lnSpc>
            </a:pPr>
            <a:r>
              <a:rPr lang="en-US" sz="2000" dirty="0">
                <a:solidFill>
                  <a:schemeClr val="accent1">
                    <a:lumMod val="75000"/>
                  </a:schemeClr>
                </a:solidFill>
                <a:latin typeface="Consolas" panose="020B0609020204030204" pitchFamily="49" charset="0"/>
              </a:rPr>
              <a:t>    </a:t>
            </a:r>
            <a:r>
              <a:rPr lang="en-US" sz="2000" strike="sngStrike" dirty="0">
                <a:solidFill>
                  <a:schemeClr val="accent1">
                    <a:lumMod val="75000"/>
                  </a:schemeClr>
                </a:solidFill>
                <a:latin typeface="Consolas" panose="020B0609020204030204" pitchFamily="49" charset="0"/>
              </a:rPr>
              <a:t>for (long j = 0, j &lt; n; </a:t>
            </a:r>
            <a:r>
              <a:rPr lang="en-US" sz="2000" strike="sngStrike" dirty="0" err="1">
                <a:solidFill>
                  <a:schemeClr val="accent1">
                    <a:lumMod val="75000"/>
                  </a:schemeClr>
                </a:solidFill>
                <a:latin typeface="Consolas" panose="020B0609020204030204" pitchFamily="49" charset="0"/>
              </a:rPr>
              <a:t>j++</a:t>
            </a:r>
            <a:r>
              <a:rPr lang="en-US" sz="2000" strike="sngStrike" dirty="0">
                <a:solidFill>
                  <a:schemeClr val="accent1">
                    <a:lumMod val="75000"/>
                  </a:schemeClr>
                </a:solidFill>
                <a:latin typeface="Consolas" panose="020B0609020204030204" pitchFamily="49" charset="0"/>
              </a:rPr>
              <a:t>)</a:t>
            </a:r>
          </a:p>
          <a:p>
            <a:pPr algn="l">
              <a:lnSpc>
                <a:spcPct val="100000"/>
              </a:lnSpc>
            </a:pPr>
            <a:r>
              <a:rPr lang="en-US" sz="2000" dirty="0">
                <a:latin typeface="Consolas" panose="020B0609020204030204" pitchFamily="49" charset="0"/>
              </a:rPr>
              <a:t>      b[</a:t>
            </a:r>
            <a:r>
              <a:rPr lang="en-US" sz="2000" dirty="0" err="1">
                <a:latin typeface="Consolas" panose="020B0609020204030204" pitchFamily="49" charset="0"/>
              </a:rPr>
              <a:t>i</a:t>
            </a:r>
            <a:r>
              <a:rPr lang="en-US" sz="2000" dirty="0">
                <a:latin typeface="Consolas" panose="020B0609020204030204" pitchFamily="49" charset="0"/>
              </a:rPr>
              <a:t>*n + j] = a[</a:t>
            </a:r>
            <a:r>
              <a:rPr lang="en-US" sz="2000" dirty="0" err="1">
                <a:latin typeface="Consolas" panose="020B0609020204030204" pitchFamily="49" charset="0"/>
              </a:rPr>
              <a:t>i</a:t>
            </a:r>
            <a:r>
              <a:rPr lang="en-US" sz="2000" dirty="0">
                <a:latin typeface="Consolas" panose="020B0609020204030204" pitchFamily="49" charset="0"/>
              </a:rPr>
              <a:t>*n + j] + (</a:t>
            </a:r>
            <a:r>
              <a:rPr lang="en-US" sz="2000" dirty="0" err="1">
                <a:latin typeface="Consolas" panose="020B0609020204030204" pitchFamily="49" charset="0"/>
              </a:rPr>
              <a:t>i</a:t>
            </a:r>
            <a:r>
              <a:rPr lang="en-US" sz="2000" dirty="0">
                <a:latin typeface="Consolas" panose="020B0609020204030204" pitchFamily="49" charset="0"/>
              </a:rPr>
              <a:t> &gt;= 1 &amp;&amp; j &gt;= 1)</a:t>
            </a:r>
          </a:p>
          <a:p>
            <a:pPr algn="l">
              <a:lnSpc>
                <a:spcPct val="100000"/>
              </a:lnSpc>
            </a:pPr>
            <a:r>
              <a:rPr lang="en-US" sz="2000" dirty="0">
                <a:latin typeface="Consolas" panose="020B0609020204030204" pitchFamily="49" charset="0"/>
              </a:rPr>
              <a:t>                   ? a[(i-1)*n + (j-1)]</a:t>
            </a:r>
          </a:p>
          <a:p>
            <a:pPr algn="l">
              <a:lnSpc>
                <a:spcPct val="100000"/>
              </a:lnSpc>
            </a:pPr>
            <a:r>
              <a:rPr lang="en-US" sz="2000" dirty="0">
                <a:latin typeface="Consolas" panose="020B0609020204030204" pitchFamily="49" charset="0"/>
              </a:rPr>
              <a:t>                   : 0;</a:t>
            </a:r>
          </a:p>
          <a:p>
            <a:pPr algn="l">
              <a:lnSpc>
                <a:spcPct val="100000"/>
              </a:lnSpc>
            </a:pPr>
            <a:r>
              <a:rPr lang="en-US" sz="2000" dirty="0">
                <a:latin typeface="Consolas" panose="020B0609020204030204" pitchFamily="49" charset="0"/>
              </a:rPr>
              <a:t>    </a:t>
            </a:r>
            <a:r>
              <a:rPr lang="en-US" sz="2000" dirty="0">
                <a:solidFill>
                  <a:srgbClr val="C00000"/>
                </a:solidFill>
                <a:highlight>
                  <a:srgbClr val="FFFF00"/>
                </a:highlight>
                <a:latin typeface="Consolas" panose="020B0609020204030204" pitchFamily="49" charset="0"/>
              </a:rPr>
              <a:t>}</a:t>
            </a:r>
          </a:p>
          <a:p>
            <a:pPr algn="l">
              <a:lnSpc>
                <a:spcPct val="100000"/>
              </a:lnSpc>
            </a:pPr>
            <a:r>
              <a:rPr lang="en-US" sz="2000" dirty="0">
                <a:latin typeface="Consolas" panose="020B0609020204030204" pitchFamily="49" charset="0"/>
              </a:rPr>
              <a:t>  </a:t>
            </a:r>
            <a:r>
              <a:rPr lang="en-US" sz="2000" dirty="0">
                <a:solidFill>
                  <a:srgbClr val="C00000"/>
                </a:solidFill>
                <a:highlight>
                  <a:srgbClr val="FFFF00"/>
                </a:highlight>
                <a:latin typeface="Consolas" panose="020B0609020204030204" pitchFamily="49" charset="0"/>
              </a:rPr>
              <a:t>}</a:t>
            </a:r>
          </a:p>
          <a:p>
            <a:pPr algn="l">
              <a:lnSpc>
                <a:spcPct val="100000"/>
              </a:lnSpc>
            </a:pPr>
            <a:r>
              <a:rPr lang="en-US" sz="2000" dirty="0">
                <a:latin typeface="Consolas" panose="020B0609020204030204" pitchFamily="49" charset="0"/>
              </a:rPr>
              <a:t>}</a:t>
            </a:r>
          </a:p>
        </p:txBody>
      </p:sp>
      <p:sp>
        <p:nvSpPr>
          <p:cNvPr id="7" name="Slide Number Placeholder 3">
            <a:extLst>
              <a:ext uri="{FF2B5EF4-FFF2-40B4-BE49-F238E27FC236}">
                <a16:creationId xmlns:a16="http://schemas.microsoft.com/office/drawing/2014/main" id="{879BAD66-E05A-49AA-AC79-1235537E98C9}"/>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26</a:t>
            </a:fld>
            <a:endParaRPr lang="en-US"/>
          </a:p>
        </p:txBody>
      </p:sp>
    </p:spTree>
    <p:extLst>
      <p:ext uri="{BB962C8B-B14F-4D97-AF65-F5344CB8AC3E}">
        <p14:creationId xmlns:p14="http://schemas.microsoft.com/office/powerpoint/2010/main" val="11815700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D5A26-A241-48EB-AB97-76A3477B9C1C}"/>
              </a:ext>
            </a:extLst>
          </p:cNvPr>
          <p:cNvSpPr>
            <a:spLocks noGrp="1"/>
          </p:cNvSpPr>
          <p:nvPr>
            <p:ph type="title"/>
          </p:nvPr>
        </p:nvSpPr>
        <p:spPr/>
        <p:txBody>
          <a:bodyPr/>
          <a:lstStyle/>
          <a:p>
            <a:r>
              <a:rPr lang="en-US" dirty="0"/>
              <a:t>Loop Transformations</a:t>
            </a:r>
          </a:p>
        </p:txBody>
      </p:sp>
      <p:sp>
        <p:nvSpPr>
          <p:cNvPr id="3" name="Content Placeholder 2">
            <a:extLst>
              <a:ext uri="{FF2B5EF4-FFF2-40B4-BE49-F238E27FC236}">
                <a16:creationId xmlns:a16="http://schemas.microsoft.com/office/drawing/2014/main" id="{2287D754-953A-4F88-AF46-08B27E0C8AE4}"/>
              </a:ext>
            </a:extLst>
          </p:cNvPr>
          <p:cNvSpPr>
            <a:spLocks noGrp="1"/>
          </p:cNvSpPr>
          <p:nvPr>
            <p:ph idx="1"/>
          </p:nvPr>
        </p:nvSpPr>
        <p:spPr/>
        <p:txBody>
          <a:bodyPr/>
          <a:lstStyle/>
          <a:p>
            <a:pPr marL="0" indent="0" eaLnBrk="0" fontAlgn="base" hangingPunct="0">
              <a:lnSpc>
                <a:spcPct val="100000"/>
              </a:lnSpc>
              <a:spcBef>
                <a:spcPct val="0"/>
              </a:spcBef>
              <a:spcAft>
                <a:spcPct val="0"/>
              </a:spcAft>
              <a:buNone/>
            </a:pPr>
            <a:r>
              <a:rPr lang="en-US" sz="2400" i="1" dirty="0">
                <a:latin typeface="Calibri" pitchFamily="34" charset="0"/>
              </a:rPr>
              <a:t>Induction variable elimination</a:t>
            </a:r>
            <a:r>
              <a:rPr lang="en-US" sz="2400" dirty="0">
                <a:latin typeface="Calibri" pitchFamily="34" charset="0"/>
              </a:rPr>
              <a:t>: replace loop indices with algebra</a:t>
            </a:r>
          </a:p>
        </p:txBody>
      </p:sp>
      <p:sp>
        <p:nvSpPr>
          <p:cNvPr id="6" name="Rectangle 7">
            <a:extLst>
              <a:ext uri="{FF2B5EF4-FFF2-40B4-BE49-F238E27FC236}">
                <a16:creationId xmlns:a16="http://schemas.microsoft.com/office/drawing/2014/main" id="{FC5547A9-A4B0-4E01-9446-45DC5AA067AC}"/>
              </a:ext>
            </a:extLst>
          </p:cNvPr>
          <p:cNvSpPr>
            <a:spLocks noChangeArrowheads="1"/>
          </p:cNvSpPr>
          <p:nvPr/>
        </p:nvSpPr>
        <p:spPr bwMode="auto">
          <a:xfrm>
            <a:off x="1282522" y="1786945"/>
            <a:ext cx="6671697" cy="4398640"/>
          </a:xfrm>
          <a:prstGeom prst="rect">
            <a:avLst/>
          </a:prstGeom>
          <a:noFill/>
          <a:ln w="57150" cmpd="thickThin">
            <a:noFill/>
            <a:miter lim="800000"/>
            <a:headEnd/>
            <a:tailEnd/>
          </a:ln>
        </p:spPr>
        <p:txBody>
          <a:bodyPr wrap="none" lIns="90487" tIns="44450" rIns="90487" bIns="44450">
            <a:spAutoFit/>
          </a:bodyPr>
          <a:lstStyle/>
          <a:p>
            <a:pPr algn="l">
              <a:lnSpc>
                <a:spcPct val="100000"/>
              </a:lnSpc>
            </a:pPr>
            <a:r>
              <a:rPr lang="en-US" sz="2000" dirty="0">
                <a:latin typeface="Consolas" panose="020B0609020204030204" pitchFamily="49" charset="0"/>
              </a:rPr>
              <a:t>/* Two stages of some calculation */</a:t>
            </a:r>
          </a:p>
          <a:p>
            <a:pPr algn="l">
              <a:lnSpc>
                <a:spcPct val="100000"/>
              </a:lnSpc>
            </a:pPr>
            <a:r>
              <a:rPr lang="en-US" sz="2000" dirty="0">
                <a:latin typeface="Consolas" panose="020B0609020204030204" pitchFamily="49" charset="0"/>
              </a:rPr>
              <a:t>void compute(double *a, double *b, long n) {</a:t>
            </a:r>
          </a:p>
          <a:p>
            <a:pPr algn="l">
              <a:lnSpc>
                <a:spcPct val="100000"/>
              </a:lnSpc>
            </a:pPr>
            <a:r>
              <a:rPr lang="en-US" sz="2000" dirty="0">
                <a:latin typeface="Consolas" panose="020B0609020204030204" pitchFamily="49" charset="0"/>
              </a:rPr>
              <a:t>  for (long </a:t>
            </a:r>
            <a:r>
              <a:rPr lang="en-US" sz="2000" dirty="0" err="1">
                <a:latin typeface="Consolas" panose="020B0609020204030204" pitchFamily="49" charset="0"/>
              </a:rPr>
              <a:t>i</a:t>
            </a:r>
            <a:r>
              <a:rPr lang="en-US" sz="2000" dirty="0">
                <a:latin typeface="Consolas" panose="020B0609020204030204" pitchFamily="49" charset="0"/>
              </a:rPr>
              <a:t> = 0; </a:t>
            </a:r>
            <a:r>
              <a:rPr lang="en-US" sz="2000" dirty="0" err="1">
                <a:latin typeface="Consolas" panose="020B0609020204030204" pitchFamily="49" charset="0"/>
              </a:rPr>
              <a:t>i</a:t>
            </a:r>
            <a:r>
              <a:rPr lang="en-US" sz="2000" dirty="0">
                <a:latin typeface="Consolas" panose="020B0609020204030204" pitchFamily="49" charset="0"/>
              </a:rPr>
              <a:t> &lt; n*n; </a:t>
            </a:r>
            <a:r>
              <a:rPr lang="en-US" sz="2000" dirty="0" err="1">
                <a:latin typeface="Consolas" panose="020B0609020204030204" pitchFamily="49" charset="0"/>
              </a:rPr>
              <a:t>i</a:t>
            </a:r>
            <a:r>
              <a:rPr lang="en-US" sz="2000" dirty="0">
                <a:latin typeface="Consolas" panose="020B0609020204030204" pitchFamily="49" charset="0"/>
              </a:rPr>
              <a:t>++) {</a:t>
            </a:r>
          </a:p>
          <a:p>
            <a:pPr algn="l">
              <a:lnSpc>
                <a:spcPct val="100000"/>
              </a:lnSpc>
            </a:pPr>
            <a:r>
              <a:rPr lang="en-US" sz="2000" dirty="0">
                <a:latin typeface="Consolas" panose="020B0609020204030204" pitchFamily="49" charset="0"/>
              </a:rPr>
              <a:t>    </a:t>
            </a:r>
            <a:r>
              <a:rPr lang="en-US" sz="2000" strike="sngStrike" dirty="0">
                <a:solidFill>
                  <a:schemeClr val="accent1">
                    <a:lumMod val="75000"/>
                  </a:schemeClr>
                </a:solidFill>
                <a:latin typeface="Consolas" panose="020B0609020204030204" pitchFamily="49" charset="0"/>
              </a:rPr>
              <a:t>for (long j = 0, j &lt; n; </a:t>
            </a:r>
            <a:r>
              <a:rPr lang="en-US" sz="2000" strike="sngStrike" dirty="0" err="1">
                <a:solidFill>
                  <a:schemeClr val="accent1">
                    <a:lumMod val="75000"/>
                  </a:schemeClr>
                </a:solidFill>
                <a:latin typeface="Consolas" panose="020B0609020204030204" pitchFamily="49" charset="0"/>
              </a:rPr>
              <a:t>j++</a:t>
            </a:r>
            <a:r>
              <a:rPr lang="en-US" sz="2000" strike="sngStrike" dirty="0">
                <a:solidFill>
                  <a:schemeClr val="accent1">
                    <a:lumMod val="75000"/>
                  </a:schemeClr>
                </a:solidFill>
                <a:latin typeface="Consolas" panose="020B0609020204030204" pitchFamily="49" charset="0"/>
              </a:rPr>
              <a:t>) {</a:t>
            </a:r>
          </a:p>
          <a:p>
            <a:pPr algn="l">
              <a:lnSpc>
                <a:spcPct val="100000"/>
              </a:lnSpc>
            </a:pPr>
            <a:r>
              <a:rPr lang="en-US" sz="2000" dirty="0">
                <a:latin typeface="Consolas" panose="020B0609020204030204" pitchFamily="49" charset="0"/>
              </a:rPr>
              <a:t>      a[</a:t>
            </a:r>
            <a:r>
              <a:rPr lang="en-US" sz="2000" dirty="0" err="1">
                <a:solidFill>
                  <a:srgbClr val="C00000"/>
                </a:solidFill>
                <a:highlight>
                  <a:srgbClr val="FFFF00"/>
                </a:highlight>
                <a:latin typeface="Consolas" panose="020B0609020204030204" pitchFamily="49" charset="0"/>
              </a:rPr>
              <a:t>i</a:t>
            </a:r>
            <a:r>
              <a:rPr lang="en-US" sz="2000" dirty="0">
                <a:latin typeface="Consolas" panose="020B0609020204030204" pitchFamily="49" charset="0"/>
              </a:rPr>
              <a:t>] = atan2(</a:t>
            </a:r>
            <a:r>
              <a:rPr lang="en-US" sz="2000" dirty="0" err="1">
                <a:solidFill>
                  <a:srgbClr val="C00000"/>
                </a:solidFill>
                <a:highlight>
                  <a:srgbClr val="FFFF00"/>
                </a:highlight>
                <a:latin typeface="Consolas" panose="020B0609020204030204" pitchFamily="49" charset="0"/>
              </a:rPr>
              <a:t>i%n</a:t>
            </a:r>
            <a:r>
              <a:rPr lang="en-US" sz="2000" dirty="0">
                <a:solidFill>
                  <a:srgbClr val="C00000"/>
                </a:solidFill>
                <a:highlight>
                  <a:srgbClr val="FFFF00"/>
                </a:highlight>
                <a:latin typeface="Consolas" panose="020B0609020204030204" pitchFamily="49" charset="0"/>
              </a:rPr>
              <a:t>, </a:t>
            </a:r>
            <a:r>
              <a:rPr lang="en-US" sz="2000" dirty="0" err="1">
                <a:solidFill>
                  <a:srgbClr val="C00000"/>
                </a:solidFill>
                <a:highlight>
                  <a:srgbClr val="FFFF00"/>
                </a:highlight>
                <a:latin typeface="Consolas" panose="020B0609020204030204" pitchFamily="49" charset="0"/>
              </a:rPr>
              <a:t>i</a:t>
            </a:r>
            <a:r>
              <a:rPr lang="en-US" sz="2000" dirty="0">
                <a:solidFill>
                  <a:srgbClr val="C00000"/>
                </a:solidFill>
                <a:highlight>
                  <a:srgbClr val="FFFF00"/>
                </a:highlight>
                <a:latin typeface="Consolas" panose="020B0609020204030204" pitchFamily="49" charset="0"/>
              </a:rPr>
              <a:t>/n</a:t>
            </a:r>
            <a:r>
              <a:rPr lang="en-US" sz="2000" dirty="0">
                <a:latin typeface="Consolas" panose="020B0609020204030204" pitchFamily="49" charset="0"/>
              </a:rPr>
              <a:t>);</a:t>
            </a:r>
          </a:p>
          <a:p>
            <a:pPr algn="l">
              <a:lnSpc>
                <a:spcPct val="100000"/>
              </a:lnSpc>
            </a:pPr>
            <a:endParaRPr lang="en-US" sz="2000" dirty="0">
              <a:latin typeface="Consolas" panose="020B0609020204030204" pitchFamily="49" charset="0"/>
            </a:endParaRPr>
          </a:p>
          <a:p>
            <a:pPr algn="l">
              <a:lnSpc>
                <a:spcPct val="100000"/>
              </a:lnSpc>
            </a:pPr>
            <a:endParaRPr lang="en-US" sz="2000" dirty="0">
              <a:latin typeface="Consolas" panose="020B0609020204030204" pitchFamily="49" charset="0"/>
            </a:endParaRPr>
          </a:p>
          <a:p>
            <a:pPr algn="l">
              <a:lnSpc>
                <a:spcPct val="100000"/>
              </a:lnSpc>
            </a:pPr>
            <a:endParaRPr lang="en-US" sz="2000" dirty="0">
              <a:latin typeface="Consolas" panose="020B0609020204030204" pitchFamily="49" charset="0"/>
            </a:endParaRPr>
          </a:p>
          <a:p>
            <a:pPr algn="l">
              <a:lnSpc>
                <a:spcPct val="100000"/>
              </a:lnSpc>
            </a:pPr>
            <a:r>
              <a:rPr lang="en-US" sz="2000" dirty="0">
                <a:latin typeface="Consolas" panose="020B0609020204030204" pitchFamily="49" charset="0"/>
              </a:rPr>
              <a:t>      b[</a:t>
            </a:r>
            <a:r>
              <a:rPr lang="en-US" sz="2000" dirty="0" err="1">
                <a:solidFill>
                  <a:srgbClr val="C00000"/>
                </a:solidFill>
                <a:highlight>
                  <a:srgbClr val="FFFF00"/>
                </a:highlight>
                <a:latin typeface="Consolas" panose="020B0609020204030204" pitchFamily="49" charset="0"/>
              </a:rPr>
              <a:t>i</a:t>
            </a:r>
            <a:r>
              <a:rPr lang="en-US" sz="2000" dirty="0">
                <a:latin typeface="Consolas" panose="020B0609020204030204" pitchFamily="49" charset="0"/>
              </a:rPr>
              <a:t>]      = a[</a:t>
            </a:r>
            <a:r>
              <a:rPr lang="en-US" sz="2000" dirty="0" err="1">
                <a:solidFill>
                  <a:srgbClr val="C00000"/>
                </a:solidFill>
                <a:highlight>
                  <a:srgbClr val="FFFF00"/>
                </a:highlight>
                <a:latin typeface="Consolas" panose="020B0609020204030204" pitchFamily="49" charset="0"/>
              </a:rPr>
              <a:t>i</a:t>
            </a:r>
            <a:r>
              <a:rPr lang="en-US" sz="2000" dirty="0">
                <a:latin typeface="Consolas" panose="020B0609020204030204" pitchFamily="49" charset="0"/>
              </a:rPr>
              <a:t>] + (</a:t>
            </a:r>
            <a:r>
              <a:rPr lang="en-US" sz="2000" dirty="0" err="1">
                <a:solidFill>
                  <a:srgbClr val="C00000"/>
                </a:solidFill>
                <a:highlight>
                  <a:srgbClr val="FFFF00"/>
                </a:highlight>
                <a:latin typeface="Consolas" panose="020B0609020204030204" pitchFamily="49" charset="0"/>
              </a:rPr>
              <a:t>i</a:t>
            </a:r>
            <a:r>
              <a:rPr lang="en-US" sz="2000" dirty="0">
                <a:solidFill>
                  <a:srgbClr val="C00000"/>
                </a:solidFill>
                <a:highlight>
                  <a:srgbClr val="FFFF00"/>
                </a:highlight>
                <a:latin typeface="Consolas" panose="020B0609020204030204" pitchFamily="49" charset="0"/>
              </a:rPr>
              <a:t> &gt;= n</a:t>
            </a:r>
            <a:r>
              <a:rPr lang="en-US" sz="2000" dirty="0">
                <a:solidFill>
                  <a:srgbClr val="C00000"/>
                </a:solidFill>
                <a:latin typeface="Consolas" panose="020B0609020204030204" pitchFamily="49" charset="0"/>
              </a:rPr>
              <a:t> </a:t>
            </a:r>
            <a:r>
              <a:rPr lang="en-US" sz="2000" dirty="0">
                <a:latin typeface="Consolas" panose="020B0609020204030204" pitchFamily="49" charset="0"/>
              </a:rPr>
              <a:t>&amp;&amp; </a:t>
            </a:r>
            <a:r>
              <a:rPr lang="en-US" sz="2000" dirty="0" err="1">
                <a:solidFill>
                  <a:srgbClr val="C00000"/>
                </a:solidFill>
                <a:highlight>
                  <a:srgbClr val="FFFF00"/>
                </a:highlight>
                <a:latin typeface="Consolas" panose="020B0609020204030204" pitchFamily="49" charset="0"/>
              </a:rPr>
              <a:t>i%n</a:t>
            </a:r>
            <a:r>
              <a:rPr lang="en-US" sz="2000" dirty="0">
                <a:solidFill>
                  <a:srgbClr val="C00000"/>
                </a:solidFill>
                <a:highlight>
                  <a:srgbClr val="FFFF00"/>
                </a:highlight>
                <a:latin typeface="Consolas" panose="020B0609020204030204" pitchFamily="49" charset="0"/>
              </a:rPr>
              <a:t> &gt;= 1</a:t>
            </a:r>
            <a:r>
              <a:rPr lang="en-US" sz="2000" dirty="0">
                <a:latin typeface="Consolas" panose="020B0609020204030204" pitchFamily="49" charset="0"/>
              </a:rPr>
              <a:t>)</a:t>
            </a:r>
          </a:p>
          <a:p>
            <a:pPr algn="l">
              <a:lnSpc>
                <a:spcPct val="100000"/>
              </a:lnSpc>
            </a:pPr>
            <a:r>
              <a:rPr lang="en-US" sz="2000" dirty="0">
                <a:latin typeface="Consolas" panose="020B0609020204030204" pitchFamily="49" charset="0"/>
              </a:rPr>
              <a:t>                   ? a[</a:t>
            </a:r>
            <a:r>
              <a:rPr lang="en-US" sz="2000" dirty="0" err="1">
                <a:solidFill>
                  <a:srgbClr val="C00000"/>
                </a:solidFill>
                <a:highlight>
                  <a:srgbClr val="FFFF00"/>
                </a:highlight>
                <a:latin typeface="Consolas" panose="020B0609020204030204" pitchFamily="49" charset="0"/>
              </a:rPr>
              <a:t>i</a:t>
            </a:r>
            <a:r>
              <a:rPr lang="en-US" sz="2000" dirty="0">
                <a:solidFill>
                  <a:srgbClr val="C00000"/>
                </a:solidFill>
                <a:highlight>
                  <a:srgbClr val="FFFF00"/>
                </a:highlight>
                <a:latin typeface="Consolas" panose="020B0609020204030204" pitchFamily="49" charset="0"/>
              </a:rPr>
              <a:t> – n - 1</a:t>
            </a:r>
            <a:r>
              <a:rPr lang="en-US" sz="2000" dirty="0">
                <a:latin typeface="Consolas" panose="020B0609020204030204" pitchFamily="49" charset="0"/>
              </a:rPr>
              <a:t>]</a:t>
            </a:r>
          </a:p>
          <a:p>
            <a:pPr algn="l">
              <a:lnSpc>
                <a:spcPct val="100000"/>
              </a:lnSpc>
            </a:pPr>
            <a:r>
              <a:rPr lang="en-US" sz="2000" dirty="0">
                <a:latin typeface="Consolas" panose="020B0609020204030204" pitchFamily="49" charset="0"/>
              </a:rPr>
              <a:t>                   : 0;</a:t>
            </a:r>
          </a:p>
          <a:p>
            <a:pPr algn="l">
              <a:lnSpc>
                <a:spcPct val="100000"/>
              </a:lnSpc>
            </a:pPr>
            <a:r>
              <a:rPr lang="en-US" sz="2000" dirty="0">
                <a:latin typeface="Consolas" panose="020B0609020204030204" pitchFamily="49" charset="0"/>
              </a:rPr>
              <a:t>    </a:t>
            </a:r>
            <a:r>
              <a:rPr lang="en-US" sz="2000" strike="sngStrike" dirty="0">
                <a:solidFill>
                  <a:schemeClr val="accent1">
                    <a:lumMod val="75000"/>
                  </a:schemeClr>
                </a:solidFill>
                <a:latin typeface="Consolas" panose="020B0609020204030204" pitchFamily="49" charset="0"/>
              </a:rPr>
              <a:t>}</a:t>
            </a:r>
          </a:p>
          <a:p>
            <a:pPr algn="l">
              <a:lnSpc>
                <a:spcPct val="100000"/>
              </a:lnSpc>
            </a:pPr>
            <a:r>
              <a:rPr lang="en-US" sz="2000" dirty="0">
                <a:latin typeface="Consolas" panose="020B0609020204030204" pitchFamily="49" charset="0"/>
              </a:rPr>
              <a:t>  }</a:t>
            </a:r>
          </a:p>
          <a:p>
            <a:pPr algn="l">
              <a:lnSpc>
                <a:spcPct val="100000"/>
              </a:lnSpc>
            </a:pPr>
            <a:r>
              <a:rPr lang="en-US" sz="2000" dirty="0">
                <a:latin typeface="Consolas" panose="020B0609020204030204" pitchFamily="49" charset="0"/>
              </a:rPr>
              <a:t>}</a:t>
            </a:r>
          </a:p>
        </p:txBody>
      </p:sp>
      <p:sp>
        <p:nvSpPr>
          <p:cNvPr id="7" name="Slide Number Placeholder 3">
            <a:extLst>
              <a:ext uri="{FF2B5EF4-FFF2-40B4-BE49-F238E27FC236}">
                <a16:creationId xmlns:a16="http://schemas.microsoft.com/office/drawing/2014/main" id="{D7BB30FD-3A06-4553-9008-6CF62295A18C}"/>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27</a:t>
            </a:fld>
            <a:endParaRPr lang="en-US"/>
          </a:p>
        </p:txBody>
      </p:sp>
    </p:spTree>
    <p:extLst>
      <p:ext uri="{BB962C8B-B14F-4D97-AF65-F5344CB8AC3E}">
        <p14:creationId xmlns:p14="http://schemas.microsoft.com/office/powerpoint/2010/main" val="37877232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D5A26-A241-48EB-AB97-76A3477B9C1C}"/>
              </a:ext>
            </a:extLst>
          </p:cNvPr>
          <p:cNvSpPr>
            <a:spLocks noGrp="1"/>
          </p:cNvSpPr>
          <p:nvPr>
            <p:ph type="title"/>
          </p:nvPr>
        </p:nvSpPr>
        <p:spPr/>
        <p:txBody>
          <a:bodyPr/>
          <a:lstStyle/>
          <a:p>
            <a:r>
              <a:rPr lang="en-US" dirty="0"/>
              <a:t>Loop Transformations</a:t>
            </a:r>
          </a:p>
        </p:txBody>
      </p:sp>
      <p:sp>
        <p:nvSpPr>
          <p:cNvPr id="3" name="Content Placeholder 2">
            <a:extLst>
              <a:ext uri="{FF2B5EF4-FFF2-40B4-BE49-F238E27FC236}">
                <a16:creationId xmlns:a16="http://schemas.microsoft.com/office/drawing/2014/main" id="{2287D754-953A-4F88-AF46-08B27E0C8AE4}"/>
              </a:ext>
            </a:extLst>
          </p:cNvPr>
          <p:cNvSpPr>
            <a:spLocks noGrp="1"/>
          </p:cNvSpPr>
          <p:nvPr>
            <p:ph idx="1"/>
          </p:nvPr>
        </p:nvSpPr>
        <p:spPr>
          <a:xfrm>
            <a:off x="607595" y="1143000"/>
            <a:ext cx="3784101" cy="5029200"/>
          </a:xfrm>
        </p:spPr>
        <p:txBody>
          <a:bodyPr/>
          <a:lstStyle/>
          <a:p>
            <a:pPr marL="0" indent="0" eaLnBrk="0" fontAlgn="base" hangingPunct="0">
              <a:lnSpc>
                <a:spcPct val="100000"/>
              </a:lnSpc>
              <a:spcBef>
                <a:spcPct val="0"/>
              </a:spcBef>
              <a:spcAft>
                <a:spcPct val="0"/>
              </a:spcAft>
              <a:buNone/>
            </a:pPr>
            <a:r>
              <a:rPr lang="en-US" sz="2400" dirty="0">
                <a:latin typeface="Calibri" pitchFamily="34" charset="0"/>
              </a:rPr>
              <a:t>Top is the original code</a:t>
            </a:r>
          </a:p>
          <a:p>
            <a:pPr marL="0" indent="0" eaLnBrk="0" fontAlgn="base" hangingPunct="0">
              <a:lnSpc>
                <a:spcPct val="100000"/>
              </a:lnSpc>
              <a:spcBef>
                <a:spcPct val="0"/>
              </a:spcBef>
              <a:spcAft>
                <a:spcPct val="0"/>
              </a:spcAft>
              <a:buNone/>
            </a:pPr>
            <a:endParaRPr lang="en-US" sz="2400" dirty="0">
              <a:latin typeface="Calibri" pitchFamily="34" charset="0"/>
            </a:endParaRPr>
          </a:p>
          <a:p>
            <a:pPr marL="0" indent="0" eaLnBrk="0" fontAlgn="base" hangingPunct="0">
              <a:lnSpc>
                <a:spcPct val="100000"/>
              </a:lnSpc>
              <a:spcBef>
                <a:spcPct val="0"/>
              </a:spcBef>
              <a:spcAft>
                <a:spcPct val="0"/>
              </a:spcAft>
              <a:buNone/>
            </a:pPr>
            <a:r>
              <a:rPr lang="en-US" sz="2400" dirty="0">
                <a:latin typeface="Calibri" pitchFamily="34" charset="0"/>
              </a:rPr>
              <a:t>Bottom is the transformed version</a:t>
            </a:r>
          </a:p>
          <a:p>
            <a:pPr marL="0" indent="0" eaLnBrk="0" fontAlgn="base" hangingPunct="0">
              <a:lnSpc>
                <a:spcPct val="100000"/>
              </a:lnSpc>
              <a:spcBef>
                <a:spcPct val="0"/>
              </a:spcBef>
              <a:spcAft>
                <a:spcPct val="0"/>
              </a:spcAft>
              <a:buNone/>
            </a:pPr>
            <a:endParaRPr lang="en-US" sz="2400" dirty="0">
              <a:latin typeface="Calibri" pitchFamily="34" charset="0"/>
            </a:endParaRPr>
          </a:p>
          <a:p>
            <a:pPr marL="0" indent="0" eaLnBrk="0" fontAlgn="base" hangingPunct="0">
              <a:lnSpc>
                <a:spcPct val="100000"/>
              </a:lnSpc>
              <a:spcBef>
                <a:spcPct val="0"/>
              </a:spcBef>
              <a:spcAft>
                <a:spcPct val="0"/>
              </a:spcAft>
              <a:buNone/>
            </a:pPr>
            <a:endParaRPr lang="en-US" sz="2400" dirty="0">
              <a:latin typeface="Calibri" pitchFamily="34" charset="0"/>
            </a:endParaRPr>
          </a:p>
          <a:p>
            <a:pPr marL="0" indent="0" eaLnBrk="0" fontAlgn="base" hangingPunct="0">
              <a:lnSpc>
                <a:spcPct val="100000"/>
              </a:lnSpc>
              <a:spcBef>
                <a:spcPct val="0"/>
              </a:spcBef>
              <a:spcAft>
                <a:spcPct val="0"/>
              </a:spcAft>
              <a:buNone/>
            </a:pPr>
            <a:endParaRPr lang="en-US" sz="2400" dirty="0">
              <a:latin typeface="Calibri" pitchFamily="34" charset="0"/>
            </a:endParaRPr>
          </a:p>
          <a:p>
            <a:pPr marL="0" indent="0" eaLnBrk="0" fontAlgn="base" hangingPunct="0">
              <a:lnSpc>
                <a:spcPct val="100000"/>
              </a:lnSpc>
              <a:spcBef>
                <a:spcPct val="0"/>
              </a:spcBef>
              <a:spcAft>
                <a:spcPct val="0"/>
              </a:spcAft>
              <a:buNone/>
            </a:pPr>
            <a:r>
              <a:rPr lang="en-US" sz="2400" dirty="0">
                <a:latin typeface="Calibri" pitchFamily="34" charset="0"/>
              </a:rPr>
              <a:t>Note: still O(n</a:t>
            </a:r>
            <a:r>
              <a:rPr lang="en-US" sz="2400" baseline="30000" dirty="0">
                <a:latin typeface="Calibri" pitchFamily="34" charset="0"/>
              </a:rPr>
              <a:t>2</a:t>
            </a:r>
            <a:r>
              <a:rPr lang="en-US" sz="2400" dirty="0">
                <a:latin typeface="Calibri" pitchFamily="34" charset="0"/>
              </a:rPr>
              <a:t>) complexity!</a:t>
            </a:r>
          </a:p>
          <a:p>
            <a:pPr marL="0" indent="0" eaLnBrk="0" fontAlgn="base" hangingPunct="0">
              <a:lnSpc>
                <a:spcPct val="100000"/>
              </a:lnSpc>
              <a:spcBef>
                <a:spcPct val="0"/>
              </a:spcBef>
              <a:spcAft>
                <a:spcPct val="0"/>
              </a:spcAft>
              <a:buNone/>
            </a:pPr>
            <a:endParaRPr lang="en-US" sz="2400" dirty="0">
              <a:latin typeface="Calibri" pitchFamily="34" charset="0"/>
            </a:endParaRPr>
          </a:p>
          <a:p>
            <a:pPr marL="0" indent="0" eaLnBrk="0" fontAlgn="base" hangingPunct="0">
              <a:lnSpc>
                <a:spcPct val="100000"/>
              </a:lnSpc>
              <a:spcBef>
                <a:spcPct val="0"/>
              </a:spcBef>
              <a:spcAft>
                <a:spcPct val="0"/>
              </a:spcAft>
              <a:buNone/>
            </a:pPr>
            <a:r>
              <a:rPr lang="en-US" sz="2400" dirty="0">
                <a:latin typeface="Calibri" pitchFamily="34" charset="0"/>
              </a:rPr>
              <a:t>But the constant factor is much smaller than before</a:t>
            </a:r>
          </a:p>
        </p:txBody>
      </p:sp>
      <p:sp>
        <p:nvSpPr>
          <p:cNvPr id="6" name="Rectangle 7">
            <a:extLst>
              <a:ext uri="{FF2B5EF4-FFF2-40B4-BE49-F238E27FC236}">
                <a16:creationId xmlns:a16="http://schemas.microsoft.com/office/drawing/2014/main" id="{FC5547A9-A4B0-4E01-9446-45DC5AA067AC}"/>
              </a:ext>
            </a:extLst>
          </p:cNvPr>
          <p:cNvSpPr>
            <a:spLocks noChangeArrowheads="1"/>
          </p:cNvSpPr>
          <p:nvPr/>
        </p:nvSpPr>
        <p:spPr bwMode="auto">
          <a:xfrm>
            <a:off x="4814981" y="4067031"/>
            <a:ext cx="6479789" cy="2551981"/>
          </a:xfrm>
          <a:prstGeom prst="rect">
            <a:avLst/>
          </a:prstGeom>
          <a:noFill/>
          <a:ln w="28575" cmpd="thickThin">
            <a:solidFill>
              <a:schemeClr val="tx1"/>
            </a:solidFill>
            <a:miter lim="800000"/>
            <a:headEnd/>
            <a:tailEnd/>
          </a:ln>
        </p:spPr>
        <p:txBody>
          <a:bodyPr wrap="square" lIns="90487" tIns="44450" rIns="90487" bIns="44450">
            <a:spAutoFit/>
          </a:bodyPr>
          <a:lstStyle/>
          <a:p>
            <a:pPr algn="l">
              <a:lnSpc>
                <a:spcPct val="100000"/>
              </a:lnSpc>
            </a:pPr>
            <a:r>
              <a:rPr lang="en-US" sz="2000" dirty="0">
                <a:latin typeface="Consolas" panose="020B0609020204030204" pitchFamily="49" charset="0"/>
              </a:rPr>
              <a:t>/* Two stages of some calculation */</a:t>
            </a:r>
          </a:p>
          <a:p>
            <a:pPr algn="l">
              <a:lnSpc>
                <a:spcPct val="100000"/>
              </a:lnSpc>
            </a:pPr>
            <a:r>
              <a:rPr lang="en-US" sz="2000" dirty="0">
                <a:latin typeface="Consolas" panose="020B0609020204030204" pitchFamily="49" charset="0"/>
              </a:rPr>
              <a:t>void compute(double *a, double *b, long n) {</a:t>
            </a:r>
          </a:p>
          <a:p>
            <a:pPr algn="l">
              <a:lnSpc>
                <a:spcPct val="100000"/>
              </a:lnSpc>
            </a:pPr>
            <a:r>
              <a:rPr lang="en-US" sz="2000" dirty="0">
                <a:latin typeface="Consolas" panose="020B0609020204030204" pitchFamily="49" charset="0"/>
              </a:rPr>
              <a:t>  for (long </a:t>
            </a:r>
            <a:r>
              <a:rPr lang="en-US" sz="2000" dirty="0" err="1">
                <a:latin typeface="Consolas" panose="020B0609020204030204" pitchFamily="49" charset="0"/>
              </a:rPr>
              <a:t>i</a:t>
            </a:r>
            <a:r>
              <a:rPr lang="en-US" sz="2000" dirty="0">
                <a:latin typeface="Consolas" panose="020B0609020204030204" pitchFamily="49" charset="0"/>
              </a:rPr>
              <a:t> = 0; </a:t>
            </a:r>
            <a:r>
              <a:rPr lang="en-US" sz="2000" dirty="0" err="1">
                <a:latin typeface="Consolas" panose="020B0609020204030204" pitchFamily="49" charset="0"/>
              </a:rPr>
              <a:t>i</a:t>
            </a:r>
            <a:r>
              <a:rPr lang="en-US" sz="2000" dirty="0">
                <a:latin typeface="Consolas" panose="020B0609020204030204" pitchFamily="49" charset="0"/>
              </a:rPr>
              <a:t> &lt; n*n; </a:t>
            </a:r>
            <a:r>
              <a:rPr lang="en-US" sz="2000" dirty="0" err="1">
                <a:latin typeface="Consolas" panose="020B0609020204030204" pitchFamily="49" charset="0"/>
              </a:rPr>
              <a:t>i</a:t>
            </a:r>
            <a:r>
              <a:rPr lang="en-US" sz="2000" dirty="0">
                <a:latin typeface="Consolas" panose="020B0609020204030204" pitchFamily="49" charset="0"/>
              </a:rPr>
              <a:t>++) {</a:t>
            </a:r>
          </a:p>
          <a:p>
            <a:pPr algn="l">
              <a:lnSpc>
                <a:spcPct val="100000"/>
              </a:lnSpc>
            </a:pPr>
            <a:r>
              <a:rPr lang="en-US" sz="2000" dirty="0">
                <a:latin typeface="Consolas" panose="020B0609020204030204" pitchFamily="49" charset="0"/>
              </a:rPr>
              <a:t>      a[</a:t>
            </a:r>
            <a:r>
              <a:rPr lang="en-US" sz="2000" dirty="0" err="1">
                <a:latin typeface="Consolas" panose="020B0609020204030204" pitchFamily="49" charset="0"/>
              </a:rPr>
              <a:t>i</a:t>
            </a:r>
            <a:r>
              <a:rPr lang="en-US" sz="2000" dirty="0">
                <a:latin typeface="Consolas" panose="020B0609020204030204" pitchFamily="49" charset="0"/>
              </a:rPr>
              <a:t>] = atan2(</a:t>
            </a:r>
            <a:r>
              <a:rPr lang="en-US" sz="2000" dirty="0" err="1">
                <a:latin typeface="Consolas" panose="020B0609020204030204" pitchFamily="49" charset="0"/>
              </a:rPr>
              <a:t>i%n</a:t>
            </a:r>
            <a:r>
              <a:rPr lang="en-US" sz="2000" dirty="0">
                <a:latin typeface="Consolas" panose="020B0609020204030204" pitchFamily="49" charset="0"/>
              </a:rPr>
              <a:t>, </a:t>
            </a:r>
            <a:r>
              <a:rPr lang="en-US" sz="2000" dirty="0" err="1">
                <a:latin typeface="Consolas" panose="020B0609020204030204" pitchFamily="49" charset="0"/>
              </a:rPr>
              <a:t>i</a:t>
            </a:r>
            <a:r>
              <a:rPr lang="en-US" sz="2000" dirty="0">
                <a:latin typeface="Consolas" panose="020B0609020204030204" pitchFamily="49" charset="0"/>
              </a:rPr>
              <a:t>/n);</a:t>
            </a:r>
          </a:p>
          <a:p>
            <a:pPr algn="l">
              <a:lnSpc>
                <a:spcPct val="100000"/>
              </a:lnSpc>
            </a:pPr>
            <a:r>
              <a:rPr lang="en-US" sz="2000" dirty="0">
                <a:latin typeface="Consolas" panose="020B0609020204030204" pitchFamily="49" charset="0"/>
              </a:rPr>
              <a:t>      b[</a:t>
            </a:r>
            <a:r>
              <a:rPr lang="en-US" sz="2000" dirty="0" err="1">
                <a:latin typeface="Consolas" panose="020B0609020204030204" pitchFamily="49" charset="0"/>
              </a:rPr>
              <a:t>i</a:t>
            </a:r>
            <a:r>
              <a:rPr lang="en-US" sz="2000" dirty="0">
                <a:latin typeface="Consolas" panose="020B0609020204030204" pitchFamily="49" charset="0"/>
              </a:rPr>
              <a:t>] = a[</a:t>
            </a:r>
            <a:r>
              <a:rPr lang="en-US" sz="2000" dirty="0" err="1">
                <a:latin typeface="Consolas" panose="020B0609020204030204" pitchFamily="49" charset="0"/>
              </a:rPr>
              <a:t>i</a:t>
            </a:r>
            <a:r>
              <a:rPr lang="en-US" sz="2000" dirty="0">
                <a:latin typeface="Consolas" panose="020B0609020204030204" pitchFamily="49" charset="0"/>
              </a:rPr>
              <a:t>] + (</a:t>
            </a:r>
            <a:r>
              <a:rPr lang="en-US" sz="2000" dirty="0" err="1">
                <a:latin typeface="Consolas" panose="020B0609020204030204" pitchFamily="49" charset="0"/>
              </a:rPr>
              <a:t>i</a:t>
            </a:r>
            <a:r>
              <a:rPr lang="en-US" sz="2000" dirty="0">
                <a:latin typeface="Consolas" panose="020B0609020204030204" pitchFamily="49" charset="0"/>
              </a:rPr>
              <a:t> &gt;= n &amp;&amp; </a:t>
            </a:r>
            <a:r>
              <a:rPr lang="en-US" sz="2000" dirty="0" err="1">
                <a:latin typeface="Consolas" panose="020B0609020204030204" pitchFamily="49" charset="0"/>
              </a:rPr>
              <a:t>i%n</a:t>
            </a:r>
            <a:r>
              <a:rPr lang="en-US" sz="2000" dirty="0">
                <a:latin typeface="Consolas" panose="020B0609020204030204" pitchFamily="49" charset="0"/>
              </a:rPr>
              <a:t> &gt;= 1)</a:t>
            </a:r>
          </a:p>
          <a:p>
            <a:pPr algn="l">
              <a:lnSpc>
                <a:spcPct val="100000"/>
              </a:lnSpc>
            </a:pPr>
            <a:r>
              <a:rPr lang="en-US" sz="2000" dirty="0">
                <a:latin typeface="Consolas" panose="020B0609020204030204" pitchFamily="49" charset="0"/>
              </a:rPr>
              <a:t>                   ? a[</a:t>
            </a:r>
            <a:r>
              <a:rPr lang="en-US" sz="2000" dirty="0" err="1">
                <a:latin typeface="Consolas" panose="020B0609020204030204" pitchFamily="49" charset="0"/>
              </a:rPr>
              <a:t>i</a:t>
            </a:r>
            <a:r>
              <a:rPr lang="en-US" sz="2000" dirty="0">
                <a:latin typeface="Consolas" panose="020B0609020204030204" pitchFamily="49" charset="0"/>
              </a:rPr>
              <a:t> – n - 1] : 0;</a:t>
            </a:r>
          </a:p>
          <a:p>
            <a:pPr algn="l">
              <a:lnSpc>
                <a:spcPct val="100000"/>
              </a:lnSpc>
            </a:pPr>
            <a:r>
              <a:rPr lang="en-US" sz="2000" dirty="0">
                <a:latin typeface="Consolas" panose="020B0609020204030204" pitchFamily="49" charset="0"/>
              </a:rPr>
              <a:t>  }</a:t>
            </a:r>
          </a:p>
          <a:p>
            <a:pPr algn="l">
              <a:lnSpc>
                <a:spcPct val="100000"/>
              </a:lnSpc>
            </a:pPr>
            <a:r>
              <a:rPr lang="en-US" sz="2000" dirty="0">
                <a:latin typeface="Consolas" panose="020B0609020204030204" pitchFamily="49" charset="0"/>
              </a:rPr>
              <a:t>}</a:t>
            </a:r>
          </a:p>
        </p:txBody>
      </p:sp>
      <p:sp>
        <p:nvSpPr>
          <p:cNvPr id="5" name="Rectangle 7">
            <a:extLst>
              <a:ext uri="{FF2B5EF4-FFF2-40B4-BE49-F238E27FC236}">
                <a16:creationId xmlns:a16="http://schemas.microsoft.com/office/drawing/2014/main" id="{8D78D2F5-CD1B-40E3-AE14-C50A006FBCCD}"/>
              </a:ext>
            </a:extLst>
          </p:cNvPr>
          <p:cNvSpPr>
            <a:spLocks noChangeArrowheads="1"/>
          </p:cNvSpPr>
          <p:nvPr/>
        </p:nvSpPr>
        <p:spPr bwMode="auto">
          <a:xfrm>
            <a:off x="4814981" y="228600"/>
            <a:ext cx="7213887" cy="3475310"/>
          </a:xfrm>
          <a:prstGeom prst="rect">
            <a:avLst/>
          </a:prstGeom>
          <a:noFill/>
          <a:ln w="28575" cmpd="thickThin">
            <a:solidFill>
              <a:schemeClr val="tx1"/>
            </a:solidFill>
            <a:miter lim="800000"/>
            <a:headEnd/>
            <a:tailEnd/>
          </a:ln>
        </p:spPr>
        <p:txBody>
          <a:bodyPr wrap="square" lIns="90487" tIns="44450" rIns="90487" bIns="44450">
            <a:spAutoFit/>
          </a:bodyPr>
          <a:lstStyle/>
          <a:p>
            <a:pPr algn="l">
              <a:lnSpc>
                <a:spcPct val="100000"/>
              </a:lnSpc>
            </a:pPr>
            <a:r>
              <a:rPr lang="en-US" sz="2000" dirty="0">
                <a:latin typeface="Consolas" panose="020B0609020204030204" pitchFamily="49" charset="0"/>
              </a:rPr>
              <a:t>/* Two stages of some calculation */</a:t>
            </a:r>
          </a:p>
          <a:p>
            <a:pPr algn="l">
              <a:lnSpc>
                <a:spcPct val="100000"/>
              </a:lnSpc>
            </a:pPr>
            <a:r>
              <a:rPr lang="en-US" sz="2000" dirty="0">
                <a:latin typeface="Consolas" panose="020B0609020204030204" pitchFamily="49" charset="0"/>
              </a:rPr>
              <a:t>void compute(double *a, double *b, long n) {</a:t>
            </a:r>
          </a:p>
          <a:p>
            <a:pPr algn="l">
              <a:lnSpc>
                <a:spcPct val="100000"/>
              </a:lnSpc>
            </a:pPr>
            <a:r>
              <a:rPr lang="en-US" sz="2000" dirty="0">
                <a:latin typeface="Consolas" panose="020B0609020204030204" pitchFamily="49" charset="0"/>
              </a:rPr>
              <a:t>  for (long </a:t>
            </a:r>
            <a:r>
              <a:rPr lang="en-US" sz="2000" dirty="0" err="1">
                <a:latin typeface="Consolas" panose="020B0609020204030204" pitchFamily="49" charset="0"/>
              </a:rPr>
              <a:t>i</a:t>
            </a:r>
            <a:r>
              <a:rPr lang="en-US" sz="2000" dirty="0">
                <a:latin typeface="Consolas" panose="020B0609020204030204" pitchFamily="49" charset="0"/>
              </a:rPr>
              <a:t> = 0; </a:t>
            </a:r>
            <a:r>
              <a:rPr lang="en-US" sz="2000" dirty="0" err="1">
                <a:latin typeface="Consolas" panose="020B0609020204030204" pitchFamily="49" charset="0"/>
              </a:rPr>
              <a:t>i</a:t>
            </a:r>
            <a:r>
              <a:rPr lang="en-US" sz="2000" dirty="0">
                <a:latin typeface="Consolas" panose="020B0609020204030204" pitchFamily="49" charset="0"/>
              </a:rPr>
              <a:t> &lt; n; </a:t>
            </a:r>
            <a:r>
              <a:rPr lang="en-US" sz="2000" dirty="0" err="1">
                <a:latin typeface="Consolas" panose="020B0609020204030204" pitchFamily="49" charset="0"/>
              </a:rPr>
              <a:t>i</a:t>
            </a:r>
            <a:r>
              <a:rPr lang="en-US" sz="2000" dirty="0">
                <a:latin typeface="Consolas" panose="020B0609020204030204" pitchFamily="49" charset="0"/>
              </a:rPr>
              <a:t>++)</a:t>
            </a:r>
          </a:p>
          <a:p>
            <a:pPr algn="l">
              <a:lnSpc>
                <a:spcPct val="100000"/>
              </a:lnSpc>
            </a:pPr>
            <a:r>
              <a:rPr lang="en-US" sz="2000" dirty="0">
                <a:latin typeface="Consolas" panose="020B0609020204030204" pitchFamily="49" charset="0"/>
              </a:rPr>
              <a:t>    for (long j = 0, j &lt; n; </a:t>
            </a:r>
            <a:r>
              <a:rPr lang="en-US" sz="2000" dirty="0" err="1">
                <a:latin typeface="Consolas" panose="020B0609020204030204" pitchFamily="49" charset="0"/>
              </a:rPr>
              <a:t>j++</a:t>
            </a:r>
            <a:r>
              <a:rPr lang="en-US" sz="2000" dirty="0">
                <a:latin typeface="Consolas" panose="020B0609020204030204" pitchFamily="49" charset="0"/>
              </a:rPr>
              <a:t>)</a:t>
            </a:r>
          </a:p>
          <a:p>
            <a:pPr algn="l">
              <a:lnSpc>
                <a:spcPct val="100000"/>
              </a:lnSpc>
            </a:pPr>
            <a:r>
              <a:rPr lang="en-US" sz="2000" dirty="0">
                <a:latin typeface="Consolas" panose="020B0609020204030204" pitchFamily="49" charset="0"/>
              </a:rPr>
              <a:t>      a[j*n + </a:t>
            </a:r>
            <a:r>
              <a:rPr lang="en-US" sz="2000" dirty="0" err="1">
                <a:latin typeface="Consolas" panose="020B0609020204030204" pitchFamily="49" charset="0"/>
              </a:rPr>
              <a:t>i</a:t>
            </a:r>
            <a:r>
              <a:rPr lang="en-US" sz="2000" dirty="0">
                <a:latin typeface="Consolas" panose="020B0609020204030204" pitchFamily="49" charset="0"/>
              </a:rPr>
              <a:t>] = atan2(i, j);</a:t>
            </a:r>
          </a:p>
          <a:p>
            <a:pPr algn="l">
              <a:lnSpc>
                <a:spcPct val="100000"/>
              </a:lnSpc>
            </a:pPr>
            <a:endParaRPr lang="en-US" sz="2000" dirty="0">
              <a:latin typeface="Consolas" panose="020B0609020204030204" pitchFamily="49" charset="0"/>
            </a:endParaRPr>
          </a:p>
          <a:p>
            <a:pPr algn="l">
              <a:lnSpc>
                <a:spcPct val="100000"/>
              </a:lnSpc>
            </a:pPr>
            <a:r>
              <a:rPr lang="en-US" sz="2000" dirty="0">
                <a:latin typeface="Consolas" panose="020B0609020204030204" pitchFamily="49" charset="0"/>
              </a:rPr>
              <a:t>  for (long </a:t>
            </a:r>
            <a:r>
              <a:rPr lang="en-US" sz="2000" dirty="0" err="1">
                <a:latin typeface="Consolas" panose="020B0609020204030204" pitchFamily="49" charset="0"/>
              </a:rPr>
              <a:t>i</a:t>
            </a:r>
            <a:r>
              <a:rPr lang="en-US" sz="2000" dirty="0">
                <a:latin typeface="Consolas" panose="020B0609020204030204" pitchFamily="49" charset="0"/>
              </a:rPr>
              <a:t> = 0; </a:t>
            </a:r>
            <a:r>
              <a:rPr lang="en-US" sz="2000" dirty="0" err="1">
                <a:latin typeface="Consolas" panose="020B0609020204030204" pitchFamily="49" charset="0"/>
              </a:rPr>
              <a:t>i</a:t>
            </a:r>
            <a:r>
              <a:rPr lang="en-US" sz="2000" dirty="0">
                <a:latin typeface="Consolas" panose="020B0609020204030204" pitchFamily="49" charset="0"/>
              </a:rPr>
              <a:t> &lt; n; </a:t>
            </a:r>
            <a:r>
              <a:rPr lang="en-US" sz="2000" dirty="0" err="1">
                <a:latin typeface="Consolas" panose="020B0609020204030204" pitchFamily="49" charset="0"/>
              </a:rPr>
              <a:t>i</a:t>
            </a:r>
            <a:r>
              <a:rPr lang="en-US" sz="2000" dirty="0">
                <a:latin typeface="Consolas" panose="020B0609020204030204" pitchFamily="49" charset="0"/>
              </a:rPr>
              <a:t>++)</a:t>
            </a:r>
          </a:p>
          <a:p>
            <a:pPr algn="l">
              <a:lnSpc>
                <a:spcPct val="100000"/>
              </a:lnSpc>
            </a:pPr>
            <a:r>
              <a:rPr lang="en-US" sz="2000" dirty="0">
                <a:latin typeface="Consolas" panose="020B0609020204030204" pitchFamily="49" charset="0"/>
              </a:rPr>
              <a:t>    for (long j = 0, j &lt; n; </a:t>
            </a:r>
            <a:r>
              <a:rPr lang="en-US" sz="2000" dirty="0" err="1">
                <a:latin typeface="Consolas" panose="020B0609020204030204" pitchFamily="49" charset="0"/>
              </a:rPr>
              <a:t>j++</a:t>
            </a:r>
            <a:r>
              <a:rPr lang="en-US" sz="2000" dirty="0">
                <a:latin typeface="Consolas" panose="020B0609020204030204" pitchFamily="49" charset="0"/>
              </a:rPr>
              <a:t>)</a:t>
            </a:r>
          </a:p>
          <a:p>
            <a:pPr algn="l">
              <a:lnSpc>
                <a:spcPct val="100000"/>
              </a:lnSpc>
            </a:pPr>
            <a:r>
              <a:rPr lang="en-US" sz="2000" dirty="0">
                <a:latin typeface="Consolas" panose="020B0609020204030204" pitchFamily="49" charset="0"/>
              </a:rPr>
              <a:t>      b[</a:t>
            </a:r>
            <a:r>
              <a:rPr lang="en-US" sz="2000" dirty="0" err="1">
                <a:latin typeface="Consolas" panose="020B0609020204030204" pitchFamily="49" charset="0"/>
              </a:rPr>
              <a:t>i</a:t>
            </a:r>
            <a:r>
              <a:rPr lang="en-US" sz="2000" dirty="0">
                <a:latin typeface="Consolas" panose="020B0609020204030204" pitchFamily="49" charset="0"/>
              </a:rPr>
              <a:t>*n + j] = a[</a:t>
            </a:r>
            <a:r>
              <a:rPr lang="en-US" sz="2000" dirty="0" err="1">
                <a:latin typeface="Consolas" panose="020B0609020204030204" pitchFamily="49" charset="0"/>
              </a:rPr>
              <a:t>i</a:t>
            </a:r>
            <a:r>
              <a:rPr lang="en-US" sz="2000" dirty="0">
                <a:latin typeface="Consolas" panose="020B0609020204030204" pitchFamily="49" charset="0"/>
              </a:rPr>
              <a:t>*n + j] + (</a:t>
            </a:r>
            <a:r>
              <a:rPr lang="en-US" sz="2000" dirty="0" err="1">
                <a:latin typeface="Consolas" panose="020B0609020204030204" pitchFamily="49" charset="0"/>
              </a:rPr>
              <a:t>i</a:t>
            </a:r>
            <a:r>
              <a:rPr lang="en-US" sz="2000" dirty="0">
                <a:latin typeface="Consolas" panose="020B0609020204030204" pitchFamily="49" charset="0"/>
              </a:rPr>
              <a:t> &gt;= 1 &amp;&amp; j &gt;= 1)</a:t>
            </a:r>
          </a:p>
          <a:p>
            <a:pPr algn="l">
              <a:lnSpc>
                <a:spcPct val="100000"/>
              </a:lnSpc>
            </a:pPr>
            <a:r>
              <a:rPr lang="en-US" sz="2000" dirty="0">
                <a:latin typeface="Consolas" panose="020B0609020204030204" pitchFamily="49" charset="0"/>
              </a:rPr>
              <a:t>                   ? a[(i-1)*n + (j-1)] : 0;</a:t>
            </a:r>
          </a:p>
          <a:p>
            <a:pPr algn="l">
              <a:lnSpc>
                <a:spcPct val="100000"/>
              </a:lnSpc>
            </a:pPr>
            <a:r>
              <a:rPr lang="en-US" sz="2000" dirty="0">
                <a:latin typeface="Consolas" panose="020B0609020204030204" pitchFamily="49" charset="0"/>
              </a:rPr>
              <a:t>}</a:t>
            </a:r>
          </a:p>
        </p:txBody>
      </p:sp>
      <p:sp>
        <p:nvSpPr>
          <p:cNvPr id="7" name="Slide Number Placeholder 3">
            <a:extLst>
              <a:ext uri="{FF2B5EF4-FFF2-40B4-BE49-F238E27FC236}">
                <a16:creationId xmlns:a16="http://schemas.microsoft.com/office/drawing/2014/main" id="{27269F6F-70E7-4B2B-9E69-5BA3C2878439}"/>
              </a:ext>
            </a:extLst>
          </p:cNvPr>
          <p:cNvSpPr>
            <a:spLocks noGrp="1"/>
          </p:cNvSpPr>
          <p:nvPr>
            <p:ph type="sldNum" sz="quarter" idx="12"/>
          </p:nvPr>
        </p:nvSpPr>
        <p:spPr>
          <a:xfrm>
            <a:off x="10668000" y="6356350"/>
            <a:ext cx="1154806" cy="365125"/>
          </a:xfrm>
        </p:spPr>
        <p:txBody>
          <a:bodyPr/>
          <a:lstStyle/>
          <a:p>
            <a:fld id="{0778C724-3839-4D76-A707-B4C23905D055}" type="slidenum">
              <a:rPr lang="en-US" smtClean="0"/>
              <a:t>28</a:t>
            </a:fld>
            <a:endParaRPr lang="en-US"/>
          </a:p>
        </p:txBody>
      </p:sp>
    </p:spTree>
    <p:extLst>
      <p:ext uri="{BB962C8B-B14F-4D97-AF65-F5344CB8AC3E}">
        <p14:creationId xmlns:p14="http://schemas.microsoft.com/office/powerpoint/2010/main" val="12788509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CC8AE-C498-4811-8E91-6876E4E1106B}"/>
              </a:ext>
            </a:extLst>
          </p:cNvPr>
          <p:cNvSpPr>
            <a:spLocks noGrp="1"/>
          </p:cNvSpPr>
          <p:nvPr>
            <p:ph type="title"/>
          </p:nvPr>
        </p:nvSpPr>
        <p:spPr/>
        <p:txBody>
          <a:bodyPr/>
          <a:lstStyle/>
          <a:p>
            <a:r>
              <a:rPr lang="en-US" dirty="0"/>
              <a:t>Break + Quiz</a:t>
            </a:r>
          </a:p>
        </p:txBody>
      </p:sp>
      <p:sp>
        <p:nvSpPr>
          <p:cNvPr id="3" name="Content Placeholder 2">
            <a:extLst>
              <a:ext uri="{FF2B5EF4-FFF2-40B4-BE49-F238E27FC236}">
                <a16:creationId xmlns:a16="http://schemas.microsoft.com/office/drawing/2014/main" id="{95748590-1808-4AA5-B592-C13E71EF3804}"/>
              </a:ext>
            </a:extLst>
          </p:cNvPr>
          <p:cNvSpPr>
            <a:spLocks noGrp="1"/>
          </p:cNvSpPr>
          <p:nvPr>
            <p:ph idx="1"/>
          </p:nvPr>
        </p:nvSpPr>
        <p:spPr>
          <a:xfrm>
            <a:off x="607595" y="1143000"/>
            <a:ext cx="10972800" cy="3744310"/>
          </a:xfrm>
        </p:spPr>
        <p:txBody>
          <a:bodyPr>
            <a:normAutofit lnSpcReduction="10000"/>
          </a:bodyPr>
          <a:lstStyle/>
          <a:p>
            <a:r>
              <a:rPr kumimoji="0" lang="en-US" altLang="en-US" sz="2400" b="1" i="0" u="none" strike="noStrike" cap="none" normalizeH="0" baseline="0" dirty="0">
                <a:ln>
                  <a:noFill/>
                </a:ln>
                <a:effectLst/>
                <a:cs typeface="Courier New" panose="02070309020205020404" pitchFamily="49" charset="0"/>
              </a:rPr>
              <a:t>Optimize the following code:    </a:t>
            </a:r>
            <a:r>
              <a:rPr kumimoji="0" lang="en-US" altLang="en-US" sz="2400" i="0" u="none" strike="noStrike" cap="none" normalizeH="0" baseline="0" dirty="0">
                <a:ln>
                  <a:noFill/>
                </a:ln>
                <a:effectLst/>
                <a:cs typeface="Courier New" panose="02070309020205020404" pitchFamily="49" charset="0"/>
              </a:rPr>
              <a:t>(hint: could be MUCH smaller)</a:t>
            </a:r>
            <a:endParaRPr kumimoji="0" lang="en-US" altLang="en-US" sz="2400" b="1" i="0" u="none" strike="noStrike" cap="none" normalizeH="0" baseline="0" dirty="0">
              <a:ln>
                <a:noFill/>
              </a:ln>
              <a:effectLst/>
              <a:cs typeface="Courier New" panose="02070309020205020404" pitchFamily="49" charset="0"/>
            </a:endParaRPr>
          </a:p>
          <a:p>
            <a:pPr marL="457200" lvl="1" indent="0">
              <a:buNone/>
            </a:pPr>
            <a:r>
              <a:rPr kumimoji="0" lang="en-US" altLang="en-US" b="1" i="0" u="none" strike="noStrike" cap="none" normalizeH="0" baseline="0" dirty="0">
                <a:ln>
                  <a:noFill/>
                </a:ln>
                <a:solidFill>
                  <a:srgbClr val="333399"/>
                </a:solidFill>
                <a:effectLst/>
                <a:latin typeface="Courier New" panose="02070309020205020404" pitchFamily="49" charset="0"/>
                <a:cs typeface="Courier New" panose="02070309020205020404" pitchFamily="49" charset="0"/>
              </a:rPr>
              <a:t>long</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err="1">
                <a:ln>
                  <a:noFill/>
                </a:ln>
                <a:solidFill>
                  <a:srgbClr val="0066BB"/>
                </a:solidFill>
                <a:effectLst/>
                <a:latin typeface="Courier New" panose="02070309020205020404" pitchFamily="49" charset="0"/>
                <a:cs typeface="Courier New" panose="02070309020205020404" pitchFamily="49" charset="0"/>
              </a:rPr>
              <a:t>multi_loop</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dirty="0">
                <a:ln>
                  <a:noFill/>
                </a:ln>
                <a:solidFill>
                  <a:srgbClr val="333399"/>
                </a:solidFill>
                <a:effectLst/>
                <a:latin typeface="Courier New" panose="02070309020205020404" pitchFamily="49" charset="0"/>
                <a:cs typeface="Courier New" panose="02070309020205020404" pitchFamily="49" charset="0"/>
              </a:rPr>
              <a:t>long</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orig_value</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b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333399"/>
                </a:solidFill>
                <a:effectLst/>
                <a:latin typeface="Courier New" panose="02070309020205020404" pitchFamily="49" charset="0"/>
                <a:cs typeface="Courier New" panose="02070309020205020404" pitchFamily="49" charset="0"/>
              </a:rPr>
              <a:t>long</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new_value</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 </a:t>
            </a:r>
            <a:r>
              <a:rPr kumimoji="0" lang="en-US" altLang="en-US" b="1" i="0" u="none" strike="noStrike" cap="none" normalizeH="0" baseline="0" dirty="0">
                <a:ln>
                  <a:noFill/>
                </a:ln>
                <a:solidFill>
                  <a:srgbClr val="0000DD"/>
                </a:solidFill>
                <a:effectLst/>
                <a:latin typeface="Courier New" panose="02070309020205020404" pitchFamily="49" charset="0"/>
                <a:cs typeface="Courier New" panose="02070309020205020404" pitchFamily="49" charset="0"/>
              </a:rPr>
              <a:t>0</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008800"/>
                </a:solidFill>
                <a:effectLst/>
                <a:latin typeface="Courier New" panose="02070309020205020404" pitchFamily="49" charset="0"/>
                <a:cs typeface="Courier New" panose="02070309020205020404" pitchFamily="49" charset="0"/>
              </a:rPr>
              <a:t>for</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333399"/>
                </a:solidFill>
                <a:effectLst/>
                <a:latin typeface="Courier New" panose="02070309020205020404" pitchFamily="49" charset="0"/>
                <a:cs typeface="Courier New" panose="02070309020205020404" pitchFamily="49" charset="0"/>
              </a:rPr>
              <a:t>int</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i</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dirty="0">
                <a:ln>
                  <a:noFill/>
                </a:ln>
                <a:solidFill>
                  <a:srgbClr val="0000DD"/>
                </a:solidFill>
                <a:effectLst/>
                <a:latin typeface="Courier New" panose="02070309020205020404" pitchFamily="49" charset="0"/>
                <a:cs typeface="Courier New" panose="02070309020205020404" pitchFamily="49" charset="0"/>
              </a:rPr>
              <a:t>0</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i</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&lt;</a:t>
            </a:r>
            <a:r>
              <a:rPr kumimoji="0" lang="en-US" altLang="en-US" b="1" i="0" u="none" strike="noStrike" cap="none" normalizeH="0" baseline="0" dirty="0">
                <a:ln>
                  <a:noFill/>
                </a:ln>
                <a:solidFill>
                  <a:srgbClr val="0000DD"/>
                </a:solidFill>
                <a:effectLst/>
                <a:latin typeface="Courier New" panose="02070309020205020404" pitchFamily="49" charset="0"/>
                <a:cs typeface="Courier New" panose="02070309020205020404" pitchFamily="49" charset="0"/>
              </a:rPr>
              <a:t>4</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i</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b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008800"/>
                </a:solidFill>
                <a:effectLst/>
                <a:latin typeface="Courier New" panose="02070309020205020404" pitchFamily="49" charset="0"/>
                <a:cs typeface="Courier New" panose="02070309020205020404" pitchFamily="49" charset="0"/>
              </a:rPr>
              <a:t>for</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333399"/>
                </a:solidFill>
                <a:effectLst/>
                <a:latin typeface="Courier New" panose="02070309020205020404" pitchFamily="49" charset="0"/>
                <a:cs typeface="Courier New" panose="02070309020205020404" pitchFamily="49" charset="0"/>
              </a:rPr>
              <a:t>int</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j=</a:t>
            </a:r>
            <a:r>
              <a:rPr kumimoji="0" lang="en-US" altLang="en-US" b="1" i="0" u="none" strike="noStrike" cap="none" normalizeH="0" baseline="0" dirty="0">
                <a:ln>
                  <a:noFill/>
                </a:ln>
                <a:solidFill>
                  <a:srgbClr val="0000DD"/>
                </a:solidFill>
                <a:effectLst/>
                <a:latin typeface="Courier New" panose="02070309020205020404" pitchFamily="49" charset="0"/>
                <a:cs typeface="Courier New" panose="02070309020205020404" pitchFamily="49" charset="0"/>
              </a:rPr>
              <a:t>0</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j&lt;</a:t>
            </a:r>
            <a:r>
              <a:rPr kumimoji="0" lang="en-US" altLang="en-US" b="1" i="0" u="none" strike="noStrike" cap="none" normalizeH="0" baseline="0" dirty="0">
                <a:ln>
                  <a:noFill/>
                </a:ln>
                <a:solidFill>
                  <a:srgbClr val="0000DD"/>
                </a:solidFill>
                <a:effectLst/>
                <a:latin typeface="Courier New" panose="02070309020205020404" pitchFamily="49" charset="0"/>
                <a:cs typeface="Courier New" panose="02070309020205020404" pitchFamily="49" charset="0"/>
              </a:rPr>
              <a:t>8</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j++</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b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new_value</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 </a:t>
            </a:r>
            <a:r>
              <a:rPr kumimoji="0" lang="en-US" altLang="en-US" b="1" i="0" u="none" strike="noStrike" cap="none" normalizeH="0" baseline="0" dirty="0">
                <a:ln>
                  <a:noFill/>
                </a:ln>
                <a:solidFill>
                  <a:srgbClr val="0000DD"/>
                </a:solidFill>
                <a:effectLst/>
                <a:latin typeface="Courier New" panose="02070309020205020404" pitchFamily="49" charset="0"/>
                <a:cs typeface="Courier New" panose="02070309020205020404" pitchFamily="49" charset="0"/>
              </a:rPr>
              <a:t>1</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b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new_value</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 </a:t>
            </a:r>
            <a:r>
              <a:rPr kumimoji="0" lang="en-US" altLang="en-US"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orig_value</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b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008800"/>
                </a:solidFill>
                <a:effectLst/>
                <a:latin typeface="Courier New" panose="02070309020205020404" pitchFamily="49" charset="0"/>
                <a:cs typeface="Courier New" panose="02070309020205020404" pitchFamily="49" charset="0"/>
              </a:rPr>
              <a:t>return</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new_value</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endParaRPr kumimoji="0" lang="en-US" altLang="en-US" sz="4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0209BE0B-CB7E-4DEE-8347-C97B543754F9}"/>
              </a:ext>
            </a:extLst>
          </p:cNvPr>
          <p:cNvSpPr>
            <a:spLocks noGrp="1"/>
          </p:cNvSpPr>
          <p:nvPr>
            <p:ph type="sldNum" sz="quarter" idx="12"/>
          </p:nvPr>
        </p:nvSpPr>
        <p:spPr/>
        <p:txBody>
          <a:bodyPr/>
          <a:lstStyle/>
          <a:p>
            <a:fld id="{0778C724-3839-4D76-A707-B4C23905D055}" type="slidenum">
              <a:rPr lang="en-US" smtClean="0"/>
              <a:t>29</a:t>
            </a:fld>
            <a:endParaRPr lang="en-US"/>
          </a:p>
        </p:txBody>
      </p:sp>
    </p:spTree>
    <p:extLst>
      <p:ext uri="{BB962C8B-B14F-4D97-AF65-F5344CB8AC3E}">
        <p14:creationId xmlns:p14="http://schemas.microsoft.com/office/powerpoint/2010/main" val="1677523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EF959-C62E-4F8A-8D4C-BEF087A77FAC}"/>
              </a:ext>
            </a:extLst>
          </p:cNvPr>
          <p:cNvSpPr>
            <a:spLocks noGrp="1"/>
          </p:cNvSpPr>
          <p:nvPr>
            <p:ph type="title"/>
          </p:nvPr>
        </p:nvSpPr>
        <p:spPr/>
        <p:txBody>
          <a:bodyPr/>
          <a:lstStyle/>
          <a:p>
            <a:r>
              <a:rPr lang="en-US" dirty="0"/>
              <a:t>Today’s Goals</a:t>
            </a:r>
          </a:p>
        </p:txBody>
      </p:sp>
      <p:sp>
        <p:nvSpPr>
          <p:cNvPr id="3" name="Content Placeholder 2">
            <a:extLst>
              <a:ext uri="{FF2B5EF4-FFF2-40B4-BE49-F238E27FC236}">
                <a16:creationId xmlns:a16="http://schemas.microsoft.com/office/drawing/2014/main" id="{D7EDBE37-7B8E-47BF-A4AD-CD288F601EC9}"/>
              </a:ext>
            </a:extLst>
          </p:cNvPr>
          <p:cNvSpPr>
            <a:spLocks noGrp="1"/>
          </p:cNvSpPr>
          <p:nvPr>
            <p:ph idx="1"/>
          </p:nvPr>
        </p:nvSpPr>
        <p:spPr/>
        <p:txBody>
          <a:bodyPr/>
          <a:lstStyle/>
          <a:p>
            <a:r>
              <a:rPr lang="en-US" dirty="0"/>
              <a:t>Discuss the role of a compiler</a:t>
            </a:r>
          </a:p>
          <a:p>
            <a:endParaRPr lang="en-US" dirty="0"/>
          </a:p>
          <a:p>
            <a:r>
              <a:rPr lang="en-US" dirty="0"/>
              <a:t>Explore basic optimizations at both the local and global levels</a:t>
            </a:r>
          </a:p>
          <a:p>
            <a:endParaRPr lang="en-US" dirty="0"/>
          </a:p>
          <a:p>
            <a:r>
              <a:rPr lang="en-US" dirty="0"/>
              <a:t>Understand limitations of optimizations</a:t>
            </a:r>
          </a:p>
          <a:p>
            <a:endParaRPr lang="en-US" dirty="0"/>
          </a:p>
          <a:p>
            <a:r>
              <a:rPr lang="en-US" dirty="0"/>
              <a:t>Describe how GCC can be configured to use these optimizations</a:t>
            </a:r>
          </a:p>
        </p:txBody>
      </p:sp>
      <p:sp>
        <p:nvSpPr>
          <p:cNvPr id="4" name="Slide Number Placeholder 3">
            <a:extLst>
              <a:ext uri="{FF2B5EF4-FFF2-40B4-BE49-F238E27FC236}">
                <a16:creationId xmlns:a16="http://schemas.microsoft.com/office/drawing/2014/main" id="{3B366CAC-B34E-4A3F-AB6B-24F84A057246}"/>
              </a:ext>
            </a:extLst>
          </p:cNvPr>
          <p:cNvSpPr>
            <a:spLocks noGrp="1"/>
          </p:cNvSpPr>
          <p:nvPr>
            <p:ph type="sldNum" sz="quarter" idx="12"/>
          </p:nvPr>
        </p:nvSpPr>
        <p:spPr/>
        <p:txBody>
          <a:bodyPr/>
          <a:lstStyle/>
          <a:p>
            <a:fld id="{0778C724-3839-4D76-A707-B4C23905D055}" type="slidenum">
              <a:rPr lang="en-US" smtClean="0"/>
              <a:t>3</a:t>
            </a:fld>
            <a:endParaRPr lang="en-US"/>
          </a:p>
        </p:txBody>
      </p:sp>
    </p:spTree>
    <p:extLst>
      <p:ext uri="{BB962C8B-B14F-4D97-AF65-F5344CB8AC3E}">
        <p14:creationId xmlns:p14="http://schemas.microsoft.com/office/powerpoint/2010/main" val="26097195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CC8AE-C498-4811-8E91-6876E4E1106B}"/>
              </a:ext>
            </a:extLst>
          </p:cNvPr>
          <p:cNvSpPr>
            <a:spLocks noGrp="1"/>
          </p:cNvSpPr>
          <p:nvPr>
            <p:ph type="title"/>
          </p:nvPr>
        </p:nvSpPr>
        <p:spPr/>
        <p:txBody>
          <a:bodyPr/>
          <a:lstStyle/>
          <a:p>
            <a:r>
              <a:rPr lang="en-US" dirty="0"/>
              <a:t>Break + Quiz</a:t>
            </a:r>
          </a:p>
        </p:txBody>
      </p:sp>
      <p:sp>
        <p:nvSpPr>
          <p:cNvPr id="3" name="Content Placeholder 2">
            <a:extLst>
              <a:ext uri="{FF2B5EF4-FFF2-40B4-BE49-F238E27FC236}">
                <a16:creationId xmlns:a16="http://schemas.microsoft.com/office/drawing/2014/main" id="{95748590-1808-4AA5-B592-C13E71EF3804}"/>
              </a:ext>
            </a:extLst>
          </p:cNvPr>
          <p:cNvSpPr>
            <a:spLocks noGrp="1"/>
          </p:cNvSpPr>
          <p:nvPr>
            <p:ph idx="1"/>
          </p:nvPr>
        </p:nvSpPr>
        <p:spPr>
          <a:xfrm>
            <a:off x="607595" y="1142999"/>
            <a:ext cx="10972800" cy="5213351"/>
          </a:xfrm>
        </p:spPr>
        <p:txBody>
          <a:bodyPr>
            <a:normAutofit lnSpcReduction="10000"/>
          </a:bodyPr>
          <a:lstStyle/>
          <a:p>
            <a:r>
              <a:rPr kumimoji="0" lang="en-US" altLang="en-US" sz="2400" b="1" i="0" u="none" strike="noStrike" cap="none" normalizeH="0" baseline="0" dirty="0">
                <a:ln>
                  <a:noFill/>
                </a:ln>
                <a:effectLst/>
                <a:cs typeface="Courier New" panose="02070309020205020404" pitchFamily="49" charset="0"/>
              </a:rPr>
              <a:t>Optimize the following code:    </a:t>
            </a:r>
            <a:r>
              <a:rPr kumimoji="0" lang="en-US" altLang="en-US" sz="2400" i="0" u="none" strike="noStrike" cap="none" normalizeH="0" baseline="0" dirty="0">
                <a:ln>
                  <a:noFill/>
                </a:ln>
                <a:effectLst/>
                <a:cs typeface="Courier New" panose="02070309020205020404" pitchFamily="49" charset="0"/>
              </a:rPr>
              <a:t>(hint: could be MUCH smaller)</a:t>
            </a:r>
            <a:endParaRPr kumimoji="0" lang="en-US" altLang="en-US" sz="2400" b="1" i="0" u="none" strike="noStrike" cap="none" normalizeH="0" baseline="0" dirty="0">
              <a:ln>
                <a:noFill/>
              </a:ln>
              <a:effectLst/>
              <a:cs typeface="Courier New" panose="02070309020205020404" pitchFamily="49" charset="0"/>
            </a:endParaRPr>
          </a:p>
          <a:p>
            <a:pPr marL="457200" lvl="1" indent="0">
              <a:buNone/>
            </a:pPr>
            <a:r>
              <a:rPr kumimoji="0" lang="en-US" altLang="en-US" b="1" i="0" u="none" strike="noStrike" cap="none" normalizeH="0" baseline="0" dirty="0">
                <a:ln>
                  <a:noFill/>
                </a:ln>
                <a:solidFill>
                  <a:srgbClr val="333399"/>
                </a:solidFill>
                <a:effectLst/>
                <a:latin typeface="Courier New" panose="02070309020205020404" pitchFamily="49" charset="0"/>
                <a:cs typeface="Courier New" panose="02070309020205020404" pitchFamily="49" charset="0"/>
              </a:rPr>
              <a:t>long</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err="1">
                <a:ln>
                  <a:noFill/>
                </a:ln>
                <a:solidFill>
                  <a:srgbClr val="0066BB"/>
                </a:solidFill>
                <a:effectLst/>
                <a:latin typeface="Courier New" panose="02070309020205020404" pitchFamily="49" charset="0"/>
                <a:cs typeface="Courier New" panose="02070309020205020404" pitchFamily="49" charset="0"/>
              </a:rPr>
              <a:t>multi_loop</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dirty="0">
                <a:ln>
                  <a:noFill/>
                </a:ln>
                <a:solidFill>
                  <a:srgbClr val="333399"/>
                </a:solidFill>
                <a:effectLst/>
                <a:latin typeface="Courier New" panose="02070309020205020404" pitchFamily="49" charset="0"/>
                <a:cs typeface="Courier New" panose="02070309020205020404" pitchFamily="49" charset="0"/>
              </a:rPr>
              <a:t>long</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orig_value</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b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333399"/>
                </a:solidFill>
                <a:effectLst/>
                <a:latin typeface="Courier New" panose="02070309020205020404" pitchFamily="49" charset="0"/>
                <a:cs typeface="Courier New" panose="02070309020205020404" pitchFamily="49" charset="0"/>
              </a:rPr>
              <a:t>long</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new_value</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 </a:t>
            </a:r>
            <a:r>
              <a:rPr kumimoji="0" lang="en-US" altLang="en-US" b="1" i="0" u="none" strike="noStrike" cap="none" normalizeH="0" baseline="0" dirty="0">
                <a:ln>
                  <a:noFill/>
                </a:ln>
                <a:solidFill>
                  <a:srgbClr val="0000DD"/>
                </a:solidFill>
                <a:effectLst/>
                <a:latin typeface="Courier New" panose="02070309020205020404" pitchFamily="49" charset="0"/>
                <a:cs typeface="Courier New" panose="02070309020205020404" pitchFamily="49" charset="0"/>
              </a:rPr>
              <a:t>0</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008800"/>
                </a:solidFill>
                <a:effectLst/>
                <a:latin typeface="Courier New" panose="02070309020205020404" pitchFamily="49" charset="0"/>
                <a:cs typeface="Courier New" panose="02070309020205020404" pitchFamily="49" charset="0"/>
              </a:rPr>
              <a:t>for</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333399"/>
                </a:solidFill>
                <a:effectLst/>
                <a:latin typeface="Courier New" panose="02070309020205020404" pitchFamily="49" charset="0"/>
                <a:cs typeface="Courier New" panose="02070309020205020404" pitchFamily="49" charset="0"/>
              </a:rPr>
              <a:t>int</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i</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dirty="0">
                <a:ln>
                  <a:noFill/>
                </a:ln>
                <a:solidFill>
                  <a:srgbClr val="0000DD"/>
                </a:solidFill>
                <a:effectLst/>
                <a:latin typeface="Courier New" panose="02070309020205020404" pitchFamily="49" charset="0"/>
                <a:cs typeface="Courier New" panose="02070309020205020404" pitchFamily="49" charset="0"/>
              </a:rPr>
              <a:t>0</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i</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&lt;</a:t>
            </a:r>
            <a:r>
              <a:rPr kumimoji="0" lang="en-US" altLang="en-US" b="1" i="0" u="none" strike="noStrike" cap="none" normalizeH="0" baseline="0" dirty="0">
                <a:ln>
                  <a:noFill/>
                </a:ln>
                <a:solidFill>
                  <a:srgbClr val="0000DD"/>
                </a:solidFill>
                <a:effectLst/>
                <a:latin typeface="Courier New" panose="02070309020205020404" pitchFamily="49" charset="0"/>
                <a:cs typeface="Courier New" panose="02070309020205020404" pitchFamily="49" charset="0"/>
              </a:rPr>
              <a:t>4</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i</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b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008800"/>
                </a:solidFill>
                <a:effectLst/>
                <a:latin typeface="Courier New" panose="02070309020205020404" pitchFamily="49" charset="0"/>
                <a:cs typeface="Courier New" panose="02070309020205020404" pitchFamily="49" charset="0"/>
              </a:rPr>
              <a:t>for</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333399"/>
                </a:solidFill>
                <a:effectLst/>
                <a:latin typeface="Courier New" panose="02070309020205020404" pitchFamily="49" charset="0"/>
                <a:cs typeface="Courier New" panose="02070309020205020404" pitchFamily="49" charset="0"/>
              </a:rPr>
              <a:t>int</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j=</a:t>
            </a:r>
            <a:r>
              <a:rPr kumimoji="0" lang="en-US" altLang="en-US" b="1" i="0" u="none" strike="noStrike" cap="none" normalizeH="0" baseline="0" dirty="0">
                <a:ln>
                  <a:noFill/>
                </a:ln>
                <a:solidFill>
                  <a:srgbClr val="0000DD"/>
                </a:solidFill>
                <a:effectLst/>
                <a:latin typeface="Courier New" panose="02070309020205020404" pitchFamily="49" charset="0"/>
                <a:cs typeface="Courier New" panose="02070309020205020404" pitchFamily="49" charset="0"/>
              </a:rPr>
              <a:t>0</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j&lt;</a:t>
            </a:r>
            <a:r>
              <a:rPr kumimoji="0" lang="en-US" altLang="en-US" b="1" i="0" u="none" strike="noStrike" cap="none" normalizeH="0" baseline="0" dirty="0">
                <a:ln>
                  <a:noFill/>
                </a:ln>
                <a:solidFill>
                  <a:srgbClr val="0000DD"/>
                </a:solidFill>
                <a:effectLst/>
                <a:latin typeface="Courier New" panose="02070309020205020404" pitchFamily="49" charset="0"/>
                <a:cs typeface="Courier New" panose="02070309020205020404" pitchFamily="49" charset="0"/>
              </a:rPr>
              <a:t>8</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j++</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b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new_value</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 </a:t>
            </a:r>
            <a:r>
              <a:rPr kumimoji="0" lang="en-US" altLang="en-US" b="1" i="0" u="none" strike="noStrike" cap="none" normalizeH="0" baseline="0" dirty="0">
                <a:ln>
                  <a:noFill/>
                </a:ln>
                <a:solidFill>
                  <a:srgbClr val="0000DD"/>
                </a:solidFill>
                <a:effectLst/>
                <a:latin typeface="Courier New" panose="02070309020205020404" pitchFamily="49" charset="0"/>
                <a:cs typeface="Courier New" panose="02070309020205020404" pitchFamily="49" charset="0"/>
              </a:rPr>
              <a:t>1</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b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new_value</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 </a:t>
            </a:r>
            <a:r>
              <a:rPr kumimoji="0" lang="en-US" altLang="en-US"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orig_value</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b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008800"/>
                </a:solidFill>
                <a:effectLst/>
                <a:latin typeface="Courier New" panose="02070309020205020404" pitchFamily="49" charset="0"/>
                <a:cs typeface="Courier New" panose="02070309020205020404" pitchFamily="49" charset="0"/>
              </a:rPr>
              <a:t>return</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new_value</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endParaRPr kumimoji="0" lang="en-US" altLang="en-US" sz="4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pPr marL="457200" lvl="1" indent="0">
              <a:buNone/>
            </a:pPr>
            <a:r>
              <a:rPr kumimoji="0" lang="en-US" altLang="en-US" b="1" i="0" u="none" strike="noStrike" cap="none" normalizeH="0" baseline="0" dirty="0">
                <a:ln>
                  <a:noFill/>
                </a:ln>
                <a:solidFill>
                  <a:srgbClr val="333399"/>
                </a:solidFill>
                <a:effectLst/>
                <a:latin typeface="Courier New" panose="02070309020205020404" pitchFamily="49" charset="0"/>
                <a:cs typeface="Courier New" panose="02070309020205020404" pitchFamily="49" charset="0"/>
              </a:rPr>
              <a:t>long</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err="1">
                <a:ln>
                  <a:noFill/>
                </a:ln>
                <a:solidFill>
                  <a:srgbClr val="0066BB"/>
                </a:solidFill>
                <a:effectLst/>
                <a:latin typeface="Courier New" panose="02070309020205020404" pitchFamily="49" charset="0"/>
                <a:cs typeface="Courier New" panose="02070309020205020404" pitchFamily="49" charset="0"/>
              </a:rPr>
              <a:t>multi_loop</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dirty="0">
                <a:ln>
                  <a:noFill/>
                </a:ln>
                <a:solidFill>
                  <a:srgbClr val="333399"/>
                </a:solidFill>
                <a:effectLst/>
                <a:latin typeface="Courier New" panose="02070309020205020404" pitchFamily="49" charset="0"/>
                <a:cs typeface="Courier New" panose="02070309020205020404" pitchFamily="49" charset="0"/>
              </a:rPr>
              <a:t>long</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orig_value</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457200" lvl="1" indent="0">
              <a:buNone/>
            </a:pPr>
            <a:r>
              <a:rPr lang="en-US" altLang="en-US" dirty="0">
                <a:solidFill>
                  <a:srgbClr val="333333"/>
                </a:solidFill>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008800"/>
                </a:solidFill>
                <a:effectLst/>
                <a:latin typeface="Courier New" panose="02070309020205020404" pitchFamily="49" charset="0"/>
                <a:cs typeface="Courier New" panose="02070309020205020404" pitchFamily="49" charset="0"/>
              </a:rPr>
              <a:t>return</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0000DD"/>
                </a:solidFill>
                <a:effectLst/>
                <a:latin typeface="Courier New" panose="02070309020205020404" pitchFamily="49" charset="0"/>
                <a:cs typeface="Courier New" panose="02070309020205020404" pitchFamily="49" charset="0"/>
              </a:rPr>
              <a:t>4</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orig_value</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 </a:t>
            </a:r>
            <a:r>
              <a:rPr kumimoji="0" lang="en-US" altLang="en-US" b="1" i="0" u="none" strike="noStrike" cap="none" normalizeH="0" baseline="0" dirty="0">
                <a:ln>
                  <a:noFill/>
                </a:ln>
                <a:solidFill>
                  <a:srgbClr val="0000DD"/>
                </a:solidFill>
                <a:effectLst/>
                <a:latin typeface="Courier New" panose="02070309020205020404" pitchFamily="49" charset="0"/>
                <a:cs typeface="Courier New" panose="02070309020205020404" pitchFamily="49" charset="0"/>
              </a:rPr>
              <a:t>32</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0209BE0B-CB7E-4DEE-8347-C97B543754F9}"/>
              </a:ext>
            </a:extLst>
          </p:cNvPr>
          <p:cNvSpPr>
            <a:spLocks noGrp="1"/>
          </p:cNvSpPr>
          <p:nvPr>
            <p:ph type="sldNum" sz="quarter" idx="12"/>
          </p:nvPr>
        </p:nvSpPr>
        <p:spPr/>
        <p:txBody>
          <a:bodyPr/>
          <a:lstStyle/>
          <a:p>
            <a:fld id="{0778C724-3839-4D76-A707-B4C23905D055}" type="slidenum">
              <a:rPr lang="en-US" smtClean="0"/>
              <a:t>30</a:t>
            </a:fld>
            <a:endParaRPr lang="en-US"/>
          </a:p>
        </p:txBody>
      </p:sp>
    </p:spTree>
    <p:extLst>
      <p:ext uri="{BB962C8B-B14F-4D97-AF65-F5344CB8AC3E}">
        <p14:creationId xmlns:p14="http://schemas.microsoft.com/office/powerpoint/2010/main" val="37953453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E4CC8D-826F-4242-A164-B180748AA694}"/>
              </a:ext>
            </a:extLst>
          </p:cNvPr>
          <p:cNvSpPr>
            <a:spLocks noGrp="1"/>
          </p:cNvSpPr>
          <p:nvPr>
            <p:ph type="sldNum" sz="quarter" idx="12"/>
          </p:nvPr>
        </p:nvSpPr>
        <p:spPr/>
        <p:txBody>
          <a:bodyPr/>
          <a:lstStyle/>
          <a:p>
            <a:fld id="{0778C724-3839-4D76-A707-B4C23905D055}" type="slidenum">
              <a:rPr lang="en-US" smtClean="0"/>
              <a:pPr/>
              <a:t>31</a:t>
            </a:fld>
            <a:endParaRPr lang="en-US" dirty="0"/>
          </a:p>
        </p:txBody>
      </p:sp>
      <p:sp>
        <p:nvSpPr>
          <p:cNvPr id="8" name="Text Placeholder 7">
            <a:extLst>
              <a:ext uri="{FF2B5EF4-FFF2-40B4-BE49-F238E27FC236}">
                <a16:creationId xmlns:a16="http://schemas.microsoft.com/office/drawing/2014/main" id="{B973E2CD-F5CF-4EB2-8FFE-BEF643D03035}"/>
              </a:ext>
            </a:extLst>
          </p:cNvPr>
          <p:cNvSpPr>
            <a:spLocks noGrp="1"/>
          </p:cNvSpPr>
          <p:nvPr>
            <p:ph type="body" sz="quarter" idx="13"/>
          </p:nvPr>
        </p:nvSpPr>
        <p:spPr/>
        <p:txBody>
          <a:bodyPr/>
          <a:lstStyle/>
          <a:p>
            <a:r>
              <a:rPr lang="en-US" dirty="0"/>
              <a:t>Compilers and Optimizations</a:t>
            </a:r>
          </a:p>
          <a:p>
            <a:pPr lvl="1"/>
            <a:endParaRPr lang="en-US" dirty="0"/>
          </a:p>
          <a:p>
            <a:r>
              <a:rPr lang="en-US" dirty="0"/>
              <a:t>Local Optimizations</a:t>
            </a:r>
          </a:p>
          <a:p>
            <a:r>
              <a:rPr lang="en-US" dirty="0"/>
              <a:t>Global Optimizations</a:t>
            </a:r>
          </a:p>
          <a:p>
            <a:pPr lvl="1"/>
            <a:endParaRPr lang="en-US" dirty="0"/>
          </a:p>
          <a:p>
            <a:r>
              <a:rPr lang="en-US" b="1" dirty="0"/>
              <a:t>Obstacles to Optimization</a:t>
            </a:r>
          </a:p>
          <a:p>
            <a:pPr lvl="1"/>
            <a:endParaRPr lang="en-US" dirty="0"/>
          </a:p>
          <a:p>
            <a:r>
              <a:rPr lang="en-US" dirty="0"/>
              <a:t>GNU C Compiler (GCC)</a:t>
            </a:r>
          </a:p>
        </p:txBody>
      </p:sp>
      <p:sp>
        <p:nvSpPr>
          <p:cNvPr id="7" name="Title 6">
            <a:extLst>
              <a:ext uri="{FF2B5EF4-FFF2-40B4-BE49-F238E27FC236}">
                <a16:creationId xmlns:a16="http://schemas.microsoft.com/office/drawing/2014/main" id="{FF4148B5-F7F1-4E4C-AFA8-582DA01BECA1}"/>
              </a:ext>
            </a:extLst>
          </p:cNvPr>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40733721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ChangeArrowheads="1"/>
          </p:cNvSpPr>
          <p:nvPr>
            <p:ph type="title"/>
          </p:nvPr>
        </p:nvSpPr>
        <p:spPr/>
        <p:txBody>
          <a:bodyPr/>
          <a:lstStyle/>
          <a:p>
            <a:r>
              <a:rPr lang="en-US" dirty="0"/>
              <a:t>Limits to compiler optimization</a:t>
            </a:r>
          </a:p>
        </p:txBody>
      </p:sp>
      <p:sp>
        <p:nvSpPr>
          <p:cNvPr id="384003" name="Rectangle 3"/>
          <p:cNvSpPr>
            <a:spLocks noGrp="1" noChangeArrowheads="1"/>
          </p:cNvSpPr>
          <p:nvPr>
            <p:ph idx="1"/>
          </p:nvPr>
        </p:nvSpPr>
        <p:spPr/>
        <p:txBody>
          <a:bodyPr vert="horz" lIns="90487" tIns="44450" rIns="90487" bIns="44450" rtlCol="0">
            <a:normAutofit fontScale="85000" lnSpcReduction="10000"/>
          </a:bodyPr>
          <a:lstStyle/>
          <a:p>
            <a:pPr>
              <a:spcBef>
                <a:spcPts val="0"/>
              </a:spcBef>
            </a:pPr>
            <a:r>
              <a:rPr lang="en-US" dirty="0"/>
              <a:t>Generally cannot improve algorithmic complexity</a:t>
            </a:r>
          </a:p>
          <a:p>
            <a:pPr lvl="1"/>
            <a:r>
              <a:rPr lang="en-US" dirty="0"/>
              <a:t>Only constant factors, but those can be worth 10x or more…</a:t>
            </a:r>
          </a:p>
          <a:p>
            <a:pPr lvl="1"/>
            <a:endParaRPr lang="en-US" dirty="0"/>
          </a:p>
          <a:p>
            <a:pPr>
              <a:spcBef>
                <a:spcPts val="1800"/>
              </a:spcBef>
            </a:pPr>
            <a:r>
              <a:rPr lang="en-US" dirty="0"/>
              <a:t>MUST NOT cause any change in program behavior</a:t>
            </a:r>
          </a:p>
          <a:p>
            <a:pPr lvl="1"/>
            <a:r>
              <a:rPr lang="en-US" dirty="0"/>
              <a:t>Programmer may not care about “edge case” behavior, but compiler does not know that</a:t>
            </a:r>
          </a:p>
          <a:p>
            <a:pPr lvl="1"/>
            <a:r>
              <a:rPr lang="en-US" dirty="0"/>
              <a:t>Exception: language may declare some changes acceptable</a:t>
            </a:r>
          </a:p>
          <a:p>
            <a:pPr lvl="1"/>
            <a:endParaRPr lang="en-US" dirty="0"/>
          </a:p>
          <a:p>
            <a:pPr>
              <a:spcBef>
                <a:spcPts val="1800"/>
              </a:spcBef>
            </a:pPr>
            <a:r>
              <a:rPr lang="en-US" dirty="0"/>
              <a:t>Often only analyze one function at a time</a:t>
            </a:r>
          </a:p>
          <a:p>
            <a:pPr lvl="1"/>
            <a:r>
              <a:rPr lang="en-US" dirty="0"/>
              <a:t>Whole-program analysis (“LTO”) expensive but gaining popularity</a:t>
            </a:r>
          </a:p>
          <a:p>
            <a:pPr lvl="1"/>
            <a:r>
              <a:rPr lang="en-US" dirty="0"/>
              <a:t>Exception: </a:t>
            </a:r>
            <a:r>
              <a:rPr lang="en-US" i="1" dirty="0" err="1"/>
              <a:t>inlining</a:t>
            </a:r>
            <a:r>
              <a:rPr lang="en-US" dirty="0"/>
              <a:t> merges many functions into one</a:t>
            </a:r>
          </a:p>
          <a:p>
            <a:pPr lvl="1"/>
            <a:endParaRPr lang="en-US" dirty="0"/>
          </a:p>
          <a:p>
            <a:pPr>
              <a:spcBef>
                <a:spcPts val="1800"/>
              </a:spcBef>
            </a:pPr>
            <a:r>
              <a:rPr lang="en-US" dirty="0"/>
              <a:t>Tricky to anticipate run-time inputs</a:t>
            </a:r>
          </a:p>
          <a:p>
            <a:pPr lvl="1"/>
            <a:r>
              <a:rPr lang="en-US" dirty="0"/>
              <a:t>Profile-guided optimization can help with common case, but…</a:t>
            </a:r>
          </a:p>
          <a:p>
            <a:pPr lvl="1"/>
            <a:r>
              <a:rPr lang="en-US" dirty="0"/>
              <a:t>“Worst case” performance can be just as important as “normal”</a:t>
            </a:r>
          </a:p>
        </p:txBody>
      </p:sp>
      <p:sp>
        <p:nvSpPr>
          <p:cNvPr id="4" name="Slide Number Placeholder 2">
            <a:extLst>
              <a:ext uri="{FF2B5EF4-FFF2-40B4-BE49-F238E27FC236}">
                <a16:creationId xmlns:a16="http://schemas.microsoft.com/office/drawing/2014/main" id="{203CAD80-E316-4FA4-ABC9-B7D8A0775457}"/>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32</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400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400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8400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400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8400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84003">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4003">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84003">
                                            <p:txEl>
                                              <p:pRg st="12" end="1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8400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85159-24EE-89BC-FE51-44541DE9C357}"/>
              </a:ext>
            </a:extLst>
          </p:cNvPr>
          <p:cNvSpPr>
            <a:spLocks noGrp="1"/>
          </p:cNvSpPr>
          <p:nvPr>
            <p:ph type="title"/>
          </p:nvPr>
        </p:nvSpPr>
        <p:spPr/>
        <p:txBody>
          <a:bodyPr/>
          <a:lstStyle/>
          <a:p>
            <a:r>
              <a:rPr lang="en-US" dirty="0"/>
              <a:t>Optimization Challenges</a:t>
            </a:r>
          </a:p>
        </p:txBody>
      </p:sp>
      <p:sp>
        <p:nvSpPr>
          <p:cNvPr id="3" name="Content Placeholder 2">
            <a:extLst>
              <a:ext uri="{FF2B5EF4-FFF2-40B4-BE49-F238E27FC236}">
                <a16:creationId xmlns:a16="http://schemas.microsoft.com/office/drawing/2014/main" id="{F9FCE971-9BC6-A655-460F-F93C3EBB8435}"/>
              </a:ext>
            </a:extLst>
          </p:cNvPr>
          <p:cNvSpPr>
            <a:spLocks noGrp="1"/>
          </p:cNvSpPr>
          <p:nvPr>
            <p:ph idx="1"/>
          </p:nvPr>
        </p:nvSpPr>
        <p:spPr/>
        <p:txBody>
          <a:bodyPr/>
          <a:lstStyle/>
          <a:p>
            <a:pPr marL="514350" indent="-514350">
              <a:buFont typeface="+mj-lt"/>
              <a:buAutoNum type="arabicPeriod"/>
            </a:pPr>
            <a:r>
              <a:rPr lang="en-US" b="1" dirty="0"/>
              <a:t>Memory aliasing</a:t>
            </a:r>
          </a:p>
          <a:p>
            <a:pPr marL="914400" lvl="1" indent="-457200">
              <a:buFont typeface="+mj-lt"/>
              <a:buAutoNum type="arabicPeriod"/>
            </a:pPr>
            <a:endParaRPr lang="en-US" dirty="0"/>
          </a:p>
          <a:p>
            <a:pPr marL="514350" indent="-514350">
              <a:buFont typeface="+mj-lt"/>
              <a:buAutoNum type="arabicPeriod"/>
            </a:pPr>
            <a:r>
              <a:rPr lang="en-US" dirty="0"/>
              <a:t>Function calls</a:t>
            </a:r>
          </a:p>
          <a:p>
            <a:pPr marL="914400" lvl="1" indent="-457200">
              <a:buFont typeface="+mj-lt"/>
              <a:buAutoNum type="arabicPeriod"/>
            </a:pPr>
            <a:endParaRPr lang="en-US" dirty="0"/>
          </a:p>
          <a:p>
            <a:pPr marL="514350" indent="-514350">
              <a:buFont typeface="+mj-lt"/>
              <a:buAutoNum type="arabicPeriod"/>
            </a:pPr>
            <a:r>
              <a:rPr lang="en-US" dirty="0"/>
              <a:t>Non-associative arithmetic</a:t>
            </a:r>
          </a:p>
          <a:p>
            <a:pPr marL="914400" lvl="1" indent="-457200">
              <a:buFont typeface="+mj-lt"/>
              <a:buAutoNum type="arabicPeriod"/>
            </a:pPr>
            <a:endParaRPr lang="en-US" dirty="0"/>
          </a:p>
          <a:p>
            <a:pPr marL="514350" indent="-514350">
              <a:buFont typeface="+mj-lt"/>
              <a:buAutoNum type="arabicPeriod"/>
            </a:pPr>
            <a:r>
              <a:rPr lang="en-US" dirty="0"/>
              <a:t>Larger cache optimizations</a:t>
            </a:r>
          </a:p>
        </p:txBody>
      </p:sp>
      <p:sp>
        <p:nvSpPr>
          <p:cNvPr id="4" name="Slide Number Placeholder 3">
            <a:extLst>
              <a:ext uri="{FF2B5EF4-FFF2-40B4-BE49-F238E27FC236}">
                <a16:creationId xmlns:a16="http://schemas.microsoft.com/office/drawing/2014/main" id="{C17AF2A3-AE5C-59B6-1FEC-2C82D204351B}"/>
              </a:ext>
            </a:extLst>
          </p:cNvPr>
          <p:cNvSpPr>
            <a:spLocks noGrp="1"/>
          </p:cNvSpPr>
          <p:nvPr>
            <p:ph type="sldNum" sz="quarter" idx="12"/>
          </p:nvPr>
        </p:nvSpPr>
        <p:spPr/>
        <p:txBody>
          <a:bodyPr/>
          <a:lstStyle/>
          <a:p>
            <a:fld id="{0778C724-3839-4D76-A707-B4C23905D055}" type="slidenum">
              <a:rPr lang="en-US" smtClean="0"/>
              <a:t>33</a:t>
            </a:fld>
            <a:endParaRPr lang="en-US"/>
          </a:p>
        </p:txBody>
      </p:sp>
    </p:spTree>
    <p:extLst>
      <p:ext uri="{BB962C8B-B14F-4D97-AF65-F5344CB8AC3E}">
        <p14:creationId xmlns:p14="http://schemas.microsoft.com/office/powerpoint/2010/main" val="27615370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8" name="Rectangle 7"/>
          <p:cNvSpPr>
            <a:spLocks noChangeArrowheads="1"/>
          </p:cNvSpPr>
          <p:nvPr/>
        </p:nvSpPr>
        <p:spPr bwMode="auto">
          <a:xfrm>
            <a:off x="330423" y="2855243"/>
            <a:ext cx="7941276" cy="2859757"/>
          </a:xfrm>
          <a:prstGeom prst="rect">
            <a:avLst/>
          </a:prstGeom>
          <a:noFill/>
          <a:ln w="57150" cmpd="thickThin">
            <a:noFill/>
            <a:miter lim="800000"/>
            <a:headEnd/>
            <a:tailEnd/>
          </a:ln>
        </p:spPr>
        <p:txBody>
          <a:bodyPr wrap="none" lIns="90487" tIns="44450" rIns="90487" bIns="44450">
            <a:spAutoFit/>
          </a:bodyPr>
          <a:lstStyle/>
          <a:p>
            <a:pPr algn="l">
              <a:lnSpc>
                <a:spcPct val="100000"/>
              </a:lnSpc>
            </a:pPr>
            <a:r>
              <a:rPr lang="en-US" sz="2000" dirty="0">
                <a:latin typeface="Consolas" panose="020B0609020204030204" pitchFamily="49" charset="0"/>
              </a:rPr>
              <a:t>/* Sum rows of n X n matrix a and store in vector b. */</a:t>
            </a:r>
          </a:p>
          <a:p>
            <a:pPr algn="l">
              <a:lnSpc>
                <a:spcPct val="100000"/>
              </a:lnSpc>
            </a:pPr>
            <a:r>
              <a:rPr lang="en-US" sz="2000" dirty="0">
                <a:latin typeface="Consolas" panose="020B0609020204030204" pitchFamily="49" charset="0"/>
              </a:rPr>
              <a:t>void sum_rows1(double *a, double *b, long n) {</a:t>
            </a:r>
          </a:p>
          <a:p>
            <a:pPr algn="l">
              <a:lnSpc>
                <a:spcPct val="100000"/>
              </a:lnSpc>
            </a:pPr>
            <a:r>
              <a:rPr lang="en-US" sz="2000" dirty="0">
                <a:latin typeface="Consolas" panose="020B0609020204030204" pitchFamily="49" charset="0"/>
              </a:rPr>
              <a:t>    long </a:t>
            </a:r>
            <a:r>
              <a:rPr lang="en-US" sz="2000" dirty="0" err="1">
                <a:latin typeface="Consolas" panose="020B0609020204030204" pitchFamily="49" charset="0"/>
              </a:rPr>
              <a:t>i</a:t>
            </a:r>
            <a:r>
              <a:rPr lang="en-US" sz="2000" dirty="0">
                <a:latin typeface="Consolas" panose="020B0609020204030204" pitchFamily="49" charset="0"/>
              </a:rPr>
              <a:t>, j;</a:t>
            </a:r>
          </a:p>
          <a:p>
            <a:pPr algn="l">
              <a:lnSpc>
                <a:spcPct val="100000"/>
              </a:lnSpc>
            </a:pPr>
            <a:r>
              <a:rPr lang="en-US" sz="2000" dirty="0">
                <a:latin typeface="Consolas" panose="020B0609020204030204" pitchFamily="49" charset="0"/>
              </a:rPr>
              <a:t>    for (</a:t>
            </a:r>
            <a:r>
              <a:rPr lang="en-US" sz="2000" dirty="0" err="1">
                <a:latin typeface="Consolas" panose="020B0609020204030204" pitchFamily="49" charset="0"/>
              </a:rPr>
              <a:t>i</a:t>
            </a:r>
            <a:r>
              <a:rPr lang="en-US" sz="2000" dirty="0">
                <a:latin typeface="Consolas" panose="020B0609020204030204" pitchFamily="49" charset="0"/>
              </a:rPr>
              <a:t> = 0; </a:t>
            </a:r>
            <a:r>
              <a:rPr lang="en-US" sz="2000" dirty="0" err="1">
                <a:latin typeface="Consolas" panose="020B0609020204030204" pitchFamily="49" charset="0"/>
              </a:rPr>
              <a:t>i</a:t>
            </a:r>
            <a:r>
              <a:rPr lang="en-US" sz="2000" dirty="0">
                <a:latin typeface="Consolas" panose="020B0609020204030204" pitchFamily="49" charset="0"/>
              </a:rPr>
              <a:t> &lt; n; </a:t>
            </a:r>
            <a:r>
              <a:rPr lang="en-US" sz="2000" dirty="0" err="1">
                <a:latin typeface="Consolas" panose="020B0609020204030204" pitchFamily="49" charset="0"/>
              </a:rPr>
              <a:t>i</a:t>
            </a:r>
            <a:r>
              <a:rPr lang="en-US" sz="2000" dirty="0">
                <a:latin typeface="Consolas" panose="020B0609020204030204" pitchFamily="49" charset="0"/>
              </a:rPr>
              <a:t>++) {</a:t>
            </a:r>
          </a:p>
          <a:p>
            <a:pPr algn="l">
              <a:lnSpc>
                <a:spcPct val="100000"/>
              </a:lnSpc>
            </a:pPr>
            <a:r>
              <a:rPr lang="en-US" sz="2000" dirty="0">
                <a:latin typeface="Consolas" panose="020B0609020204030204" pitchFamily="49" charset="0"/>
              </a:rPr>
              <a:t>	b[</a:t>
            </a:r>
            <a:r>
              <a:rPr lang="en-US" sz="2000" dirty="0" err="1">
                <a:latin typeface="Consolas" panose="020B0609020204030204" pitchFamily="49" charset="0"/>
              </a:rPr>
              <a:t>i</a:t>
            </a:r>
            <a:r>
              <a:rPr lang="en-US" sz="2000" dirty="0">
                <a:latin typeface="Consolas" panose="020B0609020204030204" pitchFamily="49" charset="0"/>
              </a:rPr>
              <a:t>] = 0;</a:t>
            </a:r>
          </a:p>
          <a:p>
            <a:pPr algn="l">
              <a:lnSpc>
                <a:spcPct val="100000"/>
              </a:lnSpc>
            </a:pPr>
            <a:r>
              <a:rPr lang="en-US" sz="2000" dirty="0">
                <a:latin typeface="Consolas" panose="020B0609020204030204" pitchFamily="49" charset="0"/>
              </a:rPr>
              <a:t>	for (j = 0; j &lt; n; j++)</a:t>
            </a:r>
          </a:p>
          <a:p>
            <a:pPr algn="l">
              <a:lnSpc>
                <a:spcPct val="100000"/>
              </a:lnSpc>
            </a:pPr>
            <a:r>
              <a:rPr lang="en-US" sz="2000" dirty="0">
                <a:latin typeface="Consolas" panose="020B0609020204030204" pitchFamily="49" charset="0"/>
              </a:rPr>
              <a:t>	    b[</a:t>
            </a:r>
            <a:r>
              <a:rPr lang="en-US" sz="2000" dirty="0" err="1">
                <a:latin typeface="Consolas" panose="020B0609020204030204" pitchFamily="49" charset="0"/>
              </a:rPr>
              <a:t>i</a:t>
            </a:r>
            <a:r>
              <a:rPr lang="en-US" sz="2000" dirty="0">
                <a:latin typeface="Consolas" panose="020B0609020204030204" pitchFamily="49" charset="0"/>
              </a:rPr>
              <a:t>] += a[</a:t>
            </a:r>
            <a:r>
              <a:rPr lang="en-US" sz="2000" dirty="0" err="1">
                <a:latin typeface="Consolas" panose="020B0609020204030204" pitchFamily="49" charset="0"/>
              </a:rPr>
              <a:t>i</a:t>
            </a:r>
            <a:r>
              <a:rPr lang="en-US" sz="2000" dirty="0">
                <a:latin typeface="Consolas" panose="020B0609020204030204" pitchFamily="49" charset="0"/>
              </a:rPr>
              <a:t>*n + j];</a:t>
            </a:r>
          </a:p>
          <a:p>
            <a:pPr algn="l">
              <a:lnSpc>
                <a:spcPct val="100000"/>
              </a:lnSpc>
            </a:pPr>
            <a:r>
              <a:rPr lang="en-US" sz="2000" dirty="0">
                <a:latin typeface="Consolas" panose="020B0609020204030204" pitchFamily="49" charset="0"/>
              </a:rPr>
              <a:t>    }</a:t>
            </a:r>
          </a:p>
          <a:p>
            <a:pPr algn="l">
              <a:lnSpc>
                <a:spcPct val="100000"/>
              </a:lnSpc>
            </a:pPr>
            <a:r>
              <a:rPr lang="en-US" sz="2000" dirty="0">
                <a:latin typeface="Consolas" panose="020B0609020204030204" pitchFamily="49" charset="0"/>
              </a:rPr>
              <a:t>}</a:t>
            </a:r>
          </a:p>
        </p:txBody>
      </p:sp>
      <p:sp>
        <p:nvSpPr>
          <p:cNvPr id="774146" name="Rectangle 2"/>
          <p:cNvSpPr>
            <a:spLocks noGrp="1" noChangeArrowheads="1"/>
          </p:cNvSpPr>
          <p:nvPr>
            <p:ph type="title"/>
          </p:nvPr>
        </p:nvSpPr>
        <p:spPr/>
        <p:txBody>
          <a:bodyPr/>
          <a:lstStyle/>
          <a:p>
            <a:pPr eaLnBrk="1" hangingPunct="1">
              <a:defRPr/>
            </a:pPr>
            <a:r>
              <a:rPr lang="en-US" dirty="0"/>
              <a:t>Memory Aliasing</a:t>
            </a:r>
          </a:p>
        </p:txBody>
      </p:sp>
      <p:sp>
        <p:nvSpPr>
          <p:cNvPr id="18435" name="Rectangle 9"/>
          <p:cNvSpPr>
            <a:spLocks noGrp="1" noChangeArrowheads="1"/>
          </p:cNvSpPr>
          <p:nvPr>
            <p:ph idx="1"/>
          </p:nvPr>
        </p:nvSpPr>
        <p:spPr/>
        <p:txBody>
          <a:bodyPr>
            <a:normAutofit/>
          </a:bodyPr>
          <a:lstStyle/>
          <a:p>
            <a:r>
              <a:rPr lang="en-US" dirty="0"/>
              <a:t>Code updates </a:t>
            </a:r>
            <a:r>
              <a:rPr lang="en-US" dirty="0">
                <a:latin typeface="Consolas" panose="020B0609020204030204" pitchFamily="49" charset="0"/>
              </a:rPr>
              <a:t>b[</a:t>
            </a:r>
            <a:r>
              <a:rPr lang="en-US" dirty="0" err="1">
                <a:latin typeface="Consolas" panose="020B0609020204030204" pitchFamily="49" charset="0"/>
              </a:rPr>
              <a:t>i</a:t>
            </a:r>
            <a:r>
              <a:rPr lang="en-US" dirty="0">
                <a:latin typeface="Consolas" panose="020B0609020204030204" pitchFamily="49" charset="0"/>
              </a:rPr>
              <a:t>]</a:t>
            </a:r>
            <a:r>
              <a:rPr lang="en-US" dirty="0"/>
              <a:t> on every iteration</a:t>
            </a:r>
          </a:p>
        </p:txBody>
      </p:sp>
      <p:sp>
        <p:nvSpPr>
          <p:cNvPr id="7" name="Rectangle 6">
            <a:extLst>
              <a:ext uri="{FF2B5EF4-FFF2-40B4-BE49-F238E27FC236}">
                <a16:creationId xmlns:a16="http://schemas.microsoft.com/office/drawing/2014/main" id="{6C79BE76-BA9C-4461-A06B-0AF3EF67800E}"/>
              </a:ext>
            </a:extLst>
          </p:cNvPr>
          <p:cNvSpPr/>
          <p:nvPr/>
        </p:nvSpPr>
        <p:spPr>
          <a:xfrm>
            <a:off x="1815922" y="4739427"/>
            <a:ext cx="2743200" cy="309091"/>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0C49086-8AD6-42AE-9270-DAD35620E420}"/>
              </a:ext>
            </a:extLst>
          </p:cNvPr>
          <p:cNvSpPr txBox="1"/>
          <p:nvPr/>
        </p:nvSpPr>
        <p:spPr>
          <a:xfrm>
            <a:off x="5860476" y="4600307"/>
            <a:ext cx="5050805" cy="1200329"/>
          </a:xfrm>
          <a:prstGeom prst="rect">
            <a:avLst/>
          </a:prstGeom>
          <a:noFill/>
        </p:spPr>
        <p:txBody>
          <a:bodyPr wrap="square" rtlCol="0">
            <a:spAutoFit/>
          </a:bodyPr>
          <a:lstStyle/>
          <a:p>
            <a:r>
              <a:rPr lang="en-US" sz="2400" dirty="0">
                <a:latin typeface="Courier New" panose="02070309020205020404" pitchFamily="49" charset="0"/>
                <a:cs typeface="Courier New" panose="02070309020205020404" pitchFamily="49" charset="0"/>
              </a:rPr>
              <a:t>b[</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a:t>
            </a:r>
            <a:r>
              <a:rPr lang="en-US" sz="2400" dirty="0"/>
              <a:t> </a:t>
            </a:r>
            <a:r>
              <a:rPr lang="en-US" sz="2400" i="1" dirty="0"/>
              <a:t>should</a:t>
            </a:r>
            <a:r>
              <a:rPr lang="en-US" sz="2400" dirty="0"/>
              <a:t> just be placed in a register and only a single memory write should occur</a:t>
            </a:r>
          </a:p>
        </p:txBody>
      </p:sp>
      <p:sp>
        <p:nvSpPr>
          <p:cNvPr id="14" name="Slide Number Placeholder 2">
            <a:extLst>
              <a:ext uri="{FF2B5EF4-FFF2-40B4-BE49-F238E27FC236}">
                <a16:creationId xmlns:a16="http://schemas.microsoft.com/office/drawing/2014/main" id="{BA3B0E35-9445-469D-9CF4-6C44E4132E7D}"/>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34</a:t>
            </a:fld>
            <a:endParaRPr lang="en-US" dirty="0"/>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8" name="Rectangle 7"/>
          <p:cNvSpPr>
            <a:spLocks noChangeArrowheads="1"/>
          </p:cNvSpPr>
          <p:nvPr/>
        </p:nvSpPr>
        <p:spPr bwMode="auto">
          <a:xfrm>
            <a:off x="330423" y="2855243"/>
            <a:ext cx="7941276" cy="2859757"/>
          </a:xfrm>
          <a:prstGeom prst="rect">
            <a:avLst/>
          </a:prstGeom>
          <a:noFill/>
          <a:ln w="57150" cmpd="thickThin">
            <a:noFill/>
            <a:miter lim="800000"/>
            <a:headEnd/>
            <a:tailEnd/>
          </a:ln>
        </p:spPr>
        <p:txBody>
          <a:bodyPr wrap="none" lIns="90487" tIns="44450" rIns="90487" bIns="44450">
            <a:spAutoFit/>
          </a:bodyPr>
          <a:lstStyle/>
          <a:p>
            <a:pPr algn="l">
              <a:lnSpc>
                <a:spcPct val="100000"/>
              </a:lnSpc>
            </a:pPr>
            <a:r>
              <a:rPr lang="en-US" sz="2000" dirty="0">
                <a:latin typeface="Consolas" panose="020B0609020204030204" pitchFamily="49" charset="0"/>
              </a:rPr>
              <a:t>/* Sum rows of n X n matrix a and store in vector b. */</a:t>
            </a:r>
          </a:p>
          <a:p>
            <a:pPr algn="l">
              <a:lnSpc>
                <a:spcPct val="100000"/>
              </a:lnSpc>
            </a:pPr>
            <a:r>
              <a:rPr lang="en-US" sz="2000" dirty="0">
                <a:latin typeface="Consolas" panose="020B0609020204030204" pitchFamily="49" charset="0"/>
              </a:rPr>
              <a:t>void sum_rows1(double *a, double *b, long n) {</a:t>
            </a:r>
          </a:p>
          <a:p>
            <a:pPr algn="l">
              <a:lnSpc>
                <a:spcPct val="100000"/>
              </a:lnSpc>
            </a:pPr>
            <a:r>
              <a:rPr lang="en-US" sz="2000" dirty="0">
                <a:latin typeface="Consolas" panose="020B0609020204030204" pitchFamily="49" charset="0"/>
              </a:rPr>
              <a:t>    long </a:t>
            </a:r>
            <a:r>
              <a:rPr lang="en-US" sz="2000" dirty="0" err="1">
                <a:latin typeface="Consolas" panose="020B0609020204030204" pitchFamily="49" charset="0"/>
              </a:rPr>
              <a:t>i</a:t>
            </a:r>
            <a:r>
              <a:rPr lang="en-US" sz="2000" dirty="0">
                <a:latin typeface="Consolas" panose="020B0609020204030204" pitchFamily="49" charset="0"/>
              </a:rPr>
              <a:t>, j;</a:t>
            </a:r>
          </a:p>
          <a:p>
            <a:pPr algn="l">
              <a:lnSpc>
                <a:spcPct val="100000"/>
              </a:lnSpc>
            </a:pPr>
            <a:r>
              <a:rPr lang="en-US" sz="2000" dirty="0">
                <a:latin typeface="Consolas" panose="020B0609020204030204" pitchFamily="49" charset="0"/>
              </a:rPr>
              <a:t>    for (</a:t>
            </a:r>
            <a:r>
              <a:rPr lang="en-US" sz="2000" dirty="0" err="1">
                <a:latin typeface="Consolas" panose="020B0609020204030204" pitchFamily="49" charset="0"/>
              </a:rPr>
              <a:t>i</a:t>
            </a:r>
            <a:r>
              <a:rPr lang="en-US" sz="2000" dirty="0">
                <a:latin typeface="Consolas" panose="020B0609020204030204" pitchFamily="49" charset="0"/>
              </a:rPr>
              <a:t> = 0; </a:t>
            </a:r>
            <a:r>
              <a:rPr lang="en-US" sz="2000" dirty="0" err="1">
                <a:latin typeface="Consolas" panose="020B0609020204030204" pitchFamily="49" charset="0"/>
              </a:rPr>
              <a:t>i</a:t>
            </a:r>
            <a:r>
              <a:rPr lang="en-US" sz="2000" dirty="0">
                <a:latin typeface="Consolas" panose="020B0609020204030204" pitchFamily="49" charset="0"/>
              </a:rPr>
              <a:t> &lt; n; </a:t>
            </a:r>
            <a:r>
              <a:rPr lang="en-US" sz="2000" dirty="0" err="1">
                <a:latin typeface="Consolas" panose="020B0609020204030204" pitchFamily="49" charset="0"/>
              </a:rPr>
              <a:t>i</a:t>
            </a:r>
            <a:r>
              <a:rPr lang="en-US" sz="2000" dirty="0">
                <a:latin typeface="Consolas" panose="020B0609020204030204" pitchFamily="49" charset="0"/>
              </a:rPr>
              <a:t>++) {</a:t>
            </a:r>
          </a:p>
          <a:p>
            <a:pPr algn="l">
              <a:lnSpc>
                <a:spcPct val="100000"/>
              </a:lnSpc>
            </a:pPr>
            <a:r>
              <a:rPr lang="en-US" sz="2000" dirty="0">
                <a:latin typeface="Consolas" panose="020B0609020204030204" pitchFamily="49" charset="0"/>
              </a:rPr>
              <a:t>	b[</a:t>
            </a:r>
            <a:r>
              <a:rPr lang="en-US" sz="2000" dirty="0" err="1">
                <a:latin typeface="Consolas" panose="020B0609020204030204" pitchFamily="49" charset="0"/>
              </a:rPr>
              <a:t>i</a:t>
            </a:r>
            <a:r>
              <a:rPr lang="en-US" sz="2000" dirty="0">
                <a:latin typeface="Consolas" panose="020B0609020204030204" pitchFamily="49" charset="0"/>
              </a:rPr>
              <a:t>] = 0;</a:t>
            </a:r>
          </a:p>
          <a:p>
            <a:pPr algn="l">
              <a:lnSpc>
                <a:spcPct val="100000"/>
              </a:lnSpc>
            </a:pPr>
            <a:r>
              <a:rPr lang="en-US" sz="2000" dirty="0">
                <a:latin typeface="Consolas" panose="020B0609020204030204" pitchFamily="49" charset="0"/>
              </a:rPr>
              <a:t>	for (j = 0; j &lt; n; j++)</a:t>
            </a:r>
          </a:p>
          <a:p>
            <a:pPr algn="l">
              <a:lnSpc>
                <a:spcPct val="100000"/>
              </a:lnSpc>
            </a:pPr>
            <a:r>
              <a:rPr lang="en-US" sz="2000" dirty="0">
                <a:latin typeface="Consolas" panose="020B0609020204030204" pitchFamily="49" charset="0"/>
              </a:rPr>
              <a:t>	    b[</a:t>
            </a:r>
            <a:r>
              <a:rPr lang="en-US" sz="2000" dirty="0" err="1">
                <a:latin typeface="Consolas" panose="020B0609020204030204" pitchFamily="49" charset="0"/>
              </a:rPr>
              <a:t>i</a:t>
            </a:r>
            <a:r>
              <a:rPr lang="en-US" sz="2000" dirty="0">
                <a:latin typeface="Consolas" panose="020B0609020204030204" pitchFamily="49" charset="0"/>
              </a:rPr>
              <a:t>] += a[</a:t>
            </a:r>
            <a:r>
              <a:rPr lang="en-US" sz="2000" dirty="0" err="1">
                <a:latin typeface="Consolas" panose="020B0609020204030204" pitchFamily="49" charset="0"/>
              </a:rPr>
              <a:t>i</a:t>
            </a:r>
            <a:r>
              <a:rPr lang="en-US" sz="2000" dirty="0">
                <a:latin typeface="Consolas" panose="020B0609020204030204" pitchFamily="49" charset="0"/>
              </a:rPr>
              <a:t>*n + j];</a:t>
            </a:r>
          </a:p>
          <a:p>
            <a:pPr algn="l">
              <a:lnSpc>
                <a:spcPct val="100000"/>
              </a:lnSpc>
            </a:pPr>
            <a:r>
              <a:rPr lang="en-US" sz="2000" dirty="0">
                <a:latin typeface="Consolas" panose="020B0609020204030204" pitchFamily="49" charset="0"/>
              </a:rPr>
              <a:t>    }</a:t>
            </a:r>
          </a:p>
          <a:p>
            <a:pPr algn="l">
              <a:lnSpc>
                <a:spcPct val="100000"/>
              </a:lnSpc>
            </a:pPr>
            <a:r>
              <a:rPr lang="en-US" sz="2000" dirty="0">
                <a:latin typeface="Consolas" panose="020B0609020204030204" pitchFamily="49" charset="0"/>
              </a:rPr>
              <a:t>}</a:t>
            </a:r>
          </a:p>
        </p:txBody>
      </p:sp>
      <p:sp>
        <p:nvSpPr>
          <p:cNvPr id="774146" name="Rectangle 2"/>
          <p:cNvSpPr>
            <a:spLocks noGrp="1" noChangeArrowheads="1"/>
          </p:cNvSpPr>
          <p:nvPr>
            <p:ph type="title"/>
          </p:nvPr>
        </p:nvSpPr>
        <p:spPr/>
        <p:txBody>
          <a:bodyPr/>
          <a:lstStyle/>
          <a:p>
            <a:pPr eaLnBrk="1" hangingPunct="1">
              <a:defRPr/>
            </a:pPr>
            <a:r>
              <a:rPr lang="en-US" dirty="0"/>
              <a:t>Memory Aliasing</a:t>
            </a:r>
          </a:p>
        </p:txBody>
      </p:sp>
      <p:sp>
        <p:nvSpPr>
          <p:cNvPr id="18435" name="Rectangle 9"/>
          <p:cNvSpPr>
            <a:spLocks noGrp="1" noChangeArrowheads="1"/>
          </p:cNvSpPr>
          <p:nvPr>
            <p:ph idx="1"/>
          </p:nvPr>
        </p:nvSpPr>
        <p:spPr/>
        <p:txBody>
          <a:bodyPr>
            <a:normAutofit/>
          </a:bodyPr>
          <a:lstStyle/>
          <a:p>
            <a:r>
              <a:rPr lang="en-US" dirty="0"/>
              <a:t>Code updates </a:t>
            </a:r>
            <a:r>
              <a:rPr lang="en-US" dirty="0">
                <a:latin typeface="Consolas" panose="020B0609020204030204" pitchFamily="49" charset="0"/>
              </a:rPr>
              <a:t>b[</a:t>
            </a:r>
            <a:r>
              <a:rPr lang="en-US" dirty="0" err="1">
                <a:latin typeface="Consolas" panose="020B0609020204030204" pitchFamily="49" charset="0"/>
              </a:rPr>
              <a:t>i</a:t>
            </a:r>
            <a:r>
              <a:rPr lang="en-US" dirty="0">
                <a:latin typeface="Consolas" panose="020B0609020204030204" pitchFamily="49" charset="0"/>
              </a:rPr>
              <a:t>]</a:t>
            </a:r>
            <a:r>
              <a:rPr lang="en-US" dirty="0"/>
              <a:t> on every iteration</a:t>
            </a:r>
          </a:p>
          <a:p>
            <a:pPr lvl="1"/>
            <a:r>
              <a:rPr lang="en-US" dirty="0"/>
              <a:t>Why couldn’t compiler optimize this away?</a:t>
            </a:r>
          </a:p>
        </p:txBody>
      </p:sp>
      <p:sp>
        <p:nvSpPr>
          <p:cNvPr id="18436" name="Rectangle 3"/>
          <p:cNvSpPr>
            <a:spLocks noChangeArrowheads="1"/>
          </p:cNvSpPr>
          <p:nvPr/>
        </p:nvSpPr>
        <p:spPr bwMode="auto">
          <a:xfrm>
            <a:off x="5798118" y="4095041"/>
            <a:ext cx="5501505" cy="2305759"/>
          </a:xfrm>
          <a:prstGeom prst="rect">
            <a:avLst/>
          </a:prstGeom>
          <a:solidFill>
            <a:srgbClr val="F6F5BD"/>
          </a:solidFill>
          <a:ln w="57150" cmpd="thickThin">
            <a:noFill/>
            <a:miter lim="800000"/>
            <a:headEnd/>
            <a:tailEnd/>
          </a:ln>
        </p:spPr>
        <p:txBody>
          <a:bodyPr wrap="none" lIns="90487" tIns="44450" rIns="90487" bIns="44450">
            <a:spAutoFit/>
          </a:bodyPr>
          <a:lstStyle/>
          <a:p>
            <a:pPr algn="l">
              <a:lnSpc>
                <a:spcPct val="100000"/>
              </a:lnSpc>
            </a:pPr>
            <a:r>
              <a:rPr lang="en-US" dirty="0">
                <a:latin typeface="Consolas" panose="020B0609020204030204" pitchFamily="49" charset="0"/>
              </a:rPr>
              <a:t># sum_rows1 inner loop</a:t>
            </a:r>
          </a:p>
          <a:p>
            <a:r>
              <a:rPr lang="en-US" dirty="0">
                <a:latin typeface="Consolas" panose="020B0609020204030204" pitchFamily="49" charset="0"/>
              </a:rPr>
              <a:t>.L4:</a:t>
            </a:r>
          </a:p>
          <a:p>
            <a:r>
              <a:rPr lang="en-US" dirty="0">
                <a:latin typeface="Consolas" panose="020B0609020204030204" pitchFamily="49" charset="0"/>
              </a:rPr>
              <a:t>  </a:t>
            </a:r>
            <a:r>
              <a:rPr lang="en-US" dirty="0" err="1">
                <a:solidFill>
                  <a:srgbClr val="C00000"/>
                </a:solidFill>
                <a:latin typeface="Consolas" panose="020B0609020204030204" pitchFamily="49" charset="0"/>
              </a:rPr>
              <a:t>movsd</a:t>
            </a:r>
            <a:r>
              <a:rPr lang="en-US" dirty="0">
                <a:solidFill>
                  <a:srgbClr val="C00000"/>
                </a:solidFill>
                <a:latin typeface="Consolas" panose="020B0609020204030204" pitchFamily="49" charset="0"/>
              </a:rPr>
              <a:t>   (%rsi,%rax,8), %xmm0  # FP load</a:t>
            </a:r>
          </a:p>
          <a:p>
            <a:r>
              <a:rPr lang="en-US" dirty="0">
                <a:latin typeface="Consolas" panose="020B0609020204030204" pitchFamily="49" charset="0"/>
              </a:rPr>
              <a:t>  </a:t>
            </a:r>
            <a:r>
              <a:rPr lang="en-US" dirty="0" err="1">
                <a:latin typeface="Consolas" panose="020B0609020204030204" pitchFamily="49" charset="0"/>
              </a:rPr>
              <a:t>addsd</a:t>
            </a:r>
            <a:r>
              <a:rPr lang="en-US" dirty="0">
                <a:latin typeface="Consolas" panose="020B0609020204030204" pitchFamily="49" charset="0"/>
              </a:rPr>
              <a:t>   (%</a:t>
            </a:r>
            <a:r>
              <a:rPr lang="en-US" dirty="0" err="1">
                <a:latin typeface="Consolas" panose="020B0609020204030204" pitchFamily="49" charset="0"/>
              </a:rPr>
              <a:t>rdi</a:t>
            </a:r>
            <a:r>
              <a:rPr lang="en-US" dirty="0">
                <a:latin typeface="Consolas" panose="020B0609020204030204" pitchFamily="49" charset="0"/>
              </a:rPr>
              <a:t>), %xmm0	   # FP add</a:t>
            </a:r>
          </a:p>
          <a:p>
            <a:r>
              <a:rPr lang="en-US" dirty="0">
                <a:latin typeface="Consolas" panose="020B0609020204030204" pitchFamily="49" charset="0"/>
              </a:rPr>
              <a:t>  </a:t>
            </a:r>
            <a:r>
              <a:rPr lang="en-US" dirty="0" err="1">
                <a:solidFill>
                  <a:srgbClr val="C00000"/>
                </a:solidFill>
                <a:latin typeface="Consolas" panose="020B0609020204030204" pitchFamily="49" charset="0"/>
              </a:rPr>
              <a:t>movsd</a:t>
            </a:r>
            <a:r>
              <a:rPr lang="en-US" dirty="0">
                <a:solidFill>
                  <a:srgbClr val="C00000"/>
                </a:solidFill>
                <a:latin typeface="Consolas" panose="020B0609020204030204" pitchFamily="49" charset="0"/>
              </a:rPr>
              <a:t>   %xmm0, (%rsi,%rax,8)  # FP store</a:t>
            </a:r>
          </a:p>
          <a:p>
            <a:r>
              <a:rPr lang="en-US" dirty="0">
                <a:latin typeface="Consolas" panose="020B0609020204030204" pitchFamily="49" charset="0"/>
              </a:rPr>
              <a:t>  </a:t>
            </a:r>
            <a:r>
              <a:rPr lang="en-US" dirty="0" err="1">
                <a:latin typeface="Consolas" panose="020B0609020204030204" pitchFamily="49" charset="0"/>
              </a:rPr>
              <a:t>addq</a:t>
            </a:r>
            <a:r>
              <a:rPr lang="en-US" dirty="0">
                <a:latin typeface="Consolas" panose="020B0609020204030204" pitchFamily="49" charset="0"/>
              </a:rPr>
              <a:t>    $8, %</a:t>
            </a:r>
            <a:r>
              <a:rPr lang="en-US" dirty="0" err="1">
                <a:latin typeface="Consolas" panose="020B0609020204030204" pitchFamily="49" charset="0"/>
              </a:rPr>
              <a:t>rdi</a:t>
            </a:r>
            <a:endParaRPr lang="en-US" dirty="0">
              <a:latin typeface="Consolas" panose="020B0609020204030204" pitchFamily="49" charset="0"/>
            </a:endParaRPr>
          </a:p>
          <a:p>
            <a:r>
              <a:rPr lang="en-US" dirty="0">
                <a:latin typeface="Consolas" panose="020B0609020204030204" pitchFamily="49" charset="0"/>
              </a:rPr>
              <a:t>  </a:t>
            </a:r>
            <a:r>
              <a:rPr lang="en-US" dirty="0" err="1">
                <a:latin typeface="Consolas" panose="020B0609020204030204" pitchFamily="49" charset="0"/>
              </a:rPr>
              <a:t>cmpq</a:t>
            </a:r>
            <a:r>
              <a:rPr lang="en-US" dirty="0">
                <a:latin typeface="Consolas" panose="020B0609020204030204" pitchFamily="49" charset="0"/>
              </a:rPr>
              <a:t>    %</a:t>
            </a:r>
            <a:r>
              <a:rPr lang="en-US" dirty="0" err="1">
                <a:latin typeface="Consolas" panose="020B0609020204030204" pitchFamily="49" charset="0"/>
              </a:rPr>
              <a:t>rcx</a:t>
            </a:r>
            <a:r>
              <a:rPr lang="en-US" dirty="0">
                <a:latin typeface="Consolas" panose="020B0609020204030204" pitchFamily="49" charset="0"/>
              </a:rPr>
              <a:t>, %</a:t>
            </a:r>
            <a:r>
              <a:rPr lang="en-US" dirty="0" err="1">
                <a:latin typeface="Consolas" panose="020B0609020204030204" pitchFamily="49" charset="0"/>
              </a:rPr>
              <a:t>rdi</a:t>
            </a:r>
            <a:endParaRPr lang="en-US" dirty="0">
              <a:latin typeface="Consolas" panose="020B0609020204030204" pitchFamily="49" charset="0"/>
            </a:endParaRPr>
          </a:p>
          <a:p>
            <a:r>
              <a:rPr lang="en-US" dirty="0">
                <a:latin typeface="Consolas" panose="020B0609020204030204" pitchFamily="49" charset="0"/>
              </a:rPr>
              <a:t>  </a:t>
            </a:r>
            <a:r>
              <a:rPr lang="en-US" dirty="0" err="1">
                <a:latin typeface="Consolas" panose="020B0609020204030204" pitchFamily="49" charset="0"/>
              </a:rPr>
              <a:t>jne</a:t>
            </a:r>
            <a:r>
              <a:rPr lang="en-US" dirty="0">
                <a:latin typeface="Consolas" panose="020B0609020204030204" pitchFamily="49" charset="0"/>
              </a:rPr>
              <a:t>     .L4</a:t>
            </a:r>
          </a:p>
        </p:txBody>
      </p:sp>
      <p:sp>
        <p:nvSpPr>
          <p:cNvPr id="2" name="Right Brace 1">
            <a:extLst>
              <a:ext uri="{FF2B5EF4-FFF2-40B4-BE49-F238E27FC236}">
                <a16:creationId xmlns:a16="http://schemas.microsoft.com/office/drawing/2014/main" id="{0A4F6FAA-30FE-4817-8DB5-D046E06C63FA}"/>
              </a:ext>
            </a:extLst>
          </p:cNvPr>
          <p:cNvSpPr/>
          <p:nvPr/>
        </p:nvSpPr>
        <p:spPr>
          <a:xfrm>
            <a:off x="4481848" y="4443211"/>
            <a:ext cx="450760" cy="824248"/>
          </a:xfrm>
          <a:prstGeom prst="rightBrace">
            <a:avLst/>
          </a:prstGeom>
          <a:ln w="38100">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78713535-F5BC-4832-B519-281F3F8816E8}"/>
              </a:ext>
            </a:extLst>
          </p:cNvPr>
          <p:cNvCxnSpPr>
            <a:stCxn id="2" idx="1"/>
          </p:cNvCxnSpPr>
          <p:nvPr/>
        </p:nvCxnSpPr>
        <p:spPr>
          <a:xfrm flipV="1">
            <a:off x="4932608" y="4095041"/>
            <a:ext cx="865510" cy="760294"/>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AAAF399-70E8-44D8-BD2A-085929B83049}"/>
              </a:ext>
            </a:extLst>
          </p:cNvPr>
          <p:cNvCxnSpPr>
            <a:cxnSpLocks/>
            <a:stCxn id="2" idx="1"/>
          </p:cNvCxnSpPr>
          <p:nvPr/>
        </p:nvCxnSpPr>
        <p:spPr>
          <a:xfrm>
            <a:off x="4932608" y="4855335"/>
            <a:ext cx="865510" cy="154546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0" name="Slide Number Placeholder 2">
            <a:extLst>
              <a:ext uri="{FF2B5EF4-FFF2-40B4-BE49-F238E27FC236}">
                <a16:creationId xmlns:a16="http://schemas.microsoft.com/office/drawing/2014/main" id="{BEFDA898-842E-4B47-BE8B-BEAF0A0D8230}"/>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35</a:t>
            </a:fld>
            <a:endParaRPr lang="en-US" dirty="0"/>
          </a:p>
        </p:txBody>
      </p:sp>
    </p:spTree>
    <p:extLst>
      <p:ext uri="{BB962C8B-B14F-4D97-AF65-F5344CB8AC3E}">
        <p14:creationId xmlns:p14="http://schemas.microsoft.com/office/powerpoint/2010/main" val="1344838069"/>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Rectangle 6"/>
          <p:cNvSpPr>
            <a:spLocks noChangeArrowheads="1"/>
          </p:cNvSpPr>
          <p:nvPr/>
        </p:nvSpPr>
        <p:spPr bwMode="auto">
          <a:xfrm>
            <a:off x="782392" y="939130"/>
            <a:ext cx="7941276" cy="2859757"/>
          </a:xfrm>
          <a:prstGeom prst="rect">
            <a:avLst/>
          </a:prstGeom>
          <a:noFill/>
          <a:ln w="57150" cmpd="thickThin">
            <a:noFill/>
            <a:miter lim="800000"/>
            <a:headEnd/>
            <a:tailEnd/>
          </a:ln>
        </p:spPr>
        <p:txBody>
          <a:bodyPr wrap="none" lIns="90487" tIns="44450" rIns="90487" bIns="44450">
            <a:spAutoFit/>
          </a:bodyPr>
          <a:lstStyle/>
          <a:p>
            <a:pPr algn="l">
              <a:lnSpc>
                <a:spcPct val="100000"/>
              </a:lnSpc>
            </a:pPr>
            <a:r>
              <a:rPr lang="en-US" sz="2000" dirty="0">
                <a:latin typeface="Consolas" panose="020B0609020204030204" pitchFamily="49" charset="0"/>
              </a:rPr>
              <a:t>/* Sum rows of n X n matrix a and store in vector b. */</a:t>
            </a:r>
          </a:p>
          <a:p>
            <a:pPr algn="l">
              <a:lnSpc>
                <a:spcPct val="100000"/>
              </a:lnSpc>
            </a:pPr>
            <a:r>
              <a:rPr lang="en-US" sz="2000" dirty="0">
                <a:latin typeface="Consolas" panose="020B0609020204030204" pitchFamily="49" charset="0"/>
              </a:rPr>
              <a:t>void sum_rows1(double *a, double *b, long n) {</a:t>
            </a:r>
          </a:p>
          <a:p>
            <a:pPr algn="l">
              <a:lnSpc>
                <a:spcPct val="100000"/>
              </a:lnSpc>
            </a:pPr>
            <a:r>
              <a:rPr lang="en-US" sz="2000" dirty="0">
                <a:latin typeface="Consolas" panose="020B0609020204030204" pitchFamily="49" charset="0"/>
              </a:rPr>
              <a:t>    long </a:t>
            </a:r>
            <a:r>
              <a:rPr lang="en-US" sz="2000" dirty="0" err="1">
                <a:latin typeface="Consolas" panose="020B0609020204030204" pitchFamily="49" charset="0"/>
              </a:rPr>
              <a:t>i</a:t>
            </a:r>
            <a:r>
              <a:rPr lang="en-US" sz="2000" dirty="0">
                <a:latin typeface="Consolas" panose="020B0609020204030204" pitchFamily="49" charset="0"/>
              </a:rPr>
              <a:t>, j;</a:t>
            </a:r>
          </a:p>
          <a:p>
            <a:pPr algn="l">
              <a:lnSpc>
                <a:spcPct val="100000"/>
              </a:lnSpc>
            </a:pPr>
            <a:r>
              <a:rPr lang="en-US" sz="2000" dirty="0">
                <a:latin typeface="Consolas" panose="020B0609020204030204" pitchFamily="49" charset="0"/>
              </a:rPr>
              <a:t>    for (</a:t>
            </a:r>
            <a:r>
              <a:rPr lang="en-US" sz="2000" dirty="0" err="1">
                <a:latin typeface="Consolas" panose="020B0609020204030204" pitchFamily="49" charset="0"/>
              </a:rPr>
              <a:t>i</a:t>
            </a:r>
            <a:r>
              <a:rPr lang="en-US" sz="2000" dirty="0">
                <a:latin typeface="Consolas" panose="020B0609020204030204" pitchFamily="49" charset="0"/>
              </a:rPr>
              <a:t> = 0; </a:t>
            </a:r>
            <a:r>
              <a:rPr lang="en-US" sz="2000" dirty="0" err="1">
                <a:latin typeface="Consolas" panose="020B0609020204030204" pitchFamily="49" charset="0"/>
              </a:rPr>
              <a:t>i</a:t>
            </a:r>
            <a:r>
              <a:rPr lang="en-US" sz="2000" dirty="0">
                <a:latin typeface="Consolas" panose="020B0609020204030204" pitchFamily="49" charset="0"/>
              </a:rPr>
              <a:t> &lt; n; </a:t>
            </a:r>
            <a:r>
              <a:rPr lang="en-US" sz="2000" dirty="0" err="1">
                <a:latin typeface="Consolas" panose="020B0609020204030204" pitchFamily="49" charset="0"/>
              </a:rPr>
              <a:t>i</a:t>
            </a:r>
            <a:r>
              <a:rPr lang="en-US" sz="2000" dirty="0">
                <a:latin typeface="Consolas" panose="020B0609020204030204" pitchFamily="49" charset="0"/>
              </a:rPr>
              <a:t>++) {</a:t>
            </a:r>
          </a:p>
          <a:p>
            <a:pPr algn="l">
              <a:lnSpc>
                <a:spcPct val="100000"/>
              </a:lnSpc>
            </a:pPr>
            <a:r>
              <a:rPr lang="en-US" sz="2000" dirty="0">
                <a:latin typeface="Consolas" panose="020B0609020204030204" pitchFamily="49" charset="0"/>
              </a:rPr>
              <a:t>	b[</a:t>
            </a:r>
            <a:r>
              <a:rPr lang="en-US" sz="2000" dirty="0" err="1">
                <a:latin typeface="Consolas" panose="020B0609020204030204" pitchFamily="49" charset="0"/>
              </a:rPr>
              <a:t>i</a:t>
            </a:r>
            <a:r>
              <a:rPr lang="en-US" sz="2000" dirty="0">
                <a:latin typeface="Consolas" panose="020B0609020204030204" pitchFamily="49" charset="0"/>
              </a:rPr>
              <a:t>] = 0;</a:t>
            </a:r>
          </a:p>
          <a:p>
            <a:pPr algn="l">
              <a:lnSpc>
                <a:spcPct val="100000"/>
              </a:lnSpc>
            </a:pPr>
            <a:r>
              <a:rPr lang="en-US" sz="2000" dirty="0">
                <a:latin typeface="Consolas" panose="020B0609020204030204" pitchFamily="49" charset="0"/>
              </a:rPr>
              <a:t>	for (j = 0; j &lt; n; </a:t>
            </a:r>
            <a:r>
              <a:rPr lang="en-US" sz="2000" dirty="0" err="1">
                <a:latin typeface="Consolas" panose="020B0609020204030204" pitchFamily="49" charset="0"/>
              </a:rPr>
              <a:t>j++</a:t>
            </a:r>
            <a:r>
              <a:rPr lang="en-US" sz="2000" dirty="0">
                <a:latin typeface="Consolas" panose="020B0609020204030204" pitchFamily="49" charset="0"/>
              </a:rPr>
              <a:t>)</a:t>
            </a:r>
          </a:p>
          <a:p>
            <a:pPr algn="l">
              <a:lnSpc>
                <a:spcPct val="100000"/>
              </a:lnSpc>
            </a:pPr>
            <a:r>
              <a:rPr lang="en-US" sz="2000" dirty="0">
                <a:latin typeface="Consolas" panose="020B0609020204030204" pitchFamily="49" charset="0"/>
              </a:rPr>
              <a:t>	    b[</a:t>
            </a:r>
            <a:r>
              <a:rPr lang="en-US" sz="2000" dirty="0" err="1">
                <a:latin typeface="Consolas" panose="020B0609020204030204" pitchFamily="49" charset="0"/>
              </a:rPr>
              <a:t>i</a:t>
            </a:r>
            <a:r>
              <a:rPr lang="en-US" sz="2000" dirty="0">
                <a:latin typeface="Consolas" panose="020B0609020204030204" pitchFamily="49" charset="0"/>
              </a:rPr>
              <a:t>] += a[</a:t>
            </a:r>
            <a:r>
              <a:rPr lang="en-US" sz="2000" dirty="0" err="1">
                <a:latin typeface="Consolas" panose="020B0609020204030204" pitchFamily="49" charset="0"/>
              </a:rPr>
              <a:t>i</a:t>
            </a:r>
            <a:r>
              <a:rPr lang="en-US" sz="2000" dirty="0">
                <a:latin typeface="Consolas" panose="020B0609020204030204" pitchFamily="49" charset="0"/>
              </a:rPr>
              <a:t>*n + j];</a:t>
            </a:r>
          </a:p>
          <a:p>
            <a:pPr algn="l">
              <a:lnSpc>
                <a:spcPct val="100000"/>
              </a:lnSpc>
            </a:pPr>
            <a:r>
              <a:rPr lang="en-US" sz="2000" dirty="0">
                <a:latin typeface="Consolas" panose="020B0609020204030204" pitchFamily="49" charset="0"/>
              </a:rPr>
              <a:t>    }</a:t>
            </a:r>
          </a:p>
          <a:p>
            <a:pPr algn="l">
              <a:lnSpc>
                <a:spcPct val="100000"/>
              </a:lnSpc>
            </a:pPr>
            <a:r>
              <a:rPr lang="en-US" sz="2000" dirty="0">
                <a:latin typeface="Consolas" panose="020B0609020204030204" pitchFamily="49" charset="0"/>
              </a:rPr>
              <a:t>}</a:t>
            </a:r>
          </a:p>
        </p:txBody>
      </p:sp>
      <p:sp>
        <p:nvSpPr>
          <p:cNvPr id="777218" name="Rectangle 2"/>
          <p:cNvSpPr>
            <a:spLocks noGrp="1" noChangeArrowheads="1"/>
          </p:cNvSpPr>
          <p:nvPr>
            <p:ph type="title"/>
          </p:nvPr>
        </p:nvSpPr>
        <p:spPr/>
        <p:txBody>
          <a:bodyPr/>
          <a:lstStyle/>
          <a:p>
            <a:pPr eaLnBrk="1" hangingPunct="1">
              <a:defRPr/>
            </a:pPr>
            <a:r>
              <a:rPr lang="en-US" dirty="0"/>
              <a:t>Memory Aliasing</a:t>
            </a:r>
          </a:p>
        </p:txBody>
      </p:sp>
      <p:sp>
        <p:nvSpPr>
          <p:cNvPr id="19462" name="Rectangle 7"/>
          <p:cNvSpPr>
            <a:spLocks noChangeArrowheads="1"/>
          </p:cNvSpPr>
          <p:nvPr/>
        </p:nvSpPr>
        <p:spPr bwMode="auto">
          <a:xfrm>
            <a:off x="388654" y="4572412"/>
            <a:ext cx="3742387" cy="1751762"/>
          </a:xfrm>
          <a:prstGeom prst="rect">
            <a:avLst/>
          </a:prstGeom>
          <a:solidFill>
            <a:srgbClr val="D5F1CF"/>
          </a:solidFill>
          <a:ln w="57150" cmpd="thickThin">
            <a:noFill/>
            <a:miter lim="800000"/>
            <a:headEnd/>
            <a:tailEnd/>
          </a:ln>
        </p:spPr>
        <p:txBody>
          <a:bodyPr wrap="square" lIns="90487" tIns="44450" rIns="90487" bIns="44450">
            <a:spAutoFit/>
          </a:bodyPr>
          <a:lstStyle/>
          <a:p>
            <a:pPr algn="l">
              <a:lnSpc>
                <a:spcPct val="100000"/>
              </a:lnSpc>
            </a:pPr>
            <a:r>
              <a:rPr lang="en-US" dirty="0">
                <a:latin typeface="Courier New" pitchFamily="49" charset="0"/>
              </a:rPr>
              <a:t>double A[9] = </a:t>
            </a:r>
          </a:p>
          <a:p>
            <a:pPr algn="l">
              <a:lnSpc>
                <a:spcPct val="100000"/>
              </a:lnSpc>
            </a:pPr>
            <a:r>
              <a:rPr lang="en-US" dirty="0">
                <a:latin typeface="Courier New" pitchFamily="49" charset="0"/>
              </a:rPr>
              <a:t>  { 0,   1,   2,</a:t>
            </a:r>
          </a:p>
          <a:p>
            <a:pPr algn="l">
              <a:lnSpc>
                <a:spcPct val="100000"/>
              </a:lnSpc>
            </a:pPr>
            <a:r>
              <a:rPr lang="en-US" dirty="0">
                <a:latin typeface="Courier New" pitchFamily="49" charset="0"/>
              </a:rPr>
              <a:t>    </a:t>
            </a:r>
            <a:r>
              <a:rPr lang="en-US" dirty="0">
                <a:solidFill>
                  <a:srgbClr val="C00000"/>
                </a:solidFill>
                <a:latin typeface="Courier New" pitchFamily="49" charset="0"/>
              </a:rPr>
              <a:t>4,   8,  16</a:t>
            </a:r>
            <a:r>
              <a:rPr lang="en-US" dirty="0">
                <a:latin typeface="Courier New" pitchFamily="49" charset="0"/>
              </a:rPr>
              <a:t>,</a:t>
            </a:r>
          </a:p>
          <a:p>
            <a:pPr algn="l">
              <a:lnSpc>
                <a:spcPct val="100000"/>
              </a:lnSpc>
            </a:pPr>
            <a:r>
              <a:rPr lang="en-US" dirty="0">
                <a:latin typeface="Courier New" pitchFamily="49" charset="0"/>
              </a:rPr>
              <a:t>   32,  64, 128};</a:t>
            </a:r>
          </a:p>
          <a:p>
            <a:pPr algn="l">
              <a:lnSpc>
                <a:spcPct val="100000"/>
              </a:lnSpc>
            </a:pPr>
            <a:endParaRPr lang="en-US" dirty="0">
              <a:latin typeface="Courier New" pitchFamily="49" charset="0"/>
            </a:endParaRPr>
          </a:p>
          <a:p>
            <a:pPr algn="l">
              <a:lnSpc>
                <a:spcPct val="100000"/>
              </a:lnSpc>
            </a:pPr>
            <a:r>
              <a:rPr lang="en-US" dirty="0">
                <a:latin typeface="Courier New" pitchFamily="49" charset="0"/>
              </a:rPr>
              <a:t>sum_rows1(A, &amp;(A[3]), 3);</a:t>
            </a:r>
          </a:p>
        </p:txBody>
      </p:sp>
      <p:sp>
        <p:nvSpPr>
          <p:cNvPr id="777224" name="Rectangle 8"/>
          <p:cNvSpPr>
            <a:spLocks noChangeArrowheads="1"/>
          </p:cNvSpPr>
          <p:nvPr/>
        </p:nvSpPr>
        <p:spPr bwMode="auto">
          <a:xfrm>
            <a:off x="8208657" y="4704048"/>
            <a:ext cx="2802780" cy="366767"/>
          </a:xfrm>
          <a:prstGeom prst="rect">
            <a:avLst/>
          </a:prstGeom>
          <a:solidFill>
            <a:schemeClr val="accent6">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dirty="0">
                <a:latin typeface="Courier New" pitchFamily="49" charset="0"/>
              </a:rPr>
              <a:t>i = 0: [3, 8, 16]</a:t>
            </a:r>
          </a:p>
        </p:txBody>
      </p:sp>
      <p:sp>
        <p:nvSpPr>
          <p:cNvPr id="19464" name="Rectangle 9"/>
          <p:cNvSpPr>
            <a:spLocks noChangeArrowheads="1"/>
          </p:cNvSpPr>
          <p:nvPr/>
        </p:nvSpPr>
        <p:spPr bwMode="auto">
          <a:xfrm>
            <a:off x="8208657" y="4246848"/>
            <a:ext cx="2802780" cy="366767"/>
          </a:xfrm>
          <a:prstGeom prst="rect">
            <a:avLst/>
          </a:prstGeom>
          <a:solidFill>
            <a:schemeClr val="accent6">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dirty="0" err="1">
                <a:latin typeface="Courier New" pitchFamily="49" charset="0"/>
              </a:rPr>
              <a:t>init</a:t>
            </a:r>
            <a:r>
              <a:rPr lang="en-US" dirty="0">
                <a:latin typeface="Courier New" pitchFamily="49" charset="0"/>
              </a:rPr>
              <a:t>:  [4, 8, 16]</a:t>
            </a:r>
          </a:p>
        </p:txBody>
      </p:sp>
      <p:sp>
        <p:nvSpPr>
          <p:cNvPr id="777226" name="Rectangle 10"/>
          <p:cNvSpPr>
            <a:spLocks noChangeArrowheads="1"/>
          </p:cNvSpPr>
          <p:nvPr/>
        </p:nvSpPr>
        <p:spPr bwMode="auto">
          <a:xfrm>
            <a:off x="8208657" y="5161248"/>
            <a:ext cx="2802780" cy="366767"/>
          </a:xfrm>
          <a:prstGeom prst="rect">
            <a:avLst/>
          </a:prstGeom>
          <a:solidFill>
            <a:schemeClr val="accent6">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a:latin typeface="Courier New" pitchFamily="49" charset="0"/>
              </a:rPr>
              <a:t>i = 1: [3, 22, 16]</a:t>
            </a:r>
          </a:p>
        </p:txBody>
      </p:sp>
      <p:sp>
        <p:nvSpPr>
          <p:cNvPr id="777227" name="Rectangle 11"/>
          <p:cNvSpPr>
            <a:spLocks noChangeArrowheads="1"/>
          </p:cNvSpPr>
          <p:nvPr/>
        </p:nvSpPr>
        <p:spPr bwMode="auto">
          <a:xfrm>
            <a:off x="8208657" y="5640673"/>
            <a:ext cx="2802780" cy="366767"/>
          </a:xfrm>
          <a:prstGeom prst="rect">
            <a:avLst/>
          </a:prstGeom>
          <a:solidFill>
            <a:schemeClr val="accent6">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a:latin typeface="Courier New" pitchFamily="49" charset="0"/>
              </a:rPr>
              <a:t>i = 2: [3, 22, 224]</a:t>
            </a:r>
          </a:p>
        </p:txBody>
      </p:sp>
      <p:sp>
        <p:nvSpPr>
          <p:cNvPr id="19467" name="Text Box 12"/>
          <p:cNvSpPr txBox="1">
            <a:spLocks noChangeArrowheads="1"/>
          </p:cNvSpPr>
          <p:nvPr/>
        </p:nvSpPr>
        <p:spPr bwMode="auto">
          <a:xfrm>
            <a:off x="8208657" y="3692221"/>
            <a:ext cx="1471428" cy="461665"/>
          </a:xfrm>
          <a:prstGeom prst="rect">
            <a:avLst/>
          </a:prstGeom>
          <a:noFill/>
          <a:ln w="19050">
            <a:noFill/>
            <a:miter lim="800000"/>
            <a:headEnd/>
            <a:tailEnd type="none" w="sm" len="sm"/>
          </a:ln>
        </p:spPr>
        <p:txBody>
          <a:bodyPr wrap="none" lIns="45720" rIns="45720">
            <a:spAutoFit/>
          </a:bodyPr>
          <a:lstStyle/>
          <a:p>
            <a:pPr algn="l"/>
            <a:r>
              <a:rPr lang="en-US" sz="2400" dirty="0">
                <a:latin typeface="Calibri" panose="020F0502020204030204" pitchFamily="34" charset="0"/>
              </a:rPr>
              <a:t>Value of </a:t>
            </a:r>
            <a:r>
              <a:rPr lang="en-US" sz="2400" dirty="0">
                <a:latin typeface="Courier New" pitchFamily="49" charset="0"/>
              </a:rPr>
              <a:t>B</a:t>
            </a:r>
            <a:r>
              <a:rPr lang="en-US" sz="2400" dirty="0"/>
              <a:t>:</a:t>
            </a:r>
          </a:p>
        </p:txBody>
      </p:sp>
      <p:sp>
        <p:nvSpPr>
          <p:cNvPr id="27" name="Rectangle 7"/>
          <p:cNvSpPr>
            <a:spLocks noChangeArrowheads="1"/>
          </p:cNvSpPr>
          <p:nvPr/>
        </p:nvSpPr>
        <p:spPr bwMode="auto">
          <a:xfrm>
            <a:off x="4669460" y="4613615"/>
            <a:ext cx="3000777" cy="1320874"/>
          </a:xfrm>
          <a:prstGeom prst="rect">
            <a:avLst/>
          </a:prstGeom>
          <a:solidFill>
            <a:schemeClr val="bg2">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sz="2000" dirty="0">
                <a:latin typeface="Courier New" pitchFamily="49" charset="0"/>
              </a:rPr>
              <a:t>double A[9] = </a:t>
            </a:r>
          </a:p>
          <a:p>
            <a:pPr algn="l">
              <a:lnSpc>
                <a:spcPct val="100000"/>
              </a:lnSpc>
            </a:pPr>
            <a:r>
              <a:rPr lang="en-US" sz="2000" dirty="0">
                <a:latin typeface="Courier New" pitchFamily="49" charset="0"/>
              </a:rPr>
              <a:t>  { 0,   1,   2,</a:t>
            </a:r>
          </a:p>
          <a:p>
            <a:pPr algn="l">
              <a:lnSpc>
                <a:spcPct val="100000"/>
              </a:lnSpc>
            </a:pPr>
            <a:r>
              <a:rPr lang="en-US" sz="2000" dirty="0">
                <a:latin typeface="Courier New" pitchFamily="49" charset="0"/>
              </a:rPr>
              <a:t>    </a:t>
            </a:r>
            <a:r>
              <a:rPr lang="en-US" sz="2000" dirty="0">
                <a:solidFill>
                  <a:srgbClr val="C00000"/>
                </a:solidFill>
                <a:latin typeface="Courier New" pitchFamily="49" charset="0"/>
              </a:rPr>
              <a:t>0,   </a:t>
            </a:r>
            <a:r>
              <a:rPr lang="en-US" sz="2000" dirty="0">
                <a:latin typeface="Courier New" pitchFamily="49" charset="0"/>
              </a:rPr>
              <a:t>8,  16,</a:t>
            </a:r>
          </a:p>
          <a:p>
            <a:pPr algn="l">
              <a:lnSpc>
                <a:spcPct val="100000"/>
              </a:lnSpc>
            </a:pPr>
            <a:r>
              <a:rPr lang="en-US" sz="2000" dirty="0">
                <a:latin typeface="Courier New" pitchFamily="49" charset="0"/>
              </a:rPr>
              <a:t>   32,  64, 128};</a:t>
            </a:r>
          </a:p>
        </p:txBody>
      </p:sp>
      <p:sp>
        <p:nvSpPr>
          <p:cNvPr id="16" name="Rectangle 7"/>
          <p:cNvSpPr>
            <a:spLocks noChangeArrowheads="1"/>
          </p:cNvSpPr>
          <p:nvPr/>
        </p:nvSpPr>
        <p:spPr bwMode="auto">
          <a:xfrm>
            <a:off x="4669460" y="4613615"/>
            <a:ext cx="3000777" cy="1320874"/>
          </a:xfrm>
          <a:prstGeom prst="rect">
            <a:avLst/>
          </a:prstGeom>
          <a:solidFill>
            <a:schemeClr val="bg2">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sz="2000" dirty="0">
                <a:latin typeface="Courier New" pitchFamily="49" charset="0"/>
              </a:rPr>
              <a:t>double A[9] = </a:t>
            </a:r>
          </a:p>
          <a:p>
            <a:pPr algn="l">
              <a:lnSpc>
                <a:spcPct val="100000"/>
              </a:lnSpc>
            </a:pPr>
            <a:r>
              <a:rPr lang="en-US" sz="2000" dirty="0">
                <a:latin typeface="Courier New" pitchFamily="49" charset="0"/>
              </a:rPr>
              <a:t>  { </a:t>
            </a:r>
            <a:r>
              <a:rPr lang="en-US" sz="2000" dirty="0">
                <a:solidFill>
                  <a:srgbClr val="0070C0"/>
                </a:solidFill>
                <a:latin typeface="Courier New" pitchFamily="49" charset="0"/>
              </a:rPr>
              <a:t>0,</a:t>
            </a:r>
            <a:r>
              <a:rPr lang="en-US" sz="2000" dirty="0">
                <a:latin typeface="Courier New" pitchFamily="49" charset="0"/>
              </a:rPr>
              <a:t>   1,   2,</a:t>
            </a:r>
          </a:p>
          <a:p>
            <a:pPr algn="l">
              <a:lnSpc>
                <a:spcPct val="100000"/>
              </a:lnSpc>
            </a:pPr>
            <a:r>
              <a:rPr lang="en-US" sz="2000" dirty="0">
                <a:latin typeface="Courier New" pitchFamily="49" charset="0"/>
              </a:rPr>
              <a:t>    </a:t>
            </a:r>
            <a:r>
              <a:rPr lang="en-US" sz="2000" dirty="0">
                <a:solidFill>
                  <a:srgbClr val="C00000"/>
                </a:solidFill>
                <a:latin typeface="Courier New" pitchFamily="49" charset="0"/>
              </a:rPr>
              <a:t>0,   </a:t>
            </a:r>
            <a:r>
              <a:rPr lang="en-US" sz="2000" dirty="0">
                <a:latin typeface="Courier New" pitchFamily="49" charset="0"/>
              </a:rPr>
              <a:t>8,  16,</a:t>
            </a:r>
          </a:p>
          <a:p>
            <a:pPr algn="l">
              <a:lnSpc>
                <a:spcPct val="100000"/>
              </a:lnSpc>
            </a:pPr>
            <a:r>
              <a:rPr lang="en-US" sz="2000" dirty="0">
                <a:latin typeface="Courier New" pitchFamily="49" charset="0"/>
              </a:rPr>
              <a:t>   32,  64, 128};</a:t>
            </a:r>
          </a:p>
        </p:txBody>
      </p:sp>
      <p:sp>
        <p:nvSpPr>
          <p:cNvPr id="17" name="Rectangle 7"/>
          <p:cNvSpPr>
            <a:spLocks noChangeArrowheads="1"/>
          </p:cNvSpPr>
          <p:nvPr/>
        </p:nvSpPr>
        <p:spPr bwMode="auto">
          <a:xfrm>
            <a:off x="4669460" y="4613615"/>
            <a:ext cx="3000777" cy="1320874"/>
          </a:xfrm>
          <a:prstGeom prst="rect">
            <a:avLst/>
          </a:prstGeom>
          <a:solidFill>
            <a:schemeClr val="bg2">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sz="2000" dirty="0">
                <a:latin typeface="Courier New" pitchFamily="49" charset="0"/>
              </a:rPr>
              <a:t>double A[9] = </a:t>
            </a:r>
          </a:p>
          <a:p>
            <a:pPr algn="l">
              <a:lnSpc>
                <a:spcPct val="100000"/>
              </a:lnSpc>
            </a:pPr>
            <a:r>
              <a:rPr lang="en-US" sz="2000" dirty="0">
                <a:latin typeface="Courier New" pitchFamily="49" charset="0"/>
              </a:rPr>
              <a:t>  { 0,   </a:t>
            </a:r>
            <a:r>
              <a:rPr lang="en-US" sz="2000" dirty="0">
                <a:solidFill>
                  <a:srgbClr val="0070C0"/>
                </a:solidFill>
                <a:latin typeface="Courier New" pitchFamily="49" charset="0"/>
              </a:rPr>
              <a:t>1,</a:t>
            </a:r>
            <a:r>
              <a:rPr lang="en-US" sz="2000" dirty="0">
                <a:latin typeface="Courier New" pitchFamily="49" charset="0"/>
              </a:rPr>
              <a:t>   2,</a:t>
            </a:r>
          </a:p>
          <a:p>
            <a:pPr algn="l">
              <a:lnSpc>
                <a:spcPct val="100000"/>
              </a:lnSpc>
            </a:pPr>
            <a:r>
              <a:rPr lang="en-US" sz="2000" dirty="0">
                <a:latin typeface="Courier New" pitchFamily="49" charset="0"/>
              </a:rPr>
              <a:t>    </a:t>
            </a:r>
            <a:r>
              <a:rPr lang="en-US" sz="2000" dirty="0">
                <a:solidFill>
                  <a:srgbClr val="C00000"/>
                </a:solidFill>
                <a:latin typeface="Courier New" pitchFamily="49" charset="0"/>
              </a:rPr>
              <a:t>1,   </a:t>
            </a:r>
            <a:r>
              <a:rPr lang="en-US" sz="2000" dirty="0">
                <a:latin typeface="Courier New" pitchFamily="49" charset="0"/>
              </a:rPr>
              <a:t>8,  16,</a:t>
            </a:r>
          </a:p>
          <a:p>
            <a:pPr algn="l">
              <a:lnSpc>
                <a:spcPct val="100000"/>
              </a:lnSpc>
            </a:pPr>
            <a:r>
              <a:rPr lang="en-US" sz="2000" dirty="0">
                <a:latin typeface="Courier New" pitchFamily="49" charset="0"/>
              </a:rPr>
              <a:t>   32,  64, 128};</a:t>
            </a:r>
          </a:p>
        </p:txBody>
      </p:sp>
      <p:sp>
        <p:nvSpPr>
          <p:cNvPr id="18" name="Rectangle 7"/>
          <p:cNvSpPr>
            <a:spLocks noChangeArrowheads="1"/>
          </p:cNvSpPr>
          <p:nvPr/>
        </p:nvSpPr>
        <p:spPr bwMode="auto">
          <a:xfrm>
            <a:off x="4669460" y="4613615"/>
            <a:ext cx="3000777" cy="1320874"/>
          </a:xfrm>
          <a:prstGeom prst="rect">
            <a:avLst/>
          </a:prstGeom>
          <a:solidFill>
            <a:schemeClr val="bg2">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sz="2000" dirty="0">
                <a:latin typeface="Courier New" pitchFamily="49" charset="0"/>
              </a:rPr>
              <a:t>double A[9] = </a:t>
            </a:r>
          </a:p>
          <a:p>
            <a:pPr algn="l">
              <a:lnSpc>
                <a:spcPct val="100000"/>
              </a:lnSpc>
            </a:pPr>
            <a:r>
              <a:rPr lang="en-US" sz="2000" dirty="0">
                <a:latin typeface="Courier New" pitchFamily="49" charset="0"/>
              </a:rPr>
              <a:t>  { 0,   1,   </a:t>
            </a:r>
            <a:r>
              <a:rPr lang="en-US" sz="2000" dirty="0">
                <a:solidFill>
                  <a:srgbClr val="0070C0"/>
                </a:solidFill>
                <a:latin typeface="Courier New" pitchFamily="49" charset="0"/>
              </a:rPr>
              <a:t>2,</a:t>
            </a:r>
          </a:p>
          <a:p>
            <a:pPr algn="l">
              <a:lnSpc>
                <a:spcPct val="100000"/>
              </a:lnSpc>
            </a:pPr>
            <a:r>
              <a:rPr lang="en-US" sz="2000" dirty="0">
                <a:latin typeface="Courier New" pitchFamily="49" charset="0"/>
              </a:rPr>
              <a:t>    </a:t>
            </a:r>
            <a:r>
              <a:rPr lang="en-US" sz="2000" dirty="0">
                <a:solidFill>
                  <a:srgbClr val="C00000"/>
                </a:solidFill>
                <a:latin typeface="Courier New" pitchFamily="49" charset="0"/>
              </a:rPr>
              <a:t>3,   </a:t>
            </a:r>
            <a:r>
              <a:rPr lang="en-US" sz="2000" dirty="0">
                <a:latin typeface="Courier New" pitchFamily="49" charset="0"/>
              </a:rPr>
              <a:t>8,  16,</a:t>
            </a:r>
          </a:p>
          <a:p>
            <a:pPr algn="l">
              <a:lnSpc>
                <a:spcPct val="100000"/>
              </a:lnSpc>
            </a:pPr>
            <a:r>
              <a:rPr lang="en-US" sz="2000" dirty="0">
                <a:latin typeface="Courier New" pitchFamily="49" charset="0"/>
              </a:rPr>
              <a:t>   32,  64, 128};</a:t>
            </a:r>
          </a:p>
        </p:txBody>
      </p:sp>
      <p:sp>
        <p:nvSpPr>
          <p:cNvPr id="19" name="Rectangle 7"/>
          <p:cNvSpPr>
            <a:spLocks noChangeArrowheads="1"/>
          </p:cNvSpPr>
          <p:nvPr/>
        </p:nvSpPr>
        <p:spPr bwMode="auto">
          <a:xfrm>
            <a:off x="4669460" y="4613615"/>
            <a:ext cx="3000777" cy="1320874"/>
          </a:xfrm>
          <a:prstGeom prst="rect">
            <a:avLst/>
          </a:prstGeom>
          <a:solidFill>
            <a:schemeClr val="bg2">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sz="2000" dirty="0">
                <a:latin typeface="Courier New" pitchFamily="49" charset="0"/>
              </a:rPr>
              <a:t>double A[9] = </a:t>
            </a:r>
          </a:p>
          <a:p>
            <a:pPr algn="l">
              <a:lnSpc>
                <a:spcPct val="100000"/>
              </a:lnSpc>
            </a:pPr>
            <a:r>
              <a:rPr lang="en-US" sz="2000" dirty="0">
                <a:latin typeface="Courier New" pitchFamily="49" charset="0"/>
              </a:rPr>
              <a:t>  { 0,   1,   2,</a:t>
            </a:r>
          </a:p>
          <a:p>
            <a:pPr algn="l">
              <a:lnSpc>
                <a:spcPct val="100000"/>
              </a:lnSpc>
            </a:pPr>
            <a:r>
              <a:rPr lang="en-US" sz="2000" dirty="0">
                <a:latin typeface="Courier New" pitchFamily="49" charset="0"/>
              </a:rPr>
              <a:t>    3,   </a:t>
            </a:r>
            <a:r>
              <a:rPr lang="en-US" sz="2000" dirty="0">
                <a:solidFill>
                  <a:srgbClr val="C00000"/>
                </a:solidFill>
                <a:latin typeface="Courier New" pitchFamily="49" charset="0"/>
              </a:rPr>
              <a:t>0,  </a:t>
            </a:r>
            <a:r>
              <a:rPr lang="en-US" sz="2000" dirty="0">
                <a:latin typeface="Courier New" pitchFamily="49" charset="0"/>
              </a:rPr>
              <a:t>16,</a:t>
            </a:r>
          </a:p>
          <a:p>
            <a:pPr algn="l">
              <a:lnSpc>
                <a:spcPct val="100000"/>
              </a:lnSpc>
            </a:pPr>
            <a:r>
              <a:rPr lang="en-US" sz="2000" dirty="0">
                <a:latin typeface="Courier New" pitchFamily="49" charset="0"/>
              </a:rPr>
              <a:t>   32,  64, 128};</a:t>
            </a:r>
          </a:p>
        </p:txBody>
      </p:sp>
      <p:sp>
        <p:nvSpPr>
          <p:cNvPr id="20" name="Rectangle 7"/>
          <p:cNvSpPr>
            <a:spLocks noChangeArrowheads="1"/>
          </p:cNvSpPr>
          <p:nvPr/>
        </p:nvSpPr>
        <p:spPr bwMode="auto">
          <a:xfrm>
            <a:off x="4669460" y="4613615"/>
            <a:ext cx="3000777" cy="1320874"/>
          </a:xfrm>
          <a:prstGeom prst="rect">
            <a:avLst/>
          </a:prstGeom>
          <a:solidFill>
            <a:schemeClr val="bg2">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sz="2000" dirty="0">
                <a:latin typeface="Courier New" pitchFamily="49" charset="0"/>
              </a:rPr>
              <a:t>double A[9] = </a:t>
            </a:r>
          </a:p>
          <a:p>
            <a:pPr algn="l">
              <a:lnSpc>
                <a:spcPct val="100000"/>
              </a:lnSpc>
            </a:pPr>
            <a:r>
              <a:rPr lang="en-US" sz="2000" dirty="0">
                <a:latin typeface="Courier New" pitchFamily="49" charset="0"/>
              </a:rPr>
              <a:t>  { 0,   1,   2,</a:t>
            </a:r>
          </a:p>
          <a:p>
            <a:pPr algn="l">
              <a:lnSpc>
                <a:spcPct val="100000"/>
              </a:lnSpc>
            </a:pPr>
            <a:r>
              <a:rPr lang="en-US" sz="2000" dirty="0">
                <a:latin typeface="Courier New" pitchFamily="49" charset="0"/>
              </a:rPr>
              <a:t>    </a:t>
            </a:r>
            <a:r>
              <a:rPr lang="en-US" sz="2000" dirty="0">
                <a:solidFill>
                  <a:srgbClr val="0070C0"/>
                </a:solidFill>
                <a:latin typeface="Courier New" pitchFamily="49" charset="0"/>
              </a:rPr>
              <a:t>3,</a:t>
            </a:r>
            <a:r>
              <a:rPr lang="en-US" sz="2000" dirty="0">
                <a:solidFill>
                  <a:srgbClr val="C00000"/>
                </a:solidFill>
                <a:latin typeface="Courier New" pitchFamily="49" charset="0"/>
              </a:rPr>
              <a:t>   3,  </a:t>
            </a:r>
            <a:r>
              <a:rPr lang="en-US" sz="2000" dirty="0">
                <a:latin typeface="Courier New" pitchFamily="49" charset="0"/>
              </a:rPr>
              <a:t>16,</a:t>
            </a:r>
          </a:p>
          <a:p>
            <a:pPr algn="l">
              <a:lnSpc>
                <a:spcPct val="100000"/>
              </a:lnSpc>
            </a:pPr>
            <a:r>
              <a:rPr lang="en-US" sz="2000" dirty="0">
                <a:latin typeface="Courier New" pitchFamily="49" charset="0"/>
              </a:rPr>
              <a:t>   32,  64, 128};</a:t>
            </a:r>
          </a:p>
        </p:txBody>
      </p:sp>
      <p:sp>
        <p:nvSpPr>
          <p:cNvPr id="21" name="Rectangle 7"/>
          <p:cNvSpPr>
            <a:spLocks noChangeArrowheads="1"/>
          </p:cNvSpPr>
          <p:nvPr/>
        </p:nvSpPr>
        <p:spPr bwMode="auto">
          <a:xfrm>
            <a:off x="4669460" y="4613615"/>
            <a:ext cx="3000777" cy="1320874"/>
          </a:xfrm>
          <a:prstGeom prst="rect">
            <a:avLst/>
          </a:prstGeom>
          <a:solidFill>
            <a:schemeClr val="bg2">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sz="2000" dirty="0">
                <a:latin typeface="Courier New" pitchFamily="49" charset="0"/>
              </a:rPr>
              <a:t>double A[9] = </a:t>
            </a:r>
          </a:p>
          <a:p>
            <a:pPr algn="l">
              <a:lnSpc>
                <a:spcPct val="100000"/>
              </a:lnSpc>
            </a:pPr>
            <a:r>
              <a:rPr lang="en-US" sz="2000" dirty="0">
                <a:latin typeface="Courier New" pitchFamily="49" charset="0"/>
              </a:rPr>
              <a:t>  { 0,   1,   2,</a:t>
            </a:r>
          </a:p>
          <a:p>
            <a:pPr algn="l">
              <a:lnSpc>
                <a:spcPct val="100000"/>
              </a:lnSpc>
            </a:pPr>
            <a:r>
              <a:rPr lang="en-US" sz="2000" dirty="0">
                <a:latin typeface="Courier New" pitchFamily="49" charset="0"/>
              </a:rPr>
              <a:t>    3,</a:t>
            </a:r>
            <a:r>
              <a:rPr lang="en-US" sz="2000" dirty="0">
                <a:solidFill>
                  <a:srgbClr val="C00000"/>
                </a:solidFill>
                <a:latin typeface="Courier New" pitchFamily="49" charset="0"/>
              </a:rPr>
              <a:t>   </a:t>
            </a:r>
            <a:r>
              <a:rPr lang="en-US" sz="2000" dirty="0">
                <a:solidFill>
                  <a:srgbClr val="0070C0"/>
                </a:solidFill>
                <a:latin typeface="Courier New" pitchFamily="49" charset="0"/>
              </a:rPr>
              <a:t>6,</a:t>
            </a:r>
            <a:r>
              <a:rPr lang="en-US" sz="2000" dirty="0">
                <a:solidFill>
                  <a:srgbClr val="C00000"/>
                </a:solidFill>
                <a:latin typeface="Courier New" pitchFamily="49" charset="0"/>
              </a:rPr>
              <a:t>  </a:t>
            </a:r>
            <a:r>
              <a:rPr lang="en-US" sz="2000" dirty="0">
                <a:latin typeface="Courier New" pitchFamily="49" charset="0"/>
              </a:rPr>
              <a:t>16,</a:t>
            </a:r>
          </a:p>
          <a:p>
            <a:pPr algn="l">
              <a:lnSpc>
                <a:spcPct val="100000"/>
              </a:lnSpc>
            </a:pPr>
            <a:r>
              <a:rPr lang="en-US" sz="2000" dirty="0">
                <a:latin typeface="Courier New" pitchFamily="49" charset="0"/>
              </a:rPr>
              <a:t>   32,  64, 128};</a:t>
            </a:r>
          </a:p>
        </p:txBody>
      </p:sp>
      <p:sp>
        <p:nvSpPr>
          <p:cNvPr id="22" name="Rectangle 7"/>
          <p:cNvSpPr>
            <a:spLocks noChangeArrowheads="1"/>
          </p:cNvSpPr>
          <p:nvPr/>
        </p:nvSpPr>
        <p:spPr bwMode="auto">
          <a:xfrm>
            <a:off x="4669460" y="4613615"/>
            <a:ext cx="3000777" cy="1320874"/>
          </a:xfrm>
          <a:prstGeom prst="rect">
            <a:avLst/>
          </a:prstGeom>
          <a:solidFill>
            <a:schemeClr val="bg2">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sz="2000" dirty="0">
                <a:latin typeface="Courier New" pitchFamily="49" charset="0"/>
              </a:rPr>
              <a:t>double A[9] = </a:t>
            </a:r>
          </a:p>
          <a:p>
            <a:pPr algn="l">
              <a:lnSpc>
                <a:spcPct val="100000"/>
              </a:lnSpc>
            </a:pPr>
            <a:r>
              <a:rPr lang="en-US" sz="2000" dirty="0">
                <a:latin typeface="Courier New" pitchFamily="49" charset="0"/>
              </a:rPr>
              <a:t>  { 0,   1,   2,</a:t>
            </a:r>
          </a:p>
          <a:p>
            <a:pPr algn="l">
              <a:lnSpc>
                <a:spcPct val="100000"/>
              </a:lnSpc>
            </a:pPr>
            <a:r>
              <a:rPr lang="en-US" sz="2000" dirty="0">
                <a:latin typeface="Courier New" pitchFamily="49" charset="0"/>
              </a:rPr>
              <a:t>    3,  </a:t>
            </a:r>
            <a:r>
              <a:rPr lang="en-US" sz="2000" dirty="0">
                <a:solidFill>
                  <a:srgbClr val="C00000"/>
                </a:solidFill>
                <a:latin typeface="Courier New" pitchFamily="49" charset="0"/>
              </a:rPr>
              <a:t>22,</a:t>
            </a:r>
            <a:r>
              <a:rPr lang="en-US" sz="2000" dirty="0">
                <a:latin typeface="Courier New" pitchFamily="49" charset="0"/>
              </a:rPr>
              <a:t>  </a:t>
            </a:r>
            <a:r>
              <a:rPr lang="en-US" sz="2000" dirty="0">
                <a:solidFill>
                  <a:srgbClr val="0070C0"/>
                </a:solidFill>
                <a:latin typeface="Courier New" pitchFamily="49" charset="0"/>
              </a:rPr>
              <a:t>16</a:t>
            </a:r>
            <a:r>
              <a:rPr lang="en-US" sz="2000" dirty="0">
                <a:latin typeface="Courier New" pitchFamily="49" charset="0"/>
              </a:rPr>
              <a:t>,</a:t>
            </a:r>
          </a:p>
          <a:p>
            <a:pPr algn="l">
              <a:lnSpc>
                <a:spcPct val="100000"/>
              </a:lnSpc>
            </a:pPr>
            <a:r>
              <a:rPr lang="en-US" sz="2000" dirty="0">
                <a:latin typeface="Courier New" pitchFamily="49" charset="0"/>
              </a:rPr>
              <a:t>   32,  64, 128};</a:t>
            </a:r>
          </a:p>
        </p:txBody>
      </p:sp>
      <p:sp>
        <p:nvSpPr>
          <p:cNvPr id="23" name="Rectangle 7"/>
          <p:cNvSpPr>
            <a:spLocks noChangeArrowheads="1"/>
          </p:cNvSpPr>
          <p:nvPr/>
        </p:nvSpPr>
        <p:spPr bwMode="auto">
          <a:xfrm>
            <a:off x="4669460" y="4613615"/>
            <a:ext cx="3000777" cy="1320874"/>
          </a:xfrm>
          <a:prstGeom prst="rect">
            <a:avLst/>
          </a:prstGeom>
          <a:solidFill>
            <a:schemeClr val="bg2">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sz="2000" dirty="0">
                <a:latin typeface="Courier New" pitchFamily="49" charset="0"/>
              </a:rPr>
              <a:t>double A[9] = </a:t>
            </a:r>
          </a:p>
          <a:p>
            <a:pPr algn="l">
              <a:lnSpc>
                <a:spcPct val="100000"/>
              </a:lnSpc>
            </a:pPr>
            <a:r>
              <a:rPr lang="en-US" sz="2000" dirty="0">
                <a:latin typeface="Courier New" pitchFamily="49" charset="0"/>
              </a:rPr>
              <a:t>  { 0,   1,   2,</a:t>
            </a:r>
          </a:p>
          <a:p>
            <a:pPr algn="l">
              <a:lnSpc>
                <a:spcPct val="100000"/>
              </a:lnSpc>
            </a:pPr>
            <a:r>
              <a:rPr lang="en-US" sz="2000" dirty="0">
                <a:latin typeface="Courier New" pitchFamily="49" charset="0"/>
              </a:rPr>
              <a:t>    3,  22,</a:t>
            </a:r>
            <a:r>
              <a:rPr lang="en-US" sz="2000" dirty="0">
                <a:solidFill>
                  <a:srgbClr val="C00000"/>
                </a:solidFill>
                <a:latin typeface="Courier New" pitchFamily="49" charset="0"/>
              </a:rPr>
              <a:t>   0</a:t>
            </a:r>
            <a:r>
              <a:rPr lang="en-US" sz="2000" dirty="0">
                <a:latin typeface="Courier New" pitchFamily="49" charset="0"/>
              </a:rPr>
              <a:t>,</a:t>
            </a:r>
          </a:p>
          <a:p>
            <a:pPr algn="l">
              <a:lnSpc>
                <a:spcPct val="100000"/>
              </a:lnSpc>
            </a:pPr>
            <a:r>
              <a:rPr lang="en-US" sz="2000" dirty="0">
                <a:latin typeface="Courier New" pitchFamily="49" charset="0"/>
              </a:rPr>
              <a:t>   32,  64, 128};</a:t>
            </a:r>
          </a:p>
        </p:txBody>
      </p:sp>
      <p:sp>
        <p:nvSpPr>
          <p:cNvPr id="24" name="Rectangle 7"/>
          <p:cNvSpPr>
            <a:spLocks noChangeArrowheads="1"/>
          </p:cNvSpPr>
          <p:nvPr/>
        </p:nvSpPr>
        <p:spPr bwMode="auto">
          <a:xfrm>
            <a:off x="4669460" y="4613615"/>
            <a:ext cx="3000777" cy="1320874"/>
          </a:xfrm>
          <a:prstGeom prst="rect">
            <a:avLst/>
          </a:prstGeom>
          <a:solidFill>
            <a:schemeClr val="bg2">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sz="2000" dirty="0">
                <a:latin typeface="Courier New" pitchFamily="49" charset="0"/>
              </a:rPr>
              <a:t>double A[9] = </a:t>
            </a:r>
          </a:p>
          <a:p>
            <a:pPr algn="l">
              <a:lnSpc>
                <a:spcPct val="100000"/>
              </a:lnSpc>
            </a:pPr>
            <a:r>
              <a:rPr lang="en-US" sz="2000" dirty="0">
                <a:latin typeface="Courier New" pitchFamily="49" charset="0"/>
              </a:rPr>
              <a:t>  { 0,   1,   2,</a:t>
            </a:r>
          </a:p>
          <a:p>
            <a:pPr algn="l">
              <a:lnSpc>
                <a:spcPct val="100000"/>
              </a:lnSpc>
            </a:pPr>
            <a:r>
              <a:rPr lang="en-US" sz="2000" dirty="0">
                <a:latin typeface="Courier New" pitchFamily="49" charset="0"/>
              </a:rPr>
              <a:t>    3,  22,  </a:t>
            </a:r>
            <a:r>
              <a:rPr lang="en-US" sz="2000" dirty="0">
                <a:solidFill>
                  <a:srgbClr val="C00000"/>
                </a:solidFill>
                <a:latin typeface="Courier New" pitchFamily="49" charset="0"/>
              </a:rPr>
              <a:t>32</a:t>
            </a:r>
            <a:r>
              <a:rPr lang="en-US" sz="2000" dirty="0">
                <a:latin typeface="Courier New" pitchFamily="49" charset="0"/>
              </a:rPr>
              <a:t>,</a:t>
            </a:r>
          </a:p>
          <a:p>
            <a:pPr algn="l">
              <a:lnSpc>
                <a:spcPct val="100000"/>
              </a:lnSpc>
            </a:pPr>
            <a:r>
              <a:rPr lang="en-US" sz="2000" dirty="0">
                <a:latin typeface="Courier New" pitchFamily="49" charset="0"/>
              </a:rPr>
              <a:t>   </a:t>
            </a:r>
            <a:r>
              <a:rPr lang="en-US" sz="2000" dirty="0">
                <a:solidFill>
                  <a:srgbClr val="0070C0"/>
                </a:solidFill>
                <a:latin typeface="Courier New" pitchFamily="49" charset="0"/>
              </a:rPr>
              <a:t>32,</a:t>
            </a:r>
            <a:r>
              <a:rPr lang="en-US" sz="2000" dirty="0">
                <a:latin typeface="Courier New" pitchFamily="49" charset="0"/>
              </a:rPr>
              <a:t>  64, 128};</a:t>
            </a:r>
          </a:p>
        </p:txBody>
      </p:sp>
      <p:sp>
        <p:nvSpPr>
          <p:cNvPr id="25" name="Rectangle 7"/>
          <p:cNvSpPr>
            <a:spLocks noChangeArrowheads="1"/>
          </p:cNvSpPr>
          <p:nvPr/>
        </p:nvSpPr>
        <p:spPr bwMode="auto">
          <a:xfrm>
            <a:off x="4669460" y="4613615"/>
            <a:ext cx="3000777" cy="1320874"/>
          </a:xfrm>
          <a:prstGeom prst="rect">
            <a:avLst/>
          </a:prstGeom>
          <a:solidFill>
            <a:schemeClr val="bg2">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sz="2000" dirty="0">
                <a:latin typeface="Courier New" pitchFamily="49" charset="0"/>
              </a:rPr>
              <a:t>double A[9] = </a:t>
            </a:r>
          </a:p>
          <a:p>
            <a:pPr algn="l">
              <a:lnSpc>
                <a:spcPct val="100000"/>
              </a:lnSpc>
            </a:pPr>
            <a:r>
              <a:rPr lang="en-US" sz="2000" dirty="0">
                <a:latin typeface="Courier New" pitchFamily="49" charset="0"/>
              </a:rPr>
              <a:t>  { 0,   1,   2,</a:t>
            </a:r>
          </a:p>
          <a:p>
            <a:pPr algn="l">
              <a:lnSpc>
                <a:spcPct val="100000"/>
              </a:lnSpc>
            </a:pPr>
            <a:r>
              <a:rPr lang="en-US" sz="2000" dirty="0">
                <a:latin typeface="Courier New" pitchFamily="49" charset="0"/>
              </a:rPr>
              <a:t>    3,  22, </a:t>
            </a:r>
            <a:r>
              <a:rPr lang="en-US" sz="2000" dirty="0">
                <a:solidFill>
                  <a:srgbClr val="C00000"/>
                </a:solidFill>
                <a:latin typeface="Courier New" pitchFamily="49" charset="0"/>
              </a:rPr>
              <a:t> 96</a:t>
            </a:r>
            <a:r>
              <a:rPr lang="en-US" sz="2000" dirty="0">
                <a:latin typeface="Courier New" pitchFamily="49" charset="0"/>
              </a:rPr>
              <a:t>,</a:t>
            </a:r>
          </a:p>
          <a:p>
            <a:pPr algn="l">
              <a:lnSpc>
                <a:spcPct val="100000"/>
              </a:lnSpc>
            </a:pPr>
            <a:r>
              <a:rPr lang="en-US" sz="2000" dirty="0">
                <a:latin typeface="Courier New" pitchFamily="49" charset="0"/>
              </a:rPr>
              <a:t>   32,  </a:t>
            </a:r>
            <a:r>
              <a:rPr lang="en-US" sz="2000" dirty="0">
                <a:solidFill>
                  <a:srgbClr val="0070C0"/>
                </a:solidFill>
                <a:latin typeface="Courier New" pitchFamily="49" charset="0"/>
              </a:rPr>
              <a:t>64,</a:t>
            </a:r>
            <a:r>
              <a:rPr lang="en-US" sz="2000" dirty="0">
                <a:latin typeface="Courier New" pitchFamily="49" charset="0"/>
              </a:rPr>
              <a:t> 128};</a:t>
            </a:r>
          </a:p>
        </p:txBody>
      </p:sp>
      <p:sp>
        <p:nvSpPr>
          <p:cNvPr id="26" name="Rectangle 7"/>
          <p:cNvSpPr>
            <a:spLocks noChangeArrowheads="1"/>
          </p:cNvSpPr>
          <p:nvPr/>
        </p:nvSpPr>
        <p:spPr bwMode="auto">
          <a:xfrm>
            <a:off x="4669460" y="4613615"/>
            <a:ext cx="3000777" cy="1320874"/>
          </a:xfrm>
          <a:prstGeom prst="rect">
            <a:avLst/>
          </a:prstGeom>
          <a:solidFill>
            <a:schemeClr val="bg2">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sz="2000" dirty="0">
                <a:latin typeface="Courier New" pitchFamily="49" charset="0"/>
              </a:rPr>
              <a:t>double A[9] = </a:t>
            </a:r>
          </a:p>
          <a:p>
            <a:pPr algn="l">
              <a:lnSpc>
                <a:spcPct val="100000"/>
              </a:lnSpc>
            </a:pPr>
            <a:r>
              <a:rPr lang="en-US" sz="2000" dirty="0">
                <a:latin typeface="Courier New" pitchFamily="49" charset="0"/>
              </a:rPr>
              <a:t>  { 0,   1,   2,</a:t>
            </a:r>
          </a:p>
          <a:p>
            <a:pPr algn="l">
              <a:lnSpc>
                <a:spcPct val="100000"/>
              </a:lnSpc>
            </a:pPr>
            <a:r>
              <a:rPr lang="en-US" sz="2000" dirty="0">
                <a:latin typeface="Courier New" pitchFamily="49" charset="0"/>
              </a:rPr>
              <a:t>    3,  22, </a:t>
            </a:r>
            <a:r>
              <a:rPr lang="en-US" sz="2000" dirty="0">
                <a:solidFill>
                  <a:srgbClr val="C00000"/>
                </a:solidFill>
                <a:latin typeface="Courier New" pitchFamily="49" charset="0"/>
              </a:rPr>
              <a:t>224</a:t>
            </a:r>
            <a:r>
              <a:rPr lang="en-US" sz="2000" dirty="0">
                <a:latin typeface="Courier New" pitchFamily="49" charset="0"/>
              </a:rPr>
              <a:t>,</a:t>
            </a:r>
          </a:p>
          <a:p>
            <a:pPr algn="l">
              <a:lnSpc>
                <a:spcPct val="100000"/>
              </a:lnSpc>
            </a:pPr>
            <a:r>
              <a:rPr lang="en-US" sz="2000" dirty="0">
                <a:latin typeface="Courier New" pitchFamily="49" charset="0"/>
              </a:rPr>
              <a:t>   32,  64, </a:t>
            </a:r>
            <a:r>
              <a:rPr lang="en-US" sz="2000" dirty="0">
                <a:solidFill>
                  <a:srgbClr val="0070C0"/>
                </a:solidFill>
                <a:latin typeface="Courier New" pitchFamily="49" charset="0"/>
              </a:rPr>
              <a:t>128</a:t>
            </a:r>
            <a:r>
              <a:rPr lang="en-US" sz="2000" dirty="0">
                <a:latin typeface="Courier New" pitchFamily="49" charset="0"/>
              </a:rPr>
              <a:t>};</a:t>
            </a:r>
          </a:p>
        </p:txBody>
      </p:sp>
      <p:sp>
        <p:nvSpPr>
          <p:cNvPr id="2" name="TextBox 1">
            <a:extLst>
              <a:ext uri="{FF2B5EF4-FFF2-40B4-BE49-F238E27FC236}">
                <a16:creationId xmlns:a16="http://schemas.microsoft.com/office/drawing/2014/main" id="{EEB2464D-F391-4155-A327-F3CA18EE2C37}"/>
              </a:ext>
            </a:extLst>
          </p:cNvPr>
          <p:cNvSpPr txBox="1"/>
          <p:nvPr/>
        </p:nvSpPr>
        <p:spPr>
          <a:xfrm>
            <a:off x="388654" y="4114283"/>
            <a:ext cx="3500766" cy="400110"/>
          </a:xfrm>
          <a:prstGeom prst="rect">
            <a:avLst/>
          </a:prstGeom>
          <a:noFill/>
        </p:spPr>
        <p:txBody>
          <a:bodyPr wrap="square" rtlCol="0">
            <a:spAutoFit/>
          </a:bodyPr>
          <a:lstStyle/>
          <a:p>
            <a:r>
              <a:rPr lang="en-US" sz="2000" dirty="0"/>
              <a:t>A and B overlap in memory?</a:t>
            </a:r>
          </a:p>
        </p:txBody>
      </p:sp>
      <p:sp>
        <p:nvSpPr>
          <p:cNvPr id="5" name="TextBox 4">
            <a:extLst>
              <a:ext uri="{FF2B5EF4-FFF2-40B4-BE49-F238E27FC236}">
                <a16:creationId xmlns:a16="http://schemas.microsoft.com/office/drawing/2014/main" id="{4AF205C1-1815-4F06-BA11-EBC96FFA705A}"/>
              </a:ext>
            </a:extLst>
          </p:cNvPr>
          <p:cNvSpPr txBox="1"/>
          <p:nvPr/>
        </p:nvSpPr>
        <p:spPr>
          <a:xfrm>
            <a:off x="6141060" y="2143461"/>
            <a:ext cx="4931535" cy="1015663"/>
          </a:xfrm>
          <a:prstGeom prst="rect">
            <a:avLst/>
          </a:prstGeom>
          <a:noFill/>
          <a:ln>
            <a:solidFill>
              <a:schemeClr val="accent3"/>
            </a:solidFill>
          </a:ln>
        </p:spPr>
        <p:txBody>
          <a:bodyPr wrap="square" rtlCol="0">
            <a:spAutoFit/>
          </a:bodyPr>
          <a:lstStyle/>
          <a:p>
            <a:r>
              <a:rPr lang="en-US" sz="2000" dirty="0"/>
              <a:t>Compiler MUST consider that memory aliasing could occur</a:t>
            </a:r>
          </a:p>
          <a:p>
            <a:pPr marL="285750" indent="-285750">
              <a:buFont typeface="Arial" panose="020B0604020202020204" pitchFamily="34" charset="0"/>
              <a:buChar char="•"/>
            </a:pPr>
            <a:r>
              <a:rPr lang="en-US" sz="2000" dirty="0"/>
              <a:t>Unless it can </a:t>
            </a:r>
            <a:r>
              <a:rPr lang="en-US" sz="2000" i="1" dirty="0"/>
              <a:t>prove</a:t>
            </a:r>
            <a:r>
              <a:rPr lang="en-US" sz="2000" dirty="0"/>
              <a:t> it is impossible</a:t>
            </a:r>
          </a:p>
        </p:txBody>
      </p:sp>
      <p:sp>
        <p:nvSpPr>
          <p:cNvPr id="28" name="Slide Number Placeholder 2">
            <a:extLst>
              <a:ext uri="{FF2B5EF4-FFF2-40B4-BE49-F238E27FC236}">
                <a16:creationId xmlns:a16="http://schemas.microsoft.com/office/drawing/2014/main" id="{E518F8E9-3689-49F4-9CB7-7DC2894F131A}"/>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36</a:t>
            </a:fld>
            <a:endParaRPr lang="en-US" dirty="0"/>
          </a:p>
        </p:txBody>
      </p:sp>
    </p:spTree>
    <p:extLst>
      <p:ext uri="{BB962C8B-B14F-4D97-AF65-F5344CB8AC3E}">
        <p14:creationId xmlns:p14="http://schemas.microsoft.com/office/powerpoint/2010/main" val="37451151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772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7722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77722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7224" grpId="0" animBg="1"/>
      <p:bldP spid="777226" grpId="0" animBg="1"/>
      <p:bldP spid="777227" grpId="0" animBg="1"/>
      <p:bldP spid="27"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38930F-DBEB-48E0-8C4E-4F8866277921}"/>
              </a:ext>
            </a:extLst>
          </p:cNvPr>
          <p:cNvSpPr>
            <a:spLocks noGrp="1"/>
          </p:cNvSpPr>
          <p:nvPr>
            <p:ph type="title"/>
          </p:nvPr>
        </p:nvSpPr>
        <p:spPr/>
        <p:txBody>
          <a:bodyPr/>
          <a:lstStyle/>
          <a:p>
            <a:r>
              <a:rPr lang="en-US" dirty="0"/>
              <a:t>Avoiding aliasing penalties</a:t>
            </a:r>
          </a:p>
        </p:txBody>
      </p:sp>
      <p:sp>
        <p:nvSpPr>
          <p:cNvPr id="5" name="Content Placeholder 4">
            <a:extLst>
              <a:ext uri="{FF2B5EF4-FFF2-40B4-BE49-F238E27FC236}">
                <a16:creationId xmlns:a16="http://schemas.microsoft.com/office/drawing/2014/main" id="{756FD4B9-D9E1-4EEF-BF1B-A8E8EB2B563C}"/>
              </a:ext>
            </a:extLst>
          </p:cNvPr>
          <p:cNvSpPr>
            <a:spLocks noGrp="1"/>
          </p:cNvSpPr>
          <p:nvPr>
            <p:ph idx="1"/>
          </p:nvPr>
        </p:nvSpPr>
        <p:spPr/>
        <p:txBody>
          <a:bodyPr/>
          <a:lstStyle/>
          <a:p>
            <a:r>
              <a:rPr lang="en-US" dirty="0"/>
              <a:t>Use a local variable for intermediate results</a:t>
            </a:r>
          </a:p>
        </p:txBody>
      </p:sp>
      <p:sp>
        <p:nvSpPr>
          <p:cNvPr id="3" name="Slide Number Placeholder 2">
            <a:extLst>
              <a:ext uri="{FF2B5EF4-FFF2-40B4-BE49-F238E27FC236}">
                <a16:creationId xmlns:a16="http://schemas.microsoft.com/office/drawing/2014/main" id="{B485E9A6-74C2-42BB-A34F-A03269F18A8A}"/>
              </a:ext>
            </a:extLst>
          </p:cNvPr>
          <p:cNvSpPr>
            <a:spLocks noGrp="1"/>
          </p:cNvSpPr>
          <p:nvPr>
            <p:ph type="sldNum" sz="quarter" idx="12"/>
          </p:nvPr>
        </p:nvSpPr>
        <p:spPr/>
        <p:txBody>
          <a:bodyPr/>
          <a:lstStyle/>
          <a:p>
            <a:fld id="{0778C724-3839-4D76-A707-B4C23905D055}" type="slidenum">
              <a:rPr lang="en-US" smtClean="0"/>
              <a:t>37</a:t>
            </a:fld>
            <a:endParaRPr lang="en-US" dirty="0"/>
          </a:p>
        </p:txBody>
      </p:sp>
      <p:sp>
        <p:nvSpPr>
          <p:cNvPr id="6" name="Rectangle 4">
            <a:extLst>
              <a:ext uri="{FF2B5EF4-FFF2-40B4-BE49-F238E27FC236}">
                <a16:creationId xmlns:a16="http://schemas.microsoft.com/office/drawing/2014/main" id="{8709ACCB-C6CC-4AB3-9046-779A8787EADC}"/>
              </a:ext>
            </a:extLst>
          </p:cNvPr>
          <p:cNvSpPr>
            <a:spLocks noChangeArrowheads="1"/>
          </p:cNvSpPr>
          <p:nvPr/>
        </p:nvSpPr>
        <p:spPr bwMode="auto">
          <a:xfrm>
            <a:off x="1030266" y="4425192"/>
            <a:ext cx="5633581" cy="1567096"/>
          </a:xfrm>
          <a:prstGeom prst="rect">
            <a:avLst/>
          </a:prstGeom>
          <a:solidFill>
            <a:srgbClr val="F6F5BD"/>
          </a:solidFill>
          <a:ln w="57150" cmpd="thickThin">
            <a:noFill/>
            <a:miter lim="800000"/>
            <a:headEnd/>
            <a:tailEnd/>
          </a:ln>
        </p:spPr>
        <p:txBody>
          <a:bodyPr wrap="square" lIns="90487" tIns="44450" rIns="90487" bIns="44450">
            <a:spAutoFit/>
          </a:bodyPr>
          <a:lstStyle/>
          <a:p>
            <a:pPr algn="l">
              <a:lnSpc>
                <a:spcPct val="100000"/>
              </a:lnSpc>
            </a:pPr>
            <a:r>
              <a:rPr lang="en-US" sz="1600" dirty="0">
                <a:latin typeface="Consolas" panose="020B0609020204030204" pitchFamily="49" charset="0"/>
              </a:rPr>
              <a:t># sum_rows2 inner loop</a:t>
            </a:r>
          </a:p>
          <a:p>
            <a:r>
              <a:rPr lang="en-US" sz="1600" dirty="0">
                <a:latin typeface="Consolas" panose="020B0609020204030204" pitchFamily="49" charset="0"/>
              </a:rPr>
              <a:t>.Loop:</a:t>
            </a:r>
          </a:p>
          <a:p>
            <a:r>
              <a:rPr lang="en-US" sz="1600" dirty="0">
                <a:latin typeface="Consolas" panose="020B0609020204030204" pitchFamily="49" charset="0"/>
              </a:rPr>
              <a:t>        </a:t>
            </a:r>
            <a:r>
              <a:rPr lang="en-US" sz="1600" dirty="0" err="1">
                <a:latin typeface="Consolas" panose="020B0609020204030204" pitchFamily="49" charset="0"/>
              </a:rPr>
              <a:t>addsd</a:t>
            </a:r>
            <a:r>
              <a:rPr lang="en-US" sz="1600" dirty="0">
                <a:latin typeface="Consolas" panose="020B0609020204030204" pitchFamily="49" charset="0"/>
              </a:rPr>
              <a:t>   (%</a:t>
            </a:r>
            <a:r>
              <a:rPr lang="en-US" sz="1600" dirty="0" err="1">
                <a:latin typeface="Consolas" panose="020B0609020204030204" pitchFamily="49" charset="0"/>
              </a:rPr>
              <a:t>rdi</a:t>
            </a:r>
            <a:r>
              <a:rPr lang="en-US" sz="1600" dirty="0">
                <a:latin typeface="Consolas" panose="020B0609020204030204" pitchFamily="49" charset="0"/>
              </a:rPr>
              <a:t>), %xmm0	# FP load + add</a:t>
            </a:r>
          </a:p>
          <a:p>
            <a:r>
              <a:rPr lang="en-US" sz="1600" dirty="0">
                <a:latin typeface="Consolas" panose="020B0609020204030204" pitchFamily="49" charset="0"/>
              </a:rPr>
              <a:t>        </a:t>
            </a:r>
            <a:r>
              <a:rPr lang="en-US" sz="1600" dirty="0" err="1">
                <a:latin typeface="Consolas" panose="020B0609020204030204" pitchFamily="49" charset="0"/>
              </a:rPr>
              <a:t>addq</a:t>
            </a:r>
            <a:r>
              <a:rPr lang="en-US" sz="1600" dirty="0">
                <a:latin typeface="Consolas" panose="020B0609020204030204" pitchFamily="49" charset="0"/>
              </a:rPr>
              <a:t>    $8, %</a:t>
            </a:r>
            <a:r>
              <a:rPr lang="en-US" sz="1600" dirty="0" err="1">
                <a:latin typeface="Consolas" panose="020B0609020204030204" pitchFamily="49" charset="0"/>
              </a:rPr>
              <a:t>rdi</a:t>
            </a:r>
            <a:endParaRPr lang="en-US" sz="1600" dirty="0">
              <a:latin typeface="Consolas" panose="020B0609020204030204" pitchFamily="49" charset="0"/>
            </a:endParaRPr>
          </a:p>
          <a:p>
            <a:r>
              <a:rPr lang="en-US" sz="1600" dirty="0">
                <a:latin typeface="Consolas" panose="020B0609020204030204" pitchFamily="49" charset="0"/>
              </a:rPr>
              <a:t>        </a:t>
            </a:r>
            <a:r>
              <a:rPr lang="en-US" sz="1600" dirty="0" err="1">
                <a:latin typeface="Consolas" panose="020B0609020204030204" pitchFamily="49" charset="0"/>
              </a:rPr>
              <a:t>cmpq</a:t>
            </a:r>
            <a:r>
              <a:rPr lang="en-US" sz="1600" dirty="0">
                <a:latin typeface="Consolas" panose="020B0609020204030204" pitchFamily="49" charset="0"/>
              </a:rPr>
              <a:t>    %</a:t>
            </a:r>
            <a:r>
              <a:rPr lang="en-US" sz="1600" dirty="0" err="1">
                <a:latin typeface="Consolas" panose="020B0609020204030204" pitchFamily="49" charset="0"/>
              </a:rPr>
              <a:t>rax</a:t>
            </a:r>
            <a:r>
              <a:rPr lang="en-US" sz="1600" dirty="0">
                <a:latin typeface="Consolas" panose="020B0609020204030204" pitchFamily="49" charset="0"/>
              </a:rPr>
              <a:t>, %</a:t>
            </a:r>
            <a:r>
              <a:rPr lang="en-US" sz="1600" dirty="0" err="1">
                <a:latin typeface="Consolas" panose="020B0609020204030204" pitchFamily="49" charset="0"/>
              </a:rPr>
              <a:t>rdi</a:t>
            </a:r>
            <a:endParaRPr lang="en-US" sz="1600" dirty="0">
              <a:latin typeface="Consolas" panose="020B0609020204030204" pitchFamily="49" charset="0"/>
            </a:endParaRPr>
          </a:p>
          <a:p>
            <a:r>
              <a:rPr lang="en-US" sz="1600" dirty="0">
                <a:latin typeface="Consolas" panose="020B0609020204030204" pitchFamily="49" charset="0"/>
              </a:rPr>
              <a:t>        </a:t>
            </a:r>
            <a:r>
              <a:rPr lang="en-US" sz="1600" dirty="0" err="1">
                <a:latin typeface="Consolas" panose="020B0609020204030204" pitchFamily="49" charset="0"/>
              </a:rPr>
              <a:t>jne</a:t>
            </a:r>
            <a:r>
              <a:rPr lang="en-US" sz="1600" dirty="0">
                <a:latin typeface="Consolas" panose="020B0609020204030204" pitchFamily="49" charset="0"/>
              </a:rPr>
              <a:t>     .Loop</a:t>
            </a:r>
          </a:p>
        </p:txBody>
      </p:sp>
      <p:sp>
        <p:nvSpPr>
          <p:cNvPr id="7" name="Rectangle 6">
            <a:extLst>
              <a:ext uri="{FF2B5EF4-FFF2-40B4-BE49-F238E27FC236}">
                <a16:creationId xmlns:a16="http://schemas.microsoft.com/office/drawing/2014/main" id="{08397A68-56F1-4AF2-A7F1-4073F0B9F918}"/>
              </a:ext>
            </a:extLst>
          </p:cNvPr>
          <p:cNvSpPr>
            <a:spLocks noChangeArrowheads="1"/>
          </p:cNvSpPr>
          <p:nvPr/>
        </p:nvSpPr>
        <p:spPr bwMode="auto">
          <a:xfrm>
            <a:off x="1030266" y="1693299"/>
            <a:ext cx="6354303" cy="2551981"/>
          </a:xfrm>
          <a:prstGeom prst="rect">
            <a:avLst/>
          </a:prstGeom>
          <a:noFill/>
          <a:ln w="57150" cmpd="thickThin">
            <a:noFill/>
            <a:miter lim="800000"/>
            <a:headEnd/>
            <a:tailEnd/>
          </a:ln>
        </p:spPr>
        <p:txBody>
          <a:bodyPr wrap="none" lIns="90487" tIns="44450" rIns="90487" bIns="44450">
            <a:spAutoFit/>
          </a:bodyPr>
          <a:lstStyle/>
          <a:p>
            <a:pPr algn="l">
              <a:lnSpc>
                <a:spcPct val="100000"/>
              </a:lnSpc>
            </a:pPr>
            <a:r>
              <a:rPr lang="en-US" sz="1600" dirty="0">
                <a:latin typeface="Consolas" panose="020B0609020204030204" pitchFamily="49" charset="0"/>
              </a:rPr>
              <a:t>/* Sum rows of n X n matrix a and store in vector b. */</a:t>
            </a:r>
          </a:p>
          <a:p>
            <a:pPr algn="l">
              <a:lnSpc>
                <a:spcPct val="100000"/>
              </a:lnSpc>
            </a:pPr>
            <a:r>
              <a:rPr lang="en-US" sz="1600" dirty="0">
                <a:latin typeface="Consolas" panose="020B0609020204030204" pitchFamily="49" charset="0"/>
              </a:rPr>
              <a:t>void sum_rows2(double *a, double *b, long n) {</a:t>
            </a:r>
          </a:p>
          <a:p>
            <a:pPr algn="l">
              <a:lnSpc>
                <a:spcPct val="100000"/>
              </a:lnSpc>
            </a:pPr>
            <a:r>
              <a:rPr lang="en-US" sz="1600" dirty="0">
                <a:latin typeface="Consolas" panose="020B0609020204030204" pitchFamily="49" charset="0"/>
              </a:rPr>
              <a:t>    long </a:t>
            </a:r>
            <a:r>
              <a:rPr lang="en-US" sz="1600" dirty="0" err="1">
                <a:latin typeface="Consolas" panose="020B0609020204030204" pitchFamily="49" charset="0"/>
              </a:rPr>
              <a:t>i</a:t>
            </a:r>
            <a:r>
              <a:rPr lang="en-US" sz="1600" dirty="0">
                <a:latin typeface="Consolas" panose="020B0609020204030204" pitchFamily="49" charset="0"/>
              </a:rPr>
              <a:t>, j;</a:t>
            </a:r>
          </a:p>
          <a:p>
            <a:pPr algn="l">
              <a:lnSpc>
                <a:spcPct val="100000"/>
              </a:lnSpc>
            </a:pPr>
            <a:r>
              <a:rPr lang="en-US" sz="1600" dirty="0">
                <a:latin typeface="Consolas" panose="020B0609020204030204" pitchFamily="49" charset="0"/>
              </a:rPr>
              <a:t>    for (</a:t>
            </a:r>
            <a:r>
              <a:rPr lang="en-US" sz="1600" dirty="0" err="1">
                <a:latin typeface="Consolas" panose="020B0609020204030204" pitchFamily="49" charset="0"/>
              </a:rPr>
              <a:t>i</a:t>
            </a:r>
            <a:r>
              <a:rPr lang="en-US" sz="1600" dirty="0">
                <a:latin typeface="Consolas" panose="020B0609020204030204" pitchFamily="49" charset="0"/>
              </a:rPr>
              <a:t> = 0; </a:t>
            </a:r>
            <a:r>
              <a:rPr lang="en-US" sz="1600" dirty="0" err="1">
                <a:latin typeface="Consolas" panose="020B0609020204030204" pitchFamily="49" charset="0"/>
              </a:rPr>
              <a:t>i</a:t>
            </a:r>
            <a:r>
              <a:rPr lang="en-US" sz="1600" dirty="0">
                <a:latin typeface="Consolas" panose="020B0609020204030204" pitchFamily="49" charset="0"/>
              </a:rPr>
              <a:t> &lt; n; </a:t>
            </a:r>
            <a:r>
              <a:rPr lang="en-US" sz="1600" dirty="0" err="1">
                <a:latin typeface="Consolas" panose="020B0609020204030204" pitchFamily="49" charset="0"/>
              </a:rPr>
              <a:t>i</a:t>
            </a:r>
            <a:r>
              <a:rPr lang="en-US" sz="1600" dirty="0">
                <a:latin typeface="Consolas" panose="020B0609020204030204" pitchFamily="49" charset="0"/>
              </a:rPr>
              <a:t>++) {</a:t>
            </a:r>
          </a:p>
          <a:p>
            <a:pPr algn="l">
              <a:lnSpc>
                <a:spcPct val="100000"/>
              </a:lnSpc>
            </a:pPr>
            <a:r>
              <a:rPr lang="en-US" sz="1600" dirty="0">
                <a:latin typeface="Consolas" panose="020B0609020204030204" pitchFamily="49" charset="0"/>
              </a:rPr>
              <a:t>	</a:t>
            </a:r>
            <a:r>
              <a:rPr lang="en-US" sz="1600" dirty="0">
                <a:solidFill>
                  <a:srgbClr val="C00000"/>
                </a:solidFill>
                <a:highlight>
                  <a:srgbClr val="FFFF00"/>
                </a:highlight>
                <a:latin typeface="Consolas" panose="020B0609020204030204" pitchFamily="49" charset="0"/>
              </a:rPr>
              <a:t>double </a:t>
            </a:r>
            <a:r>
              <a:rPr lang="en-US" sz="1600" dirty="0" err="1">
                <a:solidFill>
                  <a:srgbClr val="C00000"/>
                </a:solidFill>
                <a:highlight>
                  <a:srgbClr val="FFFF00"/>
                </a:highlight>
                <a:latin typeface="Consolas" panose="020B0609020204030204" pitchFamily="49" charset="0"/>
              </a:rPr>
              <a:t>val</a:t>
            </a:r>
            <a:r>
              <a:rPr lang="en-US" sz="1600" dirty="0">
                <a:solidFill>
                  <a:srgbClr val="C00000"/>
                </a:solidFill>
                <a:highlight>
                  <a:srgbClr val="FFFF00"/>
                </a:highlight>
                <a:latin typeface="Consolas" panose="020B0609020204030204" pitchFamily="49" charset="0"/>
              </a:rPr>
              <a:t> = 0;</a:t>
            </a:r>
          </a:p>
          <a:p>
            <a:pPr algn="l">
              <a:lnSpc>
                <a:spcPct val="100000"/>
              </a:lnSpc>
            </a:pPr>
            <a:r>
              <a:rPr lang="en-US" sz="1600" dirty="0">
                <a:latin typeface="Consolas" panose="020B0609020204030204" pitchFamily="49" charset="0"/>
              </a:rPr>
              <a:t>	for (j = 0; j &lt; n; j++)</a:t>
            </a:r>
          </a:p>
          <a:p>
            <a:pPr algn="l">
              <a:lnSpc>
                <a:spcPct val="100000"/>
              </a:lnSpc>
            </a:pPr>
            <a:r>
              <a:rPr lang="en-US" sz="1600" dirty="0">
                <a:latin typeface="Consolas" panose="020B0609020204030204" pitchFamily="49" charset="0"/>
              </a:rPr>
              <a:t>	    </a:t>
            </a:r>
            <a:r>
              <a:rPr lang="en-US" sz="1600" dirty="0" err="1">
                <a:solidFill>
                  <a:srgbClr val="C00000"/>
                </a:solidFill>
                <a:highlight>
                  <a:srgbClr val="FFFF00"/>
                </a:highlight>
                <a:latin typeface="Consolas" panose="020B0609020204030204" pitchFamily="49" charset="0"/>
              </a:rPr>
              <a:t>val</a:t>
            </a:r>
            <a:r>
              <a:rPr lang="en-US" sz="1600" dirty="0">
                <a:solidFill>
                  <a:srgbClr val="C00000"/>
                </a:solidFill>
                <a:highlight>
                  <a:srgbClr val="FFFF00"/>
                </a:highlight>
                <a:latin typeface="Consolas" panose="020B0609020204030204" pitchFamily="49" charset="0"/>
              </a:rPr>
              <a:t> += a[</a:t>
            </a:r>
            <a:r>
              <a:rPr lang="en-US" sz="1600" dirty="0" err="1">
                <a:solidFill>
                  <a:srgbClr val="C00000"/>
                </a:solidFill>
                <a:highlight>
                  <a:srgbClr val="FFFF00"/>
                </a:highlight>
                <a:latin typeface="Consolas" panose="020B0609020204030204" pitchFamily="49" charset="0"/>
              </a:rPr>
              <a:t>i</a:t>
            </a:r>
            <a:r>
              <a:rPr lang="en-US" sz="1600" dirty="0">
                <a:solidFill>
                  <a:srgbClr val="C00000"/>
                </a:solidFill>
                <a:highlight>
                  <a:srgbClr val="FFFF00"/>
                </a:highlight>
                <a:latin typeface="Consolas" panose="020B0609020204030204" pitchFamily="49" charset="0"/>
              </a:rPr>
              <a:t>*n + j];</a:t>
            </a:r>
          </a:p>
          <a:p>
            <a:pPr algn="l">
              <a:lnSpc>
                <a:spcPct val="100000"/>
              </a:lnSpc>
            </a:pPr>
            <a:r>
              <a:rPr lang="en-US" sz="1600" dirty="0">
                <a:solidFill>
                  <a:schemeClr val="accent2"/>
                </a:solidFill>
                <a:latin typeface="Consolas" panose="020B0609020204030204" pitchFamily="49" charset="0"/>
              </a:rPr>
              <a:t>	</a:t>
            </a:r>
            <a:r>
              <a:rPr lang="en-US" sz="1600" dirty="0">
                <a:solidFill>
                  <a:srgbClr val="C00000"/>
                </a:solidFill>
                <a:highlight>
                  <a:srgbClr val="FFFF00"/>
                </a:highlight>
                <a:latin typeface="Consolas" panose="020B0609020204030204" pitchFamily="49" charset="0"/>
              </a:rPr>
              <a:t>b[</a:t>
            </a:r>
            <a:r>
              <a:rPr lang="en-US" sz="1600" dirty="0" err="1">
                <a:solidFill>
                  <a:srgbClr val="C00000"/>
                </a:solidFill>
                <a:highlight>
                  <a:srgbClr val="FFFF00"/>
                </a:highlight>
                <a:latin typeface="Consolas" panose="020B0609020204030204" pitchFamily="49" charset="0"/>
              </a:rPr>
              <a:t>i</a:t>
            </a:r>
            <a:r>
              <a:rPr lang="en-US" sz="1600" dirty="0">
                <a:solidFill>
                  <a:srgbClr val="C00000"/>
                </a:solidFill>
                <a:highlight>
                  <a:srgbClr val="FFFF00"/>
                </a:highlight>
                <a:latin typeface="Consolas" panose="020B0609020204030204" pitchFamily="49" charset="0"/>
              </a:rPr>
              <a:t>] = </a:t>
            </a:r>
            <a:r>
              <a:rPr lang="en-US" sz="1600" dirty="0" err="1">
                <a:solidFill>
                  <a:srgbClr val="C00000"/>
                </a:solidFill>
                <a:highlight>
                  <a:srgbClr val="FFFF00"/>
                </a:highlight>
                <a:latin typeface="Consolas" panose="020B0609020204030204" pitchFamily="49" charset="0"/>
              </a:rPr>
              <a:t>val</a:t>
            </a:r>
            <a:r>
              <a:rPr lang="en-US" sz="1600" dirty="0">
                <a:solidFill>
                  <a:srgbClr val="C00000"/>
                </a:solidFill>
                <a:highlight>
                  <a:srgbClr val="FFFF00"/>
                </a:highlight>
                <a:latin typeface="Consolas" panose="020B0609020204030204" pitchFamily="49" charset="0"/>
              </a:rPr>
              <a:t>;</a:t>
            </a:r>
          </a:p>
          <a:p>
            <a:pPr algn="l">
              <a:lnSpc>
                <a:spcPct val="100000"/>
              </a:lnSpc>
            </a:pPr>
            <a:r>
              <a:rPr lang="en-US" sz="1600" dirty="0">
                <a:latin typeface="Consolas" panose="020B0609020204030204" pitchFamily="49" charset="0"/>
              </a:rPr>
              <a:t>    }</a:t>
            </a:r>
          </a:p>
          <a:p>
            <a:pPr algn="l">
              <a:lnSpc>
                <a:spcPct val="100000"/>
              </a:lnSpc>
            </a:pPr>
            <a:r>
              <a:rPr lang="en-US" sz="1600" dirty="0">
                <a:latin typeface="Consolas" panose="020B0609020204030204" pitchFamily="49" charset="0"/>
              </a:rPr>
              <a:t>}</a:t>
            </a:r>
          </a:p>
        </p:txBody>
      </p:sp>
    </p:spTree>
    <p:extLst>
      <p:ext uri="{BB962C8B-B14F-4D97-AF65-F5344CB8AC3E}">
        <p14:creationId xmlns:p14="http://schemas.microsoft.com/office/powerpoint/2010/main" val="2839329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38930F-DBEB-48E0-8C4E-4F8866277921}"/>
              </a:ext>
            </a:extLst>
          </p:cNvPr>
          <p:cNvSpPr>
            <a:spLocks noGrp="1"/>
          </p:cNvSpPr>
          <p:nvPr>
            <p:ph type="title"/>
          </p:nvPr>
        </p:nvSpPr>
        <p:spPr/>
        <p:txBody>
          <a:bodyPr/>
          <a:lstStyle/>
          <a:p>
            <a:r>
              <a:rPr lang="en-US" dirty="0"/>
              <a:t>Avoiding aliasing penalties</a:t>
            </a:r>
          </a:p>
        </p:txBody>
      </p:sp>
      <p:sp>
        <p:nvSpPr>
          <p:cNvPr id="5" name="Content Placeholder 4">
            <a:extLst>
              <a:ext uri="{FF2B5EF4-FFF2-40B4-BE49-F238E27FC236}">
                <a16:creationId xmlns:a16="http://schemas.microsoft.com/office/drawing/2014/main" id="{756FD4B9-D9E1-4EEF-BF1B-A8E8EB2B563C}"/>
              </a:ext>
            </a:extLst>
          </p:cNvPr>
          <p:cNvSpPr>
            <a:spLocks noGrp="1"/>
          </p:cNvSpPr>
          <p:nvPr>
            <p:ph idx="1"/>
          </p:nvPr>
        </p:nvSpPr>
        <p:spPr/>
        <p:txBody>
          <a:bodyPr/>
          <a:lstStyle/>
          <a:p>
            <a:r>
              <a:rPr lang="en-US" dirty="0"/>
              <a:t>Still changes A in the middle of a calculation</a:t>
            </a:r>
          </a:p>
        </p:txBody>
      </p:sp>
      <p:sp>
        <p:nvSpPr>
          <p:cNvPr id="3" name="Slide Number Placeholder 2">
            <a:extLst>
              <a:ext uri="{FF2B5EF4-FFF2-40B4-BE49-F238E27FC236}">
                <a16:creationId xmlns:a16="http://schemas.microsoft.com/office/drawing/2014/main" id="{B485E9A6-74C2-42BB-A34F-A03269F18A8A}"/>
              </a:ext>
            </a:extLst>
          </p:cNvPr>
          <p:cNvSpPr>
            <a:spLocks noGrp="1"/>
          </p:cNvSpPr>
          <p:nvPr>
            <p:ph type="sldNum" sz="quarter" idx="12"/>
          </p:nvPr>
        </p:nvSpPr>
        <p:spPr/>
        <p:txBody>
          <a:bodyPr/>
          <a:lstStyle/>
          <a:p>
            <a:fld id="{0778C724-3839-4D76-A707-B4C23905D055}" type="slidenum">
              <a:rPr lang="en-US" smtClean="0"/>
              <a:t>38</a:t>
            </a:fld>
            <a:endParaRPr lang="en-US" dirty="0"/>
          </a:p>
        </p:txBody>
      </p:sp>
      <p:sp>
        <p:nvSpPr>
          <p:cNvPr id="8" name="Rectangle 7">
            <a:extLst>
              <a:ext uri="{FF2B5EF4-FFF2-40B4-BE49-F238E27FC236}">
                <a16:creationId xmlns:a16="http://schemas.microsoft.com/office/drawing/2014/main" id="{0E9F4304-48D1-4218-9C1E-C3AC7ECF7C3C}"/>
              </a:ext>
            </a:extLst>
          </p:cNvPr>
          <p:cNvSpPr>
            <a:spLocks noChangeArrowheads="1"/>
          </p:cNvSpPr>
          <p:nvPr/>
        </p:nvSpPr>
        <p:spPr bwMode="auto">
          <a:xfrm>
            <a:off x="607595" y="4420438"/>
            <a:ext cx="3603797" cy="1751762"/>
          </a:xfrm>
          <a:prstGeom prst="rect">
            <a:avLst/>
          </a:prstGeom>
          <a:solidFill>
            <a:srgbClr val="D5F1CF"/>
          </a:solidFill>
          <a:ln w="57150" cmpd="thickThin">
            <a:noFill/>
            <a:miter lim="800000"/>
            <a:headEnd/>
            <a:tailEnd/>
          </a:ln>
        </p:spPr>
        <p:txBody>
          <a:bodyPr wrap="square" lIns="90487" tIns="44450" rIns="90487" bIns="44450">
            <a:spAutoFit/>
          </a:bodyPr>
          <a:lstStyle/>
          <a:p>
            <a:pPr algn="l">
              <a:lnSpc>
                <a:spcPct val="100000"/>
              </a:lnSpc>
            </a:pPr>
            <a:r>
              <a:rPr lang="en-US" dirty="0">
                <a:latin typeface="Courier New" pitchFamily="49" charset="0"/>
              </a:rPr>
              <a:t>double A[9] = </a:t>
            </a:r>
          </a:p>
          <a:p>
            <a:pPr algn="l">
              <a:lnSpc>
                <a:spcPct val="100000"/>
              </a:lnSpc>
            </a:pPr>
            <a:r>
              <a:rPr lang="en-US" dirty="0">
                <a:latin typeface="Courier New" pitchFamily="49" charset="0"/>
              </a:rPr>
              <a:t>  { 0,   1,   2,</a:t>
            </a:r>
          </a:p>
          <a:p>
            <a:pPr algn="l">
              <a:lnSpc>
                <a:spcPct val="100000"/>
              </a:lnSpc>
            </a:pPr>
            <a:r>
              <a:rPr lang="en-US" dirty="0">
                <a:latin typeface="Courier New" pitchFamily="49" charset="0"/>
              </a:rPr>
              <a:t>    </a:t>
            </a:r>
            <a:r>
              <a:rPr lang="en-US" dirty="0">
                <a:solidFill>
                  <a:srgbClr val="C00000"/>
                </a:solidFill>
                <a:latin typeface="Courier New" pitchFamily="49" charset="0"/>
              </a:rPr>
              <a:t>4,   8,  16</a:t>
            </a:r>
            <a:r>
              <a:rPr lang="en-US" dirty="0">
                <a:latin typeface="Courier New" pitchFamily="49" charset="0"/>
              </a:rPr>
              <a:t>,</a:t>
            </a:r>
          </a:p>
          <a:p>
            <a:pPr algn="l">
              <a:lnSpc>
                <a:spcPct val="100000"/>
              </a:lnSpc>
            </a:pPr>
            <a:r>
              <a:rPr lang="en-US" dirty="0">
                <a:latin typeface="Courier New" pitchFamily="49" charset="0"/>
              </a:rPr>
              <a:t>   32,  64, 128};</a:t>
            </a:r>
          </a:p>
          <a:p>
            <a:pPr algn="l">
              <a:lnSpc>
                <a:spcPct val="100000"/>
              </a:lnSpc>
            </a:pPr>
            <a:endParaRPr lang="en-US" dirty="0">
              <a:latin typeface="Courier New" pitchFamily="49" charset="0"/>
            </a:endParaRPr>
          </a:p>
          <a:p>
            <a:pPr algn="l">
              <a:lnSpc>
                <a:spcPct val="100000"/>
              </a:lnSpc>
            </a:pPr>
            <a:r>
              <a:rPr lang="en-US" dirty="0">
                <a:latin typeface="Courier New" pitchFamily="49" charset="0"/>
              </a:rPr>
              <a:t>sum_rows1(A, &amp;(A[3]), 3);</a:t>
            </a:r>
          </a:p>
        </p:txBody>
      </p:sp>
      <p:sp>
        <p:nvSpPr>
          <p:cNvPr id="9" name="Rectangle 8">
            <a:extLst>
              <a:ext uri="{FF2B5EF4-FFF2-40B4-BE49-F238E27FC236}">
                <a16:creationId xmlns:a16="http://schemas.microsoft.com/office/drawing/2014/main" id="{9F61447B-952B-48BE-A2E6-D505130E4BD4}"/>
              </a:ext>
            </a:extLst>
          </p:cNvPr>
          <p:cNvSpPr>
            <a:spLocks noChangeArrowheads="1"/>
          </p:cNvSpPr>
          <p:nvPr/>
        </p:nvSpPr>
        <p:spPr bwMode="auto">
          <a:xfrm>
            <a:off x="8094621" y="4905233"/>
            <a:ext cx="2815195" cy="366767"/>
          </a:xfrm>
          <a:prstGeom prst="rect">
            <a:avLst/>
          </a:prstGeom>
          <a:solidFill>
            <a:schemeClr val="accent6">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dirty="0">
                <a:latin typeface="Courier New" pitchFamily="49" charset="0"/>
              </a:rPr>
              <a:t>i = 0: [3, 8, 16]</a:t>
            </a:r>
          </a:p>
        </p:txBody>
      </p:sp>
      <p:sp>
        <p:nvSpPr>
          <p:cNvPr id="10" name="Rectangle 9">
            <a:extLst>
              <a:ext uri="{FF2B5EF4-FFF2-40B4-BE49-F238E27FC236}">
                <a16:creationId xmlns:a16="http://schemas.microsoft.com/office/drawing/2014/main" id="{676C40AC-1503-4D06-8282-756CE2617647}"/>
              </a:ext>
            </a:extLst>
          </p:cNvPr>
          <p:cNvSpPr>
            <a:spLocks noChangeArrowheads="1"/>
          </p:cNvSpPr>
          <p:nvPr/>
        </p:nvSpPr>
        <p:spPr bwMode="auto">
          <a:xfrm>
            <a:off x="8094621" y="4415973"/>
            <a:ext cx="2815195" cy="366767"/>
          </a:xfrm>
          <a:prstGeom prst="rect">
            <a:avLst/>
          </a:prstGeom>
          <a:solidFill>
            <a:schemeClr val="accent6">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a:latin typeface="Courier New" pitchFamily="49" charset="0"/>
              </a:rPr>
              <a:t>init:  [4, 8, 16]</a:t>
            </a:r>
          </a:p>
        </p:txBody>
      </p:sp>
      <p:sp>
        <p:nvSpPr>
          <p:cNvPr id="11" name="Rectangle 10">
            <a:extLst>
              <a:ext uri="{FF2B5EF4-FFF2-40B4-BE49-F238E27FC236}">
                <a16:creationId xmlns:a16="http://schemas.microsoft.com/office/drawing/2014/main" id="{E6A310A8-92C5-4FEE-95B3-28E0B2840455}"/>
              </a:ext>
            </a:extLst>
          </p:cNvPr>
          <p:cNvSpPr>
            <a:spLocks noChangeArrowheads="1"/>
          </p:cNvSpPr>
          <p:nvPr/>
        </p:nvSpPr>
        <p:spPr bwMode="auto">
          <a:xfrm>
            <a:off x="8094621" y="5394493"/>
            <a:ext cx="2815195" cy="366767"/>
          </a:xfrm>
          <a:prstGeom prst="rect">
            <a:avLst/>
          </a:prstGeom>
          <a:solidFill>
            <a:schemeClr val="accent6">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dirty="0" err="1">
                <a:latin typeface="Courier New" pitchFamily="49" charset="0"/>
              </a:rPr>
              <a:t>i</a:t>
            </a:r>
            <a:r>
              <a:rPr lang="en-US" dirty="0">
                <a:latin typeface="Courier New" pitchFamily="49" charset="0"/>
              </a:rPr>
              <a:t> = 1: [3, 27, 16]</a:t>
            </a:r>
          </a:p>
        </p:txBody>
      </p:sp>
      <p:sp>
        <p:nvSpPr>
          <p:cNvPr id="12" name="Rectangle 11">
            <a:extLst>
              <a:ext uri="{FF2B5EF4-FFF2-40B4-BE49-F238E27FC236}">
                <a16:creationId xmlns:a16="http://schemas.microsoft.com/office/drawing/2014/main" id="{42B3C71B-4718-4197-9FD7-FD41FB4321F2}"/>
              </a:ext>
            </a:extLst>
          </p:cNvPr>
          <p:cNvSpPr>
            <a:spLocks noChangeArrowheads="1"/>
          </p:cNvSpPr>
          <p:nvPr/>
        </p:nvSpPr>
        <p:spPr bwMode="auto">
          <a:xfrm>
            <a:off x="8094621" y="5830191"/>
            <a:ext cx="2815195" cy="366767"/>
          </a:xfrm>
          <a:prstGeom prst="rect">
            <a:avLst/>
          </a:prstGeom>
          <a:solidFill>
            <a:schemeClr val="accent6">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dirty="0" err="1">
                <a:latin typeface="Courier New" pitchFamily="49" charset="0"/>
              </a:rPr>
              <a:t>i</a:t>
            </a:r>
            <a:r>
              <a:rPr lang="en-US" dirty="0">
                <a:latin typeface="Courier New" pitchFamily="49" charset="0"/>
              </a:rPr>
              <a:t> = 2: [3, 27, 224]</a:t>
            </a:r>
          </a:p>
        </p:txBody>
      </p:sp>
      <p:sp>
        <p:nvSpPr>
          <p:cNvPr id="13" name="Text Box 12">
            <a:extLst>
              <a:ext uri="{FF2B5EF4-FFF2-40B4-BE49-F238E27FC236}">
                <a16:creationId xmlns:a16="http://schemas.microsoft.com/office/drawing/2014/main" id="{44713594-6777-4235-9F6E-13C65896D853}"/>
              </a:ext>
            </a:extLst>
          </p:cNvPr>
          <p:cNvSpPr txBox="1">
            <a:spLocks noChangeArrowheads="1"/>
          </p:cNvSpPr>
          <p:nvPr/>
        </p:nvSpPr>
        <p:spPr bwMode="auto">
          <a:xfrm>
            <a:off x="7967622" y="3958773"/>
            <a:ext cx="1471428" cy="461665"/>
          </a:xfrm>
          <a:prstGeom prst="rect">
            <a:avLst/>
          </a:prstGeom>
          <a:noFill/>
          <a:ln w="19050">
            <a:noFill/>
            <a:miter lim="800000"/>
            <a:headEnd/>
            <a:tailEnd type="none" w="sm" len="sm"/>
          </a:ln>
        </p:spPr>
        <p:txBody>
          <a:bodyPr wrap="none" lIns="45720" rIns="45720">
            <a:spAutoFit/>
          </a:bodyPr>
          <a:lstStyle/>
          <a:p>
            <a:pPr algn="l"/>
            <a:r>
              <a:rPr lang="en-US" sz="2400" dirty="0">
                <a:latin typeface="Calibri" panose="020F0502020204030204" pitchFamily="34" charset="0"/>
              </a:rPr>
              <a:t>Value of </a:t>
            </a:r>
            <a:r>
              <a:rPr lang="en-US" sz="2400" dirty="0">
                <a:latin typeface="Courier New" pitchFamily="49" charset="0"/>
              </a:rPr>
              <a:t>B</a:t>
            </a:r>
            <a:r>
              <a:rPr lang="en-US" sz="2400" dirty="0"/>
              <a:t>:</a:t>
            </a:r>
          </a:p>
        </p:txBody>
      </p:sp>
      <p:sp>
        <p:nvSpPr>
          <p:cNvPr id="14" name="Rectangle 7">
            <a:extLst>
              <a:ext uri="{FF2B5EF4-FFF2-40B4-BE49-F238E27FC236}">
                <a16:creationId xmlns:a16="http://schemas.microsoft.com/office/drawing/2014/main" id="{E41F9145-3D68-41F2-A902-48AB20198E51}"/>
              </a:ext>
            </a:extLst>
          </p:cNvPr>
          <p:cNvSpPr>
            <a:spLocks noChangeArrowheads="1"/>
          </p:cNvSpPr>
          <p:nvPr/>
        </p:nvSpPr>
        <p:spPr bwMode="auto">
          <a:xfrm>
            <a:off x="4481848" y="4685038"/>
            <a:ext cx="2815196" cy="1197764"/>
          </a:xfrm>
          <a:prstGeom prst="rect">
            <a:avLst/>
          </a:prstGeom>
          <a:solidFill>
            <a:schemeClr val="bg2">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dirty="0">
                <a:latin typeface="Courier New" pitchFamily="49" charset="0"/>
              </a:rPr>
              <a:t>double A[9] = </a:t>
            </a:r>
          </a:p>
          <a:p>
            <a:pPr algn="l">
              <a:lnSpc>
                <a:spcPct val="100000"/>
              </a:lnSpc>
            </a:pPr>
            <a:r>
              <a:rPr lang="en-US" dirty="0">
                <a:latin typeface="Courier New" pitchFamily="49" charset="0"/>
              </a:rPr>
              <a:t>  { </a:t>
            </a:r>
            <a:r>
              <a:rPr lang="en-US" dirty="0">
                <a:solidFill>
                  <a:srgbClr val="2684C6"/>
                </a:solidFill>
                <a:latin typeface="Courier New" pitchFamily="49" charset="0"/>
              </a:rPr>
              <a:t>0,</a:t>
            </a:r>
            <a:r>
              <a:rPr lang="en-US" dirty="0">
                <a:latin typeface="Courier New" pitchFamily="49" charset="0"/>
              </a:rPr>
              <a:t>   1,   2,</a:t>
            </a:r>
          </a:p>
          <a:p>
            <a:pPr algn="l">
              <a:lnSpc>
                <a:spcPct val="100000"/>
              </a:lnSpc>
            </a:pPr>
            <a:r>
              <a:rPr lang="en-US" dirty="0">
                <a:latin typeface="Courier New" pitchFamily="49" charset="0"/>
              </a:rPr>
              <a:t>    4,</a:t>
            </a:r>
            <a:r>
              <a:rPr lang="en-US" dirty="0">
                <a:solidFill>
                  <a:srgbClr val="C00000"/>
                </a:solidFill>
                <a:latin typeface="Courier New" pitchFamily="49" charset="0"/>
              </a:rPr>
              <a:t>   </a:t>
            </a:r>
            <a:r>
              <a:rPr lang="en-US" dirty="0">
                <a:latin typeface="Courier New" pitchFamily="49" charset="0"/>
              </a:rPr>
              <a:t>8,  16,</a:t>
            </a:r>
          </a:p>
          <a:p>
            <a:pPr algn="l">
              <a:lnSpc>
                <a:spcPct val="100000"/>
              </a:lnSpc>
            </a:pPr>
            <a:r>
              <a:rPr lang="en-US" dirty="0">
                <a:latin typeface="Courier New" pitchFamily="49" charset="0"/>
              </a:rPr>
              <a:t>   32,  64, 128};</a:t>
            </a:r>
          </a:p>
        </p:txBody>
      </p:sp>
      <p:sp>
        <p:nvSpPr>
          <p:cNvPr id="15" name="Rectangle 7">
            <a:extLst>
              <a:ext uri="{FF2B5EF4-FFF2-40B4-BE49-F238E27FC236}">
                <a16:creationId xmlns:a16="http://schemas.microsoft.com/office/drawing/2014/main" id="{83792BB0-D85A-49A5-9FE9-8CFCFDAE2DB9}"/>
              </a:ext>
            </a:extLst>
          </p:cNvPr>
          <p:cNvSpPr>
            <a:spLocks noChangeArrowheads="1"/>
          </p:cNvSpPr>
          <p:nvPr/>
        </p:nvSpPr>
        <p:spPr bwMode="auto">
          <a:xfrm>
            <a:off x="4481848" y="4685038"/>
            <a:ext cx="2815196" cy="1197764"/>
          </a:xfrm>
          <a:prstGeom prst="rect">
            <a:avLst/>
          </a:prstGeom>
          <a:solidFill>
            <a:schemeClr val="bg2">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dirty="0">
                <a:latin typeface="Courier New" pitchFamily="49" charset="0"/>
              </a:rPr>
              <a:t>double A[9] = </a:t>
            </a:r>
          </a:p>
          <a:p>
            <a:pPr algn="l">
              <a:lnSpc>
                <a:spcPct val="100000"/>
              </a:lnSpc>
            </a:pPr>
            <a:r>
              <a:rPr lang="en-US" dirty="0">
                <a:latin typeface="Courier New" pitchFamily="49" charset="0"/>
              </a:rPr>
              <a:t>  { 0,   </a:t>
            </a:r>
            <a:r>
              <a:rPr lang="en-US" dirty="0">
                <a:solidFill>
                  <a:srgbClr val="0070C0"/>
                </a:solidFill>
                <a:latin typeface="Courier New" pitchFamily="49" charset="0"/>
              </a:rPr>
              <a:t>1,</a:t>
            </a:r>
            <a:r>
              <a:rPr lang="en-US" dirty="0">
                <a:latin typeface="Courier New" pitchFamily="49" charset="0"/>
              </a:rPr>
              <a:t>   2,</a:t>
            </a:r>
          </a:p>
          <a:p>
            <a:pPr algn="l">
              <a:lnSpc>
                <a:spcPct val="100000"/>
              </a:lnSpc>
            </a:pPr>
            <a:r>
              <a:rPr lang="en-US" dirty="0">
                <a:latin typeface="Courier New" pitchFamily="49" charset="0"/>
              </a:rPr>
              <a:t>    4,   8,  16,</a:t>
            </a:r>
          </a:p>
          <a:p>
            <a:pPr algn="l">
              <a:lnSpc>
                <a:spcPct val="100000"/>
              </a:lnSpc>
            </a:pPr>
            <a:r>
              <a:rPr lang="en-US" dirty="0">
                <a:latin typeface="Courier New" pitchFamily="49" charset="0"/>
              </a:rPr>
              <a:t>   32,  64, 128};</a:t>
            </a:r>
          </a:p>
        </p:txBody>
      </p:sp>
      <p:sp>
        <p:nvSpPr>
          <p:cNvPr id="16" name="Rectangle 7">
            <a:extLst>
              <a:ext uri="{FF2B5EF4-FFF2-40B4-BE49-F238E27FC236}">
                <a16:creationId xmlns:a16="http://schemas.microsoft.com/office/drawing/2014/main" id="{1830572A-DB4B-416E-8C26-127DF9409840}"/>
              </a:ext>
            </a:extLst>
          </p:cNvPr>
          <p:cNvSpPr>
            <a:spLocks noChangeArrowheads="1"/>
          </p:cNvSpPr>
          <p:nvPr/>
        </p:nvSpPr>
        <p:spPr bwMode="auto">
          <a:xfrm>
            <a:off x="4481848" y="4685038"/>
            <a:ext cx="2815196" cy="1197764"/>
          </a:xfrm>
          <a:prstGeom prst="rect">
            <a:avLst/>
          </a:prstGeom>
          <a:solidFill>
            <a:schemeClr val="bg2">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dirty="0">
                <a:latin typeface="Courier New" pitchFamily="49" charset="0"/>
              </a:rPr>
              <a:t>double A[9] = </a:t>
            </a:r>
          </a:p>
          <a:p>
            <a:pPr algn="l">
              <a:lnSpc>
                <a:spcPct val="100000"/>
              </a:lnSpc>
            </a:pPr>
            <a:r>
              <a:rPr lang="en-US" dirty="0">
                <a:latin typeface="Courier New" pitchFamily="49" charset="0"/>
              </a:rPr>
              <a:t>  { 0,   1,   </a:t>
            </a:r>
            <a:r>
              <a:rPr lang="en-US" dirty="0">
                <a:solidFill>
                  <a:srgbClr val="0070C0"/>
                </a:solidFill>
                <a:latin typeface="Courier New" pitchFamily="49" charset="0"/>
              </a:rPr>
              <a:t>2,</a:t>
            </a:r>
          </a:p>
          <a:p>
            <a:pPr algn="l">
              <a:lnSpc>
                <a:spcPct val="100000"/>
              </a:lnSpc>
            </a:pPr>
            <a:r>
              <a:rPr lang="en-US" dirty="0">
                <a:latin typeface="Courier New" pitchFamily="49" charset="0"/>
              </a:rPr>
              <a:t>    4,   8,  16,</a:t>
            </a:r>
          </a:p>
          <a:p>
            <a:pPr algn="l">
              <a:lnSpc>
                <a:spcPct val="100000"/>
              </a:lnSpc>
            </a:pPr>
            <a:r>
              <a:rPr lang="en-US" dirty="0">
                <a:latin typeface="Courier New" pitchFamily="49" charset="0"/>
              </a:rPr>
              <a:t>   32,  64, 128};</a:t>
            </a:r>
          </a:p>
        </p:txBody>
      </p:sp>
      <p:sp>
        <p:nvSpPr>
          <p:cNvPr id="17" name="Rectangle 7">
            <a:extLst>
              <a:ext uri="{FF2B5EF4-FFF2-40B4-BE49-F238E27FC236}">
                <a16:creationId xmlns:a16="http://schemas.microsoft.com/office/drawing/2014/main" id="{E35C50F0-40EA-43FE-A5B1-36F0145F795C}"/>
              </a:ext>
            </a:extLst>
          </p:cNvPr>
          <p:cNvSpPr>
            <a:spLocks noChangeArrowheads="1"/>
          </p:cNvSpPr>
          <p:nvPr/>
        </p:nvSpPr>
        <p:spPr bwMode="auto">
          <a:xfrm>
            <a:off x="4481848" y="4685038"/>
            <a:ext cx="2815196" cy="1197764"/>
          </a:xfrm>
          <a:prstGeom prst="rect">
            <a:avLst/>
          </a:prstGeom>
          <a:solidFill>
            <a:schemeClr val="bg2">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dirty="0">
                <a:latin typeface="Courier New" pitchFamily="49" charset="0"/>
              </a:rPr>
              <a:t>double A[9] = </a:t>
            </a:r>
          </a:p>
          <a:p>
            <a:pPr algn="l">
              <a:lnSpc>
                <a:spcPct val="100000"/>
              </a:lnSpc>
            </a:pPr>
            <a:r>
              <a:rPr lang="en-US" dirty="0">
                <a:latin typeface="Courier New" pitchFamily="49" charset="0"/>
              </a:rPr>
              <a:t>  { 0,   1,   2,</a:t>
            </a:r>
          </a:p>
          <a:p>
            <a:pPr algn="l">
              <a:lnSpc>
                <a:spcPct val="100000"/>
              </a:lnSpc>
            </a:pPr>
            <a:r>
              <a:rPr lang="en-US" dirty="0">
                <a:latin typeface="Courier New" pitchFamily="49" charset="0"/>
              </a:rPr>
              <a:t>    </a:t>
            </a:r>
            <a:r>
              <a:rPr lang="en-US" dirty="0">
                <a:solidFill>
                  <a:srgbClr val="C00000"/>
                </a:solidFill>
                <a:latin typeface="Courier New" pitchFamily="49" charset="0"/>
              </a:rPr>
              <a:t>3,</a:t>
            </a:r>
            <a:r>
              <a:rPr lang="en-US" dirty="0">
                <a:latin typeface="Courier New" pitchFamily="49" charset="0"/>
              </a:rPr>
              <a:t>   8,</a:t>
            </a:r>
            <a:r>
              <a:rPr lang="en-US" dirty="0">
                <a:solidFill>
                  <a:srgbClr val="C00000"/>
                </a:solidFill>
                <a:latin typeface="Courier New" pitchFamily="49" charset="0"/>
              </a:rPr>
              <a:t>  </a:t>
            </a:r>
            <a:r>
              <a:rPr lang="en-US" dirty="0">
                <a:latin typeface="Courier New" pitchFamily="49" charset="0"/>
              </a:rPr>
              <a:t>16,</a:t>
            </a:r>
          </a:p>
          <a:p>
            <a:pPr algn="l">
              <a:lnSpc>
                <a:spcPct val="100000"/>
              </a:lnSpc>
            </a:pPr>
            <a:r>
              <a:rPr lang="en-US" dirty="0">
                <a:latin typeface="Courier New" pitchFamily="49" charset="0"/>
              </a:rPr>
              <a:t>   32,  64, 128};</a:t>
            </a:r>
          </a:p>
        </p:txBody>
      </p:sp>
      <p:sp>
        <p:nvSpPr>
          <p:cNvPr id="18" name="Rectangle 7">
            <a:extLst>
              <a:ext uri="{FF2B5EF4-FFF2-40B4-BE49-F238E27FC236}">
                <a16:creationId xmlns:a16="http://schemas.microsoft.com/office/drawing/2014/main" id="{41F9943B-DFED-4C18-A4A9-10BF8B87D120}"/>
              </a:ext>
            </a:extLst>
          </p:cNvPr>
          <p:cNvSpPr>
            <a:spLocks noChangeArrowheads="1"/>
          </p:cNvSpPr>
          <p:nvPr/>
        </p:nvSpPr>
        <p:spPr bwMode="auto">
          <a:xfrm>
            <a:off x="4481848" y="4685038"/>
            <a:ext cx="2815196" cy="1197764"/>
          </a:xfrm>
          <a:prstGeom prst="rect">
            <a:avLst/>
          </a:prstGeom>
          <a:solidFill>
            <a:schemeClr val="bg2">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dirty="0">
                <a:latin typeface="Courier New" pitchFamily="49" charset="0"/>
              </a:rPr>
              <a:t>double A[9] = </a:t>
            </a:r>
          </a:p>
          <a:p>
            <a:pPr algn="l">
              <a:lnSpc>
                <a:spcPct val="100000"/>
              </a:lnSpc>
            </a:pPr>
            <a:r>
              <a:rPr lang="en-US" dirty="0">
                <a:latin typeface="Courier New" pitchFamily="49" charset="0"/>
              </a:rPr>
              <a:t>  { 0,   1,   2,</a:t>
            </a:r>
          </a:p>
          <a:p>
            <a:pPr algn="l">
              <a:lnSpc>
                <a:spcPct val="100000"/>
              </a:lnSpc>
            </a:pPr>
            <a:r>
              <a:rPr lang="en-US" dirty="0">
                <a:latin typeface="Courier New" pitchFamily="49" charset="0"/>
              </a:rPr>
              <a:t>    </a:t>
            </a:r>
            <a:r>
              <a:rPr lang="en-US" dirty="0">
                <a:solidFill>
                  <a:srgbClr val="0070C0"/>
                </a:solidFill>
                <a:latin typeface="Courier New" pitchFamily="49" charset="0"/>
              </a:rPr>
              <a:t>3,</a:t>
            </a:r>
            <a:r>
              <a:rPr lang="en-US" dirty="0">
                <a:solidFill>
                  <a:srgbClr val="C00000"/>
                </a:solidFill>
                <a:latin typeface="Courier New" pitchFamily="49" charset="0"/>
              </a:rPr>
              <a:t>   </a:t>
            </a:r>
            <a:r>
              <a:rPr lang="en-US" dirty="0">
                <a:latin typeface="Courier New" pitchFamily="49" charset="0"/>
              </a:rPr>
              <a:t>8,</a:t>
            </a:r>
            <a:r>
              <a:rPr lang="en-US" dirty="0">
                <a:solidFill>
                  <a:srgbClr val="C00000"/>
                </a:solidFill>
                <a:latin typeface="Courier New" pitchFamily="49" charset="0"/>
              </a:rPr>
              <a:t>  </a:t>
            </a:r>
            <a:r>
              <a:rPr lang="en-US" dirty="0">
                <a:latin typeface="Courier New" pitchFamily="49" charset="0"/>
              </a:rPr>
              <a:t>16,</a:t>
            </a:r>
          </a:p>
          <a:p>
            <a:pPr algn="l">
              <a:lnSpc>
                <a:spcPct val="100000"/>
              </a:lnSpc>
            </a:pPr>
            <a:r>
              <a:rPr lang="en-US" dirty="0">
                <a:latin typeface="Courier New" pitchFamily="49" charset="0"/>
              </a:rPr>
              <a:t>   32,  64, 128};</a:t>
            </a:r>
          </a:p>
        </p:txBody>
      </p:sp>
      <p:sp>
        <p:nvSpPr>
          <p:cNvPr id="19" name="Rectangle 7">
            <a:extLst>
              <a:ext uri="{FF2B5EF4-FFF2-40B4-BE49-F238E27FC236}">
                <a16:creationId xmlns:a16="http://schemas.microsoft.com/office/drawing/2014/main" id="{4BA99907-FD45-4BDC-B65F-56998D75C19B}"/>
              </a:ext>
            </a:extLst>
          </p:cNvPr>
          <p:cNvSpPr>
            <a:spLocks noChangeArrowheads="1"/>
          </p:cNvSpPr>
          <p:nvPr/>
        </p:nvSpPr>
        <p:spPr bwMode="auto">
          <a:xfrm>
            <a:off x="4481848" y="4685038"/>
            <a:ext cx="2815196" cy="1197764"/>
          </a:xfrm>
          <a:prstGeom prst="rect">
            <a:avLst/>
          </a:prstGeom>
          <a:solidFill>
            <a:schemeClr val="bg2">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dirty="0">
                <a:latin typeface="Courier New" pitchFamily="49" charset="0"/>
              </a:rPr>
              <a:t>double A[9] = </a:t>
            </a:r>
          </a:p>
          <a:p>
            <a:pPr algn="l">
              <a:lnSpc>
                <a:spcPct val="100000"/>
              </a:lnSpc>
            </a:pPr>
            <a:r>
              <a:rPr lang="en-US" dirty="0">
                <a:latin typeface="Courier New" pitchFamily="49" charset="0"/>
              </a:rPr>
              <a:t>  { 0,   1,   2,</a:t>
            </a:r>
          </a:p>
          <a:p>
            <a:pPr algn="l">
              <a:lnSpc>
                <a:spcPct val="100000"/>
              </a:lnSpc>
            </a:pPr>
            <a:r>
              <a:rPr lang="en-US" dirty="0">
                <a:latin typeface="Courier New" pitchFamily="49" charset="0"/>
              </a:rPr>
              <a:t>    3,</a:t>
            </a:r>
            <a:r>
              <a:rPr lang="en-US" dirty="0">
                <a:solidFill>
                  <a:srgbClr val="C00000"/>
                </a:solidFill>
                <a:latin typeface="Courier New" pitchFamily="49" charset="0"/>
              </a:rPr>
              <a:t>   </a:t>
            </a:r>
            <a:r>
              <a:rPr lang="en-US" dirty="0">
                <a:solidFill>
                  <a:srgbClr val="0070C0"/>
                </a:solidFill>
                <a:latin typeface="Courier New" pitchFamily="49" charset="0"/>
              </a:rPr>
              <a:t>8,</a:t>
            </a:r>
            <a:r>
              <a:rPr lang="en-US" dirty="0">
                <a:solidFill>
                  <a:srgbClr val="C00000"/>
                </a:solidFill>
                <a:latin typeface="Courier New" pitchFamily="49" charset="0"/>
              </a:rPr>
              <a:t>  </a:t>
            </a:r>
            <a:r>
              <a:rPr lang="en-US" dirty="0">
                <a:latin typeface="Courier New" pitchFamily="49" charset="0"/>
              </a:rPr>
              <a:t>16,</a:t>
            </a:r>
          </a:p>
          <a:p>
            <a:pPr algn="l">
              <a:lnSpc>
                <a:spcPct val="100000"/>
              </a:lnSpc>
            </a:pPr>
            <a:r>
              <a:rPr lang="en-US" dirty="0">
                <a:latin typeface="Courier New" pitchFamily="49" charset="0"/>
              </a:rPr>
              <a:t>   32,  64, 128};</a:t>
            </a:r>
          </a:p>
        </p:txBody>
      </p:sp>
      <p:sp>
        <p:nvSpPr>
          <p:cNvPr id="20" name="Rectangle 7">
            <a:extLst>
              <a:ext uri="{FF2B5EF4-FFF2-40B4-BE49-F238E27FC236}">
                <a16:creationId xmlns:a16="http://schemas.microsoft.com/office/drawing/2014/main" id="{7B293E40-CBC6-4FB4-9850-5EA0C4FA2A08}"/>
              </a:ext>
            </a:extLst>
          </p:cNvPr>
          <p:cNvSpPr>
            <a:spLocks noChangeArrowheads="1"/>
          </p:cNvSpPr>
          <p:nvPr/>
        </p:nvSpPr>
        <p:spPr bwMode="auto">
          <a:xfrm>
            <a:off x="4481848" y="4685038"/>
            <a:ext cx="2815196" cy="1197764"/>
          </a:xfrm>
          <a:prstGeom prst="rect">
            <a:avLst/>
          </a:prstGeom>
          <a:solidFill>
            <a:schemeClr val="bg2">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dirty="0">
                <a:latin typeface="Courier New" pitchFamily="49" charset="0"/>
              </a:rPr>
              <a:t>double A[9] = </a:t>
            </a:r>
          </a:p>
          <a:p>
            <a:pPr algn="l">
              <a:lnSpc>
                <a:spcPct val="100000"/>
              </a:lnSpc>
            </a:pPr>
            <a:r>
              <a:rPr lang="en-US" dirty="0">
                <a:latin typeface="Courier New" pitchFamily="49" charset="0"/>
              </a:rPr>
              <a:t>  { 0,   1,   2,</a:t>
            </a:r>
          </a:p>
          <a:p>
            <a:pPr algn="l">
              <a:lnSpc>
                <a:spcPct val="100000"/>
              </a:lnSpc>
            </a:pPr>
            <a:r>
              <a:rPr lang="en-US" dirty="0">
                <a:latin typeface="Courier New" pitchFamily="49" charset="0"/>
              </a:rPr>
              <a:t>    3,   8,  </a:t>
            </a:r>
            <a:r>
              <a:rPr lang="en-US" dirty="0">
                <a:solidFill>
                  <a:srgbClr val="0070C0"/>
                </a:solidFill>
                <a:latin typeface="Courier New" pitchFamily="49" charset="0"/>
              </a:rPr>
              <a:t>16</a:t>
            </a:r>
            <a:r>
              <a:rPr lang="en-US" dirty="0">
                <a:latin typeface="Courier New" pitchFamily="49" charset="0"/>
              </a:rPr>
              <a:t>,</a:t>
            </a:r>
          </a:p>
          <a:p>
            <a:pPr algn="l">
              <a:lnSpc>
                <a:spcPct val="100000"/>
              </a:lnSpc>
            </a:pPr>
            <a:r>
              <a:rPr lang="en-US" dirty="0">
                <a:latin typeface="Courier New" pitchFamily="49" charset="0"/>
              </a:rPr>
              <a:t>   32,  64, 128};</a:t>
            </a:r>
          </a:p>
        </p:txBody>
      </p:sp>
      <p:sp>
        <p:nvSpPr>
          <p:cNvPr id="21" name="Rectangle 7">
            <a:extLst>
              <a:ext uri="{FF2B5EF4-FFF2-40B4-BE49-F238E27FC236}">
                <a16:creationId xmlns:a16="http://schemas.microsoft.com/office/drawing/2014/main" id="{CEA4401C-2FA9-4A40-83BE-C47F75588E78}"/>
              </a:ext>
            </a:extLst>
          </p:cNvPr>
          <p:cNvSpPr>
            <a:spLocks noChangeArrowheads="1"/>
          </p:cNvSpPr>
          <p:nvPr/>
        </p:nvSpPr>
        <p:spPr bwMode="auto">
          <a:xfrm>
            <a:off x="4481848" y="4685038"/>
            <a:ext cx="2815196" cy="1197764"/>
          </a:xfrm>
          <a:prstGeom prst="rect">
            <a:avLst/>
          </a:prstGeom>
          <a:solidFill>
            <a:schemeClr val="bg2">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dirty="0">
                <a:latin typeface="Courier New" pitchFamily="49" charset="0"/>
              </a:rPr>
              <a:t>double A[9] = </a:t>
            </a:r>
          </a:p>
          <a:p>
            <a:pPr algn="l">
              <a:lnSpc>
                <a:spcPct val="100000"/>
              </a:lnSpc>
            </a:pPr>
            <a:r>
              <a:rPr lang="en-US" dirty="0">
                <a:latin typeface="Courier New" pitchFamily="49" charset="0"/>
              </a:rPr>
              <a:t>  { 0,   1,   2,</a:t>
            </a:r>
          </a:p>
          <a:p>
            <a:pPr algn="l">
              <a:lnSpc>
                <a:spcPct val="100000"/>
              </a:lnSpc>
            </a:pPr>
            <a:r>
              <a:rPr lang="en-US" dirty="0">
                <a:latin typeface="Courier New" pitchFamily="49" charset="0"/>
              </a:rPr>
              <a:t>    3,  </a:t>
            </a:r>
            <a:r>
              <a:rPr lang="en-US" dirty="0">
                <a:solidFill>
                  <a:srgbClr val="C00000"/>
                </a:solidFill>
                <a:latin typeface="Courier New" pitchFamily="49" charset="0"/>
              </a:rPr>
              <a:t>27</a:t>
            </a:r>
            <a:r>
              <a:rPr lang="en-US" dirty="0">
                <a:latin typeface="Courier New" pitchFamily="49" charset="0"/>
              </a:rPr>
              <a:t>,</a:t>
            </a:r>
            <a:r>
              <a:rPr lang="en-US" dirty="0">
                <a:solidFill>
                  <a:srgbClr val="C00000"/>
                </a:solidFill>
                <a:latin typeface="Courier New" pitchFamily="49" charset="0"/>
              </a:rPr>
              <a:t>  </a:t>
            </a:r>
            <a:r>
              <a:rPr lang="en-US" dirty="0">
                <a:latin typeface="Courier New" pitchFamily="49" charset="0"/>
              </a:rPr>
              <a:t>16,</a:t>
            </a:r>
          </a:p>
          <a:p>
            <a:pPr algn="l">
              <a:lnSpc>
                <a:spcPct val="100000"/>
              </a:lnSpc>
            </a:pPr>
            <a:r>
              <a:rPr lang="en-US" dirty="0">
                <a:latin typeface="Courier New" pitchFamily="49" charset="0"/>
              </a:rPr>
              <a:t>   32,  64, 128};</a:t>
            </a:r>
          </a:p>
        </p:txBody>
      </p:sp>
      <p:sp>
        <p:nvSpPr>
          <p:cNvPr id="22" name="Rectangle 7">
            <a:extLst>
              <a:ext uri="{FF2B5EF4-FFF2-40B4-BE49-F238E27FC236}">
                <a16:creationId xmlns:a16="http://schemas.microsoft.com/office/drawing/2014/main" id="{CD5110D7-5E17-436E-8D74-95170F211CEB}"/>
              </a:ext>
            </a:extLst>
          </p:cNvPr>
          <p:cNvSpPr>
            <a:spLocks noChangeArrowheads="1"/>
          </p:cNvSpPr>
          <p:nvPr/>
        </p:nvSpPr>
        <p:spPr bwMode="auto">
          <a:xfrm>
            <a:off x="4481848" y="4685038"/>
            <a:ext cx="2815196" cy="1197764"/>
          </a:xfrm>
          <a:prstGeom prst="rect">
            <a:avLst/>
          </a:prstGeom>
          <a:solidFill>
            <a:schemeClr val="bg2">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dirty="0">
                <a:latin typeface="Courier New" pitchFamily="49" charset="0"/>
              </a:rPr>
              <a:t>double A[9] = </a:t>
            </a:r>
          </a:p>
          <a:p>
            <a:pPr algn="l">
              <a:lnSpc>
                <a:spcPct val="100000"/>
              </a:lnSpc>
            </a:pPr>
            <a:r>
              <a:rPr lang="en-US" dirty="0">
                <a:latin typeface="Courier New" pitchFamily="49" charset="0"/>
              </a:rPr>
              <a:t>  { 0,   1,   2,</a:t>
            </a:r>
          </a:p>
          <a:p>
            <a:pPr algn="l">
              <a:lnSpc>
                <a:spcPct val="100000"/>
              </a:lnSpc>
            </a:pPr>
            <a:r>
              <a:rPr lang="en-US" dirty="0">
                <a:latin typeface="Courier New" pitchFamily="49" charset="0"/>
              </a:rPr>
              <a:t>    3,  27,  16,</a:t>
            </a:r>
          </a:p>
          <a:p>
            <a:pPr algn="l">
              <a:lnSpc>
                <a:spcPct val="100000"/>
              </a:lnSpc>
            </a:pPr>
            <a:r>
              <a:rPr lang="en-US" dirty="0">
                <a:latin typeface="Courier New" pitchFamily="49" charset="0"/>
              </a:rPr>
              <a:t>   </a:t>
            </a:r>
            <a:r>
              <a:rPr lang="en-US" dirty="0">
                <a:solidFill>
                  <a:srgbClr val="0070C0"/>
                </a:solidFill>
                <a:latin typeface="Courier New" pitchFamily="49" charset="0"/>
              </a:rPr>
              <a:t>32,</a:t>
            </a:r>
            <a:r>
              <a:rPr lang="en-US" dirty="0">
                <a:latin typeface="Courier New" pitchFamily="49" charset="0"/>
              </a:rPr>
              <a:t>  64, 128};</a:t>
            </a:r>
          </a:p>
        </p:txBody>
      </p:sp>
      <p:sp>
        <p:nvSpPr>
          <p:cNvPr id="23" name="Rectangle 7">
            <a:extLst>
              <a:ext uri="{FF2B5EF4-FFF2-40B4-BE49-F238E27FC236}">
                <a16:creationId xmlns:a16="http://schemas.microsoft.com/office/drawing/2014/main" id="{53866FD2-D8C0-4AFB-86EA-8C9438695F26}"/>
              </a:ext>
            </a:extLst>
          </p:cNvPr>
          <p:cNvSpPr>
            <a:spLocks noChangeArrowheads="1"/>
          </p:cNvSpPr>
          <p:nvPr/>
        </p:nvSpPr>
        <p:spPr bwMode="auto">
          <a:xfrm>
            <a:off x="4481848" y="4685038"/>
            <a:ext cx="2815196" cy="1197764"/>
          </a:xfrm>
          <a:prstGeom prst="rect">
            <a:avLst/>
          </a:prstGeom>
          <a:solidFill>
            <a:schemeClr val="bg2">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dirty="0">
                <a:latin typeface="Courier New" pitchFamily="49" charset="0"/>
              </a:rPr>
              <a:t>double A[9] = </a:t>
            </a:r>
          </a:p>
          <a:p>
            <a:pPr algn="l">
              <a:lnSpc>
                <a:spcPct val="100000"/>
              </a:lnSpc>
            </a:pPr>
            <a:r>
              <a:rPr lang="en-US" dirty="0">
                <a:latin typeface="Courier New" pitchFamily="49" charset="0"/>
              </a:rPr>
              <a:t>  { 0,   1,   2,</a:t>
            </a:r>
          </a:p>
          <a:p>
            <a:pPr algn="l">
              <a:lnSpc>
                <a:spcPct val="100000"/>
              </a:lnSpc>
            </a:pPr>
            <a:r>
              <a:rPr lang="en-US" dirty="0">
                <a:latin typeface="Courier New" pitchFamily="49" charset="0"/>
              </a:rPr>
              <a:t>    3,  27, </a:t>
            </a:r>
            <a:r>
              <a:rPr lang="en-US" dirty="0">
                <a:solidFill>
                  <a:srgbClr val="C00000"/>
                </a:solidFill>
                <a:latin typeface="Courier New" pitchFamily="49" charset="0"/>
              </a:rPr>
              <a:t> </a:t>
            </a:r>
            <a:r>
              <a:rPr lang="en-US" dirty="0">
                <a:latin typeface="Courier New" pitchFamily="49" charset="0"/>
              </a:rPr>
              <a:t>16,</a:t>
            </a:r>
          </a:p>
          <a:p>
            <a:pPr algn="l">
              <a:lnSpc>
                <a:spcPct val="100000"/>
              </a:lnSpc>
            </a:pPr>
            <a:r>
              <a:rPr lang="en-US" dirty="0">
                <a:latin typeface="Courier New" pitchFamily="49" charset="0"/>
              </a:rPr>
              <a:t>   32,  </a:t>
            </a:r>
            <a:r>
              <a:rPr lang="en-US" dirty="0">
                <a:solidFill>
                  <a:srgbClr val="0070C0"/>
                </a:solidFill>
                <a:latin typeface="Courier New" pitchFamily="49" charset="0"/>
              </a:rPr>
              <a:t>64,</a:t>
            </a:r>
            <a:r>
              <a:rPr lang="en-US" dirty="0">
                <a:latin typeface="Courier New" pitchFamily="49" charset="0"/>
              </a:rPr>
              <a:t> 128};</a:t>
            </a:r>
          </a:p>
        </p:txBody>
      </p:sp>
      <p:sp>
        <p:nvSpPr>
          <p:cNvPr id="24" name="Rectangle 7">
            <a:extLst>
              <a:ext uri="{FF2B5EF4-FFF2-40B4-BE49-F238E27FC236}">
                <a16:creationId xmlns:a16="http://schemas.microsoft.com/office/drawing/2014/main" id="{816EE6C7-D152-450A-A0B8-0F8FFBF54ED8}"/>
              </a:ext>
            </a:extLst>
          </p:cNvPr>
          <p:cNvSpPr>
            <a:spLocks noChangeArrowheads="1"/>
          </p:cNvSpPr>
          <p:nvPr/>
        </p:nvSpPr>
        <p:spPr bwMode="auto">
          <a:xfrm>
            <a:off x="4481848" y="4685038"/>
            <a:ext cx="2815196" cy="1197764"/>
          </a:xfrm>
          <a:prstGeom prst="rect">
            <a:avLst/>
          </a:prstGeom>
          <a:solidFill>
            <a:schemeClr val="bg2">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dirty="0">
                <a:latin typeface="Courier New" pitchFamily="49" charset="0"/>
              </a:rPr>
              <a:t>double A[9] = </a:t>
            </a:r>
          </a:p>
          <a:p>
            <a:pPr algn="l">
              <a:lnSpc>
                <a:spcPct val="100000"/>
              </a:lnSpc>
            </a:pPr>
            <a:r>
              <a:rPr lang="en-US" dirty="0">
                <a:latin typeface="Courier New" pitchFamily="49" charset="0"/>
              </a:rPr>
              <a:t>  { 0,   1,   2,</a:t>
            </a:r>
          </a:p>
          <a:p>
            <a:pPr algn="l">
              <a:lnSpc>
                <a:spcPct val="100000"/>
              </a:lnSpc>
            </a:pPr>
            <a:r>
              <a:rPr lang="en-US" dirty="0">
                <a:latin typeface="Courier New" pitchFamily="49" charset="0"/>
              </a:rPr>
              <a:t>    3,  27,  16,</a:t>
            </a:r>
          </a:p>
          <a:p>
            <a:pPr algn="l">
              <a:lnSpc>
                <a:spcPct val="100000"/>
              </a:lnSpc>
            </a:pPr>
            <a:r>
              <a:rPr lang="en-US" dirty="0">
                <a:latin typeface="Courier New" pitchFamily="49" charset="0"/>
              </a:rPr>
              <a:t>   32,  64, </a:t>
            </a:r>
            <a:r>
              <a:rPr lang="en-US" dirty="0">
                <a:solidFill>
                  <a:srgbClr val="0070C0"/>
                </a:solidFill>
                <a:latin typeface="Courier New" pitchFamily="49" charset="0"/>
              </a:rPr>
              <a:t>128</a:t>
            </a:r>
            <a:r>
              <a:rPr lang="en-US" dirty="0">
                <a:latin typeface="Courier New" pitchFamily="49" charset="0"/>
              </a:rPr>
              <a:t>};</a:t>
            </a:r>
          </a:p>
        </p:txBody>
      </p:sp>
      <p:sp>
        <p:nvSpPr>
          <p:cNvPr id="25" name="Rectangle 7">
            <a:extLst>
              <a:ext uri="{FF2B5EF4-FFF2-40B4-BE49-F238E27FC236}">
                <a16:creationId xmlns:a16="http://schemas.microsoft.com/office/drawing/2014/main" id="{546FD217-8A65-4EEF-8603-578D40C63FD5}"/>
              </a:ext>
            </a:extLst>
          </p:cNvPr>
          <p:cNvSpPr>
            <a:spLocks noChangeArrowheads="1"/>
          </p:cNvSpPr>
          <p:nvPr/>
        </p:nvSpPr>
        <p:spPr bwMode="auto">
          <a:xfrm>
            <a:off x="4481848" y="4685038"/>
            <a:ext cx="2815196" cy="1197764"/>
          </a:xfrm>
          <a:prstGeom prst="rect">
            <a:avLst/>
          </a:prstGeom>
          <a:solidFill>
            <a:schemeClr val="bg2">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dirty="0">
                <a:latin typeface="Courier New" pitchFamily="49" charset="0"/>
              </a:rPr>
              <a:t>double A[9] = </a:t>
            </a:r>
          </a:p>
          <a:p>
            <a:pPr algn="l">
              <a:lnSpc>
                <a:spcPct val="100000"/>
              </a:lnSpc>
            </a:pPr>
            <a:r>
              <a:rPr lang="en-US" dirty="0">
                <a:latin typeface="Courier New" pitchFamily="49" charset="0"/>
              </a:rPr>
              <a:t>  { 0,   1,   2,</a:t>
            </a:r>
          </a:p>
          <a:p>
            <a:pPr algn="l">
              <a:lnSpc>
                <a:spcPct val="100000"/>
              </a:lnSpc>
            </a:pPr>
            <a:r>
              <a:rPr lang="en-US" dirty="0">
                <a:latin typeface="Courier New" pitchFamily="49" charset="0"/>
              </a:rPr>
              <a:t>    3,  27, </a:t>
            </a:r>
            <a:r>
              <a:rPr lang="en-US" dirty="0">
                <a:solidFill>
                  <a:srgbClr val="C00000"/>
                </a:solidFill>
                <a:latin typeface="Courier New" pitchFamily="49" charset="0"/>
              </a:rPr>
              <a:t>224</a:t>
            </a:r>
            <a:r>
              <a:rPr lang="en-US" dirty="0">
                <a:latin typeface="Courier New" pitchFamily="49" charset="0"/>
              </a:rPr>
              <a:t>,</a:t>
            </a:r>
          </a:p>
          <a:p>
            <a:pPr algn="l">
              <a:lnSpc>
                <a:spcPct val="100000"/>
              </a:lnSpc>
            </a:pPr>
            <a:r>
              <a:rPr lang="en-US" dirty="0">
                <a:latin typeface="Courier New" pitchFamily="49" charset="0"/>
              </a:rPr>
              <a:t>   32,  64, 128};</a:t>
            </a:r>
          </a:p>
        </p:txBody>
      </p:sp>
      <p:sp>
        <p:nvSpPr>
          <p:cNvPr id="27" name="Rectangle 6">
            <a:extLst>
              <a:ext uri="{FF2B5EF4-FFF2-40B4-BE49-F238E27FC236}">
                <a16:creationId xmlns:a16="http://schemas.microsoft.com/office/drawing/2014/main" id="{09DBF033-5305-4282-963F-FC27A13BFAE4}"/>
              </a:ext>
            </a:extLst>
          </p:cNvPr>
          <p:cNvSpPr>
            <a:spLocks noChangeArrowheads="1"/>
          </p:cNvSpPr>
          <p:nvPr/>
        </p:nvSpPr>
        <p:spPr bwMode="auto">
          <a:xfrm>
            <a:off x="808151" y="1653530"/>
            <a:ext cx="6354303" cy="2582758"/>
          </a:xfrm>
          <a:prstGeom prst="rect">
            <a:avLst/>
          </a:prstGeom>
          <a:noFill/>
          <a:ln w="57150" cmpd="thickThin">
            <a:noFill/>
            <a:miter lim="800000"/>
            <a:headEnd/>
            <a:tailEnd/>
          </a:ln>
        </p:spPr>
        <p:txBody>
          <a:bodyPr wrap="none" lIns="90487" tIns="44450" rIns="90487" bIns="44450">
            <a:spAutoFit/>
          </a:bodyPr>
          <a:lstStyle/>
          <a:p>
            <a:pPr algn="l">
              <a:lnSpc>
                <a:spcPct val="100000"/>
              </a:lnSpc>
            </a:pPr>
            <a:r>
              <a:rPr lang="en-US" sz="1600" dirty="0">
                <a:latin typeface="Consolas" panose="020B0609020204030204" pitchFamily="49" charset="0"/>
              </a:rPr>
              <a:t>/* Sum rows of n X n matrix a and store in vector b. */</a:t>
            </a:r>
          </a:p>
          <a:p>
            <a:pPr algn="l">
              <a:lnSpc>
                <a:spcPct val="100000"/>
              </a:lnSpc>
            </a:pPr>
            <a:r>
              <a:rPr lang="en-US" sz="1600" dirty="0">
                <a:latin typeface="Consolas" panose="020B0609020204030204" pitchFamily="49" charset="0"/>
              </a:rPr>
              <a:t>void sum_rows2(double *a, double *b, long n) {</a:t>
            </a:r>
          </a:p>
          <a:p>
            <a:pPr algn="l">
              <a:lnSpc>
                <a:spcPct val="100000"/>
              </a:lnSpc>
            </a:pPr>
            <a:r>
              <a:rPr lang="en-US" sz="1600" dirty="0">
                <a:latin typeface="Consolas" panose="020B0609020204030204" pitchFamily="49" charset="0"/>
              </a:rPr>
              <a:t>    long </a:t>
            </a:r>
            <a:r>
              <a:rPr lang="en-US" sz="1600" dirty="0" err="1">
                <a:latin typeface="Consolas" panose="020B0609020204030204" pitchFamily="49" charset="0"/>
              </a:rPr>
              <a:t>i</a:t>
            </a:r>
            <a:r>
              <a:rPr lang="en-US" sz="1600" dirty="0">
                <a:latin typeface="Consolas" panose="020B0609020204030204" pitchFamily="49" charset="0"/>
              </a:rPr>
              <a:t>, j;</a:t>
            </a:r>
          </a:p>
          <a:p>
            <a:pPr algn="l">
              <a:lnSpc>
                <a:spcPct val="100000"/>
              </a:lnSpc>
            </a:pPr>
            <a:r>
              <a:rPr lang="en-US" sz="1600" dirty="0">
                <a:latin typeface="Consolas" panose="020B0609020204030204" pitchFamily="49" charset="0"/>
              </a:rPr>
              <a:t>    for (</a:t>
            </a:r>
            <a:r>
              <a:rPr lang="en-US" sz="1600" dirty="0" err="1">
                <a:latin typeface="Consolas" panose="020B0609020204030204" pitchFamily="49" charset="0"/>
              </a:rPr>
              <a:t>i</a:t>
            </a:r>
            <a:r>
              <a:rPr lang="en-US" sz="1600" dirty="0">
                <a:latin typeface="Consolas" panose="020B0609020204030204" pitchFamily="49" charset="0"/>
              </a:rPr>
              <a:t> = 0; </a:t>
            </a:r>
            <a:r>
              <a:rPr lang="en-US" sz="1600" dirty="0" err="1">
                <a:latin typeface="Consolas" panose="020B0609020204030204" pitchFamily="49" charset="0"/>
              </a:rPr>
              <a:t>i</a:t>
            </a:r>
            <a:r>
              <a:rPr lang="en-US" sz="1600" dirty="0">
                <a:latin typeface="Consolas" panose="020B0609020204030204" pitchFamily="49" charset="0"/>
              </a:rPr>
              <a:t> &lt; n; </a:t>
            </a:r>
            <a:r>
              <a:rPr lang="en-US" sz="1600" dirty="0" err="1">
                <a:latin typeface="Consolas" panose="020B0609020204030204" pitchFamily="49" charset="0"/>
              </a:rPr>
              <a:t>i</a:t>
            </a:r>
            <a:r>
              <a:rPr lang="en-US" sz="1600" dirty="0">
                <a:latin typeface="Consolas" panose="020B0609020204030204" pitchFamily="49" charset="0"/>
              </a:rPr>
              <a:t>++) {</a:t>
            </a:r>
            <a:br>
              <a:rPr lang="en-US" sz="1600" dirty="0">
                <a:latin typeface="Consolas" panose="020B0609020204030204" pitchFamily="49" charset="0"/>
              </a:rPr>
            </a:br>
            <a:r>
              <a:rPr lang="en-US" sz="1600" dirty="0">
                <a:latin typeface="Consolas" panose="020B0609020204030204" pitchFamily="49" charset="0"/>
              </a:rPr>
              <a:t>	double </a:t>
            </a:r>
            <a:r>
              <a:rPr lang="en-US" sz="1600" dirty="0" err="1">
                <a:latin typeface="Consolas" panose="020B0609020204030204" pitchFamily="49" charset="0"/>
              </a:rPr>
              <a:t>val</a:t>
            </a:r>
            <a:r>
              <a:rPr lang="en-US" sz="1600" dirty="0">
                <a:latin typeface="Consolas" panose="020B0609020204030204" pitchFamily="49" charset="0"/>
              </a:rPr>
              <a:t> = 0;</a:t>
            </a:r>
          </a:p>
          <a:p>
            <a:pPr algn="l">
              <a:lnSpc>
                <a:spcPct val="100000"/>
              </a:lnSpc>
            </a:pPr>
            <a:r>
              <a:rPr lang="en-US" sz="1600" dirty="0">
                <a:latin typeface="Consolas" panose="020B0609020204030204" pitchFamily="49" charset="0"/>
              </a:rPr>
              <a:t>	for (j = 0; j &lt; n; </a:t>
            </a:r>
            <a:r>
              <a:rPr lang="en-US" sz="1600" dirty="0" err="1">
                <a:latin typeface="Consolas" panose="020B0609020204030204" pitchFamily="49" charset="0"/>
              </a:rPr>
              <a:t>j++</a:t>
            </a:r>
            <a:r>
              <a:rPr lang="en-US" sz="1600" dirty="0">
                <a:latin typeface="Consolas" panose="020B0609020204030204" pitchFamily="49" charset="0"/>
              </a:rPr>
              <a:t>)</a:t>
            </a:r>
          </a:p>
          <a:p>
            <a:pPr algn="l">
              <a:lnSpc>
                <a:spcPct val="100000"/>
              </a:lnSpc>
            </a:pPr>
            <a:r>
              <a:rPr lang="en-US" sz="1600" dirty="0">
                <a:latin typeface="Consolas" panose="020B0609020204030204" pitchFamily="49" charset="0"/>
              </a:rPr>
              <a:t>	    </a:t>
            </a:r>
            <a:r>
              <a:rPr lang="en-US" sz="1600" dirty="0" err="1">
                <a:latin typeface="Consolas" panose="020B0609020204030204" pitchFamily="49" charset="0"/>
              </a:rPr>
              <a:t>val</a:t>
            </a:r>
            <a:r>
              <a:rPr lang="en-US" sz="1600" dirty="0">
                <a:latin typeface="Consolas" panose="020B0609020204030204" pitchFamily="49" charset="0"/>
              </a:rPr>
              <a:t> += a[</a:t>
            </a:r>
            <a:r>
              <a:rPr lang="en-US" sz="1600" dirty="0" err="1">
                <a:latin typeface="Consolas" panose="020B0609020204030204" pitchFamily="49" charset="0"/>
              </a:rPr>
              <a:t>i</a:t>
            </a:r>
            <a:r>
              <a:rPr lang="en-US" sz="1600" dirty="0">
                <a:latin typeface="Consolas" panose="020B0609020204030204" pitchFamily="49" charset="0"/>
              </a:rPr>
              <a:t>*n + j];</a:t>
            </a:r>
          </a:p>
          <a:p>
            <a:pPr algn="l">
              <a:lnSpc>
                <a:spcPct val="100000"/>
              </a:lnSpc>
            </a:pPr>
            <a:r>
              <a:rPr lang="en-US" sz="1600" dirty="0">
                <a:latin typeface="Consolas" panose="020B0609020204030204" pitchFamily="49" charset="0"/>
              </a:rPr>
              <a:t>	b[</a:t>
            </a:r>
            <a:r>
              <a:rPr lang="en-US" sz="1600" dirty="0" err="1">
                <a:latin typeface="Consolas" panose="020B0609020204030204" pitchFamily="49" charset="0"/>
              </a:rPr>
              <a:t>i</a:t>
            </a:r>
            <a:r>
              <a:rPr lang="en-US" sz="1600" dirty="0">
                <a:latin typeface="Consolas" panose="020B0609020204030204" pitchFamily="49" charset="0"/>
              </a:rPr>
              <a:t>] = </a:t>
            </a:r>
            <a:r>
              <a:rPr lang="en-US" sz="1600" dirty="0" err="1">
                <a:latin typeface="Consolas" panose="020B0609020204030204" pitchFamily="49" charset="0"/>
              </a:rPr>
              <a:t>val</a:t>
            </a:r>
            <a:r>
              <a:rPr lang="en-US" sz="1600" dirty="0">
                <a:latin typeface="Consolas" panose="020B0609020204030204" pitchFamily="49" charset="0"/>
              </a:rPr>
              <a:t>;</a:t>
            </a:r>
          </a:p>
          <a:p>
            <a:pPr algn="l">
              <a:lnSpc>
                <a:spcPct val="100000"/>
              </a:lnSpc>
            </a:pPr>
            <a:r>
              <a:rPr lang="en-US" sz="1600" dirty="0">
                <a:latin typeface="Consolas" panose="020B0609020204030204" pitchFamily="49" charset="0"/>
              </a:rPr>
              <a:t>    }</a:t>
            </a:r>
          </a:p>
          <a:p>
            <a:pPr algn="l">
              <a:lnSpc>
                <a:spcPct val="100000"/>
              </a:lnSpc>
            </a:pPr>
            <a:r>
              <a:rPr lang="en-US" sz="1600" dirty="0">
                <a:latin typeface="Consolas" panose="020B0609020204030204" pitchFamily="49" charset="0"/>
              </a:rPr>
              <a:t>}</a:t>
            </a:r>
          </a:p>
        </p:txBody>
      </p:sp>
    </p:spTree>
    <p:extLst>
      <p:ext uri="{BB962C8B-B14F-4D97-AF65-F5344CB8AC3E}">
        <p14:creationId xmlns:p14="http://schemas.microsoft.com/office/powerpoint/2010/main" val="3241444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38930F-DBEB-48E0-8C4E-4F8866277921}"/>
              </a:ext>
            </a:extLst>
          </p:cNvPr>
          <p:cNvSpPr>
            <a:spLocks noGrp="1"/>
          </p:cNvSpPr>
          <p:nvPr>
            <p:ph type="title"/>
          </p:nvPr>
        </p:nvSpPr>
        <p:spPr/>
        <p:txBody>
          <a:bodyPr/>
          <a:lstStyle/>
          <a:p>
            <a:r>
              <a:rPr lang="en-US" dirty="0"/>
              <a:t>Avoiding aliasing penalties</a:t>
            </a:r>
          </a:p>
        </p:txBody>
      </p:sp>
      <p:sp>
        <p:nvSpPr>
          <p:cNvPr id="5" name="Content Placeholder 4">
            <a:extLst>
              <a:ext uri="{FF2B5EF4-FFF2-40B4-BE49-F238E27FC236}">
                <a16:creationId xmlns:a16="http://schemas.microsoft.com/office/drawing/2014/main" id="{756FD4B9-D9E1-4EEF-BF1B-A8E8EB2B563C}"/>
              </a:ext>
            </a:extLst>
          </p:cNvPr>
          <p:cNvSpPr>
            <a:spLocks noGrp="1"/>
          </p:cNvSpPr>
          <p:nvPr>
            <p:ph idx="1"/>
          </p:nvPr>
        </p:nvSpPr>
        <p:spPr/>
        <p:txBody>
          <a:bodyPr/>
          <a:lstStyle/>
          <a:p>
            <a:r>
              <a:rPr lang="en-US" dirty="0"/>
              <a:t>Use </a:t>
            </a:r>
            <a:r>
              <a:rPr lang="en-US" dirty="0">
                <a:latin typeface="Courier New" panose="02070309020205020404" pitchFamily="49" charset="0"/>
                <a:cs typeface="Courier New" panose="02070309020205020404" pitchFamily="49" charset="0"/>
              </a:rPr>
              <a:t>restrict</a:t>
            </a:r>
            <a:r>
              <a:rPr lang="en-US" dirty="0"/>
              <a:t> keyword to tell compiler that </a:t>
            </a:r>
            <a:r>
              <a:rPr lang="en-US" dirty="0">
                <a:latin typeface="Courier New" panose="02070309020205020404" pitchFamily="49" charset="0"/>
                <a:cs typeface="Courier New" panose="02070309020205020404" pitchFamily="49" charset="0"/>
              </a:rPr>
              <a:t>a</a:t>
            </a:r>
            <a:r>
              <a:rPr lang="en-US" dirty="0"/>
              <a:t> and </a:t>
            </a:r>
            <a:r>
              <a:rPr lang="en-US" dirty="0">
                <a:latin typeface="Courier New" panose="02070309020205020404" pitchFamily="49" charset="0"/>
                <a:cs typeface="Courier New" panose="02070309020205020404" pitchFamily="49" charset="0"/>
              </a:rPr>
              <a:t>b</a:t>
            </a:r>
            <a:r>
              <a:rPr lang="en-US" dirty="0"/>
              <a:t> cannot alias</a:t>
            </a:r>
          </a:p>
        </p:txBody>
      </p:sp>
      <p:sp>
        <p:nvSpPr>
          <p:cNvPr id="3" name="Slide Number Placeholder 2">
            <a:extLst>
              <a:ext uri="{FF2B5EF4-FFF2-40B4-BE49-F238E27FC236}">
                <a16:creationId xmlns:a16="http://schemas.microsoft.com/office/drawing/2014/main" id="{B485E9A6-74C2-42BB-A34F-A03269F18A8A}"/>
              </a:ext>
            </a:extLst>
          </p:cNvPr>
          <p:cNvSpPr>
            <a:spLocks noGrp="1"/>
          </p:cNvSpPr>
          <p:nvPr>
            <p:ph type="sldNum" sz="quarter" idx="12"/>
          </p:nvPr>
        </p:nvSpPr>
        <p:spPr/>
        <p:txBody>
          <a:bodyPr/>
          <a:lstStyle/>
          <a:p>
            <a:fld id="{0778C724-3839-4D76-A707-B4C23905D055}" type="slidenum">
              <a:rPr lang="en-US" smtClean="0"/>
              <a:t>39</a:t>
            </a:fld>
            <a:endParaRPr lang="en-US" dirty="0"/>
          </a:p>
        </p:txBody>
      </p:sp>
      <p:sp>
        <p:nvSpPr>
          <p:cNvPr id="6" name="Rectangle 4">
            <a:extLst>
              <a:ext uri="{FF2B5EF4-FFF2-40B4-BE49-F238E27FC236}">
                <a16:creationId xmlns:a16="http://schemas.microsoft.com/office/drawing/2014/main" id="{8709ACCB-C6CC-4AB3-9046-779A8787EADC}"/>
              </a:ext>
            </a:extLst>
          </p:cNvPr>
          <p:cNvSpPr>
            <a:spLocks noChangeArrowheads="1"/>
          </p:cNvSpPr>
          <p:nvPr/>
        </p:nvSpPr>
        <p:spPr bwMode="auto">
          <a:xfrm>
            <a:off x="1030266" y="4425192"/>
            <a:ext cx="5633581" cy="1567096"/>
          </a:xfrm>
          <a:prstGeom prst="rect">
            <a:avLst/>
          </a:prstGeom>
          <a:solidFill>
            <a:srgbClr val="F6F5BD"/>
          </a:solidFill>
          <a:ln w="57150" cmpd="thickThin">
            <a:noFill/>
            <a:miter lim="800000"/>
            <a:headEnd/>
            <a:tailEnd/>
          </a:ln>
        </p:spPr>
        <p:txBody>
          <a:bodyPr wrap="square" lIns="90487" tIns="44450" rIns="90487" bIns="44450">
            <a:spAutoFit/>
          </a:bodyPr>
          <a:lstStyle/>
          <a:p>
            <a:pPr algn="l">
              <a:lnSpc>
                <a:spcPct val="100000"/>
              </a:lnSpc>
            </a:pPr>
            <a:r>
              <a:rPr lang="en-US" sz="1600" dirty="0">
                <a:latin typeface="Consolas" panose="020B0609020204030204" pitchFamily="49" charset="0"/>
              </a:rPr>
              <a:t># sum_rows2 inner loop</a:t>
            </a:r>
          </a:p>
          <a:p>
            <a:r>
              <a:rPr lang="en-US" sz="1600" dirty="0">
                <a:latin typeface="Consolas" panose="020B0609020204030204" pitchFamily="49" charset="0"/>
              </a:rPr>
              <a:t>.Loop:</a:t>
            </a:r>
          </a:p>
          <a:p>
            <a:r>
              <a:rPr lang="en-US" sz="1600" dirty="0">
                <a:latin typeface="Consolas" panose="020B0609020204030204" pitchFamily="49" charset="0"/>
              </a:rPr>
              <a:t>        </a:t>
            </a:r>
            <a:r>
              <a:rPr lang="en-US" sz="1600" dirty="0" err="1">
                <a:latin typeface="Consolas" panose="020B0609020204030204" pitchFamily="49" charset="0"/>
              </a:rPr>
              <a:t>addsd</a:t>
            </a:r>
            <a:r>
              <a:rPr lang="en-US" sz="1600" dirty="0">
                <a:latin typeface="Consolas" panose="020B0609020204030204" pitchFamily="49" charset="0"/>
              </a:rPr>
              <a:t>   (%</a:t>
            </a:r>
            <a:r>
              <a:rPr lang="en-US" sz="1600" dirty="0" err="1">
                <a:latin typeface="Consolas" panose="020B0609020204030204" pitchFamily="49" charset="0"/>
              </a:rPr>
              <a:t>rdi</a:t>
            </a:r>
            <a:r>
              <a:rPr lang="en-US" sz="1600" dirty="0">
                <a:latin typeface="Consolas" panose="020B0609020204030204" pitchFamily="49" charset="0"/>
              </a:rPr>
              <a:t>), %xmm0	# FP load + add</a:t>
            </a:r>
          </a:p>
          <a:p>
            <a:r>
              <a:rPr lang="en-US" sz="1600" dirty="0">
                <a:latin typeface="Consolas" panose="020B0609020204030204" pitchFamily="49" charset="0"/>
              </a:rPr>
              <a:t>        </a:t>
            </a:r>
            <a:r>
              <a:rPr lang="en-US" sz="1600" dirty="0" err="1">
                <a:latin typeface="Consolas" panose="020B0609020204030204" pitchFamily="49" charset="0"/>
              </a:rPr>
              <a:t>addq</a:t>
            </a:r>
            <a:r>
              <a:rPr lang="en-US" sz="1600" dirty="0">
                <a:latin typeface="Consolas" panose="020B0609020204030204" pitchFamily="49" charset="0"/>
              </a:rPr>
              <a:t>    $8, %</a:t>
            </a:r>
            <a:r>
              <a:rPr lang="en-US" sz="1600" dirty="0" err="1">
                <a:latin typeface="Consolas" panose="020B0609020204030204" pitchFamily="49" charset="0"/>
              </a:rPr>
              <a:t>rdi</a:t>
            </a:r>
            <a:endParaRPr lang="en-US" sz="1600" dirty="0">
              <a:latin typeface="Consolas" panose="020B0609020204030204" pitchFamily="49" charset="0"/>
            </a:endParaRPr>
          </a:p>
          <a:p>
            <a:r>
              <a:rPr lang="en-US" sz="1600" dirty="0">
                <a:latin typeface="Consolas" panose="020B0609020204030204" pitchFamily="49" charset="0"/>
              </a:rPr>
              <a:t>        </a:t>
            </a:r>
            <a:r>
              <a:rPr lang="en-US" sz="1600" dirty="0" err="1">
                <a:latin typeface="Consolas" panose="020B0609020204030204" pitchFamily="49" charset="0"/>
              </a:rPr>
              <a:t>cmpq</a:t>
            </a:r>
            <a:r>
              <a:rPr lang="en-US" sz="1600" dirty="0">
                <a:latin typeface="Consolas" panose="020B0609020204030204" pitchFamily="49" charset="0"/>
              </a:rPr>
              <a:t>    %</a:t>
            </a:r>
            <a:r>
              <a:rPr lang="en-US" sz="1600" dirty="0" err="1">
                <a:latin typeface="Consolas" panose="020B0609020204030204" pitchFamily="49" charset="0"/>
              </a:rPr>
              <a:t>rax</a:t>
            </a:r>
            <a:r>
              <a:rPr lang="en-US" sz="1600" dirty="0">
                <a:latin typeface="Consolas" panose="020B0609020204030204" pitchFamily="49" charset="0"/>
              </a:rPr>
              <a:t>, %</a:t>
            </a:r>
            <a:r>
              <a:rPr lang="en-US" sz="1600" dirty="0" err="1">
                <a:latin typeface="Consolas" panose="020B0609020204030204" pitchFamily="49" charset="0"/>
              </a:rPr>
              <a:t>rdi</a:t>
            </a:r>
            <a:endParaRPr lang="en-US" sz="1600" dirty="0">
              <a:latin typeface="Consolas" panose="020B0609020204030204" pitchFamily="49" charset="0"/>
            </a:endParaRPr>
          </a:p>
          <a:p>
            <a:r>
              <a:rPr lang="en-US" sz="1600" dirty="0">
                <a:latin typeface="Consolas" panose="020B0609020204030204" pitchFamily="49" charset="0"/>
              </a:rPr>
              <a:t>        </a:t>
            </a:r>
            <a:r>
              <a:rPr lang="en-US" sz="1600" dirty="0" err="1">
                <a:latin typeface="Consolas" panose="020B0609020204030204" pitchFamily="49" charset="0"/>
              </a:rPr>
              <a:t>jne</a:t>
            </a:r>
            <a:r>
              <a:rPr lang="en-US" sz="1600" dirty="0">
                <a:latin typeface="Consolas" panose="020B0609020204030204" pitchFamily="49" charset="0"/>
              </a:rPr>
              <a:t>     .Loop</a:t>
            </a:r>
          </a:p>
        </p:txBody>
      </p:sp>
      <p:sp>
        <p:nvSpPr>
          <p:cNvPr id="8" name="Rectangle 6">
            <a:extLst>
              <a:ext uri="{FF2B5EF4-FFF2-40B4-BE49-F238E27FC236}">
                <a16:creationId xmlns:a16="http://schemas.microsoft.com/office/drawing/2014/main" id="{8092658F-D6F8-40E3-9AB2-B193C71F53C0}"/>
              </a:ext>
            </a:extLst>
          </p:cNvPr>
          <p:cNvSpPr>
            <a:spLocks noChangeArrowheads="1"/>
          </p:cNvSpPr>
          <p:nvPr/>
        </p:nvSpPr>
        <p:spPr bwMode="auto">
          <a:xfrm>
            <a:off x="1030266" y="1980128"/>
            <a:ext cx="7364194" cy="2305759"/>
          </a:xfrm>
          <a:prstGeom prst="rect">
            <a:avLst/>
          </a:prstGeom>
          <a:noFill/>
          <a:ln w="57150" cmpd="thickThin">
            <a:noFill/>
            <a:miter lim="800000"/>
            <a:headEnd/>
            <a:tailEnd/>
          </a:ln>
        </p:spPr>
        <p:txBody>
          <a:bodyPr wrap="none" lIns="90487" tIns="44450" rIns="90487" bIns="44450">
            <a:spAutoFit/>
          </a:bodyPr>
          <a:lstStyle/>
          <a:p>
            <a:pPr algn="l">
              <a:lnSpc>
                <a:spcPct val="100000"/>
              </a:lnSpc>
            </a:pPr>
            <a:r>
              <a:rPr lang="en-US" sz="1600" dirty="0">
                <a:latin typeface="Consolas" panose="020B0609020204030204" pitchFamily="49" charset="0"/>
              </a:rPr>
              <a:t>/* Sum rows of n X n matrix a and store in vector b. */</a:t>
            </a:r>
          </a:p>
          <a:p>
            <a:r>
              <a:rPr lang="en-US" sz="1600" dirty="0">
                <a:latin typeface="Consolas" panose="020B0609020204030204" pitchFamily="49" charset="0"/>
              </a:rPr>
              <a:t>void sum_rows3(double *</a:t>
            </a:r>
            <a:r>
              <a:rPr lang="en-US" sz="1600" dirty="0">
                <a:solidFill>
                  <a:srgbClr val="C00000"/>
                </a:solidFill>
                <a:highlight>
                  <a:srgbClr val="FFFF00"/>
                </a:highlight>
                <a:latin typeface="Consolas" panose="020B0609020204030204" pitchFamily="49" charset="0"/>
              </a:rPr>
              <a:t>restrict</a:t>
            </a:r>
            <a:r>
              <a:rPr lang="en-US" sz="1600" dirty="0">
                <a:latin typeface="Consolas" panose="020B0609020204030204" pitchFamily="49" charset="0"/>
              </a:rPr>
              <a:t> a, double *</a:t>
            </a:r>
            <a:r>
              <a:rPr lang="en-US" sz="1600" dirty="0">
                <a:solidFill>
                  <a:srgbClr val="C00000"/>
                </a:solidFill>
                <a:highlight>
                  <a:srgbClr val="FFFF00"/>
                </a:highlight>
                <a:latin typeface="Consolas" panose="020B0609020204030204" pitchFamily="49" charset="0"/>
              </a:rPr>
              <a:t>restrict</a:t>
            </a:r>
            <a:r>
              <a:rPr lang="en-US" sz="1600" dirty="0">
                <a:latin typeface="Consolas" panose="020B0609020204030204" pitchFamily="49" charset="0"/>
              </a:rPr>
              <a:t> b, long n) {</a:t>
            </a:r>
          </a:p>
          <a:p>
            <a:pPr algn="l">
              <a:lnSpc>
                <a:spcPct val="100000"/>
              </a:lnSpc>
            </a:pPr>
            <a:r>
              <a:rPr lang="en-US" sz="1600" dirty="0">
                <a:latin typeface="Consolas" panose="020B0609020204030204" pitchFamily="49" charset="0"/>
              </a:rPr>
              <a:t>    long i, j;</a:t>
            </a:r>
          </a:p>
          <a:p>
            <a:pPr algn="l">
              <a:lnSpc>
                <a:spcPct val="100000"/>
              </a:lnSpc>
            </a:pPr>
            <a:r>
              <a:rPr lang="en-US" sz="1600" dirty="0">
                <a:latin typeface="Consolas" panose="020B0609020204030204" pitchFamily="49" charset="0"/>
              </a:rPr>
              <a:t>    for (</a:t>
            </a:r>
            <a:r>
              <a:rPr lang="en-US" sz="1600" dirty="0" err="1">
                <a:latin typeface="Consolas" panose="020B0609020204030204" pitchFamily="49" charset="0"/>
              </a:rPr>
              <a:t>i</a:t>
            </a:r>
            <a:r>
              <a:rPr lang="en-US" sz="1600" dirty="0">
                <a:latin typeface="Consolas" panose="020B0609020204030204" pitchFamily="49" charset="0"/>
              </a:rPr>
              <a:t> = 0; </a:t>
            </a:r>
            <a:r>
              <a:rPr lang="en-US" sz="1600" dirty="0" err="1">
                <a:latin typeface="Consolas" panose="020B0609020204030204" pitchFamily="49" charset="0"/>
              </a:rPr>
              <a:t>i</a:t>
            </a:r>
            <a:r>
              <a:rPr lang="en-US" sz="1600" dirty="0">
                <a:latin typeface="Consolas" panose="020B0609020204030204" pitchFamily="49" charset="0"/>
              </a:rPr>
              <a:t> &lt; n; </a:t>
            </a:r>
            <a:r>
              <a:rPr lang="en-US" sz="1600" dirty="0" err="1">
                <a:latin typeface="Consolas" panose="020B0609020204030204" pitchFamily="49" charset="0"/>
              </a:rPr>
              <a:t>i</a:t>
            </a:r>
            <a:r>
              <a:rPr lang="en-US" sz="1600" dirty="0">
                <a:latin typeface="Consolas" panose="020B0609020204030204" pitchFamily="49" charset="0"/>
              </a:rPr>
              <a:t>++) {</a:t>
            </a:r>
          </a:p>
          <a:p>
            <a:pPr algn="l">
              <a:lnSpc>
                <a:spcPct val="100000"/>
              </a:lnSpc>
            </a:pPr>
            <a:r>
              <a:rPr lang="en-US" sz="1600" dirty="0">
                <a:latin typeface="Consolas" panose="020B0609020204030204" pitchFamily="49" charset="0"/>
              </a:rPr>
              <a:t>	b[</a:t>
            </a:r>
            <a:r>
              <a:rPr lang="en-US" sz="1600" dirty="0" err="1">
                <a:latin typeface="Consolas" panose="020B0609020204030204" pitchFamily="49" charset="0"/>
              </a:rPr>
              <a:t>i</a:t>
            </a:r>
            <a:r>
              <a:rPr lang="en-US" sz="1600" dirty="0">
                <a:latin typeface="Consolas" panose="020B0609020204030204" pitchFamily="49" charset="0"/>
              </a:rPr>
              <a:t>] = 0;</a:t>
            </a:r>
          </a:p>
          <a:p>
            <a:pPr algn="l">
              <a:lnSpc>
                <a:spcPct val="100000"/>
              </a:lnSpc>
            </a:pPr>
            <a:r>
              <a:rPr lang="en-US" sz="1600" dirty="0">
                <a:latin typeface="Consolas" panose="020B0609020204030204" pitchFamily="49" charset="0"/>
              </a:rPr>
              <a:t>	for (j = 0; j &lt; n; j++)</a:t>
            </a:r>
          </a:p>
          <a:p>
            <a:pPr algn="l">
              <a:lnSpc>
                <a:spcPct val="100000"/>
              </a:lnSpc>
            </a:pPr>
            <a:r>
              <a:rPr lang="en-US" sz="1600" dirty="0">
                <a:latin typeface="Consolas" panose="020B0609020204030204" pitchFamily="49" charset="0"/>
              </a:rPr>
              <a:t>	    b[i] += a[i*n + j];</a:t>
            </a:r>
          </a:p>
          <a:p>
            <a:pPr algn="l">
              <a:lnSpc>
                <a:spcPct val="100000"/>
              </a:lnSpc>
            </a:pPr>
            <a:r>
              <a:rPr lang="en-US" sz="1600" dirty="0">
                <a:latin typeface="Consolas" panose="020B0609020204030204" pitchFamily="49" charset="0"/>
              </a:rPr>
              <a:t>    }</a:t>
            </a:r>
          </a:p>
          <a:p>
            <a:pPr algn="l">
              <a:lnSpc>
                <a:spcPct val="100000"/>
              </a:lnSpc>
            </a:pPr>
            <a:r>
              <a:rPr lang="en-US" sz="1600" dirty="0">
                <a:latin typeface="Consolas" panose="020B0609020204030204" pitchFamily="49" charset="0"/>
              </a:rPr>
              <a:t>}</a:t>
            </a:r>
          </a:p>
        </p:txBody>
      </p:sp>
    </p:spTree>
    <p:extLst>
      <p:ext uri="{BB962C8B-B14F-4D97-AF65-F5344CB8AC3E}">
        <p14:creationId xmlns:p14="http://schemas.microsoft.com/office/powerpoint/2010/main" val="2749122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E4CC8D-826F-4242-A164-B180748AA694}"/>
              </a:ext>
            </a:extLst>
          </p:cNvPr>
          <p:cNvSpPr>
            <a:spLocks noGrp="1"/>
          </p:cNvSpPr>
          <p:nvPr>
            <p:ph type="sldNum" sz="quarter" idx="12"/>
          </p:nvPr>
        </p:nvSpPr>
        <p:spPr/>
        <p:txBody>
          <a:bodyPr/>
          <a:lstStyle/>
          <a:p>
            <a:fld id="{0778C724-3839-4D76-A707-B4C23905D055}" type="slidenum">
              <a:rPr lang="en-US" smtClean="0"/>
              <a:pPr/>
              <a:t>4</a:t>
            </a:fld>
            <a:endParaRPr lang="en-US" dirty="0"/>
          </a:p>
        </p:txBody>
      </p:sp>
      <p:sp>
        <p:nvSpPr>
          <p:cNvPr id="8" name="Text Placeholder 7">
            <a:extLst>
              <a:ext uri="{FF2B5EF4-FFF2-40B4-BE49-F238E27FC236}">
                <a16:creationId xmlns:a16="http://schemas.microsoft.com/office/drawing/2014/main" id="{B973E2CD-F5CF-4EB2-8FFE-BEF643D03035}"/>
              </a:ext>
            </a:extLst>
          </p:cNvPr>
          <p:cNvSpPr>
            <a:spLocks noGrp="1"/>
          </p:cNvSpPr>
          <p:nvPr>
            <p:ph type="body" sz="quarter" idx="13"/>
          </p:nvPr>
        </p:nvSpPr>
        <p:spPr/>
        <p:txBody>
          <a:bodyPr/>
          <a:lstStyle/>
          <a:p>
            <a:r>
              <a:rPr lang="en-US" b="1" dirty="0"/>
              <a:t>Compilers and Optimizations</a:t>
            </a:r>
          </a:p>
          <a:p>
            <a:pPr lvl="1"/>
            <a:endParaRPr lang="en-US" dirty="0"/>
          </a:p>
          <a:p>
            <a:r>
              <a:rPr lang="en-US" dirty="0"/>
              <a:t>Local Optimizations</a:t>
            </a:r>
          </a:p>
          <a:p>
            <a:r>
              <a:rPr lang="en-US" dirty="0"/>
              <a:t>Global Optimizations</a:t>
            </a:r>
          </a:p>
          <a:p>
            <a:pPr lvl="1"/>
            <a:endParaRPr lang="en-US" dirty="0"/>
          </a:p>
          <a:p>
            <a:r>
              <a:rPr lang="en-US" dirty="0"/>
              <a:t>Obstacles to Optimization</a:t>
            </a:r>
          </a:p>
          <a:p>
            <a:pPr lvl="1"/>
            <a:endParaRPr lang="en-US" dirty="0"/>
          </a:p>
          <a:p>
            <a:r>
              <a:rPr lang="en-US" dirty="0"/>
              <a:t>GNU C Compiler (GCC)</a:t>
            </a:r>
          </a:p>
        </p:txBody>
      </p:sp>
      <p:sp>
        <p:nvSpPr>
          <p:cNvPr id="7" name="Title 6">
            <a:extLst>
              <a:ext uri="{FF2B5EF4-FFF2-40B4-BE49-F238E27FC236}">
                <a16:creationId xmlns:a16="http://schemas.microsoft.com/office/drawing/2014/main" id="{FF4148B5-F7F1-4E4C-AFA8-582DA01BECA1}"/>
              </a:ext>
            </a:extLst>
          </p:cNvPr>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27764979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38930F-DBEB-48E0-8C4E-4F8866277921}"/>
              </a:ext>
            </a:extLst>
          </p:cNvPr>
          <p:cNvSpPr>
            <a:spLocks noGrp="1"/>
          </p:cNvSpPr>
          <p:nvPr>
            <p:ph type="title"/>
          </p:nvPr>
        </p:nvSpPr>
        <p:spPr/>
        <p:txBody>
          <a:bodyPr/>
          <a:lstStyle/>
          <a:p>
            <a:r>
              <a:rPr lang="en-US" dirty="0"/>
              <a:t>Avoiding aliasing penalties</a:t>
            </a:r>
          </a:p>
        </p:txBody>
      </p:sp>
      <p:sp>
        <p:nvSpPr>
          <p:cNvPr id="5" name="Content Placeholder 4">
            <a:extLst>
              <a:ext uri="{FF2B5EF4-FFF2-40B4-BE49-F238E27FC236}">
                <a16:creationId xmlns:a16="http://schemas.microsoft.com/office/drawing/2014/main" id="{756FD4B9-D9E1-4EEF-BF1B-A8E8EB2B563C}"/>
              </a:ext>
            </a:extLst>
          </p:cNvPr>
          <p:cNvSpPr>
            <a:spLocks noGrp="1"/>
          </p:cNvSpPr>
          <p:nvPr>
            <p:ph idx="1"/>
          </p:nvPr>
        </p:nvSpPr>
        <p:spPr/>
        <p:txBody>
          <a:bodyPr/>
          <a:lstStyle/>
          <a:p>
            <a:r>
              <a:rPr lang="en-US" dirty="0"/>
              <a:t>Use a different language altogether</a:t>
            </a:r>
          </a:p>
          <a:p>
            <a:pPr lvl="1"/>
            <a:r>
              <a:rPr lang="en-US" dirty="0"/>
              <a:t>For example, in Fortran array arguments are assumed not to alias</a:t>
            </a:r>
          </a:p>
        </p:txBody>
      </p:sp>
      <p:sp>
        <p:nvSpPr>
          <p:cNvPr id="3" name="Slide Number Placeholder 2">
            <a:extLst>
              <a:ext uri="{FF2B5EF4-FFF2-40B4-BE49-F238E27FC236}">
                <a16:creationId xmlns:a16="http://schemas.microsoft.com/office/drawing/2014/main" id="{B485E9A6-74C2-42BB-A34F-A03269F18A8A}"/>
              </a:ext>
            </a:extLst>
          </p:cNvPr>
          <p:cNvSpPr>
            <a:spLocks noGrp="1"/>
          </p:cNvSpPr>
          <p:nvPr>
            <p:ph type="sldNum" sz="quarter" idx="12"/>
          </p:nvPr>
        </p:nvSpPr>
        <p:spPr/>
        <p:txBody>
          <a:bodyPr/>
          <a:lstStyle/>
          <a:p>
            <a:fld id="{0778C724-3839-4D76-A707-B4C23905D055}" type="slidenum">
              <a:rPr lang="en-US" smtClean="0"/>
              <a:t>40</a:t>
            </a:fld>
            <a:endParaRPr lang="en-US" dirty="0"/>
          </a:p>
        </p:txBody>
      </p:sp>
      <p:sp>
        <p:nvSpPr>
          <p:cNvPr id="9" name="Rectangle 8">
            <a:extLst>
              <a:ext uri="{FF2B5EF4-FFF2-40B4-BE49-F238E27FC236}">
                <a16:creationId xmlns:a16="http://schemas.microsoft.com/office/drawing/2014/main" id="{979735D1-663A-4267-8480-BD23FE224260}"/>
              </a:ext>
            </a:extLst>
          </p:cNvPr>
          <p:cNvSpPr>
            <a:spLocks noChangeArrowheads="1"/>
          </p:cNvSpPr>
          <p:nvPr/>
        </p:nvSpPr>
        <p:spPr bwMode="auto">
          <a:xfrm>
            <a:off x="570456" y="2332312"/>
            <a:ext cx="6553200" cy="3659976"/>
          </a:xfrm>
          <a:prstGeom prst="rect">
            <a:avLst/>
          </a:prstGeom>
          <a:solidFill>
            <a:schemeClr val="bg1"/>
          </a:solidFill>
          <a:ln w="57150" cmpd="thickThin">
            <a:noFill/>
            <a:miter lim="800000"/>
            <a:headEnd/>
            <a:tailEnd/>
          </a:ln>
        </p:spPr>
        <p:txBody>
          <a:bodyPr wrap="square" lIns="90487" tIns="44450" rIns="90487" bIns="44450">
            <a:spAutoFit/>
          </a:bodyPr>
          <a:lstStyle/>
          <a:p>
            <a:r>
              <a:rPr lang="en-US" sz="1600" dirty="0">
                <a:solidFill>
                  <a:srgbClr val="0000FF"/>
                </a:solidFill>
                <a:latin typeface="Consolas" panose="020B0609020204030204" pitchFamily="49" charset="0"/>
              </a:rPr>
              <a:t>subroutine</a:t>
            </a:r>
            <a:r>
              <a:rPr lang="en-US" sz="1600" dirty="0">
                <a:solidFill>
                  <a:srgbClr val="000000"/>
                </a:solidFill>
                <a:latin typeface="Consolas" panose="020B0609020204030204" pitchFamily="49" charset="0"/>
              </a:rPr>
              <a:t> sum_rows4(a, b, n)</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implicit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none</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integer</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parameter</a:t>
            </a:r>
            <a:r>
              <a:rPr lang="en-US" sz="1600" dirty="0">
                <a:solidFill>
                  <a:srgbClr val="000000"/>
                </a:solidFill>
                <a:latin typeface="Consolas" panose="020B0609020204030204" pitchFamily="49" charset="0"/>
              </a:rPr>
              <a:t> :: </a:t>
            </a:r>
            <a:r>
              <a:rPr lang="en-US" sz="1600" dirty="0" err="1">
                <a:solidFill>
                  <a:srgbClr val="000000"/>
                </a:solidFill>
                <a:latin typeface="Consolas" panose="020B0609020204030204" pitchFamily="49" charset="0"/>
              </a:rPr>
              <a:t>dp</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kind</a:t>
            </a:r>
            <a:r>
              <a:rPr lang="en-US" sz="1600" dirty="0">
                <a:solidFill>
                  <a:srgbClr val="000000"/>
                </a:solidFill>
                <a:latin typeface="Consolas" panose="020B0609020204030204" pitchFamily="49" charset="0"/>
              </a:rPr>
              <a:t>(</a:t>
            </a:r>
            <a:r>
              <a:rPr lang="en-US" sz="1600" dirty="0">
                <a:solidFill>
                  <a:srgbClr val="098658"/>
                </a:solidFill>
                <a:latin typeface="Consolas" panose="020B0609020204030204" pitchFamily="49" charset="0"/>
              </a:rPr>
              <a:t>1.d0</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real</a:t>
            </a:r>
            <a:r>
              <a:rPr lang="en-US" sz="1600" dirty="0">
                <a:solidFill>
                  <a:srgbClr val="000000"/>
                </a:solidFill>
                <a:latin typeface="Consolas" panose="020B0609020204030204" pitchFamily="49" charset="0"/>
              </a:rPr>
              <a:t>(kind=</a:t>
            </a:r>
            <a:r>
              <a:rPr lang="en-US" sz="1600" dirty="0" err="1">
                <a:solidFill>
                  <a:srgbClr val="000000"/>
                </a:solidFill>
                <a:latin typeface="Consolas" panose="020B0609020204030204" pitchFamily="49" charset="0"/>
              </a:rPr>
              <a:t>dp</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dimension</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intent</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in</a:t>
            </a:r>
            <a:r>
              <a:rPr lang="en-US" sz="1600" dirty="0">
                <a:solidFill>
                  <a:srgbClr val="000000"/>
                </a:solidFill>
                <a:latin typeface="Consolas" panose="020B0609020204030204" pitchFamily="49" charset="0"/>
              </a:rPr>
              <a:t>) :: a</a:t>
            </a:r>
          </a:p>
          <a:p>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real</a:t>
            </a:r>
            <a:r>
              <a:rPr lang="en-US" sz="1600" dirty="0">
                <a:solidFill>
                  <a:srgbClr val="000000"/>
                </a:solidFill>
                <a:latin typeface="Consolas" panose="020B0609020204030204" pitchFamily="49" charset="0"/>
              </a:rPr>
              <a:t>(kind=</a:t>
            </a:r>
            <a:r>
              <a:rPr lang="en-US" sz="1600" dirty="0" err="1">
                <a:solidFill>
                  <a:srgbClr val="000000"/>
                </a:solidFill>
                <a:latin typeface="Consolas" panose="020B0609020204030204" pitchFamily="49" charset="0"/>
              </a:rPr>
              <a:t>dp</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dimension</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intent</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out</a:t>
            </a:r>
            <a:r>
              <a:rPr lang="en-US" sz="1600" dirty="0">
                <a:solidFill>
                  <a:srgbClr val="000000"/>
                </a:solidFill>
                <a:latin typeface="Consolas" panose="020B0609020204030204" pitchFamily="49" charset="0"/>
              </a:rPr>
              <a:t>) :: b</a:t>
            </a:r>
          </a:p>
          <a:p>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integer</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intent</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in</a:t>
            </a:r>
            <a:r>
              <a:rPr lang="en-US" sz="1600" dirty="0">
                <a:solidFill>
                  <a:srgbClr val="000000"/>
                </a:solidFill>
                <a:latin typeface="Consolas" panose="020B0609020204030204" pitchFamily="49" charset="0"/>
              </a:rPr>
              <a:t>) :: n</a:t>
            </a:r>
          </a:p>
          <a:p>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integer</a:t>
            </a:r>
            <a:r>
              <a:rPr lang="en-US" sz="1600" dirty="0">
                <a:solidFill>
                  <a:srgbClr val="000000"/>
                </a:solidFill>
                <a:latin typeface="Consolas" panose="020B0609020204030204" pitchFamily="49" charset="0"/>
              </a:rPr>
              <a:t> :: </a:t>
            </a:r>
            <a:r>
              <a:rPr lang="en-US" sz="1600" dirty="0" err="1">
                <a:solidFill>
                  <a:srgbClr val="000000"/>
                </a:solidFill>
                <a:latin typeface="Consolas" panose="020B0609020204030204" pitchFamily="49" charset="0"/>
              </a:rPr>
              <a:t>i</a:t>
            </a:r>
            <a:r>
              <a:rPr lang="en-US" sz="1600" dirty="0">
                <a:solidFill>
                  <a:srgbClr val="000000"/>
                </a:solidFill>
                <a:latin typeface="Consolas" panose="020B0609020204030204" pitchFamily="49" charset="0"/>
              </a:rPr>
              <a:t>, j</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do</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i</a:t>
            </a:r>
            <a:r>
              <a:rPr lang="en-US" sz="1600" dirty="0">
                <a:solidFill>
                  <a:srgbClr val="000000"/>
                </a:solidFill>
                <a:latin typeface="Consolas" panose="020B0609020204030204" pitchFamily="49" charset="0"/>
              </a:rPr>
              <a:t> = </a:t>
            </a:r>
            <a:r>
              <a:rPr lang="en-US" sz="1600" dirty="0">
                <a:solidFill>
                  <a:srgbClr val="098658"/>
                </a:solidFill>
                <a:latin typeface="Consolas" panose="020B0609020204030204" pitchFamily="49" charset="0"/>
              </a:rPr>
              <a:t>1</a:t>
            </a:r>
            <a:r>
              <a:rPr lang="en-US" sz="1600" dirty="0">
                <a:solidFill>
                  <a:srgbClr val="000000"/>
                </a:solidFill>
                <a:latin typeface="Consolas" panose="020B0609020204030204" pitchFamily="49" charset="0"/>
              </a:rPr>
              <a:t>,n</a:t>
            </a:r>
          </a:p>
          <a:p>
            <a:r>
              <a:rPr lang="en-US" sz="1600" dirty="0">
                <a:solidFill>
                  <a:srgbClr val="000000"/>
                </a:solidFill>
                <a:latin typeface="Consolas" panose="020B0609020204030204" pitchFamily="49" charset="0"/>
              </a:rPr>
              <a:t>        b(</a:t>
            </a:r>
            <a:r>
              <a:rPr lang="en-US" sz="1600" dirty="0" err="1">
                <a:solidFill>
                  <a:srgbClr val="000000"/>
                </a:solidFill>
                <a:latin typeface="Consolas" panose="020B0609020204030204" pitchFamily="49" charset="0"/>
              </a:rPr>
              <a:t>i</a:t>
            </a:r>
            <a:r>
              <a:rPr lang="en-US" sz="1600" dirty="0">
                <a:solidFill>
                  <a:srgbClr val="000000"/>
                </a:solidFill>
                <a:latin typeface="Consolas" panose="020B0609020204030204" pitchFamily="49" charset="0"/>
              </a:rPr>
              <a:t>) = </a:t>
            </a:r>
            <a:r>
              <a:rPr lang="en-US" sz="1600" dirty="0">
                <a:solidFill>
                  <a:srgbClr val="098658"/>
                </a:solidFill>
                <a:latin typeface="Consolas" panose="020B0609020204030204" pitchFamily="49" charset="0"/>
              </a:rPr>
              <a:t>0</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do</a:t>
            </a:r>
            <a:r>
              <a:rPr lang="en-US" sz="1600" dirty="0">
                <a:solidFill>
                  <a:srgbClr val="000000"/>
                </a:solidFill>
                <a:latin typeface="Consolas" panose="020B0609020204030204" pitchFamily="49" charset="0"/>
              </a:rPr>
              <a:t> j = </a:t>
            </a:r>
            <a:r>
              <a:rPr lang="en-US" sz="1600" dirty="0">
                <a:solidFill>
                  <a:srgbClr val="098658"/>
                </a:solidFill>
                <a:latin typeface="Consolas" panose="020B0609020204030204" pitchFamily="49" charset="0"/>
              </a:rPr>
              <a:t>1</a:t>
            </a:r>
            <a:r>
              <a:rPr lang="en-US" sz="1600" dirty="0">
                <a:solidFill>
                  <a:srgbClr val="000000"/>
                </a:solidFill>
                <a:latin typeface="Consolas" panose="020B0609020204030204" pitchFamily="49" charset="0"/>
              </a:rPr>
              <a:t>,n</a:t>
            </a:r>
          </a:p>
          <a:p>
            <a:r>
              <a:rPr lang="en-US" sz="1600" dirty="0">
                <a:solidFill>
                  <a:srgbClr val="000000"/>
                </a:solidFill>
                <a:latin typeface="Consolas" panose="020B0609020204030204" pitchFamily="49" charset="0"/>
              </a:rPr>
              <a:t>            b(</a:t>
            </a:r>
            <a:r>
              <a:rPr lang="en-US" sz="1600" dirty="0" err="1">
                <a:solidFill>
                  <a:srgbClr val="000000"/>
                </a:solidFill>
                <a:latin typeface="Consolas" panose="020B0609020204030204" pitchFamily="49" charset="0"/>
              </a:rPr>
              <a:t>i</a:t>
            </a:r>
            <a:r>
              <a:rPr lang="en-US" sz="1600" dirty="0">
                <a:solidFill>
                  <a:srgbClr val="000000"/>
                </a:solidFill>
                <a:latin typeface="Consolas" panose="020B0609020204030204" pitchFamily="49" charset="0"/>
              </a:rPr>
              <a:t>) = b(</a:t>
            </a:r>
            <a:r>
              <a:rPr lang="en-US" sz="1600" dirty="0" err="1">
                <a:solidFill>
                  <a:srgbClr val="000000"/>
                </a:solidFill>
                <a:latin typeface="Consolas" panose="020B0609020204030204" pitchFamily="49" charset="0"/>
              </a:rPr>
              <a:t>i</a:t>
            </a:r>
            <a:r>
              <a:rPr lang="en-US" sz="1600" dirty="0">
                <a:solidFill>
                  <a:srgbClr val="000000"/>
                </a:solidFill>
                <a:latin typeface="Consolas" panose="020B0609020204030204" pitchFamily="49" charset="0"/>
              </a:rPr>
              <a:t>) + a(</a:t>
            </a:r>
            <a:r>
              <a:rPr lang="en-US" sz="1600" dirty="0" err="1">
                <a:solidFill>
                  <a:srgbClr val="000000"/>
                </a:solidFill>
                <a:latin typeface="Consolas" panose="020B0609020204030204" pitchFamily="49" charset="0"/>
              </a:rPr>
              <a:t>i</a:t>
            </a:r>
            <a:r>
              <a:rPr lang="en-US" sz="1600" dirty="0">
                <a:solidFill>
                  <a:srgbClr val="000000"/>
                </a:solidFill>
                <a:latin typeface="Consolas" panose="020B0609020204030204" pitchFamily="49" charset="0"/>
              </a:rPr>
              <a:t>*n + j)</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end</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end</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end</a:t>
            </a:r>
            <a:endParaRPr lang="en-US" sz="1600" dirty="0">
              <a:solidFill>
                <a:srgbClr val="000000"/>
              </a:solidFill>
              <a:latin typeface="Consolas" panose="020B0609020204030204" pitchFamily="49" charset="0"/>
            </a:endParaRPr>
          </a:p>
        </p:txBody>
      </p:sp>
      <p:sp>
        <p:nvSpPr>
          <p:cNvPr id="6" name="Rectangle 4">
            <a:extLst>
              <a:ext uri="{FF2B5EF4-FFF2-40B4-BE49-F238E27FC236}">
                <a16:creationId xmlns:a16="http://schemas.microsoft.com/office/drawing/2014/main" id="{8709ACCB-C6CC-4AB3-9046-779A8787EADC}"/>
              </a:ext>
            </a:extLst>
          </p:cNvPr>
          <p:cNvSpPr>
            <a:spLocks noChangeArrowheads="1"/>
          </p:cNvSpPr>
          <p:nvPr/>
        </p:nvSpPr>
        <p:spPr bwMode="auto">
          <a:xfrm>
            <a:off x="5490616" y="4605104"/>
            <a:ext cx="5633581" cy="1567096"/>
          </a:xfrm>
          <a:prstGeom prst="rect">
            <a:avLst/>
          </a:prstGeom>
          <a:solidFill>
            <a:srgbClr val="F6F5BD"/>
          </a:solidFill>
          <a:ln w="57150" cmpd="thickThin">
            <a:noFill/>
            <a:miter lim="800000"/>
            <a:headEnd/>
            <a:tailEnd/>
          </a:ln>
        </p:spPr>
        <p:txBody>
          <a:bodyPr wrap="square" lIns="90487" tIns="44450" rIns="90487" bIns="44450">
            <a:spAutoFit/>
          </a:bodyPr>
          <a:lstStyle/>
          <a:p>
            <a:pPr algn="l">
              <a:lnSpc>
                <a:spcPct val="100000"/>
              </a:lnSpc>
            </a:pPr>
            <a:r>
              <a:rPr lang="en-US" sz="1600" dirty="0">
                <a:latin typeface="Consolas" panose="020B0609020204030204" pitchFamily="49" charset="0"/>
              </a:rPr>
              <a:t># sum_rows2 inner loop</a:t>
            </a:r>
          </a:p>
          <a:p>
            <a:r>
              <a:rPr lang="en-US" sz="1600" dirty="0">
                <a:latin typeface="Consolas" panose="020B0609020204030204" pitchFamily="49" charset="0"/>
              </a:rPr>
              <a:t>.Loop:</a:t>
            </a:r>
          </a:p>
          <a:p>
            <a:r>
              <a:rPr lang="en-US" sz="1600" dirty="0">
                <a:latin typeface="Consolas" panose="020B0609020204030204" pitchFamily="49" charset="0"/>
              </a:rPr>
              <a:t>        </a:t>
            </a:r>
            <a:r>
              <a:rPr lang="en-US" sz="1600" dirty="0" err="1">
                <a:latin typeface="Consolas" panose="020B0609020204030204" pitchFamily="49" charset="0"/>
              </a:rPr>
              <a:t>addsd</a:t>
            </a:r>
            <a:r>
              <a:rPr lang="en-US" sz="1600" dirty="0">
                <a:latin typeface="Consolas" panose="020B0609020204030204" pitchFamily="49" charset="0"/>
              </a:rPr>
              <a:t>   (%</a:t>
            </a:r>
            <a:r>
              <a:rPr lang="en-US" sz="1600" dirty="0" err="1">
                <a:latin typeface="Consolas" panose="020B0609020204030204" pitchFamily="49" charset="0"/>
              </a:rPr>
              <a:t>rdi</a:t>
            </a:r>
            <a:r>
              <a:rPr lang="en-US" sz="1600" dirty="0">
                <a:latin typeface="Consolas" panose="020B0609020204030204" pitchFamily="49" charset="0"/>
              </a:rPr>
              <a:t>), %xmm0	# FP load + add</a:t>
            </a:r>
          </a:p>
          <a:p>
            <a:r>
              <a:rPr lang="en-US" sz="1600" dirty="0">
                <a:latin typeface="Consolas" panose="020B0609020204030204" pitchFamily="49" charset="0"/>
              </a:rPr>
              <a:t>        </a:t>
            </a:r>
            <a:r>
              <a:rPr lang="en-US" sz="1600" dirty="0" err="1">
                <a:latin typeface="Consolas" panose="020B0609020204030204" pitchFamily="49" charset="0"/>
              </a:rPr>
              <a:t>addq</a:t>
            </a:r>
            <a:r>
              <a:rPr lang="en-US" sz="1600" dirty="0">
                <a:latin typeface="Consolas" panose="020B0609020204030204" pitchFamily="49" charset="0"/>
              </a:rPr>
              <a:t>    $8, %</a:t>
            </a:r>
            <a:r>
              <a:rPr lang="en-US" sz="1600" dirty="0" err="1">
                <a:latin typeface="Consolas" panose="020B0609020204030204" pitchFamily="49" charset="0"/>
              </a:rPr>
              <a:t>rdi</a:t>
            </a:r>
            <a:endParaRPr lang="en-US" sz="1600" dirty="0">
              <a:latin typeface="Consolas" panose="020B0609020204030204" pitchFamily="49" charset="0"/>
            </a:endParaRPr>
          </a:p>
          <a:p>
            <a:r>
              <a:rPr lang="en-US" sz="1600" dirty="0">
                <a:latin typeface="Consolas" panose="020B0609020204030204" pitchFamily="49" charset="0"/>
              </a:rPr>
              <a:t>        </a:t>
            </a:r>
            <a:r>
              <a:rPr lang="en-US" sz="1600" dirty="0" err="1">
                <a:latin typeface="Consolas" panose="020B0609020204030204" pitchFamily="49" charset="0"/>
              </a:rPr>
              <a:t>cmpq</a:t>
            </a:r>
            <a:r>
              <a:rPr lang="en-US" sz="1600" dirty="0">
                <a:latin typeface="Consolas" panose="020B0609020204030204" pitchFamily="49" charset="0"/>
              </a:rPr>
              <a:t>    %</a:t>
            </a:r>
            <a:r>
              <a:rPr lang="en-US" sz="1600" dirty="0" err="1">
                <a:latin typeface="Consolas" panose="020B0609020204030204" pitchFamily="49" charset="0"/>
              </a:rPr>
              <a:t>rax</a:t>
            </a:r>
            <a:r>
              <a:rPr lang="en-US" sz="1600" dirty="0">
                <a:latin typeface="Consolas" panose="020B0609020204030204" pitchFamily="49" charset="0"/>
              </a:rPr>
              <a:t>, %</a:t>
            </a:r>
            <a:r>
              <a:rPr lang="en-US" sz="1600" dirty="0" err="1">
                <a:latin typeface="Consolas" panose="020B0609020204030204" pitchFamily="49" charset="0"/>
              </a:rPr>
              <a:t>rdi</a:t>
            </a:r>
            <a:endParaRPr lang="en-US" sz="1600" dirty="0">
              <a:latin typeface="Consolas" panose="020B0609020204030204" pitchFamily="49" charset="0"/>
            </a:endParaRPr>
          </a:p>
          <a:p>
            <a:r>
              <a:rPr lang="en-US" sz="1600" dirty="0">
                <a:latin typeface="Consolas" panose="020B0609020204030204" pitchFamily="49" charset="0"/>
              </a:rPr>
              <a:t>        </a:t>
            </a:r>
            <a:r>
              <a:rPr lang="en-US" sz="1600" dirty="0" err="1">
                <a:latin typeface="Consolas" panose="020B0609020204030204" pitchFamily="49" charset="0"/>
              </a:rPr>
              <a:t>jne</a:t>
            </a:r>
            <a:r>
              <a:rPr lang="en-US" sz="1600" dirty="0">
                <a:latin typeface="Consolas" panose="020B0609020204030204" pitchFamily="49" charset="0"/>
              </a:rPr>
              <a:t>     .Loop</a:t>
            </a:r>
          </a:p>
        </p:txBody>
      </p:sp>
    </p:spTree>
    <p:extLst>
      <p:ext uri="{BB962C8B-B14F-4D97-AF65-F5344CB8AC3E}">
        <p14:creationId xmlns:p14="http://schemas.microsoft.com/office/powerpoint/2010/main" val="33049637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85159-24EE-89BC-FE51-44541DE9C357}"/>
              </a:ext>
            </a:extLst>
          </p:cNvPr>
          <p:cNvSpPr>
            <a:spLocks noGrp="1"/>
          </p:cNvSpPr>
          <p:nvPr>
            <p:ph type="title"/>
          </p:nvPr>
        </p:nvSpPr>
        <p:spPr/>
        <p:txBody>
          <a:bodyPr/>
          <a:lstStyle/>
          <a:p>
            <a:r>
              <a:rPr lang="en-US" dirty="0"/>
              <a:t>Optimization Challenges</a:t>
            </a:r>
          </a:p>
        </p:txBody>
      </p:sp>
      <p:sp>
        <p:nvSpPr>
          <p:cNvPr id="3" name="Content Placeholder 2">
            <a:extLst>
              <a:ext uri="{FF2B5EF4-FFF2-40B4-BE49-F238E27FC236}">
                <a16:creationId xmlns:a16="http://schemas.microsoft.com/office/drawing/2014/main" id="{F9FCE971-9BC6-A655-460F-F93C3EBB8435}"/>
              </a:ext>
            </a:extLst>
          </p:cNvPr>
          <p:cNvSpPr>
            <a:spLocks noGrp="1"/>
          </p:cNvSpPr>
          <p:nvPr>
            <p:ph idx="1"/>
          </p:nvPr>
        </p:nvSpPr>
        <p:spPr/>
        <p:txBody>
          <a:bodyPr/>
          <a:lstStyle/>
          <a:p>
            <a:pPr marL="514350" indent="-514350">
              <a:buFont typeface="+mj-lt"/>
              <a:buAutoNum type="arabicPeriod"/>
            </a:pPr>
            <a:r>
              <a:rPr lang="en-US" dirty="0"/>
              <a:t>Memory aliasing</a:t>
            </a:r>
          </a:p>
          <a:p>
            <a:pPr marL="914400" lvl="1" indent="-457200">
              <a:buFont typeface="+mj-lt"/>
              <a:buAutoNum type="arabicPeriod"/>
            </a:pPr>
            <a:endParaRPr lang="en-US" dirty="0"/>
          </a:p>
          <a:p>
            <a:pPr marL="514350" indent="-514350">
              <a:buFont typeface="+mj-lt"/>
              <a:buAutoNum type="arabicPeriod"/>
            </a:pPr>
            <a:r>
              <a:rPr lang="en-US" b="1" dirty="0"/>
              <a:t>Function calls</a:t>
            </a:r>
          </a:p>
          <a:p>
            <a:pPr marL="914400" lvl="1" indent="-457200">
              <a:buFont typeface="+mj-lt"/>
              <a:buAutoNum type="arabicPeriod"/>
            </a:pPr>
            <a:endParaRPr lang="en-US" dirty="0"/>
          </a:p>
          <a:p>
            <a:pPr marL="514350" indent="-514350">
              <a:buFont typeface="+mj-lt"/>
              <a:buAutoNum type="arabicPeriod"/>
            </a:pPr>
            <a:r>
              <a:rPr lang="en-US" dirty="0"/>
              <a:t>Non-associative arithmetic</a:t>
            </a:r>
          </a:p>
          <a:p>
            <a:pPr marL="914400" lvl="1" indent="-457200">
              <a:buFont typeface="+mj-lt"/>
              <a:buAutoNum type="arabicPeriod"/>
            </a:pPr>
            <a:endParaRPr lang="en-US" dirty="0"/>
          </a:p>
          <a:p>
            <a:pPr marL="514350" indent="-514350">
              <a:buFont typeface="+mj-lt"/>
              <a:buAutoNum type="arabicPeriod"/>
            </a:pPr>
            <a:r>
              <a:rPr lang="en-US" dirty="0"/>
              <a:t>Larger cache optimizations</a:t>
            </a:r>
          </a:p>
        </p:txBody>
      </p:sp>
      <p:sp>
        <p:nvSpPr>
          <p:cNvPr id="4" name="Slide Number Placeholder 3">
            <a:extLst>
              <a:ext uri="{FF2B5EF4-FFF2-40B4-BE49-F238E27FC236}">
                <a16:creationId xmlns:a16="http://schemas.microsoft.com/office/drawing/2014/main" id="{C17AF2A3-AE5C-59B6-1FEC-2C82D204351B}"/>
              </a:ext>
            </a:extLst>
          </p:cNvPr>
          <p:cNvSpPr>
            <a:spLocks noGrp="1"/>
          </p:cNvSpPr>
          <p:nvPr>
            <p:ph type="sldNum" sz="quarter" idx="12"/>
          </p:nvPr>
        </p:nvSpPr>
        <p:spPr/>
        <p:txBody>
          <a:bodyPr/>
          <a:lstStyle/>
          <a:p>
            <a:fld id="{0778C724-3839-4D76-A707-B4C23905D055}" type="slidenum">
              <a:rPr lang="en-US" smtClean="0"/>
              <a:t>41</a:t>
            </a:fld>
            <a:endParaRPr lang="en-US"/>
          </a:p>
        </p:txBody>
      </p:sp>
    </p:spTree>
    <p:extLst>
      <p:ext uri="{BB962C8B-B14F-4D97-AF65-F5344CB8AC3E}">
        <p14:creationId xmlns:p14="http://schemas.microsoft.com/office/powerpoint/2010/main" val="12271306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a:extLst>
              <a:ext uri="{FF2B5EF4-FFF2-40B4-BE49-F238E27FC236}">
                <a16:creationId xmlns:a16="http://schemas.microsoft.com/office/drawing/2014/main" id="{EEF2A055-EE24-4752-A870-76161A803B7A}"/>
              </a:ext>
            </a:extLst>
          </p:cNvPr>
          <p:cNvSpPr>
            <a:spLocks noChangeArrowheads="1"/>
          </p:cNvSpPr>
          <p:nvPr/>
        </p:nvSpPr>
        <p:spPr bwMode="auto">
          <a:xfrm>
            <a:off x="6890198" y="875763"/>
            <a:ext cx="3515932" cy="2121093"/>
          </a:xfrm>
          <a:prstGeom prst="rect">
            <a:avLst/>
          </a:prstGeom>
          <a:solidFill>
            <a:srgbClr val="F6F5BD"/>
          </a:solidFill>
          <a:ln w="57150" cmpd="thickThin">
            <a:noFill/>
            <a:miter lim="800000"/>
            <a:headEnd/>
            <a:tailEnd/>
          </a:ln>
        </p:spPr>
        <p:txBody>
          <a:bodyPr wrap="square" lIns="90487" tIns="44450" rIns="90487" bIns="44450">
            <a:spAutoFit/>
          </a:bodyPr>
          <a:lstStyle/>
          <a:p>
            <a:endParaRPr lang="en-US" sz="1100" dirty="0">
              <a:solidFill>
                <a:srgbClr val="000000"/>
              </a:solidFill>
              <a:latin typeface="Consolas" panose="020B0609020204030204" pitchFamily="49" charset="0"/>
            </a:endParaRPr>
          </a:p>
          <a:p>
            <a:endParaRPr lang="en-US" sz="1100" dirty="0">
              <a:solidFill>
                <a:srgbClr val="000000"/>
              </a:solidFill>
              <a:latin typeface="Consolas" panose="020B0609020204030204" pitchFamily="49" charset="0"/>
            </a:endParaRPr>
          </a:p>
          <a:p>
            <a:endParaRPr lang="en-US" sz="1100" dirty="0">
              <a:solidFill>
                <a:srgbClr val="000000"/>
              </a:solidFill>
              <a:latin typeface="Consolas" panose="020B0609020204030204" pitchFamily="49" charset="0"/>
            </a:endParaRPr>
          </a:p>
          <a:p>
            <a:endParaRPr lang="en-US" sz="1100" dirty="0">
              <a:solidFill>
                <a:srgbClr val="000000"/>
              </a:solidFill>
              <a:latin typeface="Consolas" panose="020B0609020204030204" pitchFamily="49" charset="0"/>
            </a:endParaRPr>
          </a:p>
          <a:p>
            <a:endParaRPr lang="en-US" sz="1100" dirty="0">
              <a:solidFill>
                <a:srgbClr val="000000"/>
              </a:solidFill>
              <a:latin typeface="Consolas" panose="020B0609020204030204" pitchFamily="49" charset="0"/>
            </a:endParaRPr>
          </a:p>
          <a:p>
            <a:endParaRPr lang="en-US" sz="1100" dirty="0">
              <a:solidFill>
                <a:srgbClr val="000000"/>
              </a:solidFill>
              <a:latin typeface="Consolas" panose="020B0609020204030204" pitchFamily="49" charset="0"/>
            </a:endParaRPr>
          </a:p>
          <a:p>
            <a:endParaRPr lang="en-US" sz="1100" dirty="0">
              <a:solidFill>
                <a:srgbClr val="000000"/>
              </a:solidFill>
              <a:latin typeface="Consolas" panose="020B0609020204030204" pitchFamily="49" charset="0"/>
            </a:endParaRPr>
          </a:p>
          <a:p>
            <a:endParaRPr lang="en-US" sz="1100" dirty="0">
              <a:solidFill>
                <a:srgbClr val="000000"/>
              </a:solidFill>
              <a:latin typeface="Consolas" panose="020B0609020204030204" pitchFamily="49" charset="0"/>
            </a:endParaRPr>
          </a:p>
          <a:p>
            <a:endParaRPr lang="en-US" sz="1100" dirty="0">
              <a:solidFill>
                <a:srgbClr val="000000"/>
              </a:solidFill>
              <a:latin typeface="Consolas" panose="020B0609020204030204" pitchFamily="49" charset="0"/>
            </a:endParaRPr>
          </a:p>
          <a:p>
            <a:endParaRPr lang="en-US" sz="1100" dirty="0">
              <a:solidFill>
                <a:srgbClr val="000000"/>
              </a:solidFill>
              <a:latin typeface="Consolas" panose="020B0609020204030204" pitchFamily="49" charset="0"/>
            </a:endParaRPr>
          </a:p>
          <a:p>
            <a:endParaRPr lang="en-US" sz="1100" dirty="0">
              <a:solidFill>
                <a:srgbClr val="000000"/>
              </a:solidFill>
              <a:latin typeface="Consolas" panose="020B0609020204030204" pitchFamily="49" charset="0"/>
            </a:endParaRPr>
          </a:p>
          <a:p>
            <a:endParaRPr lang="en-US" sz="1100" dirty="0">
              <a:solidFill>
                <a:srgbClr val="000000"/>
              </a:solidFill>
              <a:latin typeface="Consolas" panose="020B0609020204030204" pitchFamily="49" charset="0"/>
            </a:endParaRPr>
          </a:p>
        </p:txBody>
      </p:sp>
      <p:sp>
        <p:nvSpPr>
          <p:cNvPr id="2" name="Title 1">
            <a:extLst>
              <a:ext uri="{FF2B5EF4-FFF2-40B4-BE49-F238E27FC236}">
                <a16:creationId xmlns:a16="http://schemas.microsoft.com/office/drawing/2014/main" id="{F53B0C67-B442-416D-B73C-AEB2675D492C}"/>
              </a:ext>
            </a:extLst>
          </p:cNvPr>
          <p:cNvSpPr>
            <a:spLocks noGrp="1"/>
          </p:cNvSpPr>
          <p:nvPr>
            <p:ph type="title"/>
          </p:nvPr>
        </p:nvSpPr>
        <p:spPr/>
        <p:txBody>
          <a:bodyPr/>
          <a:lstStyle/>
          <a:p>
            <a:r>
              <a:rPr lang="en-US" dirty="0"/>
              <a:t>Function calls are opaque</a:t>
            </a:r>
          </a:p>
        </p:txBody>
      </p:sp>
      <p:sp>
        <p:nvSpPr>
          <p:cNvPr id="3" name="Content Placeholder 2">
            <a:extLst>
              <a:ext uri="{FF2B5EF4-FFF2-40B4-BE49-F238E27FC236}">
                <a16:creationId xmlns:a16="http://schemas.microsoft.com/office/drawing/2014/main" id="{410A0F55-13ED-46F9-862F-C0AD074861A6}"/>
              </a:ext>
            </a:extLst>
          </p:cNvPr>
          <p:cNvSpPr>
            <a:spLocks noGrp="1"/>
          </p:cNvSpPr>
          <p:nvPr>
            <p:ph idx="1"/>
          </p:nvPr>
        </p:nvSpPr>
        <p:spPr>
          <a:xfrm>
            <a:off x="607596" y="1143000"/>
            <a:ext cx="6192450" cy="5029200"/>
          </a:xfrm>
        </p:spPr>
        <p:txBody>
          <a:bodyPr>
            <a:normAutofit/>
          </a:bodyPr>
          <a:lstStyle/>
          <a:p>
            <a:r>
              <a:rPr lang="en-US" sz="2400" dirty="0"/>
              <a:t>Compiler examines one function at a time</a:t>
            </a:r>
          </a:p>
          <a:p>
            <a:pPr lvl="1"/>
            <a:r>
              <a:rPr lang="en-US" sz="2000" dirty="0"/>
              <a:t>Some exceptions for code in a single file</a:t>
            </a:r>
          </a:p>
          <a:p>
            <a:pPr lvl="1"/>
            <a:endParaRPr lang="en-US" sz="2000" dirty="0"/>
          </a:p>
          <a:p>
            <a:r>
              <a:rPr lang="en-US" sz="2400" dirty="0"/>
              <a:t>Must assume a function call could do anything</a:t>
            </a:r>
          </a:p>
          <a:p>
            <a:pPr lvl="1"/>
            <a:endParaRPr lang="en-US" sz="2000" dirty="0"/>
          </a:p>
          <a:p>
            <a:r>
              <a:rPr lang="en-US" sz="2400" dirty="0"/>
              <a:t>Cannot usually</a:t>
            </a:r>
          </a:p>
          <a:p>
            <a:pPr lvl="1"/>
            <a:r>
              <a:rPr lang="en-US" sz="2000" dirty="0"/>
              <a:t>Move function calls</a:t>
            </a:r>
          </a:p>
          <a:p>
            <a:pPr lvl="1"/>
            <a:r>
              <a:rPr lang="en-US" sz="2000" dirty="0"/>
              <a:t>Change number of times a function is called</a:t>
            </a:r>
          </a:p>
          <a:p>
            <a:pPr lvl="1"/>
            <a:r>
              <a:rPr lang="en-US" sz="2000" dirty="0"/>
              <a:t>Cache data from memory in registers across function calls</a:t>
            </a:r>
          </a:p>
          <a:p>
            <a:pPr lvl="1"/>
            <a:endParaRPr lang="en-US" sz="2000" dirty="0"/>
          </a:p>
        </p:txBody>
      </p:sp>
      <p:sp>
        <p:nvSpPr>
          <p:cNvPr id="4" name="Content Placeholder 3">
            <a:extLst>
              <a:ext uri="{FF2B5EF4-FFF2-40B4-BE49-F238E27FC236}">
                <a16:creationId xmlns:a16="http://schemas.microsoft.com/office/drawing/2014/main" id="{8318708E-66C2-4189-BD8C-5AC84CD12640}"/>
              </a:ext>
            </a:extLst>
          </p:cNvPr>
          <p:cNvSpPr>
            <a:spLocks noGrp="1"/>
          </p:cNvSpPr>
          <p:nvPr>
            <p:ph sz="half" idx="4294967295"/>
          </p:nvPr>
        </p:nvSpPr>
        <p:spPr>
          <a:xfrm>
            <a:off x="6954591" y="914400"/>
            <a:ext cx="4760891" cy="5442399"/>
          </a:xfrm>
        </p:spPr>
        <p:txBody>
          <a:bodyPr>
            <a:normAutofit fontScale="92500" lnSpcReduction="20000"/>
          </a:bodyPr>
          <a:lstStyle/>
          <a:p>
            <a:pPr marL="0" indent="0">
              <a:buNone/>
            </a:pPr>
            <a:r>
              <a:rPr lang="en-US" sz="1600" i="1" dirty="0" err="1">
                <a:latin typeface="Consolas" panose="020B0609020204030204" pitchFamily="49" charset="0"/>
              </a:rPr>
              <a:t>size_t</a:t>
            </a:r>
            <a:r>
              <a:rPr lang="en-US" sz="1600" dirty="0">
                <a:latin typeface="Consolas" panose="020B0609020204030204" pitchFamily="49" charset="0"/>
              </a:rPr>
              <a:t> </a:t>
            </a:r>
            <a:r>
              <a:rPr lang="en-US" sz="1600" dirty="0" err="1">
                <a:latin typeface="Consolas" panose="020B0609020204030204" pitchFamily="49" charset="0"/>
              </a:rPr>
              <a:t>strlen</a:t>
            </a:r>
            <a:r>
              <a:rPr lang="en-US" sz="1600" dirty="0">
                <a:latin typeface="Consolas" panose="020B0609020204030204" pitchFamily="49" charset="0"/>
              </a:rPr>
              <a:t>(</a:t>
            </a:r>
            <a:r>
              <a:rPr lang="en-US" sz="1600" i="1" dirty="0">
                <a:latin typeface="Consolas" panose="020B0609020204030204" pitchFamily="49" charset="0"/>
              </a:rPr>
              <a:t>const char</a:t>
            </a:r>
            <a:r>
              <a:rPr lang="en-US" sz="1600" dirty="0">
                <a:latin typeface="Consolas" panose="020B0609020204030204" pitchFamily="49" charset="0"/>
              </a:rPr>
              <a:t> *s) {</a:t>
            </a:r>
          </a:p>
          <a:p>
            <a:pPr marL="0" indent="0">
              <a:buNone/>
            </a:pPr>
            <a:r>
              <a:rPr lang="en-US" sz="1600" dirty="0">
                <a:latin typeface="Consolas" panose="020B0609020204030204" pitchFamily="49" charset="0"/>
              </a:rPr>
              <a:t>    </a:t>
            </a:r>
            <a:r>
              <a:rPr lang="en-US" sz="1600" i="1" dirty="0" err="1">
                <a:latin typeface="Consolas" panose="020B0609020204030204" pitchFamily="49" charset="0"/>
              </a:rPr>
              <a:t>size_t</a:t>
            </a:r>
            <a:r>
              <a:rPr lang="en-US" sz="1600" dirty="0">
                <a:latin typeface="Consolas" panose="020B0609020204030204" pitchFamily="49" charset="0"/>
              </a:rPr>
              <a:t> </a:t>
            </a:r>
            <a:r>
              <a:rPr lang="en-US" sz="1600" dirty="0" err="1">
                <a:latin typeface="Consolas" panose="020B0609020204030204" pitchFamily="49" charset="0"/>
              </a:rPr>
              <a:t>len</a:t>
            </a:r>
            <a:r>
              <a:rPr lang="en-US" sz="1600" dirty="0">
                <a:latin typeface="Consolas" panose="020B0609020204030204" pitchFamily="49" charset="0"/>
              </a:rPr>
              <a:t> = 0;</a:t>
            </a:r>
          </a:p>
          <a:p>
            <a:pPr marL="0" indent="0">
              <a:buNone/>
            </a:pPr>
            <a:r>
              <a:rPr lang="en-US" sz="1600" dirty="0">
                <a:latin typeface="Consolas" panose="020B0609020204030204" pitchFamily="49" charset="0"/>
              </a:rPr>
              <a:t>    while (*s++ != '\0') {</a:t>
            </a:r>
          </a:p>
          <a:p>
            <a:pPr marL="0" indent="0">
              <a:buNone/>
            </a:pPr>
            <a:r>
              <a:rPr lang="en-US" sz="1600" dirty="0">
                <a:latin typeface="Consolas" panose="020B0609020204030204" pitchFamily="49" charset="0"/>
              </a:rPr>
              <a:t>        </a:t>
            </a:r>
            <a:r>
              <a:rPr lang="en-US" sz="1600" dirty="0" err="1">
                <a:latin typeface="Consolas" panose="020B0609020204030204" pitchFamily="49" charset="0"/>
              </a:rPr>
              <a:t>len</a:t>
            </a:r>
            <a:r>
              <a:rPr lang="en-US" sz="1600" dirty="0">
                <a:latin typeface="Consolas" panose="020B0609020204030204" pitchFamily="49" charset="0"/>
              </a:rPr>
              <a:t>++;</a:t>
            </a:r>
          </a:p>
          <a:p>
            <a:pPr marL="0" indent="0">
              <a:buNone/>
            </a:pPr>
            <a:r>
              <a:rPr lang="en-US" sz="1600" dirty="0">
                <a:latin typeface="Consolas" panose="020B0609020204030204" pitchFamily="49" charset="0"/>
              </a:rPr>
              <a:t>    }</a:t>
            </a:r>
          </a:p>
          <a:p>
            <a:pPr marL="0" indent="0">
              <a:buNone/>
            </a:pPr>
            <a:r>
              <a:rPr lang="en-US" sz="1600" dirty="0">
                <a:latin typeface="Consolas" panose="020B0609020204030204" pitchFamily="49" charset="0"/>
              </a:rPr>
              <a:t>    return </a:t>
            </a:r>
            <a:r>
              <a:rPr lang="en-US" sz="1600" dirty="0" err="1">
                <a:latin typeface="Consolas" panose="020B0609020204030204" pitchFamily="49" charset="0"/>
              </a:rPr>
              <a:t>len</a:t>
            </a:r>
            <a:r>
              <a:rPr lang="en-US" sz="1600" dirty="0">
                <a:latin typeface="Consolas" panose="020B0609020204030204" pitchFamily="49" charset="0"/>
              </a:rPr>
              <a:t>;</a:t>
            </a:r>
          </a:p>
          <a:p>
            <a:pPr marL="0" indent="0">
              <a:buNone/>
            </a:pPr>
            <a:r>
              <a:rPr lang="en-US" sz="1600" dirty="0">
                <a:latin typeface="Consolas" panose="020B0609020204030204" pitchFamily="49" charset="0"/>
              </a:rPr>
              <a:t>}</a:t>
            </a:r>
          </a:p>
          <a:p>
            <a:pPr marL="0" indent="0">
              <a:buNone/>
            </a:pPr>
            <a:endParaRPr lang="en-US" sz="1600" dirty="0">
              <a:latin typeface="Consolas" panose="020B0609020204030204" pitchFamily="49" charset="0"/>
            </a:endParaRPr>
          </a:p>
          <a:p>
            <a:r>
              <a:rPr lang="en-US" sz="2600" dirty="0">
                <a:cs typeface="Calibri" panose="020F0502020204030204" pitchFamily="34" charset="0"/>
              </a:rPr>
              <a:t>O(n) execution time</a:t>
            </a:r>
          </a:p>
          <a:p>
            <a:r>
              <a:rPr lang="en-US" sz="2600" dirty="0">
                <a:cs typeface="Calibri" panose="020F0502020204030204" pitchFamily="34" charset="0"/>
              </a:rPr>
              <a:t>Return value depends on:</a:t>
            </a:r>
          </a:p>
          <a:p>
            <a:pPr lvl="1"/>
            <a:r>
              <a:rPr lang="en-US" sz="1900" dirty="0">
                <a:cs typeface="Calibri" panose="020F0502020204030204" pitchFamily="34" charset="0"/>
              </a:rPr>
              <a:t>value of </a:t>
            </a:r>
            <a:r>
              <a:rPr lang="en-US" sz="1900" i="1" dirty="0">
                <a:cs typeface="Calibri" panose="020F0502020204030204" pitchFamily="34" charset="0"/>
              </a:rPr>
              <a:t>s</a:t>
            </a:r>
          </a:p>
          <a:p>
            <a:pPr lvl="1"/>
            <a:r>
              <a:rPr lang="en-US" sz="1900" dirty="0">
                <a:cs typeface="Calibri" panose="020F0502020204030204" pitchFamily="34" charset="0"/>
              </a:rPr>
              <a:t>contents of memory at address </a:t>
            </a:r>
            <a:r>
              <a:rPr lang="en-US" sz="1900" i="1" dirty="0">
                <a:cs typeface="Calibri" panose="020F0502020204030204" pitchFamily="34" charset="0"/>
              </a:rPr>
              <a:t>s</a:t>
            </a:r>
            <a:endParaRPr lang="en-US" sz="2600" i="1" dirty="0">
              <a:cs typeface="Calibri" panose="020F0502020204030204" pitchFamily="34" charset="0"/>
            </a:endParaRPr>
          </a:p>
          <a:p>
            <a:pPr lvl="2"/>
            <a:r>
              <a:rPr lang="en-US" sz="1900" dirty="0">
                <a:cs typeface="Calibri" panose="020F0502020204030204" pitchFamily="34" charset="0"/>
              </a:rPr>
              <a:t>Only cares about whether individual bytes are zero</a:t>
            </a:r>
          </a:p>
          <a:p>
            <a:pPr lvl="2"/>
            <a:r>
              <a:rPr lang="en-US" sz="1900" dirty="0">
                <a:cs typeface="Calibri" panose="020F0502020204030204" pitchFamily="34" charset="0"/>
              </a:rPr>
              <a:t>Does not modify memory</a:t>
            </a:r>
          </a:p>
          <a:p>
            <a:pPr marL="0" indent="0">
              <a:buNone/>
            </a:pPr>
            <a:endParaRPr lang="en-US" sz="2600" dirty="0">
              <a:cs typeface="Calibri" panose="020F0502020204030204" pitchFamily="34" charset="0"/>
            </a:endParaRPr>
          </a:p>
          <a:p>
            <a:r>
              <a:rPr lang="en-US" sz="2600" dirty="0">
                <a:cs typeface="Calibri" panose="020F0502020204030204" pitchFamily="34" charset="0"/>
              </a:rPr>
              <a:t>Compiler might know </a:t>
            </a:r>
            <a:r>
              <a:rPr lang="en-US" sz="2600" i="1" dirty="0">
                <a:cs typeface="Calibri" panose="020F0502020204030204" pitchFamily="34" charset="0"/>
              </a:rPr>
              <a:t>some</a:t>
            </a:r>
            <a:r>
              <a:rPr lang="en-US" sz="2600" dirty="0">
                <a:cs typeface="Calibri" panose="020F0502020204030204" pitchFamily="34" charset="0"/>
              </a:rPr>
              <a:t> of that (but probably not)</a:t>
            </a:r>
          </a:p>
        </p:txBody>
      </p:sp>
      <p:sp>
        <p:nvSpPr>
          <p:cNvPr id="6" name="Slide Number Placeholder 2">
            <a:extLst>
              <a:ext uri="{FF2B5EF4-FFF2-40B4-BE49-F238E27FC236}">
                <a16:creationId xmlns:a16="http://schemas.microsoft.com/office/drawing/2014/main" id="{FDD6D5C7-7827-4D3B-893A-A14DD239B6C3}"/>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42</a:t>
            </a:fld>
            <a:endParaRPr lang="en-US" dirty="0"/>
          </a:p>
        </p:txBody>
      </p:sp>
    </p:spTree>
    <p:extLst>
      <p:ext uri="{BB962C8B-B14F-4D97-AF65-F5344CB8AC3E}">
        <p14:creationId xmlns:p14="http://schemas.microsoft.com/office/powerpoint/2010/main" val="617118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
                                            <p:txEl>
                                              <p:pRg st="11" end="1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
                                            <p:txEl>
                                              <p:pRg st="12" end="1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
                                            <p:txEl>
                                              <p:pRg st="13" end="13"/>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txEl>
                                              <p:pRg st="15" end="15"/>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3473F-F9B8-411D-A3AB-F873FE3445DE}"/>
              </a:ext>
            </a:extLst>
          </p:cNvPr>
          <p:cNvSpPr>
            <a:spLocks noGrp="1"/>
          </p:cNvSpPr>
          <p:nvPr>
            <p:ph type="title"/>
          </p:nvPr>
        </p:nvSpPr>
        <p:spPr/>
        <p:txBody>
          <a:bodyPr/>
          <a:lstStyle/>
          <a:p>
            <a:r>
              <a:rPr lang="en-US" dirty="0"/>
              <a:t>Can’t move functions out of loops</a:t>
            </a:r>
          </a:p>
        </p:txBody>
      </p:sp>
      <p:sp>
        <p:nvSpPr>
          <p:cNvPr id="3" name="Content Placeholder 2">
            <a:extLst>
              <a:ext uri="{FF2B5EF4-FFF2-40B4-BE49-F238E27FC236}">
                <a16:creationId xmlns:a16="http://schemas.microsoft.com/office/drawing/2014/main" id="{63A491B6-2A0F-4855-B470-83D178433878}"/>
              </a:ext>
            </a:extLst>
          </p:cNvPr>
          <p:cNvSpPr>
            <a:spLocks noGrp="1"/>
          </p:cNvSpPr>
          <p:nvPr>
            <p:ph idx="1"/>
          </p:nvPr>
        </p:nvSpPr>
        <p:spPr>
          <a:xfrm>
            <a:off x="607594" y="1143000"/>
            <a:ext cx="4750017" cy="5029200"/>
          </a:xfrm>
        </p:spPr>
        <p:txBody>
          <a:bodyPr>
            <a:normAutofit/>
          </a:bodyPr>
          <a:lstStyle/>
          <a:p>
            <a:pPr marL="0" indent="0">
              <a:lnSpc>
                <a:spcPct val="100000"/>
              </a:lnSpc>
              <a:buNone/>
              <a:tabLst>
                <a:tab pos="914400" algn="l"/>
                <a:tab pos="2286000" algn="l"/>
              </a:tabLst>
            </a:pPr>
            <a:r>
              <a:rPr lang="en-US" sz="1600" dirty="0">
                <a:latin typeface="Consolas" panose="020B0609020204030204" pitchFamily="49" charset="0"/>
              </a:rPr>
              <a:t>void </a:t>
            </a:r>
            <a:r>
              <a:rPr lang="en-US" sz="1600" dirty="0" err="1">
                <a:latin typeface="Consolas" panose="020B0609020204030204" pitchFamily="49" charset="0"/>
              </a:rPr>
              <a:t>lower_quadratic</a:t>
            </a:r>
            <a:r>
              <a:rPr lang="en-US" sz="1600" dirty="0">
                <a:latin typeface="Consolas" panose="020B0609020204030204" pitchFamily="49" charset="0"/>
              </a:rPr>
              <a:t>(char *s) {</a:t>
            </a:r>
          </a:p>
          <a:p>
            <a:pPr marL="0" indent="0">
              <a:lnSpc>
                <a:spcPct val="100000"/>
              </a:lnSpc>
              <a:buNone/>
              <a:tabLst>
                <a:tab pos="914400" algn="l"/>
                <a:tab pos="2286000" algn="l"/>
              </a:tabLst>
            </a:pPr>
            <a:r>
              <a:rPr lang="en-US" sz="1600" dirty="0">
                <a:latin typeface="Consolas" panose="020B0609020204030204" pitchFamily="49" charset="0"/>
              </a:rPr>
              <a:t>  </a:t>
            </a:r>
            <a:r>
              <a:rPr lang="en-US" sz="1600" dirty="0" err="1">
                <a:latin typeface="Consolas" panose="020B0609020204030204" pitchFamily="49" charset="0"/>
              </a:rPr>
              <a:t>size_t</a:t>
            </a:r>
            <a:r>
              <a:rPr lang="en-US" sz="1600" dirty="0">
                <a:latin typeface="Consolas" panose="020B0609020204030204" pitchFamily="49" charset="0"/>
              </a:rPr>
              <a:t> </a:t>
            </a:r>
            <a:r>
              <a:rPr lang="en-US" sz="1600" dirty="0" err="1">
                <a:latin typeface="Consolas" panose="020B0609020204030204" pitchFamily="49" charset="0"/>
              </a:rPr>
              <a:t>i</a:t>
            </a:r>
            <a:r>
              <a:rPr lang="en-US" sz="1600" dirty="0">
                <a:latin typeface="Consolas" panose="020B0609020204030204" pitchFamily="49" charset="0"/>
              </a:rPr>
              <a:t>;</a:t>
            </a:r>
          </a:p>
          <a:p>
            <a:pPr marL="0" indent="0">
              <a:lnSpc>
                <a:spcPct val="100000"/>
              </a:lnSpc>
              <a:buNone/>
              <a:tabLst>
                <a:tab pos="914400" algn="l"/>
                <a:tab pos="2286000" algn="l"/>
              </a:tabLst>
            </a:pPr>
            <a:r>
              <a:rPr lang="en-US" sz="1600" dirty="0">
                <a:latin typeface="Consolas" panose="020B0609020204030204" pitchFamily="49" charset="0"/>
              </a:rPr>
              <a:t>  for (</a:t>
            </a:r>
            <a:r>
              <a:rPr lang="en-US" sz="1600" dirty="0" err="1">
                <a:latin typeface="Consolas" panose="020B0609020204030204" pitchFamily="49" charset="0"/>
              </a:rPr>
              <a:t>i</a:t>
            </a:r>
            <a:r>
              <a:rPr lang="en-US" sz="1600" dirty="0">
                <a:latin typeface="Consolas" panose="020B0609020204030204" pitchFamily="49" charset="0"/>
              </a:rPr>
              <a:t> = 0; </a:t>
            </a:r>
            <a:r>
              <a:rPr lang="en-US" sz="1600" dirty="0" err="1">
                <a:latin typeface="Consolas" panose="020B0609020204030204" pitchFamily="49" charset="0"/>
              </a:rPr>
              <a:t>i</a:t>
            </a:r>
            <a:r>
              <a:rPr lang="en-US" sz="1600" dirty="0">
                <a:latin typeface="Consolas" panose="020B0609020204030204" pitchFamily="49" charset="0"/>
              </a:rPr>
              <a:t> &lt; </a:t>
            </a:r>
            <a:r>
              <a:rPr lang="en-US" sz="1600" b="1" dirty="0" err="1">
                <a:solidFill>
                  <a:srgbClr val="FF0000"/>
                </a:solidFill>
                <a:latin typeface="Consolas" panose="020B0609020204030204" pitchFamily="49" charset="0"/>
              </a:rPr>
              <a:t>strlen</a:t>
            </a:r>
            <a:r>
              <a:rPr lang="en-US" sz="1600" b="1" dirty="0">
                <a:solidFill>
                  <a:srgbClr val="FF0000"/>
                </a:solidFill>
                <a:latin typeface="Consolas" panose="020B0609020204030204" pitchFamily="49" charset="0"/>
              </a:rPr>
              <a:t>(s)</a:t>
            </a:r>
            <a:r>
              <a:rPr lang="en-US" sz="1600" b="1" dirty="0">
                <a:latin typeface="Consolas" panose="020B0609020204030204" pitchFamily="49" charset="0"/>
              </a:rPr>
              <a:t>; </a:t>
            </a:r>
            <a:r>
              <a:rPr lang="en-US" sz="1600" dirty="0" err="1">
                <a:latin typeface="Consolas" panose="020B0609020204030204" pitchFamily="49" charset="0"/>
              </a:rPr>
              <a:t>i</a:t>
            </a:r>
            <a:r>
              <a:rPr lang="en-US" sz="1600" dirty="0">
                <a:latin typeface="Consolas" panose="020B0609020204030204" pitchFamily="49" charset="0"/>
              </a:rPr>
              <a:t>++)</a:t>
            </a:r>
          </a:p>
          <a:p>
            <a:pPr marL="0" indent="0">
              <a:lnSpc>
                <a:spcPct val="100000"/>
              </a:lnSpc>
              <a:buNone/>
              <a:tabLst>
                <a:tab pos="914400" algn="l"/>
                <a:tab pos="2286000" algn="l"/>
              </a:tabLst>
            </a:pPr>
            <a:r>
              <a:rPr lang="en-US" sz="1600" dirty="0">
                <a:latin typeface="Consolas" panose="020B0609020204030204" pitchFamily="49" charset="0"/>
              </a:rPr>
              <a:t>    if (s[</a:t>
            </a:r>
            <a:r>
              <a:rPr lang="en-US" sz="1600" dirty="0" err="1">
                <a:latin typeface="Consolas" panose="020B0609020204030204" pitchFamily="49" charset="0"/>
              </a:rPr>
              <a:t>i</a:t>
            </a:r>
            <a:r>
              <a:rPr lang="en-US" sz="1600" dirty="0">
                <a:latin typeface="Consolas" panose="020B0609020204030204" pitchFamily="49" charset="0"/>
              </a:rPr>
              <a:t>] &gt;= 'A' &amp;&amp; s[</a:t>
            </a:r>
            <a:r>
              <a:rPr lang="en-US" sz="1600" dirty="0" err="1">
                <a:latin typeface="Consolas" panose="020B0609020204030204" pitchFamily="49" charset="0"/>
              </a:rPr>
              <a:t>i</a:t>
            </a:r>
            <a:r>
              <a:rPr lang="en-US" sz="1600" dirty="0">
                <a:latin typeface="Consolas" panose="020B0609020204030204" pitchFamily="49" charset="0"/>
              </a:rPr>
              <a:t>] &lt;= 'Z')</a:t>
            </a:r>
          </a:p>
          <a:p>
            <a:pPr marL="0" indent="0">
              <a:lnSpc>
                <a:spcPct val="100000"/>
              </a:lnSpc>
              <a:buNone/>
              <a:tabLst>
                <a:tab pos="914400" algn="l"/>
                <a:tab pos="2286000" algn="l"/>
              </a:tabLst>
            </a:pPr>
            <a:r>
              <a:rPr lang="en-US" sz="1600" dirty="0">
                <a:latin typeface="Consolas" panose="020B0609020204030204" pitchFamily="49" charset="0"/>
              </a:rPr>
              <a:t>      s[</a:t>
            </a:r>
            <a:r>
              <a:rPr lang="en-US" sz="1600" dirty="0" err="1">
                <a:latin typeface="Consolas" panose="020B0609020204030204" pitchFamily="49" charset="0"/>
              </a:rPr>
              <a:t>i</a:t>
            </a:r>
            <a:r>
              <a:rPr lang="en-US" sz="1600" dirty="0">
                <a:latin typeface="Consolas" panose="020B0609020204030204" pitchFamily="49" charset="0"/>
              </a:rPr>
              <a:t>] += 'a' - 'A';</a:t>
            </a:r>
          </a:p>
          <a:p>
            <a:pPr marL="0" indent="0">
              <a:lnSpc>
                <a:spcPct val="100000"/>
              </a:lnSpc>
              <a:buNone/>
              <a:tabLst>
                <a:tab pos="914400" algn="l"/>
                <a:tab pos="2286000" algn="l"/>
              </a:tabLst>
            </a:pPr>
            <a:r>
              <a:rPr lang="en-US" sz="1600" dirty="0">
                <a:latin typeface="Consolas" panose="020B0609020204030204" pitchFamily="49" charset="0"/>
              </a:rPr>
              <a:t>}</a:t>
            </a:r>
          </a:p>
          <a:p>
            <a:endParaRPr lang="en-US" dirty="0"/>
          </a:p>
        </p:txBody>
      </p:sp>
      <p:sp>
        <p:nvSpPr>
          <p:cNvPr id="4" name="Slide Number Placeholder 3">
            <a:extLst>
              <a:ext uri="{FF2B5EF4-FFF2-40B4-BE49-F238E27FC236}">
                <a16:creationId xmlns:a16="http://schemas.microsoft.com/office/drawing/2014/main" id="{BAF140CF-1E93-4265-ACDE-DEB9CA318232}"/>
              </a:ext>
            </a:extLst>
          </p:cNvPr>
          <p:cNvSpPr>
            <a:spLocks noGrp="1"/>
          </p:cNvSpPr>
          <p:nvPr>
            <p:ph type="sldNum" sz="quarter" idx="12"/>
          </p:nvPr>
        </p:nvSpPr>
        <p:spPr/>
        <p:txBody>
          <a:bodyPr/>
          <a:lstStyle/>
          <a:p>
            <a:fld id="{0778C724-3839-4D76-A707-B4C23905D055}" type="slidenum">
              <a:rPr lang="en-US" smtClean="0"/>
              <a:t>43</a:t>
            </a:fld>
            <a:endParaRPr lang="en-US"/>
          </a:p>
        </p:txBody>
      </p:sp>
      <p:pic>
        <p:nvPicPr>
          <p:cNvPr id="5" name="Content Placeholder 17">
            <a:extLst>
              <a:ext uri="{FF2B5EF4-FFF2-40B4-BE49-F238E27FC236}">
                <a16:creationId xmlns:a16="http://schemas.microsoft.com/office/drawing/2014/main" id="{38230DE6-10F5-47BE-8850-A0D0232D471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0087" y="948320"/>
            <a:ext cx="5374110" cy="5374110"/>
          </a:xfrm>
          <a:prstGeom prst="rect">
            <a:avLst/>
          </a:prstGeom>
        </p:spPr>
      </p:pic>
    </p:spTree>
    <p:extLst>
      <p:ext uri="{BB962C8B-B14F-4D97-AF65-F5344CB8AC3E}">
        <p14:creationId xmlns:p14="http://schemas.microsoft.com/office/powerpoint/2010/main" val="39431496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3473F-F9B8-411D-A3AB-F873FE3445DE}"/>
              </a:ext>
            </a:extLst>
          </p:cNvPr>
          <p:cNvSpPr>
            <a:spLocks noGrp="1"/>
          </p:cNvSpPr>
          <p:nvPr>
            <p:ph type="title"/>
          </p:nvPr>
        </p:nvSpPr>
        <p:spPr/>
        <p:txBody>
          <a:bodyPr/>
          <a:lstStyle/>
          <a:p>
            <a:r>
              <a:rPr lang="en-US" dirty="0"/>
              <a:t>Can’t move functions out of loops</a:t>
            </a:r>
          </a:p>
        </p:txBody>
      </p:sp>
      <p:sp>
        <p:nvSpPr>
          <p:cNvPr id="3" name="Content Placeholder 2">
            <a:extLst>
              <a:ext uri="{FF2B5EF4-FFF2-40B4-BE49-F238E27FC236}">
                <a16:creationId xmlns:a16="http://schemas.microsoft.com/office/drawing/2014/main" id="{63A491B6-2A0F-4855-B470-83D178433878}"/>
              </a:ext>
            </a:extLst>
          </p:cNvPr>
          <p:cNvSpPr>
            <a:spLocks noGrp="1"/>
          </p:cNvSpPr>
          <p:nvPr>
            <p:ph idx="1"/>
          </p:nvPr>
        </p:nvSpPr>
        <p:spPr>
          <a:xfrm>
            <a:off x="607594" y="1143000"/>
            <a:ext cx="4750017" cy="5029200"/>
          </a:xfrm>
        </p:spPr>
        <p:txBody>
          <a:bodyPr>
            <a:normAutofit/>
          </a:bodyPr>
          <a:lstStyle/>
          <a:p>
            <a:pPr marL="0" indent="0">
              <a:lnSpc>
                <a:spcPct val="100000"/>
              </a:lnSpc>
              <a:buNone/>
              <a:tabLst>
                <a:tab pos="914400" algn="l"/>
                <a:tab pos="2286000" algn="l"/>
              </a:tabLst>
            </a:pPr>
            <a:r>
              <a:rPr lang="en-US" sz="1600" dirty="0">
                <a:latin typeface="Consolas" panose="020B0609020204030204" pitchFamily="49" charset="0"/>
              </a:rPr>
              <a:t>void </a:t>
            </a:r>
            <a:r>
              <a:rPr lang="en-US" sz="1600" dirty="0" err="1">
                <a:latin typeface="Consolas" panose="020B0609020204030204" pitchFamily="49" charset="0"/>
              </a:rPr>
              <a:t>lower_still_quadratic</a:t>
            </a:r>
            <a:r>
              <a:rPr lang="en-US" sz="1600" dirty="0">
                <a:latin typeface="Consolas" panose="020B0609020204030204" pitchFamily="49" charset="0"/>
              </a:rPr>
              <a:t>(char *s) {</a:t>
            </a:r>
          </a:p>
          <a:p>
            <a:pPr marL="0" indent="0">
              <a:lnSpc>
                <a:spcPct val="100000"/>
              </a:lnSpc>
              <a:buNone/>
              <a:tabLst>
                <a:tab pos="914400" algn="l"/>
                <a:tab pos="2286000" algn="l"/>
              </a:tabLst>
            </a:pPr>
            <a:r>
              <a:rPr lang="en-US" sz="1600" dirty="0">
                <a:latin typeface="Consolas" panose="020B0609020204030204" pitchFamily="49" charset="0"/>
              </a:rPr>
              <a:t>  </a:t>
            </a:r>
            <a:r>
              <a:rPr lang="en-US" sz="1600" dirty="0" err="1">
                <a:latin typeface="Consolas" panose="020B0609020204030204" pitchFamily="49" charset="0"/>
              </a:rPr>
              <a:t>size_t</a:t>
            </a:r>
            <a:r>
              <a:rPr lang="en-US" sz="1600" dirty="0">
                <a:latin typeface="Consolas" panose="020B0609020204030204" pitchFamily="49" charset="0"/>
              </a:rPr>
              <a:t> </a:t>
            </a:r>
            <a:r>
              <a:rPr lang="en-US" sz="1600" dirty="0" err="1">
                <a:latin typeface="Consolas" panose="020B0609020204030204" pitchFamily="49" charset="0"/>
              </a:rPr>
              <a:t>i</a:t>
            </a:r>
            <a:r>
              <a:rPr lang="en-US" sz="1600" dirty="0">
                <a:latin typeface="Consolas" panose="020B0609020204030204" pitchFamily="49" charset="0"/>
              </a:rPr>
              <a:t>, </a:t>
            </a:r>
            <a:r>
              <a:rPr lang="en-US" sz="1600" b="1" dirty="0">
                <a:solidFill>
                  <a:schemeClr val="accent5">
                    <a:lumMod val="50000"/>
                  </a:schemeClr>
                </a:solidFill>
                <a:latin typeface="Consolas" panose="020B0609020204030204" pitchFamily="49" charset="0"/>
              </a:rPr>
              <a:t>n = </a:t>
            </a:r>
            <a:r>
              <a:rPr lang="en-US" sz="1600" b="1" dirty="0" err="1">
                <a:solidFill>
                  <a:schemeClr val="accent5">
                    <a:lumMod val="50000"/>
                  </a:schemeClr>
                </a:solidFill>
                <a:latin typeface="Consolas" panose="020B0609020204030204" pitchFamily="49" charset="0"/>
              </a:rPr>
              <a:t>strlen</a:t>
            </a:r>
            <a:r>
              <a:rPr lang="en-US" sz="1600" b="1" dirty="0">
                <a:solidFill>
                  <a:schemeClr val="accent5">
                    <a:lumMod val="50000"/>
                  </a:schemeClr>
                </a:solidFill>
                <a:latin typeface="Consolas" panose="020B0609020204030204" pitchFamily="49" charset="0"/>
              </a:rPr>
              <a:t>(s);</a:t>
            </a:r>
          </a:p>
          <a:p>
            <a:pPr marL="0" indent="0">
              <a:lnSpc>
                <a:spcPct val="100000"/>
              </a:lnSpc>
              <a:buNone/>
              <a:tabLst>
                <a:tab pos="914400" algn="l"/>
                <a:tab pos="2286000" algn="l"/>
              </a:tabLst>
            </a:pPr>
            <a:r>
              <a:rPr lang="en-US" sz="1600" dirty="0">
                <a:latin typeface="Consolas" panose="020B0609020204030204" pitchFamily="49" charset="0"/>
              </a:rPr>
              <a:t>  for (</a:t>
            </a:r>
            <a:r>
              <a:rPr lang="en-US" sz="1600" dirty="0" err="1">
                <a:latin typeface="Consolas" panose="020B0609020204030204" pitchFamily="49" charset="0"/>
              </a:rPr>
              <a:t>i</a:t>
            </a:r>
            <a:r>
              <a:rPr lang="en-US" sz="1600" dirty="0">
                <a:latin typeface="Consolas" panose="020B0609020204030204" pitchFamily="49" charset="0"/>
              </a:rPr>
              <a:t> = 0; </a:t>
            </a:r>
            <a:r>
              <a:rPr lang="en-US" sz="1600" dirty="0" err="1">
                <a:latin typeface="Consolas" panose="020B0609020204030204" pitchFamily="49" charset="0"/>
              </a:rPr>
              <a:t>i</a:t>
            </a:r>
            <a:r>
              <a:rPr lang="en-US" sz="1600" dirty="0">
                <a:latin typeface="Consolas" panose="020B0609020204030204" pitchFamily="49" charset="0"/>
              </a:rPr>
              <a:t> &lt; </a:t>
            </a:r>
            <a:r>
              <a:rPr lang="en-US" sz="1600" b="1" dirty="0">
                <a:solidFill>
                  <a:schemeClr val="accent5">
                    <a:lumMod val="50000"/>
                  </a:schemeClr>
                </a:solidFill>
                <a:latin typeface="Consolas" panose="020B0609020204030204" pitchFamily="49" charset="0"/>
              </a:rPr>
              <a:t>n</a:t>
            </a:r>
            <a:r>
              <a:rPr lang="en-US" sz="1600" dirty="0">
                <a:latin typeface="Consolas" panose="020B0609020204030204" pitchFamily="49" charset="0"/>
              </a:rPr>
              <a:t>; </a:t>
            </a:r>
            <a:r>
              <a:rPr lang="en-US" sz="1600" dirty="0" err="1">
                <a:latin typeface="Consolas" panose="020B0609020204030204" pitchFamily="49" charset="0"/>
              </a:rPr>
              <a:t>i</a:t>
            </a:r>
            <a:r>
              <a:rPr lang="en-US" sz="1600" dirty="0">
                <a:latin typeface="Consolas" panose="020B0609020204030204" pitchFamily="49" charset="0"/>
              </a:rPr>
              <a:t>++)</a:t>
            </a:r>
          </a:p>
          <a:p>
            <a:pPr marL="0" indent="0">
              <a:lnSpc>
                <a:spcPct val="100000"/>
              </a:lnSpc>
              <a:buNone/>
              <a:tabLst>
                <a:tab pos="914400" algn="l"/>
                <a:tab pos="2286000" algn="l"/>
              </a:tabLst>
            </a:pPr>
            <a:r>
              <a:rPr lang="en-US" sz="1600" dirty="0">
                <a:latin typeface="Consolas" panose="020B0609020204030204" pitchFamily="49" charset="0"/>
              </a:rPr>
              <a:t>    if (s[</a:t>
            </a:r>
            <a:r>
              <a:rPr lang="en-US" sz="1600" dirty="0" err="1">
                <a:latin typeface="Consolas" panose="020B0609020204030204" pitchFamily="49" charset="0"/>
              </a:rPr>
              <a:t>i</a:t>
            </a:r>
            <a:r>
              <a:rPr lang="en-US" sz="1600" dirty="0">
                <a:latin typeface="Consolas" panose="020B0609020204030204" pitchFamily="49" charset="0"/>
              </a:rPr>
              <a:t>] &gt;= 'A' &amp;&amp; s[</a:t>
            </a:r>
            <a:r>
              <a:rPr lang="en-US" sz="1600" dirty="0" err="1">
                <a:latin typeface="Consolas" panose="020B0609020204030204" pitchFamily="49" charset="0"/>
              </a:rPr>
              <a:t>i</a:t>
            </a:r>
            <a:r>
              <a:rPr lang="en-US" sz="1600" dirty="0">
                <a:latin typeface="Consolas" panose="020B0609020204030204" pitchFamily="49" charset="0"/>
              </a:rPr>
              <a:t>] &lt;= 'Z') {</a:t>
            </a:r>
          </a:p>
          <a:p>
            <a:pPr marL="0" indent="0">
              <a:lnSpc>
                <a:spcPct val="100000"/>
              </a:lnSpc>
              <a:buNone/>
              <a:tabLst>
                <a:tab pos="914400" algn="l"/>
                <a:tab pos="2286000" algn="l"/>
              </a:tabLst>
            </a:pPr>
            <a:r>
              <a:rPr lang="en-US" sz="1600" dirty="0">
                <a:latin typeface="Consolas" panose="020B0609020204030204" pitchFamily="49" charset="0"/>
              </a:rPr>
              <a:t>      s[</a:t>
            </a:r>
            <a:r>
              <a:rPr lang="en-US" sz="1600" dirty="0" err="1">
                <a:latin typeface="Consolas" panose="020B0609020204030204" pitchFamily="49" charset="0"/>
              </a:rPr>
              <a:t>i</a:t>
            </a:r>
            <a:r>
              <a:rPr lang="en-US" sz="1600" dirty="0">
                <a:latin typeface="Consolas" panose="020B0609020204030204" pitchFamily="49" charset="0"/>
              </a:rPr>
              <a:t>] += 'a' - 'A’;</a:t>
            </a:r>
          </a:p>
          <a:p>
            <a:pPr marL="0" indent="0">
              <a:lnSpc>
                <a:spcPct val="100000"/>
              </a:lnSpc>
              <a:buNone/>
              <a:tabLst>
                <a:tab pos="914400" algn="l"/>
                <a:tab pos="2286000" algn="l"/>
              </a:tabLst>
            </a:pPr>
            <a:r>
              <a:rPr lang="en-US" sz="1600" dirty="0">
                <a:latin typeface="Consolas" panose="020B0609020204030204" pitchFamily="49" charset="0"/>
              </a:rPr>
              <a:t>      </a:t>
            </a:r>
            <a:r>
              <a:rPr lang="en-US" sz="1600" b="1" dirty="0">
                <a:solidFill>
                  <a:schemeClr val="accent5">
                    <a:lumMod val="50000"/>
                  </a:schemeClr>
                </a:solidFill>
                <a:latin typeface="Consolas" panose="020B0609020204030204" pitchFamily="49" charset="0"/>
              </a:rPr>
              <a:t>n = </a:t>
            </a:r>
            <a:r>
              <a:rPr lang="en-US" sz="1600" b="1" dirty="0" err="1">
                <a:solidFill>
                  <a:schemeClr val="accent5">
                    <a:lumMod val="50000"/>
                  </a:schemeClr>
                </a:solidFill>
                <a:latin typeface="Consolas" panose="020B0609020204030204" pitchFamily="49" charset="0"/>
              </a:rPr>
              <a:t>strlen</a:t>
            </a:r>
            <a:r>
              <a:rPr lang="en-US" sz="1600" b="1" dirty="0">
                <a:solidFill>
                  <a:schemeClr val="accent5">
                    <a:lumMod val="50000"/>
                  </a:schemeClr>
                </a:solidFill>
                <a:latin typeface="Consolas" panose="020B0609020204030204" pitchFamily="49" charset="0"/>
              </a:rPr>
              <a:t>(s);</a:t>
            </a:r>
          </a:p>
          <a:p>
            <a:pPr marL="0" indent="0">
              <a:lnSpc>
                <a:spcPct val="100000"/>
              </a:lnSpc>
              <a:buNone/>
              <a:tabLst>
                <a:tab pos="914400" algn="l"/>
                <a:tab pos="2286000" algn="l"/>
              </a:tabLst>
            </a:pPr>
            <a:r>
              <a:rPr lang="en-US" sz="1600" dirty="0">
                <a:latin typeface="Consolas" panose="020B0609020204030204" pitchFamily="49" charset="0"/>
              </a:rPr>
              <a:t>    }</a:t>
            </a:r>
          </a:p>
          <a:p>
            <a:pPr marL="0" indent="0">
              <a:lnSpc>
                <a:spcPct val="100000"/>
              </a:lnSpc>
              <a:buNone/>
              <a:tabLst>
                <a:tab pos="914400" algn="l"/>
                <a:tab pos="2286000" algn="l"/>
              </a:tabLst>
            </a:pPr>
            <a:r>
              <a:rPr lang="en-US" sz="1600" dirty="0">
                <a:latin typeface="Consolas" panose="020B0609020204030204" pitchFamily="49" charset="0"/>
              </a:rPr>
              <a:t>}</a:t>
            </a:r>
          </a:p>
          <a:p>
            <a:pPr marL="0" indent="0">
              <a:buNone/>
            </a:pPr>
            <a:endParaRPr lang="en-US" dirty="0"/>
          </a:p>
        </p:txBody>
      </p:sp>
      <p:sp>
        <p:nvSpPr>
          <p:cNvPr id="4" name="Slide Number Placeholder 3">
            <a:extLst>
              <a:ext uri="{FF2B5EF4-FFF2-40B4-BE49-F238E27FC236}">
                <a16:creationId xmlns:a16="http://schemas.microsoft.com/office/drawing/2014/main" id="{BAF140CF-1E93-4265-ACDE-DEB9CA318232}"/>
              </a:ext>
            </a:extLst>
          </p:cNvPr>
          <p:cNvSpPr>
            <a:spLocks noGrp="1"/>
          </p:cNvSpPr>
          <p:nvPr>
            <p:ph type="sldNum" sz="quarter" idx="12"/>
          </p:nvPr>
        </p:nvSpPr>
        <p:spPr/>
        <p:txBody>
          <a:bodyPr/>
          <a:lstStyle/>
          <a:p>
            <a:fld id="{0778C724-3839-4D76-A707-B4C23905D055}" type="slidenum">
              <a:rPr lang="en-US" smtClean="0"/>
              <a:t>44</a:t>
            </a:fld>
            <a:endParaRPr lang="en-US"/>
          </a:p>
        </p:txBody>
      </p:sp>
      <p:pic>
        <p:nvPicPr>
          <p:cNvPr id="7" name="Graphic 6">
            <a:extLst>
              <a:ext uri="{FF2B5EF4-FFF2-40B4-BE49-F238E27FC236}">
                <a16:creationId xmlns:a16="http://schemas.microsoft.com/office/drawing/2014/main" id="{3B1E40E5-1EF9-47FB-A6D2-C1D7E53AEA9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0087" y="948320"/>
            <a:ext cx="5374110" cy="5374110"/>
          </a:xfrm>
          <a:prstGeom prst="rect">
            <a:avLst/>
          </a:prstGeom>
        </p:spPr>
      </p:pic>
    </p:spTree>
    <p:extLst>
      <p:ext uri="{BB962C8B-B14F-4D97-AF65-F5344CB8AC3E}">
        <p14:creationId xmlns:p14="http://schemas.microsoft.com/office/powerpoint/2010/main" val="7250376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3473F-F9B8-411D-A3AB-F873FE3445DE}"/>
              </a:ext>
            </a:extLst>
          </p:cNvPr>
          <p:cNvSpPr>
            <a:spLocks noGrp="1"/>
          </p:cNvSpPr>
          <p:nvPr>
            <p:ph type="title"/>
          </p:nvPr>
        </p:nvSpPr>
        <p:spPr/>
        <p:txBody>
          <a:bodyPr/>
          <a:lstStyle/>
          <a:p>
            <a:r>
              <a:rPr lang="en-US" dirty="0"/>
              <a:t>Can’t move functions out of loops</a:t>
            </a:r>
          </a:p>
        </p:txBody>
      </p:sp>
      <p:sp>
        <p:nvSpPr>
          <p:cNvPr id="3" name="Content Placeholder 2">
            <a:extLst>
              <a:ext uri="{FF2B5EF4-FFF2-40B4-BE49-F238E27FC236}">
                <a16:creationId xmlns:a16="http://schemas.microsoft.com/office/drawing/2014/main" id="{63A491B6-2A0F-4855-B470-83D178433878}"/>
              </a:ext>
            </a:extLst>
          </p:cNvPr>
          <p:cNvSpPr>
            <a:spLocks noGrp="1"/>
          </p:cNvSpPr>
          <p:nvPr>
            <p:ph idx="1"/>
          </p:nvPr>
        </p:nvSpPr>
        <p:spPr>
          <a:xfrm>
            <a:off x="607594" y="1143000"/>
            <a:ext cx="4750017" cy="5029200"/>
          </a:xfrm>
        </p:spPr>
        <p:txBody>
          <a:bodyPr>
            <a:normAutofit/>
          </a:bodyPr>
          <a:lstStyle/>
          <a:p>
            <a:pPr marL="0" indent="0">
              <a:lnSpc>
                <a:spcPct val="100000"/>
              </a:lnSpc>
              <a:buNone/>
              <a:tabLst>
                <a:tab pos="914400" algn="l"/>
                <a:tab pos="2286000" algn="l"/>
              </a:tabLst>
            </a:pPr>
            <a:r>
              <a:rPr lang="en-US" sz="1600" dirty="0">
                <a:latin typeface="Consolas" panose="020B0609020204030204" pitchFamily="49" charset="0"/>
              </a:rPr>
              <a:t>void </a:t>
            </a:r>
            <a:r>
              <a:rPr lang="en-US" sz="1600" dirty="0" err="1">
                <a:latin typeface="Consolas" panose="020B0609020204030204" pitchFamily="49" charset="0"/>
              </a:rPr>
              <a:t>lower_linear</a:t>
            </a:r>
            <a:r>
              <a:rPr lang="en-US" sz="1600" dirty="0">
                <a:latin typeface="Consolas" panose="020B0609020204030204" pitchFamily="49" charset="0"/>
              </a:rPr>
              <a:t>(char *s) {</a:t>
            </a:r>
          </a:p>
          <a:p>
            <a:pPr marL="0" indent="0">
              <a:lnSpc>
                <a:spcPct val="100000"/>
              </a:lnSpc>
              <a:buNone/>
              <a:tabLst>
                <a:tab pos="914400" algn="l"/>
                <a:tab pos="2286000" algn="l"/>
              </a:tabLst>
            </a:pPr>
            <a:r>
              <a:rPr lang="en-US" sz="1600" dirty="0">
                <a:latin typeface="Consolas" panose="020B0609020204030204" pitchFamily="49" charset="0"/>
              </a:rPr>
              <a:t>  </a:t>
            </a:r>
            <a:r>
              <a:rPr lang="en-US" sz="1600" dirty="0" err="1">
                <a:latin typeface="Consolas" panose="020B0609020204030204" pitchFamily="49" charset="0"/>
              </a:rPr>
              <a:t>size_t</a:t>
            </a:r>
            <a:r>
              <a:rPr lang="en-US" sz="1600" dirty="0">
                <a:latin typeface="Consolas" panose="020B0609020204030204" pitchFamily="49" charset="0"/>
              </a:rPr>
              <a:t> </a:t>
            </a:r>
            <a:r>
              <a:rPr lang="en-US" sz="1600" dirty="0" err="1">
                <a:latin typeface="Consolas" panose="020B0609020204030204" pitchFamily="49" charset="0"/>
              </a:rPr>
              <a:t>i</a:t>
            </a:r>
            <a:r>
              <a:rPr lang="en-US" sz="1600" dirty="0">
                <a:latin typeface="Consolas" panose="020B0609020204030204" pitchFamily="49" charset="0"/>
              </a:rPr>
              <a:t>, </a:t>
            </a:r>
            <a:r>
              <a:rPr lang="en-US" sz="1600" b="1" dirty="0">
                <a:solidFill>
                  <a:schemeClr val="accent4">
                    <a:lumMod val="75000"/>
                  </a:schemeClr>
                </a:solidFill>
                <a:latin typeface="Consolas" panose="020B0609020204030204" pitchFamily="49" charset="0"/>
              </a:rPr>
              <a:t>n = </a:t>
            </a:r>
            <a:r>
              <a:rPr lang="en-US" sz="1600" b="1" dirty="0" err="1">
                <a:solidFill>
                  <a:schemeClr val="accent4">
                    <a:lumMod val="75000"/>
                  </a:schemeClr>
                </a:solidFill>
                <a:latin typeface="Consolas" panose="020B0609020204030204" pitchFamily="49" charset="0"/>
              </a:rPr>
              <a:t>strlen</a:t>
            </a:r>
            <a:r>
              <a:rPr lang="en-US" sz="1600" b="1" dirty="0">
                <a:solidFill>
                  <a:schemeClr val="accent4">
                    <a:lumMod val="75000"/>
                  </a:schemeClr>
                </a:solidFill>
                <a:latin typeface="Consolas" panose="020B0609020204030204" pitchFamily="49" charset="0"/>
              </a:rPr>
              <a:t>(s);</a:t>
            </a:r>
          </a:p>
          <a:p>
            <a:pPr marL="0" indent="0">
              <a:lnSpc>
                <a:spcPct val="100000"/>
              </a:lnSpc>
              <a:buNone/>
              <a:tabLst>
                <a:tab pos="914400" algn="l"/>
                <a:tab pos="2286000" algn="l"/>
              </a:tabLst>
            </a:pPr>
            <a:r>
              <a:rPr lang="en-US" sz="1600" dirty="0">
                <a:latin typeface="Consolas" panose="020B0609020204030204" pitchFamily="49" charset="0"/>
              </a:rPr>
              <a:t>  for (</a:t>
            </a:r>
            <a:r>
              <a:rPr lang="en-US" sz="1600" dirty="0" err="1">
                <a:latin typeface="Consolas" panose="020B0609020204030204" pitchFamily="49" charset="0"/>
              </a:rPr>
              <a:t>i</a:t>
            </a:r>
            <a:r>
              <a:rPr lang="en-US" sz="1600" dirty="0">
                <a:latin typeface="Consolas" panose="020B0609020204030204" pitchFamily="49" charset="0"/>
              </a:rPr>
              <a:t> = 0; </a:t>
            </a:r>
            <a:r>
              <a:rPr lang="en-US" sz="1600" dirty="0" err="1">
                <a:latin typeface="Consolas" panose="020B0609020204030204" pitchFamily="49" charset="0"/>
              </a:rPr>
              <a:t>i</a:t>
            </a:r>
            <a:r>
              <a:rPr lang="en-US" sz="1600" dirty="0">
                <a:latin typeface="Consolas" panose="020B0609020204030204" pitchFamily="49" charset="0"/>
              </a:rPr>
              <a:t> &lt; </a:t>
            </a:r>
            <a:r>
              <a:rPr lang="en-US" sz="1600" b="1" dirty="0">
                <a:solidFill>
                  <a:schemeClr val="accent4">
                    <a:lumMod val="75000"/>
                  </a:schemeClr>
                </a:solidFill>
                <a:latin typeface="Consolas" panose="020B0609020204030204" pitchFamily="49" charset="0"/>
              </a:rPr>
              <a:t>n</a:t>
            </a:r>
            <a:r>
              <a:rPr lang="en-US" sz="1600" dirty="0">
                <a:latin typeface="Consolas" panose="020B0609020204030204" pitchFamily="49" charset="0"/>
              </a:rPr>
              <a:t>; </a:t>
            </a:r>
            <a:r>
              <a:rPr lang="en-US" sz="1600" dirty="0" err="1">
                <a:latin typeface="Consolas" panose="020B0609020204030204" pitchFamily="49" charset="0"/>
              </a:rPr>
              <a:t>i</a:t>
            </a:r>
            <a:r>
              <a:rPr lang="en-US" sz="1600" dirty="0">
                <a:latin typeface="Consolas" panose="020B0609020204030204" pitchFamily="49" charset="0"/>
              </a:rPr>
              <a:t>++)</a:t>
            </a:r>
          </a:p>
          <a:p>
            <a:pPr marL="0" indent="0">
              <a:lnSpc>
                <a:spcPct val="100000"/>
              </a:lnSpc>
              <a:buNone/>
              <a:tabLst>
                <a:tab pos="914400" algn="l"/>
                <a:tab pos="2286000" algn="l"/>
              </a:tabLst>
            </a:pPr>
            <a:r>
              <a:rPr lang="en-US" sz="1600" dirty="0">
                <a:latin typeface="Consolas" panose="020B0609020204030204" pitchFamily="49" charset="0"/>
              </a:rPr>
              <a:t>    if (s[</a:t>
            </a:r>
            <a:r>
              <a:rPr lang="en-US" sz="1600" dirty="0" err="1">
                <a:latin typeface="Consolas" panose="020B0609020204030204" pitchFamily="49" charset="0"/>
              </a:rPr>
              <a:t>i</a:t>
            </a:r>
            <a:r>
              <a:rPr lang="en-US" sz="1600" dirty="0">
                <a:latin typeface="Consolas" panose="020B0609020204030204" pitchFamily="49" charset="0"/>
              </a:rPr>
              <a:t>] &gt;= 'A' &amp;&amp; s[</a:t>
            </a:r>
            <a:r>
              <a:rPr lang="en-US" sz="1600" dirty="0" err="1">
                <a:latin typeface="Consolas" panose="020B0609020204030204" pitchFamily="49" charset="0"/>
              </a:rPr>
              <a:t>i</a:t>
            </a:r>
            <a:r>
              <a:rPr lang="en-US" sz="1600" dirty="0">
                <a:latin typeface="Consolas" panose="020B0609020204030204" pitchFamily="49" charset="0"/>
              </a:rPr>
              <a:t>] &lt;= 'Z')</a:t>
            </a:r>
          </a:p>
          <a:p>
            <a:pPr marL="0" indent="0">
              <a:lnSpc>
                <a:spcPct val="100000"/>
              </a:lnSpc>
              <a:buNone/>
              <a:tabLst>
                <a:tab pos="914400" algn="l"/>
                <a:tab pos="2286000" algn="l"/>
              </a:tabLst>
            </a:pPr>
            <a:r>
              <a:rPr lang="en-US" sz="1600" dirty="0">
                <a:latin typeface="Consolas" panose="020B0609020204030204" pitchFamily="49" charset="0"/>
              </a:rPr>
              <a:t>      s[</a:t>
            </a:r>
            <a:r>
              <a:rPr lang="en-US" sz="1600" dirty="0" err="1">
                <a:latin typeface="Consolas" panose="020B0609020204030204" pitchFamily="49" charset="0"/>
              </a:rPr>
              <a:t>i</a:t>
            </a:r>
            <a:r>
              <a:rPr lang="en-US" sz="1600" dirty="0">
                <a:latin typeface="Consolas" panose="020B0609020204030204" pitchFamily="49" charset="0"/>
              </a:rPr>
              <a:t>] += 'a' - 'A';</a:t>
            </a:r>
          </a:p>
          <a:p>
            <a:pPr marL="0" indent="0">
              <a:lnSpc>
                <a:spcPct val="100000"/>
              </a:lnSpc>
              <a:buNone/>
              <a:tabLst>
                <a:tab pos="914400" algn="l"/>
                <a:tab pos="2286000" algn="l"/>
              </a:tabLst>
            </a:pPr>
            <a:r>
              <a:rPr lang="en-US" sz="1600" dirty="0">
                <a:latin typeface="Consolas" panose="020B0609020204030204" pitchFamily="49" charset="0"/>
              </a:rPr>
              <a:t>}</a:t>
            </a:r>
          </a:p>
          <a:p>
            <a:pPr marL="0" indent="0">
              <a:buNone/>
            </a:pPr>
            <a:endParaRPr lang="en-US" dirty="0"/>
          </a:p>
        </p:txBody>
      </p:sp>
      <p:sp>
        <p:nvSpPr>
          <p:cNvPr id="4" name="Slide Number Placeholder 3">
            <a:extLst>
              <a:ext uri="{FF2B5EF4-FFF2-40B4-BE49-F238E27FC236}">
                <a16:creationId xmlns:a16="http://schemas.microsoft.com/office/drawing/2014/main" id="{BAF140CF-1E93-4265-ACDE-DEB9CA318232}"/>
              </a:ext>
            </a:extLst>
          </p:cNvPr>
          <p:cNvSpPr>
            <a:spLocks noGrp="1"/>
          </p:cNvSpPr>
          <p:nvPr>
            <p:ph type="sldNum" sz="quarter" idx="12"/>
          </p:nvPr>
        </p:nvSpPr>
        <p:spPr/>
        <p:txBody>
          <a:bodyPr/>
          <a:lstStyle/>
          <a:p>
            <a:fld id="{0778C724-3839-4D76-A707-B4C23905D055}" type="slidenum">
              <a:rPr lang="en-US" smtClean="0"/>
              <a:t>45</a:t>
            </a:fld>
            <a:endParaRPr lang="en-US"/>
          </a:p>
        </p:txBody>
      </p:sp>
      <p:pic>
        <p:nvPicPr>
          <p:cNvPr id="8" name="Graphic 7">
            <a:extLst>
              <a:ext uri="{FF2B5EF4-FFF2-40B4-BE49-F238E27FC236}">
                <a16:creationId xmlns:a16="http://schemas.microsoft.com/office/drawing/2014/main" id="{7A6E85C6-2BB0-4CCC-9EB5-BCD902BFBF2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0087" y="948320"/>
            <a:ext cx="5374110" cy="5374110"/>
          </a:xfrm>
          <a:prstGeom prst="rect">
            <a:avLst/>
          </a:prstGeom>
        </p:spPr>
      </p:pic>
    </p:spTree>
    <p:extLst>
      <p:ext uri="{BB962C8B-B14F-4D97-AF65-F5344CB8AC3E}">
        <p14:creationId xmlns:p14="http://schemas.microsoft.com/office/powerpoint/2010/main" val="38853555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3473F-F9B8-411D-A3AB-F873FE3445DE}"/>
              </a:ext>
            </a:extLst>
          </p:cNvPr>
          <p:cNvSpPr>
            <a:spLocks noGrp="1"/>
          </p:cNvSpPr>
          <p:nvPr>
            <p:ph type="title"/>
          </p:nvPr>
        </p:nvSpPr>
        <p:spPr/>
        <p:txBody>
          <a:bodyPr/>
          <a:lstStyle/>
          <a:p>
            <a:r>
              <a:rPr lang="en-US" dirty="0"/>
              <a:t>Can’t move functions out of loops</a:t>
            </a:r>
          </a:p>
        </p:txBody>
      </p:sp>
      <p:sp>
        <p:nvSpPr>
          <p:cNvPr id="3" name="Content Placeholder 2">
            <a:extLst>
              <a:ext uri="{FF2B5EF4-FFF2-40B4-BE49-F238E27FC236}">
                <a16:creationId xmlns:a16="http://schemas.microsoft.com/office/drawing/2014/main" id="{63A491B6-2A0F-4855-B470-83D178433878}"/>
              </a:ext>
            </a:extLst>
          </p:cNvPr>
          <p:cNvSpPr>
            <a:spLocks noGrp="1"/>
          </p:cNvSpPr>
          <p:nvPr>
            <p:ph idx="1"/>
          </p:nvPr>
        </p:nvSpPr>
        <p:spPr>
          <a:xfrm>
            <a:off x="607594" y="1143000"/>
            <a:ext cx="4750017" cy="5029200"/>
          </a:xfrm>
        </p:spPr>
        <p:txBody>
          <a:bodyPr>
            <a:normAutofit/>
          </a:bodyPr>
          <a:lstStyle/>
          <a:p>
            <a:pPr>
              <a:lnSpc>
                <a:spcPct val="100000"/>
              </a:lnSpc>
              <a:tabLst>
                <a:tab pos="914400" algn="l"/>
                <a:tab pos="2286000" algn="l"/>
              </a:tabLst>
            </a:pPr>
            <a:r>
              <a:rPr lang="en-US" sz="2400" dirty="0"/>
              <a:t>Even calling </a:t>
            </a:r>
            <a:r>
              <a:rPr lang="en-US" sz="2400" dirty="0" err="1">
                <a:latin typeface="Courier New" panose="02070309020205020404" pitchFamily="49" charset="0"/>
                <a:cs typeface="Courier New" panose="02070309020205020404" pitchFamily="49" charset="0"/>
              </a:rPr>
              <a:t>strlen</a:t>
            </a:r>
            <a:r>
              <a:rPr lang="en-US" sz="2400" dirty="0">
                <a:latin typeface="Courier New" panose="02070309020205020404" pitchFamily="49" charset="0"/>
                <a:cs typeface="Courier New" panose="02070309020205020404" pitchFamily="49" charset="0"/>
              </a:rPr>
              <a:t>()</a:t>
            </a:r>
            <a:r>
              <a:rPr lang="en-US" sz="2400" dirty="0"/>
              <a:t> once is a linear function, it’s just that the others are </a:t>
            </a:r>
            <a:r>
              <a:rPr lang="en-US" sz="2400" i="1" dirty="0"/>
              <a:t>terrible</a:t>
            </a:r>
          </a:p>
          <a:p>
            <a:pPr lvl="1">
              <a:lnSpc>
                <a:spcPct val="100000"/>
              </a:lnSpc>
              <a:tabLst>
                <a:tab pos="914400" algn="l"/>
                <a:tab pos="2286000" algn="l"/>
              </a:tabLst>
            </a:pPr>
            <a:r>
              <a:rPr lang="en-US" sz="2000" dirty="0"/>
              <a:t>Zoom in here shows that</a:t>
            </a:r>
          </a:p>
          <a:p>
            <a:pPr>
              <a:lnSpc>
                <a:spcPct val="100000"/>
              </a:lnSpc>
              <a:tabLst>
                <a:tab pos="914400" algn="l"/>
                <a:tab pos="2286000" algn="l"/>
              </a:tabLst>
            </a:pPr>
            <a:endParaRPr lang="en-US" sz="2400" i="1" dirty="0"/>
          </a:p>
          <a:p>
            <a:pPr>
              <a:lnSpc>
                <a:spcPct val="100000"/>
              </a:lnSpc>
              <a:tabLst>
                <a:tab pos="914400" algn="l"/>
                <a:tab pos="2286000" algn="l"/>
              </a:tabLst>
            </a:pPr>
            <a:r>
              <a:rPr lang="en-US" sz="2400" dirty="0"/>
              <a:t>Putting </a:t>
            </a:r>
            <a:r>
              <a:rPr lang="en-US" sz="2400" dirty="0" err="1">
                <a:latin typeface="Courier New" panose="02070309020205020404" pitchFamily="49" charset="0"/>
                <a:cs typeface="Courier New" panose="02070309020205020404" pitchFamily="49" charset="0"/>
              </a:rPr>
              <a:t>strlen</a:t>
            </a:r>
            <a:r>
              <a:rPr lang="en-US" sz="2400" dirty="0">
                <a:latin typeface="Courier New" panose="02070309020205020404" pitchFamily="49" charset="0"/>
                <a:cs typeface="Courier New" panose="02070309020205020404" pitchFamily="49" charset="0"/>
              </a:rPr>
              <a:t>()</a:t>
            </a:r>
            <a:r>
              <a:rPr lang="en-US" sz="2400" dirty="0"/>
              <a:t> in the loop is a super common CS211 mistake</a:t>
            </a:r>
          </a:p>
          <a:p>
            <a:pPr lvl="1">
              <a:lnSpc>
                <a:spcPct val="100000"/>
              </a:lnSpc>
              <a:tabLst>
                <a:tab pos="914400" algn="l"/>
                <a:tab pos="2286000" algn="l"/>
              </a:tabLst>
            </a:pPr>
            <a:r>
              <a:rPr lang="en-US" sz="2000" dirty="0"/>
              <a:t>Although we let it slide</a:t>
            </a:r>
          </a:p>
          <a:p>
            <a:pPr marL="0" indent="0">
              <a:buNone/>
            </a:pPr>
            <a:endParaRPr lang="en-US" dirty="0"/>
          </a:p>
        </p:txBody>
      </p:sp>
      <p:sp>
        <p:nvSpPr>
          <p:cNvPr id="4" name="Slide Number Placeholder 3">
            <a:extLst>
              <a:ext uri="{FF2B5EF4-FFF2-40B4-BE49-F238E27FC236}">
                <a16:creationId xmlns:a16="http://schemas.microsoft.com/office/drawing/2014/main" id="{BAF140CF-1E93-4265-ACDE-DEB9CA318232}"/>
              </a:ext>
            </a:extLst>
          </p:cNvPr>
          <p:cNvSpPr>
            <a:spLocks noGrp="1"/>
          </p:cNvSpPr>
          <p:nvPr>
            <p:ph type="sldNum" sz="quarter" idx="12"/>
          </p:nvPr>
        </p:nvSpPr>
        <p:spPr/>
        <p:txBody>
          <a:bodyPr/>
          <a:lstStyle/>
          <a:p>
            <a:fld id="{0778C724-3839-4D76-A707-B4C23905D055}" type="slidenum">
              <a:rPr lang="en-US" smtClean="0"/>
              <a:t>46</a:t>
            </a:fld>
            <a:endParaRPr lang="en-US"/>
          </a:p>
        </p:txBody>
      </p:sp>
      <p:pic>
        <p:nvPicPr>
          <p:cNvPr id="7" name="Content Placeholder 6">
            <a:extLst>
              <a:ext uri="{FF2B5EF4-FFF2-40B4-BE49-F238E27FC236}">
                <a16:creationId xmlns:a16="http://schemas.microsoft.com/office/drawing/2014/main" id="{7F18D3FE-2DCF-4CE6-B241-7E801EE6FF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0087" y="948320"/>
            <a:ext cx="5374110" cy="5374110"/>
          </a:xfrm>
          <a:prstGeom prst="rect">
            <a:avLst/>
          </a:prstGeom>
        </p:spPr>
      </p:pic>
    </p:spTree>
    <p:extLst>
      <p:ext uri="{BB962C8B-B14F-4D97-AF65-F5344CB8AC3E}">
        <p14:creationId xmlns:p14="http://schemas.microsoft.com/office/powerpoint/2010/main" val="42723634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85159-24EE-89BC-FE51-44541DE9C357}"/>
              </a:ext>
            </a:extLst>
          </p:cNvPr>
          <p:cNvSpPr>
            <a:spLocks noGrp="1"/>
          </p:cNvSpPr>
          <p:nvPr>
            <p:ph type="title"/>
          </p:nvPr>
        </p:nvSpPr>
        <p:spPr/>
        <p:txBody>
          <a:bodyPr/>
          <a:lstStyle/>
          <a:p>
            <a:r>
              <a:rPr lang="en-US" dirty="0"/>
              <a:t>Optimization Challenges</a:t>
            </a:r>
          </a:p>
        </p:txBody>
      </p:sp>
      <p:sp>
        <p:nvSpPr>
          <p:cNvPr id="3" name="Content Placeholder 2">
            <a:extLst>
              <a:ext uri="{FF2B5EF4-FFF2-40B4-BE49-F238E27FC236}">
                <a16:creationId xmlns:a16="http://schemas.microsoft.com/office/drawing/2014/main" id="{F9FCE971-9BC6-A655-460F-F93C3EBB8435}"/>
              </a:ext>
            </a:extLst>
          </p:cNvPr>
          <p:cNvSpPr>
            <a:spLocks noGrp="1"/>
          </p:cNvSpPr>
          <p:nvPr>
            <p:ph idx="1"/>
          </p:nvPr>
        </p:nvSpPr>
        <p:spPr/>
        <p:txBody>
          <a:bodyPr/>
          <a:lstStyle/>
          <a:p>
            <a:pPr marL="514350" indent="-514350">
              <a:buFont typeface="+mj-lt"/>
              <a:buAutoNum type="arabicPeriod"/>
            </a:pPr>
            <a:r>
              <a:rPr lang="en-US" dirty="0"/>
              <a:t>Memory aliasing</a:t>
            </a:r>
          </a:p>
          <a:p>
            <a:pPr marL="914400" lvl="1" indent="-457200">
              <a:buFont typeface="+mj-lt"/>
              <a:buAutoNum type="arabicPeriod"/>
            </a:pPr>
            <a:endParaRPr lang="en-US" dirty="0"/>
          </a:p>
          <a:p>
            <a:pPr marL="514350" indent="-514350">
              <a:buFont typeface="+mj-lt"/>
              <a:buAutoNum type="arabicPeriod"/>
            </a:pPr>
            <a:r>
              <a:rPr lang="en-US" dirty="0"/>
              <a:t>Function calls</a:t>
            </a:r>
          </a:p>
          <a:p>
            <a:pPr marL="914400" lvl="1" indent="-457200">
              <a:buFont typeface="+mj-lt"/>
              <a:buAutoNum type="arabicPeriod"/>
            </a:pPr>
            <a:endParaRPr lang="en-US" dirty="0"/>
          </a:p>
          <a:p>
            <a:pPr marL="514350" indent="-514350">
              <a:buFont typeface="+mj-lt"/>
              <a:buAutoNum type="arabicPeriod"/>
            </a:pPr>
            <a:r>
              <a:rPr lang="en-US" b="1" dirty="0"/>
              <a:t>Non-associative arithmetic</a:t>
            </a:r>
          </a:p>
          <a:p>
            <a:pPr marL="914400" lvl="1" indent="-457200">
              <a:buFont typeface="+mj-lt"/>
              <a:buAutoNum type="arabicPeriod"/>
            </a:pPr>
            <a:endParaRPr lang="en-US" dirty="0"/>
          </a:p>
          <a:p>
            <a:pPr marL="514350" indent="-514350">
              <a:buFont typeface="+mj-lt"/>
              <a:buAutoNum type="arabicPeriod"/>
            </a:pPr>
            <a:r>
              <a:rPr lang="en-US" dirty="0"/>
              <a:t>Larger cache optimizations</a:t>
            </a:r>
          </a:p>
        </p:txBody>
      </p:sp>
      <p:sp>
        <p:nvSpPr>
          <p:cNvPr id="4" name="Slide Number Placeholder 3">
            <a:extLst>
              <a:ext uri="{FF2B5EF4-FFF2-40B4-BE49-F238E27FC236}">
                <a16:creationId xmlns:a16="http://schemas.microsoft.com/office/drawing/2014/main" id="{C17AF2A3-AE5C-59B6-1FEC-2C82D204351B}"/>
              </a:ext>
            </a:extLst>
          </p:cNvPr>
          <p:cNvSpPr>
            <a:spLocks noGrp="1"/>
          </p:cNvSpPr>
          <p:nvPr>
            <p:ph type="sldNum" sz="quarter" idx="12"/>
          </p:nvPr>
        </p:nvSpPr>
        <p:spPr/>
        <p:txBody>
          <a:bodyPr/>
          <a:lstStyle/>
          <a:p>
            <a:fld id="{0778C724-3839-4D76-A707-B4C23905D055}" type="slidenum">
              <a:rPr lang="en-US" smtClean="0"/>
              <a:t>47</a:t>
            </a:fld>
            <a:endParaRPr lang="en-US"/>
          </a:p>
        </p:txBody>
      </p:sp>
    </p:spTree>
    <p:extLst>
      <p:ext uri="{BB962C8B-B14F-4D97-AF65-F5344CB8AC3E}">
        <p14:creationId xmlns:p14="http://schemas.microsoft.com/office/powerpoint/2010/main" val="25538977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077FB-D065-41E6-AB4E-29DE8F287CF1}"/>
              </a:ext>
            </a:extLst>
          </p:cNvPr>
          <p:cNvSpPr>
            <a:spLocks noGrp="1"/>
          </p:cNvSpPr>
          <p:nvPr>
            <p:ph type="title"/>
          </p:nvPr>
        </p:nvSpPr>
        <p:spPr/>
        <p:txBody>
          <a:bodyPr/>
          <a:lstStyle/>
          <a:p>
            <a:r>
              <a:rPr lang="en-US" dirty="0"/>
              <a:t>Non-associative arithmetic</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7C5BFE09-F90C-4003-B03D-F5059399BF7B}"/>
                  </a:ext>
                </a:extLst>
              </p:cNvPr>
              <p:cNvSpPr>
                <a:spLocks noGrp="1"/>
              </p:cNvSpPr>
              <p:nvPr>
                <p:ph idx="1"/>
              </p:nvPr>
            </p:nvSpPr>
            <p:spPr/>
            <p:txBody>
              <a:bodyPr>
                <a:normAutofit/>
              </a:bodyPr>
              <a:lstStyle/>
              <a:p>
                <a:r>
                  <a:rPr lang="en-US" dirty="0"/>
                  <a:t>When is </a:t>
                </a:r>
                <a14:m>
                  <m:oMath xmlns:m="http://schemas.openxmlformats.org/officeDocument/2006/math">
                    <m:d>
                      <m:dPr>
                        <m:ctrlPr>
                          <a:rPr lang="en-US" b="1" i="1" smtClean="0">
                            <a:latin typeface="Cambria Math" panose="02040503050406030204" pitchFamily="18" charset="0"/>
                          </a:rPr>
                        </m:ctrlPr>
                      </m:dPr>
                      <m:e>
                        <m:r>
                          <a:rPr lang="en-US" b="1" i="1" smtClean="0">
                            <a:latin typeface="Cambria Math" panose="02040503050406030204" pitchFamily="18" charset="0"/>
                          </a:rPr>
                          <m:t>𝒂</m:t>
                        </m:r>
                        <m:r>
                          <a:rPr lang="en-US" b="1" i="1" smtClean="0">
                            <a:latin typeface="Cambria Math" panose="02040503050406030204" pitchFamily="18" charset="0"/>
                          </a:rPr>
                          <m:t>⊙</m:t>
                        </m:r>
                        <m:r>
                          <a:rPr lang="en-US" b="1" i="1" smtClean="0">
                            <a:latin typeface="Cambria Math" panose="02040503050406030204" pitchFamily="18" charset="0"/>
                          </a:rPr>
                          <m:t>𝒃</m:t>
                        </m:r>
                      </m:e>
                    </m:d>
                    <m:r>
                      <a:rPr lang="en-US" i="1">
                        <a:latin typeface="Cambria Math" panose="02040503050406030204" pitchFamily="18" charset="0"/>
                      </a:rPr>
                      <m:t>⊙</m:t>
                    </m:r>
                    <m:r>
                      <a:rPr lang="en-US" i="1">
                        <a:latin typeface="Cambria Math" panose="02040503050406030204" pitchFamily="18" charset="0"/>
                      </a:rPr>
                      <m:t>𝒄</m:t>
                    </m:r>
                  </m:oMath>
                </a14:m>
                <a:r>
                  <a:rPr lang="en-US" dirty="0"/>
                  <a:t> not equal to </a:t>
                </a:r>
                <a14:m>
                  <m:oMath xmlns:m="http://schemas.openxmlformats.org/officeDocument/2006/math">
                    <m:r>
                      <a:rPr lang="en-US" i="1">
                        <a:latin typeface="Cambria Math" panose="02040503050406030204" pitchFamily="18" charset="0"/>
                      </a:rPr>
                      <m:t>𝒂</m:t>
                    </m:r>
                    <m:r>
                      <a:rPr lang="en-US" i="1">
                        <a:latin typeface="Cambria Math" panose="02040503050406030204" pitchFamily="18" charset="0"/>
                      </a:rPr>
                      <m:t>⊙(</m:t>
                    </m:r>
                    <m:r>
                      <a:rPr lang="en-US" i="1">
                        <a:latin typeface="Cambria Math" panose="02040503050406030204" pitchFamily="18" charset="0"/>
                      </a:rPr>
                      <m:t>𝒃</m:t>
                    </m:r>
                    <m:r>
                      <a:rPr lang="en-US" i="1">
                        <a:latin typeface="Cambria Math" panose="02040503050406030204" pitchFamily="18" charset="0"/>
                      </a:rPr>
                      <m:t>⊙</m:t>
                    </m:r>
                    <m:r>
                      <a:rPr lang="en-US" i="1">
                        <a:latin typeface="Cambria Math" panose="02040503050406030204" pitchFamily="18" charset="0"/>
                      </a:rPr>
                      <m:t>𝒄</m:t>
                    </m:r>
                    <m:r>
                      <a:rPr lang="en-US" i="1">
                        <a:latin typeface="Cambria Math" panose="02040503050406030204" pitchFamily="18" charset="0"/>
                      </a:rPr>
                      <m:t>)</m:t>
                    </m:r>
                  </m:oMath>
                </a14:m>
                <a:r>
                  <a:rPr lang="en-US" dirty="0"/>
                  <a:t>?</a:t>
                </a:r>
              </a:p>
              <a:p>
                <a:pPr lvl="1"/>
                <a:r>
                  <a:rPr lang="en-US" i="1" dirty="0"/>
                  <a:t>Floating-point numbers</a:t>
                </a:r>
              </a:p>
              <a:p>
                <a:pPr lvl="1"/>
                <a:endParaRPr lang="en-US" dirty="0"/>
              </a:p>
              <a:p>
                <a:r>
                  <a:rPr lang="en-US" dirty="0"/>
                  <a:t>Example: </a:t>
                </a:r>
                <a14:m>
                  <m:oMath xmlns:m="http://schemas.openxmlformats.org/officeDocument/2006/math">
                    <m:r>
                      <a:rPr lang="en-US" b="1" i="1" smtClean="0">
                        <a:latin typeface="Cambria Math" panose="02040503050406030204" pitchFamily="18" charset="0"/>
                      </a:rPr>
                      <m:t>𝒂</m:t>
                    </m:r>
                    <m:r>
                      <a:rPr lang="en-US" b="1" i="1" smtClean="0">
                        <a:latin typeface="Cambria Math" panose="02040503050406030204" pitchFamily="18" charset="0"/>
                      </a:rPr>
                      <m:t>=</m:t>
                    </m:r>
                    <m:r>
                      <a:rPr lang="en-US" b="0" i="1" smtClean="0">
                        <a:latin typeface="Cambria Math" panose="02040503050406030204" pitchFamily="18" charset="0"/>
                      </a:rPr>
                      <m:t>1.0</m:t>
                    </m:r>
                  </m:oMath>
                </a14:m>
                <a:r>
                  <a:rPr lang="en-US" dirty="0"/>
                  <a:t>,</a:t>
                </a:r>
                <a:r>
                  <a:rPr lang="en-US" b="0" dirty="0"/>
                  <a:t> </a:t>
                </a:r>
                <a14:m>
                  <m:oMath xmlns:m="http://schemas.openxmlformats.org/officeDocument/2006/math">
                    <m:r>
                      <a:rPr lang="en-US" b="1" i="1" smtClean="0">
                        <a:latin typeface="Cambria Math" panose="02040503050406030204" pitchFamily="18" charset="0"/>
                      </a:rPr>
                      <m:t>𝒃</m:t>
                    </m:r>
                    <m:r>
                      <a:rPr lang="en-US" b="0" i="1" smtClean="0">
                        <a:latin typeface="Cambria Math" panose="02040503050406030204" pitchFamily="18" charset="0"/>
                      </a:rPr>
                      <m:t>=1.5</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38</m:t>
                        </m:r>
                      </m:sup>
                    </m:sSup>
                  </m:oMath>
                </a14:m>
                <a:r>
                  <a:rPr lang="en-US" dirty="0"/>
                  <a:t>, </a:t>
                </a:r>
                <a14:m>
                  <m:oMath xmlns:m="http://schemas.openxmlformats.org/officeDocument/2006/math">
                    <m:r>
                      <a:rPr lang="en-US" b="1" i="1" smtClean="0">
                        <a:latin typeface="Cambria Math" panose="02040503050406030204" pitchFamily="18" charset="0"/>
                      </a:rPr>
                      <m:t>𝒄</m:t>
                    </m:r>
                    <m:r>
                      <a:rPr lang="en-US" b="0" i="1">
                        <a:latin typeface="Cambria Math" panose="02040503050406030204" pitchFamily="18" charset="0"/>
                      </a:rPr>
                      <m:t>=</m:t>
                    </m:r>
                    <m:r>
                      <a:rPr lang="en-US" b="0" i="1" smtClean="0">
                        <a:latin typeface="Cambria Math" panose="02040503050406030204" pitchFamily="18" charset="0"/>
                      </a:rPr>
                      <m:t>−</m:t>
                    </m:r>
                    <m:r>
                      <a:rPr lang="en-US" b="0" i="1">
                        <a:latin typeface="Cambria Math" panose="02040503050406030204" pitchFamily="18" charset="0"/>
                      </a:rPr>
                      <m:t>1.5</m:t>
                    </m:r>
                    <m:r>
                      <a:rPr lang="en-US" b="0" i="1">
                        <a:latin typeface="Cambria Math" panose="02040503050406030204" pitchFamily="18" charset="0"/>
                        <a:ea typeface="Cambria Math" panose="02040503050406030204" pitchFamily="18" charset="0"/>
                      </a:rPr>
                      <m:t>×</m:t>
                    </m:r>
                    <m:sSup>
                      <m:sSupPr>
                        <m:ctrlPr>
                          <a:rPr lang="en-US" b="0" i="1">
                            <a:latin typeface="Cambria Math" panose="02040503050406030204" pitchFamily="18" charset="0"/>
                            <a:ea typeface="Cambria Math" panose="02040503050406030204" pitchFamily="18" charset="0"/>
                          </a:rPr>
                        </m:ctrlPr>
                      </m:sSupPr>
                      <m:e>
                        <m:r>
                          <a:rPr lang="en-US" b="0" i="1">
                            <a:latin typeface="Cambria Math" panose="02040503050406030204" pitchFamily="18" charset="0"/>
                            <a:ea typeface="Cambria Math" panose="02040503050406030204" pitchFamily="18" charset="0"/>
                          </a:rPr>
                          <m:t>10</m:t>
                        </m:r>
                      </m:e>
                      <m:sup>
                        <m:r>
                          <a:rPr lang="en-US" b="0" i="1">
                            <a:latin typeface="Cambria Math" panose="02040503050406030204" pitchFamily="18" charset="0"/>
                            <a:ea typeface="Cambria Math" panose="02040503050406030204" pitchFamily="18" charset="0"/>
                          </a:rPr>
                          <m:t>38</m:t>
                        </m:r>
                      </m:sup>
                    </m:sSup>
                  </m:oMath>
                </a14:m>
                <a:br>
                  <a:rPr lang="en-US" b="0" dirty="0">
                    <a:cs typeface="Calibri" panose="020F0502020204030204" pitchFamily="34" charset="0"/>
                  </a:rPr>
                </a:br>
                <a:r>
                  <a:rPr lang="en-US" b="0" dirty="0">
                    <a:cs typeface="Calibri" panose="020F0502020204030204" pitchFamily="34" charset="0"/>
                  </a:rPr>
                  <a:t>(single precision IEEE </a:t>
                </a:r>
                <a:r>
                  <a:rPr lang="en-US" b="0" dirty="0" err="1">
                    <a:cs typeface="Calibri" panose="020F0502020204030204" pitchFamily="34" charset="0"/>
                  </a:rPr>
                  <a:t>fp</a:t>
                </a:r>
                <a:r>
                  <a:rPr lang="en-US" b="0" dirty="0">
                    <a:cs typeface="Calibri" panose="020F0502020204030204" pitchFamily="34" charset="0"/>
                  </a:rPr>
                  <a:t>)</a:t>
                </a:r>
              </a:p>
              <a:p>
                <a:endParaRPr lang="en-US" b="0" i="1" dirty="0">
                  <a:latin typeface="Cambria Math" panose="02040503050406030204" pitchFamily="18" charset="0"/>
                </a:endParaRPr>
              </a:p>
              <a:p>
                <a:endParaRPr lang="en-US" b="0" i="1" dirty="0">
                  <a:latin typeface="Cambria Math" panose="02040503050406030204" pitchFamily="18" charset="0"/>
                </a:endParaRPr>
              </a:p>
              <a:p>
                <a:endParaRPr lang="en-US" b="0" i="1" dirty="0">
                  <a:latin typeface="Cambria Math" panose="02040503050406030204" pitchFamily="18" charset="0"/>
                </a:endParaRPr>
              </a:p>
              <a:p>
                <a:r>
                  <a:rPr lang="en-US" dirty="0"/>
                  <a:t>Blocks any optimization that changes order of floating point operations</a:t>
                </a:r>
              </a:p>
            </p:txBody>
          </p:sp>
        </mc:Choice>
        <mc:Fallback xmlns="">
          <p:sp>
            <p:nvSpPr>
              <p:cNvPr id="5" name="Content Placeholder 4">
                <a:extLst>
                  <a:ext uri="{FF2B5EF4-FFF2-40B4-BE49-F238E27FC236}">
                    <a16:creationId xmlns:a16="http://schemas.microsoft.com/office/drawing/2014/main" id="{7C5BFE09-F90C-4003-B03D-F5059399BF7B}"/>
                  </a:ext>
                </a:extLst>
              </p:cNvPr>
              <p:cNvSpPr>
                <a:spLocks noGrp="1" noRot="1" noChangeAspect="1" noMove="1" noResize="1" noEditPoints="1" noAdjustHandles="1" noChangeArrowheads="1" noChangeShapeType="1" noTextEdit="1"/>
              </p:cNvSpPr>
              <p:nvPr>
                <p:ph idx="1"/>
              </p:nvPr>
            </p:nvSpPr>
            <p:spPr>
              <a:blipFill>
                <a:blip r:embed="rId3"/>
                <a:stretch>
                  <a:fillRect l="-1000" t="-23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8" name="Table 8">
                <a:extLst>
                  <a:ext uri="{FF2B5EF4-FFF2-40B4-BE49-F238E27FC236}">
                    <a16:creationId xmlns:a16="http://schemas.microsoft.com/office/drawing/2014/main" id="{C98CA0B4-2C3A-451E-899B-EB80564047C4}"/>
                  </a:ext>
                </a:extLst>
              </p:cNvPr>
              <p:cNvGraphicFramePr>
                <a:graphicFrameLocks noGrp="1"/>
              </p:cNvGraphicFramePr>
              <p:nvPr>
                <p:extLst>
                  <p:ext uri="{D42A27DB-BD31-4B8C-83A1-F6EECF244321}">
                    <p14:modId xmlns:p14="http://schemas.microsoft.com/office/powerpoint/2010/main" val="2863004741"/>
                  </p:ext>
                </p:extLst>
              </p:nvPr>
            </p:nvGraphicFramePr>
            <p:xfrm>
              <a:off x="2480688" y="3657600"/>
              <a:ext cx="5903458" cy="914400"/>
            </p:xfrm>
            <a:graphic>
              <a:graphicData uri="http://schemas.openxmlformats.org/drawingml/2006/table">
                <a:tbl>
                  <a:tblPr>
                    <a:tableStyleId>{F5AB1C69-6EDB-4FF4-983F-18BD219EF322}</a:tableStyleId>
                  </a:tblPr>
                  <a:tblGrid>
                    <a:gridCol w="2951729">
                      <a:extLst>
                        <a:ext uri="{9D8B030D-6E8A-4147-A177-3AD203B41FA5}">
                          <a16:colId xmlns:a16="http://schemas.microsoft.com/office/drawing/2014/main" val="2346743147"/>
                        </a:ext>
                      </a:extLst>
                    </a:gridCol>
                    <a:gridCol w="2951729">
                      <a:extLst>
                        <a:ext uri="{9D8B030D-6E8A-4147-A177-3AD203B41FA5}">
                          <a16:colId xmlns:a16="http://schemas.microsoft.com/office/drawing/2014/main" val="1243681931"/>
                        </a:ext>
                      </a:extLst>
                    </a:gridCol>
                  </a:tblGrid>
                  <a:tr h="370840">
                    <a:tc>
                      <a:txBody>
                        <a:bodyPr/>
                        <a:lstStyle/>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𝑎</m:t>
                                </m:r>
                                <m:r>
                                  <a:rPr lang="en-US" sz="2400" b="0" i="1" smtClean="0">
                                    <a:latin typeface="Cambria Math" panose="02040503050406030204" pitchFamily="18" charset="0"/>
                                  </a:rPr>
                                  <m:t>+</m:t>
                                </m:r>
                                <m:r>
                                  <a:rPr lang="en-US" sz="2400" b="0" i="1" smtClean="0">
                                    <a:latin typeface="Cambria Math" panose="02040503050406030204" pitchFamily="18" charset="0"/>
                                  </a:rPr>
                                  <m:t>𝑏</m:t>
                                </m:r>
                                <m:r>
                                  <a:rPr lang="en-US" sz="2400" b="0" i="1" smtClean="0">
                                    <a:latin typeface="Cambria Math" panose="02040503050406030204" pitchFamily="18" charset="0"/>
                                  </a:rPr>
                                  <m:t>=1.5×</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10</m:t>
                                    </m:r>
                                  </m:e>
                                  <m:sup>
                                    <m:r>
                                      <a:rPr lang="en-US" sz="2400" b="0" i="1" smtClean="0">
                                        <a:latin typeface="Cambria Math" panose="02040503050406030204" pitchFamily="18" charset="0"/>
                                        <a:ea typeface="Cambria Math" panose="02040503050406030204" pitchFamily="18" charset="0"/>
                                      </a:rPr>
                                      <m:t>38</m:t>
                                    </m:r>
                                  </m:sup>
                                </m:sSup>
                              </m:oMath>
                            </m:oMathPara>
                          </a14:m>
                          <a:endParaRPr lang="en-US" sz="2400" dirty="0"/>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𝑎</m:t>
                                    </m:r>
                                    <m:r>
                                      <a:rPr lang="en-US" sz="2400" b="0" i="1" smtClean="0">
                                        <a:latin typeface="Cambria Math" panose="02040503050406030204" pitchFamily="18" charset="0"/>
                                      </a:rPr>
                                      <m:t>+</m:t>
                                    </m:r>
                                    <m:r>
                                      <a:rPr lang="en-US" sz="2400" b="0" i="1" smtClean="0">
                                        <a:latin typeface="Cambria Math" panose="02040503050406030204" pitchFamily="18" charset="0"/>
                                      </a:rPr>
                                      <m:t>𝑏</m:t>
                                    </m:r>
                                  </m:e>
                                </m:d>
                                <m:r>
                                  <a:rPr lang="en-US" sz="2400" b="0" i="1" smtClean="0">
                                    <a:latin typeface="Cambria Math" panose="02040503050406030204" pitchFamily="18" charset="0"/>
                                  </a:rPr>
                                  <m:t>+</m:t>
                                </m:r>
                                <m:r>
                                  <a:rPr lang="en-US" sz="2400" b="0" i="1" smtClean="0">
                                    <a:latin typeface="Cambria Math" panose="02040503050406030204" pitchFamily="18" charset="0"/>
                                  </a:rPr>
                                  <m:t>𝑐</m:t>
                                </m:r>
                                <m:r>
                                  <a:rPr lang="en-US" sz="2400" b="0" i="1" smtClean="0">
                                    <a:latin typeface="Cambria Math" panose="02040503050406030204" pitchFamily="18" charset="0"/>
                                  </a:rPr>
                                  <m:t>=0</m:t>
                                </m:r>
                              </m:oMath>
                            </m:oMathPara>
                          </a14:m>
                          <a:endParaRPr lang="en-US" sz="2400" b="0" dirty="0"/>
                        </a:p>
                      </a:txBody>
                      <a:tcPr>
                        <a:noFill/>
                      </a:tcPr>
                    </a:tc>
                    <a:extLst>
                      <a:ext uri="{0D108BD9-81ED-4DB2-BD59-A6C34878D82A}">
                        <a16:rowId xmlns:a16="http://schemas.microsoft.com/office/drawing/2014/main" val="922861938"/>
                      </a:ext>
                    </a:extLst>
                  </a:tr>
                  <a:tr h="370840">
                    <a:tc>
                      <a:txBody>
                        <a:bodyPr/>
                        <a:lstStyle/>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𝑏</m:t>
                                </m:r>
                                <m:r>
                                  <a:rPr lang="en-US" sz="2400" b="0" i="1" smtClean="0">
                                    <a:latin typeface="Cambria Math" panose="02040503050406030204" pitchFamily="18" charset="0"/>
                                  </a:rPr>
                                  <m:t>+</m:t>
                                </m:r>
                                <m:r>
                                  <a:rPr lang="en-US" sz="2400" b="0" i="1" smtClean="0">
                                    <a:latin typeface="Cambria Math" panose="02040503050406030204" pitchFamily="18" charset="0"/>
                                  </a:rPr>
                                  <m:t>𝑐</m:t>
                                </m:r>
                                <m:r>
                                  <a:rPr lang="en-US" sz="2400" b="0" i="1" smtClean="0">
                                    <a:latin typeface="Cambria Math" panose="02040503050406030204" pitchFamily="18" charset="0"/>
                                  </a:rPr>
                                  <m:t>=0</m:t>
                                </m:r>
                              </m:oMath>
                            </m:oMathPara>
                          </a14:m>
                          <a:endParaRPr lang="en-US" sz="2400" dirty="0"/>
                        </a:p>
                      </a:txBody>
                      <a:tcPr>
                        <a:noFill/>
                      </a:tcPr>
                    </a:tc>
                    <a:tc>
                      <a:txBody>
                        <a:bodyPr/>
                        <a:lstStyle/>
                        <a:p>
                          <a:pPr/>
                          <a14:m>
                            <m:oMathPara xmlns:m="http://schemas.openxmlformats.org/officeDocument/2006/math">
                              <m:oMathParaPr>
                                <m:jc m:val="left"/>
                              </m:oMathParaPr>
                              <m:oMath xmlns:m="http://schemas.openxmlformats.org/officeDocument/2006/math">
                                <m:r>
                                  <a:rPr lang="en-US" sz="2400" b="0" i="1" dirty="0" smtClean="0">
                                    <a:latin typeface="Cambria Math" panose="02040503050406030204" pitchFamily="18" charset="0"/>
                                  </a:rPr>
                                  <m:t>𝑎</m:t>
                                </m:r>
                                <m:r>
                                  <a:rPr lang="en-US" sz="2400" b="0" i="1" dirty="0" smtClean="0">
                                    <a:latin typeface="Cambria Math" panose="02040503050406030204" pitchFamily="18" charset="0"/>
                                  </a:rPr>
                                  <m:t>+</m:t>
                                </m:r>
                                <m:d>
                                  <m:dPr>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𝑏</m:t>
                                    </m:r>
                                    <m:r>
                                      <a:rPr lang="en-US" sz="2400" b="0" i="1" dirty="0" smtClean="0">
                                        <a:latin typeface="Cambria Math" panose="02040503050406030204" pitchFamily="18" charset="0"/>
                                      </a:rPr>
                                      <m:t>+</m:t>
                                    </m:r>
                                    <m:r>
                                      <a:rPr lang="en-US" sz="2400" b="0" i="1" dirty="0" smtClean="0">
                                        <a:latin typeface="Cambria Math" panose="02040503050406030204" pitchFamily="18" charset="0"/>
                                      </a:rPr>
                                      <m:t>𝑐</m:t>
                                    </m:r>
                                  </m:e>
                                </m:d>
                                <m:r>
                                  <a:rPr lang="en-US" sz="2400" b="0" i="1" dirty="0" smtClean="0">
                                    <a:latin typeface="Cambria Math" panose="02040503050406030204" pitchFamily="18" charset="0"/>
                                  </a:rPr>
                                  <m:t>=1</m:t>
                                </m:r>
                              </m:oMath>
                            </m:oMathPara>
                          </a14:m>
                          <a:endParaRPr lang="en-US" sz="2400" dirty="0"/>
                        </a:p>
                      </a:txBody>
                      <a:tcPr>
                        <a:noFill/>
                      </a:tcPr>
                    </a:tc>
                    <a:extLst>
                      <a:ext uri="{0D108BD9-81ED-4DB2-BD59-A6C34878D82A}">
                        <a16:rowId xmlns:a16="http://schemas.microsoft.com/office/drawing/2014/main" val="2340217288"/>
                      </a:ext>
                    </a:extLst>
                  </a:tr>
                </a:tbl>
              </a:graphicData>
            </a:graphic>
          </p:graphicFrame>
        </mc:Choice>
        <mc:Fallback xmlns="">
          <p:graphicFrame>
            <p:nvGraphicFramePr>
              <p:cNvPr id="8" name="Table 8">
                <a:extLst>
                  <a:ext uri="{FF2B5EF4-FFF2-40B4-BE49-F238E27FC236}">
                    <a16:creationId xmlns:a16="http://schemas.microsoft.com/office/drawing/2014/main" id="{C98CA0B4-2C3A-451E-899B-EB80564047C4}"/>
                  </a:ext>
                </a:extLst>
              </p:cNvPr>
              <p:cNvGraphicFramePr>
                <a:graphicFrameLocks noGrp="1"/>
              </p:cNvGraphicFramePr>
              <p:nvPr>
                <p:extLst>
                  <p:ext uri="{D42A27DB-BD31-4B8C-83A1-F6EECF244321}">
                    <p14:modId xmlns:p14="http://schemas.microsoft.com/office/powerpoint/2010/main" val="2863004741"/>
                  </p:ext>
                </p:extLst>
              </p:nvPr>
            </p:nvGraphicFramePr>
            <p:xfrm>
              <a:off x="2480688" y="3657600"/>
              <a:ext cx="5903458" cy="914400"/>
            </p:xfrm>
            <a:graphic>
              <a:graphicData uri="http://schemas.openxmlformats.org/drawingml/2006/table">
                <a:tbl>
                  <a:tblPr>
                    <a:tableStyleId>{F5AB1C69-6EDB-4FF4-983F-18BD219EF322}</a:tableStyleId>
                  </a:tblPr>
                  <a:tblGrid>
                    <a:gridCol w="2951729">
                      <a:extLst>
                        <a:ext uri="{9D8B030D-6E8A-4147-A177-3AD203B41FA5}">
                          <a16:colId xmlns:a16="http://schemas.microsoft.com/office/drawing/2014/main" val="2346743147"/>
                        </a:ext>
                      </a:extLst>
                    </a:gridCol>
                    <a:gridCol w="2951729">
                      <a:extLst>
                        <a:ext uri="{9D8B030D-6E8A-4147-A177-3AD203B41FA5}">
                          <a16:colId xmlns:a16="http://schemas.microsoft.com/office/drawing/2014/main" val="1243681931"/>
                        </a:ext>
                      </a:extLst>
                    </a:gridCol>
                  </a:tblGrid>
                  <a:tr h="457200">
                    <a:tc>
                      <a:txBody>
                        <a:bodyPr/>
                        <a:lstStyle/>
                        <a:p>
                          <a:endParaRPr lang="en-US"/>
                        </a:p>
                      </a:txBody>
                      <a:tcPr>
                        <a:blipFill>
                          <a:blip r:embed="rId4"/>
                          <a:stretch>
                            <a:fillRect l="-206" t="-2667" r="-100412" b="-104000"/>
                          </a:stretch>
                        </a:blipFill>
                      </a:tcPr>
                    </a:tc>
                    <a:tc>
                      <a:txBody>
                        <a:bodyPr/>
                        <a:lstStyle/>
                        <a:p>
                          <a:endParaRPr lang="en-US"/>
                        </a:p>
                      </a:txBody>
                      <a:tcPr>
                        <a:blipFill>
                          <a:blip r:embed="rId4"/>
                          <a:stretch>
                            <a:fillRect l="-100206" t="-2667" r="-412" b="-104000"/>
                          </a:stretch>
                        </a:blipFill>
                      </a:tcPr>
                    </a:tc>
                    <a:extLst>
                      <a:ext uri="{0D108BD9-81ED-4DB2-BD59-A6C34878D82A}">
                        <a16:rowId xmlns:a16="http://schemas.microsoft.com/office/drawing/2014/main" val="922861938"/>
                      </a:ext>
                    </a:extLst>
                  </a:tr>
                  <a:tr h="457200">
                    <a:tc>
                      <a:txBody>
                        <a:bodyPr/>
                        <a:lstStyle/>
                        <a:p>
                          <a:endParaRPr lang="en-US"/>
                        </a:p>
                      </a:txBody>
                      <a:tcPr>
                        <a:blipFill>
                          <a:blip r:embed="rId4"/>
                          <a:stretch>
                            <a:fillRect l="-206" t="-102667" r="-100412" b="-4000"/>
                          </a:stretch>
                        </a:blipFill>
                      </a:tcPr>
                    </a:tc>
                    <a:tc>
                      <a:txBody>
                        <a:bodyPr/>
                        <a:lstStyle/>
                        <a:p>
                          <a:endParaRPr lang="en-US"/>
                        </a:p>
                      </a:txBody>
                      <a:tcPr>
                        <a:blipFill>
                          <a:blip r:embed="rId4"/>
                          <a:stretch>
                            <a:fillRect l="-100206" t="-102667" r="-412" b="-4000"/>
                          </a:stretch>
                        </a:blipFill>
                      </a:tcPr>
                    </a:tc>
                    <a:extLst>
                      <a:ext uri="{0D108BD9-81ED-4DB2-BD59-A6C34878D82A}">
                        <a16:rowId xmlns:a16="http://schemas.microsoft.com/office/drawing/2014/main" val="2340217288"/>
                      </a:ext>
                    </a:extLst>
                  </a:tr>
                </a:tbl>
              </a:graphicData>
            </a:graphic>
          </p:graphicFrame>
        </mc:Fallback>
      </mc:AlternateContent>
      <p:sp>
        <p:nvSpPr>
          <p:cNvPr id="6" name="Slide Number Placeholder 2">
            <a:extLst>
              <a:ext uri="{FF2B5EF4-FFF2-40B4-BE49-F238E27FC236}">
                <a16:creationId xmlns:a16="http://schemas.microsoft.com/office/drawing/2014/main" id="{8AD4F454-D8E7-48B0-B1D0-A86D4AB7E8DE}"/>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48</a:t>
            </a:fld>
            <a:endParaRPr lang="en-US" dirty="0"/>
          </a:p>
        </p:txBody>
      </p:sp>
    </p:spTree>
    <p:extLst>
      <p:ext uri="{BB962C8B-B14F-4D97-AF65-F5344CB8AC3E}">
        <p14:creationId xmlns:p14="http://schemas.microsoft.com/office/powerpoint/2010/main" val="1937647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85159-24EE-89BC-FE51-44541DE9C357}"/>
              </a:ext>
            </a:extLst>
          </p:cNvPr>
          <p:cNvSpPr>
            <a:spLocks noGrp="1"/>
          </p:cNvSpPr>
          <p:nvPr>
            <p:ph type="title"/>
          </p:nvPr>
        </p:nvSpPr>
        <p:spPr/>
        <p:txBody>
          <a:bodyPr/>
          <a:lstStyle/>
          <a:p>
            <a:r>
              <a:rPr lang="en-US" dirty="0"/>
              <a:t>Optimization Challenges</a:t>
            </a:r>
          </a:p>
        </p:txBody>
      </p:sp>
      <p:sp>
        <p:nvSpPr>
          <p:cNvPr id="3" name="Content Placeholder 2">
            <a:extLst>
              <a:ext uri="{FF2B5EF4-FFF2-40B4-BE49-F238E27FC236}">
                <a16:creationId xmlns:a16="http://schemas.microsoft.com/office/drawing/2014/main" id="{F9FCE971-9BC6-A655-460F-F93C3EBB8435}"/>
              </a:ext>
            </a:extLst>
          </p:cNvPr>
          <p:cNvSpPr>
            <a:spLocks noGrp="1"/>
          </p:cNvSpPr>
          <p:nvPr>
            <p:ph idx="1"/>
          </p:nvPr>
        </p:nvSpPr>
        <p:spPr/>
        <p:txBody>
          <a:bodyPr/>
          <a:lstStyle/>
          <a:p>
            <a:pPr marL="514350" indent="-514350">
              <a:buFont typeface="+mj-lt"/>
              <a:buAutoNum type="arabicPeriod"/>
            </a:pPr>
            <a:r>
              <a:rPr lang="en-US" dirty="0"/>
              <a:t>Memory aliasing</a:t>
            </a:r>
          </a:p>
          <a:p>
            <a:pPr marL="914400" lvl="1" indent="-457200">
              <a:buFont typeface="+mj-lt"/>
              <a:buAutoNum type="arabicPeriod"/>
            </a:pPr>
            <a:endParaRPr lang="en-US" dirty="0"/>
          </a:p>
          <a:p>
            <a:pPr marL="514350" indent="-514350">
              <a:buFont typeface="+mj-lt"/>
              <a:buAutoNum type="arabicPeriod"/>
            </a:pPr>
            <a:r>
              <a:rPr lang="en-US" dirty="0"/>
              <a:t>Function calls</a:t>
            </a:r>
          </a:p>
          <a:p>
            <a:pPr marL="914400" lvl="1" indent="-457200">
              <a:buFont typeface="+mj-lt"/>
              <a:buAutoNum type="arabicPeriod"/>
            </a:pPr>
            <a:endParaRPr lang="en-US" dirty="0"/>
          </a:p>
          <a:p>
            <a:pPr marL="514350" indent="-514350">
              <a:buFont typeface="+mj-lt"/>
              <a:buAutoNum type="arabicPeriod"/>
            </a:pPr>
            <a:r>
              <a:rPr lang="en-US" dirty="0"/>
              <a:t>Non-associative arithmetic</a:t>
            </a:r>
          </a:p>
          <a:p>
            <a:pPr marL="914400" lvl="1" indent="-457200">
              <a:buFont typeface="+mj-lt"/>
              <a:buAutoNum type="arabicPeriod"/>
            </a:pPr>
            <a:endParaRPr lang="en-US" dirty="0"/>
          </a:p>
          <a:p>
            <a:pPr marL="514350" indent="-514350">
              <a:buFont typeface="+mj-lt"/>
              <a:buAutoNum type="arabicPeriod"/>
            </a:pPr>
            <a:r>
              <a:rPr lang="en-US" b="1" dirty="0"/>
              <a:t>Larger cache optimizations</a:t>
            </a:r>
          </a:p>
        </p:txBody>
      </p:sp>
      <p:sp>
        <p:nvSpPr>
          <p:cNvPr id="4" name="Slide Number Placeholder 3">
            <a:extLst>
              <a:ext uri="{FF2B5EF4-FFF2-40B4-BE49-F238E27FC236}">
                <a16:creationId xmlns:a16="http://schemas.microsoft.com/office/drawing/2014/main" id="{C17AF2A3-AE5C-59B6-1FEC-2C82D204351B}"/>
              </a:ext>
            </a:extLst>
          </p:cNvPr>
          <p:cNvSpPr>
            <a:spLocks noGrp="1"/>
          </p:cNvSpPr>
          <p:nvPr>
            <p:ph type="sldNum" sz="quarter" idx="12"/>
          </p:nvPr>
        </p:nvSpPr>
        <p:spPr/>
        <p:txBody>
          <a:bodyPr/>
          <a:lstStyle/>
          <a:p>
            <a:fld id="{0778C724-3839-4D76-A707-B4C23905D055}" type="slidenum">
              <a:rPr lang="en-US" smtClean="0"/>
              <a:t>49</a:t>
            </a:fld>
            <a:endParaRPr lang="en-US"/>
          </a:p>
        </p:txBody>
      </p:sp>
    </p:spTree>
    <p:extLst>
      <p:ext uri="{BB962C8B-B14F-4D97-AF65-F5344CB8AC3E}">
        <p14:creationId xmlns:p14="http://schemas.microsoft.com/office/powerpoint/2010/main" val="3258922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CC8AE-C498-4811-8E91-6876E4E1106B}"/>
              </a:ext>
            </a:extLst>
          </p:cNvPr>
          <p:cNvSpPr>
            <a:spLocks noGrp="1"/>
          </p:cNvSpPr>
          <p:nvPr>
            <p:ph type="title"/>
          </p:nvPr>
        </p:nvSpPr>
        <p:spPr/>
        <p:txBody>
          <a:bodyPr/>
          <a:lstStyle/>
          <a:p>
            <a:r>
              <a:rPr lang="en-US" dirty="0"/>
              <a:t>How do we get code to run on a machine?</a:t>
            </a:r>
          </a:p>
        </p:txBody>
      </p:sp>
      <p:sp>
        <p:nvSpPr>
          <p:cNvPr id="3" name="Content Placeholder 2">
            <a:extLst>
              <a:ext uri="{FF2B5EF4-FFF2-40B4-BE49-F238E27FC236}">
                <a16:creationId xmlns:a16="http://schemas.microsoft.com/office/drawing/2014/main" id="{95748590-1808-4AA5-B592-C13E71EF3804}"/>
              </a:ext>
            </a:extLst>
          </p:cNvPr>
          <p:cNvSpPr>
            <a:spLocks noGrp="1"/>
          </p:cNvSpPr>
          <p:nvPr>
            <p:ph idx="1"/>
          </p:nvPr>
        </p:nvSpPr>
        <p:spPr>
          <a:xfrm>
            <a:off x="607594" y="1143000"/>
            <a:ext cx="10972799" cy="5029200"/>
          </a:xfrm>
        </p:spPr>
        <p:txBody>
          <a:bodyPr>
            <a:normAutofit/>
          </a:bodyPr>
          <a:lstStyle/>
          <a:p>
            <a:r>
              <a:rPr lang="en-US" dirty="0"/>
              <a:t>CPU only understands “machine code”</a:t>
            </a:r>
          </a:p>
          <a:p>
            <a:pPr lvl="1"/>
            <a:r>
              <a:rPr lang="en-US" dirty="0"/>
              <a:t>All other languages must either be interpreted or compiled</a:t>
            </a:r>
          </a:p>
          <a:p>
            <a:pPr lvl="1"/>
            <a:endParaRPr lang="en-US" dirty="0"/>
          </a:p>
          <a:p>
            <a:pPr lvl="1"/>
            <a:endParaRPr lang="en-US" dirty="0"/>
          </a:p>
          <a:p>
            <a:r>
              <a:rPr lang="en-US" dirty="0"/>
              <a:t>The very bad old days: write hexadecimal instructions by hand</a:t>
            </a:r>
          </a:p>
          <a:p>
            <a:pPr lvl="1"/>
            <a:r>
              <a:rPr lang="en-US" dirty="0"/>
              <a:t>This was back in the 1940s and the days of vacuum tubes</a:t>
            </a:r>
          </a:p>
          <a:p>
            <a:pPr lvl="1"/>
            <a:r>
              <a:rPr lang="en-US" dirty="0"/>
              <a:t>Hook up wires and switches to form data input</a:t>
            </a:r>
          </a:p>
        </p:txBody>
      </p:sp>
      <p:sp>
        <p:nvSpPr>
          <p:cNvPr id="4" name="Slide Number Placeholder 3">
            <a:extLst>
              <a:ext uri="{FF2B5EF4-FFF2-40B4-BE49-F238E27FC236}">
                <a16:creationId xmlns:a16="http://schemas.microsoft.com/office/drawing/2014/main" id="{0209BE0B-CB7E-4DEE-8347-C97B543754F9}"/>
              </a:ext>
            </a:extLst>
          </p:cNvPr>
          <p:cNvSpPr>
            <a:spLocks noGrp="1"/>
          </p:cNvSpPr>
          <p:nvPr>
            <p:ph type="sldNum" sz="quarter" idx="12"/>
          </p:nvPr>
        </p:nvSpPr>
        <p:spPr/>
        <p:txBody>
          <a:bodyPr/>
          <a:lstStyle/>
          <a:p>
            <a:fld id="{0778C724-3839-4D76-A707-B4C23905D055}" type="slidenum">
              <a:rPr lang="en-US" smtClean="0"/>
              <a:t>5</a:t>
            </a:fld>
            <a:endParaRPr lang="en-US"/>
          </a:p>
        </p:txBody>
      </p:sp>
    </p:spTree>
    <p:extLst>
      <p:ext uri="{BB962C8B-B14F-4D97-AF65-F5344CB8AC3E}">
        <p14:creationId xmlns:p14="http://schemas.microsoft.com/office/powerpoint/2010/main" val="6689281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2E949-772B-431F-A39A-D1315B400FA0}"/>
              </a:ext>
            </a:extLst>
          </p:cNvPr>
          <p:cNvSpPr>
            <a:spLocks noGrp="1"/>
          </p:cNvSpPr>
          <p:nvPr>
            <p:ph type="title"/>
          </p:nvPr>
        </p:nvSpPr>
        <p:spPr/>
        <p:txBody>
          <a:bodyPr/>
          <a:lstStyle/>
          <a:p>
            <a:r>
              <a:rPr lang="en-US" dirty="0"/>
              <a:t>Larger cache optimizations</a:t>
            </a:r>
          </a:p>
        </p:txBody>
      </p:sp>
      <p:sp>
        <p:nvSpPr>
          <p:cNvPr id="4" name="Rectangle 3">
            <a:extLst>
              <a:ext uri="{FF2B5EF4-FFF2-40B4-BE49-F238E27FC236}">
                <a16:creationId xmlns:a16="http://schemas.microsoft.com/office/drawing/2014/main" id="{CA0800E7-6851-48F0-9BF1-C92B155E70AF}"/>
              </a:ext>
            </a:extLst>
          </p:cNvPr>
          <p:cNvSpPr/>
          <p:nvPr/>
        </p:nvSpPr>
        <p:spPr bwMode="auto">
          <a:xfrm>
            <a:off x="3161530" y="4492823"/>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sz="1600" dirty="0">
                <a:latin typeface="Courier New" pitchFamily="49" charset="0"/>
                <a:cs typeface="Courier New" pitchFamily="49" charset="0"/>
              </a:rPr>
              <a:t>a</a:t>
            </a:r>
          </a:p>
        </p:txBody>
      </p:sp>
      <p:cxnSp>
        <p:nvCxnSpPr>
          <p:cNvPr id="6" name="Straight Connector 5">
            <a:extLst>
              <a:ext uri="{FF2B5EF4-FFF2-40B4-BE49-F238E27FC236}">
                <a16:creationId xmlns:a16="http://schemas.microsoft.com/office/drawing/2014/main" id="{BAC19AB7-F647-4EA5-8C86-165F3FC0EA82}"/>
              </a:ext>
            </a:extLst>
          </p:cNvPr>
          <p:cNvCxnSpPr/>
          <p:nvPr/>
        </p:nvCxnSpPr>
        <p:spPr bwMode="auto">
          <a:xfrm>
            <a:off x="3161530" y="5348486"/>
            <a:ext cx="1143000" cy="1588"/>
          </a:xfrm>
          <a:prstGeom prst="line">
            <a:avLst/>
          </a:prstGeom>
          <a:noFill/>
          <a:ln w="57150" cap="flat" cmpd="sng" algn="ctr">
            <a:solidFill>
              <a:schemeClr val="tx1">
                <a:lumMod val="50000"/>
                <a:lumOff val="50000"/>
              </a:schemeClr>
            </a:solidFill>
            <a:prstDash val="solid"/>
            <a:round/>
            <a:headEnd type="none" w="med" len="med"/>
            <a:tailEnd type="none" w="med" len="med"/>
          </a:ln>
          <a:effectLst/>
        </p:spPr>
      </p:cxnSp>
      <p:sp>
        <p:nvSpPr>
          <p:cNvPr id="8" name="TextBox 7">
            <a:extLst>
              <a:ext uri="{FF2B5EF4-FFF2-40B4-BE49-F238E27FC236}">
                <a16:creationId xmlns:a16="http://schemas.microsoft.com/office/drawing/2014/main" id="{0DCD693F-6742-4DE5-88AD-B49EBB5E39F1}"/>
              </a:ext>
            </a:extLst>
          </p:cNvPr>
          <p:cNvSpPr txBox="1"/>
          <p:nvPr/>
        </p:nvSpPr>
        <p:spPr>
          <a:xfrm>
            <a:off x="2930781" y="5194598"/>
            <a:ext cx="292068" cy="307777"/>
          </a:xfrm>
          <a:prstGeom prst="rect">
            <a:avLst/>
          </a:prstGeom>
          <a:noFill/>
        </p:spPr>
        <p:txBody>
          <a:bodyPr wrap="none" rtlCol="0">
            <a:spAutoFit/>
          </a:bodyPr>
          <a:lstStyle/>
          <a:p>
            <a:r>
              <a:rPr lang="en-US" sz="1400" dirty="0" err="1">
                <a:latin typeface="Courier New" panose="02070309020205020404" pitchFamily="49" charset="0"/>
                <a:cs typeface="Courier New" panose="02070309020205020404" pitchFamily="49" charset="0"/>
              </a:rPr>
              <a:t>i</a:t>
            </a:r>
            <a:endParaRPr lang="en-US" sz="1400" dirty="0">
              <a:latin typeface="Courier New" panose="02070309020205020404" pitchFamily="49" charset="0"/>
              <a:cs typeface="Courier New" panose="02070309020205020404" pitchFamily="49" charset="0"/>
            </a:endParaRPr>
          </a:p>
        </p:txBody>
      </p:sp>
      <p:sp>
        <p:nvSpPr>
          <p:cNvPr id="5" name="Rectangle 4">
            <a:extLst>
              <a:ext uri="{FF2B5EF4-FFF2-40B4-BE49-F238E27FC236}">
                <a16:creationId xmlns:a16="http://schemas.microsoft.com/office/drawing/2014/main" id="{01C82ED9-2E16-45F5-B057-B8CFA4F6A0AE}"/>
              </a:ext>
            </a:extLst>
          </p:cNvPr>
          <p:cNvSpPr/>
          <p:nvPr/>
        </p:nvSpPr>
        <p:spPr bwMode="auto">
          <a:xfrm>
            <a:off x="4618103" y="4492823"/>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sz="1600" dirty="0">
                <a:latin typeface="Courier New" pitchFamily="49" charset="0"/>
                <a:cs typeface="Courier New" pitchFamily="49" charset="0"/>
              </a:rPr>
              <a:t>b</a:t>
            </a:r>
          </a:p>
        </p:txBody>
      </p:sp>
      <p:cxnSp>
        <p:nvCxnSpPr>
          <p:cNvPr id="7" name="Straight Connector 6">
            <a:extLst>
              <a:ext uri="{FF2B5EF4-FFF2-40B4-BE49-F238E27FC236}">
                <a16:creationId xmlns:a16="http://schemas.microsoft.com/office/drawing/2014/main" id="{74E268A7-92BC-4FAE-A260-ED0B3DE4E445}"/>
              </a:ext>
            </a:extLst>
          </p:cNvPr>
          <p:cNvCxnSpPr/>
          <p:nvPr/>
        </p:nvCxnSpPr>
        <p:spPr bwMode="auto">
          <a:xfrm rot="5400000">
            <a:off x="4731609" y="5063529"/>
            <a:ext cx="1143000" cy="1588"/>
          </a:xfrm>
          <a:prstGeom prst="line">
            <a:avLst/>
          </a:prstGeom>
          <a:noFill/>
          <a:ln w="57150" cap="flat" cmpd="sng" algn="ctr">
            <a:solidFill>
              <a:schemeClr val="tx1">
                <a:lumMod val="50000"/>
                <a:lumOff val="50000"/>
              </a:schemeClr>
            </a:solidFill>
            <a:prstDash val="solid"/>
            <a:round/>
            <a:headEnd type="none" w="med" len="med"/>
            <a:tailEnd type="none" w="med" len="med"/>
          </a:ln>
          <a:effectLst/>
        </p:spPr>
      </p:cxnSp>
      <p:sp>
        <p:nvSpPr>
          <p:cNvPr id="9" name="TextBox 8">
            <a:extLst>
              <a:ext uri="{FF2B5EF4-FFF2-40B4-BE49-F238E27FC236}">
                <a16:creationId xmlns:a16="http://schemas.microsoft.com/office/drawing/2014/main" id="{1A492E4B-CCAF-4A95-822E-2D825465C932}"/>
              </a:ext>
            </a:extLst>
          </p:cNvPr>
          <p:cNvSpPr txBox="1"/>
          <p:nvPr/>
        </p:nvSpPr>
        <p:spPr>
          <a:xfrm>
            <a:off x="5152838" y="4226124"/>
            <a:ext cx="292068" cy="307777"/>
          </a:xfrm>
          <a:prstGeom prst="rect">
            <a:avLst/>
          </a:prstGeom>
          <a:noFill/>
        </p:spPr>
        <p:txBody>
          <a:bodyPr wrap="none" rtlCol="0">
            <a:spAutoFit/>
          </a:bodyPr>
          <a:lstStyle/>
          <a:p>
            <a:r>
              <a:rPr lang="en-US" sz="1400" dirty="0">
                <a:latin typeface="Courier New" panose="02070309020205020404" pitchFamily="49" charset="0"/>
                <a:cs typeface="Courier New" panose="02070309020205020404" pitchFamily="49" charset="0"/>
              </a:rPr>
              <a:t>j</a:t>
            </a:r>
          </a:p>
        </p:txBody>
      </p:sp>
      <p:sp>
        <p:nvSpPr>
          <p:cNvPr id="10" name="TextBox 9">
            <a:extLst>
              <a:ext uri="{FF2B5EF4-FFF2-40B4-BE49-F238E27FC236}">
                <a16:creationId xmlns:a16="http://schemas.microsoft.com/office/drawing/2014/main" id="{465F7EFE-48A7-4633-A112-F0CCC563D40E}"/>
              </a:ext>
            </a:extLst>
          </p:cNvPr>
          <p:cNvSpPr txBox="1"/>
          <p:nvPr/>
        </p:nvSpPr>
        <p:spPr>
          <a:xfrm>
            <a:off x="4298451" y="4833491"/>
            <a:ext cx="284052" cy="369332"/>
          </a:xfrm>
          <a:prstGeom prst="rect">
            <a:avLst/>
          </a:prstGeom>
          <a:noFill/>
        </p:spPr>
        <p:txBody>
          <a:bodyPr wrap="none" rtlCol="0">
            <a:spAutoFit/>
          </a:bodyPr>
          <a:lstStyle/>
          <a:p>
            <a:r>
              <a:rPr lang="en-US" dirty="0">
                <a:latin typeface="Calibri" pitchFamily="34" charset="0"/>
              </a:rPr>
              <a:t>x</a:t>
            </a:r>
          </a:p>
        </p:txBody>
      </p:sp>
      <p:sp>
        <p:nvSpPr>
          <p:cNvPr id="12" name="TextBox 11">
            <a:extLst>
              <a:ext uri="{FF2B5EF4-FFF2-40B4-BE49-F238E27FC236}">
                <a16:creationId xmlns:a16="http://schemas.microsoft.com/office/drawing/2014/main" id="{D8EB59FC-AA91-497D-A3AE-570BBD69454B}"/>
              </a:ext>
            </a:extLst>
          </p:cNvPr>
          <p:cNvSpPr txBox="1"/>
          <p:nvPr/>
        </p:nvSpPr>
        <p:spPr>
          <a:xfrm>
            <a:off x="2829055" y="4833491"/>
            <a:ext cx="300082" cy="369332"/>
          </a:xfrm>
          <a:prstGeom prst="rect">
            <a:avLst/>
          </a:prstGeom>
          <a:noFill/>
        </p:spPr>
        <p:txBody>
          <a:bodyPr wrap="none" rtlCol="0">
            <a:spAutoFit/>
          </a:bodyPr>
          <a:lstStyle/>
          <a:p>
            <a:r>
              <a:rPr lang="en-US" dirty="0">
                <a:latin typeface="Calibri" pitchFamily="34" charset="0"/>
              </a:rPr>
              <a:t>=</a:t>
            </a:r>
          </a:p>
        </p:txBody>
      </p:sp>
      <p:sp>
        <p:nvSpPr>
          <p:cNvPr id="11" name="Rectangle 10">
            <a:extLst>
              <a:ext uri="{FF2B5EF4-FFF2-40B4-BE49-F238E27FC236}">
                <a16:creationId xmlns:a16="http://schemas.microsoft.com/office/drawing/2014/main" id="{8E800848-6F63-43E8-BC31-8ECF6073055C}"/>
              </a:ext>
            </a:extLst>
          </p:cNvPr>
          <p:cNvSpPr/>
          <p:nvPr/>
        </p:nvSpPr>
        <p:spPr bwMode="auto">
          <a:xfrm>
            <a:off x="1692134" y="4492823"/>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sz="1600" dirty="0">
                <a:latin typeface="Courier New" pitchFamily="49" charset="0"/>
                <a:cs typeface="Courier New" pitchFamily="49" charset="0"/>
              </a:rPr>
              <a:t>c</a:t>
            </a:r>
          </a:p>
        </p:txBody>
      </p:sp>
      <p:sp>
        <p:nvSpPr>
          <p:cNvPr id="13" name="Rectangle 12">
            <a:extLst>
              <a:ext uri="{FF2B5EF4-FFF2-40B4-BE49-F238E27FC236}">
                <a16:creationId xmlns:a16="http://schemas.microsoft.com/office/drawing/2014/main" id="{63F4CEC4-B396-493D-8DCE-9BC9F5D210D2}"/>
              </a:ext>
            </a:extLst>
          </p:cNvPr>
          <p:cNvSpPr/>
          <p:nvPr/>
        </p:nvSpPr>
        <p:spPr bwMode="auto">
          <a:xfrm>
            <a:off x="2377934" y="5331023"/>
            <a:ext cx="76200" cy="76200"/>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dirty="0">
              <a:latin typeface="Calibri" pitchFamily="34" charset="0"/>
            </a:endParaRPr>
          </a:p>
        </p:txBody>
      </p:sp>
      <p:sp>
        <p:nvSpPr>
          <p:cNvPr id="14" name="Rectangle 7">
            <a:extLst>
              <a:ext uri="{FF2B5EF4-FFF2-40B4-BE49-F238E27FC236}">
                <a16:creationId xmlns:a16="http://schemas.microsoft.com/office/drawing/2014/main" id="{F7AB68B5-1706-4606-B1FB-0748C6FC48E0}"/>
              </a:ext>
            </a:extLst>
          </p:cNvPr>
          <p:cNvSpPr>
            <a:spLocks noChangeArrowheads="1"/>
          </p:cNvSpPr>
          <p:nvPr/>
        </p:nvSpPr>
        <p:spPr bwMode="auto">
          <a:xfrm>
            <a:off x="939551" y="1402867"/>
            <a:ext cx="4858155" cy="2798202"/>
          </a:xfrm>
          <a:prstGeom prst="rect">
            <a:avLst/>
          </a:prstGeom>
          <a:solidFill>
            <a:srgbClr val="F6F5BD"/>
          </a:solidFill>
          <a:ln w="12700" cmpd="thickThin">
            <a:noFill/>
            <a:miter lim="800000"/>
            <a:headEnd/>
            <a:tailEnd/>
          </a:ln>
          <a:effectLst/>
        </p:spPr>
        <p:txBody>
          <a:bodyPr wrap="square" lIns="90487" tIns="44450" rIns="90487" bIns="44450">
            <a:spAutoFit/>
          </a:bodyPr>
          <a:lstStyle/>
          <a:p>
            <a:pPr algn="l">
              <a:lnSpc>
                <a:spcPct val="100000"/>
              </a:lnSpc>
            </a:pPr>
            <a:r>
              <a:rPr lang="en-US" sz="1600" dirty="0">
                <a:latin typeface="Consolas" panose="020B0609020204030204" pitchFamily="49" charset="0"/>
              </a:rPr>
              <a:t>void mmm(double *a, double *b,</a:t>
            </a:r>
          </a:p>
          <a:p>
            <a:pPr algn="l">
              <a:lnSpc>
                <a:spcPct val="100000"/>
              </a:lnSpc>
            </a:pPr>
            <a:r>
              <a:rPr lang="en-US" sz="1600" dirty="0">
                <a:latin typeface="Consolas" panose="020B0609020204030204" pitchFamily="49" charset="0"/>
              </a:rPr>
              <a:t>         double *c, int n) {</a:t>
            </a:r>
          </a:p>
          <a:p>
            <a:pPr algn="l">
              <a:lnSpc>
                <a:spcPct val="100000"/>
              </a:lnSpc>
            </a:pPr>
            <a:r>
              <a:rPr lang="en-US" sz="1600" dirty="0">
                <a:latin typeface="Consolas" panose="020B0609020204030204" pitchFamily="49" charset="0"/>
              </a:rPr>
              <a:t>  </a:t>
            </a:r>
            <a:r>
              <a:rPr lang="en-US" sz="1600" dirty="0" err="1">
                <a:latin typeface="Consolas" panose="020B0609020204030204" pitchFamily="49" charset="0"/>
              </a:rPr>
              <a:t>memset</a:t>
            </a:r>
            <a:r>
              <a:rPr lang="en-US" sz="1600" dirty="0">
                <a:latin typeface="Consolas" panose="020B0609020204030204" pitchFamily="49" charset="0"/>
              </a:rPr>
              <a:t>(c, 0, n*n*</a:t>
            </a:r>
            <a:r>
              <a:rPr lang="en-US" sz="1600" dirty="0" err="1">
                <a:latin typeface="Consolas" panose="020B0609020204030204" pitchFamily="49" charset="0"/>
              </a:rPr>
              <a:t>sizeof</a:t>
            </a:r>
            <a:r>
              <a:rPr lang="en-US" sz="1600" dirty="0">
                <a:latin typeface="Consolas" panose="020B0609020204030204" pitchFamily="49" charset="0"/>
              </a:rPr>
              <a:t>(double));</a:t>
            </a:r>
          </a:p>
          <a:p>
            <a:pPr algn="l">
              <a:lnSpc>
                <a:spcPct val="100000"/>
              </a:lnSpc>
            </a:pPr>
            <a:endParaRPr lang="en-US" sz="1600" dirty="0">
              <a:latin typeface="Consolas" panose="020B0609020204030204" pitchFamily="49" charset="0"/>
            </a:endParaRPr>
          </a:p>
          <a:p>
            <a:pPr algn="l">
              <a:lnSpc>
                <a:spcPct val="100000"/>
              </a:lnSpc>
            </a:pPr>
            <a:r>
              <a:rPr lang="en-US" sz="1600" dirty="0">
                <a:latin typeface="Consolas" panose="020B0609020204030204" pitchFamily="49" charset="0"/>
              </a:rPr>
              <a:t>  int </a:t>
            </a:r>
            <a:r>
              <a:rPr lang="en-US" sz="1600" dirty="0" err="1">
                <a:latin typeface="Consolas" panose="020B0609020204030204" pitchFamily="49" charset="0"/>
              </a:rPr>
              <a:t>i</a:t>
            </a:r>
            <a:r>
              <a:rPr lang="en-US" sz="1600" dirty="0">
                <a:latin typeface="Consolas" panose="020B0609020204030204" pitchFamily="49" charset="0"/>
              </a:rPr>
              <a:t>, j, k;</a:t>
            </a:r>
          </a:p>
          <a:p>
            <a:pPr algn="l">
              <a:lnSpc>
                <a:spcPct val="100000"/>
              </a:lnSpc>
            </a:pPr>
            <a:r>
              <a:rPr lang="en-US" sz="1600" dirty="0">
                <a:latin typeface="Consolas" panose="020B0609020204030204" pitchFamily="49" charset="0"/>
              </a:rPr>
              <a:t>  for (</a:t>
            </a:r>
            <a:r>
              <a:rPr lang="en-US" sz="1600" dirty="0" err="1">
                <a:latin typeface="Consolas" panose="020B0609020204030204" pitchFamily="49" charset="0"/>
              </a:rPr>
              <a:t>i</a:t>
            </a:r>
            <a:r>
              <a:rPr lang="en-US" sz="1600" dirty="0">
                <a:latin typeface="Consolas" panose="020B0609020204030204" pitchFamily="49" charset="0"/>
              </a:rPr>
              <a:t> = 0; </a:t>
            </a:r>
            <a:r>
              <a:rPr lang="en-US" sz="1600" dirty="0" err="1">
                <a:latin typeface="Consolas" panose="020B0609020204030204" pitchFamily="49" charset="0"/>
              </a:rPr>
              <a:t>i</a:t>
            </a:r>
            <a:r>
              <a:rPr lang="en-US" sz="1600" dirty="0">
                <a:latin typeface="Consolas" panose="020B0609020204030204" pitchFamily="49" charset="0"/>
              </a:rPr>
              <a:t> &lt; n; </a:t>
            </a:r>
            <a:r>
              <a:rPr lang="en-US" sz="1600" dirty="0" err="1">
                <a:latin typeface="Consolas" panose="020B0609020204030204" pitchFamily="49" charset="0"/>
              </a:rPr>
              <a:t>i</a:t>
            </a:r>
            <a:r>
              <a:rPr lang="en-US" sz="1600" dirty="0">
                <a:latin typeface="Consolas" panose="020B0609020204030204" pitchFamily="49" charset="0"/>
              </a:rPr>
              <a:t>++)</a:t>
            </a:r>
          </a:p>
          <a:p>
            <a:pPr algn="l">
              <a:lnSpc>
                <a:spcPct val="100000"/>
              </a:lnSpc>
            </a:pPr>
            <a:r>
              <a:rPr lang="en-US" sz="1600" dirty="0">
                <a:latin typeface="Consolas" panose="020B0609020204030204" pitchFamily="49" charset="0"/>
              </a:rPr>
              <a:t>    for (j = 0; j &lt; n; j++)</a:t>
            </a:r>
          </a:p>
          <a:p>
            <a:pPr algn="l">
              <a:lnSpc>
                <a:spcPct val="100000"/>
              </a:lnSpc>
            </a:pPr>
            <a:r>
              <a:rPr lang="en-US" sz="1600" dirty="0">
                <a:latin typeface="Consolas" panose="020B0609020204030204" pitchFamily="49" charset="0"/>
              </a:rPr>
              <a:t>      for (k = 0; k &lt; n; k++)</a:t>
            </a:r>
          </a:p>
          <a:p>
            <a:pPr algn="l">
              <a:lnSpc>
                <a:spcPct val="100000"/>
              </a:lnSpc>
            </a:pPr>
            <a:r>
              <a:rPr lang="en-US" sz="1600" dirty="0">
                <a:latin typeface="Consolas" panose="020B0609020204030204" pitchFamily="49" charset="0"/>
              </a:rPr>
              <a:t>        c[</a:t>
            </a:r>
            <a:r>
              <a:rPr lang="en-US" sz="1600" dirty="0" err="1">
                <a:latin typeface="Consolas" panose="020B0609020204030204" pitchFamily="49" charset="0"/>
              </a:rPr>
              <a:t>i</a:t>
            </a:r>
            <a:r>
              <a:rPr lang="en-US" sz="1600" dirty="0">
                <a:latin typeface="Consolas" panose="020B0609020204030204" pitchFamily="49" charset="0"/>
              </a:rPr>
              <a:t>*n + j] += a[</a:t>
            </a:r>
            <a:r>
              <a:rPr lang="en-US" sz="1600" dirty="0" err="1">
                <a:latin typeface="Consolas" panose="020B0609020204030204" pitchFamily="49" charset="0"/>
              </a:rPr>
              <a:t>i</a:t>
            </a:r>
            <a:r>
              <a:rPr lang="en-US" sz="1600" dirty="0">
                <a:latin typeface="Consolas" panose="020B0609020204030204" pitchFamily="49" charset="0"/>
              </a:rPr>
              <a:t>*n + k] </a:t>
            </a:r>
          </a:p>
          <a:p>
            <a:pPr algn="l">
              <a:lnSpc>
                <a:spcPct val="100000"/>
              </a:lnSpc>
            </a:pPr>
            <a:r>
              <a:rPr lang="en-US" sz="1600" dirty="0">
                <a:latin typeface="Consolas" panose="020B0609020204030204" pitchFamily="49" charset="0"/>
              </a:rPr>
              <a:t>                    * b[k*n + j];</a:t>
            </a:r>
          </a:p>
          <a:p>
            <a:pPr algn="l">
              <a:lnSpc>
                <a:spcPct val="100000"/>
              </a:lnSpc>
            </a:pPr>
            <a:r>
              <a:rPr lang="en-US" sz="1600" dirty="0">
                <a:latin typeface="Consolas" panose="020B0609020204030204" pitchFamily="49" charset="0"/>
              </a:rPr>
              <a:t>}</a:t>
            </a:r>
          </a:p>
        </p:txBody>
      </p:sp>
      <p:sp>
        <p:nvSpPr>
          <p:cNvPr id="28" name="TextBox 27">
            <a:extLst>
              <a:ext uri="{FF2B5EF4-FFF2-40B4-BE49-F238E27FC236}">
                <a16:creationId xmlns:a16="http://schemas.microsoft.com/office/drawing/2014/main" id="{4D57C4E3-0562-452D-94A6-F4F826EBC2FC}"/>
              </a:ext>
            </a:extLst>
          </p:cNvPr>
          <p:cNvSpPr txBox="1"/>
          <p:nvPr/>
        </p:nvSpPr>
        <p:spPr>
          <a:xfrm>
            <a:off x="7556370" y="5230416"/>
            <a:ext cx="399468" cy="307777"/>
          </a:xfrm>
          <a:prstGeom prst="rect">
            <a:avLst/>
          </a:prstGeom>
          <a:noFill/>
        </p:spPr>
        <p:txBody>
          <a:bodyPr wrap="none" rtlCol="0">
            <a:spAutoFit/>
          </a:bodyPr>
          <a:lstStyle/>
          <a:p>
            <a:r>
              <a:rPr lang="en-US" sz="1400" dirty="0">
                <a:latin typeface="Courier New" panose="02070309020205020404" pitchFamily="49" charset="0"/>
                <a:cs typeface="Courier New" panose="02070309020205020404" pitchFamily="49" charset="0"/>
              </a:rPr>
              <a:t>i1</a:t>
            </a:r>
          </a:p>
        </p:txBody>
      </p:sp>
      <p:sp>
        <p:nvSpPr>
          <p:cNvPr id="29" name="TextBox 28">
            <a:extLst>
              <a:ext uri="{FF2B5EF4-FFF2-40B4-BE49-F238E27FC236}">
                <a16:creationId xmlns:a16="http://schemas.microsoft.com/office/drawing/2014/main" id="{084AE13B-A657-4CEE-AF34-6F4625BB46EB}"/>
              </a:ext>
            </a:extLst>
          </p:cNvPr>
          <p:cNvSpPr txBox="1"/>
          <p:nvPr/>
        </p:nvSpPr>
        <p:spPr>
          <a:xfrm>
            <a:off x="9821912" y="4226123"/>
            <a:ext cx="399468" cy="307777"/>
          </a:xfrm>
          <a:prstGeom prst="rect">
            <a:avLst/>
          </a:prstGeom>
          <a:noFill/>
        </p:spPr>
        <p:txBody>
          <a:bodyPr wrap="none" rtlCol="0">
            <a:spAutoFit/>
          </a:bodyPr>
          <a:lstStyle/>
          <a:p>
            <a:r>
              <a:rPr lang="en-US" sz="1400" dirty="0">
                <a:latin typeface="Courier New" panose="02070309020205020404" pitchFamily="49" charset="0"/>
                <a:cs typeface="Courier New" panose="02070309020205020404" pitchFamily="49" charset="0"/>
              </a:rPr>
              <a:t>j1</a:t>
            </a:r>
          </a:p>
        </p:txBody>
      </p:sp>
      <p:sp>
        <p:nvSpPr>
          <p:cNvPr id="30" name="TextBox 29">
            <a:extLst>
              <a:ext uri="{FF2B5EF4-FFF2-40B4-BE49-F238E27FC236}">
                <a16:creationId xmlns:a16="http://schemas.microsoft.com/office/drawing/2014/main" id="{E74502BA-2F1D-48CD-A6CD-B1CF8611DCCB}"/>
              </a:ext>
            </a:extLst>
          </p:cNvPr>
          <p:cNvSpPr txBox="1"/>
          <p:nvPr/>
        </p:nvSpPr>
        <p:spPr>
          <a:xfrm>
            <a:off x="9019561" y="4828728"/>
            <a:ext cx="284052" cy="369332"/>
          </a:xfrm>
          <a:prstGeom prst="rect">
            <a:avLst/>
          </a:prstGeom>
          <a:noFill/>
        </p:spPr>
        <p:txBody>
          <a:bodyPr wrap="none" rtlCol="0">
            <a:spAutoFit/>
          </a:bodyPr>
          <a:lstStyle/>
          <a:p>
            <a:r>
              <a:rPr lang="en-US" dirty="0">
                <a:latin typeface="Calibri" pitchFamily="34" charset="0"/>
              </a:rPr>
              <a:t>x</a:t>
            </a:r>
          </a:p>
        </p:txBody>
      </p:sp>
      <p:sp>
        <p:nvSpPr>
          <p:cNvPr id="32" name="TextBox 31">
            <a:extLst>
              <a:ext uri="{FF2B5EF4-FFF2-40B4-BE49-F238E27FC236}">
                <a16:creationId xmlns:a16="http://schemas.microsoft.com/office/drawing/2014/main" id="{D907C582-4E9C-476C-81F1-B56179EB6B42}"/>
              </a:ext>
            </a:extLst>
          </p:cNvPr>
          <p:cNvSpPr txBox="1"/>
          <p:nvPr/>
        </p:nvSpPr>
        <p:spPr>
          <a:xfrm>
            <a:off x="7551103" y="4828728"/>
            <a:ext cx="300082" cy="369332"/>
          </a:xfrm>
          <a:prstGeom prst="rect">
            <a:avLst/>
          </a:prstGeom>
          <a:noFill/>
        </p:spPr>
        <p:txBody>
          <a:bodyPr wrap="none" rtlCol="0">
            <a:spAutoFit/>
          </a:bodyPr>
          <a:lstStyle/>
          <a:p>
            <a:r>
              <a:rPr lang="en-US" dirty="0">
                <a:latin typeface="Calibri" pitchFamily="34" charset="0"/>
              </a:rPr>
              <a:t>=</a:t>
            </a:r>
          </a:p>
        </p:txBody>
      </p:sp>
      <p:sp>
        <p:nvSpPr>
          <p:cNvPr id="31" name="Rectangle 30">
            <a:extLst>
              <a:ext uri="{FF2B5EF4-FFF2-40B4-BE49-F238E27FC236}">
                <a16:creationId xmlns:a16="http://schemas.microsoft.com/office/drawing/2014/main" id="{FE3046C0-B221-4DD9-A177-CCE0EAFD5195}"/>
              </a:ext>
            </a:extLst>
          </p:cNvPr>
          <p:cNvSpPr/>
          <p:nvPr/>
        </p:nvSpPr>
        <p:spPr bwMode="auto">
          <a:xfrm>
            <a:off x="6414651" y="448806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sz="1600" dirty="0">
                <a:latin typeface="Courier New" pitchFamily="49" charset="0"/>
                <a:cs typeface="Courier New" pitchFamily="49" charset="0"/>
              </a:rPr>
              <a:t>c</a:t>
            </a:r>
          </a:p>
        </p:txBody>
      </p:sp>
      <p:sp>
        <p:nvSpPr>
          <p:cNvPr id="33" name="Rectangle 32">
            <a:extLst>
              <a:ext uri="{FF2B5EF4-FFF2-40B4-BE49-F238E27FC236}">
                <a16:creationId xmlns:a16="http://schemas.microsoft.com/office/drawing/2014/main" id="{7A86F82A-C35D-44DE-9956-07B7A6B17699}"/>
              </a:ext>
            </a:extLst>
          </p:cNvPr>
          <p:cNvSpPr/>
          <p:nvPr/>
        </p:nvSpPr>
        <p:spPr bwMode="auto">
          <a:xfrm>
            <a:off x="7058119" y="5280224"/>
            <a:ext cx="186268" cy="186268"/>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dirty="0">
              <a:latin typeface="Calibri" pitchFamily="34" charset="0"/>
            </a:endParaRPr>
          </a:p>
        </p:txBody>
      </p:sp>
      <p:sp>
        <p:nvSpPr>
          <p:cNvPr id="26" name="Rectangle 25">
            <a:extLst>
              <a:ext uri="{FF2B5EF4-FFF2-40B4-BE49-F238E27FC236}">
                <a16:creationId xmlns:a16="http://schemas.microsoft.com/office/drawing/2014/main" id="{28ED4D30-5B78-4927-8D0E-37105BC6CFE4}"/>
              </a:ext>
            </a:extLst>
          </p:cNvPr>
          <p:cNvSpPr/>
          <p:nvPr/>
        </p:nvSpPr>
        <p:spPr bwMode="auto">
          <a:xfrm>
            <a:off x="7883109" y="448806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sz="1600" dirty="0">
                <a:latin typeface="Courier New" pitchFamily="49" charset="0"/>
                <a:cs typeface="Courier New" pitchFamily="49" charset="0"/>
              </a:rPr>
              <a:t>a</a:t>
            </a:r>
          </a:p>
        </p:txBody>
      </p:sp>
      <p:sp>
        <p:nvSpPr>
          <p:cNvPr id="34" name="Rectangle 33">
            <a:extLst>
              <a:ext uri="{FF2B5EF4-FFF2-40B4-BE49-F238E27FC236}">
                <a16:creationId xmlns:a16="http://schemas.microsoft.com/office/drawing/2014/main" id="{C6BAAE8C-75AD-4117-83D4-FCE44A310394}"/>
              </a:ext>
            </a:extLst>
          </p:cNvPr>
          <p:cNvSpPr/>
          <p:nvPr/>
        </p:nvSpPr>
        <p:spPr bwMode="auto">
          <a:xfrm>
            <a:off x="7876697" y="5245298"/>
            <a:ext cx="1143000" cy="228600"/>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dirty="0">
              <a:latin typeface="Calibri" pitchFamily="34" charset="0"/>
            </a:endParaRPr>
          </a:p>
        </p:txBody>
      </p:sp>
      <p:cxnSp>
        <p:nvCxnSpPr>
          <p:cNvPr id="36" name="Straight Connector 35">
            <a:extLst>
              <a:ext uri="{FF2B5EF4-FFF2-40B4-BE49-F238E27FC236}">
                <a16:creationId xmlns:a16="http://schemas.microsoft.com/office/drawing/2014/main" id="{2F2464C9-8DC4-47D3-B33E-0D2A58F80ADC}"/>
              </a:ext>
            </a:extLst>
          </p:cNvPr>
          <p:cNvCxnSpPr/>
          <p:nvPr/>
        </p:nvCxnSpPr>
        <p:spPr bwMode="auto">
          <a:xfrm rot="5400000">
            <a:off x="8440274" y="5350337"/>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37" name="Straight Connector 36">
            <a:extLst>
              <a:ext uri="{FF2B5EF4-FFF2-40B4-BE49-F238E27FC236}">
                <a16:creationId xmlns:a16="http://schemas.microsoft.com/office/drawing/2014/main" id="{891CF6E2-B104-47A6-BF3A-49562FAD4DC6}"/>
              </a:ext>
            </a:extLst>
          </p:cNvPr>
          <p:cNvCxnSpPr/>
          <p:nvPr/>
        </p:nvCxnSpPr>
        <p:spPr bwMode="auto">
          <a:xfrm rot="5400000">
            <a:off x="8677341" y="5350337"/>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38" name="Straight Connector 37">
            <a:extLst>
              <a:ext uri="{FF2B5EF4-FFF2-40B4-BE49-F238E27FC236}">
                <a16:creationId xmlns:a16="http://schemas.microsoft.com/office/drawing/2014/main" id="{8A4B92C9-1BCA-47B0-B14E-3C9394CE589C}"/>
              </a:ext>
            </a:extLst>
          </p:cNvPr>
          <p:cNvCxnSpPr/>
          <p:nvPr/>
        </p:nvCxnSpPr>
        <p:spPr bwMode="auto">
          <a:xfrm rot="5400000">
            <a:off x="7976195" y="5350337"/>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39" name="Straight Connector 38">
            <a:extLst>
              <a:ext uri="{FF2B5EF4-FFF2-40B4-BE49-F238E27FC236}">
                <a16:creationId xmlns:a16="http://schemas.microsoft.com/office/drawing/2014/main" id="{18C6972A-584F-428E-937A-A4D0A427DC54}"/>
              </a:ext>
            </a:extLst>
          </p:cNvPr>
          <p:cNvCxnSpPr/>
          <p:nvPr/>
        </p:nvCxnSpPr>
        <p:spPr bwMode="auto">
          <a:xfrm rot="5400000">
            <a:off x="8204795" y="5350337"/>
            <a:ext cx="228600" cy="1588"/>
          </a:xfrm>
          <a:prstGeom prst="line">
            <a:avLst/>
          </a:prstGeom>
          <a:noFill/>
          <a:ln w="25400" cap="flat" cmpd="sng" algn="ctr">
            <a:solidFill>
              <a:schemeClr val="bg1"/>
            </a:solidFill>
            <a:prstDash val="solid"/>
            <a:round/>
            <a:headEnd type="none" w="med" len="med"/>
            <a:tailEnd type="none" w="med" len="med"/>
          </a:ln>
          <a:effectLst/>
        </p:spPr>
      </p:cxnSp>
      <p:sp>
        <p:nvSpPr>
          <p:cNvPr id="27" name="Rectangle 26">
            <a:extLst>
              <a:ext uri="{FF2B5EF4-FFF2-40B4-BE49-F238E27FC236}">
                <a16:creationId xmlns:a16="http://schemas.microsoft.com/office/drawing/2014/main" id="{A392F04A-C744-4C5B-8F2E-C32D2902E69D}"/>
              </a:ext>
            </a:extLst>
          </p:cNvPr>
          <p:cNvSpPr/>
          <p:nvPr/>
        </p:nvSpPr>
        <p:spPr bwMode="auto">
          <a:xfrm>
            <a:off x="9338743" y="448806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sz="1600" dirty="0">
                <a:latin typeface="Courier New" pitchFamily="49" charset="0"/>
                <a:cs typeface="Courier New" pitchFamily="49" charset="0"/>
              </a:rPr>
              <a:t>b</a:t>
            </a:r>
          </a:p>
        </p:txBody>
      </p:sp>
      <p:sp>
        <p:nvSpPr>
          <p:cNvPr id="35" name="Rectangle 34">
            <a:extLst>
              <a:ext uri="{FF2B5EF4-FFF2-40B4-BE49-F238E27FC236}">
                <a16:creationId xmlns:a16="http://schemas.microsoft.com/office/drawing/2014/main" id="{68DFEAE3-27F8-4DC8-A369-1307088C2631}"/>
              </a:ext>
            </a:extLst>
          </p:cNvPr>
          <p:cNvSpPr/>
          <p:nvPr/>
        </p:nvSpPr>
        <p:spPr bwMode="auto">
          <a:xfrm rot="5400000">
            <a:off x="9450146" y="4940498"/>
            <a:ext cx="1143000" cy="228600"/>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dirty="0">
              <a:latin typeface="Calibri" pitchFamily="34" charset="0"/>
            </a:endParaRPr>
          </a:p>
        </p:txBody>
      </p:sp>
      <p:grpSp>
        <p:nvGrpSpPr>
          <p:cNvPr id="40" name="Group 30">
            <a:extLst>
              <a:ext uri="{FF2B5EF4-FFF2-40B4-BE49-F238E27FC236}">
                <a16:creationId xmlns:a16="http://schemas.microsoft.com/office/drawing/2014/main" id="{8025DCB2-8878-48C2-B6DD-66582B3C92C9}"/>
              </a:ext>
            </a:extLst>
          </p:cNvPr>
          <p:cNvGrpSpPr/>
          <p:nvPr/>
        </p:nvGrpSpPr>
        <p:grpSpPr>
          <a:xfrm rot="5400000">
            <a:off x="9661812" y="4948965"/>
            <a:ext cx="702734" cy="228600"/>
            <a:chOff x="2650069" y="6316133"/>
            <a:chExt cx="702734" cy="228600"/>
          </a:xfrm>
        </p:grpSpPr>
        <p:cxnSp>
          <p:nvCxnSpPr>
            <p:cNvPr id="41" name="Straight Connector 40">
              <a:extLst>
                <a:ext uri="{FF2B5EF4-FFF2-40B4-BE49-F238E27FC236}">
                  <a16:creationId xmlns:a16="http://schemas.microsoft.com/office/drawing/2014/main" id="{11A62ED6-023E-4AEE-910D-8356A653496D}"/>
                </a:ext>
              </a:extLst>
            </p:cNvPr>
            <p:cNvCxnSpPr/>
            <p:nvPr/>
          </p:nvCxnSpPr>
          <p:spPr bwMode="auto">
            <a:xfrm rot="5400000">
              <a:off x="3000642" y="6429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42" name="Straight Connector 41">
              <a:extLst>
                <a:ext uri="{FF2B5EF4-FFF2-40B4-BE49-F238E27FC236}">
                  <a16:creationId xmlns:a16="http://schemas.microsoft.com/office/drawing/2014/main" id="{66D4DD51-FEAE-4225-B0E2-3DA499D4C75F}"/>
                </a:ext>
              </a:extLst>
            </p:cNvPr>
            <p:cNvCxnSpPr/>
            <p:nvPr/>
          </p:nvCxnSpPr>
          <p:spPr bwMode="auto">
            <a:xfrm rot="5400000">
              <a:off x="3237709" y="6429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43" name="Straight Connector 42">
              <a:extLst>
                <a:ext uri="{FF2B5EF4-FFF2-40B4-BE49-F238E27FC236}">
                  <a16:creationId xmlns:a16="http://schemas.microsoft.com/office/drawing/2014/main" id="{038B7E8A-E3E8-4554-9533-04DE2CE69903}"/>
                </a:ext>
              </a:extLst>
            </p:cNvPr>
            <p:cNvCxnSpPr/>
            <p:nvPr/>
          </p:nvCxnSpPr>
          <p:spPr bwMode="auto">
            <a:xfrm rot="5400000">
              <a:off x="2536563" y="6429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44" name="Straight Connector 43">
              <a:extLst>
                <a:ext uri="{FF2B5EF4-FFF2-40B4-BE49-F238E27FC236}">
                  <a16:creationId xmlns:a16="http://schemas.microsoft.com/office/drawing/2014/main" id="{513AB1D4-FA8E-41B7-97EE-AE2B11CEFCE5}"/>
                </a:ext>
              </a:extLst>
            </p:cNvPr>
            <p:cNvCxnSpPr/>
            <p:nvPr/>
          </p:nvCxnSpPr>
          <p:spPr bwMode="auto">
            <a:xfrm rot="5400000">
              <a:off x="2765163" y="6429639"/>
              <a:ext cx="228600" cy="1588"/>
            </a:xfrm>
            <a:prstGeom prst="line">
              <a:avLst/>
            </a:prstGeom>
            <a:noFill/>
            <a:ln w="25400" cap="flat" cmpd="sng" algn="ctr">
              <a:solidFill>
                <a:schemeClr val="bg1"/>
              </a:solidFill>
              <a:prstDash val="solid"/>
              <a:round/>
              <a:headEnd type="none" w="med" len="med"/>
              <a:tailEnd type="none" w="med" len="med"/>
            </a:ln>
            <a:effectLst/>
          </p:spPr>
        </p:cxnSp>
      </p:grpSp>
      <p:sp>
        <p:nvSpPr>
          <p:cNvPr id="45" name="TextBox 44">
            <a:extLst>
              <a:ext uri="{FF2B5EF4-FFF2-40B4-BE49-F238E27FC236}">
                <a16:creationId xmlns:a16="http://schemas.microsoft.com/office/drawing/2014/main" id="{6A7946FB-2913-4DCB-AA07-66C8E7B4904A}"/>
              </a:ext>
            </a:extLst>
          </p:cNvPr>
          <p:cNvSpPr txBox="1"/>
          <p:nvPr/>
        </p:nvSpPr>
        <p:spPr>
          <a:xfrm>
            <a:off x="9244758" y="5790368"/>
            <a:ext cx="1308243" cy="307777"/>
          </a:xfrm>
          <a:prstGeom prst="rect">
            <a:avLst/>
          </a:prstGeom>
          <a:solidFill>
            <a:schemeClr val="bg1"/>
          </a:solidFill>
        </p:spPr>
        <p:txBody>
          <a:bodyPr wrap="none" rtlCol="0">
            <a:spAutoFit/>
          </a:bodyPr>
          <a:lstStyle/>
          <a:p>
            <a:r>
              <a:rPr lang="en-US" sz="1400" dirty="0">
                <a:solidFill>
                  <a:schemeClr val="tx1">
                    <a:lumMod val="65000"/>
                    <a:lumOff val="35000"/>
                  </a:schemeClr>
                </a:solidFill>
                <a:latin typeface="Calibri" pitchFamily="34" charset="0"/>
              </a:rPr>
              <a:t>Block size B x B</a:t>
            </a:r>
          </a:p>
        </p:txBody>
      </p:sp>
      <p:cxnSp>
        <p:nvCxnSpPr>
          <p:cNvPr id="46" name="Straight Arrow Connector 45">
            <a:extLst>
              <a:ext uri="{FF2B5EF4-FFF2-40B4-BE49-F238E27FC236}">
                <a16:creationId xmlns:a16="http://schemas.microsoft.com/office/drawing/2014/main" id="{33D42475-0CD1-4B59-9811-926090145B32}"/>
              </a:ext>
            </a:extLst>
          </p:cNvPr>
          <p:cNvCxnSpPr>
            <a:cxnSpLocks/>
            <a:stCxn id="45" idx="0"/>
          </p:cNvCxnSpPr>
          <p:nvPr/>
        </p:nvCxnSpPr>
        <p:spPr bwMode="auto">
          <a:xfrm flipV="1">
            <a:off x="9898880" y="5626299"/>
            <a:ext cx="156729" cy="164068"/>
          </a:xfrm>
          <a:prstGeom prst="straightConnector1">
            <a:avLst/>
          </a:prstGeom>
          <a:noFill/>
          <a:ln w="25400" cap="flat" cmpd="sng" algn="ctr">
            <a:solidFill>
              <a:schemeClr val="tx1"/>
            </a:solidFill>
            <a:prstDash val="solid"/>
            <a:round/>
            <a:headEnd type="none" w="med" len="med"/>
            <a:tailEnd type="arrow"/>
          </a:ln>
          <a:effectLst/>
        </p:spPr>
      </p:cxnSp>
      <p:sp>
        <p:nvSpPr>
          <p:cNvPr id="53" name="Rectangle 7">
            <a:extLst>
              <a:ext uri="{FF2B5EF4-FFF2-40B4-BE49-F238E27FC236}">
                <a16:creationId xmlns:a16="http://schemas.microsoft.com/office/drawing/2014/main" id="{C856EAD6-8BFF-4292-8411-09D03BF3F5FF}"/>
              </a:ext>
            </a:extLst>
          </p:cNvPr>
          <p:cNvSpPr>
            <a:spLocks noChangeArrowheads="1"/>
          </p:cNvSpPr>
          <p:nvPr/>
        </p:nvSpPr>
        <p:spPr bwMode="auto">
          <a:xfrm>
            <a:off x="6394295" y="650278"/>
            <a:ext cx="5132792" cy="3536866"/>
          </a:xfrm>
          <a:prstGeom prst="rect">
            <a:avLst/>
          </a:prstGeom>
          <a:solidFill>
            <a:srgbClr val="F6F5BD"/>
          </a:solidFill>
          <a:ln w="12700" cmpd="thickThin">
            <a:noFill/>
            <a:miter lim="800000"/>
            <a:headEnd/>
            <a:tailEnd/>
          </a:ln>
          <a:effectLst/>
        </p:spPr>
        <p:txBody>
          <a:bodyPr wrap="square" lIns="90487" tIns="44450" rIns="90487" bIns="44450">
            <a:spAutoFit/>
          </a:bodyPr>
          <a:lstStyle/>
          <a:p>
            <a:pPr algn="l">
              <a:lnSpc>
                <a:spcPct val="100000"/>
              </a:lnSpc>
            </a:pPr>
            <a:r>
              <a:rPr lang="en-US" sz="1600" dirty="0">
                <a:latin typeface="Consolas" panose="020B0609020204030204" pitchFamily="49" charset="0"/>
              </a:rPr>
              <a:t>void mmm(double *a, double *b,</a:t>
            </a:r>
          </a:p>
          <a:p>
            <a:pPr algn="l">
              <a:lnSpc>
                <a:spcPct val="100000"/>
              </a:lnSpc>
            </a:pPr>
            <a:r>
              <a:rPr lang="en-US" sz="1600" dirty="0">
                <a:latin typeface="Consolas" panose="020B0609020204030204" pitchFamily="49" charset="0"/>
              </a:rPr>
              <a:t>         double *c, int n) {</a:t>
            </a:r>
          </a:p>
          <a:p>
            <a:pPr algn="l">
              <a:lnSpc>
                <a:spcPct val="100000"/>
              </a:lnSpc>
            </a:pPr>
            <a:r>
              <a:rPr lang="en-US" sz="1600" dirty="0">
                <a:latin typeface="Consolas" panose="020B0609020204030204" pitchFamily="49" charset="0"/>
              </a:rPr>
              <a:t>  </a:t>
            </a:r>
            <a:r>
              <a:rPr lang="en-US" sz="1600" dirty="0" err="1">
                <a:latin typeface="Consolas" panose="020B0609020204030204" pitchFamily="49" charset="0"/>
              </a:rPr>
              <a:t>memset</a:t>
            </a:r>
            <a:r>
              <a:rPr lang="en-US" sz="1600" dirty="0">
                <a:latin typeface="Consolas" panose="020B0609020204030204" pitchFamily="49" charset="0"/>
              </a:rPr>
              <a:t>(c, 0, n*n*</a:t>
            </a:r>
            <a:r>
              <a:rPr lang="en-US" sz="1600" dirty="0" err="1">
                <a:latin typeface="Consolas" panose="020B0609020204030204" pitchFamily="49" charset="0"/>
              </a:rPr>
              <a:t>sizeof</a:t>
            </a:r>
            <a:r>
              <a:rPr lang="en-US" sz="1600" dirty="0">
                <a:latin typeface="Consolas" panose="020B0609020204030204" pitchFamily="49" charset="0"/>
              </a:rPr>
              <a:t>(double));</a:t>
            </a:r>
          </a:p>
          <a:p>
            <a:pPr algn="l">
              <a:lnSpc>
                <a:spcPct val="100000"/>
              </a:lnSpc>
            </a:pPr>
            <a:endParaRPr lang="en-US" sz="1600" dirty="0">
              <a:latin typeface="Consolas" panose="020B0609020204030204" pitchFamily="49" charset="0"/>
            </a:endParaRPr>
          </a:p>
          <a:p>
            <a:pPr algn="l">
              <a:lnSpc>
                <a:spcPct val="100000"/>
              </a:lnSpc>
            </a:pPr>
            <a:r>
              <a:rPr lang="en-US" sz="1600" dirty="0">
                <a:latin typeface="Consolas" panose="020B0609020204030204" pitchFamily="49" charset="0"/>
              </a:rPr>
              <a:t>  int </a:t>
            </a:r>
            <a:r>
              <a:rPr lang="en-US" sz="1600" dirty="0" err="1">
                <a:latin typeface="Consolas" panose="020B0609020204030204" pitchFamily="49" charset="0"/>
              </a:rPr>
              <a:t>i</a:t>
            </a:r>
            <a:r>
              <a:rPr lang="en-US" sz="1600" dirty="0">
                <a:latin typeface="Consolas" panose="020B0609020204030204" pitchFamily="49" charset="0"/>
              </a:rPr>
              <a:t>, j, k, i1, j1, k1;</a:t>
            </a:r>
          </a:p>
          <a:p>
            <a:pPr algn="l">
              <a:lnSpc>
                <a:spcPct val="100000"/>
              </a:lnSpc>
            </a:pPr>
            <a:r>
              <a:rPr lang="en-US" sz="1600" dirty="0">
                <a:latin typeface="Consolas" panose="020B0609020204030204" pitchFamily="49" charset="0"/>
              </a:rPr>
              <a:t>  for (</a:t>
            </a:r>
            <a:r>
              <a:rPr lang="en-US" sz="1600" dirty="0" err="1">
                <a:latin typeface="Consolas" panose="020B0609020204030204" pitchFamily="49" charset="0"/>
              </a:rPr>
              <a:t>i</a:t>
            </a:r>
            <a:r>
              <a:rPr lang="en-US" sz="1600" dirty="0">
                <a:latin typeface="Consolas" panose="020B0609020204030204" pitchFamily="49" charset="0"/>
              </a:rPr>
              <a:t> = 0; </a:t>
            </a:r>
            <a:r>
              <a:rPr lang="en-US" sz="1600" dirty="0" err="1">
                <a:latin typeface="Consolas" panose="020B0609020204030204" pitchFamily="49" charset="0"/>
              </a:rPr>
              <a:t>i</a:t>
            </a:r>
            <a:r>
              <a:rPr lang="en-US" sz="1600" dirty="0">
                <a:latin typeface="Consolas" panose="020B0609020204030204" pitchFamily="49" charset="0"/>
              </a:rPr>
              <a:t> &lt; n; </a:t>
            </a:r>
            <a:r>
              <a:rPr lang="en-US" sz="1600" dirty="0" err="1">
                <a:latin typeface="Consolas" panose="020B0609020204030204" pitchFamily="49" charset="0"/>
              </a:rPr>
              <a:t>i</a:t>
            </a:r>
            <a:r>
              <a:rPr lang="en-US" sz="1600" dirty="0">
                <a:latin typeface="Consolas" panose="020B0609020204030204" pitchFamily="49" charset="0"/>
              </a:rPr>
              <a:t>+=B)</a:t>
            </a:r>
          </a:p>
          <a:p>
            <a:pPr algn="l">
              <a:lnSpc>
                <a:spcPct val="100000"/>
              </a:lnSpc>
            </a:pPr>
            <a:r>
              <a:rPr lang="en-US" sz="1600" dirty="0">
                <a:latin typeface="Consolas" panose="020B0609020204030204" pitchFamily="49" charset="0"/>
              </a:rPr>
              <a:t>    for (j = 0; j &lt; n; j+=B)</a:t>
            </a:r>
          </a:p>
          <a:p>
            <a:pPr algn="l">
              <a:lnSpc>
                <a:spcPct val="100000"/>
              </a:lnSpc>
            </a:pPr>
            <a:r>
              <a:rPr lang="en-US" sz="1600" dirty="0">
                <a:latin typeface="Consolas" panose="020B0609020204030204" pitchFamily="49" charset="0"/>
              </a:rPr>
              <a:t>      for (k = 0; k &lt; n; k+=B)</a:t>
            </a:r>
          </a:p>
          <a:p>
            <a:pPr algn="l">
              <a:lnSpc>
                <a:spcPct val="100000"/>
              </a:lnSpc>
            </a:pPr>
            <a:r>
              <a:rPr lang="en-US" sz="1600" dirty="0">
                <a:latin typeface="Consolas" panose="020B0609020204030204" pitchFamily="49" charset="0"/>
              </a:rPr>
              <a:t>        for (i1 = </a:t>
            </a:r>
            <a:r>
              <a:rPr lang="en-US" sz="1600" dirty="0" err="1">
                <a:latin typeface="Consolas" panose="020B0609020204030204" pitchFamily="49" charset="0"/>
              </a:rPr>
              <a:t>i</a:t>
            </a:r>
            <a:r>
              <a:rPr lang="en-US" sz="1600" dirty="0">
                <a:latin typeface="Consolas" panose="020B0609020204030204" pitchFamily="49" charset="0"/>
              </a:rPr>
              <a:t>; i1 &lt; </a:t>
            </a:r>
            <a:r>
              <a:rPr lang="en-US" sz="1600" dirty="0" err="1">
                <a:latin typeface="Consolas" panose="020B0609020204030204" pitchFamily="49" charset="0"/>
              </a:rPr>
              <a:t>i+B</a:t>
            </a:r>
            <a:r>
              <a:rPr lang="en-US" sz="1600" dirty="0">
                <a:latin typeface="Consolas" panose="020B0609020204030204" pitchFamily="49" charset="0"/>
              </a:rPr>
              <a:t>; i1++)</a:t>
            </a:r>
          </a:p>
          <a:p>
            <a:r>
              <a:rPr lang="en-US" sz="1600" dirty="0">
                <a:latin typeface="Consolas" panose="020B0609020204030204" pitchFamily="49" charset="0"/>
              </a:rPr>
              <a:t>          for (j1 = j; j1 &lt; </a:t>
            </a:r>
            <a:r>
              <a:rPr lang="en-US" sz="1600" dirty="0" err="1">
                <a:latin typeface="Consolas" panose="020B0609020204030204" pitchFamily="49" charset="0"/>
              </a:rPr>
              <a:t>j+B</a:t>
            </a:r>
            <a:r>
              <a:rPr lang="en-US" sz="1600" dirty="0">
                <a:latin typeface="Consolas" panose="020B0609020204030204" pitchFamily="49" charset="0"/>
              </a:rPr>
              <a:t>; j1++)</a:t>
            </a:r>
          </a:p>
          <a:p>
            <a:r>
              <a:rPr lang="en-US" sz="1600" dirty="0">
                <a:latin typeface="Consolas" panose="020B0609020204030204" pitchFamily="49" charset="0"/>
              </a:rPr>
              <a:t>            for (k1 = k; k1 &lt; </a:t>
            </a:r>
            <a:r>
              <a:rPr lang="en-US" sz="1600" dirty="0" err="1">
                <a:latin typeface="Consolas" panose="020B0609020204030204" pitchFamily="49" charset="0"/>
              </a:rPr>
              <a:t>k+B</a:t>
            </a:r>
            <a:r>
              <a:rPr lang="en-US" sz="1600" dirty="0">
                <a:latin typeface="Consolas" panose="020B0609020204030204" pitchFamily="49" charset="0"/>
              </a:rPr>
              <a:t>; k1++)</a:t>
            </a:r>
          </a:p>
          <a:p>
            <a:pPr algn="l">
              <a:lnSpc>
                <a:spcPct val="100000"/>
              </a:lnSpc>
            </a:pPr>
            <a:r>
              <a:rPr lang="en-US" sz="1600" dirty="0">
                <a:latin typeface="Consolas" panose="020B0609020204030204" pitchFamily="49" charset="0"/>
              </a:rPr>
              <a:t>	   c[i1*n+j1] += a[i1*n + k1]</a:t>
            </a:r>
          </a:p>
          <a:p>
            <a:pPr algn="l">
              <a:lnSpc>
                <a:spcPct val="100000"/>
              </a:lnSpc>
            </a:pPr>
            <a:r>
              <a:rPr lang="en-US" sz="1600" dirty="0">
                <a:latin typeface="Consolas" panose="020B0609020204030204" pitchFamily="49" charset="0"/>
              </a:rPr>
              <a:t>                          * b[k1*n + j1];</a:t>
            </a:r>
          </a:p>
          <a:p>
            <a:pPr algn="l">
              <a:lnSpc>
                <a:spcPct val="100000"/>
              </a:lnSpc>
            </a:pPr>
            <a:r>
              <a:rPr lang="en-US" sz="1600" dirty="0">
                <a:latin typeface="Consolas" panose="020B0609020204030204" pitchFamily="49" charset="0"/>
              </a:rPr>
              <a:t>}</a:t>
            </a:r>
          </a:p>
        </p:txBody>
      </p:sp>
      <p:sp>
        <p:nvSpPr>
          <p:cNvPr id="54" name="Rectangle 53">
            <a:extLst>
              <a:ext uri="{FF2B5EF4-FFF2-40B4-BE49-F238E27FC236}">
                <a16:creationId xmlns:a16="http://schemas.microsoft.com/office/drawing/2014/main" id="{501DE2E0-67EE-4D49-A82A-C0B5C0DDD648}"/>
              </a:ext>
            </a:extLst>
          </p:cNvPr>
          <p:cNvSpPr/>
          <p:nvPr/>
        </p:nvSpPr>
        <p:spPr bwMode="auto">
          <a:xfrm>
            <a:off x="2495165" y="6214202"/>
            <a:ext cx="7201670" cy="358870"/>
          </a:xfrm>
          <a:prstGeom prst="rect">
            <a:avLst/>
          </a:prstGeom>
          <a:solidFill>
            <a:srgbClr val="FFC000"/>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a:r>
              <a:rPr lang="en-US" dirty="0">
                <a:latin typeface="Calibri" pitchFamily="34" charset="0"/>
              </a:rPr>
              <a:t>Compiler cannot do this transformation automatically</a:t>
            </a:r>
          </a:p>
        </p:txBody>
      </p:sp>
      <p:sp>
        <p:nvSpPr>
          <p:cNvPr id="47" name="Slide Number Placeholder 2">
            <a:extLst>
              <a:ext uri="{FF2B5EF4-FFF2-40B4-BE49-F238E27FC236}">
                <a16:creationId xmlns:a16="http://schemas.microsoft.com/office/drawing/2014/main" id="{8C2207A5-DA7D-44C7-8F3E-27C936C2A6FD}"/>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50</a:t>
            </a:fld>
            <a:endParaRPr lang="en-US" dirty="0"/>
          </a:p>
        </p:txBody>
      </p:sp>
    </p:spTree>
    <p:extLst>
      <p:ext uri="{BB962C8B-B14F-4D97-AF65-F5344CB8AC3E}">
        <p14:creationId xmlns:p14="http://schemas.microsoft.com/office/powerpoint/2010/main" val="413036738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BF25F-4EE6-225D-E7E4-2C05C2B53B12}"/>
              </a:ext>
            </a:extLst>
          </p:cNvPr>
          <p:cNvSpPr>
            <a:spLocks noGrp="1"/>
          </p:cNvSpPr>
          <p:nvPr>
            <p:ph type="title"/>
          </p:nvPr>
        </p:nvSpPr>
        <p:spPr/>
        <p:txBody>
          <a:bodyPr/>
          <a:lstStyle/>
          <a:p>
            <a:r>
              <a:rPr lang="en-US" dirty="0"/>
              <a:t>Break</a:t>
            </a:r>
          </a:p>
        </p:txBody>
      </p:sp>
      <p:sp>
        <p:nvSpPr>
          <p:cNvPr id="3" name="Slide Number Placeholder 2">
            <a:extLst>
              <a:ext uri="{FF2B5EF4-FFF2-40B4-BE49-F238E27FC236}">
                <a16:creationId xmlns:a16="http://schemas.microsoft.com/office/drawing/2014/main" id="{1E33A556-3670-054F-0423-A7058484E0A5}"/>
              </a:ext>
            </a:extLst>
          </p:cNvPr>
          <p:cNvSpPr>
            <a:spLocks noGrp="1"/>
          </p:cNvSpPr>
          <p:nvPr>
            <p:ph type="sldNum" sz="quarter" idx="12"/>
          </p:nvPr>
        </p:nvSpPr>
        <p:spPr/>
        <p:txBody>
          <a:bodyPr/>
          <a:lstStyle/>
          <a:p>
            <a:fld id="{0778C724-3839-4D76-A707-B4C23905D055}" type="slidenum">
              <a:rPr lang="en-US" smtClean="0"/>
              <a:t>51</a:t>
            </a:fld>
            <a:endParaRPr lang="en-US"/>
          </a:p>
        </p:txBody>
      </p:sp>
    </p:spTree>
    <p:extLst>
      <p:ext uri="{BB962C8B-B14F-4D97-AF65-F5344CB8AC3E}">
        <p14:creationId xmlns:p14="http://schemas.microsoft.com/office/powerpoint/2010/main" val="25582934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E4CC8D-826F-4242-A164-B180748AA694}"/>
              </a:ext>
            </a:extLst>
          </p:cNvPr>
          <p:cNvSpPr>
            <a:spLocks noGrp="1"/>
          </p:cNvSpPr>
          <p:nvPr>
            <p:ph type="sldNum" sz="quarter" idx="12"/>
          </p:nvPr>
        </p:nvSpPr>
        <p:spPr/>
        <p:txBody>
          <a:bodyPr/>
          <a:lstStyle/>
          <a:p>
            <a:fld id="{0778C724-3839-4D76-A707-B4C23905D055}" type="slidenum">
              <a:rPr lang="en-US" smtClean="0"/>
              <a:pPr/>
              <a:t>52</a:t>
            </a:fld>
            <a:endParaRPr lang="en-US" dirty="0"/>
          </a:p>
        </p:txBody>
      </p:sp>
      <p:sp>
        <p:nvSpPr>
          <p:cNvPr id="8" name="Text Placeholder 7">
            <a:extLst>
              <a:ext uri="{FF2B5EF4-FFF2-40B4-BE49-F238E27FC236}">
                <a16:creationId xmlns:a16="http://schemas.microsoft.com/office/drawing/2014/main" id="{B973E2CD-F5CF-4EB2-8FFE-BEF643D03035}"/>
              </a:ext>
            </a:extLst>
          </p:cNvPr>
          <p:cNvSpPr>
            <a:spLocks noGrp="1"/>
          </p:cNvSpPr>
          <p:nvPr>
            <p:ph type="body" sz="quarter" idx="13"/>
          </p:nvPr>
        </p:nvSpPr>
        <p:spPr/>
        <p:txBody>
          <a:bodyPr/>
          <a:lstStyle/>
          <a:p>
            <a:r>
              <a:rPr lang="en-US" dirty="0"/>
              <a:t>Compilers and Optimizations</a:t>
            </a:r>
          </a:p>
          <a:p>
            <a:pPr lvl="1"/>
            <a:endParaRPr lang="en-US" dirty="0"/>
          </a:p>
          <a:p>
            <a:r>
              <a:rPr lang="en-US" dirty="0"/>
              <a:t>Local Optimizations</a:t>
            </a:r>
          </a:p>
          <a:p>
            <a:r>
              <a:rPr lang="en-US" dirty="0"/>
              <a:t>Global Optimizations</a:t>
            </a:r>
          </a:p>
          <a:p>
            <a:pPr lvl="1"/>
            <a:endParaRPr lang="en-US" dirty="0"/>
          </a:p>
          <a:p>
            <a:r>
              <a:rPr lang="en-US" dirty="0"/>
              <a:t>Obstacles to Optimization</a:t>
            </a:r>
          </a:p>
          <a:p>
            <a:pPr lvl="1"/>
            <a:endParaRPr lang="en-US" dirty="0"/>
          </a:p>
          <a:p>
            <a:r>
              <a:rPr lang="en-US" b="1" dirty="0"/>
              <a:t>GNU C Compiler (GCC)</a:t>
            </a:r>
          </a:p>
        </p:txBody>
      </p:sp>
      <p:sp>
        <p:nvSpPr>
          <p:cNvPr id="7" name="Title 6">
            <a:extLst>
              <a:ext uri="{FF2B5EF4-FFF2-40B4-BE49-F238E27FC236}">
                <a16:creationId xmlns:a16="http://schemas.microsoft.com/office/drawing/2014/main" id="{FF4148B5-F7F1-4E4C-AFA8-582DA01BECA1}"/>
              </a:ext>
            </a:extLst>
          </p:cNvPr>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9889281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CC8AE-C498-4811-8E91-6876E4E1106B}"/>
              </a:ext>
            </a:extLst>
          </p:cNvPr>
          <p:cNvSpPr>
            <a:spLocks noGrp="1"/>
          </p:cNvSpPr>
          <p:nvPr>
            <p:ph type="title"/>
          </p:nvPr>
        </p:nvSpPr>
        <p:spPr/>
        <p:txBody>
          <a:bodyPr/>
          <a:lstStyle/>
          <a:p>
            <a:r>
              <a:rPr lang="en-US" dirty="0"/>
              <a:t>GNU C Compiler (GCC)</a:t>
            </a:r>
          </a:p>
        </p:txBody>
      </p:sp>
      <p:sp>
        <p:nvSpPr>
          <p:cNvPr id="3" name="Content Placeholder 2">
            <a:extLst>
              <a:ext uri="{FF2B5EF4-FFF2-40B4-BE49-F238E27FC236}">
                <a16:creationId xmlns:a16="http://schemas.microsoft.com/office/drawing/2014/main" id="{95748590-1808-4AA5-B592-C13E71EF3804}"/>
              </a:ext>
            </a:extLst>
          </p:cNvPr>
          <p:cNvSpPr>
            <a:spLocks noGrp="1"/>
          </p:cNvSpPr>
          <p:nvPr>
            <p:ph idx="1"/>
          </p:nvPr>
        </p:nvSpPr>
        <p:spPr/>
        <p:txBody>
          <a:bodyPr/>
          <a:lstStyle/>
          <a:p>
            <a:r>
              <a:rPr lang="en-US" dirty="0"/>
              <a:t>Very widely used compiler</a:t>
            </a:r>
          </a:p>
          <a:p>
            <a:pPr lvl="1"/>
            <a:r>
              <a:rPr lang="en-US" dirty="0"/>
              <a:t>Created in 1987</a:t>
            </a:r>
          </a:p>
          <a:p>
            <a:pPr lvl="1"/>
            <a:r>
              <a:rPr lang="en-US" dirty="0"/>
              <a:t>Originally just supported C, but now supports several languages</a:t>
            </a:r>
          </a:p>
          <a:p>
            <a:pPr lvl="2"/>
            <a:r>
              <a:rPr lang="en-US" dirty="0"/>
              <a:t>C, C++, Objective-C, Fortran, Ada, D, Go</a:t>
            </a:r>
          </a:p>
          <a:p>
            <a:pPr lvl="2"/>
            <a:endParaRPr lang="en-US" dirty="0"/>
          </a:p>
          <a:p>
            <a:r>
              <a:rPr lang="en-US" dirty="0"/>
              <a:t>Collection of tools that perform the compilation steps</a:t>
            </a:r>
          </a:p>
          <a:p>
            <a:pPr lvl="1"/>
            <a:endParaRPr lang="en-US" dirty="0"/>
          </a:p>
          <a:p>
            <a:endParaRPr lang="en-US" dirty="0"/>
          </a:p>
        </p:txBody>
      </p:sp>
      <p:sp>
        <p:nvSpPr>
          <p:cNvPr id="4" name="Slide Number Placeholder 3">
            <a:extLst>
              <a:ext uri="{FF2B5EF4-FFF2-40B4-BE49-F238E27FC236}">
                <a16:creationId xmlns:a16="http://schemas.microsoft.com/office/drawing/2014/main" id="{0209BE0B-CB7E-4DEE-8347-C97B543754F9}"/>
              </a:ext>
            </a:extLst>
          </p:cNvPr>
          <p:cNvSpPr>
            <a:spLocks noGrp="1"/>
          </p:cNvSpPr>
          <p:nvPr>
            <p:ph type="sldNum" sz="quarter" idx="12"/>
          </p:nvPr>
        </p:nvSpPr>
        <p:spPr/>
        <p:txBody>
          <a:bodyPr/>
          <a:lstStyle/>
          <a:p>
            <a:fld id="{0778C724-3839-4D76-A707-B4C23905D055}" type="slidenum">
              <a:rPr lang="en-US" smtClean="0"/>
              <a:t>53</a:t>
            </a:fld>
            <a:endParaRPr lang="en-US"/>
          </a:p>
        </p:txBody>
      </p:sp>
      <p:pic>
        <p:nvPicPr>
          <p:cNvPr id="1026" name="Picture 2">
            <a:extLst>
              <a:ext uri="{FF2B5EF4-FFF2-40B4-BE49-F238E27FC236}">
                <a16:creationId xmlns:a16="http://schemas.microsoft.com/office/drawing/2014/main" id="{30CD2776-B293-459E-8067-08AED4199C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0247" y="3838575"/>
            <a:ext cx="7191375" cy="2790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58478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372F0-7A57-4E04-AB80-503279A6A9D6}"/>
              </a:ext>
            </a:extLst>
          </p:cNvPr>
          <p:cNvSpPr>
            <a:spLocks noGrp="1"/>
          </p:cNvSpPr>
          <p:nvPr>
            <p:ph type="title"/>
          </p:nvPr>
        </p:nvSpPr>
        <p:spPr/>
        <p:txBody>
          <a:bodyPr/>
          <a:lstStyle/>
          <a:p>
            <a:r>
              <a:rPr lang="en-US" dirty="0"/>
              <a:t>Enabling optimizations</a:t>
            </a:r>
          </a:p>
        </p:txBody>
      </p:sp>
      <p:sp>
        <p:nvSpPr>
          <p:cNvPr id="3" name="Content Placeholder 2">
            <a:extLst>
              <a:ext uri="{FF2B5EF4-FFF2-40B4-BE49-F238E27FC236}">
                <a16:creationId xmlns:a16="http://schemas.microsoft.com/office/drawing/2014/main" id="{14D2286D-5271-4F12-98D1-385B71F7DACA}"/>
              </a:ext>
            </a:extLst>
          </p:cNvPr>
          <p:cNvSpPr>
            <a:spLocks noGrp="1"/>
          </p:cNvSpPr>
          <p:nvPr>
            <p:ph idx="1"/>
          </p:nvPr>
        </p:nvSpPr>
        <p:spPr/>
        <p:txBody>
          <a:bodyPr/>
          <a:lstStyle/>
          <a:p>
            <a:r>
              <a:rPr lang="en-US" dirty="0"/>
              <a:t>Flag given to </a:t>
            </a:r>
            <a:r>
              <a:rPr lang="en-US" dirty="0" err="1"/>
              <a:t>gcc</a:t>
            </a:r>
            <a:r>
              <a:rPr lang="en-US" dirty="0"/>
              <a:t> chooses optimization levels</a:t>
            </a:r>
          </a:p>
          <a:p>
            <a:pPr lvl="1"/>
            <a:r>
              <a:rPr lang="en-US" dirty="0">
                <a:latin typeface="Courier New" panose="02070309020205020404" pitchFamily="49" charset="0"/>
                <a:cs typeface="Courier New" panose="02070309020205020404" pitchFamily="49" charset="0"/>
              </a:rPr>
              <a:t>-O#</a:t>
            </a:r>
            <a:r>
              <a:rPr lang="en-US" dirty="0">
                <a:cs typeface="Courier New" panose="02070309020205020404" pitchFamily="49" charset="0"/>
              </a:rPr>
              <a:t> </a:t>
            </a:r>
            <a:r>
              <a:rPr lang="en-US" dirty="0"/>
              <a:t>where </a:t>
            </a:r>
            <a:r>
              <a:rPr lang="en-US" dirty="0">
                <a:latin typeface="Courier New" panose="02070309020205020404" pitchFamily="49" charset="0"/>
                <a:cs typeface="Courier New" panose="02070309020205020404" pitchFamily="49" charset="0"/>
              </a:rPr>
              <a:t>#</a:t>
            </a:r>
            <a:r>
              <a:rPr lang="en-US" dirty="0"/>
              <a:t> is one of {0, 1, 2, 3, s} (and a few custom others)</a:t>
            </a:r>
          </a:p>
          <a:p>
            <a:pPr lvl="1"/>
            <a:r>
              <a:rPr lang="en-US" dirty="0"/>
              <a:t>(that’s a capital Oh not a zero)</a:t>
            </a:r>
          </a:p>
          <a:p>
            <a:pPr lvl="1"/>
            <a:endParaRPr lang="en-US" dirty="0"/>
          </a:p>
          <a:p>
            <a:r>
              <a:rPr lang="en-US" dirty="0"/>
              <a:t>-O0 is the default (oh zero)</a:t>
            </a:r>
          </a:p>
          <a:p>
            <a:pPr lvl="1"/>
            <a:r>
              <a:rPr lang="en-US" dirty="0"/>
              <a:t>Almost all optimizations are disabled</a:t>
            </a:r>
          </a:p>
          <a:p>
            <a:pPr lvl="1"/>
            <a:r>
              <a:rPr lang="en-US" dirty="0"/>
              <a:t>Code compiles more quickly!</a:t>
            </a:r>
          </a:p>
          <a:p>
            <a:pPr lvl="1"/>
            <a:r>
              <a:rPr lang="en-US" dirty="0"/>
              <a:t>Code does what you expect</a:t>
            </a:r>
          </a:p>
        </p:txBody>
      </p:sp>
      <p:sp>
        <p:nvSpPr>
          <p:cNvPr id="4" name="Slide Number Placeholder 3">
            <a:extLst>
              <a:ext uri="{FF2B5EF4-FFF2-40B4-BE49-F238E27FC236}">
                <a16:creationId xmlns:a16="http://schemas.microsoft.com/office/drawing/2014/main" id="{E14F9A12-21D7-4EBC-B4A3-6508EC0A862B}"/>
              </a:ext>
            </a:extLst>
          </p:cNvPr>
          <p:cNvSpPr>
            <a:spLocks noGrp="1"/>
          </p:cNvSpPr>
          <p:nvPr>
            <p:ph type="sldNum" sz="quarter" idx="12"/>
          </p:nvPr>
        </p:nvSpPr>
        <p:spPr/>
        <p:txBody>
          <a:bodyPr/>
          <a:lstStyle/>
          <a:p>
            <a:fld id="{0778C724-3839-4D76-A707-B4C23905D055}" type="slidenum">
              <a:rPr lang="en-US" smtClean="0"/>
              <a:t>54</a:t>
            </a:fld>
            <a:endParaRPr lang="en-US"/>
          </a:p>
        </p:txBody>
      </p:sp>
    </p:spTree>
    <p:extLst>
      <p:ext uri="{BB962C8B-B14F-4D97-AF65-F5344CB8AC3E}">
        <p14:creationId xmlns:p14="http://schemas.microsoft.com/office/powerpoint/2010/main" val="4795044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9A6B2-FA2F-4201-8F7F-9F1D8A88E70C}"/>
              </a:ext>
            </a:extLst>
          </p:cNvPr>
          <p:cNvSpPr>
            <a:spLocks noGrp="1"/>
          </p:cNvSpPr>
          <p:nvPr>
            <p:ph type="title"/>
          </p:nvPr>
        </p:nvSpPr>
        <p:spPr/>
        <p:txBody>
          <a:bodyPr/>
          <a:lstStyle/>
          <a:p>
            <a:r>
              <a:rPr lang="en-US" dirty="0"/>
              <a:t>More advanced optimizations</a:t>
            </a:r>
          </a:p>
        </p:txBody>
      </p:sp>
      <p:sp>
        <p:nvSpPr>
          <p:cNvPr id="3" name="Content Placeholder 2">
            <a:extLst>
              <a:ext uri="{FF2B5EF4-FFF2-40B4-BE49-F238E27FC236}">
                <a16:creationId xmlns:a16="http://schemas.microsoft.com/office/drawing/2014/main" id="{E611B6CA-E8C5-4CF2-9A38-E5B1B7B8E5CE}"/>
              </a:ext>
            </a:extLst>
          </p:cNvPr>
          <p:cNvSpPr>
            <a:spLocks noGrp="1"/>
          </p:cNvSpPr>
          <p:nvPr>
            <p:ph idx="1"/>
          </p:nvPr>
        </p:nvSpPr>
        <p:spPr/>
        <p:txBody>
          <a:bodyPr/>
          <a:lstStyle/>
          <a:p>
            <a:r>
              <a:rPr lang="en-US" dirty="0"/>
              <a:t>Each level up from there is just a collection of optimizations</a:t>
            </a:r>
          </a:p>
          <a:p>
            <a:pPr lvl="1"/>
            <a:endParaRPr lang="en-US" dirty="0"/>
          </a:p>
          <a:p>
            <a:r>
              <a:rPr lang="en-US" dirty="0"/>
              <a:t>-O1</a:t>
            </a:r>
          </a:p>
        </p:txBody>
      </p:sp>
      <p:sp>
        <p:nvSpPr>
          <p:cNvPr id="4" name="Slide Number Placeholder 3">
            <a:extLst>
              <a:ext uri="{FF2B5EF4-FFF2-40B4-BE49-F238E27FC236}">
                <a16:creationId xmlns:a16="http://schemas.microsoft.com/office/drawing/2014/main" id="{3AE5FDBE-DED0-4AAB-8BD5-4BA5E2A2D9D1}"/>
              </a:ext>
            </a:extLst>
          </p:cNvPr>
          <p:cNvSpPr>
            <a:spLocks noGrp="1"/>
          </p:cNvSpPr>
          <p:nvPr>
            <p:ph type="sldNum" sz="quarter" idx="12"/>
          </p:nvPr>
        </p:nvSpPr>
        <p:spPr/>
        <p:txBody>
          <a:bodyPr/>
          <a:lstStyle/>
          <a:p>
            <a:fld id="{0778C724-3839-4D76-A707-B4C23905D055}" type="slidenum">
              <a:rPr lang="en-US" smtClean="0"/>
              <a:t>55</a:t>
            </a:fld>
            <a:endParaRPr lang="en-US"/>
          </a:p>
        </p:txBody>
      </p:sp>
      <p:sp>
        <p:nvSpPr>
          <p:cNvPr id="5" name="TextBox 4">
            <a:extLst>
              <a:ext uri="{FF2B5EF4-FFF2-40B4-BE49-F238E27FC236}">
                <a16:creationId xmlns:a16="http://schemas.microsoft.com/office/drawing/2014/main" id="{6BCD059F-FADB-451D-8C88-2EC49331AE98}"/>
              </a:ext>
            </a:extLst>
          </p:cNvPr>
          <p:cNvSpPr txBox="1"/>
          <p:nvPr/>
        </p:nvSpPr>
        <p:spPr>
          <a:xfrm>
            <a:off x="1031787" y="2755880"/>
            <a:ext cx="4281618" cy="3416320"/>
          </a:xfrm>
          <a:prstGeom prst="rect">
            <a:avLst/>
          </a:prstGeom>
          <a:noFill/>
        </p:spPr>
        <p:txBody>
          <a:bodyPr wrap="square" rtlCol="0">
            <a:spAutoFit/>
          </a:bodyPr>
          <a:lstStyle/>
          <a:p>
            <a:r>
              <a:rPr lang="en-US" b="0" i="0" dirty="0">
                <a:solidFill>
                  <a:srgbClr val="000000"/>
                </a:solidFill>
                <a:effectLst/>
                <a:latin typeface="Courier New" panose="02070309020205020404" pitchFamily="49" charset="0"/>
              </a:rPr>
              <a:t>-</a:t>
            </a:r>
            <a:r>
              <a:rPr lang="en-US" b="0" i="0" dirty="0" err="1">
                <a:solidFill>
                  <a:srgbClr val="000000"/>
                </a:solidFill>
                <a:effectLst/>
                <a:latin typeface="Courier New" panose="02070309020205020404" pitchFamily="49" charset="0"/>
              </a:rPr>
              <a:t>fauto</a:t>
            </a:r>
            <a:r>
              <a:rPr lang="en-US" b="0" i="0" dirty="0">
                <a:solidFill>
                  <a:srgbClr val="000000"/>
                </a:solidFill>
                <a:effectLst/>
                <a:latin typeface="Courier New" panose="02070309020205020404" pitchFamily="49" charset="0"/>
              </a:rPr>
              <a:t>-</a:t>
            </a:r>
            <a:r>
              <a:rPr lang="en-US" b="0" i="0" dirty="0" err="1">
                <a:solidFill>
                  <a:srgbClr val="000000"/>
                </a:solidFill>
                <a:effectLst/>
                <a:latin typeface="Courier New" panose="02070309020205020404" pitchFamily="49" charset="0"/>
              </a:rPr>
              <a:t>inc</a:t>
            </a:r>
            <a:r>
              <a:rPr lang="en-US" b="0" i="0" dirty="0">
                <a:solidFill>
                  <a:srgbClr val="000000"/>
                </a:solidFill>
                <a:effectLst/>
                <a:latin typeface="Courier New" panose="02070309020205020404" pitchFamily="49" charset="0"/>
              </a:rPr>
              <a:t>-dec</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a:t>
            </a:r>
            <a:r>
              <a:rPr lang="en-US" b="0" i="0" dirty="0" err="1">
                <a:solidFill>
                  <a:srgbClr val="000000"/>
                </a:solidFill>
                <a:effectLst/>
                <a:latin typeface="Courier New" panose="02070309020205020404" pitchFamily="49" charset="0"/>
              </a:rPr>
              <a:t>fbranch</a:t>
            </a:r>
            <a:r>
              <a:rPr lang="en-US" b="0" i="0" dirty="0">
                <a:solidFill>
                  <a:srgbClr val="000000"/>
                </a:solidFill>
                <a:effectLst/>
                <a:latin typeface="Courier New" panose="02070309020205020404" pitchFamily="49" charset="0"/>
              </a:rPr>
              <a:t>-count-reg</a:t>
            </a:r>
          </a:p>
          <a:p>
            <a:r>
              <a:rPr lang="en-US" b="0" i="0" dirty="0">
                <a:solidFill>
                  <a:srgbClr val="000000"/>
                </a:solidFill>
                <a:effectLst/>
                <a:latin typeface="Courier New" panose="02070309020205020404" pitchFamily="49" charset="0"/>
              </a:rPr>
              <a:t>-</a:t>
            </a:r>
            <a:r>
              <a:rPr lang="en-US" b="0" i="0" dirty="0" err="1">
                <a:solidFill>
                  <a:srgbClr val="000000"/>
                </a:solidFill>
                <a:effectLst/>
                <a:latin typeface="Courier New" panose="02070309020205020404" pitchFamily="49" charset="0"/>
              </a:rPr>
              <a:t>fcombine</a:t>
            </a:r>
            <a:r>
              <a:rPr lang="en-US" b="0" i="0" dirty="0">
                <a:solidFill>
                  <a:srgbClr val="000000"/>
                </a:solidFill>
                <a:effectLst/>
                <a:latin typeface="Courier New" panose="02070309020205020404" pitchFamily="49" charset="0"/>
              </a:rPr>
              <a:t>-stack-adjustments</a:t>
            </a:r>
          </a:p>
          <a:p>
            <a:r>
              <a:rPr lang="en-US" b="0" i="0" dirty="0">
                <a:solidFill>
                  <a:srgbClr val="000000"/>
                </a:solidFill>
                <a:effectLst/>
                <a:latin typeface="Courier New" panose="02070309020205020404" pitchFamily="49" charset="0"/>
              </a:rPr>
              <a:t>-</a:t>
            </a:r>
            <a:r>
              <a:rPr lang="en-US" b="0" i="0" dirty="0" err="1">
                <a:solidFill>
                  <a:srgbClr val="000000"/>
                </a:solidFill>
                <a:effectLst/>
                <a:latin typeface="Courier New" panose="02070309020205020404" pitchFamily="49" charset="0"/>
              </a:rPr>
              <a:t>fcompare-elim</a:t>
            </a:r>
            <a:endParaRPr lang="en-US" b="0" i="0" dirty="0">
              <a:solidFill>
                <a:srgbClr val="000000"/>
              </a:solidFill>
              <a:effectLst/>
              <a:latin typeface="Courier New" panose="02070309020205020404" pitchFamily="49" charset="0"/>
            </a:endParaRPr>
          </a:p>
          <a:p>
            <a:r>
              <a:rPr lang="en-US" b="0" i="0" dirty="0">
                <a:solidFill>
                  <a:srgbClr val="000000"/>
                </a:solidFill>
                <a:effectLst/>
                <a:latin typeface="Courier New" panose="02070309020205020404" pitchFamily="49" charset="0"/>
              </a:rPr>
              <a:t>-</a:t>
            </a:r>
            <a:r>
              <a:rPr lang="en-US" b="0" i="0" dirty="0" err="1">
                <a:solidFill>
                  <a:srgbClr val="000000"/>
                </a:solidFill>
                <a:effectLst/>
                <a:latin typeface="Courier New" panose="02070309020205020404" pitchFamily="49" charset="0"/>
              </a:rPr>
              <a:t>fcprop</a:t>
            </a:r>
            <a:r>
              <a:rPr lang="en-US" b="0" i="0" dirty="0">
                <a:solidFill>
                  <a:srgbClr val="000000"/>
                </a:solidFill>
                <a:effectLst/>
                <a:latin typeface="Courier New" panose="02070309020205020404" pitchFamily="49" charset="0"/>
              </a:rPr>
              <a:t>-registers</a:t>
            </a:r>
          </a:p>
          <a:p>
            <a:r>
              <a:rPr lang="en-US" b="0" i="0" dirty="0">
                <a:solidFill>
                  <a:srgbClr val="000000"/>
                </a:solidFill>
                <a:effectLst/>
                <a:latin typeface="Courier New" panose="02070309020205020404" pitchFamily="49" charset="0"/>
              </a:rPr>
              <a:t>-</a:t>
            </a:r>
            <a:r>
              <a:rPr lang="en-US" b="0" i="0" dirty="0" err="1">
                <a:solidFill>
                  <a:srgbClr val="000000"/>
                </a:solidFill>
                <a:effectLst/>
                <a:latin typeface="Courier New" panose="02070309020205020404" pitchFamily="49" charset="0"/>
              </a:rPr>
              <a:t>fdce</a:t>
            </a:r>
            <a:endParaRPr lang="en-US" b="0" i="0" dirty="0">
              <a:solidFill>
                <a:srgbClr val="000000"/>
              </a:solidFill>
              <a:effectLst/>
              <a:latin typeface="Courier New" panose="02070309020205020404" pitchFamily="49" charset="0"/>
            </a:endParaRPr>
          </a:p>
          <a:p>
            <a:r>
              <a:rPr lang="en-US" b="0" i="0" dirty="0">
                <a:solidFill>
                  <a:srgbClr val="000000"/>
                </a:solidFill>
                <a:effectLst/>
                <a:latin typeface="Courier New" panose="02070309020205020404" pitchFamily="49" charset="0"/>
              </a:rPr>
              <a:t>-</a:t>
            </a:r>
            <a:r>
              <a:rPr lang="en-US" b="0" i="0" dirty="0" err="1">
                <a:solidFill>
                  <a:srgbClr val="000000"/>
                </a:solidFill>
                <a:effectLst/>
                <a:latin typeface="Courier New" panose="02070309020205020404" pitchFamily="49" charset="0"/>
              </a:rPr>
              <a:t>fdefer</a:t>
            </a:r>
            <a:r>
              <a:rPr lang="en-US" b="0" i="0" dirty="0">
                <a:solidFill>
                  <a:srgbClr val="000000"/>
                </a:solidFill>
                <a:effectLst/>
                <a:latin typeface="Courier New" panose="02070309020205020404" pitchFamily="49" charset="0"/>
              </a:rPr>
              <a:t>-pop</a:t>
            </a:r>
          </a:p>
          <a:p>
            <a:r>
              <a:rPr lang="en-US" b="0" i="0" dirty="0">
                <a:solidFill>
                  <a:srgbClr val="000000"/>
                </a:solidFill>
                <a:effectLst/>
                <a:latin typeface="Courier New" panose="02070309020205020404" pitchFamily="49" charset="0"/>
              </a:rPr>
              <a:t>-</a:t>
            </a:r>
            <a:r>
              <a:rPr lang="en-US" b="0" i="0" dirty="0" err="1">
                <a:solidFill>
                  <a:srgbClr val="000000"/>
                </a:solidFill>
                <a:effectLst/>
                <a:latin typeface="Courier New" panose="02070309020205020404" pitchFamily="49" charset="0"/>
              </a:rPr>
              <a:t>fdelayed</a:t>
            </a:r>
            <a:r>
              <a:rPr lang="en-US" b="0" i="0" dirty="0">
                <a:solidFill>
                  <a:srgbClr val="000000"/>
                </a:solidFill>
                <a:effectLst/>
                <a:latin typeface="Courier New" panose="02070309020205020404" pitchFamily="49" charset="0"/>
              </a:rPr>
              <a:t>-branch</a:t>
            </a:r>
          </a:p>
          <a:p>
            <a:r>
              <a:rPr lang="en-US" b="0" i="0" dirty="0">
                <a:solidFill>
                  <a:srgbClr val="000000"/>
                </a:solidFill>
                <a:effectLst/>
                <a:latin typeface="Courier New" panose="02070309020205020404" pitchFamily="49" charset="0"/>
              </a:rPr>
              <a:t>-</a:t>
            </a:r>
            <a:r>
              <a:rPr lang="en-US" b="0" i="0" dirty="0" err="1">
                <a:solidFill>
                  <a:srgbClr val="000000"/>
                </a:solidFill>
                <a:effectLst/>
                <a:latin typeface="Courier New" panose="02070309020205020404" pitchFamily="49" charset="0"/>
              </a:rPr>
              <a:t>fdse</a:t>
            </a:r>
            <a:endParaRPr lang="en-US" b="0" i="0" dirty="0">
              <a:solidFill>
                <a:srgbClr val="000000"/>
              </a:solidFill>
              <a:effectLst/>
              <a:latin typeface="Courier New" panose="02070309020205020404" pitchFamily="49" charset="0"/>
            </a:endParaRPr>
          </a:p>
          <a:p>
            <a:r>
              <a:rPr lang="en-US" b="0" i="0" dirty="0">
                <a:solidFill>
                  <a:srgbClr val="000000"/>
                </a:solidFill>
                <a:effectLst/>
                <a:latin typeface="Courier New" panose="02070309020205020404" pitchFamily="49" charset="0"/>
              </a:rPr>
              <a:t>-</a:t>
            </a:r>
            <a:r>
              <a:rPr lang="en-US" b="0" i="0" dirty="0" err="1">
                <a:solidFill>
                  <a:srgbClr val="000000"/>
                </a:solidFill>
                <a:effectLst/>
                <a:latin typeface="Courier New" panose="02070309020205020404" pitchFamily="49" charset="0"/>
              </a:rPr>
              <a:t>fforward</a:t>
            </a:r>
            <a:r>
              <a:rPr lang="en-US" b="0" i="0" dirty="0">
                <a:solidFill>
                  <a:srgbClr val="000000"/>
                </a:solidFill>
                <a:effectLst/>
                <a:latin typeface="Courier New" panose="02070309020205020404" pitchFamily="49" charset="0"/>
              </a:rPr>
              <a:t>-propagate</a:t>
            </a:r>
          </a:p>
          <a:p>
            <a:r>
              <a:rPr lang="en-US" b="0" i="0" dirty="0">
                <a:solidFill>
                  <a:srgbClr val="000000"/>
                </a:solidFill>
                <a:effectLst/>
                <a:latin typeface="Courier New" panose="02070309020205020404" pitchFamily="49" charset="0"/>
              </a:rPr>
              <a:t>-</a:t>
            </a:r>
            <a:r>
              <a:rPr lang="en-US" b="0" i="0" dirty="0" err="1">
                <a:solidFill>
                  <a:srgbClr val="000000"/>
                </a:solidFill>
                <a:effectLst/>
                <a:latin typeface="Courier New" panose="02070309020205020404" pitchFamily="49" charset="0"/>
              </a:rPr>
              <a:t>fguess</a:t>
            </a:r>
            <a:r>
              <a:rPr lang="en-US" b="0" i="0" dirty="0">
                <a:solidFill>
                  <a:srgbClr val="000000"/>
                </a:solidFill>
                <a:effectLst/>
                <a:latin typeface="Courier New" panose="02070309020205020404" pitchFamily="49" charset="0"/>
              </a:rPr>
              <a:t>-branch-probability</a:t>
            </a:r>
            <a:endParaRPr lang="en-US" dirty="0">
              <a:solidFill>
                <a:srgbClr val="000000"/>
              </a:solidFill>
              <a:latin typeface="Courier New" panose="02070309020205020404" pitchFamily="49" charset="0"/>
            </a:endParaRPr>
          </a:p>
          <a:p>
            <a:r>
              <a:rPr lang="en-US" b="0" i="0" dirty="0">
                <a:solidFill>
                  <a:srgbClr val="000000"/>
                </a:solidFill>
                <a:effectLst/>
                <a:latin typeface="Courier New" panose="02070309020205020404" pitchFamily="49" charset="0"/>
              </a:rPr>
              <a:t>...</a:t>
            </a:r>
          </a:p>
        </p:txBody>
      </p:sp>
      <p:sp>
        <p:nvSpPr>
          <p:cNvPr id="6" name="TextBox 5">
            <a:extLst>
              <a:ext uri="{FF2B5EF4-FFF2-40B4-BE49-F238E27FC236}">
                <a16:creationId xmlns:a16="http://schemas.microsoft.com/office/drawing/2014/main" id="{E3A49162-6A5A-43EF-852D-53D3900CAB55}"/>
              </a:ext>
            </a:extLst>
          </p:cNvPr>
          <p:cNvSpPr txBox="1"/>
          <p:nvPr/>
        </p:nvSpPr>
        <p:spPr>
          <a:xfrm>
            <a:off x="5313405" y="4968618"/>
            <a:ext cx="6095999" cy="646331"/>
          </a:xfrm>
          <a:prstGeom prst="rect">
            <a:avLst/>
          </a:prstGeom>
          <a:noFill/>
        </p:spPr>
        <p:txBody>
          <a:bodyPr wrap="square" rtlCol="0">
            <a:spAutoFit/>
          </a:bodyPr>
          <a:lstStyle/>
          <a:p>
            <a:r>
              <a:rPr lang="en-US" dirty="0"/>
              <a:t>Explanation of optimizations:</a:t>
            </a:r>
            <a:br>
              <a:rPr lang="en-US" dirty="0">
                <a:hlinkClick r:id="rId2"/>
              </a:rPr>
            </a:br>
            <a:r>
              <a:rPr lang="en-US" dirty="0">
                <a:hlinkClick r:id="rId2"/>
              </a:rPr>
              <a:t>https://gcc.gnu.org/onlinedocs/gcc/Optimize-Options.html</a:t>
            </a:r>
            <a:endParaRPr lang="en-US" dirty="0"/>
          </a:p>
        </p:txBody>
      </p:sp>
    </p:spTree>
    <p:extLst>
      <p:ext uri="{BB962C8B-B14F-4D97-AF65-F5344CB8AC3E}">
        <p14:creationId xmlns:p14="http://schemas.microsoft.com/office/powerpoint/2010/main" val="12156809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6D12C-3654-4C12-882A-9AFA49F91B11}"/>
              </a:ext>
            </a:extLst>
          </p:cNvPr>
          <p:cNvSpPr>
            <a:spLocks noGrp="1"/>
          </p:cNvSpPr>
          <p:nvPr>
            <p:ph type="title"/>
          </p:nvPr>
        </p:nvSpPr>
        <p:spPr/>
        <p:txBody>
          <a:bodyPr/>
          <a:lstStyle/>
          <a:p>
            <a:r>
              <a:rPr lang="en-US" dirty="0"/>
              <a:t>Optimizations examples in </a:t>
            </a:r>
            <a:r>
              <a:rPr lang="en-US" dirty="0" err="1"/>
              <a:t>godbolt</a:t>
            </a:r>
            <a:endParaRPr lang="en-US" dirty="0"/>
          </a:p>
        </p:txBody>
      </p:sp>
      <p:sp>
        <p:nvSpPr>
          <p:cNvPr id="3" name="Content Placeholder 2">
            <a:extLst>
              <a:ext uri="{FF2B5EF4-FFF2-40B4-BE49-F238E27FC236}">
                <a16:creationId xmlns:a16="http://schemas.microsoft.com/office/drawing/2014/main" id="{562E6802-FCF9-4F5C-A4D0-F63CA60021B3}"/>
              </a:ext>
            </a:extLst>
          </p:cNvPr>
          <p:cNvSpPr>
            <a:spLocks noGrp="1"/>
          </p:cNvSpPr>
          <p:nvPr>
            <p:ph idx="1"/>
          </p:nvPr>
        </p:nvSpPr>
        <p:spPr/>
        <p:txBody>
          <a:bodyPr/>
          <a:lstStyle/>
          <a:p>
            <a:r>
              <a:rPr lang="en-US" dirty="0"/>
              <a:t>Go to Godbolt!</a:t>
            </a:r>
          </a:p>
        </p:txBody>
      </p:sp>
      <p:sp>
        <p:nvSpPr>
          <p:cNvPr id="4" name="Slide Number Placeholder 3">
            <a:extLst>
              <a:ext uri="{FF2B5EF4-FFF2-40B4-BE49-F238E27FC236}">
                <a16:creationId xmlns:a16="http://schemas.microsoft.com/office/drawing/2014/main" id="{DEACC875-98D6-4025-A2D8-A67BB1F2CE6B}"/>
              </a:ext>
            </a:extLst>
          </p:cNvPr>
          <p:cNvSpPr>
            <a:spLocks noGrp="1"/>
          </p:cNvSpPr>
          <p:nvPr>
            <p:ph type="sldNum" sz="quarter" idx="12"/>
          </p:nvPr>
        </p:nvSpPr>
        <p:spPr/>
        <p:txBody>
          <a:bodyPr/>
          <a:lstStyle/>
          <a:p>
            <a:fld id="{0778C724-3839-4D76-A707-B4C23905D055}" type="slidenum">
              <a:rPr lang="en-US" smtClean="0"/>
              <a:t>56</a:t>
            </a:fld>
            <a:endParaRPr lang="en-US"/>
          </a:p>
        </p:txBody>
      </p:sp>
    </p:spTree>
    <p:extLst>
      <p:ext uri="{BB962C8B-B14F-4D97-AF65-F5344CB8AC3E}">
        <p14:creationId xmlns:p14="http://schemas.microsoft.com/office/powerpoint/2010/main" val="298174480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E9955-81F8-47FD-922C-C5B07EA45135}"/>
              </a:ext>
            </a:extLst>
          </p:cNvPr>
          <p:cNvSpPr>
            <a:spLocks noGrp="1"/>
          </p:cNvSpPr>
          <p:nvPr>
            <p:ph type="title"/>
          </p:nvPr>
        </p:nvSpPr>
        <p:spPr/>
        <p:txBody>
          <a:bodyPr/>
          <a:lstStyle/>
          <a:p>
            <a:r>
              <a:rPr lang="en-US" dirty="0"/>
              <a:t>Architecture-dependent optimizations</a:t>
            </a:r>
          </a:p>
        </p:txBody>
      </p:sp>
      <p:sp>
        <p:nvSpPr>
          <p:cNvPr id="3" name="Content Placeholder 2">
            <a:extLst>
              <a:ext uri="{FF2B5EF4-FFF2-40B4-BE49-F238E27FC236}">
                <a16:creationId xmlns:a16="http://schemas.microsoft.com/office/drawing/2014/main" id="{CB564507-6701-425F-A607-44B78321963D}"/>
              </a:ext>
            </a:extLst>
          </p:cNvPr>
          <p:cNvSpPr>
            <a:spLocks noGrp="1"/>
          </p:cNvSpPr>
          <p:nvPr>
            <p:ph idx="1"/>
          </p:nvPr>
        </p:nvSpPr>
        <p:spPr/>
        <p:txBody>
          <a:bodyPr/>
          <a:lstStyle/>
          <a:p>
            <a:r>
              <a:rPr lang="en-US" dirty="0"/>
              <a:t>By default, GCC knows which ISA you are compiling for</a:t>
            </a:r>
          </a:p>
          <a:p>
            <a:pPr lvl="1"/>
            <a:r>
              <a:rPr lang="en-US" dirty="0"/>
              <a:t>x86-64</a:t>
            </a:r>
          </a:p>
          <a:p>
            <a:pPr lvl="1"/>
            <a:endParaRPr lang="en-US" dirty="0"/>
          </a:p>
          <a:p>
            <a:r>
              <a:rPr lang="en-US" dirty="0"/>
              <a:t>GCC does </a:t>
            </a:r>
            <a:r>
              <a:rPr lang="en-US" i="1" dirty="0"/>
              <a:t>not</a:t>
            </a:r>
            <a:r>
              <a:rPr lang="en-US" dirty="0"/>
              <a:t> know the specific processor you’re compiling for</a:t>
            </a:r>
          </a:p>
          <a:p>
            <a:pPr lvl="1"/>
            <a:r>
              <a:rPr lang="en-US" dirty="0"/>
              <a:t>So it can make architecture-dependent choices</a:t>
            </a:r>
          </a:p>
          <a:p>
            <a:pPr lvl="1"/>
            <a:r>
              <a:rPr lang="en-US" dirty="0"/>
              <a:t>But it cannot make processor-dependent optimizations</a:t>
            </a:r>
          </a:p>
          <a:p>
            <a:pPr lvl="1"/>
            <a:endParaRPr lang="en-US" dirty="0"/>
          </a:p>
          <a:p>
            <a:r>
              <a:rPr lang="en-US" dirty="0"/>
              <a:t>-march=</a:t>
            </a:r>
            <a:r>
              <a:rPr lang="en-US" i="1" dirty="0" err="1"/>
              <a:t>cpu</a:t>
            </a:r>
            <a:r>
              <a:rPr lang="en-US" i="1" dirty="0"/>
              <a:t>-type</a:t>
            </a:r>
            <a:endParaRPr lang="en-US" dirty="0"/>
          </a:p>
          <a:p>
            <a:pPr lvl="1"/>
            <a:r>
              <a:rPr lang="en-US" dirty="0"/>
              <a:t>Informs GCC of the specific processor you’re on</a:t>
            </a:r>
          </a:p>
          <a:p>
            <a:pPr lvl="1"/>
            <a:r>
              <a:rPr lang="en-US" dirty="0"/>
              <a:t>Make sure you tell it the correct processor!</a:t>
            </a:r>
          </a:p>
          <a:p>
            <a:pPr lvl="2"/>
            <a:r>
              <a:rPr lang="en-US" dirty="0"/>
              <a:t>The wrong one might lead to code that crashes</a:t>
            </a:r>
          </a:p>
        </p:txBody>
      </p:sp>
      <p:sp>
        <p:nvSpPr>
          <p:cNvPr id="4" name="Slide Number Placeholder 3">
            <a:extLst>
              <a:ext uri="{FF2B5EF4-FFF2-40B4-BE49-F238E27FC236}">
                <a16:creationId xmlns:a16="http://schemas.microsoft.com/office/drawing/2014/main" id="{8DCA458B-1100-4BA9-AC62-EB642E2D7C63}"/>
              </a:ext>
            </a:extLst>
          </p:cNvPr>
          <p:cNvSpPr>
            <a:spLocks noGrp="1"/>
          </p:cNvSpPr>
          <p:nvPr>
            <p:ph type="sldNum" sz="quarter" idx="12"/>
          </p:nvPr>
        </p:nvSpPr>
        <p:spPr/>
        <p:txBody>
          <a:bodyPr/>
          <a:lstStyle/>
          <a:p>
            <a:fld id="{0778C724-3839-4D76-A707-B4C23905D055}" type="slidenum">
              <a:rPr lang="en-US" smtClean="0"/>
              <a:t>57</a:t>
            </a:fld>
            <a:endParaRPr lang="en-US"/>
          </a:p>
        </p:txBody>
      </p:sp>
    </p:spTree>
    <p:extLst>
      <p:ext uri="{BB962C8B-B14F-4D97-AF65-F5344CB8AC3E}">
        <p14:creationId xmlns:p14="http://schemas.microsoft.com/office/powerpoint/2010/main" val="319488194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07534-E2B4-4BF0-B492-72E7D48B4355}"/>
              </a:ext>
            </a:extLst>
          </p:cNvPr>
          <p:cNvSpPr>
            <a:spLocks noGrp="1"/>
          </p:cNvSpPr>
          <p:nvPr>
            <p:ph type="title"/>
          </p:nvPr>
        </p:nvSpPr>
        <p:spPr/>
        <p:txBody>
          <a:bodyPr/>
          <a:lstStyle/>
          <a:p>
            <a:r>
              <a:rPr lang="en-US" dirty="0"/>
              <a:t>Optimizations in SETI Lab</a:t>
            </a:r>
          </a:p>
        </p:txBody>
      </p:sp>
      <p:sp>
        <p:nvSpPr>
          <p:cNvPr id="3" name="Content Placeholder 2">
            <a:extLst>
              <a:ext uri="{FF2B5EF4-FFF2-40B4-BE49-F238E27FC236}">
                <a16:creationId xmlns:a16="http://schemas.microsoft.com/office/drawing/2014/main" id="{F161BFEA-2651-466C-AB29-421FCA8E8FAD}"/>
              </a:ext>
            </a:extLst>
          </p:cNvPr>
          <p:cNvSpPr>
            <a:spLocks noGrp="1"/>
          </p:cNvSpPr>
          <p:nvPr>
            <p:ph idx="1"/>
          </p:nvPr>
        </p:nvSpPr>
        <p:spPr/>
        <p:txBody>
          <a:bodyPr/>
          <a:lstStyle/>
          <a:p>
            <a:r>
              <a:rPr lang="en-US" dirty="0"/>
              <a:t>Enable optimizations to start with</a:t>
            </a:r>
          </a:p>
          <a:p>
            <a:pPr lvl="1"/>
            <a:r>
              <a:rPr lang="en-US" dirty="0"/>
              <a:t>This should be enough to get you to 100%</a:t>
            </a:r>
          </a:p>
          <a:p>
            <a:pPr lvl="1"/>
            <a:r>
              <a:rPr lang="en-US" dirty="0"/>
              <a:t>Assuming you’ve got the concurrency part correct</a:t>
            </a:r>
          </a:p>
          <a:p>
            <a:endParaRPr lang="en-US" dirty="0"/>
          </a:p>
          <a:p>
            <a:r>
              <a:rPr lang="en-US" dirty="0"/>
              <a:t>To achieve extra credit</a:t>
            </a:r>
          </a:p>
          <a:p>
            <a:pPr lvl="1"/>
            <a:r>
              <a:rPr lang="en-US" dirty="0"/>
              <a:t>Look into more advanced flags and what they do</a:t>
            </a:r>
          </a:p>
          <a:p>
            <a:pPr lvl="1"/>
            <a:endParaRPr lang="en-US" dirty="0"/>
          </a:p>
          <a:p>
            <a:pPr lvl="1"/>
            <a:r>
              <a:rPr lang="en-US" dirty="0"/>
              <a:t>Consider what optimizations you could perform on the code that the compiler cannot</a:t>
            </a:r>
          </a:p>
          <a:p>
            <a:pPr lvl="2"/>
            <a:r>
              <a:rPr lang="en-US" dirty="0"/>
              <a:t>Note: must focus these on the loops that are doing the most work</a:t>
            </a:r>
          </a:p>
        </p:txBody>
      </p:sp>
      <p:sp>
        <p:nvSpPr>
          <p:cNvPr id="4" name="Slide Number Placeholder 3">
            <a:extLst>
              <a:ext uri="{FF2B5EF4-FFF2-40B4-BE49-F238E27FC236}">
                <a16:creationId xmlns:a16="http://schemas.microsoft.com/office/drawing/2014/main" id="{069D2718-BF39-4C7F-BA8F-5A8E80AE5D43}"/>
              </a:ext>
            </a:extLst>
          </p:cNvPr>
          <p:cNvSpPr>
            <a:spLocks noGrp="1"/>
          </p:cNvSpPr>
          <p:nvPr>
            <p:ph type="sldNum" sz="quarter" idx="12"/>
          </p:nvPr>
        </p:nvSpPr>
        <p:spPr/>
        <p:txBody>
          <a:bodyPr/>
          <a:lstStyle/>
          <a:p>
            <a:fld id="{0778C724-3839-4D76-A707-B4C23905D055}" type="slidenum">
              <a:rPr lang="en-US" smtClean="0"/>
              <a:t>58</a:t>
            </a:fld>
            <a:endParaRPr lang="en-US"/>
          </a:p>
        </p:txBody>
      </p:sp>
    </p:spTree>
    <p:extLst>
      <p:ext uri="{BB962C8B-B14F-4D97-AF65-F5344CB8AC3E}">
        <p14:creationId xmlns:p14="http://schemas.microsoft.com/office/powerpoint/2010/main" val="5697340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F64E7-3825-403F-B2CE-1E2107C52421}"/>
              </a:ext>
            </a:extLst>
          </p:cNvPr>
          <p:cNvSpPr>
            <a:spLocks noGrp="1"/>
          </p:cNvSpPr>
          <p:nvPr>
            <p:ph type="title"/>
          </p:nvPr>
        </p:nvSpPr>
        <p:spPr/>
        <p:txBody>
          <a:bodyPr/>
          <a:lstStyle/>
          <a:p>
            <a:r>
              <a:rPr lang="en-US" dirty="0"/>
              <a:t>Be sure to apply optimizations to everything!</a:t>
            </a:r>
          </a:p>
        </p:txBody>
      </p:sp>
      <p:sp>
        <p:nvSpPr>
          <p:cNvPr id="3" name="Content Placeholder 2">
            <a:extLst>
              <a:ext uri="{FF2B5EF4-FFF2-40B4-BE49-F238E27FC236}">
                <a16:creationId xmlns:a16="http://schemas.microsoft.com/office/drawing/2014/main" id="{C9CA7521-3BD7-4AF3-925D-C1E712E6C3B4}"/>
              </a:ext>
            </a:extLst>
          </p:cNvPr>
          <p:cNvSpPr>
            <a:spLocks noGrp="1"/>
          </p:cNvSpPr>
          <p:nvPr>
            <p:ph idx="1"/>
          </p:nvPr>
        </p:nvSpPr>
        <p:spPr/>
        <p:txBody>
          <a:bodyPr/>
          <a:lstStyle/>
          <a:p>
            <a:r>
              <a:rPr lang="en-US" dirty="0"/>
              <a:t>Common SETI Lab bug: only apply optimizations to </a:t>
            </a:r>
            <a:r>
              <a:rPr lang="en-US" dirty="0" err="1"/>
              <a:t>p_band_scan.c</a:t>
            </a:r>
            <a:endParaRPr lang="en-US" dirty="0"/>
          </a:p>
          <a:p>
            <a:pPr lvl="1"/>
            <a:r>
              <a:rPr lang="en-US" dirty="0"/>
              <a:t>In reality, much of the work is performed in the functions it calls to do signal processing</a:t>
            </a:r>
          </a:p>
          <a:p>
            <a:endParaRPr lang="en-US" dirty="0"/>
          </a:p>
          <a:p>
            <a:r>
              <a:rPr lang="en-US" dirty="0"/>
              <a:t>Be sure to </a:t>
            </a:r>
            <a:r>
              <a:rPr lang="en-US" dirty="0">
                <a:latin typeface="Courier New" panose="02070309020205020404" pitchFamily="49" charset="0"/>
                <a:cs typeface="Courier New" panose="02070309020205020404" pitchFamily="49" charset="0"/>
              </a:rPr>
              <a:t>make clean</a:t>
            </a:r>
            <a:r>
              <a:rPr lang="en-US" dirty="0"/>
              <a:t> and then recompile </a:t>
            </a:r>
            <a:r>
              <a:rPr lang="en-US" i="1" dirty="0"/>
              <a:t>everything</a:t>
            </a:r>
            <a:r>
              <a:rPr lang="en-US" dirty="0"/>
              <a:t> after enabling optimization</a:t>
            </a:r>
          </a:p>
        </p:txBody>
      </p:sp>
      <p:sp>
        <p:nvSpPr>
          <p:cNvPr id="4" name="Slide Number Placeholder 3">
            <a:extLst>
              <a:ext uri="{FF2B5EF4-FFF2-40B4-BE49-F238E27FC236}">
                <a16:creationId xmlns:a16="http://schemas.microsoft.com/office/drawing/2014/main" id="{5223ED19-093C-400F-A615-6EC4853546B1}"/>
              </a:ext>
            </a:extLst>
          </p:cNvPr>
          <p:cNvSpPr>
            <a:spLocks noGrp="1"/>
          </p:cNvSpPr>
          <p:nvPr>
            <p:ph type="sldNum" sz="quarter" idx="12"/>
          </p:nvPr>
        </p:nvSpPr>
        <p:spPr/>
        <p:txBody>
          <a:bodyPr/>
          <a:lstStyle/>
          <a:p>
            <a:fld id="{0778C724-3839-4D76-A707-B4C23905D055}" type="slidenum">
              <a:rPr lang="en-US" smtClean="0"/>
              <a:t>59</a:t>
            </a:fld>
            <a:endParaRPr lang="en-US"/>
          </a:p>
        </p:txBody>
      </p:sp>
    </p:spTree>
    <p:extLst>
      <p:ext uri="{BB962C8B-B14F-4D97-AF65-F5344CB8AC3E}">
        <p14:creationId xmlns:p14="http://schemas.microsoft.com/office/powerpoint/2010/main" val="3811793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E51A5-4CED-4245-8A6F-C57D2A07246A}"/>
              </a:ext>
            </a:extLst>
          </p:cNvPr>
          <p:cNvSpPr>
            <a:spLocks noGrp="1"/>
          </p:cNvSpPr>
          <p:nvPr>
            <p:ph type="title"/>
          </p:nvPr>
        </p:nvSpPr>
        <p:spPr/>
        <p:txBody>
          <a:bodyPr/>
          <a:lstStyle/>
          <a:p>
            <a:r>
              <a:rPr lang="en-US" dirty="0"/>
              <a:t>Rear Admiral Grace Hopper</a:t>
            </a:r>
          </a:p>
        </p:txBody>
      </p:sp>
      <p:sp>
        <p:nvSpPr>
          <p:cNvPr id="3" name="Content Placeholder 2">
            <a:extLst>
              <a:ext uri="{FF2B5EF4-FFF2-40B4-BE49-F238E27FC236}">
                <a16:creationId xmlns:a16="http://schemas.microsoft.com/office/drawing/2014/main" id="{113D3492-3EC3-49E1-9F0D-53AC97C37C2B}"/>
              </a:ext>
            </a:extLst>
          </p:cNvPr>
          <p:cNvSpPr>
            <a:spLocks noGrp="1"/>
          </p:cNvSpPr>
          <p:nvPr>
            <p:ph idx="1"/>
          </p:nvPr>
        </p:nvSpPr>
        <p:spPr>
          <a:xfrm>
            <a:off x="607595" y="1143000"/>
            <a:ext cx="6913667" cy="5029200"/>
          </a:xfrm>
        </p:spPr>
        <p:txBody>
          <a:bodyPr/>
          <a:lstStyle/>
          <a:p>
            <a:r>
              <a:rPr lang="en-US" dirty="0"/>
              <a:t>Popularized term “debugging”</a:t>
            </a:r>
          </a:p>
          <a:p>
            <a:pPr lvl="1"/>
            <a:r>
              <a:rPr lang="en-US" dirty="0"/>
              <a:t>After finding a literal moth in their computer</a:t>
            </a:r>
          </a:p>
          <a:p>
            <a:pPr lvl="1"/>
            <a:endParaRPr lang="en-US" dirty="0"/>
          </a:p>
          <a:p>
            <a:r>
              <a:rPr lang="en-US" dirty="0"/>
              <a:t>Invented first compiler in 1951</a:t>
            </a:r>
          </a:p>
          <a:p>
            <a:pPr lvl="1"/>
            <a:r>
              <a:rPr lang="en-US" kern="0" dirty="0"/>
              <a:t>“</a:t>
            </a:r>
            <a:r>
              <a:rPr lang="en-US" dirty="0"/>
              <a:t>I decided data processors ought to be able to write their programs in English, and the computers would translate them into machine code”</a:t>
            </a:r>
            <a:endParaRPr lang="en-US" kern="0" dirty="0"/>
          </a:p>
        </p:txBody>
      </p:sp>
      <p:sp>
        <p:nvSpPr>
          <p:cNvPr id="4" name="Slide Number Placeholder 3">
            <a:extLst>
              <a:ext uri="{FF2B5EF4-FFF2-40B4-BE49-F238E27FC236}">
                <a16:creationId xmlns:a16="http://schemas.microsoft.com/office/drawing/2014/main" id="{CC49530C-CDEA-40BD-A41E-45EF05FDE092}"/>
              </a:ext>
            </a:extLst>
          </p:cNvPr>
          <p:cNvSpPr>
            <a:spLocks noGrp="1"/>
          </p:cNvSpPr>
          <p:nvPr>
            <p:ph type="sldNum" sz="quarter" idx="12"/>
          </p:nvPr>
        </p:nvSpPr>
        <p:spPr/>
        <p:txBody>
          <a:bodyPr/>
          <a:lstStyle/>
          <a:p>
            <a:fld id="{0778C724-3839-4D76-A707-B4C23905D055}" type="slidenum">
              <a:rPr lang="en-US" smtClean="0"/>
              <a:t>6</a:t>
            </a:fld>
            <a:endParaRPr lang="en-US"/>
          </a:p>
        </p:txBody>
      </p:sp>
      <p:pic>
        <p:nvPicPr>
          <p:cNvPr id="5" name="Content Placeholder 9" descr="A person wearing a military uniform&#10;&#10;Description automatically generated">
            <a:extLst>
              <a:ext uri="{FF2B5EF4-FFF2-40B4-BE49-F238E27FC236}">
                <a16:creationId xmlns:a16="http://schemas.microsoft.com/office/drawing/2014/main" id="{224AC2E4-0A83-4E1B-AF7E-3F62C0D12324}"/>
              </a:ext>
            </a:extLst>
          </p:cNvPr>
          <p:cNvPicPr>
            <a:picLocks noChangeAspect="1"/>
          </p:cNvPicPr>
          <p:nvPr/>
        </p:nvPicPr>
        <p:blipFill rotWithShape="1">
          <a:blip r:embed="rId2">
            <a:extLst>
              <a:ext uri="{28A0092B-C50C-407E-A947-70E740481C1C}">
                <a14:useLocalDpi xmlns:a14="http://schemas.microsoft.com/office/drawing/2010/main" val="0"/>
              </a:ext>
            </a:extLst>
          </a:blip>
          <a:srcRect l="20896" r="1493"/>
          <a:stretch/>
        </p:blipFill>
        <p:spPr>
          <a:xfrm>
            <a:off x="7872836" y="200820"/>
            <a:ext cx="3707558" cy="5971380"/>
          </a:xfrm>
          <a:prstGeom prst="rect">
            <a:avLst/>
          </a:prstGeom>
        </p:spPr>
      </p:pic>
      <p:pic>
        <p:nvPicPr>
          <p:cNvPr id="7" name="Picture 6" descr="A close up of text on a white background&#10;&#10;Description automatically generated">
            <a:extLst>
              <a:ext uri="{FF2B5EF4-FFF2-40B4-BE49-F238E27FC236}">
                <a16:creationId xmlns:a16="http://schemas.microsoft.com/office/drawing/2014/main" id="{A64C0FA0-FE36-4501-9819-AE8A2CBFC468}"/>
              </a:ext>
            </a:extLst>
          </p:cNvPr>
          <p:cNvPicPr>
            <a:picLocks noChangeAspect="1"/>
          </p:cNvPicPr>
          <p:nvPr/>
        </p:nvPicPr>
        <p:blipFill rotWithShape="1">
          <a:blip r:embed="rId3">
            <a:extLst>
              <a:ext uri="{28A0092B-C50C-407E-A947-70E740481C1C}">
                <a14:useLocalDpi xmlns:a14="http://schemas.microsoft.com/office/drawing/2010/main" val="0"/>
              </a:ext>
            </a:extLst>
          </a:blip>
          <a:srcRect l="3233" t="52051" r="17576" b="17180"/>
          <a:stretch/>
        </p:blipFill>
        <p:spPr>
          <a:xfrm>
            <a:off x="1202461" y="4833133"/>
            <a:ext cx="5867802" cy="1796267"/>
          </a:xfrm>
          <a:prstGeom prst="rect">
            <a:avLst/>
          </a:prstGeom>
        </p:spPr>
      </p:pic>
    </p:spTree>
    <p:extLst>
      <p:ext uri="{BB962C8B-B14F-4D97-AF65-F5344CB8AC3E}">
        <p14:creationId xmlns:p14="http://schemas.microsoft.com/office/powerpoint/2010/main" val="292494119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1CFF4E3-61C0-3E89-0574-252032C70E0E}"/>
              </a:ext>
            </a:extLst>
          </p:cNvPr>
          <p:cNvSpPr>
            <a:spLocks noGrp="1"/>
          </p:cNvSpPr>
          <p:nvPr>
            <p:ph type="title"/>
          </p:nvPr>
        </p:nvSpPr>
        <p:spPr/>
        <p:txBody>
          <a:bodyPr/>
          <a:lstStyle/>
          <a:p>
            <a:r>
              <a:rPr lang="en-US" dirty="0"/>
              <a:t>Compilers courses</a:t>
            </a:r>
          </a:p>
        </p:txBody>
      </p:sp>
      <p:sp>
        <p:nvSpPr>
          <p:cNvPr id="6" name="Content Placeholder 5">
            <a:extLst>
              <a:ext uri="{FF2B5EF4-FFF2-40B4-BE49-F238E27FC236}">
                <a16:creationId xmlns:a16="http://schemas.microsoft.com/office/drawing/2014/main" id="{2CAF177F-16A3-586B-5308-200B2BD2C76D}"/>
              </a:ext>
            </a:extLst>
          </p:cNvPr>
          <p:cNvSpPr>
            <a:spLocks noGrp="1"/>
          </p:cNvSpPr>
          <p:nvPr>
            <p:ph idx="1"/>
          </p:nvPr>
        </p:nvSpPr>
        <p:spPr/>
        <p:txBody>
          <a:bodyPr/>
          <a:lstStyle/>
          <a:p>
            <a:r>
              <a:rPr lang="en-US" dirty="0"/>
              <a:t>Is this lecture content interesting to you?</a:t>
            </a:r>
          </a:p>
          <a:p>
            <a:pPr lvl="1"/>
            <a:r>
              <a:rPr lang="en-US" dirty="0"/>
              <a:t>There is a LOT more depth here</a:t>
            </a:r>
          </a:p>
          <a:p>
            <a:pPr lvl="1"/>
            <a:endParaRPr lang="en-US" dirty="0"/>
          </a:p>
          <a:p>
            <a:pPr lvl="1"/>
            <a:r>
              <a:rPr lang="en-US" dirty="0"/>
              <a:t>Certainly more advanced optimizations</a:t>
            </a:r>
          </a:p>
          <a:p>
            <a:pPr lvl="1"/>
            <a:endParaRPr lang="en-US" dirty="0"/>
          </a:p>
          <a:p>
            <a:pPr lvl="1"/>
            <a:r>
              <a:rPr lang="en-US" dirty="0"/>
              <a:t>Also the idea of how does a compiler parse and understand your code</a:t>
            </a:r>
          </a:p>
          <a:p>
            <a:pPr lvl="1"/>
            <a:endParaRPr lang="en-US" dirty="0"/>
          </a:p>
          <a:p>
            <a:pPr lvl="1"/>
            <a:endParaRPr lang="en-US" dirty="0"/>
          </a:p>
          <a:p>
            <a:r>
              <a:rPr lang="en-US" dirty="0"/>
              <a:t>Courses to consider:</a:t>
            </a:r>
          </a:p>
          <a:p>
            <a:pPr lvl="1"/>
            <a:r>
              <a:rPr lang="en-US" dirty="0"/>
              <a:t>CS322 – Compiler Construction</a:t>
            </a:r>
          </a:p>
          <a:p>
            <a:pPr lvl="1"/>
            <a:r>
              <a:rPr lang="en-US" dirty="0"/>
              <a:t>CS323 – Code Analysis and Transformation</a:t>
            </a:r>
          </a:p>
          <a:p>
            <a:endParaRPr lang="en-US" dirty="0"/>
          </a:p>
        </p:txBody>
      </p:sp>
      <p:sp>
        <p:nvSpPr>
          <p:cNvPr id="2" name="Slide Number Placeholder 1">
            <a:extLst>
              <a:ext uri="{FF2B5EF4-FFF2-40B4-BE49-F238E27FC236}">
                <a16:creationId xmlns:a16="http://schemas.microsoft.com/office/drawing/2014/main" id="{9C7D71C3-6F2E-9169-29C7-9B625F539040}"/>
              </a:ext>
            </a:extLst>
          </p:cNvPr>
          <p:cNvSpPr>
            <a:spLocks noGrp="1"/>
          </p:cNvSpPr>
          <p:nvPr>
            <p:ph type="sldNum" sz="quarter" idx="12"/>
          </p:nvPr>
        </p:nvSpPr>
        <p:spPr/>
        <p:txBody>
          <a:bodyPr/>
          <a:lstStyle/>
          <a:p>
            <a:fld id="{0778C724-3839-4D76-A707-B4C23905D055}" type="slidenum">
              <a:rPr lang="en-US" smtClean="0"/>
              <a:pPr/>
              <a:t>60</a:t>
            </a:fld>
            <a:endParaRPr lang="en-US" dirty="0"/>
          </a:p>
        </p:txBody>
      </p:sp>
    </p:spTree>
    <p:extLst>
      <p:ext uri="{BB962C8B-B14F-4D97-AF65-F5344CB8AC3E}">
        <p14:creationId xmlns:p14="http://schemas.microsoft.com/office/powerpoint/2010/main" val="52221848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E4CC8D-826F-4242-A164-B180748AA694}"/>
              </a:ext>
            </a:extLst>
          </p:cNvPr>
          <p:cNvSpPr>
            <a:spLocks noGrp="1"/>
          </p:cNvSpPr>
          <p:nvPr>
            <p:ph type="sldNum" sz="quarter" idx="12"/>
          </p:nvPr>
        </p:nvSpPr>
        <p:spPr/>
        <p:txBody>
          <a:bodyPr/>
          <a:lstStyle/>
          <a:p>
            <a:fld id="{0778C724-3839-4D76-A707-B4C23905D055}" type="slidenum">
              <a:rPr lang="en-US" smtClean="0"/>
              <a:pPr/>
              <a:t>61</a:t>
            </a:fld>
            <a:endParaRPr lang="en-US" dirty="0"/>
          </a:p>
        </p:txBody>
      </p:sp>
      <p:sp>
        <p:nvSpPr>
          <p:cNvPr id="8" name="Text Placeholder 7">
            <a:extLst>
              <a:ext uri="{FF2B5EF4-FFF2-40B4-BE49-F238E27FC236}">
                <a16:creationId xmlns:a16="http://schemas.microsoft.com/office/drawing/2014/main" id="{B973E2CD-F5CF-4EB2-8FFE-BEF643D03035}"/>
              </a:ext>
            </a:extLst>
          </p:cNvPr>
          <p:cNvSpPr>
            <a:spLocks noGrp="1"/>
          </p:cNvSpPr>
          <p:nvPr>
            <p:ph type="body" sz="quarter" idx="13"/>
          </p:nvPr>
        </p:nvSpPr>
        <p:spPr/>
        <p:txBody>
          <a:bodyPr/>
          <a:lstStyle/>
          <a:p>
            <a:r>
              <a:rPr lang="en-US" dirty="0"/>
              <a:t>Compilers and Optimizations</a:t>
            </a:r>
          </a:p>
          <a:p>
            <a:pPr lvl="1"/>
            <a:endParaRPr lang="en-US" dirty="0"/>
          </a:p>
          <a:p>
            <a:r>
              <a:rPr lang="en-US" dirty="0"/>
              <a:t>Local Optimizations</a:t>
            </a:r>
          </a:p>
          <a:p>
            <a:r>
              <a:rPr lang="en-US" dirty="0"/>
              <a:t>Global Optimizations</a:t>
            </a:r>
          </a:p>
          <a:p>
            <a:pPr lvl="1"/>
            <a:endParaRPr lang="en-US" dirty="0"/>
          </a:p>
          <a:p>
            <a:r>
              <a:rPr lang="en-US" dirty="0"/>
              <a:t>Obstacles to Optimization</a:t>
            </a:r>
          </a:p>
          <a:p>
            <a:pPr lvl="1"/>
            <a:endParaRPr lang="en-US" dirty="0"/>
          </a:p>
          <a:p>
            <a:r>
              <a:rPr lang="en-US" dirty="0"/>
              <a:t>GNU C Compiler (GCC)</a:t>
            </a:r>
          </a:p>
        </p:txBody>
      </p:sp>
      <p:sp>
        <p:nvSpPr>
          <p:cNvPr id="7" name="Title 6">
            <a:extLst>
              <a:ext uri="{FF2B5EF4-FFF2-40B4-BE49-F238E27FC236}">
                <a16:creationId xmlns:a16="http://schemas.microsoft.com/office/drawing/2014/main" id="{FF4148B5-F7F1-4E4C-AFA8-582DA01BECA1}"/>
              </a:ext>
            </a:extLst>
          </p:cNvPr>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3530788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25322EB-8801-448C-BACE-EC2230ACD4A9}"/>
              </a:ext>
            </a:extLst>
          </p:cNvPr>
          <p:cNvSpPr>
            <a:spLocks noGrp="1"/>
          </p:cNvSpPr>
          <p:nvPr>
            <p:ph type="title"/>
          </p:nvPr>
        </p:nvSpPr>
        <p:spPr/>
        <p:txBody>
          <a:bodyPr/>
          <a:lstStyle/>
          <a:p>
            <a:r>
              <a:rPr lang="en-US" dirty="0"/>
              <a:t>Other Compilers Champions</a:t>
            </a:r>
          </a:p>
        </p:txBody>
      </p:sp>
      <p:sp>
        <p:nvSpPr>
          <p:cNvPr id="8" name="Content Placeholder 7">
            <a:extLst>
              <a:ext uri="{FF2B5EF4-FFF2-40B4-BE49-F238E27FC236}">
                <a16:creationId xmlns:a16="http://schemas.microsoft.com/office/drawing/2014/main" id="{A932B952-D210-43BD-8C47-A9A1CF3E00DC}"/>
              </a:ext>
            </a:extLst>
          </p:cNvPr>
          <p:cNvSpPr>
            <a:spLocks noGrp="1"/>
          </p:cNvSpPr>
          <p:nvPr>
            <p:ph idx="1"/>
          </p:nvPr>
        </p:nvSpPr>
        <p:spPr>
          <a:xfrm>
            <a:off x="607594" y="1143000"/>
            <a:ext cx="3741147" cy="5029200"/>
          </a:xfrm>
        </p:spPr>
        <p:txBody>
          <a:bodyPr>
            <a:normAutofit fontScale="92500" lnSpcReduction="10000"/>
          </a:bodyPr>
          <a:lstStyle/>
          <a:p>
            <a:r>
              <a:rPr lang="en-US" dirty="0"/>
              <a:t>John Backus</a:t>
            </a:r>
          </a:p>
          <a:p>
            <a:pPr lvl="1"/>
            <a:r>
              <a:rPr lang="en-US" dirty="0"/>
              <a:t>Developed FORTRAN in 1957</a:t>
            </a:r>
          </a:p>
          <a:p>
            <a:pPr lvl="1"/>
            <a:endParaRPr lang="en-US" dirty="0"/>
          </a:p>
          <a:p>
            <a:r>
              <a:rPr lang="en-US" kern="0" dirty="0"/>
              <a:t>“</a:t>
            </a:r>
            <a:r>
              <a:rPr lang="en-US" dirty="0"/>
              <a:t>Much of my work has come from being lazy. I didn't like writing programs, and so, when I was working on the IBM 701, I started work on a programming system to make it easier to write programs”</a:t>
            </a:r>
            <a:endParaRPr lang="en-US" kern="0" dirty="0"/>
          </a:p>
        </p:txBody>
      </p:sp>
      <p:sp>
        <p:nvSpPr>
          <p:cNvPr id="4" name="Slide Number Placeholder 3">
            <a:extLst>
              <a:ext uri="{FF2B5EF4-FFF2-40B4-BE49-F238E27FC236}">
                <a16:creationId xmlns:a16="http://schemas.microsoft.com/office/drawing/2014/main" id="{3E5FBE99-116A-4F1D-A444-A618764A5A99}"/>
              </a:ext>
            </a:extLst>
          </p:cNvPr>
          <p:cNvSpPr>
            <a:spLocks noGrp="1"/>
          </p:cNvSpPr>
          <p:nvPr>
            <p:ph type="sldNum" sz="quarter" idx="12"/>
          </p:nvPr>
        </p:nvSpPr>
        <p:spPr/>
        <p:txBody>
          <a:bodyPr/>
          <a:lstStyle/>
          <a:p>
            <a:fld id="{0778C724-3839-4D76-A707-B4C23905D055}" type="slidenum">
              <a:rPr lang="en-US" smtClean="0"/>
              <a:t>7</a:t>
            </a:fld>
            <a:endParaRPr lang="en-US"/>
          </a:p>
        </p:txBody>
      </p:sp>
      <p:sp>
        <p:nvSpPr>
          <p:cNvPr id="9" name="Content Placeholder 8">
            <a:extLst>
              <a:ext uri="{FF2B5EF4-FFF2-40B4-BE49-F238E27FC236}">
                <a16:creationId xmlns:a16="http://schemas.microsoft.com/office/drawing/2014/main" id="{B3712602-E81E-4A3D-92C2-1397FE70B249}"/>
              </a:ext>
            </a:extLst>
          </p:cNvPr>
          <p:cNvSpPr>
            <a:spLocks noGrp="1"/>
          </p:cNvSpPr>
          <p:nvPr>
            <p:ph idx="13"/>
          </p:nvPr>
        </p:nvSpPr>
        <p:spPr>
          <a:xfrm>
            <a:off x="6326608" y="1143000"/>
            <a:ext cx="3720385" cy="5029200"/>
          </a:xfrm>
        </p:spPr>
        <p:txBody>
          <a:bodyPr/>
          <a:lstStyle/>
          <a:p>
            <a:r>
              <a:rPr lang="en-US" dirty="0"/>
              <a:t>Fran Allen</a:t>
            </a:r>
          </a:p>
          <a:p>
            <a:pPr lvl="1"/>
            <a:r>
              <a:rPr lang="en-US" dirty="0"/>
              <a:t>Pioneer of compiler optimization techniques</a:t>
            </a:r>
          </a:p>
          <a:p>
            <a:pPr lvl="1"/>
            <a:endParaRPr lang="en-US" dirty="0"/>
          </a:p>
          <a:p>
            <a:pPr lvl="1"/>
            <a:r>
              <a:rPr lang="en-US" dirty="0"/>
              <a:t>Wrote a 1966 paper introducing control flow graphs, which are central to compiler theory</a:t>
            </a:r>
          </a:p>
          <a:p>
            <a:pPr lvl="1"/>
            <a:endParaRPr lang="en-US" dirty="0"/>
          </a:p>
          <a:p>
            <a:r>
              <a:rPr lang="en-US" dirty="0"/>
              <a:t>First woman to win the Turing Award</a:t>
            </a:r>
          </a:p>
        </p:txBody>
      </p:sp>
      <p:pic>
        <p:nvPicPr>
          <p:cNvPr id="5" name="Picture 4" descr="A person wearing a suit and tie looking at the camera&#10;&#10;Description automatically generated">
            <a:extLst>
              <a:ext uri="{FF2B5EF4-FFF2-40B4-BE49-F238E27FC236}">
                <a16:creationId xmlns:a16="http://schemas.microsoft.com/office/drawing/2014/main" id="{75AB4DE1-0461-4DD2-81A0-12ED9316EC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8741" y="1143000"/>
            <a:ext cx="1775819" cy="2656268"/>
          </a:xfrm>
          <a:prstGeom prst="rect">
            <a:avLst/>
          </a:prstGeom>
        </p:spPr>
      </p:pic>
      <p:pic>
        <p:nvPicPr>
          <p:cNvPr id="6" name="Picture 5" descr="A person smiling for the camera&#10;&#10;Description automatically generated">
            <a:extLst>
              <a:ext uri="{FF2B5EF4-FFF2-40B4-BE49-F238E27FC236}">
                <a16:creationId xmlns:a16="http://schemas.microsoft.com/office/drawing/2014/main" id="{5F001252-33CB-4FB2-8917-BF0838817D2A}"/>
              </a:ext>
            </a:extLst>
          </p:cNvPr>
          <p:cNvPicPr>
            <a:picLocks noChangeAspect="1"/>
          </p:cNvPicPr>
          <p:nvPr/>
        </p:nvPicPr>
        <p:blipFill rotWithShape="1">
          <a:blip r:embed="rId3">
            <a:extLst>
              <a:ext uri="{28A0092B-C50C-407E-A947-70E740481C1C}">
                <a14:useLocalDpi xmlns:a14="http://schemas.microsoft.com/office/drawing/2010/main" val="0"/>
              </a:ext>
            </a:extLst>
          </a:blip>
          <a:srcRect l="29268" r="2439"/>
          <a:stretch/>
        </p:blipFill>
        <p:spPr>
          <a:xfrm flipH="1">
            <a:off x="10046993" y="1143000"/>
            <a:ext cx="1739463" cy="2547071"/>
          </a:xfrm>
          <a:prstGeom prst="rect">
            <a:avLst/>
          </a:prstGeom>
        </p:spPr>
      </p:pic>
    </p:spTree>
    <p:extLst>
      <p:ext uri="{BB962C8B-B14F-4D97-AF65-F5344CB8AC3E}">
        <p14:creationId xmlns:p14="http://schemas.microsoft.com/office/powerpoint/2010/main" val="3758099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D7F0D0E1-06F8-4B82-B0F0-1470A7C22EA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21155" y="231819"/>
            <a:ext cx="4559240" cy="5940381"/>
          </a:xfrm>
          <a:prstGeom prst="rect">
            <a:avLst/>
          </a:prstGeom>
          <a:solidFill>
            <a:srgbClr val="FFFFFF"/>
          </a:solidFill>
        </p:spPr>
      </p:pic>
      <p:sp>
        <p:nvSpPr>
          <p:cNvPr id="2" name="Title 1">
            <a:extLst>
              <a:ext uri="{FF2B5EF4-FFF2-40B4-BE49-F238E27FC236}">
                <a16:creationId xmlns:a16="http://schemas.microsoft.com/office/drawing/2014/main" id="{68FCC8AE-C498-4811-8E91-6876E4E1106B}"/>
              </a:ext>
            </a:extLst>
          </p:cNvPr>
          <p:cNvSpPr>
            <a:spLocks noGrp="1"/>
          </p:cNvSpPr>
          <p:nvPr>
            <p:ph type="title"/>
          </p:nvPr>
        </p:nvSpPr>
        <p:spPr/>
        <p:txBody>
          <a:bodyPr/>
          <a:lstStyle/>
          <a:p>
            <a:r>
              <a:rPr lang="en-US" dirty="0"/>
              <a:t>C compilation steps</a:t>
            </a:r>
          </a:p>
        </p:txBody>
      </p:sp>
      <p:sp>
        <p:nvSpPr>
          <p:cNvPr id="3" name="Content Placeholder 2">
            <a:extLst>
              <a:ext uri="{FF2B5EF4-FFF2-40B4-BE49-F238E27FC236}">
                <a16:creationId xmlns:a16="http://schemas.microsoft.com/office/drawing/2014/main" id="{95748590-1808-4AA5-B592-C13E71EF3804}"/>
              </a:ext>
            </a:extLst>
          </p:cNvPr>
          <p:cNvSpPr>
            <a:spLocks noGrp="1"/>
          </p:cNvSpPr>
          <p:nvPr>
            <p:ph idx="1"/>
          </p:nvPr>
        </p:nvSpPr>
        <p:spPr>
          <a:xfrm>
            <a:off x="607594" y="1143000"/>
            <a:ext cx="6823516" cy="5029200"/>
          </a:xfrm>
        </p:spPr>
        <p:txBody>
          <a:bodyPr>
            <a:normAutofit lnSpcReduction="10000"/>
          </a:bodyPr>
          <a:lstStyle/>
          <a:p>
            <a:pPr marL="457200" indent="-457200">
              <a:buFont typeface="+mj-lt"/>
              <a:buAutoNum type="arabicPeriod"/>
            </a:pPr>
            <a:r>
              <a:rPr lang="en-US" dirty="0"/>
              <a:t>Pre-processor</a:t>
            </a:r>
          </a:p>
          <a:p>
            <a:pPr lvl="1"/>
            <a:r>
              <a:rPr lang="en-US" dirty="0"/>
              <a:t>Text insertion of macros and #includes</a:t>
            </a:r>
            <a:br>
              <a:rPr lang="en-US" dirty="0"/>
            </a:br>
            <a:endParaRPr lang="en-US" dirty="0"/>
          </a:p>
          <a:p>
            <a:pPr marL="457200" indent="-457200">
              <a:buFont typeface="+mj-lt"/>
              <a:buAutoNum type="arabicPeriod"/>
            </a:pPr>
            <a:r>
              <a:rPr lang="en-US" dirty="0"/>
              <a:t>Compiler</a:t>
            </a:r>
          </a:p>
          <a:p>
            <a:pPr lvl="1"/>
            <a:r>
              <a:rPr lang="en-US" dirty="0"/>
              <a:t>Transform C source into assembly</a:t>
            </a:r>
          </a:p>
          <a:p>
            <a:pPr lvl="1"/>
            <a:r>
              <a:rPr lang="en-US" dirty="0"/>
              <a:t>Also perform optimizations along the way</a:t>
            </a:r>
            <a:br>
              <a:rPr lang="en-US" dirty="0"/>
            </a:br>
            <a:endParaRPr lang="en-US" dirty="0"/>
          </a:p>
          <a:p>
            <a:pPr marL="457200" indent="-457200">
              <a:buFont typeface="+mj-lt"/>
              <a:buAutoNum type="arabicPeriod"/>
            </a:pPr>
            <a:r>
              <a:rPr lang="en-US" dirty="0"/>
              <a:t>Assembler</a:t>
            </a:r>
          </a:p>
          <a:p>
            <a:pPr lvl="1"/>
            <a:r>
              <a:rPr lang="en-US" dirty="0"/>
              <a:t>Transform assembly into machine code</a:t>
            </a:r>
            <a:br>
              <a:rPr lang="en-US" dirty="0"/>
            </a:br>
            <a:endParaRPr lang="en-US" dirty="0"/>
          </a:p>
          <a:p>
            <a:pPr marL="457200" indent="-457200">
              <a:buFont typeface="+mj-lt"/>
              <a:buAutoNum type="arabicPeriod"/>
            </a:pPr>
            <a:r>
              <a:rPr lang="en-US" dirty="0"/>
              <a:t>Linker</a:t>
            </a:r>
          </a:p>
          <a:p>
            <a:pPr lvl="1"/>
            <a:r>
              <a:rPr lang="en-US" dirty="0"/>
              <a:t>Place code at real addresses and fixup</a:t>
            </a:r>
          </a:p>
        </p:txBody>
      </p:sp>
      <p:sp>
        <p:nvSpPr>
          <p:cNvPr id="4" name="Slide Number Placeholder 3">
            <a:extLst>
              <a:ext uri="{FF2B5EF4-FFF2-40B4-BE49-F238E27FC236}">
                <a16:creationId xmlns:a16="http://schemas.microsoft.com/office/drawing/2014/main" id="{0209BE0B-CB7E-4DEE-8347-C97B543754F9}"/>
              </a:ext>
            </a:extLst>
          </p:cNvPr>
          <p:cNvSpPr>
            <a:spLocks noGrp="1"/>
          </p:cNvSpPr>
          <p:nvPr>
            <p:ph type="sldNum" sz="quarter" idx="12"/>
          </p:nvPr>
        </p:nvSpPr>
        <p:spPr/>
        <p:txBody>
          <a:bodyPr/>
          <a:lstStyle/>
          <a:p>
            <a:fld id="{0778C724-3839-4D76-A707-B4C23905D055}" type="slidenum">
              <a:rPr lang="en-US" smtClean="0"/>
              <a:t>8</a:t>
            </a:fld>
            <a:endParaRPr lang="en-US"/>
          </a:p>
        </p:txBody>
      </p:sp>
    </p:spTree>
    <p:extLst>
      <p:ext uri="{BB962C8B-B14F-4D97-AF65-F5344CB8AC3E}">
        <p14:creationId xmlns:p14="http://schemas.microsoft.com/office/powerpoint/2010/main" val="706022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109F9-7953-41BD-BD1A-6228B65FB2A2}"/>
              </a:ext>
            </a:extLst>
          </p:cNvPr>
          <p:cNvSpPr>
            <a:spLocks noGrp="1"/>
          </p:cNvSpPr>
          <p:nvPr>
            <p:ph type="title"/>
          </p:nvPr>
        </p:nvSpPr>
        <p:spPr/>
        <p:txBody>
          <a:bodyPr/>
          <a:lstStyle/>
          <a:p>
            <a:r>
              <a:rPr lang="en-US" dirty="0"/>
              <a:t>Optimizations</a:t>
            </a:r>
          </a:p>
        </p:txBody>
      </p:sp>
      <p:sp>
        <p:nvSpPr>
          <p:cNvPr id="3" name="Content Placeholder 2">
            <a:extLst>
              <a:ext uri="{FF2B5EF4-FFF2-40B4-BE49-F238E27FC236}">
                <a16:creationId xmlns:a16="http://schemas.microsoft.com/office/drawing/2014/main" id="{08198E6C-67A4-4B00-85E7-13460B345FB7}"/>
              </a:ext>
            </a:extLst>
          </p:cNvPr>
          <p:cNvSpPr>
            <a:spLocks noGrp="1"/>
          </p:cNvSpPr>
          <p:nvPr>
            <p:ph idx="1"/>
          </p:nvPr>
        </p:nvSpPr>
        <p:spPr/>
        <p:txBody>
          <a:bodyPr>
            <a:normAutofit lnSpcReduction="10000"/>
          </a:bodyPr>
          <a:lstStyle/>
          <a:p>
            <a:r>
              <a:rPr lang="en-US" dirty="0"/>
              <a:t>An </a:t>
            </a:r>
            <a:r>
              <a:rPr lang="en-US" b="1" dirty="0"/>
              <a:t>optimization</a:t>
            </a:r>
            <a:r>
              <a:rPr lang="en-US" dirty="0"/>
              <a:t> is a code transformation with the goal of making a program faster</a:t>
            </a:r>
          </a:p>
          <a:p>
            <a:pPr lvl="1"/>
            <a:r>
              <a:rPr lang="en-US" dirty="0"/>
              <a:t>Can be done manually, by a programmer</a:t>
            </a:r>
          </a:p>
          <a:p>
            <a:pPr lvl="1"/>
            <a:r>
              <a:rPr lang="en-US" dirty="0"/>
              <a:t>Or can be done automatically, by a compiler</a:t>
            </a:r>
          </a:p>
          <a:p>
            <a:pPr lvl="1"/>
            <a:endParaRPr lang="en-US" dirty="0"/>
          </a:p>
          <a:p>
            <a:r>
              <a:rPr lang="en-US" dirty="0"/>
              <a:t>Some optimizations are processor-dependent</a:t>
            </a:r>
          </a:p>
          <a:p>
            <a:pPr lvl="1"/>
            <a:r>
              <a:rPr lang="en-US" dirty="0"/>
              <a:t>They take advantage of unique processor capabilities</a:t>
            </a:r>
          </a:p>
          <a:p>
            <a:pPr lvl="1"/>
            <a:r>
              <a:rPr lang="en-US" dirty="0"/>
              <a:t>Example: right shift instead of divide by powers of two</a:t>
            </a:r>
          </a:p>
          <a:p>
            <a:pPr lvl="1"/>
            <a:endParaRPr lang="en-US" dirty="0"/>
          </a:p>
          <a:p>
            <a:r>
              <a:rPr lang="en-US" dirty="0"/>
              <a:t>Some optimizations are processor-independent</a:t>
            </a:r>
          </a:p>
          <a:p>
            <a:pPr lvl="1"/>
            <a:r>
              <a:rPr lang="en-US" dirty="0"/>
              <a:t>They make programs faster regardless of processor</a:t>
            </a:r>
          </a:p>
          <a:p>
            <a:pPr lvl="1"/>
            <a:r>
              <a:rPr lang="en-US" dirty="0"/>
              <a:t>Example: removing redundant code</a:t>
            </a:r>
          </a:p>
        </p:txBody>
      </p:sp>
      <p:sp>
        <p:nvSpPr>
          <p:cNvPr id="4" name="Slide Number Placeholder 3">
            <a:extLst>
              <a:ext uri="{FF2B5EF4-FFF2-40B4-BE49-F238E27FC236}">
                <a16:creationId xmlns:a16="http://schemas.microsoft.com/office/drawing/2014/main" id="{17DB0C7B-540F-41C6-ADD0-95638D7F0FC6}"/>
              </a:ext>
            </a:extLst>
          </p:cNvPr>
          <p:cNvSpPr>
            <a:spLocks noGrp="1"/>
          </p:cNvSpPr>
          <p:nvPr>
            <p:ph type="sldNum" sz="quarter" idx="12"/>
          </p:nvPr>
        </p:nvSpPr>
        <p:spPr/>
        <p:txBody>
          <a:bodyPr/>
          <a:lstStyle/>
          <a:p>
            <a:fld id="{0778C724-3839-4D76-A707-B4C23905D055}" type="slidenum">
              <a:rPr lang="en-US" smtClean="0"/>
              <a:t>9</a:t>
            </a:fld>
            <a:endParaRPr lang="en-US"/>
          </a:p>
        </p:txBody>
      </p:sp>
    </p:spTree>
    <p:extLst>
      <p:ext uri="{BB962C8B-B14F-4D97-AF65-F5344CB8AC3E}">
        <p14:creationId xmlns:p14="http://schemas.microsoft.com/office/powerpoint/2010/main" val="98657013"/>
      </p:ext>
    </p:extLst>
  </p:cSld>
  <p:clrMapOvr>
    <a:masterClrMapping/>
  </p:clrMapOvr>
</p:sld>
</file>

<file path=ppt/theme/theme1.xml><?xml version="1.0" encoding="utf-8"?>
<a:theme xmlns:a="http://schemas.openxmlformats.org/drawingml/2006/main" name="Class Slides">
  <a:themeElements>
    <a:clrScheme name="Custom Colors">
      <a:dk1>
        <a:sysClr val="windowText" lastClr="000000"/>
      </a:dk1>
      <a:lt1>
        <a:sysClr val="window" lastClr="FFFFFF"/>
      </a:lt1>
      <a:dk2>
        <a:srgbClr val="000000"/>
      </a:dk2>
      <a:lt2>
        <a:srgbClr val="FFFFFF"/>
      </a:lt2>
      <a:accent1>
        <a:srgbClr val="4472C4"/>
      </a:accent1>
      <a:accent2>
        <a:srgbClr val="ED7D31"/>
      </a:accent2>
      <a:accent3>
        <a:srgbClr val="FFC000"/>
      </a:accent3>
      <a:accent4>
        <a:srgbClr val="70AD47"/>
      </a:accent4>
      <a:accent5>
        <a:srgbClr val="954F72"/>
      </a:accent5>
      <a:accent6>
        <a:srgbClr val="A5A5A5"/>
      </a:accent6>
      <a:hlink>
        <a:srgbClr val="0563C1"/>
      </a:hlink>
      <a:folHlink>
        <a:srgbClr val="0563C1"/>
      </a:folHlink>
    </a:clrScheme>
    <a:fontScheme name="Custom Tahoma">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974D63A0-CD11-4D98-B18A-F936E0FA73F5}" vid="{C2DB8C14-0AEE-4996-8DF8-60AB5B5708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cs213_template</Template>
  <TotalTime>805</TotalTime>
  <Words>7710</Words>
  <Application>Microsoft Office PowerPoint</Application>
  <PresentationFormat>Widescreen</PresentationFormat>
  <Paragraphs>991</Paragraphs>
  <Slides>61</Slides>
  <Notes>20</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61</vt:i4>
      </vt:variant>
    </vt:vector>
  </HeadingPairs>
  <TitlesOfParts>
    <vt:vector size="68" baseType="lpstr">
      <vt:lpstr>Arial</vt:lpstr>
      <vt:lpstr>Calibri</vt:lpstr>
      <vt:lpstr>Cambria Math</vt:lpstr>
      <vt:lpstr>Consolas</vt:lpstr>
      <vt:lpstr>Courier New</vt:lpstr>
      <vt:lpstr>Tahoma</vt:lpstr>
      <vt:lpstr>Class Slides</vt:lpstr>
      <vt:lpstr>Lecture 15 Compiler Optimizations</vt:lpstr>
      <vt:lpstr>Administrivia</vt:lpstr>
      <vt:lpstr>Today’s Goals</vt:lpstr>
      <vt:lpstr>Outline</vt:lpstr>
      <vt:lpstr>How do we get code to run on a machine?</vt:lpstr>
      <vt:lpstr>Rear Admiral Grace Hopper</vt:lpstr>
      <vt:lpstr>Other Compilers Champions</vt:lpstr>
      <vt:lpstr>C compilation steps</vt:lpstr>
      <vt:lpstr>Optimizations</vt:lpstr>
      <vt:lpstr>General goals of compiler optimization</vt:lpstr>
      <vt:lpstr>Compilation is a pipeline</vt:lpstr>
      <vt:lpstr>Two kinds of optimizations</vt:lpstr>
      <vt:lpstr>Outline</vt:lpstr>
      <vt:lpstr>Constant Folding</vt:lpstr>
      <vt:lpstr>Strength reduction</vt:lpstr>
      <vt:lpstr>Dead code elimination</vt:lpstr>
      <vt:lpstr>Common Subexpression Elimination</vt:lpstr>
      <vt:lpstr>Break + Relevant xkcd</vt:lpstr>
      <vt:lpstr>Outline</vt:lpstr>
      <vt:lpstr>Inlining</vt:lpstr>
      <vt:lpstr>Inlining</vt:lpstr>
      <vt:lpstr>Inlining</vt:lpstr>
      <vt:lpstr>Code Motion</vt:lpstr>
      <vt:lpstr>Loop Transformations</vt:lpstr>
      <vt:lpstr>Loop Transformations</vt:lpstr>
      <vt:lpstr>Loop Transformations</vt:lpstr>
      <vt:lpstr>Loop Transformations</vt:lpstr>
      <vt:lpstr>Loop Transformations</vt:lpstr>
      <vt:lpstr>Break + Quiz</vt:lpstr>
      <vt:lpstr>Break + Quiz</vt:lpstr>
      <vt:lpstr>Outline</vt:lpstr>
      <vt:lpstr>Limits to compiler optimization</vt:lpstr>
      <vt:lpstr>Optimization Challenges</vt:lpstr>
      <vt:lpstr>Memory Aliasing</vt:lpstr>
      <vt:lpstr>Memory Aliasing</vt:lpstr>
      <vt:lpstr>Memory Aliasing</vt:lpstr>
      <vt:lpstr>Avoiding aliasing penalties</vt:lpstr>
      <vt:lpstr>Avoiding aliasing penalties</vt:lpstr>
      <vt:lpstr>Avoiding aliasing penalties</vt:lpstr>
      <vt:lpstr>Avoiding aliasing penalties</vt:lpstr>
      <vt:lpstr>Optimization Challenges</vt:lpstr>
      <vt:lpstr>Function calls are opaque</vt:lpstr>
      <vt:lpstr>Can’t move functions out of loops</vt:lpstr>
      <vt:lpstr>Can’t move functions out of loops</vt:lpstr>
      <vt:lpstr>Can’t move functions out of loops</vt:lpstr>
      <vt:lpstr>Can’t move functions out of loops</vt:lpstr>
      <vt:lpstr>Optimization Challenges</vt:lpstr>
      <vt:lpstr>Non-associative arithmetic</vt:lpstr>
      <vt:lpstr>Optimization Challenges</vt:lpstr>
      <vt:lpstr>Larger cache optimizations</vt:lpstr>
      <vt:lpstr>Break</vt:lpstr>
      <vt:lpstr>Outline</vt:lpstr>
      <vt:lpstr>GNU C Compiler (GCC)</vt:lpstr>
      <vt:lpstr>Enabling optimizations</vt:lpstr>
      <vt:lpstr>More advanced optimizations</vt:lpstr>
      <vt:lpstr>Optimizations examples in godbolt</vt:lpstr>
      <vt:lpstr>Architecture-dependent optimizations</vt:lpstr>
      <vt:lpstr>Optimizations in SETI Lab</vt:lpstr>
      <vt:lpstr>Be sure to apply optimizations to everything!</vt:lpstr>
      <vt:lpstr>Compilers courses</vt:lpstr>
      <vt:lpstr>Outline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16 Compiler Optimizations</dc:title>
  <dc:creator>Branden Ghena</dc:creator>
  <cp:lastModifiedBy>Branden Ghena</cp:lastModifiedBy>
  <cp:revision>36</cp:revision>
  <dcterms:created xsi:type="dcterms:W3CDTF">2022-02-28T19:01:33Z</dcterms:created>
  <dcterms:modified xsi:type="dcterms:W3CDTF">2023-02-27T18:22:45Z</dcterms:modified>
</cp:coreProperties>
</file>