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0"/>
  </p:notesMasterIdLst>
  <p:sldIdLst>
    <p:sldId id="256" r:id="rId2"/>
    <p:sldId id="384" r:id="rId3"/>
    <p:sldId id="264" r:id="rId4"/>
    <p:sldId id="348" r:id="rId5"/>
    <p:sldId id="294" r:id="rId6"/>
    <p:sldId id="295" r:id="rId7"/>
    <p:sldId id="383" r:id="rId8"/>
    <p:sldId id="281" r:id="rId9"/>
    <p:sldId id="282" r:id="rId10"/>
    <p:sldId id="283" r:id="rId11"/>
    <p:sldId id="284" r:id="rId12"/>
    <p:sldId id="285" r:id="rId13"/>
    <p:sldId id="2100" r:id="rId14"/>
    <p:sldId id="286" r:id="rId15"/>
    <p:sldId id="2101" r:id="rId16"/>
    <p:sldId id="287" r:id="rId17"/>
    <p:sldId id="288" r:id="rId18"/>
    <p:sldId id="289" r:id="rId19"/>
    <p:sldId id="2102" r:id="rId20"/>
    <p:sldId id="2063" r:id="rId21"/>
    <p:sldId id="2103" r:id="rId22"/>
    <p:sldId id="2057" r:id="rId23"/>
    <p:sldId id="2104" r:id="rId24"/>
    <p:sldId id="2105" r:id="rId25"/>
    <p:sldId id="1036" r:id="rId26"/>
    <p:sldId id="2107" r:id="rId27"/>
    <p:sldId id="2144" r:id="rId28"/>
    <p:sldId id="389" r:id="rId29"/>
    <p:sldId id="1262" r:id="rId30"/>
    <p:sldId id="1286" r:id="rId31"/>
    <p:sldId id="2152" r:id="rId32"/>
    <p:sldId id="293" r:id="rId33"/>
    <p:sldId id="2151" r:id="rId34"/>
    <p:sldId id="2145" r:id="rId35"/>
    <p:sldId id="1472" r:id="rId36"/>
    <p:sldId id="2153" r:id="rId37"/>
    <p:sldId id="1434" r:id="rId38"/>
    <p:sldId id="1461" r:id="rId39"/>
    <p:sldId id="1435" r:id="rId40"/>
    <p:sldId id="1289" r:id="rId41"/>
    <p:sldId id="1290" r:id="rId42"/>
    <p:sldId id="1291" r:id="rId43"/>
    <p:sldId id="1292" r:id="rId44"/>
    <p:sldId id="1293" r:id="rId45"/>
    <p:sldId id="1294" r:id="rId46"/>
    <p:sldId id="2108" r:id="rId47"/>
    <p:sldId id="2109" r:id="rId48"/>
    <p:sldId id="2129" r:id="rId49"/>
    <p:sldId id="2146" r:id="rId50"/>
    <p:sldId id="2111" r:id="rId51"/>
    <p:sldId id="391" r:id="rId52"/>
    <p:sldId id="2113" r:id="rId53"/>
    <p:sldId id="2119" r:id="rId54"/>
    <p:sldId id="2120" r:id="rId55"/>
    <p:sldId id="2117" r:id="rId56"/>
    <p:sldId id="2112" r:id="rId57"/>
    <p:sldId id="2118" r:id="rId58"/>
    <p:sldId id="2114" r:id="rId59"/>
    <p:sldId id="2115" r:id="rId60"/>
    <p:sldId id="1278" r:id="rId61"/>
    <p:sldId id="2122" r:id="rId62"/>
    <p:sldId id="2147" r:id="rId63"/>
    <p:sldId id="1428" r:id="rId64"/>
    <p:sldId id="1417" r:id="rId65"/>
    <p:sldId id="1418" r:id="rId66"/>
    <p:sldId id="1419" r:id="rId67"/>
    <p:sldId id="2125" r:id="rId68"/>
    <p:sldId id="2131" r:id="rId69"/>
    <p:sldId id="2132" r:id="rId70"/>
    <p:sldId id="2135" r:id="rId71"/>
    <p:sldId id="2136" r:id="rId72"/>
    <p:sldId id="2137" r:id="rId73"/>
    <p:sldId id="2138" r:id="rId74"/>
    <p:sldId id="2139" r:id="rId75"/>
    <p:sldId id="2143" r:id="rId76"/>
    <p:sldId id="2142" r:id="rId77"/>
    <p:sldId id="2140" r:id="rId78"/>
    <p:sldId id="2141" r:id="rId79"/>
    <p:sldId id="2148" r:id="rId80"/>
    <p:sldId id="2067" r:id="rId81"/>
    <p:sldId id="1421" r:id="rId82"/>
    <p:sldId id="1422" r:id="rId83"/>
    <p:sldId id="1423" r:id="rId84"/>
    <p:sldId id="2090" r:id="rId85"/>
    <p:sldId id="2149" r:id="rId86"/>
    <p:sldId id="2150" r:id="rId87"/>
    <p:sldId id="1443" r:id="rId88"/>
    <p:sldId id="1462" r:id="rId89"/>
    <p:sldId id="1445" r:id="rId90"/>
    <p:sldId id="1446" r:id="rId91"/>
    <p:sldId id="2130" r:id="rId92"/>
    <p:sldId id="1448" r:id="rId93"/>
    <p:sldId id="1449" r:id="rId94"/>
    <p:sldId id="2123" r:id="rId95"/>
    <p:sldId id="1424" r:id="rId96"/>
    <p:sldId id="1425" r:id="rId97"/>
    <p:sldId id="1441" r:id="rId98"/>
    <p:sldId id="1459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Memory Problems" id="{B55B8E8C-5EAB-4A1E-A4E9-AE5E896E46FA}">
          <p14:sldIdLst>
            <p14:sldId id="348"/>
            <p14:sldId id="294"/>
            <p14:sldId id="295"/>
            <p14:sldId id="383"/>
            <p14:sldId id="281"/>
            <p14:sldId id="282"/>
            <p14:sldId id="283"/>
            <p14:sldId id="284"/>
            <p14:sldId id="285"/>
            <p14:sldId id="2100"/>
            <p14:sldId id="286"/>
            <p14:sldId id="2101"/>
            <p14:sldId id="287"/>
            <p14:sldId id="288"/>
            <p14:sldId id="289"/>
            <p14:sldId id="2102"/>
            <p14:sldId id="2063"/>
            <p14:sldId id="2103"/>
            <p14:sldId id="2057"/>
            <p14:sldId id="2104"/>
            <p14:sldId id="2105"/>
            <p14:sldId id="1036"/>
            <p14:sldId id="2107"/>
          </p14:sldIdLst>
        </p14:section>
        <p14:section name="Virtual Memory Concept" id="{9A3B2184-55AE-4AA5-BE40-B45479155C1C}">
          <p14:sldIdLst>
            <p14:sldId id="2144"/>
            <p14:sldId id="389"/>
            <p14:sldId id="1262"/>
            <p14:sldId id="1286"/>
            <p14:sldId id="2152"/>
            <p14:sldId id="293"/>
            <p14:sldId id="2151"/>
          </p14:sldIdLst>
        </p14:section>
        <p14:section name="Memory as a Cache" id="{4C8906D8-FC04-43B1-A17D-4DD09B1761D4}">
          <p14:sldIdLst>
            <p14:sldId id="2145"/>
            <p14:sldId id="1472"/>
            <p14:sldId id="2153"/>
            <p14:sldId id="1434"/>
            <p14:sldId id="1461"/>
            <p14:sldId id="1435"/>
            <p14:sldId id="1289"/>
            <p14:sldId id="1290"/>
            <p14:sldId id="1291"/>
            <p14:sldId id="1292"/>
            <p14:sldId id="1293"/>
            <p14:sldId id="1294"/>
            <p14:sldId id="2108"/>
            <p14:sldId id="2109"/>
            <p14:sldId id="2129"/>
          </p14:sldIdLst>
        </p14:section>
        <p14:section name="Memory Problems Solved" id="{9146CE23-3B8A-4F67-9F4F-6C3B287FD24E}">
          <p14:sldIdLst>
            <p14:sldId id="2146"/>
            <p14:sldId id="2111"/>
            <p14:sldId id="391"/>
            <p14:sldId id="2113"/>
            <p14:sldId id="2119"/>
            <p14:sldId id="2120"/>
            <p14:sldId id="2117"/>
            <p14:sldId id="2112"/>
            <p14:sldId id="2118"/>
            <p14:sldId id="2114"/>
            <p14:sldId id="2115"/>
            <p14:sldId id="1278"/>
            <p14:sldId id="2122"/>
          </p14:sldIdLst>
        </p14:section>
        <p14:section name="Address Translation" id="{1D7B529B-A497-421B-87B8-21B7C19EC336}">
          <p14:sldIdLst>
            <p14:sldId id="2147"/>
            <p14:sldId id="1428"/>
            <p14:sldId id="1417"/>
            <p14:sldId id="1418"/>
            <p14:sldId id="1419"/>
            <p14:sldId id="2125"/>
            <p14:sldId id="2131"/>
            <p14:sldId id="2132"/>
            <p14:sldId id="2135"/>
            <p14:sldId id="2136"/>
            <p14:sldId id="2137"/>
            <p14:sldId id="2138"/>
            <p14:sldId id="2139"/>
            <p14:sldId id="2143"/>
            <p14:sldId id="2142"/>
            <p14:sldId id="2140"/>
            <p14:sldId id="2141"/>
          </p14:sldIdLst>
        </p14:section>
        <p14:section name="Caching Page Table Entries" id="{1B39544C-A4CB-4957-AF27-F676F01977C6}">
          <p14:sldIdLst>
            <p14:sldId id="2148"/>
            <p14:sldId id="2067"/>
            <p14:sldId id="1421"/>
            <p14:sldId id="1422"/>
            <p14:sldId id="1423"/>
            <p14:sldId id="2090"/>
          </p14:sldIdLst>
        </p14:section>
        <p14:section name="Wrapup" id="{29A7F866-9DA9-446B-8359-CE426CB89C7A}">
          <p14:sldIdLst>
            <p14:sldId id="2149"/>
            <p14:sldId id="2150"/>
            <p14:sldId id="1443"/>
            <p14:sldId id="1462"/>
            <p14:sldId id="1445"/>
            <p14:sldId id="1446"/>
            <p14:sldId id="2130"/>
            <p14:sldId id="1448"/>
            <p14:sldId id="1449"/>
            <p14:sldId id="2123"/>
            <p14:sldId id="1424"/>
            <p14:sldId id="1425"/>
            <p14:sldId id="1441"/>
            <p14:sldId id="1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e39d93ef4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e39d93ef4_0_4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5e39d93ef4_0_49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39d93ef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39d93ef4_0_4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5e39d93ef4_0_46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39d93ef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e39d93ef4_0_7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5e39d93ef4_0_7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e39d93ef4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e39d93ef4_0_7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5e39d93ef4_0_72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88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82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AB745-E697-4EFA-AFD4-31918D3BD558}" type="slidenum">
              <a:rPr lang="en-US"/>
              <a:pPr/>
              <a:t>25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</a:t>
            </a:r>
            <a:r>
              <a:rPr lang="en-US" baseline="0" dirty="0"/>
              <a:t> memory is organized as an array of contiguous byte-sized cells, starting at address 0; given that, physical addressing is the most natural way for the CPU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7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9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e39d93ef4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e39d93ef4_0_48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5e39d93ef4_0_48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81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e39d93ef4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e39d93ef4_0_50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5e39d93ef4_0_50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5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5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2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1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4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6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5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0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process </a:t>
            </a:r>
            <a:r>
              <a:rPr lang="en-US" dirty="0" err="1"/>
              <a:t>i</a:t>
            </a:r>
            <a:r>
              <a:rPr lang="en-US" baseline="0" dirty="0"/>
              <a:t> is running in user mode it can read vp0 and read/write vp1 but cannot access vp2 (must run in </a:t>
            </a:r>
            <a:r>
              <a:rPr lang="en-US" baseline="0" dirty="0" err="1"/>
              <a:t>SUPervisor</a:t>
            </a:r>
            <a:r>
              <a:rPr lang="en-US" baseline="0" dirty="0"/>
              <a:t> mode)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4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2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8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4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9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After</a:t>
            </a:r>
            <a:r>
              <a:rPr lang="en-US" baseline="0" dirty="0"/>
              <a:t> the miss, PTE goes into the TLB (like any cache access)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3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A: locality!</a:t>
            </a:r>
          </a:p>
        </p:txBody>
      </p:sp>
    </p:spTree>
    <p:extLst>
      <p:ext uri="{BB962C8B-B14F-4D97-AF65-F5344CB8AC3E}">
        <p14:creationId xmlns:p14="http://schemas.microsoft.com/office/powerpoint/2010/main" val="1439663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1555" name="Google Shape;1555;p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fld>
            <a:endParaRPr/>
          </a:p>
        </p:txBody>
      </p:sp>
      <p:sp>
        <p:nvSpPr>
          <p:cNvPr id="1556" name="Google Shape;15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69013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57" name="Google Shape;1557;p48:notes"/>
          <p:cNvSpPr txBox="1">
            <a:spLocks noGrp="1"/>
          </p:cNvSpPr>
          <p:nvPr>
            <p:ph type="body" idx="1"/>
          </p:nvPr>
        </p:nvSpPr>
        <p:spPr>
          <a:xfrm>
            <a:off x="912316" y="4340678"/>
            <a:ext cx="5031878" cy="4116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restart instruction.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and hard page faults.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530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05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e39d93ef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e39d93ef4_0_9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5e39d93ef4_0_9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0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55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Write VPN, TLBI,</a:t>
            </a:r>
            <a:r>
              <a:rPr lang="en-US" baseline="0" dirty="0"/>
              <a:t> … on the board and do example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51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1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04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39d93ef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39d93ef4_0_1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5e39d93ef4_0_1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e39d93ef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e39d93ef4_0_1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5e39d93ef4_0_1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34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869537E-B915-4735-8F76-E45286D476E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9177-7FFF-4231-BEDB-AC0D205DD57D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DB82-7E3C-41EA-A971-71631863F735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155-C4DF-47D9-8E46-4A7D87B60890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4987-FF73-45B5-8ACB-E1F05697666E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1065E-0905-434D-97A8-4DD4CB148DC3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ACFAA7-79BF-4C57-B34F-F11B26A38DD1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izardzines.com/comics/virtual-memor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e39d93ef4_0_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44B5A22-97D9-2E47-B36C-7ADAFCFB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 dirty="0"/>
          </a:p>
        </p:txBody>
      </p:sp>
      <p:sp>
        <p:nvSpPr>
          <p:cNvPr id="484" name="Google Shape;484;g5e39d93ef4_0_1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85" name="Google Shape;485;g5e39d93ef4_0_1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89" name="Google Shape;489;g5e39d93ef4_0_106"/>
          <p:cNvCxnSpPr>
            <a:stCxn id="484" idx="3"/>
            <a:endCxn id="485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g5e39d93ef4_0_1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491" name="Google Shape;491;g5e39d93ef4_0_106"/>
          <p:cNvSpPr/>
          <p:nvPr/>
        </p:nvSpPr>
        <p:spPr>
          <a:xfrm>
            <a:off x="3928551" y="2520007"/>
            <a:ext cx="2185434" cy="1143018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SWITCH</a:t>
            </a:r>
            <a:endParaRPr dirty="0"/>
          </a:p>
        </p:txBody>
      </p:sp>
      <p:sp>
        <p:nvSpPr>
          <p:cNvPr id="13" name="Google Shape;459;g5e39d93ef4_0_81">
            <a:extLst>
              <a:ext uri="{FF2B5EF4-FFF2-40B4-BE49-F238E27FC236}">
                <a16:creationId xmlns:a16="http://schemas.microsoft.com/office/drawing/2014/main" id="{355F9724-1F51-4BD1-BA0E-97F042BDC82F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4" name="Google Shape;460;g5e39d93ef4_0_81">
            <a:extLst>
              <a:ext uri="{FF2B5EF4-FFF2-40B4-BE49-F238E27FC236}">
                <a16:creationId xmlns:a16="http://schemas.microsoft.com/office/drawing/2014/main" id="{6154B04A-C5DD-4265-9C39-7FAA6C2D6D6C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5" name="Google Shape;461;g5e39d93ef4_0_81">
            <a:extLst>
              <a:ext uri="{FF2B5EF4-FFF2-40B4-BE49-F238E27FC236}">
                <a16:creationId xmlns:a16="http://schemas.microsoft.com/office/drawing/2014/main" id="{9A7E9727-8370-45DC-B9FB-3BD2B158D4C8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e39d93ef4_0_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6DA12C5-CB65-BA40-BBEC-E064B8EF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sp>
        <p:nvSpPr>
          <p:cNvPr id="499" name="Google Shape;499;g5e39d93ef4_0_120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00" name="Google Shape;500;g5e39d93ef4_0_120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04" name="Google Shape;504;g5e39d93ef4_0_120"/>
          <p:cNvCxnSpPr>
            <a:stCxn id="499" idx="3"/>
            <a:endCxn id="500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g5e39d93ef4_0_120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6" name="Google Shape;506;g5e39d93ef4_0_120"/>
          <p:cNvSpPr/>
          <p:nvPr/>
        </p:nvSpPr>
        <p:spPr>
          <a:xfrm>
            <a:off x="6453050" y="266042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4" name="Google Shape;459;g5e39d93ef4_0_81">
            <a:extLst>
              <a:ext uri="{FF2B5EF4-FFF2-40B4-BE49-F238E27FC236}">
                <a16:creationId xmlns:a16="http://schemas.microsoft.com/office/drawing/2014/main" id="{5CC5E250-61CA-4C2C-B39C-226B59770DD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5" name="Google Shape;460;g5e39d93ef4_0_81">
            <a:extLst>
              <a:ext uri="{FF2B5EF4-FFF2-40B4-BE49-F238E27FC236}">
                <a16:creationId xmlns:a16="http://schemas.microsoft.com/office/drawing/2014/main" id="{E2515954-D15F-4C96-BE54-38D1AC21DC32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6" name="Google Shape;461;g5e39d93ef4_0_81">
            <a:extLst>
              <a:ext uri="{FF2B5EF4-FFF2-40B4-BE49-F238E27FC236}">
                <a16:creationId xmlns:a16="http://schemas.microsoft.com/office/drawing/2014/main" id="{5089627D-45E4-46A1-8789-FAD8C5409D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F21705C-E7C4-294E-80BE-E37EB9BE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507;g5e39d93ef4_0_120">
            <a:extLst>
              <a:ext uri="{FF2B5EF4-FFF2-40B4-BE49-F238E27FC236}">
                <a16:creationId xmlns:a16="http://schemas.microsoft.com/office/drawing/2014/main" id="{55F69168-1472-BC4B-B0FA-9B992D4CC885}"/>
              </a:ext>
            </a:extLst>
          </p:cNvPr>
          <p:cNvSpPr txBox="1"/>
          <p:nvPr/>
        </p:nvSpPr>
        <p:spPr>
          <a:xfrm>
            <a:off x="8943950" y="2435150"/>
            <a:ext cx="22515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There’s enough RAM for both. Why should we have to swap?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Challenge here is that programs are compiled with specific addresses…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9;g5e39d93ef4_0_81">
            <a:extLst>
              <a:ext uri="{FF2B5EF4-FFF2-40B4-BE49-F238E27FC236}">
                <a16:creationId xmlns:a16="http://schemas.microsoft.com/office/drawing/2014/main" id="{E9291180-B6D8-4BAE-9611-C8EBBF97E929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6" name="Google Shape;460;g5e39d93ef4_0_81">
            <a:extLst>
              <a:ext uri="{FF2B5EF4-FFF2-40B4-BE49-F238E27FC236}">
                <a16:creationId xmlns:a16="http://schemas.microsoft.com/office/drawing/2014/main" id="{1CC68D99-080A-4165-BF0B-F72D2E1EE83D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461;g5e39d93ef4_0_81">
            <a:extLst>
              <a:ext uri="{FF2B5EF4-FFF2-40B4-BE49-F238E27FC236}">
                <a16:creationId xmlns:a16="http://schemas.microsoft.com/office/drawing/2014/main" id="{969EC5AD-C5A3-4B9F-AE99-2FFA30F0D1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4" name="Google Shape;534;g5e39d93ef4_0_444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40" name="Google Shape;540;g5e39d93ef4_0_444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953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e39d93ef4_0_4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883BFB1-2345-E645-8C3D-7F81E8EA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  <p:sp>
        <p:nvSpPr>
          <p:cNvPr id="548" name="Google Shape;548;g5e39d93ef4_0_46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49" name="Google Shape;549;g5e39d93ef4_0_46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50" name="Google Shape;550;g5e39d93ef4_0_46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51" name="Google Shape;551;g5e39d93ef4_0_461"/>
          <p:cNvCxnSpPr>
            <a:cxnSpLocks/>
            <a:stCxn id="552" idx="3"/>
            <a:endCxn id="548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g5e39d93ef4_0_461"/>
          <p:cNvCxnSpPr>
            <a:stCxn id="548" idx="3"/>
            <a:endCxn id="554" idx="1"/>
          </p:cNvCxnSpPr>
          <p:nvPr/>
        </p:nvCxnSpPr>
        <p:spPr>
          <a:xfrm rot="10800000" flipH="1">
            <a:off x="5592850" y="4246075"/>
            <a:ext cx="3212100" cy="3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g5e39d93ef4_0_461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56" name="Google Shape;556;g5e39d93ef4_0_461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7" name="Google Shape;557;g5e39d93ef4_0_461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2" name="Google Shape;552;g5e39d93ef4_0_461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4" name="Google Shape;554;g5e39d93ef4_0_461"/>
          <p:cNvSpPr/>
          <p:nvPr/>
        </p:nvSpPr>
        <p:spPr>
          <a:xfrm>
            <a:off x="8804950" y="3579950"/>
            <a:ext cx="1773000" cy="133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8" name="Google Shape;558;g5e39d93ef4_0_461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Hmm… There’s enough space, but not all together!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e39d93ef4_0_7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92DE8E8-FB37-BA46-B48D-D945930F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  <p:sp>
        <p:nvSpPr>
          <p:cNvPr id="566" name="Google Shape;566;g5e39d93ef4_0_7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67" name="Google Shape;567;g5e39d93ef4_0_7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68" name="Google Shape;568;g5e39d93ef4_0_70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69" name="Google Shape;569;g5e39d93ef4_0_706"/>
          <p:cNvCxnSpPr>
            <a:cxnSpLocks/>
            <a:stCxn id="570" idx="3"/>
            <a:endCxn id="566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g5e39d93ef4_0_706"/>
          <p:cNvCxnSpPr>
            <a:stCxn id="566" idx="3"/>
            <a:endCxn id="572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g5e39d93ef4_0_7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74" name="Google Shape;574;g5e39d93ef4_0_706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5" name="Google Shape;575;g5e39d93ef4_0_706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0" name="Google Shape;570;g5e39d93ef4_0_706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2" name="Google Shape;572;g5e39d93ef4_0_706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6" name="Google Shape;576;g5e39d93ef4_0_706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There we go!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e39d93ef4_0_7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912834E-285E-AE4D-BE51-01ADD39A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 dirty="0"/>
          </a:p>
        </p:txBody>
      </p:sp>
      <p:sp>
        <p:nvSpPr>
          <p:cNvPr id="584" name="Google Shape;584;g5e39d93ef4_0_72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85" name="Google Shape;585;g5e39d93ef4_0_72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86" name="Google Shape;586;g5e39d93ef4_0_723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87" name="Google Shape;587;g5e39d93ef4_0_723"/>
          <p:cNvCxnSpPr>
            <a:cxnSpLocks/>
            <a:stCxn id="588" idx="3"/>
            <a:endCxn id="584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g5e39d93ef4_0_723"/>
          <p:cNvCxnSpPr>
            <a:stCxn id="584" idx="3"/>
            <a:endCxn id="590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g5e39d93ef4_0_72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88" name="Google Shape;588;g5e39d93ef4_0_723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2" name="Google Shape;592;g5e39d93ef4_0_723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3" name="Google Shape;593;g5e39d93ef4_0_723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0" name="Google Shape;590;g5e39d93ef4_0_723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4" name="Google Shape;594;g5e39d93ef4_0_723"/>
          <p:cNvSpPr txBox="1"/>
          <p:nvPr/>
        </p:nvSpPr>
        <p:spPr>
          <a:xfrm>
            <a:off x="4083900" y="2912900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Wait… This isn’t my data?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3E8-44C3-4502-834B-A1A31EFA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C26C-C885-4290-869E-47776148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4 due tonight</a:t>
            </a:r>
          </a:p>
          <a:p>
            <a:pPr lvl="1"/>
            <a:r>
              <a:rPr lang="en-US" dirty="0"/>
              <a:t>Very similar problems will be on the exam</a:t>
            </a:r>
          </a:p>
          <a:p>
            <a:endParaRPr lang="en-US" dirty="0"/>
          </a:p>
          <a:p>
            <a:r>
              <a:rPr lang="en-US" dirty="0"/>
              <a:t>SETI Lab</a:t>
            </a:r>
          </a:p>
          <a:p>
            <a:pPr lvl="1"/>
            <a:r>
              <a:rPr lang="en-US" dirty="0"/>
              <a:t>Due next week Wednesday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the pinned Piazza posts</a:t>
            </a:r>
          </a:p>
          <a:p>
            <a:pPr lvl="2"/>
            <a:r>
              <a:rPr lang="en-US" dirty="0"/>
              <a:t>Getting Started</a:t>
            </a:r>
          </a:p>
          <a:p>
            <a:pPr lvl="2"/>
            <a:r>
              <a:rPr lang="en-US" dirty="0"/>
              <a:t>Testing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9AEE-3807-4A61-806D-9F0920E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/>
              <a:t>Processes might be bigger than RAM</a:t>
            </a:r>
            <a:endParaRPr sz="40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7035366-C6AF-8340-85A0-DA995456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386449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574439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stCxn id="459" idx="2"/>
            <a:endCxn id="457" idx="0"/>
          </p:cNvCxnSpPr>
          <p:nvPr/>
        </p:nvCxnSpPr>
        <p:spPr>
          <a:xfrm>
            <a:off x="2918526" y="2123075"/>
            <a:ext cx="1455815" cy="1956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flipV="1">
            <a:off x="4884190" y="4197175"/>
            <a:ext cx="8602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591;g5e39d93ef4_0_723">
            <a:extLst>
              <a:ext uri="{FF2B5EF4-FFF2-40B4-BE49-F238E27FC236}">
                <a16:creationId xmlns:a16="http://schemas.microsoft.com/office/drawing/2014/main" id="{49CE20C7-BA41-5F4F-8247-DD579CE35BBD}"/>
              </a:ext>
            </a:extLst>
          </p:cNvPr>
          <p:cNvSpPr/>
          <p:nvPr/>
        </p:nvSpPr>
        <p:spPr>
          <a:xfrm>
            <a:off x="8240190" y="1508976"/>
            <a:ext cx="2251500" cy="48473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1100" dirty="0"/>
              <a:t> </a:t>
            </a:r>
            <a:endParaRPr lang="en-US" sz="2000" dirty="0"/>
          </a:p>
          <a:p>
            <a:pPr algn="ctr"/>
            <a:r>
              <a:rPr lang="en-US" sz="2400" dirty="0"/>
              <a:t>Memory for Process A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4BD00B-8697-B740-B85E-1B3708CA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69" r="27672"/>
          <a:stretch/>
        </p:blipFill>
        <p:spPr>
          <a:xfrm>
            <a:off x="8574021" y="4079425"/>
            <a:ext cx="1583835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Processes can’t be trusted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5E9164F-F69A-F74F-B8D5-EFFA4A52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08812" y="2950350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17" name="Google Shape;517;g5e39d93ef4_0_13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18" name="Google Shape;518;g5e39d93ef4_0_136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19" name="Google Shape;519;g5e39d93ef4_0_136"/>
          <p:cNvCxnSpPr>
            <a:cxnSpLocks/>
            <a:stCxn id="518" idx="3"/>
            <a:endCxn id="515" idx="1"/>
          </p:cNvCxnSpPr>
          <p:nvPr/>
        </p:nvCxnSpPr>
        <p:spPr>
          <a:xfrm>
            <a:off x="3875975" y="2582425"/>
            <a:ext cx="632837" cy="8465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flipV="1">
            <a:off x="5528512" y="3161725"/>
            <a:ext cx="924438" cy="2672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23" name="Google Shape;523;g5e39d93ef4_0_136"/>
          <p:cNvSpPr txBox="1"/>
          <p:nvPr/>
        </p:nvSpPr>
        <p:spPr>
          <a:xfrm>
            <a:off x="4363012" y="1357500"/>
            <a:ext cx="1920342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Please give me Process A’s data! For I am evil!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6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deal with how incredibly slow disk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Assuming 4 GHz processor, Instruction (with registers):                      0.25 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A37F9-8159-4A67-B649-EAB98570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670" y="1971639"/>
            <a:ext cx="7266724" cy="4200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204AA-67F7-4988-A71A-4C36110A3A52}"/>
              </a:ext>
            </a:extLst>
          </p:cNvPr>
          <p:cNvSpPr txBox="1"/>
          <p:nvPr/>
        </p:nvSpPr>
        <p:spPr>
          <a:xfrm>
            <a:off x="591022" y="1919101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BCB92-2A1D-480B-90F9-2117398A1BA3}"/>
              </a:ext>
            </a:extLst>
          </p:cNvPr>
          <p:cNvSpPr/>
          <p:nvPr/>
        </p:nvSpPr>
        <p:spPr>
          <a:xfrm>
            <a:off x="4404575" y="2137893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D8D3E-8002-433D-B5B2-2DA0C824D069}"/>
              </a:ext>
            </a:extLst>
          </p:cNvPr>
          <p:cNvSpPr/>
          <p:nvPr/>
        </p:nvSpPr>
        <p:spPr>
          <a:xfrm>
            <a:off x="4404575" y="3438659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FB969-5151-458B-A2B7-2407056C4F67}"/>
              </a:ext>
            </a:extLst>
          </p:cNvPr>
          <p:cNvSpPr/>
          <p:nvPr/>
        </p:nvSpPr>
        <p:spPr>
          <a:xfrm>
            <a:off x="4404575" y="5020614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6298C-A0D0-4D7E-BA0E-CBE226410F1F}"/>
              </a:ext>
            </a:extLst>
          </p:cNvPr>
          <p:cNvSpPr/>
          <p:nvPr/>
        </p:nvSpPr>
        <p:spPr>
          <a:xfrm>
            <a:off x="4579208" y="1130747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BC2A5-A01D-4167-B7EA-9E1848E11735}"/>
              </a:ext>
            </a:extLst>
          </p:cNvPr>
          <p:cNvSpPr txBox="1"/>
          <p:nvPr/>
        </p:nvSpPr>
        <p:spPr>
          <a:xfrm>
            <a:off x="619719" y="3876541"/>
            <a:ext cx="3308337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Jim Gray’s analogy: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Registers are in your apartment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Disk is on Mars</a:t>
            </a:r>
          </a:p>
        </p:txBody>
      </p:sp>
    </p:spTree>
    <p:extLst>
      <p:ext uri="{BB962C8B-B14F-4D97-AF65-F5344CB8AC3E}">
        <p14:creationId xmlns:p14="http://schemas.microsoft.com/office/powerpoint/2010/main" val="376935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2678996" y="980728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disks</a:t>
            </a:r>
          </a:p>
        </p:txBody>
      </p:sp>
      <p:sp>
        <p:nvSpPr>
          <p:cNvPr id="700420" name="Text Box 4"/>
          <p:cNvSpPr txBox="1">
            <a:spLocks noChangeAspect="1" noChangeArrowheads="1"/>
          </p:cNvSpPr>
          <p:nvPr/>
        </p:nvSpPr>
        <p:spPr bwMode="auto">
          <a:xfrm>
            <a:off x="5310050" y="1548884"/>
            <a:ext cx="10115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700421" name="Text Box 5"/>
          <p:cNvSpPr txBox="1">
            <a:spLocks noChangeAspect="1" noChangeArrowheads="1"/>
          </p:cNvSpPr>
          <p:nvPr/>
        </p:nvSpPr>
        <p:spPr bwMode="auto">
          <a:xfrm>
            <a:off x="5032153" y="1950137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on-chip L1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22" name="Text Box 6"/>
          <p:cNvSpPr txBox="1">
            <a:spLocks noChangeAspect="1" noChangeArrowheads="1"/>
          </p:cNvSpPr>
          <p:nvPr/>
        </p:nvSpPr>
        <p:spPr bwMode="auto">
          <a:xfrm>
            <a:off x="5042275" y="3440799"/>
            <a:ext cx="15311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main memory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(DRAM)</a:t>
            </a:r>
          </a:p>
        </p:txBody>
      </p:sp>
      <p:sp>
        <p:nvSpPr>
          <p:cNvPr id="700423" name="Text Box 7"/>
          <p:cNvSpPr txBox="1">
            <a:spLocks noChangeAspect="1" noChangeArrowheads="1"/>
          </p:cNvSpPr>
          <p:nvPr/>
        </p:nvSpPr>
        <p:spPr bwMode="auto">
          <a:xfrm>
            <a:off x="4552097" y="4504424"/>
            <a:ext cx="244169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latin typeface="Calibri"/>
                <a:cs typeface="Calibri"/>
              </a:rPr>
              <a:t>local secondary storage</a:t>
            </a:r>
          </a:p>
          <a:p>
            <a:pPr algn="ctr" eaLnBrk="0" hangingPunct="0"/>
            <a:r>
              <a:rPr lang="en-US" b="1">
                <a:latin typeface="Calibri"/>
                <a:cs typeface="Calibri"/>
              </a:rPr>
              <a:t>(local disks)</a:t>
            </a:r>
          </a:p>
        </p:txBody>
      </p:sp>
      <p:sp>
        <p:nvSpPr>
          <p:cNvPr id="700424" name="Line 8"/>
          <p:cNvSpPr>
            <a:spLocks noChangeAspect="1" noChangeShapeType="1"/>
          </p:cNvSpPr>
          <p:nvPr/>
        </p:nvSpPr>
        <p:spPr bwMode="auto">
          <a:xfrm>
            <a:off x="5265739" y="193198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5" name="Line 9"/>
          <p:cNvSpPr>
            <a:spLocks noChangeAspect="1" noChangeShapeType="1"/>
          </p:cNvSpPr>
          <p:nvPr/>
        </p:nvSpPr>
        <p:spPr bwMode="auto">
          <a:xfrm>
            <a:off x="4870450" y="2570163"/>
            <a:ext cx="184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6" name="Line 10"/>
          <p:cNvSpPr>
            <a:spLocks noChangeAspect="1" noChangeShapeType="1"/>
          </p:cNvSpPr>
          <p:nvPr/>
        </p:nvSpPr>
        <p:spPr bwMode="auto">
          <a:xfrm>
            <a:off x="4516438" y="3208338"/>
            <a:ext cx="255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7" name="Line 11"/>
          <p:cNvSpPr>
            <a:spLocks noChangeAspect="1" noChangeShapeType="1"/>
          </p:cNvSpPr>
          <p:nvPr/>
        </p:nvSpPr>
        <p:spPr bwMode="auto">
          <a:xfrm>
            <a:off x="1828800" y="3748558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8" name="Text Box 12"/>
          <p:cNvSpPr txBox="1">
            <a:spLocks noChangeAspect="1" noChangeArrowheads="1"/>
          </p:cNvSpPr>
          <p:nvPr/>
        </p:nvSpPr>
        <p:spPr bwMode="auto">
          <a:xfrm>
            <a:off x="1828632" y="3701932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Larger, 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slower,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cheaper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29" name="Line 13"/>
          <p:cNvSpPr>
            <a:spLocks noChangeAspect="1" noChangeShapeType="1"/>
          </p:cNvSpPr>
          <p:nvPr/>
        </p:nvSpPr>
        <p:spPr bwMode="auto">
          <a:xfrm>
            <a:off x="3900489" y="4271963"/>
            <a:ext cx="376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0" name="Text Box 14"/>
          <p:cNvSpPr txBox="1">
            <a:spLocks noChangeAspect="1" noChangeArrowheads="1"/>
          </p:cNvSpPr>
          <p:nvPr/>
        </p:nvSpPr>
        <p:spPr bwMode="auto">
          <a:xfrm>
            <a:off x="3897301" y="5604562"/>
            <a:ext cx="38655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remote secondary storage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(distributed file systems, Web servers)</a:t>
            </a:r>
          </a:p>
        </p:txBody>
      </p:sp>
      <p:sp>
        <p:nvSpPr>
          <p:cNvPr id="700437" name="Line 21"/>
          <p:cNvSpPr>
            <a:spLocks noChangeAspect="1" noChangeShapeType="1"/>
          </p:cNvSpPr>
          <p:nvPr/>
        </p:nvSpPr>
        <p:spPr bwMode="auto">
          <a:xfrm>
            <a:off x="3309938" y="5337175"/>
            <a:ext cx="496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8" name="Text Box 22"/>
          <p:cNvSpPr txBox="1">
            <a:spLocks noChangeAspect="1" noChangeArrowheads="1"/>
          </p:cNvSpPr>
          <p:nvPr/>
        </p:nvSpPr>
        <p:spPr bwMode="auto">
          <a:xfrm>
            <a:off x="5070253" y="2615299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off-chip L2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47" name="Text Box 31"/>
          <p:cNvSpPr txBox="1">
            <a:spLocks noChangeAspect="1" noChangeArrowheads="1"/>
          </p:cNvSpPr>
          <p:nvPr/>
        </p:nvSpPr>
        <p:spPr bwMode="auto">
          <a:xfrm>
            <a:off x="5066013" y="13107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482"/>
                </a:solidFill>
                <a:latin typeface="Calibri"/>
                <a:cs typeface="Calibri"/>
              </a:rPr>
              <a:t>L0:</a:t>
            </a:r>
          </a:p>
        </p:txBody>
      </p:sp>
      <p:sp>
        <p:nvSpPr>
          <p:cNvPr id="700448" name="Text Box 32"/>
          <p:cNvSpPr txBox="1">
            <a:spLocks noChangeAspect="1" noChangeArrowheads="1"/>
          </p:cNvSpPr>
          <p:nvPr/>
        </p:nvSpPr>
        <p:spPr bwMode="auto">
          <a:xfrm>
            <a:off x="4688188" y="20203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L1:</a:t>
            </a:r>
          </a:p>
        </p:txBody>
      </p:sp>
      <p:sp>
        <p:nvSpPr>
          <p:cNvPr id="700449" name="Text Box 33"/>
          <p:cNvSpPr txBox="1">
            <a:spLocks noChangeAspect="1" noChangeArrowheads="1"/>
          </p:cNvSpPr>
          <p:nvPr/>
        </p:nvSpPr>
        <p:spPr bwMode="auto">
          <a:xfrm>
            <a:off x="4250038" y="2717284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L2:</a:t>
            </a:r>
          </a:p>
        </p:txBody>
      </p:sp>
      <p:sp>
        <p:nvSpPr>
          <p:cNvPr id="700450" name="Text Box 34"/>
          <p:cNvSpPr txBox="1">
            <a:spLocks noChangeAspect="1" noChangeArrowheads="1"/>
          </p:cNvSpPr>
          <p:nvPr/>
        </p:nvSpPr>
        <p:spPr bwMode="auto">
          <a:xfrm>
            <a:off x="3776963" y="35205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L3:</a:t>
            </a:r>
          </a:p>
        </p:txBody>
      </p:sp>
      <p:sp>
        <p:nvSpPr>
          <p:cNvPr id="700451" name="Text Box 35"/>
          <p:cNvSpPr txBox="1">
            <a:spLocks noChangeAspect="1" noChangeArrowheads="1"/>
          </p:cNvSpPr>
          <p:nvPr/>
        </p:nvSpPr>
        <p:spPr bwMode="auto">
          <a:xfrm>
            <a:off x="3175300" y="45857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L4:</a:t>
            </a:r>
          </a:p>
        </p:txBody>
      </p:sp>
      <p:sp>
        <p:nvSpPr>
          <p:cNvPr id="700452" name="Text Box 36"/>
          <p:cNvSpPr txBox="1">
            <a:spLocks noChangeAspect="1" noChangeArrowheads="1"/>
          </p:cNvSpPr>
          <p:nvPr/>
        </p:nvSpPr>
        <p:spPr bwMode="auto">
          <a:xfrm>
            <a:off x="2535538" y="568432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L5:</a:t>
            </a:r>
          </a:p>
        </p:txBody>
      </p:sp>
      <p:sp>
        <p:nvSpPr>
          <p:cNvPr id="700453" name="Text Box 37"/>
          <p:cNvSpPr txBox="1">
            <a:spLocks noChangeAspect="1" noChangeArrowheads="1"/>
          </p:cNvSpPr>
          <p:nvPr/>
        </p:nvSpPr>
        <p:spPr bwMode="auto">
          <a:xfrm>
            <a:off x="1834982" y="1151277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Smaller,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faster,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costlier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 flipH="1" flipV="1">
            <a:off x="1843088" y="1074739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9494A-5F90-440A-BA9F-CFBE06E4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cxnSp>
        <p:nvCxnSpPr>
          <p:cNvPr id="41" name="Google Shape;675;g5e39d93ef4_0_546">
            <a:extLst>
              <a:ext uri="{FF2B5EF4-FFF2-40B4-BE49-F238E27FC236}">
                <a16:creationId xmlns:a16="http://schemas.microsoft.com/office/drawing/2014/main" id="{B701FF8D-D7F6-49D4-B4E1-1C0110919B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6410" y="3867859"/>
            <a:ext cx="1281678" cy="750949"/>
          </a:xfrm>
          <a:prstGeom prst="curvedConnector3">
            <a:avLst>
              <a:gd name="adj1" fmla="val 50000"/>
            </a:avLst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A7C456-AA0D-417B-BDEC-F377FCBF423D}"/>
              </a:ext>
            </a:extLst>
          </p:cNvPr>
          <p:cNvSpPr txBox="1"/>
          <p:nvPr/>
        </p:nvSpPr>
        <p:spPr>
          <a:xfrm>
            <a:off x="7265067" y="1855542"/>
            <a:ext cx="4086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 should act as a cache for disk!</a:t>
            </a:r>
          </a:p>
        </p:txBody>
      </p:sp>
    </p:spTree>
    <p:extLst>
      <p:ext uri="{BB962C8B-B14F-4D97-AF65-F5344CB8AC3E}">
        <p14:creationId xmlns:p14="http://schemas.microsoft.com/office/powerpoint/2010/main" val="152460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/>
              <a:t>Virtual memory addresses all of these problems!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7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b="1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1535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Disconnect reality of RAM from illusion of main memory</a:t>
            </a:r>
          </a:p>
          <a:p>
            <a:endParaRPr lang="en-US" dirty="0"/>
          </a:p>
          <a:p>
            <a:r>
              <a:rPr lang="en-US" dirty="0"/>
              <a:t>Processes work with the illusion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virtual addresses</a:t>
            </a:r>
            <a:r>
              <a:rPr lang="en-US" dirty="0"/>
              <a:t> to reference where their memory is</a:t>
            </a:r>
          </a:p>
          <a:p>
            <a:pPr lvl="1"/>
            <a:endParaRPr lang="en-US" dirty="0"/>
          </a:p>
          <a:p>
            <a:r>
              <a:rPr lang="en-US" dirty="0"/>
              <a:t>Computer (and OS) work with the reality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physical addresses </a:t>
            </a:r>
            <a:r>
              <a:rPr lang="en-US" dirty="0"/>
              <a:t>that are real locations in RAM</a:t>
            </a:r>
          </a:p>
          <a:p>
            <a:pPr lvl="1"/>
            <a:endParaRPr lang="en-US" dirty="0"/>
          </a:p>
          <a:p>
            <a:r>
              <a:rPr lang="en-US" dirty="0"/>
              <a:t>The hardware/OS translates virtual addresses into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physical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060405" cy="5213350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Main memory - An array of M contiguous byte-sized cells, each with a unique physical address</a:t>
            </a:r>
          </a:p>
          <a:p>
            <a:pPr lvl="1"/>
            <a:endParaRPr lang="en-GB" sz="1600" dirty="0"/>
          </a:p>
          <a:p>
            <a:r>
              <a:rPr lang="en-GB" dirty="0">
                <a:latin typeface="+mn-lt"/>
              </a:rPr>
              <a:t>Physical addressing</a:t>
            </a:r>
          </a:p>
          <a:p>
            <a:pPr lvl="1"/>
            <a:r>
              <a:rPr lang="en-GB" dirty="0">
                <a:latin typeface="+mn-lt"/>
              </a:rPr>
              <a:t>Most natural way to access it</a:t>
            </a:r>
          </a:p>
          <a:p>
            <a:pPr lvl="2"/>
            <a:r>
              <a:rPr lang="en-GB" dirty="0">
                <a:latin typeface="+mn-lt"/>
              </a:rPr>
              <a:t>Addresses used by the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CPU</a:t>
            </a:r>
            <a:r>
              <a:rPr lang="en-GB" dirty="0"/>
              <a:t> </a:t>
            </a:r>
            <a:r>
              <a:rPr lang="en-GB" dirty="0">
                <a:latin typeface="+mn-lt"/>
              </a:rPr>
              <a:t>correspond to bytes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in memory</a:t>
            </a:r>
          </a:p>
          <a:p>
            <a:pPr lvl="1"/>
            <a:r>
              <a:rPr lang="en-GB" dirty="0">
                <a:latin typeface="+mn-lt"/>
              </a:rPr>
              <a:t>Used in simple systems like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early PCs and embedded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microcontrollers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144000" y="534658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837614" y="2778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837614" y="3006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598803" y="529896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058401" y="3004208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096000" y="3580130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8839201" y="3235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837614" y="34638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144000" y="27827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144000" y="30113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0" y="32399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0" y="34685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0" y="3691294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144000" y="39257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8837614" y="36924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8837614" y="3921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144000" y="41543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144000" y="43829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8837614" y="4149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8839201" y="4378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144000" y="512274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229429" y="3246323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134601" y="369717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8211526" y="5945462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144000" y="461202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8837614" y="461316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220200" y="484652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7162801" y="3845454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10287002" y="4154372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9899650" y="5069566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6629402" y="4113532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848601" y="3779722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EE20-1650-4CC8-B181-11756A03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94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goals and application of virtual memory</a:t>
            </a:r>
          </a:p>
          <a:p>
            <a:endParaRPr lang="en-US" dirty="0"/>
          </a:p>
          <a:p>
            <a:r>
              <a:rPr lang="en-US" dirty="0"/>
              <a:t>Explore how virtual memory resolves memory problems</a:t>
            </a:r>
          </a:p>
          <a:p>
            <a:endParaRPr lang="en-US" dirty="0"/>
          </a:p>
          <a:p>
            <a:r>
              <a:rPr lang="en-US" dirty="0"/>
              <a:t>Practice translating virtual addresses to physical addresses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Practice problems at the end</a:t>
            </a:r>
          </a:p>
          <a:p>
            <a:pPr lvl="1"/>
            <a:r>
              <a:rPr lang="en-US" dirty="0"/>
              <a:t>Also some bonus details on multi-level page tables we won’t test you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4009616" y="4010754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475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The CPU generates virtual address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Address translation is done by dedicated hardware (memory management unit) via OS-managed lookup table (a Page Table)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Resulting physical address is used to access memory hierarchy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Modern processors use virtual addresses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All addresses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your programs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work with are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virtual!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484217" y="61163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77831" y="3547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177831" y="3776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939020" y="606870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215931" y="3254063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281205" y="4221970"/>
            <a:ext cx="1352517" cy="784371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Memory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Management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Unit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9179418" y="4004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177831" y="42335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484217" y="35525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484217" y="37811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484217" y="40097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484217" y="42383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484217" y="44669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484217" y="46955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9177831" y="44621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9177831" y="4690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484217" y="49241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484217" y="51527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9177831" y="4919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9179418" y="5147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484217" y="589248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717269" y="4108854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474818" y="446691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solidFill>
            <a:srgbClr val="F2F2F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620732" y="6162082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484217" y="53817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9177831" y="538290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560417" y="561626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cxnSpLocks/>
            <a:stCxn id="9226" idx="3"/>
            <a:endCxn id="9239" idx="1"/>
          </p:cNvCxnSpPr>
          <p:nvPr/>
        </p:nvCxnSpPr>
        <p:spPr bwMode="auto">
          <a:xfrm>
            <a:off x="7633722" y="4614156"/>
            <a:ext cx="1544109" cy="103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10627219" y="4925701"/>
            <a:ext cx="149593" cy="3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10762537" y="4938163"/>
            <a:ext cx="29025" cy="15436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cxnSpLocks/>
            <a:endCxn id="37" idx="2"/>
          </p:cNvCxnSpPr>
          <p:nvPr/>
        </p:nvCxnSpPr>
        <p:spPr bwMode="auto">
          <a:xfrm rot="10800000">
            <a:off x="4348767" y="4883757"/>
            <a:ext cx="6452407" cy="161093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815366" y="4350357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882167" y="461248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882605" y="4108854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57961" y="389762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66061" y="4587264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6967" y="461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33AEC-0050-4C8E-A5B5-C70B4CF7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94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3552-521E-1A13-0CEF-94AB1B00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experiences with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9ED3-3795-33AA-FDDC-B87FD6E7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Attack Lab, what was the address of touch2?</a:t>
            </a:r>
          </a:p>
          <a:p>
            <a:pPr lvl="1"/>
            <a:r>
              <a:rPr lang="en-US" dirty="0"/>
              <a:t>0x40000-ish, right?</a:t>
            </a:r>
          </a:p>
          <a:p>
            <a:pPr lvl="1"/>
            <a:r>
              <a:rPr lang="en-US" dirty="0"/>
              <a:t>The same each time you run it too</a:t>
            </a:r>
          </a:p>
          <a:p>
            <a:pPr lvl="1"/>
            <a:endParaRPr lang="en-US" dirty="0"/>
          </a:p>
          <a:p>
            <a:r>
              <a:rPr lang="en-US" dirty="0"/>
              <a:t>But multiple of you were running separate </a:t>
            </a:r>
            <a:r>
              <a:rPr lang="en-US" dirty="0" err="1"/>
              <a:t>ctarget</a:t>
            </a:r>
            <a:r>
              <a:rPr lang="en-US" dirty="0"/>
              <a:t> processes at the same time on Moore</a:t>
            </a:r>
          </a:p>
          <a:p>
            <a:pPr lvl="1"/>
            <a:r>
              <a:rPr lang="en-US" dirty="0"/>
              <a:t>0x40000-ish was a </a:t>
            </a:r>
            <a:r>
              <a:rPr lang="en-US" b="1" dirty="0"/>
              <a:t>Virtual Address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Really, each process’s code was at a totally different </a:t>
            </a:r>
            <a:r>
              <a:rPr lang="en-US" b="1" dirty="0"/>
              <a:t>Physical Address </a:t>
            </a:r>
            <a:r>
              <a:rPr lang="en-US" dirty="0"/>
              <a:t>in Moore’s actual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854A9-EC48-98FF-9883-9CF6AA93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e39d93ef4_0_4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</a:t>
            </a:r>
            <a:endParaRPr dirty="0"/>
          </a:p>
        </p:txBody>
      </p:sp>
      <p:sp>
        <p:nvSpPr>
          <p:cNvPr id="628" name="Google Shape;628;g5e39d93ef4_0_4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From here on out, we’ll be working with two different memory spaces:</a:t>
            </a:r>
            <a:endParaRPr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Virtual Memory (VM)</a:t>
            </a:r>
            <a:r>
              <a:rPr lang="en-US" sz="2500" dirty="0"/>
              <a:t>: A large (~infinite) space that a process believes it, and only it, has access to</a:t>
            </a:r>
            <a:br>
              <a:rPr lang="en-US" sz="2500" dirty="0"/>
            </a:br>
            <a:endParaRPr sz="2500"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Physical Memory (PM)</a:t>
            </a:r>
            <a:r>
              <a:rPr lang="en-US" sz="2500" dirty="0"/>
              <a:t>: The limited RAM space your computer must share among all processors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412750" indent="-342900">
              <a:spcBef>
                <a:spcPts val="0"/>
              </a:spcBef>
              <a:buSzPts val="2500"/>
            </a:pPr>
            <a:r>
              <a:rPr lang="en-US" sz="2900" dirty="0"/>
              <a:t>This idea is independent of physical caches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There are still multiple layers of memory caches in the CPU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They might use virtual or physical addresses</a:t>
            </a:r>
          </a:p>
          <a:p>
            <a:pPr marL="1327150" lvl="2" indent="-342900">
              <a:spcBef>
                <a:spcPts val="0"/>
              </a:spcBef>
              <a:buSzPts val="2500"/>
            </a:pPr>
            <a:r>
              <a:rPr lang="en-US" sz="2500" dirty="0"/>
              <a:t>We’ll usually assume caches use physical addresses for this class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AD7F1B5-4710-F549-8FF3-155C831B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62C7-B168-42A7-B269-03FF566A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B302C-D875-41B3-A54F-74C65BBC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1387F-9D3C-43F7-AEAB-FD90921D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94" y="228600"/>
            <a:ext cx="7990306" cy="61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562BA-4743-4975-A1DD-6E42AC5EC87E}"/>
              </a:ext>
            </a:extLst>
          </p:cNvPr>
          <p:cNvSpPr txBox="1"/>
          <p:nvPr/>
        </p:nvSpPr>
        <p:spPr>
          <a:xfrm>
            <a:off x="607595" y="63542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https://wizardzines.com/comics/virtual-memory/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43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b="1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32836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File data is stored on disk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memory: how much RAM does a computer actually have</a:t>
            </a:r>
          </a:p>
          <a:p>
            <a:pPr lvl="1"/>
            <a:r>
              <a:rPr lang="en-US" dirty="0"/>
              <a:t>These days, a handful of gigabytes is typical</a:t>
            </a:r>
          </a:p>
          <a:p>
            <a:pPr lvl="1"/>
            <a:endParaRPr lang="en-US" dirty="0"/>
          </a:p>
          <a:p>
            <a:r>
              <a:rPr lang="en-US" dirty="0"/>
              <a:t>Address space: 2</a:t>
            </a:r>
            <a:r>
              <a:rPr lang="en-US" baseline="30000" dirty="0"/>
              <a:t>64</a:t>
            </a:r>
            <a:r>
              <a:rPr lang="en-US" dirty="0"/>
              <a:t> possible addresses on x86-64!</a:t>
            </a:r>
          </a:p>
          <a:p>
            <a:pPr lvl="1"/>
            <a:r>
              <a:rPr lang="en-US" dirty="0"/>
              <a:t>That’s 2</a:t>
            </a:r>
            <a:r>
              <a:rPr lang="en-US" baseline="30000" dirty="0"/>
              <a:t>64</a:t>
            </a:r>
            <a:r>
              <a:rPr lang="en-US" dirty="0"/>
              <a:t> possible bytes of memory, or </a:t>
            </a:r>
            <a:r>
              <a:rPr lang="en-US" b="1" i="1" dirty="0"/>
              <a:t>17,179,869,184</a:t>
            </a:r>
            <a:r>
              <a:rPr lang="en-US" dirty="0"/>
              <a:t> GB!</a:t>
            </a:r>
          </a:p>
          <a:p>
            <a:pPr lvl="1"/>
            <a:r>
              <a:rPr lang="en-US" dirty="0"/>
              <a:t>(In reality, architecture limits addresses to 48 bits, soon 57. Still huge!)</a:t>
            </a:r>
          </a:p>
          <a:p>
            <a:pPr lvl="1"/>
            <a:endParaRPr lang="en-US" dirty="0"/>
          </a:p>
          <a:p>
            <a:r>
              <a:rPr lang="en-US" dirty="0"/>
              <a:t>Across all your programs, may need more data than fits in physical memory, so some of it is in disk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75268-BB90-46C3-AA43-23F7548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8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as a Tool for Caching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use physical memory as a </a:t>
            </a:r>
            <a:r>
              <a:rPr lang="en-US" i="1" dirty="0"/>
              <a:t>cache!</a:t>
            </a:r>
            <a:r>
              <a:rPr lang="en-US" dirty="0"/>
              <a:t> (called: DRAM cache)</a:t>
            </a:r>
          </a:p>
          <a:p>
            <a:pPr lvl="1"/>
            <a:r>
              <a:rPr lang="en-US" dirty="0"/>
              <a:t>Store the bulk of your data on disk (very large, very cheap, but very slow)</a:t>
            </a:r>
          </a:p>
          <a:p>
            <a:pPr lvl="1"/>
            <a:r>
              <a:rPr lang="en-US" dirty="0"/>
              <a:t>And store the currently-used data in main memory (very fast by comparison)</a:t>
            </a:r>
          </a:p>
          <a:p>
            <a:pPr lvl="1"/>
            <a:r>
              <a:rPr lang="en-US" dirty="0"/>
              <a:t>Get the best of both worlds! Large capacity and fast access!</a:t>
            </a:r>
          </a:p>
          <a:p>
            <a:endParaRPr lang="en-US" dirty="0"/>
          </a:p>
          <a:p>
            <a:r>
              <a:rPr lang="en-GB" dirty="0"/>
              <a:t>DRAM cache organization driven by the </a:t>
            </a:r>
            <a:r>
              <a:rPr lang="en-GB" i="1" dirty="0"/>
              <a:t>enormous</a:t>
            </a:r>
            <a:r>
              <a:rPr lang="en-GB" dirty="0"/>
              <a:t>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/>
              <a:t>100x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/>
              <a:t>100,000x</a:t>
            </a:r>
            <a:r>
              <a:rPr lang="en-GB" dirty="0"/>
              <a:t> slower than DRAM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75268-BB90-46C3-AA43-23F7548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34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Picking Cache Design Parameters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Block size?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Disks are better at transferring large chunks of data</a:t>
            </a:r>
            <a:br>
              <a:rPr lang="en-GB" dirty="0"/>
            </a:br>
            <a:r>
              <a:rPr lang="en-GB" dirty="0"/>
              <a:t>(the first byte incurs a long delay, the rest come really fast afterwards)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block size: typically 4-8 KB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misses incur enormous penalties; have to go to disk. Yikes!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 is high to minimize miss rate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(one huge set): any block can go anywhere in cache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but managed in software, so ok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or write-through?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cannot keep up with a firehose of small writes</a:t>
            </a:r>
            <a:endParaRPr lang="en-GB" dirty="0">
              <a:sym typeface="Wingdings"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</a:t>
            </a:r>
            <a:r>
              <a:rPr lang="en-GB" dirty="0">
                <a:sym typeface="Wingdings"/>
              </a:rPr>
              <a:t>se write-back (only write to disk when a page is evicted)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Replacement algorithms?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limited by hardware; hardware strongly </a:t>
            </a:r>
            <a:r>
              <a:rPr lang="en-GB" dirty="0" err="1"/>
              <a:t>favors</a:t>
            </a:r>
            <a:r>
              <a:rPr lang="en-GB" dirty="0"/>
              <a:t> simple methods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expensive, open-ended replacement algorithms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F1EC0-4CCF-4C55-AFCB-9915EB1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/>
        </p:nvSpPr>
        <p:spPr bwMode="auto">
          <a:xfrm>
            <a:off x="7329855" y="1098998"/>
            <a:ext cx="2490289" cy="3590837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DRAM Cache Analogy to Cache Memory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67721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+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385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=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1115095" y="1291879"/>
            <a:ext cx="3523449" cy="3200400"/>
            <a:chOff x="286551" y="1752600"/>
            <a:chExt cx="3523449" cy="3200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86551" y="2286000"/>
              <a:ext cx="3523449" cy="533400"/>
              <a:chOff x="959186" y="1600200"/>
              <a:chExt cx="3523449" cy="5334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ectangle 10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6551" y="1752600"/>
              <a:ext cx="3523449" cy="533400"/>
              <a:chOff x="959186" y="1600200"/>
              <a:chExt cx="3523449" cy="5334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86551" y="3352800"/>
              <a:ext cx="3523449" cy="533400"/>
              <a:chOff x="959186" y="1600200"/>
              <a:chExt cx="3523449" cy="533400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Rectangle 3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6551" y="2819400"/>
              <a:ext cx="3523449" cy="533400"/>
              <a:chOff x="959186" y="1600200"/>
              <a:chExt cx="3523449" cy="5334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Rectangle 4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86551" y="4419600"/>
              <a:ext cx="3523449" cy="533400"/>
              <a:chOff x="959186" y="1600200"/>
              <a:chExt cx="3523449" cy="5334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 rot="5400000">
              <a:off x="20327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324343" y="1291879"/>
            <a:ext cx="1524000" cy="3200400"/>
            <a:chOff x="4495800" y="1752600"/>
            <a:chExt cx="1524000" cy="3200400"/>
          </a:xfrm>
        </p:grpSpPr>
        <p:sp>
          <p:nvSpPr>
            <p:cNvPr id="85" name="Rectangle 84"/>
            <p:cNvSpPr/>
            <p:nvPr/>
          </p:nvSpPr>
          <p:spPr bwMode="auto">
            <a:xfrm>
              <a:off x="4495800" y="228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091454" y="240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622444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495800" y="1752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091454" y="1866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4622444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495800" y="33528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5091454" y="34671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622444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4495800" y="28194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091454" y="29337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4622444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495800" y="4419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5091454" y="4533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622444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52331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482255" y="1291879"/>
            <a:ext cx="2185489" cy="3200400"/>
            <a:chOff x="6577511" y="1752600"/>
            <a:chExt cx="2185489" cy="3200400"/>
          </a:xfrm>
        </p:grpSpPr>
        <p:sp>
          <p:nvSpPr>
            <p:cNvPr id="135" name="Rectangle 134"/>
            <p:cNvSpPr/>
            <p:nvPr/>
          </p:nvSpPr>
          <p:spPr bwMode="auto">
            <a:xfrm>
              <a:off x="6577511" y="22860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8376283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8102323" y="24005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7827620" y="24012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6726950" y="24003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7185825" y="23994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>
              <a:off x="7281521" y="25694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Rectangle 144"/>
            <p:cNvSpPr/>
            <p:nvPr/>
          </p:nvSpPr>
          <p:spPr bwMode="auto">
            <a:xfrm>
              <a:off x="6577511" y="1752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8376283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8102323" y="1867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7827620" y="1867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6726950" y="1866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7185825" y="1866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 bwMode="auto">
            <a:xfrm>
              <a:off x="7281521" y="2036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 bwMode="auto">
            <a:xfrm>
              <a:off x="6577511" y="33528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376283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8102323" y="34673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7827620" y="34680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6726950" y="34671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7185825" y="34662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7281521" y="36362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Rectangle 164"/>
            <p:cNvSpPr/>
            <p:nvPr/>
          </p:nvSpPr>
          <p:spPr bwMode="auto">
            <a:xfrm>
              <a:off x="6577511" y="28194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8376283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8102323" y="29339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7827620" y="29346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6726950" y="29337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7185825" y="29328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7281521" y="31028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6577511" y="4419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8376283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8102323" y="4534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7827620" y="4534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726950" y="4533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7185825" y="4533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 bwMode="auto">
            <a:xfrm>
              <a:off x="7281521" y="4703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 rot="5400000">
              <a:off x="76715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324343" y="4492279"/>
            <a:ext cx="1524000" cy="1600200"/>
            <a:chOff x="4495800" y="5029200"/>
            <a:chExt cx="1524000" cy="1600200"/>
          </a:xfrm>
        </p:grpSpPr>
        <p:sp>
          <p:nvSpPr>
            <p:cNvPr id="221" name="Rectangle 220"/>
            <p:cNvSpPr/>
            <p:nvPr/>
          </p:nvSpPr>
          <p:spPr bwMode="auto">
            <a:xfrm>
              <a:off x="4495800" y="50292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5091454" y="51435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622444" y="51435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4495800" y="609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5091454" y="621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622444" y="621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 rot="5400000">
              <a:off x="5233113" y="52331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33" name="Rectangle 2"/>
          <p:cNvSpPr txBox="1">
            <a:spLocks noChangeArrowheads="1"/>
          </p:cNvSpPr>
          <p:nvPr/>
        </p:nvSpPr>
        <p:spPr bwMode="auto">
          <a:xfrm>
            <a:off x="3499107" y="5482880"/>
            <a:ext cx="1588649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Table</a:t>
            </a:r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(in DRAM)</a:t>
            </a:r>
          </a:p>
        </p:txBody>
      </p:sp>
      <p:sp>
        <p:nvSpPr>
          <p:cNvPr id="234" name="Rectangle 2"/>
          <p:cNvSpPr txBox="1">
            <a:spLocks noChangeArrowheads="1"/>
          </p:cNvSpPr>
          <p:nvPr/>
        </p:nvSpPr>
        <p:spPr bwMode="auto">
          <a:xfrm>
            <a:off x="7564113" y="5523361"/>
            <a:ext cx="210363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 Memory (DRAM)</a:t>
            </a:r>
          </a:p>
        </p:txBody>
      </p:sp>
      <p:cxnSp>
        <p:nvCxnSpPr>
          <p:cNvPr id="236" name="Straight Arrow Connector 235"/>
          <p:cNvCxnSpPr>
            <a:cxnSpLocks/>
          </p:cNvCxnSpPr>
          <p:nvPr/>
        </p:nvCxnSpPr>
        <p:spPr bwMode="auto">
          <a:xfrm flipV="1">
            <a:off x="4776730" y="5025680"/>
            <a:ext cx="419525" cy="49768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Straight Arrow Connector 236"/>
          <p:cNvCxnSpPr>
            <a:stCxn id="234" idx="0"/>
          </p:cNvCxnSpPr>
          <p:nvPr/>
        </p:nvCxnSpPr>
        <p:spPr bwMode="auto">
          <a:xfrm flipH="1" flipV="1">
            <a:off x="8560322" y="4756598"/>
            <a:ext cx="55606" cy="76676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0" name="Rectangle 2"/>
          <p:cNvSpPr txBox="1">
            <a:spLocks noChangeArrowheads="1"/>
          </p:cNvSpPr>
          <p:nvPr/>
        </p:nvSpPr>
        <p:spPr bwMode="auto">
          <a:xfrm>
            <a:off x="9598242" y="1309173"/>
            <a:ext cx="14590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</a:t>
            </a:r>
          </a:p>
        </p:txBody>
      </p:sp>
      <p:sp>
        <p:nvSpPr>
          <p:cNvPr id="241" name="Left Brace 240"/>
          <p:cNvSpPr/>
          <p:nvPr/>
        </p:nvSpPr>
        <p:spPr bwMode="auto">
          <a:xfrm flipH="1">
            <a:off x="9660005" y="1260485"/>
            <a:ext cx="296442" cy="532488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31" name="Straight Arrow Connector 130"/>
          <p:cNvCxnSpPr>
            <a:cxnSpLocks/>
          </p:cNvCxnSpPr>
          <p:nvPr/>
        </p:nvCxnSpPr>
        <p:spPr bwMode="auto">
          <a:xfrm flipV="1">
            <a:off x="3059694" y="4786424"/>
            <a:ext cx="2136561" cy="2392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1280086" y="4707764"/>
            <a:ext cx="2068421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Every virtual address ALWAYS maps to some entry!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1B61C280-6AC2-4EAF-A733-5180561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189" grpId="0"/>
      <p:bldP spid="190" grpId="0"/>
      <p:bldP spid="233" grpId="0"/>
      <p:bldP spid="234" grpId="0"/>
      <p:bldP spid="240" grpId="0"/>
      <p:bldP spid="241" grpId="0" animBg="1"/>
      <p:bldP spid="1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Locating an object in DRAM Cache: Page Tables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1"/>
            <a:ext cx="10972800" cy="1680386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b="1" dirty="0"/>
              <a:t>page table </a:t>
            </a:r>
            <a:r>
              <a:rPr lang="en-GB" dirty="0"/>
              <a:t>maps virtual pages to physical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page table entry (PTE) per virtual page (possible page in VM)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Fully-associative → one big set. Use the ”tag” to index into table!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PTE specifies either a physical page (in DRAM) or a disk address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Valid bit tells us which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data in the “cache block”, “pointer” to where data is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92629" y="49497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92629" y="5178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992629" y="4721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92629" y="3578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992629" y="38067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92629" y="4035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992629" y="42639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992629" y="44925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544110" y="5530772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244914" y="2904140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337493" y="377450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337493" y="398378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818129" y="5077715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818130" y="3883253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843530" y="3671119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792730" y="3441701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580401" y="4365199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687829" y="4949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687829" y="5178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687829" y="4721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687829" y="3578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687829" y="3806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687829" y="4035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3687829" y="42639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687829" y="44925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459229" y="3273347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695857" y="3547984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696649" y="37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695857" y="42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696649" y="445386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3695857" y="469321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3696649" y="5152590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3695857" y="491968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696649" y="401380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059304" y="2905039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081227" y="35128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078052" y="51257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8702742" y="32837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7337493" y="35488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7337493" y="33202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767329" y="52767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767329" y="5048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767329" y="41401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767329" y="3905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8715442" y="39441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7535862" y="472206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7535862" y="50325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7535862" y="565360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7535862" y="596412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7535862" y="627463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767329" y="434931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780028" y="4401349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767329" y="45592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811779" y="4118293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7535862" y="534309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C3037-7EF0-6A43-B89A-51DFC70ADED2}"/>
              </a:ext>
            </a:extLst>
          </p:cNvPr>
          <p:cNvSpPr txBox="1"/>
          <p:nvPr/>
        </p:nvSpPr>
        <p:spPr>
          <a:xfrm>
            <a:off x="227445" y="4483616"/>
            <a:ext cx="28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Some pages are unallocated (i.e., no data there)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28EEE15-9C66-6645-BB1B-794260E00EC3}"/>
              </a:ext>
            </a:extLst>
          </p:cNvPr>
          <p:cNvCxnSpPr>
            <a:cxnSpLocks/>
            <a:stCxn id="2" idx="3"/>
            <a:endCxn id="14369" idx="1"/>
          </p:cNvCxnSpPr>
          <p:nvPr/>
        </p:nvCxnSpPr>
        <p:spPr bwMode="auto">
          <a:xfrm>
            <a:off x="3033513" y="4806782"/>
            <a:ext cx="662344" cy="3883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1A566-45F5-408C-B00E-DC461AAC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54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hit: </a:t>
            </a:r>
            <a:r>
              <a:rPr lang="en-GB" dirty="0"/>
              <a:t>reference to a VM word that is in physical memory</a:t>
            </a:r>
            <a:br>
              <a:rPr lang="en-GB" dirty="0"/>
            </a:br>
            <a:r>
              <a:rPr lang="en-GB" dirty="0"/>
              <a:t>(hit on the DRAM cache)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08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08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08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08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08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08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08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08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661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0538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0538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534439" y="4568826"/>
            <a:ext cx="2527300" cy="118808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534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090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99839" y="4160642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04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04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04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04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04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04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04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04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1755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121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12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121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12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121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12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121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12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7756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7975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7943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190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0538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0538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483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483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483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4317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061739" y="45148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061739" y="482536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061739" y="544639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061739" y="575691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061739" y="60674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483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496339" y="3892461"/>
            <a:ext cx="2565400" cy="1268502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483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528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061739" y="513588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4712114" y="3535594"/>
            <a:ext cx="1600200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" name="Shape 60"/>
          <p:cNvCxnSpPr>
            <a:stCxn id="62" idx="2"/>
            <a:endCxn id="14372" idx="1"/>
          </p:cNvCxnSpPr>
          <p:nvPr/>
        </p:nvCxnSpPr>
        <p:spPr bwMode="auto">
          <a:xfrm rot="16200000" flipH="1">
            <a:off x="3060215" y="2311886"/>
            <a:ext cx="692831" cy="20126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8053802" y="2940870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559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483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1" y="5638800"/>
            <a:ext cx="326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Page table has an entry for each</a:t>
            </a:r>
          </a:p>
          <a:p>
            <a:r>
              <a:rPr lang="en-US" dirty="0">
                <a:latin typeface="Calibri" pitchFamily="34" charset="0"/>
              </a:rPr>
              <a:t>virtual page, so index with “tag”</a:t>
            </a:r>
          </a:p>
          <a:p>
            <a:r>
              <a:rPr lang="en-US" dirty="0">
                <a:latin typeface="Calibri" pitchFamily="34" charset="0"/>
              </a:rPr>
              <a:t>(VPN) instead!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C0CEC-B9F6-466E-AD0E-95CCD9A4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2" grpId="0" animBg="1"/>
      <p:bldP spid="63" grpId="0" animBg="1"/>
      <p:bldP spid="65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2C234-65FB-4A2C-9A0A-7E35419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FA222B13-E31A-4A3B-A290-3FA985AF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B78C710B-55E7-4AA0-8689-061C67281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2" grpId="0" animBg="1"/>
      <p:bldP spid="64" grpId="0" animBg="1"/>
      <p:bldP spid="6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2B605-5BCF-4640-9576-A003636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B8DD0476-44CD-4FB5-877D-0CC976F1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E0011C4C-26D4-4267-8E19-E987D0977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5" name="Shape 59"/>
          <p:cNvCxnSpPr>
            <a:stCxn id="67" idx="2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60938" y="5693504"/>
            <a:ext cx="53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Eviction decision is made by software. So can be pretty sophisticated! (Beyond scope of this class)</a:t>
            </a:r>
          </a:p>
          <a:p>
            <a:r>
              <a:rPr lang="is-IS" sz="2000" dirty="0">
                <a:latin typeface="Calibri" pitchFamily="34" charset="0"/>
              </a:rPr>
              <a:t>→ fewer page faults (if we do it right)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ACF5D-D13F-46AC-AA3A-1FB2392F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9" name="Text Box 12">
            <a:extLst>
              <a:ext uri="{FF2B5EF4-FFF2-40B4-BE49-F238E27FC236}">
                <a16:creationId xmlns:a16="http://schemas.microsoft.com/office/drawing/2014/main" id="{F63BE772-846B-48BF-BF9C-EB5B4552D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F119EDF4-09BB-41F9-A3A2-AA3CC1D17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225550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The victim page is swapped with the disk block of the requested address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0" name="Shape 59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5900" y="5693504"/>
            <a:ext cx="4471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Requires a disk read! (Slow!)</a:t>
            </a:r>
          </a:p>
          <a:p>
            <a:r>
              <a:rPr lang="en-US" sz="2000" dirty="0">
                <a:latin typeface="Calibri" pitchFamily="34" charset="0"/>
              </a:rPr>
              <a:t>OS suspends process in the meantime.</a:t>
            </a:r>
          </a:p>
          <a:p>
            <a:r>
              <a:rPr lang="en-US" sz="2000" dirty="0">
                <a:latin typeface="Calibri" pitchFamily="34" charset="0"/>
              </a:rPr>
              <a:t>Resumes it once memory access finishes.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7ADB1-FBDF-4EB1-B5EE-45C8F428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E9006703-FC28-4287-8686-999EBDFC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6" name="Text Box 19">
            <a:extLst>
              <a:ext uri="{FF2B5EF4-FFF2-40B4-BE49-F238E27FC236}">
                <a16:creationId xmlns:a16="http://schemas.microsoft.com/office/drawing/2014/main" id="{98CF65E2-B5B1-4D30-854A-4DDC92A2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197928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Offending instruction is restarted: page hit this time!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899" y="5845314"/>
            <a:ext cx="386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How does anything ever get done?</a:t>
            </a:r>
          </a:p>
          <a:p>
            <a:r>
              <a:rPr lang="en-US" sz="2000" dirty="0">
                <a:latin typeface="Calibri" pitchFamily="34" charset="0"/>
              </a:rPr>
              <a:t>Locality to the rescue!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BFF2E-3D17-421D-A6B1-88C7FB53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0365C3D2-6FF2-4364-BF19-79E97BD1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3442A582-2689-444C-933C-8C498862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CED4-D306-42B6-94A9-744ECFDA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saves the day (as usual)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B268-7943-4107-A334-F198B2C4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3112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At any point in time, programs tend to access a small set of active virtual pages called the </a:t>
            </a:r>
            <a:r>
              <a:rPr lang="en-US" b="1" dirty="0"/>
              <a:t>working set</a:t>
            </a:r>
          </a:p>
          <a:p>
            <a:pPr lvl="1"/>
            <a:r>
              <a:rPr lang="en-US" dirty="0"/>
              <a:t>Programs with higher temporal locality will have smaller working sets</a:t>
            </a:r>
          </a:p>
          <a:p>
            <a:pPr lvl="1"/>
            <a:endParaRPr lang="en-US" dirty="0"/>
          </a:p>
          <a:p>
            <a:r>
              <a:rPr lang="en-US" dirty="0"/>
              <a:t>If (working set size &lt; main memory size) </a:t>
            </a:r>
          </a:p>
          <a:p>
            <a:pPr lvl="1"/>
            <a:r>
              <a:rPr lang="en-US" dirty="0"/>
              <a:t>High performance for one process after compulsory misses</a:t>
            </a:r>
          </a:p>
          <a:p>
            <a:pPr lvl="1"/>
            <a:r>
              <a:rPr lang="en-US" dirty="0"/>
              <a:t>Fully-associative cache, so no conflicts. Only capacity matters.</a:t>
            </a:r>
          </a:p>
          <a:p>
            <a:pPr lvl="1"/>
            <a:r>
              <a:rPr lang="en-US" dirty="0"/>
              <a:t>Life is good!</a:t>
            </a:r>
          </a:p>
          <a:p>
            <a:pPr lvl="1"/>
            <a:endParaRPr lang="en-US" dirty="0"/>
          </a:p>
          <a:p>
            <a:r>
              <a:rPr lang="en-US" dirty="0"/>
              <a:t>If ( SUM(working set sizes) &gt; main memory size ) </a:t>
            </a:r>
          </a:p>
          <a:p>
            <a:pPr lvl="1"/>
            <a:r>
              <a:rPr lang="en-US" b="1" dirty="0"/>
              <a:t>Thrashing</a:t>
            </a:r>
            <a:r>
              <a:rPr lang="en-US" dirty="0"/>
              <a:t>: Performance meltdown where pages are swapped to and from disk continuously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cache memory is thrashing, CPU runs at the speed of memory. Ow.</a:t>
            </a:r>
          </a:p>
          <a:p>
            <a:pPr lvl="1"/>
            <a:r>
              <a:rPr lang="en-US" dirty="0"/>
              <a:t>When virtual memory is thrashing, CPU runs at the speed of disk. Yikes!</a:t>
            </a:r>
          </a:p>
          <a:p>
            <a:pPr lvl="2"/>
            <a:r>
              <a:rPr lang="en-US" dirty="0"/>
              <a:t>Hope you enjoy the commute to Pluto. Because that’s where your data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5D993-A826-4EAF-BCFD-0368DAC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</a:t>
            </a:r>
          </a:p>
          <a:p>
            <a:r>
              <a:rPr lang="en-US" dirty="0"/>
              <a:t>How many entries can be valid at any time?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0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    </a:t>
            </a:r>
            <a:r>
              <a:rPr lang="en-US" b="1" dirty="0"/>
              <a:t>8 entries</a:t>
            </a:r>
          </a:p>
          <a:p>
            <a:r>
              <a:rPr lang="en-US" dirty="0"/>
              <a:t>How many entries can be valid at any time?		   </a:t>
            </a:r>
            <a:r>
              <a:rPr lang="en-US" b="1" dirty="0"/>
              <a:t>4 valid</a:t>
            </a:r>
          </a:p>
          <a:p>
            <a:pPr lvl="1"/>
            <a:endParaRPr lang="en-US" dirty="0"/>
          </a:p>
          <a:p>
            <a:r>
              <a:rPr lang="en-US" dirty="0"/>
              <a:t>Page Table translates Virtual to Physical</a:t>
            </a:r>
          </a:p>
          <a:p>
            <a:pPr lvl="1"/>
            <a:r>
              <a:rPr lang="en-US" dirty="0"/>
              <a:t>It needs an entry for each virtual page, so 8 entries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Rows are valid if they point at physical memory</a:t>
            </a:r>
          </a:p>
          <a:p>
            <a:pPr lvl="2"/>
            <a:r>
              <a:rPr lang="en-US" dirty="0"/>
              <a:t>So only four entries can be valid (unless they share a physical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8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b="1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687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e39d93ef4_0_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Illusion!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5313625-26F6-F041-B5DD-4CCB5DD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 dirty="0"/>
          </a:p>
        </p:txBody>
      </p:sp>
      <p:sp>
        <p:nvSpPr>
          <p:cNvPr id="637" name="Google Shape;637;g5e39d93ef4_0_494"/>
          <p:cNvSpPr/>
          <p:nvPr/>
        </p:nvSpPr>
        <p:spPr>
          <a:xfrm>
            <a:off x="3963550" y="3317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38" name="Google Shape;638;g5e39d93ef4_0_494"/>
          <p:cNvSpPr/>
          <p:nvPr/>
        </p:nvSpPr>
        <p:spPr>
          <a:xfrm>
            <a:off x="5843450" y="1898425"/>
            <a:ext cx="2251500" cy="4458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39" name="Google Shape;639;g5e39d93ef4_0_49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640" name="Google Shape;640;g5e39d93ef4_0_494"/>
          <p:cNvCxnSpPr>
            <a:stCxn id="639" idx="2"/>
            <a:endCxn id="637" idx="1"/>
          </p:cNvCxnSpPr>
          <p:nvPr/>
        </p:nvCxnSpPr>
        <p:spPr>
          <a:xfrm>
            <a:off x="2918525" y="2123075"/>
            <a:ext cx="1044900" cy="16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g5e39d93ef4_0_494"/>
          <p:cNvCxnSpPr>
            <a:stCxn id="637" idx="3"/>
            <a:endCxn id="638" idx="1"/>
          </p:cNvCxnSpPr>
          <p:nvPr/>
        </p:nvCxnSpPr>
        <p:spPr>
          <a:xfrm>
            <a:off x="4983250" y="3796075"/>
            <a:ext cx="8601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g5e39d93ef4_0_494"/>
          <p:cNvSpPr/>
          <p:nvPr/>
        </p:nvSpPr>
        <p:spPr>
          <a:xfrm>
            <a:off x="1815650" y="2254950"/>
            <a:ext cx="1737600" cy="3361200"/>
          </a:xfrm>
          <a:prstGeom prst="wedgeRectCallout">
            <a:avLst>
              <a:gd name="adj1" fmla="val -3967"/>
              <a:gd name="adj2" fmla="val -568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I am the ONLY PROCESS accessing memory, and I don’t have to share it with anyone!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6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addresses do processes get?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B3EE4A0F-0162-4D4C-B4AB-B2B2B219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074785" cy="5029200"/>
          </a:xfrm>
        </p:spPr>
        <p:txBody>
          <a:bodyPr/>
          <a:lstStyle/>
          <a:p>
            <a:r>
              <a:rPr lang="en-US" dirty="0"/>
              <a:t>Programs can use whatever virtual addresses they want</a:t>
            </a:r>
          </a:p>
          <a:p>
            <a:pPr lvl="1"/>
            <a:r>
              <a:rPr lang="en-US" dirty="0"/>
              <a:t>Usually a fixed mapping for a given OS</a:t>
            </a:r>
          </a:p>
          <a:p>
            <a:endParaRPr lang="en-US" dirty="0"/>
          </a:p>
          <a:p>
            <a:r>
              <a:rPr lang="en-US" dirty="0"/>
              <a:t>OS controls physical addresses</a:t>
            </a:r>
          </a:p>
          <a:p>
            <a:pPr lvl="1"/>
            <a:r>
              <a:rPr lang="en-US" dirty="0"/>
              <a:t>Decides which parts of RAM are used for which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9B2744-740A-4777-992A-7AA0D8DA6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156215"/>
            <a:ext cx="2004982" cy="42002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Shared libraries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B0A4DD-CDE5-46F4-8D2E-FD5A5E9D8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576237"/>
            <a:ext cx="2004982" cy="36294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C206BB-FEAE-4EA6-B8EA-480C2B53E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942109"/>
            <a:ext cx="2004982" cy="418558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Heap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86C52-D7E5-4A88-AAEE-6CB069764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793269"/>
            <a:ext cx="2004982" cy="36294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BA787-371C-4F4C-B478-193889500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828984"/>
            <a:ext cx="2004982" cy="24879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Code (text)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4B5B30-32AE-4915-BCDA-9DA0DC5EE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357192"/>
            <a:ext cx="2004982" cy="48203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68" name="Line 387">
            <a:extLst>
              <a:ext uri="{FF2B5EF4-FFF2-40B4-BE49-F238E27FC236}">
                <a16:creationId xmlns:a16="http://schemas.microsoft.com/office/drawing/2014/main" id="{8BDD95D1-23D7-40BC-805D-E91E70C6930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858181" y="4713804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087030-E7BA-4257-B8AA-FE847EAEA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494255"/>
            <a:ext cx="2004982" cy="299503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70" name="Line 390">
            <a:extLst>
              <a:ext uri="{FF2B5EF4-FFF2-40B4-BE49-F238E27FC236}">
                <a16:creationId xmlns:a16="http://schemas.microsoft.com/office/drawing/2014/main" id="{24ED4F38-060A-4808-8DCE-B81E3E5261A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816058" y="3793269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4A6439-09D9-48A5-ABBE-FB0A26E78E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6067534"/>
            <a:ext cx="2004982" cy="40538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 dirty="0">
              <a:latin typeface="+mn-lt"/>
            </a:endParaRPr>
          </a:p>
        </p:txBody>
      </p:sp>
      <p:sp>
        <p:nvSpPr>
          <p:cNvPr id="72" name="Text Box 393">
            <a:extLst>
              <a:ext uri="{FF2B5EF4-FFF2-40B4-BE49-F238E27FC236}">
                <a16:creationId xmlns:a16="http://schemas.microsoft.com/office/drawing/2014/main" id="{947DEDE2-011F-46FF-9CA3-7796ED300E3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88641" y="3587918"/>
            <a:ext cx="674003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3" name="Line 394">
            <a:extLst>
              <a:ext uri="{FF2B5EF4-FFF2-40B4-BE49-F238E27FC236}">
                <a16:creationId xmlns:a16="http://schemas.microsoft.com/office/drawing/2014/main" id="{AB3EC1B5-6936-472A-8F85-D4567BB60FB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3069" y="3797197"/>
            <a:ext cx="238549" cy="14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4" name="Text Box 395">
            <a:extLst>
              <a:ext uri="{FF2B5EF4-FFF2-40B4-BE49-F238E27FC236}">
                <a16:creationId xmlns:a16="http://schemas.microsoft.com/office/drawing/2014/main" id="{9440DE17-95EC-4958-A16C-21AFA609963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68323" y="4505989"/>
            <a:ext cx="957448" cy="8512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75" name="Text Box 397">
            <a:extLst>
              <a:ext uri="{FF2B5EF4-FFF2-40B4-BE49-F238E27FC236}">
                <a16:creationId xmlns:a16="http://schemas.microsoft.com/office/drawing/2014/main" id="{1B7762A7-0F9C-4938-9563-CE17AAD740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29136" y="4755104"/>
            <a:ext cx="553344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6" name="Line 398">
            <a:extLst>
              <a:ext uri="{FF2B5EF4-FFF2-40B4-BE49-F238E27FC236}">
                <a16:creationId xmlns:a16="http://schemas.microsoft.com/office/drawing/2014/main" id="{0AF085E8-743D-49DB-BDD9-5C581A49846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99898" y="4931865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FD8110-9247-46A5-9BD1-9C3DEAA65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0154" y="865329"/>
            <a:ext cx="2002055" cy="2245406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Kernel Virtual Memory</a:t>
            </a:r>
          </a:p>
        </p:txBody>
      </p:sp>
      <p:sp>
        <p:nvSpPr>
          <p:cNvPr id="82" name="AutoShape 421">
            <a:extLst>
              <a:ext uri="{FF2B5EF4-FFF2-40B4-BE49-F238E27FC236}">
                <a16:creationId xmlns:a16="http://schemas.microsoft.com/office/drawing/2014/main" id="{EDAE684D-E480-494A-9362-FB7BC101E6BE}"/>
              </a:ext>
            </a:extLst>
          </p:cNvPr>
          <p:cNvSpPr>
            <a:spLocks/>
          </p:cNvSpPr>
          <p:nvPr/>
        </p:nvSpPr>
        <p:spPr bwMode="auto">
          <a:xfrm>
            <a:off x="9945872" y="3292756"/>
            <a:ext cx="175619" cy="3032352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4" name="Text Box 424">
            <a:extLst>
              <a:ext uri="{FF2B5EF4-FFF2-40B4-BE49-F238E27FC236}">
                <a16:creationId xmlns:a16="http://schemas.microsoft.com/office/drawing/2014/main" id="{3FD7055A-EB51-44DA-8484-57E3A82B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023" y="5873211"/>
            <a:ext cx="1190075" cy="31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b="0" dirty="0">
                <a:solidFill>
                  <a:schemeClr val="tx2"/>
                </a:solidFill>
                <a:latin typeface="Courier New"/>
                <a:cs typeface="Courier New"/>
              </a:rPr>
              <a:t>0x400000</a:t>
            </a:r>
          </a:p>
        </p:txBody>
      </p:sp>
      <p:sp>
        <p:nvSpPr>
          <p:cNvPr id="87" name="Line 428">
            <a:extLst>
              <a:ext uri="{FF2B5EF4-FFF2-40B4-BE49-F238E27FC236}">
                <a16:creationId xmlns:a16="http://schemas.microsoft.com/office/drawing/2014/main" id="{A2B8ED85-ABD8-4C27-B5F3-6A69D6D5127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1606" y="604089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88" name="Text Box 19">
            <a:extLst>
              <a:ext uri="{FF2B5EF4-FFF2-40B4-BE49-F238E27FC236}">
                <a16:creationId xmlns:a16="http://schemas.microsoft.com/office/drawing/2014/main" id="{D1F2A140-4DF6-47FC-9A2A-8B27000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54" y="3322555"/>
            <a:ext cx="1830356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0" dirty="0">
                <a:latin typeface="Courier New" pitchFamily="49" charset="0"/>
              </a:rPr>
              <a:t>0x80000000000</a:t>
            </a:r>
          </a:p>
        </p:txBody>
      </p:sp>
      <p:sp>
        <p:nvSpPr>
          <p:cNvPr id="89" name="Line 428">
            <a:extLst>
              <a:ext uri="{FF2B5EF4-FFF2-40B4-BE49-F238E27FC236}">
                <a16:creationId xmlns:a16="http://schemas.microsoft.com/office/drawing/2014/main" id="{073CCCA1-9444-4B47-919D-705E7DB5B3A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09334" y="3498720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9CE86D-ACAE-4179-9194-E2EB0E132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302" y="3116664"/>
            <a:ext cx="2004982" cy="37759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Dynamic segments</a:t>
            </a:r>
          </a:p>
        </p:txBody>
      </p:sp>
      <p:sp>
        <p:nvSpPr>
          <p:cNvPr id="100" name="Text Box 19">
            <a:extLst>
              <a:ext uri="{FF2B5EF4-FFF2-40B4-BE49-F238E27FC236}">
                <a16:creationId xmlns:a16="http://schemas.microsoft.com/office/drawing/2014/main" id="{99E50D08-C3ED-44BD-B030-0A0FAC43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784" y="2913134"/>
            <a:ext cx="26661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0x0007FFFFFFFFFFFF</a:t>
            </a:r>
          </a:p>
        </p:txBody>
      </p:sp>
      <p:sp>
        <p:nvSpPr>
          <p:cNvPr id="102" name="Text Box 19">
            <a:extLst>
              <a:ext uri="{FF2B5EF4-FFF2-40B4-BE49-F238E27FC236}">
                <a16:creationId xmlns:a16="http://schemas.microsoft.com/office/drawing/2014/main" id="{AAAE34D7-CB90-4A7B-B413-41BBC0C0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7" y="6270227"/>
            <a:ext cx="2468862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0x0000000000000000</a:t>
            </a:r>
          </a:p>
        </p:txBody>
      </p:sp>
      <p:sp>
        <p:nvSpPr>
          <p:cNvPr id="109" name="Line 428">
            <a:extLst>
              <a:ext uri="{FF2B5EF4-FFF2-40B4-BE49-F238E27FC236}">
                <a16:creationId xmlns:a16="http://schemas.microsoft.com/office/drawing/2014/main" id="{499CB027-8A2E-4BA4-9B7C-69A09A16797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6456151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110" name="Line 398">
            <a:extLst>
              <a:ext uri="{FF2B5EF4-FFF2-40B4-BE49-F238E27FC236}">
                <a16:creationId xmlns:a16="http://schemas.microsoft.com/office/drawing/2014/main" id="{3E25E141-5A5C-40A4-B019-2B5E4F14AF0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309513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927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r>
              <a:rPr lang="en-US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8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17866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  <a:p>
            <a:pPr lvl="1"/>
            <a:r>
              <a:rPr lang="en-US" dirty="0"/>
              <a:t>Same virtual address points at a different physical address</a:t>
            </a:r>
          </a:p>
          <a:p>
            <a:pPr lvl="1"/>
            <a:endParaRPr lang="en-US" dirty="0"/>
          </a:p>
          <a:p>
            <a:r>
              <a:rPr lang="en-US" dirty="0"/>
              <a:t>Usually only happens when pages are swapped to disk and then later brought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6" y="2940973"/>
            <a:ext cx="2544762" cy="6195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7" y="2835956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30404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9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038E-4891-4152-BCE8-1A8B382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support processes bigger than 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A099-BA48-4989-973C-2FB83E1C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0839" cy="5029200"/>
          </a:xfrm>
        </p:spPr>
        <p:txBody>
          <a:bodyPr/>
          <a:lstStyle/>
          <a:p>
            <a:r>
              <a:rPr lang="en-US" dirty="0"/>
              <a:t>Just leave some pages for that process on disk</a:t>
            </a:r>
          </a:p>
          <a:p>
            <a:endParaRPr lang="en-US" dirty="0"/>
          </a:p>
          <a:p>
            <a:r>
              <a:rPr lang="en-US" dirty="0"/>
              <a:t>Page table entry still exists for each virtual page</a:t>
            </a:r>
          </a:p>
          <a:p>
            <a:endParaRPr lang="en-US" dirty="0"/>
          </a:p>
          <a:p>
            <a:r>
              <a:rPr lang="en-US" dirty="0"/>
              <a:t>Hopefully working set is smaller than program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31901-74C0-44CC-B274-8ED4859F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549E07-8633-4907-B547-671F5F6F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7B8C0E-6FD3-425A-9EFD-D0E43F73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229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4B264E-88E7-4475-857C-F21C700C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FF240C-3F2B-4EF2-9919-4321ABDE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F5EC9A6-CF8C-4419-B578-1FA1CA94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1897A02-0702-4C2B-A8D0-92C20B5C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086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C2DE624-ACDA-4B74-AB3E-638441E2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B9B50E5-C0DD-404D-BD91-64917264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5433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16C79C5-BEE8-46F3-B5DB-ED6265DDD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4D4C39CE-77F3-453A-A06C-5F4BCEE0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B235275-3B67-4E19-881B-79D599A71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825259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70262E2-6AEF-4860-84CE-86248529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303454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AE171555-09D4-4ABC-BAAF-4A02B8FE0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3B562DB-FF00-4304-B09D-6B2D1D4D9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7955" y="2934007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39A945D-C169-43C7-A650-5CD1DAEF6C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355" y="2721873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7F7BE37-A360-4DF5-BCE5-10BA0CDE9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EFFB492D-1400-41D6-952D-D23039A7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A3C4A0-76BB-44C3-8465-E75F06DC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64FF1098-672D-424A-93B4-FEB8954B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12115E51-0F57-47AC-9173-4ABAFBED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89CA81F4-2D18-40CA-AE6C-28CE042B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206FB6D8-812B-48F1-A7F2-A78D2ABF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6FA48C9-DE7D-4F23-9185-0DFB9A35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990583E1-89A1-4352-82ED-F0754AFE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028E5A9-EDCD-4EE5-BC7D-E322225D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7505B1D-322A-4D56-A07E-ED3E7419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3ED9C88E-638D-4D49-ABCE-240CA6D0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16225C87-2C04-49AC-AB1B-B710DF16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2A6DA948-662F-4CBD-9FF3-F44CC666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2902029A-018C-4A34-8537-06278877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F569DD18-F5E1-461E-AE34-AC82D691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CA90D414-8A9C-46B6-B299-180677053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B1ADA9EA-2937-4219-AD73-C0A9F2171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E8919EC3-9D73-4144-AE29-531BC50D4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E5CC4EC-2238-4388-BB81-3FFCC0F1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114AF56C-646A-45EB-8A3F-1A44C9DD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052" y="25636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8125B9D-B0B8-4EC3-9574-55F4DBF9C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877" y="41765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35725317-0223-466D-9C90-836A5291C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41B9F7C3-7F9F-424F-85B8-B0AE1AD3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1F0EF19C-2AC4-4EF8-9291-AA3FFEAF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091CBB7A-B18A-477F-9F1C-8DDB1A69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3275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D85E58AC-89EC-4859-A7B4-E2C58321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DB6361B5-867F-4784-BA0A-C0ACDF79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1908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7B3B9B50-E486-4680-8250-BE381399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63D7C1CD-36EB-45DC-A53F-56D2E3EA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5A7ED162-8375-4E34-B15A-8D8DEB3A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979EA0BA-50DE-4F8E-8BEA-666992EF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3B32CD3F-7DB3-4DAA-8A57-965A75A3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A36ACC91-B366-42B8-8A20-1ED2AE6B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A72927C2-8CE7-4400-AD23-A90F6128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3C5256C2-A78A-4D9C-9857-5E0A9D05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58E25620-6362-4C16-B7E0-95623AA90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A925E78F-ABA4-4798-9322-1473E0E9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6099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DB73A53F-755A-4CE2-9DDD-30220CF93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1604" y="3169047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6B6721D9-3055-4D92-B1BE-B9D8EC6E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38411019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7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33CE-1BE1-499E-BAC0-366E726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protect processes from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8B5E-6849-4868-86C3-73BF8CD5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69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process has separate virtual memory spaces</a:t>
            </a:r>
          </a:p>
          <a:p>
            <a:pPr lvl="1"/>
            <a:r>
              <a:rPr lang="en-US" dirty="0"/>
              <a:t>No way to access another process’s physical memory unless it is mapped to one of your virtual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C6560-AB51-4857-8B98-BEE257A0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CD4653-D1CB-4F31-8636-D8A44456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28457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001501-9DBB-44C2-AFC6-1D4DEBCE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156" y="2819789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BCD47B9B-0235-474C-87C5-53D6706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7DB20272-EF04-4BCF-B8A0-B7F714AF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4069140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17EECB94-3E68-4121-9CEE-E2D5533F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48269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2DFA5-2B67-4A0F-B5EA-F6D0D633A570}"/>
              </a:ext>
            </a:extLst>
          </p:cNvPr>
          <p:cNvSpPr/>
          <p:nvPr/>
        </p:nvSpPr>
        <p:spPr bwMode="auto">
          <a:xfrm>
            <a:off x="5969356" y="292482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DA2EF-6CA2-4E48-9DE1-A840C4FA6DB7}"/>
              </a:ext>
            </a:extLst>
          </p:cNvPr>
          <p:cNvSpPr/>
          <p:nvPr/>
        </p:nvSpPr>
        <p:spPr bwMode="auto">
          <a:xfrm>
            <a:off x="5969356" y="318040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7A4CD-DF6C-439C-9404-D0C11B496F82}"/>
              </a:ext>
            </a:extLst>
          </p:cNvPr>
          <p:cNvSpPr/>
          <p:nvPr/>
        </p:nvSpPr>
        <p:spPr bwMode="auto">
          <a:xfrm>
            <a:off x="5969356" y="34324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A3A14-3CF2-4F45-9BDA-27F31B2AC800}"/>
              </a:ext>
            </a:extLst>
          </p:cNvPr>
          <p:cNvSpPr/>
          <p:nvPr/>
        </p:nvSpPr>
        <p:spPr bwMode="auto">
          <a:xfrm>
            <a:off x="5969356" y="39424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691433D1-2D0C-4640-9EEC-776D53CC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356138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648FBBDF-E3CD-4D8B-B538-C92D576E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47507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306868B5-FB54-4CF1-8553-D07C72FF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58716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56508-6D10-4742-A393-3E605215A507}"/>
              </a:ext>
            </a:extLst>
          </p:cNvPr>
          <p:cNvSpPr/>
          <p:nvPr/>
        </p:nvSpPr>
        <p:spPr bwMode="auto">
          <a:xfrm>
            <a:off x="5969356" y="49022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77CB83-CFAE-4467-9FA1-22F6E1D1E9CB}"/>
              </a:ext>
            </a:extLst>
          </p:cNvPr>
          <p:cNvSpPr/>
          <p:nvPr/>
        </p:nvSpPr>
        <p:spPr bwMode="auto">
          <a:xfrm>
            <a:off x="5969356" y="51578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AD2E54-1F43-49B8-8446-63FE4747B4A9}"/>
              </a:ext>
            </a:extLst>
          </p:cNvPr>
          <p:cNvSpPr/>
          <p:nvPr/>
        </p:nvSpPr>
        <p:spPr bwMode="auto">
          <a:xfrm>
            <a:off x="5969356" y="540986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19283-5A51-438B-93AC-F50F99928ACD}"/>
              </a:ext>
            </a:extLst>
          </p:cNvPr>
          <p:cNvSpPr/>
          <p:nvPr/>
        </p:nvSpPr>
        <p:spPr bwMode="auto">
          <a:xfrm>
            <a:off x="5969356" y="58716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Text Box 38">
            <a:extLst>
              <a:ext uri="{FF2B5EF4-FFF2-40B4-BE49-F238E27FC236}">
                <a16:creationId xmlns:a16="http://schemas.microsoft.com/office/drawing/2014/main" id="{896066D4-C352-4E54-B891-78CBD398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54906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CE7F7-BA8B-49C6-9A1B-3F4B715B77B4}"/>
              </a:ext>
            </a:extLst>
          </p:cNvPr>
          <p:cNvSpPr/>
          <p:nvPr/>
        </p:nvSpPr>
        <p:spPr bwMode="auto">
          <a:xfrm>
            <a:off x="9067800" y="29219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85F34-53EA-41BD-92F6-0F89617A2BE2}"/>
              </a:ext>
            </a:extLst>
          </p:cNvPr>
          <p:cNvSpPr/>
          <p:nvPr/>
        </p:nvSpPr>
        <p:spPr bwMode="auto">
          <a:xfrm>
            <a:off x="9067800" y="31775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37B8E-6B4E-4E40-942B-D8DC12A1C807}"/>
              </a:ext>
            </a:extLst>
          </p:cNvPr>
          <p:cNvSpPr/>
          <p:nvPr/>
        </p:nvSpPr>
        <p:spPr bwMode="auto">
          <a:xfrm>
            <a:off x="9067800" y="34359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857A6-A13E-4720-9753-E21347CD2A57}"/>
              </a:ext>
            </a:extLst>
          </p:cNvPr>
          <p:cNvSpPr/>
          <p:nvPr/>
        </p:nvSpPr>
        <p:spPr bwMode="auto">
          <a:xfrm>
            <a:off x="9067800" y="36891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03AED9-71D5-47F9-B103-8417BC8584BB}"/>
              </a:ext>
            </a:extLst>
          </p:cNvPr>
          <p:cNvSpPr/>
          <p:nvPr/>
        </p:nvSpPr>
        <p:spPr bwMode="auto">
          <a:xfrm>
            <a:off x="9067800" y="39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DE517-35F0-4F8A-A2B3-D759EADE2C51}"/>
              </a:ext>
            </a:extLst>
          </p:cNvPr>
          <p:cNvSpPr/>
          <p:nvPr/>
        </p:nvSpPr>
        <p:spPr bwMode="auto">
          <a:xfrm>
            <a:off x="9067800" y="420320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9C7623-218E-4CF1-BFBE-493F39E113D9}"/>
              </a:ext>
            </a:extLst>
          </p:cNvPr>
          <p:cNvSpPr/>
          <p:nvPr/>
        </p:nvSpPr>
        <p:spPr bwMode="auto">
          <a:xfrm>
            <a:off x="9067800" y="44587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C667E-7177-496B-8C0A-C4EB769ACFE2}"/>
              </a:ext>
            </a:extLst>
          </p:cNvPr>
          <p:cNvSpPr/>
          <p:nvPr/>
        </p:nvSpPr>
        <p:spPr bwMode="auto">
          <a:xfrm>
            <a:off x="9067800" y="471835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23FCB-280F-455C-8EDE-D6F35E6F347C}"/>
              </a:ext>
            </a:extLst>
          </p:cNvPr>
          <p:cNvSpPr/>
          <p:nvPr/>
        </p:nvSpPr>
        <p:spPr bwMode="auto">
          <a:xfrm>
            <a:off x="9067800" y="497394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AFD517-8D35-4F29-8F55-241D19983178}"/>
              </a:ext>
            </a:extLst>
          </p:cNvPr>
          <p:cNvSpPr/>
          <p:nvPr/>
        </p:nvSpPr>
        <p:spPr bwMode="auto">
          <a:xfrm>
            <a:off x="9067800" y="523243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CA065-A342-4CCC-B24B-E6C85361CC61}"/>
              </a:ext>
            </a:extLst>
          </p:cNvPr>
          <p:cNvSpPr/>
          <p:nvPr/>
        </p:nvSpPr>
        <p:spPr bwMode="auto">
          <a:xfrm>
            <a:off x="9067800" y="584464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E5D5E101-81B3-48E4-8DA1-76BD75A5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978" y="54144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DEB3F29-29D1-4110-8AE7-0BB533F1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034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D609BC70-8AA6-4104-BB25-441F79DD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381" y="5795427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2982A3-F8D0-493B-9AE4-1F1117DB609D}"/>
              </a:ext>
            </a:extLst>
          </p:cNvPr>
          <p:cNvCxnSpPr>
            <a:stCxn id="12" idx="3"/>
            <a:endCxn id="25" idx="1"/>
          </p:cNvCxnSpPr>
          <p:nvPr/>
        </p:nvCxnSpPr>
        <p:spPr bwMode="auto">
          <a:xfrm>
            <a:off x="6883756" y="3308203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79ED94-E5DC-4C85-B848-D0F4E92940F2}"/>
              </a:ext>
            </a:extLst>
          </p:cNvPr>
          <p:cNvCxnSpPr>
            <a:stCxn id="13" idx="3"/>
            <a:endCxn id="29" idx="1"/>
          </p:cNvCxnSpPr>
          <p:nvPr/>
        </p:nvCxnSpPr>
        <p:spPr bwMode="auto">
          <a:xfrm>
            <a:off x="6883756" y="3560260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D70920-CDD4-4049-8950-16912CD08EBB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 bwMode="auto">
          <a:xfrm flipV="1">
            <a:off x="6883756" y="5360232"/>
            <a:ext cx="2184044" cy="17742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92739-451A-4E2A-8858-B7CD3C44275D}"/>
              </a:ext>
            </a:extLst>
          </p:cNvPr>
          <p:cNvCxnSpPr>
            <a:stCxn id="19" idx="3"/>
            <a:endCxn id="31" idx="1"/>
          </p:cNvCxnSpPr>
          <p:nvPr/>
        </p:nvCxnSpPr>
        <p:spPr bwMode="auto">
          <a:xfrm flipV="1">
            <a:off x="6883756" y="5101735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728B3-6480-49F5-86F0-6A7F281725B8}"/>
              </a:ext>
            </a:extLst>
          </p:cNvPr>
          <p:cNvSpPr/>
          <p:nvPr/>
        </p:nvSpPr>
        <p:spPr>
          <a:xfrm>
            <a:off x="7264330" y="2671226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405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B5D4-2A43-4C5D-9A1F-79FED7A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shared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D783-0A0A-4C51-9764-2F66FE6B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8" cy="5029200"/>
          </a:xfrm>
        </p:spPr>
        <p:txBody>
          <a:bodyPr/>
          <a:lstStyle/>
          <a:p>
            <a:r>
              <a:rPr lang="en-US" dirty="0"/>
              <a:t>We could share some physical pages across processes to enable shared libraries or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720AD-3C5D-4F41-A80D-B1109AA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D67ACAB6-9FBB-42D5-901A-5A781973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28457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6BF322-5191-4EAD-9766-927735C4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280" y="2819857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1CE1C3A7-892D-4E14-8A60-F0D436AB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757EFC75-621E-4599-870E-24C30A24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4069208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35255772-1221-47AC-A798-28154C80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324" y="433353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</a:t>
            </a:r>
            <a:r>
              <a:rPr lang="en-GB" sz="1400" b="1" i="1" u="sng" dirty="0">
                <a:solidFill>
                  <a:srgbClr val="FF0000"/>
                </a:solidFill>
                <a:latin typeface="Calibri" pitchFamily="34" charset="0"/>
              </a:rPr>
              <a:t>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C7DB429F-C4A9-4480-AB6C-7115642E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48269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05294E-0E93-4B57-B3CF-3D2056D4C07D}"/>
              </a:ext>
            </a:extLst>
          </p:cNvPr>
          <p:cNvSpPr/>
          <p:nvPr/>
        </p:nvSpPr>
        <p:spPr bwMode="auto">
          <a:xfrm>
            <a:off x="5956480" y="292489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54AE62-BF72-452E-9225-82F29A022C7E}"/>
              </a:ext>
            </a:extLst>
          </p:cNvPr>
          <p:cNvSpPr/>
          <p:nvPr/>
        </p:nvSpPr>
        <p:spPr bwMode="auto">
          <a:xfrm>
            <a:off x="5956480" y="318047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A59054-C1E4-4D00-91EA-E88F0208512A}"/>
              </a:ext>
            </a:extLst>
          </p:cNvPr>
          <p:cNvSpPr/>
          <p:nvPr/>
        </p:nvSpPr>
        <p:spPr bwMode="auto">
          <a:xfrm>
            <a:off x="5956480" y="343253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0EFAD8-FCC0-4D47-AA75-D985CEDAF850}"/>
              </a:ext>
            </a:extLst>
          </p:cNvPr>
          <p:cNvSpPr/>
          <p:nvPr/>
        </p:nvSpPr>
        <p:spPr bwMode="auto">
          <a:xfrm>
            <a:off x="5956480" y="39424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E4746CB2-32DC-4BCA-A192-0AB17F23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3561452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10162CE1-51DF-4B33-909E-ED7616A6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47507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D890F81A-509C-4109-9D8A-DEB832D7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5871695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1469C7-5E2A-4559-A594-063A6D94F71F}"/>
              </a:ext>
            </a:extLst>
          </p:cNvPr>
          <p:cNvSpPr/>
          <p:nvPr/>
        </p:nvSpPr>
        <p:spPr bwMode="auto">
          <a:xfrm>
            <a:off x="5956480" y="4902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4689E4-B2E6-4943-869F-5ABB62DA209C}"/>
              </a:ext>
            </a:extLst>
          </p:cNvPr>
          <p:cNvSpPr/>
          <p:nvPr/>
        </p:nvSpPr>
        <p:spPr bwMode="auto">
          <a:xfrm>
            <a:off x="5956480" y="5157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4B21C6-DA54-49EA-8AD8-1A32F3067E23}"/>
              </a:ext>
            </a:extLst>
          </p:cNvPr>
          <p:cNvSpPr/>
          <p:nvPr/>
        </p:nvSpPr>
        <p:spPr bwMode="auto">
          <a:xfrm>
            <a:off x="5956480" y="540993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61E58E-8828-4D95-9F45-CE3D382832B5}"/>
              </a:ext>
            </a:extLst>
          </p:cNvPr>
          <p:cNvSpPr/>
          <p:nvPr/>
        </p:nvSpPr>
        <p:spPr bwMode="auto">
          <a:xfrm>
            <a:off x="5956480" y="58716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498F8850-9BCC-4CDC-A1C2-BAA2534B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54906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8E2C85-0CB4-40BD-B9BE-37C938440FA8}"/>
              </a:ext>
            </a:extLst>
          </p:cNvPr>
          <p:cNvSpPr/>
          <p:nvPr/>
        </p:nvSpPr>
        <p:spPr bwMode="auto">
          <a:xfrm>
            <a:off x="9054924" y="29219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672239-7207-4973-9C86-58900CEEA0F5}"/>
              </a:ext>
            </a:extLst>
          </p:cNvPr>
          <p:cNvSpPr/>
          <p:nvPr/>
        </p:nvSpPr>
        <p:spPr bwMode="auto">
          <a:xfrm>
            <a:off x="9054924" y="31775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71010A-090A-4860-8A8B-2782D656D1FF}"/>
              </a:ext>
            </a:extLst>
          </p:cNvPr>
          <p:cNvSpPr/>
          <p:nvPr/>
        </p:nvSpPr>
        <p:spPr bwMode="auto">
          <a:xfrm>
            <a:off x="9054924" y="34360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F80942-DF66-435C-8139-3A44AB77D888}"/>
              </a:ext>
            </a:extLst>
          </p:cNvPr>
          <p:cNvSpPr/>
          <p:nvPr/>
        </p:nvSpPr>
        <p:spPr bwMode="auto">
          <a:xfrm>
            <a:off x="9054924" y="368918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8B9037-375D-4262-A40F-A2EB7A3D173F}"/>
              </a:ext>
            </a:extLst>
          </p:cNvPr>
          <p:cNvSpPr/>
          <p:nvPr/>
        </p:nvSpPr>
        <p:spPr bwMode="auto">
          <a:xfrm>
            <a:off x="9054924" y="394477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D5834-8FE9-48F9-8948-984AA8D4FF56}"/>
              </a:ext>
            </a:extLst>
          </p:cNvPr>
          <p:cNvSpPr/>
          <p:nvPr/>
        </p:nvSpPr>
        <p:spPr bwMode="auto">
          <a:xfrm>
            <a:off x="9054924" y="420327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9B72353-D744-41C1-AF2C-AD1D9128E83C}"/>
              </a:ext>
            </a:extLst>
          </p:cNvPr>
          <p:cNvSpPr/>
          <p:nvPr/>
        </p:nvSpPr>
        <p:spPr bwMode="auto">
          <a:xfrm>
            <a:off x="9054924" y="44588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F6DE9-7CDC-465A-95BC-0729CAA534A7}"/>
              </a:ext>
            </a:extLst>
          </p:cNvPr>
          <p:cNvSpPr/>
          <p:nvPr/>
        </p:nvSpPr>
        <p:spPr bwMode="auto">
          <a:xfrm>
            <a:off x="9054924" y="47184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CC80F6-FC47-4459-B304-0DE8A1C92613}"/>
              </a:ext>
            </a:extLst>
          </p:cNvPr>
          <p:cNvSpPr/>
          <p:nvPr/>
        </p:nvSpPr>
        <p:spPr bwMode="auto">
          <a:xfrm>
            <a:off x="9054924" y="49740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648D25-D739-49DF-B0F8-7DB6300E6CB1}"/>
              </a:ext>
            </a:extLst>
          </p:cNvPr>
          <p:cNvSpPr/>
          <p:nvPr/>
        </p:nvSpPr>
        <p:spPr bwMode="auto">
          <a:xfrm>
            <a:off x="9054924" y="523250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88831B-A63B-4EB2-B904-9655FF06FED5}"/>
              </a:ext>
            </a:extLst>
          </p:cNvPr>
          <p:cNvSpPr/>
          <p:nvPr/>
        </p:nvSpPr>
        <p:spPr bwMode="auto">
          <a:xfrm>
            <a:off x="9054924" y="58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 Box 38">
            <a:extLst>
              <a:ext uri="{FF2B5EF4-FFF2-40B4-BE49-F238E27FC236}">
                <a16:creationId xmlns:a16="http://schemas.microsoft.com/office/drawing/2014/main" id="{62B4D9A1-6C07-49AA-991C-45AE5663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102" y="54144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3" name="Rectangle 24">
            <a:extLst>
              <a:ext uri="{FF2B5EF4-FFF2-40B4-BE49-F238E27FC236}">
                <a16:creationId xmlns:a16="http://schemas.microsoft.com/office/drawing/2014/main" id="{220AD4AB-F2E1-46E1-89D5-D9BBD4F7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158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4" name="Rectangle 26">
            <a:extLst>
              <a:ext uri="{FF2B5EF4-FFF2-40B4-BE49-F238E27FC236}">
                <a16:creationId xmlns:a16="http://schemas.microsoft.com/office/drawing/2014/main" id="{EE5870DC-1B54-42C2-90A5-1339E7A9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05" y="579549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63B14-AAD0-478A-88B5-A45A60C90865}"/>
              </a:ext>
            </a:extLst>
          </p:cNvPr>
          <p:cNvCxnSpPr>
            <a:stCxn id="50" idx="3"/>
            <a:endCxn id="63" idx="1"/>
          </p:cNvCxnSpPr>
          <p:nvPr/>
        </p:nvCxnSpPr>
        <p:spPr bwMode="auto">
          <a:xfrm>
            <a:off x="6870880" y="3308271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3B7A6B-2AAA-4309-88F9-32714513B6B1}"/>
              </a:ext>
            </a:extLst>
          </p:cNvPr>
          <p:cNvCxnSpPr>
            <a:stCxn id="51" idx="3"/>
            <a:endCxn id="67" idx="1"/>
          </p:cNvCxnSpPr>
          <p:nvPr/>
        </p:nvCxnSpPr>
        <p:spPr bwMode="auto">
          <a:xfrm>
            <a:off x="6870880" y="3560328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28FDF0-7021-4D60-984F-E72747D17EBA}"/>
              </a:ext>
            </a:extLst>
          </p:cNvPr>
          <p:cNvCxnSpPr>
            <a:stCxn id="58" idx="3"/>
            <a:endCxn id="67" idx="1"/>
          </p:cNvCxnSpPr>
          <p:nvPr/>
        </p:nvCxnSpPr>
        <p:spPr bwMode="auto">
          <a:xfrm flipV="1">
            <a:off x="6870880" y="458665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8A69CE-28C5-4B7D-931F-2B54995A1901}"/>
              </a:ext>
            </a:extLst>
          </p:cNvPr>
          <p:cNvCxnSpPr>
            <a:stCxn id="57" idx="3"/>
            <a:endCxn id="69" idx="1"/>
          </p:cNvCxnSpPr>
          <p:nvPr/>
        </p:nvCxnSpPr>
        <p:spPr bwMode="auto">
          <a:xfrm flipV="1">
            <a:off x="6870880" y="510180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4A7C148-2723-49B4-849E-AF92926CE7AA}"/>
              </a:ext>
            </a:extLst>
          </p:cNvPr>
          <p:cNvSpPr/>
          <p:nvPr/>
        </p:nvSpPr>
        <p:spPr>
          <a:xfrm>
            <a:off x="7251454" y="267129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08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e39d93ef4_0_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Reality!</a:t>
            </a:r>
            <a:endParaRPr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FFCEAD8-2B61-0A45-92DD-147FEE60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  <p:sp>
        <p:nvSpPr>
          <p:cNvPr id="650" name="Google Shape;650;g5e39d93ef4_0_508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51" name="Google Shape;651;g5e39d93ef4_0_508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52" name="Google Shape;652;g5e39d93ef4_0_508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3" name="Google Shape;653;g5e39d93ef4_0_508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654" name="Google Shape;654;g5e39d93ef4_0_508"/>
          <p:cNvCxnSpPr>
            <a:stCxn id="652" idx="3"/>
            <a:endCxn id="650" idx="0"/>
          </p:cNvCxnSpPr>
          <p:nvPr/>
        </p:nvCxnSpPr>
        <p:spPr>
          <a:xfrm>
            <a:off x="3875975" y="1816025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g5e39d93ef4_0_508"/>
          <p:cNvCxnSpPr>
            <a:stCxn id="650" idx="3"/>
            <a:endCxn id="656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g5e39d93ef4_0_508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7" name="Google Shape;657;g5e39d93ef4_0_508"/>
          <p:cNvSpPr/>
          <p:nvPr/>
        </p:nvSpPr>
        <p:spPr>
          <a:xfrm>
            <a:off x="6452950" y="44578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658" name="Google Shape;658;g5e39d93ef4_0_508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59" name="Google Shape;659;g5e39d93ef4_0_508"/>
          <p:cNvSpPr/>
          <p:nvPr/>
        </p:nvSpPr>
        <p:spPr>
          <a:xfrm>
            <a:off x="6452950" y="5601375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60" name="Google Shape;660;g5e39d93ef4_0_508"/>
          <p:cNvSpPr/>
          <p:nvPr/>
        </p:nvSpPr>
        <p:spPr>
          <a:xfrm>
            <a:off x="8954375" y="1269625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DISK</a:t>
            </a:r>
            <a:endParaRPr/>
          </a:p>
        </p:txBody>
      </p:sp>
      <p:sp>
        <p:nvSpPr>
          <p:cNvPr id="661" name="Google Shape;661;g5e39d93ef4_0_508"/>
          <p:cNvSpPr/>
          <p:nvPr/>
        </p:nvSpPr>
        <p:spPr>
          <a:xfrm rot="-5400000">
            <a:off x="9563162" y="1472489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2" name="Google Shape;662;g5e39d93ef4_0_508"/>
          <p:cNvSpPr/>
          <p:nvPr/>
        </p:nvSpPr>
        <p:spPr>
          <a:xfrm rot="-5400000">
            <a:off x="9552850" y="2740039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3" name="Google Shape;663;g5e39d93ef4_0_508"/>
          <p:cNvSpPr/>
          <p:nvPr/>
        </p:nvSpPr>
        <p:spPr>
          <a:xfrm rot="-5400000">
            <a:off x="9563162" y="2280689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4" name="Google Shape;664;g5e39d93ef4_0_508"/>
          <p:cNvCxnSpPr>
            <a:stCxn id="656" idx="3"/>
            <a:endCxn id="661" idx="1"/>
          </p:cNvCxnSpPr>
          <p:nvPr/>
        </p:nvCxnSpPr>
        <p:spPr>
          <a:xfrm rot="10800000" flipH="1">
            <a:off x="8704450" y="2455825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4426966" cy="501310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What if we want better protection?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 a page as read-only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Keep a page in memory, but only the OS can touch it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Extend PTEs with permission bits!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Page fault handler checks these before remapping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0"/>
                </a:solidFill>
                <a:latin typeface="+mn-lt"/>
              </a:rPr>
              <a:t>HW enforces this protection (trap into OS if violation occurs)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63922-822F-4C86-9152-4B2AB7CB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822527" y="2810319"/>
            <a:ext cx="100796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965227" y="1548392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577118" y="1548392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19870" y="1548392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612289" y="18531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551714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240507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612289" y="21579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551714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240507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8612289" y="24627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551714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254728" y="18484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254728" y="21532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256315" y="24580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75278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766376" y="4985475"/>
            <a:ext cx="101117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7240507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5956934" y="1548392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5862739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5862739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5862739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8909152" y="3756604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6577118" y="3756604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219870" y="3756604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8615464" y="40614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6554889" y="40614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72436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8615464" y="43662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6554889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2436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8615464" y="46710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6554889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7243682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5956934" y="3756604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865914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5865914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5865914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5254728" y="40629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5254728" y="43677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5256315" y="46725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0286791" y="1088249"/>
            <a:ext cx="1674812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10730807" y="18455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ectangle 95"/>
          <p:cNvSpPr/>
          <p:nvPr/>
        </p:nvSpPr>
        <p:spPr bwMode="auto">
          <a:xfrm>
            <a:off x="10730807" y="21011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10730807" y="235960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0730807" y="26211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10730807" y="28767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0730807" y="31310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10730807" y="33908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0730807" y="364147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10730807" y="389755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10730807" y="41510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10732395" y="440139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/>
          <p:cNvSpPr/>
          <p:nvPr/>
        </p:nvSpPr>
        <p:spPr bwMode="auto">
          <a:xfrm>
            <a:off x="10732395" y="465747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10136289" y="2005591"/>
            <a:ext cx="594518" cy="15130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10136289" y="2310391"/>
            <a:ext cx="594518" cy="69418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10136289" y="2487398"/>
            <a:ext cx="594518" cy="1277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10139464" y="4213803"/>
            <a:ext cx="591343" cy="650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10139464" y="3518660"/>
            <a:ext cx="591343" cy="999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10139464" y="4785266"/>
            <a:ext cx="592931" cy="381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6210845" y="746974"/>
            <a:ext cx="1715462" cy="586525"/>
          </a:xfrm>
          <a:prstGeom prst="wedgeRectCallout">
            <a:avLst>
              <a:gd name="adj1" fmla="val -46665"/>
              <a:gd name="adj2" fmla="val 83584"/>
            </a:avLst>
          </a:prstGeom>
          <a:solidFill>
            <a:srgbClr val="DED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Must be running in kernel (supervisor mode)</a:t>
            </a: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7972897" y="1548391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7926307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7926307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82136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7926307" y="24627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7972897" y="3756603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1" name="Rectangle 51"/>
          <p:cNvSpPr>
            <a:spLocks noChangeArrowheads="1"/>
          </p:cNvSpPr>
          <p:nvPr/>
        </p:nvSpPr>
        <p:spPr bwMode="auto">
          <a:xfrm>
            <a:off x="79294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79294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57"/>
          <p:cNvSpPr>
            <a:spLocks noChangeArrowheads="1"/>
          </p:cNvSpPr>
          <p:nvPr/>
        </p:nvSpPr>
        <p:spPr bwMode="auto">
          <a:xfrm>
            <a:off x="7929482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 ✔</a:t>
            </a:r>
            <a:br>
              <a:rPr lang="en-US" dirty="0"/>
            </a:br>
            <a:r>
              <a:rPr lang="en-US" dirty="0"/>
              <a:t>	Don’t overlap virtual address spaces + permission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89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b="1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15494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Goal: Given virtual address, find corresponding physical address</a:t>
            </a:r>
          </a:p>
          <a:p>
            <a:pPr lvl="1"/>
            <a:r>
              <a:rPr lang="en-US" dirty="0"/>
              <a:t>(Or get a page fault if the page is not in memory)</a:t>
            </a:r>
          </a:p>
          <a:p>
            <a:pPr lvl="1"/>
            <a:r>
              <a:rPr lang="en-US" dirty="0"/>
              <a:t>Translation done by Memory Management Unit (hardware)</a:t>
            </a:r>
          </a:p>
          <a:p>
            <a:pPr lvl="1"/>
            <a:r>
              <a:rPr lang="en-US" dirty="0"/>
              <a:t>But mapping itself is maintained by OS (software)</a:t>
            </a:r>
          </a:p>
          <a:p>
            <a:pPr lvl="2"/>
            <a:r>
              <a:rPr lang="en-US" dirty="0"/>
              <a:t>Just a table in memory!</a:t>
            </a:r>
          </a:p>
          <a:p>
            <a:pPr lvl="2"/>
            <a:endParaRPr lang="en-US" sz="1200" dirty="0"/>
          </a:p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space. m ≤ n (usually much less)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dirty="0"/>
              <a:t>Virtual page number (VPN)</a:t>
            </a:r>
          </a:p>
          <a:p>
            <a:pPr lvl="1"/>
            <a:r>
              <a:rPr lang="en-US" dirty="0"/>
              <a:t>Page Offset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dirty="0"/>
              <a:t>Physical page number (PPN)</a:t>
            </a:r>
          </a:p>
          <a:p>
            <a:pPr lvl="1"/>
            <a:r>
              <a:rPr lang="en-US" dirty="0"/>
              <a:t>Page Offset (same offset as VA)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B76DF-5D0B-4EAF-AD0D-A6A92D4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77810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77810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877810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877810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9552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6" y="5955268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2600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396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stCxn id="4" idx="2"/>
            <a:endCxn id="14" idx="0"/>
          </p:cNvCxnSpPr>
          <p:nvPr/>
        </p:nvCxnSpPr>
        <p:spPr bwMode="auto">
          <a:xfrm flipH="1">
            <a:off x="8923501" y="2145268"/>
            <a:ext cx="3623" cy="3810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3" idx="0"/>
          </p:cNvCxnSpPr>
          <p:nvPr/>
        </p:nvCxnSpPr>
        <p:spPr bwMode="auto">
          <a:xfrm flipH="1">
            <a:off x="6534417" y="3658394"/>
            <a:ext cx="1588" cy="22968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977279" y="1230869"/>
            <a:ext cx="1524000" cy="1121531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CR3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 on x86-64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(OS-only register)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87863" y="1703815"/>
            <a:ext cx="859668" cy="2156836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278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(in memory)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9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7195" y="4138136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67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6790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679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679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1852" y="4495801"/>
            <a:ext cx="1777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If Valid bit = 1 &amp;&amp;</a:t>
            </a:r>
          </a:p>
          <a:p>
            <a:r>
              <a:rPr lang="en-US" sz="1400" dirty="0">
                <a:latin typeface="Calibri" pitchFamily="34" charset="0"/>
              </a:rPr>
              <a:t>access mode allowed:</a:t>
            </a:r>
          </a:p>
          <a:p>
            <a:r>
              <a:rPr lang="en-US" sz="1400" dirty="0">
                <a:latin typeface="Calibri" pitchFamily="34" charset="0"/>
              </a:rPr>
              <a:t>page in memory</a:t>
            </a:r>
          </a:p>
          <a:p>
            <a:r>
              <a:rPr lang="en-US" sz="1400" dirty="0">
                <a:latin typeface="Calibri" pitchFamily="34" charset="0"/>
              </a:rPr>
              <a:t>(page hit)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3580" y="213360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VPN is the index 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into the page table 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5271208" y="3210811"/>
            <a:ext cx="610865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271208" y="3515611"/>
            <a:ext cx="610864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271208" y="38204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5271208" y="41252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7800" y="29382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Access</a:t>
            </a:r>
          </a:p>
        </p:txBody>
      </p:sp>
      <p:cxnSp>
        <p:nvCxnSpPr>
          <p:cNvPr id="48" name="Shape 37"/>
          <p:cNvCxnSpPr/>
          <p:nvPr/>
        </p:nvCxnSpPr>
        <p:spPr bwMode="auto">
          <a:xfrm rot="5400000">
            <a:off x="3841787" y="3729469"/>
            <a:ext cx="1806722" cy="16629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00200" y="5105400"/>
            <a:ext cx="23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Access rights mismatch: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prohibited access by process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(protection violation fault)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CF2C5CD-78E2-4537-A79F-8792B1D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36" grpId="0" animBg="1"/>
      <p:bldP spid="41" grpId="0"/>
      <p:bldP spid="42" grpId="0"/>
      <p:bldP spid="43" grpId="0"/>
      <p:bldP spid="33" grpId="0"/>
      <p:bldP spid="34" grpId="0"/>
      <p:bldP spid="35" grpId="0"/>
      <p:bldP spid="37" grpId="0"/>
      <p:bldP spid="15" grpId="0"/>
      <p:bldP spid="16" grpId="0"/>
      <p:bldP spid="39" grpId="0" animBg="1"/>
      <p:bldP spid="44" grpId="0" animBg="1"/>
      <p:bldP spid="45" grpId="0" animBg="1"/>
      <p:bldP spid="46" grpId="0" animBg="1"/>
      <p:bldP spid="47" grpId="0"/>
      <p:bldP spid="4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Access: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4373076"/>
            <a:ext cx="10972800" cy="1799124"/>
          </a:xfrm>
          <a:ln/>
        </p:spPr>
        <p:txBody>
          <a:bodyPr/>
          <a:lstStyle/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MMU sends physical address to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2424365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777960" y="1716660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6554788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90801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6554788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2695635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80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80358" y="23246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3865565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129A-FEEE-4141-B9C5-78BE8E90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133601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Access: </a:t>
            </a:r>
            <a:r>
              <a:rPr lang="en-GB" dirty="0"/>
              <a:t>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3884586"/>
            <a:ext cx="10972800" cy="2287614"/>
          </a:xfrm>
          <a:ln/>
        </p:spPr>
        <p:txBody>
          <a:bodyPr>
            <a:normAutofit/>
          </a:bodyPr>
          <a:lstStyle/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12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301815" y="2188834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274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341003" y="30884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98203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8767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002574" y="2393993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779403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315416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779403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854388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6404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404973" y="31543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6087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8716962" y="27008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9448800" y="2192867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284881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 (OS code)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5771463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231188" y="2633133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8231189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8610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297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8382001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1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8729132" y="3662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3854386" y="317315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489EF-4C05-4D7C-8387-7A70E966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A1A76B1-A53A-4319-B4D7-5DE511AC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70784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122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bits. All the rest are VPN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05446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0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bits. All the rest are VPN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 16-6 = 10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4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</a:t>
            </a:r>
          </a:p>
          <a:p>
            <a:pPr lvl="1"/>
            <a:r>
              <a:rPr lang="en-US" dirty="0"/>
              <a:t>Offset: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06174"/>
              </p:ext>
            </p:extLst>
          </p:nvPr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6526"/>
              </p:ext>
            </p:extLst>
          </p:nvPr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543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870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3272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06542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31E0DA-EA5F-47AA-AB35-70D92E92786B}"/>
              </a:ext>
            </a:extLst>
          </p:cNvPr>
          <p:cNvSpPr txBox="1"/>
          <p:nvPr/>
        </p:nvSpPr>
        <p:spPr>
          <a:xfrm>
            <a:off x="8349468" y="3302787"/>
            <a:ext cx="348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9344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4911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2218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</a:t>
            </a:r>
            <a:r>
              <a:rPr lang="en-US" sz="1400" dirty="0"/>
              <a:t> </a:t>
            </a:r>
            <a:r>
              <a:rPr lang="en-US" sz="2400" dirty="0"/>
              <a:t>1111</a:t>
            </a:r>
            <a:r>
              <a:rPr lang="en-US" sz="1400" dirty="0"/>
              <a:t> </a:t>
            </a:r>
            <a:r>
              <a:rPr lang="en-US" sz="2400" dirty="0"/>
              <a:t>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24360708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92883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81943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</a:t>
            </a:r>
            <a:r>
              <a:rPr lang="en-US" sz="1400" dirty="0"/>
              <a:t> </a:t>
            </a:r>
            <a:r>
              <a:rPr lang="en-US" sz="2400" dirty="0"/>
              <a:t>1111</a:t>
            </a:r>
            <a:r>
              <a:rPr lang="en-US" sz="1400" dirty="0"/>
              <a:t> </a:t>
            </a:r>
            <a:r>
              <a:rPr lang="en-US" sz="2400" dirty="0"/>
              <a:t>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0b0111110000110000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0x7C30</a:t>
            </a:r>
          </a:p>
        </p:txBody>
      </p:sp>
    </p:spTree>
    <p:extLst>
      <p:ext uri="{BB962C8B-B14F-4D97-AF65-F5344CB8AC3E}">
        <p14:creationId xmlns:p14="http://schemas.microsoft.com/office/powerpoint/2010/main" val="3377827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/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16987405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VPN:	0b010100</a:t>
            </a:r>
          </a:p>
          <a:p>
            <a:pPr lvl="1"/>
            <a:r>
              <a:rPr lang="en-US" dirty="0"/>
              <a:t>Offset:	0b000000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67140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3080800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5408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3903086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VPN:	0b000011</a:t>
            </a:r>
          </a:p>
          <a:p>
            <a:pPr lvl="1"/>
            <a:r>
              <a:rPr lang="en-US" dirty="0"/>
              <a:t>Offset:	0b010110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92047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99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0b010</a:t>
            </a:r>
            <a:r>
              <a:rPr lang="en-US" sz="1400" dirty="0"/>
              <a:t> </a:t>
            </a:r>
            <a:r>
              <a:rPr lang="en-US" sz="2400" dirty="0"/>
              <a:t>110</a:t>
            </a:r>
            <a:r>
              <a:rPr lang="en-US" sz="1400" dirty="0"/>
              <a:t> </a:t>
            </a:r>
            <a:r>
              <a:rPr lang="en-US" sz="2400" dirty="0"/>
              <a:t>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0b010110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0b0101101111010110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0x5BD6</a:t>
            </a:r>
          </a:p>
        </p:txBody>
      </p:sp>
    </p:spTree>
    <p:extLst>
      <p:ext uri="{BB962C8B-B14F-4D97-AF65-F5344CB8AC3E}">
        <p14:creationId xmlns:p14="http://schemas.microsoft.com/office/powerpoint/2010/main" val="4681275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b="1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1313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8F91535-650C-2B4B-8F36-DDBCF8A8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460" name="Google Shape;460;g5e39d93ef4_0_81"/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endCxn id="457" idx="1"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07;g5e39d93ef4_0_120">
            <a:extLst>
              <a:ext uri="{FF2B5EF4-FFF2-40B4-BE49-F238E27FC236}">
                <a16:creationId xmlns:a16="http://schemas.microsoft.com/office/drawing/2014/main" id="{03E8899C-C476-4DE1-86F9-B5C4A914A999}"/>
              </a:ext>
            </a:extLst>
          </p:cNvPr>
          <p:cNvSpPr txBox="1"/>
          <p:nvPr/>
        </p:nvSpPr>
        <p:spPr>
          <a:xfrm>
            <a:off x="8943948" y="2435150"/>
            <a:ext cx="2624065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Both processes assume they start at the beginning of RAM and use as much as they need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page tables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page tables are in memory</a:t>
            </a:r>
          </a:p>
          <a:p>
            <a:pPr lvl="1"/>
            <a:r>
              <a:rPr lang="en-US" dirty="0"/>
              <a:t>And we need to access them to find our address to access memory</a:t>
            </a:r>
          </a:p>
          <a:p>
            <a:pPr lvl="1"/>
            <a:r>
              <a:rPr lang="en-US" dirty="0"/>
              <a:t>Two memory accesses per access!!! 😱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L1, L2, etc, like any other data in memory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references. Oops.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access still requires average effective memory access delay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63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effectLst/>
              </a:rPr>
              <a:t>Translation Lookaside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memory inside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page table entries for a small number of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Reduces issues with data kicking PTEs out of caches!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Like cache memories, uses set indices, tags, and valid bits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VPN split into: TLB tag and TLB index (just like caches, because it is one!)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 need for a block offset equivalent (PTEs have a single value)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5ED52-8D5B-41ED-909C-BCF062B6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0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172201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030412" y="563880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261628" y="263313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E3CDB-43A8-454E-AED5-4C20B2CD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80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00701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61203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50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50760" y="2121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037389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554788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7150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6172200" y="2636840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043114" y="55626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miss incurs an additional memory access (the PTE)</a:t>
            </a:r>
            <a:endParaRPr lang="en-GB" sz="2000" kern="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3114" y="6077506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kern="0" dirty="0">
                <a:latin typeface="Calibri" pitchFamily="34" charset="0"/>
              </a:rPr>
              <a:t>Fortunately, TLB misses are rare. Why?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18AD87-F651-9A41-820E-38AFA0616005}"/>
              </a:ext>
            </a:extLst>
          </p:cNvPr>
          <p:cNvSpPr txBox="1"/>
          <p:nvPr/>
        </p:nvSpPr>
        <p:spPr>
          <a:xfrm>
            <a:off x="6658601" y="6076890"/>
            <a:ext cx="299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Locality. It’s always locality.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727E1-A6DB-47AE-8B0E-2F6DE58E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9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  <p:bldP spid="2" grpId="0"/>
      <p:bldP spid="3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8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</a:pPr>
              <a:t>84</a:t>
            </a:fld>
            <a:endParaRPr/>
          </a:p>
        </p:txBody>
      </p:sp>
      <p:grpSp>
        <p:nvGrpSpPr>
          <p:cNvPr id="1561" name="Google Shape;1561;p48"/>
          <p:cNvGrpSpPr/>
          <p:nvPr/>
        </p:nvGrpSpPr>
        <p:grpSpPr>
          <a:xfrm>
            <a:off x="1798318" y="1600200"/>
            <a:ext cx="3269045" cy="1013096"/>
            <a:chOff x="5669280" y="1536700"/>
            <a:chExt cx="2788624" cy="1013096"/>
          </a:xfrm>
        </p:grpSpPr>
        <p:sp>
          <p:nvSpPr>
            <p:cNvPr id="1562" name="Google Shape;1562;p48"/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 descr="90%"/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48"/>
          <p:cNvSpPr/>
          <p:nvPr/>
        </p:nvSpPr>
        <p:spPr>
          <a:xfrm>
            <a:off x="4898821" y="1371600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>
              <a:buClr>
                <a:schemeClr val="accent6"/>
              </a:buClr>
              <a:buSzPts val="2800"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8"/>
          <p:cNvSpPr/>
          <p:nvPr/>
        </p:nvSpPr>
        <p:spPr>
          <a:xfrm>
            <a:off x="5181600" y="2068710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8" descr="90%"/>
          <p:cNvSpPr/>
          <p:nvPr/>
        </p:nvSpPr>
        <p:spPr>
          <a:xfrm>
            <a:off x="3169918" y="3410713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8" descr="90%"/>
          <p:cNvSpPr/>
          <p:nvPr/>
        </p:nvSpPr>
        <p:spPr>
          <a:xfrm>
            <a:off x="4358640" y="4745736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8"/>
          <p:cNvSpPr/>
          <p:nvPr/>
        </p:nvSpPr>
        <p:spPr>
          <a:xfrm>
            <a:off x="2255520" y="4745736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48"/>
          <p:cNvSpPr/>
          <p:nvPr/>
        </p:nvSpPr>
        <p:spPr>
          <a:xfrm>
            <a:off x="7193280" y="3410713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8"/>
          <p:cNvSpPr/>
          <p:nvPr/>
        </p:nvSpPr>
        <p:spPr>
          <a:xfrm>
            <a:off x="8382000" y="4745736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48"/>
          <p:cNvCxnSpPr/>
          <p:nvPr/>
        </p:nvCxnSpPr>
        <p:spPr>
          <a:xfrm>
            <a:off x="6096000" y="1751209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74" name="Google Shape;1574;p48"/>
          <p:cNvSpPr/>
          <p:nvPr/>
        </p:nvSpPr>
        <p:spPr>
          <a:xfrm>
            <a:off x="3974116" y="2788918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8"/>
          <p:cNvSpPr/>
          <p:nvPr/>
        </p:nvSpPr>
        <p:spPr>
          <a:xfrm>
            <a:off x="7303391" y="2788918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8"/>
          <p:cNvSpPr/>
          <p:nvPr/>
        </p:nvSpPr>
        <p:spPr>
          <a:xfrm>
            <a:off x="2081799" y="4142233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8"/>
          <p:cNvSpPr/>
          <p:nvPr/>
        </p:nvSpPr>
        <p:spPr>
          <a:xfrm>
            <a:off x="6255017" y="4142232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8"/>
          <p:cNvSpPr/>
          <p:nvPr/>
        </p:nvSpPr>
        <p:spPr>
          <a:xfrm>
            <a:off x="9113520" y="4142232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48"/>
          <p:cNvSpPr/>
          <p:nvPr/>
        </p:nvSpPr>
        <p:spPr>
          <a:xfrm>
            <a:off x="6278880" y="4745736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48"/>
          <p:cNvCxnSpPr/>
          <p:nvPr/>
        </p:nvCxnSpPr>
        <p:spPr>
          <a:xfrm>
            <a:off x="719328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81" name="Google Shape;1581;p48"/>
          <p:cNvSpPr txBox="1"/>
          <p:nvPr/>
        </p:nvSpPr>
        <p:spPr>
          <a:xfrm>
            <a:off x="6278880" y="5715000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2" name="Google Shape;1582;p48"/>
          <p:cNvGrpSpPr/>
          <p:nvPr/>
        </p:nvGrpSpPr>
        <p:grpSpPr>
          <a:xfrm>
            <a:off x="4084318" y="2856492"/>
            <a:ext cx="4023362" cy="545073"/>
            <a:chOff x="2560318" y="2632455"/>
            <a:chExt cx="4023362" cy="545073"/>
          </a:xfrm>
        </p:grpSpPr>
        <p:cxnSp>
          <p:nvCxnSpPr>
            <p:cNvPr id="1583" name="Google Shape;1583;p48"/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4" name="Google Shape;1584;p48"/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85" name="Google Shape;1585;p48"/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86" name="Google Shape;1586;p48"/>
          <p:cNvSpPr/>
          <p:nvPr/>
        </p:nvSpPr>
        <p:spPr>
          <a:xfrm>
            <a:off x="5089151" y="4142232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7" name="Google Shape;1587;p48"/>
          <p:cNvGrpSpPr/>
          <p:nvPr/>
        </p:nvGrpSpPr>
        <p:grpSpPr>
          <a:xfrm>
            <a:off x="3169918" y="4197096"/>
            <a:ext cx="1920240" cy="548638"/>
            <a:chOff x="1645918" y="3973060"/>
            <a:chExt cx="1920240" cy="548638"/>
          </a:xfrm>
        </p:grpSpPr>
        <p:cxnSp>
          <p:nvCxnSpPr>
            <p:cNvPr id="1588" name="Google Shape;1588;p48"/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9" name="Google Shape;1589;p48"/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0" name="Google Shape;1590;p48"/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591" name="Google Shape;1591;p48"/>
          <p:cNvGrpSpPr/>
          <p:nvPr/>
        </p:nvGrpSpPr>
        <p:grpSpPr>
          <a:xfrm>
            <a:off x="7193278" y="4197096"/>
            <a:ext cx="1920240" cy="548638"/>
            <a:chOff x="5669278" y="3973060"/>
            <a:chExt cx="1920240" cy="548638"/>
          </a:xfrm>
        </p:grpSpPr>
        <p:cxnSp>
          <p:nvCxnSpPr>
            <p:cNvPr id="1592" name="Google Shape;1592;p48"/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48"/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4" name="Google Shape;1594;p48"/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95" name="Google Shape;1595;p48"/>
          <p:cNvSpPr txBox="1"/>
          <p:nvPr/>
        </p:nvSpPr>
        <p:spPr>
          <a:xfrm>
            <a:off x="81991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6" name="Google Shape;1596;p48"/>
          <p:cNvCxnSpPr/>
          <p:nvPr/>
        </p:nvCxnSpPr>
        <p:spPr>
          <a:xfrm>
            <a:off x="911352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7" name="Google Shape;1597;p48"/>
          <p:cNvCxnSpPr/>
          <p:nvPr/>
        </p:nvCxnSpPr>
        <p:spPr>
          <a:xfrm>
            <a:off x="3169918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8" name="Google Shape;1598;p48"/>
          <p:cNvCxnSpPr/>
          <p:nvPr/>
        </p:nvCxnSpPr>
        <p:spPr>
          <a:xfrm>
            <a:off x="509016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99" name="Google Shape;1599;p48"/>
          <p:cNvSpPr txBox="1"/>
          <p:nvPr/>
        </p:nvSpPr>
        <p:spPr>
          <a:xfrm>
            <a:off x="22555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8"/>
          <p:cNvSpPr txBox="1"/>
          <p:nvPr/>
        </p:nvSpPr>
        <p:spPr>
          <a:xfrm>
            <a:off x="4171242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3169919" y="3804540"/>
            <a:ext cx="4022857" cy="2551175"/>
            <a:chOff x="1645918" y="3804539"/>
            <a:chExt cx="4022857" cy="2551175"/>
          </a:xfrm>
        </p:grpSpPr>
        <p:cxnSp>
          <p:nvCxnSpPr>
            <p:cNvPr id="1604" name="Google Shape;1604;p48"/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5" name="Google Shape;1605;p48"/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6" name="Google Shape;1606;p48"/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B20E8B-4072-4DD4-A837-F5C3F2BE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113343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393280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Memory System Practice Problems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330413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8443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844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97180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718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45916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4591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4652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9465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3388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4338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92125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9212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40861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40861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89597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89597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38333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3833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87070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8707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358064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3580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7845426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8454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833278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3327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882015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88201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45916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34591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394652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39465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4433889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44338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4921251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49212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40861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540861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589597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589597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638333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638333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687070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687070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7358064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73580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7845426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78454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833278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83327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882015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88201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383337" y="3860801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400801" y="5813426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505200" y="5813426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484439" y="3852863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3181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815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3727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6756400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00F9-1F18-4F6D-914F-FAC0356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6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dirty="0"/>
              <a:t>We only show a few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2169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5248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8310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2169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5248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310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2169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5248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8310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2169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5248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8310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2169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5248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8310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2169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5248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8310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2169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5248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8310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2169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5248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8310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2169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5248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8310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83108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83108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83108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831080" y="35158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83108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83108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83108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83108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52481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2169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83108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91758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83108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83108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3975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7054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20116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3975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7054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20116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3975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7054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20116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3975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7054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20116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3975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7054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20116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3975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7054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20116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3975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7054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20116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3975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7054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20116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3975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7054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20116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201168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201168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201168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201168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201168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201168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201168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201168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69589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3975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201168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201168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201168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409606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931068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98" name="Rectangle 47"/>
          <p:cNvSpPr>
            <a:spLocks noChangeArrowheads="1"/>
          </p:cNvSpPr>
          <p:nvPr/>
        </p:nvSpPr>
        <p:spPr bwMode="auto">
          <a:xfrm>
            <a:off x="861853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-</a:t>
            </a:r>
          </a:p>
        </p:txBody>
      </p:sp>
      <p:sp>
        <p:nvSpPr>
          <p:cNvPr id="99" name="Rectangle 48"/>
          <p:cNvSpPr>
            <a:spLocks noChangeArrowheads="1"/>
          </p:cNvSpPr>
          <p:nvPr/>
        </p:nvSpPr>
        <p:spPr bwMode="auto">
          <a:xfrm>
            <a:off x="7924800" y="264054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2E</a:t>
            </a:r>
          </a:p>
        </p:txBody>
      </p:sp>
      <p:sp>
        <p:nvSpPr>
          <p:cNvPr id="100" name="Rectangle 52"/>
          <p:cNvSpPr>
            <a:spLocks noChangeArrowheads="1"/>
          </p:cNvSpPr>
          <p:nvPr/>
        </p:nvSpPr>
        <p:spPr bwMode="auto">
          <a:xfrm>
            <a:off x="931068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861853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02" name="Rectangle 54"/>
          <p:cNvSpPr>
            <a:spLocks noChangeArrowheads="1"/>
          </p:cNvSpPr>
          <p:nvPr/>
        </p:nvSpPr>
        <p:spPr bwMode="auto">
          <a:xfrm>
            <a:off x="7924800" y="2334155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03" name="Line 58"/>
          <p:cNvSpPr>
            <a:spLocks noChangeShapeType="1"/>
          </p:cNvSpPr>
          <p:nvPr/>
        </p:nvSpPr>
        <p:spPr bwMode="auto">
          <a:xfrm>
            <a:off x="7924800" y="264054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59"/>
          <p:cNvSpPr>
            <a:spLocks noChangeShapeType="1"/>
          </p:cNvSpPr>
          <p:nvPr/>
        </p:nvSpPr>
        <p:spPr bwMode="auto">
          <a:xfrm>
            <a:off x="7924800" y="2948518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72"/>
          <p:cNvSpPr>
            <a:spLocks noChangeShapeType="1"/>
          </p:cNvSpPr>
          <p:nvPr/>
        </p:nvSpPr>
        <p:spPr bwMode="auto">
          <a:xfrm>
            <a:off x="7924800" y="2334155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Line 73"/>
          <p:cNvSpPr>
            <a:spLocks noChangeShapeType="1"/>
          </p:cNvSpPr>
          <p:nvPr/>
        </p:nvSpPr>
        <p:spPr bwMode="auto">
          <a:xfrm>
            <a:off x="10011305" y="2334156"/>
            <a:ext cx="1588" cy="615951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Line 73"/>
          <p:cNvSpPr>
            <a:spLocks noChangeShapeType="1"/>
          </p:cNvSpPr>
          <p:nvPr/>
        </p:nvSpPr>
        <p:spPr bwMode="auto">
          <a:xfrm>
            <a:off x="7924800" y="2341563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Line 73"/>
          <p:cNvSpPr>
            <a:spLocks noChangeShapeType="1"/>
          </p:cNvSpPr>
          <p:nvPr/>
        </p:nvSpPr>
        <p:spPr bwMode="auto">
          <a:xfrm>
            <a:off x="8610600" y="2344791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9296400" y="2338685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Rectangle 2"/>
          <p:cNvSpPr txBox="1">
            <a:spLocks noChangeArrowheads="1"/>
          </p:cNvSpPr>
          <p:nvPr/>
        </p:nvSpPr>
        <p:spPr bwMode="auto">
          <a:xfrm>
            <a:off x="7203546" y="221297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 rot="5400000">
            <a:off x="8904024" y="312633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1BABE-09B8-4834-AB21-8AB651BA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0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64953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6495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13690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1369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624264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6242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11626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1116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59898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5989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08635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0863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573714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57371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061076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06107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4843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484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03580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358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523164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75231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8010526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80105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49788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4978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898525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89852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48438" y="3731684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41071" y="3732213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570539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649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9586913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8956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83312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7702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707707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6450013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5821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5194301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456882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3940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33147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2684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2058988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9586913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8956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83312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7702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707707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6450013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5821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5194301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456882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3940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33147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2684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2058988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9586913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8956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83312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7702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707707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6450013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5821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5194301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456882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3940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33147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2684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2058988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9586913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8956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83312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7702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707707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6450013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5821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5194301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456882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3940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33147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2684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2058988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9586913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8956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83312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7702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707707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6450013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5821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5194301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456882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3940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33147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2684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2058988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2058988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2058988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2058988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2058988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33147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39401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51943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582136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70770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770255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89566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958691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268446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4568825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2058987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645001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8331200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2058988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10212388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2058988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365D-6FF0-4471-B11C-475EDC69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e39d93ef4_0_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25909D0-3E8A-CE42-AA68-08AE85B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  <p:sp>
        <p:nvSpPr>
          <p:cNvPr id="470" name="Google Shape;470;g5e39d93ef4_0_9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71" name="Google Shape;471;g5e39d93ef4_0_9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75" name="Google Shape;475;g5e39d93ef4_0_93"/>
          <p:cNvCxnSpPr>
            <a:stCxn id="470" idx="3"/>
            <a:endCxn id="471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g5e39d93ef4_0_9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459;g5e39d93ef4_0_81">
            <a:extLst>
              <a:ext uri="{FF2B5EF4-FFF2-40B4-BE49-F238E27FC236}">
                <a16:creationId xmlns:a16="http://schemas.microsoft.com/office/drawing/2014/main" id="{2086FF75-77BF-4326-AAC6-3D663A10A67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3" name="Google Shape;460;g5e39d93ef4_0_81">
            <a:extLst>
              <a:ext uri="{FF2B5EF4-FFF2-40B4-BE49-F238E27FC236}">
                <a16:creationId xmlns:a16="http://schemas.microsoft.com/office/drawing/2014/main" id="{A7640BF7-1DBB-4EE1-ADD1-336A0151E4E5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4" name="Google Shape;461;g5e39d93ef4_0_81">
            <a:extLst>
              <a:ext uri="{FF2B5EF4-FFF2-40B4-BE49-F238E27FC236}">
                <a16:creationId xmlns:a16="http://schemas.microsoft.com/office/drawing/2014/main" id="{4F78C515-FAB1-4413-9974-A3B381F6A4BD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L1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35326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23532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722689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72268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210052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21005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69741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69741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18477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18477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67214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67214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59504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15950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46867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64686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134230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713423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621592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62159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8108954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810895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859631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859631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76965" y="3478213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281365" y="3478213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8080383" y="2523072"/>
            <a:ext cx="992189" cy="311151"/>
            <a:chOff x="4130" y="1501"/>
            <a:chExt cx="625" cy="196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4" y="1501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151034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235326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53990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47799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41592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3536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29162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22971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6764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53990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47799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41592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3536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29162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22971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6764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53990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7799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41592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3536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29162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22971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6764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53990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47799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41592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3536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29162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22971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6764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53990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47799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41592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3536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29162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22971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6764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53990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47799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41592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3536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29162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22971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6764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53990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47799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41592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3536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29162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22971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6764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53990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47799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41592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3536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29162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22971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6764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53990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47799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41592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3536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	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29162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22971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6764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676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676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676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676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676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676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676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676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2297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2916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3536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4159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4779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5399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676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676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676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6011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98948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92757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86550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8032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74120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67929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61722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98948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92757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86550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8032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74120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67929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61722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98948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92757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86550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8032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74120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67929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61722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98948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92757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86550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8032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74120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67929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61722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98948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92757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86550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8032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74120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67929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61722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98948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92757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86550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8032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74120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67929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61722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98948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92757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86550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8032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74120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67929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61722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98948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92757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86550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8032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74120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67929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61722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98948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92757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86550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8032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74120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67929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61722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6190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6190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6190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6190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6190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6190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6190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6190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6792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7412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8032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8655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9275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9894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6190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10515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6190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6172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A0F9E-55A4-4839-A853-5A98AF3E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1" y="1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4814" y="1752603"/>
            <a:ext cx="8307387" cy="510539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38442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3844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87178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8717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59151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3591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46513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8465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33387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3338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82123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8212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308601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30860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795963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79596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28332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2833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77068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7706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258051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2580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745413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7454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23277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2327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72013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7201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283325" y="3305151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384425" y="3297213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305426" y="2396041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529262" y="2272216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384425" y="2392337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627439" y="2268512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36708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3670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385445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38544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341813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3418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4829176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48291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31653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31653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580390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580390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29126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29126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677862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677862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265988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2659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753351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7533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24071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2407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72807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7280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300259" y="5945719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387725" y="5937252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220604" y="4897447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282796" y="4893735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367088" y="4897439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88534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366125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78803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392987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6907212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4198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59340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44671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49609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4735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3987800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5004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01466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5288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2438400" y="3870482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3823846" y="3870483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4788439" y="3870482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6644195" y="3870456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8077200" y="381896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9170660" y="3870482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24" name="Text Box 136"/>
          <p:cNvSpPr txBox="1">
            <a:spLocks noChangeArrowheads="1"/>
          </p:cNvSpPr>
          <p:nvPr/>
        </p:nvSpPr>
        <p:spPr bwMode="auto">
          <a:xfrm>
            <a:off x="8878358" y="5555722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5" name="Text Box 137"/>
          <p:cNvSpPr txBox="1">
            <a:spLocks noChangeArrowheads="1"/>
          </p:cNvSpPr>
          <p:nvPr/>
        </p:nvSpPr>
        <p:spPr bwMode="auto">
          <a:xfrm>
            <a:off x="83894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6" name="Text Box 138"/>
          <p:cNvSpPr txBox="1">
            <a:spLocks noChangeArrowheads="1"/>
          </p:cNvSpPr>
          <p:nvPr/>
        </p:nvSpPr>
        <p:spPr bwMode="auto">
          <a:xfrm>
            <a:off x="741309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7" name="Text Box 139"/>
          <p:cNvSpPr txBox="1">
            <a:spLocks noChangeArrowheads="1"/>
          </p:cNvSpPr>
          <p:nvPr/>
        </p:nvSpPr>
        <p:spPr bwMode="auto">
          <a:xfrm>
            <a:off x="59494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28" name="Text Box 140"/>
          <p:cNvSpPr txBox="1">
            <a:spLocks noChangeArrowheads="1"/>
          </p:cNvSpPr>
          <p:nvPr/>
        </p:nvSpPr>
        <p:spPr bwMode="auto">
          <a:xfrm>
            <a:off x="54620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9" name="Text Box 141"/>
          <p:cNvSpPr txBox="1">
            <a:spLocks noChangeArrowheads="1"/>
          </p:cNvSpPr>
          <p:nvPr/>
        </p:nvSpPr>
        <p:spPr bwMode="auto">
          <a:xfrm>
            <a:off x="49731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0" name="Text Box 142"/>
          <p:cNvSpPr txBox="1">
            <a:spLocks noChangeArrowheads="1"/>
          </p:cNvSpPr>
          <p:nvPr/>
        </p:nvSpPr>
        <p:spPr bwMode="auto">
          <a:xfrm>
            <a:off x="399838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1" name="Text Box 143"/>
          <p:cNvSpPr txBox="1">
            <a:spLocks noChangeArrowheads="1"/>
          </p:cNvSpPr>
          <p:nvPr/>
        </p:nvSpPr>
        <p:spPr bwMode="auto">
          <a:xfrm>
            <a:off x="790204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2" name="Text Box 144"/>
          <p:cNvSpPr txBox="1">
            <a:spLocks noChangeArrowheads="1"/>
          </p:cNvSpPr>
          <p:nvPr/>
        </p:nvSpPr>
        <p:spPr bwMode="auto">
          <a:xfrm>
            <a:off x="692573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3" name="Text Box 145"/>
          <p:cNvSpPr txBox="1">
            <a:spLocks noChangeArrowheads="1"/>
          </p:cNvSpPr>
          <p:nvPr/>
        </p:nvSpPr>
        <p:spPr bwMode="auto">
          <a:xfrm>
            <a:off x="643837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4" name="Text Box 146"/>
          <p:cNvSpPr txBox="1">
            <a:spLocks noChangeArrowheads="1"/>
          </p:cNvSpPr>
          <p:nvPr/>
        </p:nvSpPr>
        <p:spPr bwMode="auto">
          <a:xfrm>
            <a:off x="44841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5" name="Text Box 147"/>
          <p:cNvSpPr txBox="1">
            <a:spLocks noChangeArrowheads="1"/>
          </p:cNvSpPr>
          <p:nvPr/>
        </p:nvSpPr>
        <p:spPr bwMode="auto">
          <a:xfrm>
            <a:off x="35110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2670173" y="6451076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3567112" y="6451076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4554540" y="6451076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5875868" y="6451076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7480719" y="646395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4134" y="5450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71608" y="971324"/>
            <a:ext cx="619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Address space: 14-bit </a:t>
            </a:r>
            <a:r>
              <a:rPr lang="en-GB" dirty="0" err="1"/>
              <a:t>VAddr</a:t>
            </a:r>
            <a:r>
              <a:rPr lang="en-GB" dirty="0"/>
              <a:t>, 12-bit </a:t>
            </a:r>
            <a:r>
              <a:rPr lang="en-GB" dirty="0" err="1"/>
              <a:t>PAddr</a:t>
            </a:r>
            <a:r>
              <a:rPr lang="en-GB" dirty="0"/>
              <a:t>, 64-byte page</a:t>
            </a:r>
            <a:br>
              <a:rPr lang="en-GB" dirty="0"/>
            </a:br>
            <a:r>
              <a:rPr lang="en-GB" dirty="0"/>
              <a:t>TLB: 16 entries, 4-way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L1 Cache: 16 lines, 4-byte block, direct mapped,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38400" y="899622"/>
            <a:ext cx="182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movb</a:t>
            </a:r>
            <a:r>
              <a:rPr lang="en-US" dirty="0">
                <a:latin typeface="Calibri" pitchFamily="34" charset="0"/>
              </a:rPr>
              <a:t> (%</a:t>
            </a:r>
            <a:r>
              <a:rPr lang="en-US" dirty="0" err="1">
                <a:latin typeface="Calibri" pitchFamily="34" charset="0"/>
              </a:rPr>
              <a:t>rcx</a:t>
            </a:r>
            <a:r>
              <a:rPr lang="en-US" dirty="0">
                <a:latin typeface="Calibri" pitchFamily="34" charset="0"/>
              </a:rPr>
              <a:t>), %al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3371547" y="1485535"/>
            <a:ext cx="726585" cy="28031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Left Brace 13"/>
          <p:cNvSpPr/>
          <p:nvPr/>
        </p:nvSpPr>
        <p:spPr bwMode="auto">
          <a:xfrm rot="16200000">
            <a:off x="3320031" y="1102268"/>
            <a:ext cx="200026" cy="533401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DE0235-1597-492A-BC0A-2332E693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9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24" grpId="0"/>
      <p:bldP spid="38025" grpId="0"/>
      <p:bldP spid="38026" grpId="0"/>
      <p:bldP spid="38027" grpId="0"/>
      <p:bldP spid="38028" grpId="0"/>
      <p:bldP spid="38029" grpId="0"/>
      <p:bldP spid="38030" grpId="0"/>
      <p:bldP spid="38031" grpId="0"/>
      <p:bldP spid="38032" grpId="0"/>
      <p:bldP spid="38033" grpId="0"/>
      <p:bldP spid="38034" grpId="0"/>
      <p:bldP spid="38035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#2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377950"/>
            <a:ext cx="10972800" cy="5251450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0x0B8F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616325" y="5556251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6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8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430630" y="3502360"/>
            <a:ext cx="49468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0x2E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914949" y="3502360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780668" y="3502360"/>
            <a:ext cx="51071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0x0B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468999" y="3502334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N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108067" y="350236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06604" y="3502360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TBD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540E-0ABB-492B-80C7-B6D7C548D960}"/>
              </a:ext>
            </a:extLst>
          </p:cNvPr>
          <p:cNvSpPr txBox="1"/>
          <p:nvPr/>
        </p:nvSpPr>
        <p:spPr>
          <a:xfrm>
            <a:off x="7307802" y="5889195"/>
            <a:ext cx="390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Likely invalid page. Maybe needs to read from disk. Either way we don’t know the PPN.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8FB52C-B8C5-4D10-9040-668F2701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0480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#3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425032"/>
            <a:ext cx="10972800" cy="520436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349637" y="5697909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3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380224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825906" y="3514876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691625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521625" y="3540608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019023" y="351487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25363" y="3540634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3739620" y="5173134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609863" y="6134459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529025" y="6134459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516452" y="6134459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837780" y="613445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6403995" y="6134459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27E869-6146-4C14-B910-8909D88A913B}"/>
              </a:ext>
            </a:extLst>
          </p:cNvPr>
          <p:cNvSpPr txBox="1"/>
          <p:nvPr/>
        </p:nvSpPr>
        <p:spPr>
          <a:xfrm>
            <a:off x="7307802" y="5889195"/>
            <a:ext cx="390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Cache miss, so needs to read byte values from main memory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948F0C-FF25-4BC5-9E4A-06862BD2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2365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Multi-level Page Tables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08875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r>
              <a:rPr lang="en-GB" dirty="0"/>
              <a:t>How big is the page table?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pPr lvl="1"/>
            <a:r>
              <a:rPr lang="en-GB" dirty="0"/>
              <a:t>That’s just meta-data!</a:t>
            </a:r>
            <a:br>
              <a:rPr lang="en-GB" dirty="0"/>
            </a:br>
            <a:r>
              <a:rPr lang="en-GB" dirty="0"/>
              <a:t>Where does the data go?</a:t>
            </a:r>
          </a:p>
          <a:p>
            <a:r>
              <a:rPr lang="en-GB" dirty="0"/>
              <a:t>Common solution:</a:t>
            </a:r>
          </a:p>
          <a:p>
            <a:pPr lvl="1"/>
            <a:r>
              <a:rPr lang="en-GB" dirty="0"/>
              <a:t>Multi-level page tables</a:t>
            </a:r>
          </a:p>
          <a:p>
            <a:pPr lvl="1"/>
            <a:r>
              <a:rPr lang="en-GB" dirty="0"/>
              <a:t>Split the VPN into multiple pieces, 1 per level</a:t>
            </a:r>
          </a:p>
          <a:p>
            <a:pPr lvl="1"/>
            <a:r>
              <a:rPr lang="en-GB" dirty="0"/>
              <a:t>Example: 2-level page table</a:t>
            </a:r>
          </a:p>
          <a:p>
            <a:pPr lvl="2"/>
            <a:r>
              <a:rPr lang="en-GB" dirty="0"/>
              <a:t>Level 1 table: each PTE points to a level 2 page table</a:t>
            </a:r>
            <a:br>
              <a:rPr lang="en-GB" dirty="0"/>
            </a:br>
            <a:r>
              <a:rPr lang="en-GB" dirty="0"/>
              <a:t>(always memory resident)</a:t>
            </a:r>
          </a:p>
          <a:p>
            <a:pPr lvl="2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data, maybe not even allocated!)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48353" y="914400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0275" y="3733800"/>
              <a:ext cx="434542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CB570-AACE-4A17-B412-219A769B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95008" y="1182687"/>
            <a:ext cx="19171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1 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55901" y="6426199"/>
            <a:ext cx="434542" cy="2625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372446" y="1160463"/>
            <a:ext cx="2008498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2 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62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062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062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062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62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062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062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062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62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997825" y="1641476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76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776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776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776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776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776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776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776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776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776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776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062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062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062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61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5767388" y="17907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5767388" y="24003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5767388" y="27051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767388" y="33147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767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3481388" y="2171701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481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481388" y="4840289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362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362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362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362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2362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2362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2362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2362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2362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2362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362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8189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8442090" y="2403476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8189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8440504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8113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8440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8113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8442091" y="6000751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28814" y="6858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32 bit addresses, 4KB pages, 4-byte </a:t>
            </a:r>
            <a:r>
              <a:rPr lang="en-US" i="1" dirty="0" err="1">
                <a:latin typeface="Calibri" pitchFamily="34" charset="0"/>
              </a:rPr>
              <a:t>PTEs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491" y="5939929"/>
            <a:ext cx="4450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you’re not using most of the address space</a:t>
            </a:r>
          </a:p>
          <a:p>
            <a:r>
              <a:rPr lang="en-US" dirty="0">
                <a:latin typeface="Calibri" pitchFamily="34" charset="0"/>
              </a:rPr>
              <a:t>(which you’re not), don’t need most level 2 </a:t>
            </a:r>
          </a:p>
          <a:p>
            <a:r>
              <a:rPr lang="en-US" dirty="0">
                <a:latin typeface="Calibri" pitchFamily="34" charset="0"/>
              </a:rPr>
              <a:t>page </a:t>
            </a:r>
            <a:r>
              <a:rPr lang="en-US">
                <a:latin typeface="Calibri" pitchFamily="34" charset="0"/>
              </a:rPr>
              <a:t>tables! So </a:t>
            </a:r>
            <a:r>
              <a:rPr lang="en-US" dirty="0">
                <a:latin typeface="Calibri" pitchFamily="34" charset="0"/>
              </a:rPr>
              <a:t>don’t allocate them!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6614D-0619-CA49-A941-9533A7E9C15C}"/>
              </a:ext>
            </a:extLst>
          </p:cNvPr>
          <p:cNvSpPr txBox="1"/>
          <p:nvPr/>
        </p:nvSpPr>
        <p:spPr>
          <a:xfrm>
            <a:off x="2186314" y="1517266"/>
            <a:ext cx="136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table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F87581-025C-D341-8C53-3535BB006873}"/>
              </a:ext>
            </a:extLst>
          </p:cNvPr>
          <p:cNvSpPr txBox="1"/>
          <p:nvPr/>
        </p:nvSpPr>
        <p:spPr>
          <a:xfrm>
            <a:off x="4317392" y="1485901"/>
            <a:ext cx="2057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 tables, NOT 1024!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 each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4DE1-E428-4C6B-B52B-451414A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page table: Core i7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667603" y="2662239"/>
            <a:ext cx="5001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7881702" y="3919538"/>
            <a:ext cx="92332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556579" y="2876550"/>
            <a:ext cx="867224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44231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7666039" y="12207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6975821" y="1000125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8396979" y="10001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9555524" y="1001713"/>
            <a:ext cx="97026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7626350" y="36401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7931150" y="36401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6637338" y="36655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6902450" y="27765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6959893" y="1990725"/>
            <a:ext cx="629980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6905626" y="35385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6637339" y="1493839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9163050" y="14938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3113088" y="59309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7608889" y="59309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51838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83715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9521734" y="5734050"/>
            <a:ext cx="105913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6102350" y="54816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6102350" y="54800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9332131" y="3068638"/>
            <a:ext cx="121667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5110164" y="1214439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6388100" y="12207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3838575" y="1214439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2560639" y="12128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636587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6545264" y="2781301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6554789" y="2781301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56261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5440364" y="1990726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5629276" y="35480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5357813" y="15033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5368926" y="36687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5070475" y="36671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5251450" y="2784476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43307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4178301" y="1990726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4333876" y="35480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4073525" y="1503364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4073526" y="36623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379412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305435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2881313" y="1990726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3057526" y="35480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2784475" y="1503364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2797176" y="36560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56804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30896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2219326" y="28019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2413289" y="2590800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2520241" y="2692401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3973513" y="27844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3983039" y="27860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3990676" y="255428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4058529" y="2627935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5249863" y="27844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5311476" y="257333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5366629" y="2674939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6586239" y="25495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6654091" y="26511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6685252" y="52546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6800141" y="53435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9106591" y="33623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9060741" y="3351214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2943226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512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417353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1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5522914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2 MB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674528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4 KB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75" name="Text Box 388"/>
          <p:cNvSpPr txBox="1">
            <a:spLocks noChangeArrowheads="1"/>
          </p:cNvSpPr>
          <p:nvPr/>
        </p:nvSpPr>
        <p:spPr bwMode="auto">
          <a:xfrm>
            <a:off x="1701064" y="6481380"/>
            <a:ext cx="227536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*aligned to a 4K-boundary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E3E7843-D6DF-402A-8B2C-110E63AD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98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5" y="138447"/>
            <a:ext cx="10972799" cy="685800"/>
          </a:xfrm>
        </p:spPr>
        <p:txBody>
          <a:bodyPr/>
          <a:lstStyle/>
          <a:p>
            <a:r>
              <a:rPr lang="en-US" dirty="0"/>
              <a:t>End-to-end Core i7 Data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701925" y="698679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2092325" y="1613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3159125" y="16130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24003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32385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2394605" y="19178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20923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26257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2810531" y="2070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2057400" y="2079038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33877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39211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44545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49879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33877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39211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44545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49879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33877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39211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44545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49879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33877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39211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44545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49879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4355179" y="3495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2930525" y="2603679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2930525" y="31370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2930525" y="3822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2930525" y="32894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2930525" y="3441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2397125" y="2603679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2397125" y="2756079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36925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42259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47593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52927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2244725" y="4406202"/>
            <a:ext cx="0" cy="5469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3006725" y="115587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3246438" y="2375079"/>
            <a:ext cx="3078162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dirty="0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-TLB (64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20923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26257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27051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22447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2316163" y="5638979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2316163" y="5918379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1524001" y="5510392"/>
            <a:ext cx="53657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96000" y="5053192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7162800" y="5053192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67891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73225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 flipV="1">
            <a:off x="5521324" y="3430515"/>
            <a:ext cx="879476" cy="113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6400800" y="3430515"/>
            <a:ext cx="0" cy="1611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4559301" y="6096179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6502401" y="536275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2768600" y="6542434"/>
            <a:ext cx="138178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4872092" y="4067086"/>
            <a:ext cx="1446036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 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6351795" y="4420223"/>
            <a:ext cx="979563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3692524" y="1841679"/>
            <a:ext cx="362267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7315200" y="184167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7616728" y="5296079"/>
            <a:ext cx="1049966" cy="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6969125" y="9272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7211550" y="698679"/>
            <a:ext cx="57547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75438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80772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86106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91440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75438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80772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86106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91440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75438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80772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86106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91440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75438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80772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86106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91440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8511254" y="3876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7924800" y="5194479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89154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102870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7681914" y="4656317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768350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8229600" y="4280079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87534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92868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9982200" y="3518079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9677400" y="35180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9677400" y="36704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9677400" y="3822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9677400" y="4203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2182813" y="5257979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2182813" y="603426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2147888" y="5219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3654425" y="1790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2362200" y="18924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7657224" y="1232079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8686800" y="5042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100584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9045575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100838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97536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97536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88773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99314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102489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H="1" flipV="1">
            <a:off x="7657224" y="2603679"/>
            <a:ext cx="213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8950325" y="698679"/>
            <a:ext cx="1524000" cy="8382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main memory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7518401" y="2819579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b="1" dirty="0" err="1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(64 sets, 8 lines/set)</a:t>
            </a: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9788525" y="1536879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8035925" y="1079679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7640398" y="1689279"/>
            <a:ext cx="41235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9752196" y="1764143"/>
            <a:ext cx="585096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3311525" y="1038515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2935289" y="1161227"/>
            <a:ext cx="22701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31591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36925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37719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33115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2630489" y="5645329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2911475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2911475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2773363" y="526750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2773363" y="604379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2738438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3549650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3549650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3409950" y="526750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3411538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3376613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4187825" y="5634217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4187825" y="5913617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4049713" y="526274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4049713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4014788" y="5224642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78105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8334375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8858250" y="344188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94107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7813675" y="412767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8343900" y="413244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8880475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9410700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795655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8477250" y="4281667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9017000" y="427372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9553575" y="428325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2060575" y="5638979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3278189" y="5640567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3916364" y="5640567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72" name="Rectangle 503"/>
          <p:cNvSpPr>
            <a:spLocks noChangeArrowheads="1"/>
          </p:cNvSpPr>
          <p:nvPr/>
        </p:nvSpPr>
        <p:spPr bwMode="auto">
          <a:xfrm>
            <a:off x="3918606" y="4127679"/>
            <a:ext cx="1017971" cy="533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 TLB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3" name="Line 418"/>
          <p:cNvSpPr>
            <a:spLocks noChangeShapeType="1"/>
          </p:cNvSpPr>
          <p:nvPr/>
        </p:nvSpPr>
        <p:spPr bwMode="auto">
          <a:xfrm flipH="1">
            <a:off x="4953000" y="4356279"/>
            <a:ext cx="14338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4" name="Line 418"/>
          <p:cNvSpPr>
            <a:spLocks noChangeShapeType="1"/>
          </p:cNvSpPr>
          <p:nvPr/>
        </p:nvSpPr>
        <p:spPr bwMode="auto">
          <a:xfrm>
            <a:off x="4572000" y="4661079"/>
            <a:ext cx="6350" cy="563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Line 418"/>
          <p:cNvSpPr>
            <a:spLocks noChangeShapeType="1"/>
          </p:cNvSpPr>
          <p:nvPr/>
        </p:nvSpPr>
        <p:spPr bwMode="auto">
          <a:xfrm flipV="1">
            <a:off x="4572000" y="522940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Text Box 450"/>
          <p:cNvSpPr txBox="1">
            <a:spLocks noChangeArrowheads="1"/>
          </p:cNvSpPr>
          <p:nvPr/>
        </p:nvSpPr>
        <p:spPr bwMode="auto">
          <a:xfrm>
            <a:off x="4597001" y="4951781"/>
            <a:ext cx="109844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hit</a:t>
            </a:r>
          </a:p>
        </p:txBody>
      </p:sp>
      <p:sp>
        <p:nvSpPr>
          <p:cNvPr id="177" name="Line 418"/>
          <p:cNvSpPr>
            <a:spLocks noChangeShapeType="1"/>
          </p:cNvSpPr>
          <p:nvPr/>
        </p:nvSpPr>
        <p:spPr bwMode="auto">
          <a:xfrm flipH="1">
            <a:off x="2244724" y="4406202"/>
            <a:ext cx="1671639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8" name="Text Box 450"/>
          <p:cNvSpPr txBox="1">
            <a:spLocks noChangeArrowheads="1"/>
          </p:cNvSpPr>
          <p:nvPr/>
        </p:nvSpPr>
        <p:spPr bwMode="auto">
          <a:xfrm>
            <a:off x="2400524" y="4117009"/>
            <a:ext cx="127118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miss</a:t>
            </a:r>
          </a:p>
        </p:txBody>
      </p:sp>
      <p:sp>
        <p:nvSpPr>
          <p:cNvPr id="179" name="Text Box 449"/>
          <p:cNvSpPr txBox="1">
            <a:spLocks noChangeArrowheads="1"/>
          </p:cNvSpPr>
          <p:nvPr/>
        </p:nvSpPr>
        <p:spPr bwMode="auto">
          <a:xfrm>
            <a:off x="5220151" y="4332088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0" name="Text Box 449"/>
          <p:cNvSpPr txBox="1">
            <a:spLocks noChangeArrowheads="1"/>
          </p:cNvSpPr>
          <p:nvPr/>
        </p:nvSpPr>
        <p:spPr bwMode="auto">
          <a:xfrm>
            <a:off x="2711276" y="4406922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1" name="Text Box 513"/>
          <p:cNvSpPr txBox="1">
            <a:spLocks noChangeArrowheads="1"/>
          </p:cNvSpPr>
          <p:nvPr/>
        </p:nvSpPr>
        <p:spPr bwMode="auto">
          <a:xfrm>
            <a:off x="5146516" y="741125"/>
            <a:ext cx="6463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6AD7A1D4-2269-47DD-AF37-76212B5E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21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1467</TotalTime>
  <Words>7583</Words>
  <Application>Microsoft Office PowerPoint</Application>
  <PresentationFormat>Widescreen</PresentationFormat>
  <Paragraphs>3178</Paragraphs>
  <Slides>98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Courier New</vt:lpstr>
      <vt:lpstr>Tahoma</vt:lpstr>
      <vt:lpstr>Verdana</vt:lpstr>
      <vt:lpstr>Wingdings 2</vt:lpstr>
      <vt:lpstr>Class Slides</vt:lpstr>
      <vt:lpstr>Lecture 16 Virtual Memory</vt:lpstr>
      <vt:lpstr>Administrivia</vt:lpstr>
      <vt:lpstr>Today’s Goals</vt:lpstr>
      <vt:lpstr>Outline</vt:lpstr>
      <vt:lpstr>The Illusion!</vt:lpstr>
      <vt:lpstr>The Reality!</vt:lpstr>
      <vt:lpstr>Memory problems</vt:lpstr>
      <vt:lpstr>Multiple applications share RAM</vt:lpstr>
      <vt:lpstr>Multiple applications share RAM</vt:lpstr>
      <vt:lpstr>Multiple applications share RAM</vt:lpstr>
      <vt:lpstr>Multiple applications share RAM</vt:lpstr>
      <vt:lpstr>Multiple applications share RAM</vt:lpstr>
      <vt:lpstr>Memory problems</vt:lpstr>
      <vt:lpstr>Memory fragmentation</vt:lpstr>
      <vt:lpstr>Memory fragmentation</vt:lpstr>
      <vt:lpstr>Memory fragmentation</vt:lpstr>
      <vt:lpstr>Memory fragmentation</vt:lpstr>
      <vt:lpstr>Memory fragmentation</vt:lpstr>
      <vt:lpstr>Memory problems</vt:lpstr>
      <vt:lpstr>Processes might be bigger than RAM</vt:lpstr>
      <vt:lpstr>Memory problems</vt:lpstr>
      <vt:lpstr>Processes can’t be trusted</vt:lpstr>
      <vt:lpstr>Memory problems</vt:lpstr>
      <vt:lpstr>Computing timescales</vt:lpstr>
      <vt:lpstr>Caching disks</vt:lpstr>
      <vt:lpstr>Memory problems</vt:lpstr>
      <vt:lpstr>Outline</vt:lpstr>
      <vt:lpstr>Virtual memory concept</vt:lpstr>
      <vt:lpstr>A system using physical addresses</vt:lpstr>
      <vt:lpstr>A system using virtual addresses</vt:lpstr>
      <vt:lpstr>Your experiences with Virtual Memory</vt:lpstr>
      <vt:lpstr>Virtual Memory</vt:lpstr>
      <vt:lpstr>Break + Review</vt:lpstr>
      <vt:lpstr>Outline</vt:lpstr>
      <vt:lpstr>File data is stored on disk</vt:lpstr>
      <vt:lpstr>VM as a Tool for Caching</vt:lpstr>
      <vt:lpstr>Picking Cache Design Parameters</vt:lpstr>
      <vt:lpstr>DRAM Cache Analogy to Cache Memory</vt:lpstr>
      <vt:lpstr>Locating an object in DRAM Cache: Page Tables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Locality saves the day (as usual)</vt:lpstr>
      <vt:lpstr>Break + Question</vt:lpstr>
      <vt:lpstr>Break + Question</vt:lpstr>
      <vt:lpstr>Outline</vt:lpstr>
      <vt:lpstr>Memory problems</vt:lpstr>
      <vt:lpstr>Which addresses do processes get?</vt:lpstr>
      <vt:lpstr>Memory problems</vt:lpstr>
      <vt:lpstr>How do we move memory around?</vt:lpstr>
      <vt:lpstr>How do we move memory around?</vt:lpstr>
      <vt:lpstr>Memory problems</vt:lpstr>
      <vt:lpstr>How do we support processes bigger than RAM?</vt:lpstr>
      <vt:lpstr>Memory problems</vt:lpstr>
      <vt:lpstr>How do we protect processes from each other?</vt:lpstr>
      <vt:lpstr>Enabling shared libraries</vt:lpstr>
      <vt:lpstr>VM as a Tool for Memory Protection</vt:lpstr>
      <vt:lpstr>Memory problems</vt:lpstr>
      <vt:lpstr>Outline</vt:lpstr>
      <vt:lpstr>Address Translation</vt:lpstr>
      <vt:lpstr>Address Translation With a Page Table</vt:lpstr>
      <vt:lpstr>Memory Access: Page Hit</vt:lpstr>
      <vt:lpstr>Memory Access: Page Fault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Break + Question</vt:lpstr>
      <vt:lpstr>Break + Question</vt:lpstr>
      <vt:lpstr>Break + Practice again</vt:lpstr>
      <vt:lpstr>Break + Practice again</vt:lpstr>
      <vt:lpstr>Outline</vt:lpstr>
      <vt:lpstr>Accessing page tables is slow</vt:lpstr>
      <vt:lpstr>Speeding up Translation with a TLB</vt:lpstr>
      <vt:lpstr>TLB Hit</vt:lpstr>
      <vt:lpstr>TLB Miss</vt:lpstr>
      <vt:lpstr>Address translation process</vt:lpstr>
      <vt:lpstr>Outline</vt:lpstr>
      <vt:lpstr>Outline</vt:lpstr>
      <vt:lpstr>Simple Memory System Example</vt:lpstr>
      <vt:lpstr>Simple Memory System: Page Table</vt:lpstr>
      <vt:lpstr>Simple Memory System: TLB</vt:lpstr>
      <vt:lpstr>Simple Memory System: L1 Cache</vt:lpstr>
      <vt:lpstr>Address Translation Example #1</vt:lpstr>
      <vt:lpstr>Address Translation Example #2</vt:lpstr>
      <vt:lpstr>Address Translation Example #3</vt:lpstr>
      <vt:lpstr>Outline</vt:lpstr>
      <vt:lpstr>Multi-Level Page Tables</vt:lpstr>
      <vt:lpstr>A Two-Level Page Table Hierarchy</vt:lpstr>
      <vt:lpstr>Multi-level page table: Core i7</vt:lpstr>
      <vt:lpstr>End-to-end Core i7 Data Address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Virtual Memory</dc:title>
  <dc:creator>Branden Ghena</dc:creator>
  <cp:lastModifiedBy>Branden Ghena</cp:lastModifiedBy>
  <cp:revision>58</cp:revision>
  <dcterms:created xsi:type="dcterms:W3CDTF">2021-05-26T22:10:12Z</dcterms:created>
  <dcterms:modified xsi:type="dcterms:W3CDTF">2023-03-01T18:17:41Z</dcterms:modified>
</cp:coreProperties>
</file>