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3"/>
  </p:notesMasterIdLst>
  <p:sldIdLst>
    <p:sldId id="256" r:id="rId2"/>
    <p:sldId id="2137" r:id="rId3"/>
    <p:sldId id="2143" r:id="rId4"/>
    <p:sldId id="264" r:id="rId5"/>
    <p:sldId id="2138" r:id="rId6"/>
    <p:sldId id="389" r:id="rId7"/>
    <p:sldId id="397" r:id="rId8"/>
    <p:sldId id="390" r:id="rId9"/>
    <p:sldId id="391" r:id="rId10"/>
    <p:sldId id="383" r:id="rId11"/>
    <p:sldId id="396" r:id="rId12"/>
    <p:sldId id="2139" r:id="rId13"/>
    <p:sldId id="266" r:id="rId14"/>
    <p:sldId id="398" r:id="rId15"/>
    <p:sldId id="399" r:id="rId16"/>
    <p:sldId id="402" r:id="rId17"/>
    <p:sldId id="400" r:id="rId18"/>
    <p:sldId id="401" r:id="rId19"/>
    <p:sldId id="395" r:id="rId20"/>
    <p:sldId id="432" r:id="rId21"/>
    <p:sldId id="415" r:id="rId22"/>
    <p:sldId id="426" r:id="rId23"/>
    <p:sldId id="428" r:id="rId24"/>
    <p:sldId id="427" r:id="rId25"/>
    <p:sldId id="429" r:id="rId26"/>
    <p:sldId id="431" r:id="rId27"/>
    <p:sldId id="392" r:id="rId28"/>
    <p:sldId id="2135" r:id="rId29"/>
    <p:sldId id="2140" r:id="rId30"/>
    <p:sldId id="2117" r:id="rId31"/>
    <p:sldId id="406" r:id="rId32"/>
    <p:sldId id="405" r:id="rId33"/>
    <p:sldId id="413" r:id="rId34"/>
    <p:sldId id="2118" r:id="rId35"/>
    <p:sldId id="416" r:id="rId36"/>
    <p:sldId id="417" r:id="rId37"/>
    <p:sldId id="412" r:id="rId38"/>
    <p:sldId id="418" r:id="rId39"/>
    <p:sldId id="2123" r:id="rId40"/>
    <p:sldId id="419" r:id="rId41"/>
    <p:sldId id="424" r:id="rId42"/>
    <p:sldId id="2120" r:id="rId43"/>
    <p:sldId id="425" r:id="rId44"/>
    <p:sldId id="421" r:id="rId45"/>
    <p:sldId id="422" r:id="rId46"/>
    <p:sldId id="2121" r:id="rId47"/>
    <p:sldId id="2122" r:id="rId48"/>
    <p:sldId id="2124" r:id="rId49"/>
    <p:sldId id="454" r:id="rId50"/>
    <p:sldId id="2141" r:id="rId51"/>
    <p:sldId id="2128" r:id="rId52"/>
    <p:sldId id="2129" r:id="rId53"/>
    <p:sldId id="437" r:id="rId54"/>
    <p:sldId id="430" r:id="rId55"/>
    <p:sldId id="433" r:id="rId56"/>
    <p:sldId id="435" r:id="rId57"/>
    <p:sldId id="436" r:id="rId58"/>
    <p:sldId id="2133" r:id="rId59"/>
    <p:sldId id="2136" r:id="rId60"/>
    <p:sldId id="2142" r:id="rId61"/>
    <p:sldId id="2132" r:id="rId62"/>
    <p:sldId id="2106" r:id="rId63"/>
    <p:sldId id="2110" r:id="rId64"/>
    <p:sldId id="2111" r:id="rId65"/>
    <p:sldId id="2107" r:id="rId66"/>
    <p:sldId id="2108" r:id="rId67"/>
    <p:sldId id="2116" r:id="rId68"/>
    <p:sldId id="2112" r:id="rId69"/>
    <p:sldId id="2113" r:id="rId70"/>
    <p:sldId id="2115" r:id="rId71"/>
    <p:sldId id="382" r:id="rId72"/>
    <p:sldId id="2155" r:id="rId73"/>
    <p:sldId id="2144" r:id="rId74"/>
    <p:sldId id="2150" r:id="rId75"/>
    <p:sldId id="2151" r:id="rId76"/>
    <p:sldId id="2152" r:id="rId77"/>
    <p:sldId id="2148" r:id="rId78"/>
    <p:sldId id="2149" r:id="rId79"/>
    <p:sldId id="2153" r:id="rId80"/>
    <p:sldId id="2154" r:id="rId81"/>
    <p:sldId id="214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37"/>
            <p14:sldId id="2143"/>
            <p14:sldId id="264"/>
          </p14:sldIdLst>
        </p14:section>
        <p14:section name="Processes and Control Flow" id="{6E8F763B-3917-4029-ABEC-ABD4A63B9838}">
          <p14:sldIdLst>
            <p14:sldId id="2138"/>
            <p14:sldId id="389"/>
            <p14:sldId id="397"/>
            <p14:sldId id="390"/>
            <p14:sldId id="391"/>
            <p14:sldId id="383"/>
            <p14:sldId id="396"/>
          </p14:sldIdLst>
        </p14:section>
        <p14:section name="System Calls" id="{B55B8E8C-5EAB-4A1E-A4E9-AE5E896E46FA}">
          <p14:sldIdLst>
            <p14:sldId id="2139"/>
            <p14:sldId id="266"/>
            <p14:sldId id="398"/>
            <p14:sldId id="399"/>
            <p14:sldId id="402"/>
            <p14:sldId id="400"/>
            <p14:sldId id="401"/>
            <p14:sldId id="395"/>
            <p14:sldId id="432"/>
            <p14:sldId id="415"/>
            <p14:sldId id="426"/>
            <p14:sldId id="428"/>
            <p14:sldId id="427"/>
            <p14:sldId id="429"/>
            <p14:sldId id="431"/>
            <p14:sldId id="392"/>
            <p14:sldId id="2135"/>
          </p14:sldIdLst>
        </p14:section>
        <p14:section name="File I/O" id="{F578FBC8-E6B9-4C54-9480-AB0240287032}">
          <p14:sldIdLst>
            <p14:sldId id="2140"/>
            <p14:sldId id="2117"/>
            <p14:sldId id="406"/>
            <p14:sldId id="405"/>
            <p14:sldId id="413"/>
            <p14:sldId id="2118"/>
            <p14:sldId id="416"/>
            <p14:sldId id="417"/>
            <p14:sldId id="412"/>
            <p14:sldId id="418"/>
            <p14:sldId id="2123"/>
            <p14:sldId id="419"/>
            <p14:sldId id="424"/>
            <p14:sldId id="2120"/>
            <p14:sldId id="425"/>
            <p14:sldId id="421"/>
            <p14:sldId id="422"/>
            <p14:sldId id="2121"/>
            <p14:sldId id="2122"/>
            <p14:sldId id="2124"/>
            <p14:sldId id="454"/>
          </p14:sldIdLst>
        </p14:section>
        <p14:section name="Standard I/O" id="{E03EE479-E401-44F1-AB1A-3C4AACEF5892}">
          <p14:sldIdLst>
            <p14:sldId id="2141"/>
            <p14:sldId id="2128"/>
            <p14:sldId id="2129"/>
            <p14:sldId id="437"/>
            <p14:sldId id="430"/>
            <p14:sldId id="433"/>
            <p14:sldId id="435"/>
            <p14:sldId id="436"/>
            <p14:sldId id="2133"/>
            <p14:sldId id="2136"/>
          </p14:sldIdLst>
        </p14:section>
        <p14:section name="Signals" id="{745EBAD6-71BC-4FE3-B559-869A971EEDC5}">
          <p14:sldIdLst>
            <p14:sldId id="2142"/>
            <p14:sldId id="2132"/>
            <p14:sldId id="2106"/>
            <p14:sldId id="2110"/>
            <p14:sldId id="2111"/>
            <p14:sldId id="2107"/>
            <p14:sldId id="2108"/>
            <p14:sldId id="2116"/>
            <p14:sldId id="2112"/>
            <p14:sldId id="2113"/>
            <p14:sldId id="2115"/>
          </p14:sldIdLst>
        </p14:section>
        <p14:section name="Wrapup" id="{29A7F866-9DA9-446B-8359-CE426CB89C7A}">
          <p14:sldIdLst>
            <p14:sldId id="382"/>
            <p14:sldId id="2155"/>
            <p14:sldId id="2144"/>
            <p14:sldId id="2150"/>
            <p14:sldId id="2151"/>
            <p14:sldId id="2152"/>
            <p14:sldId id="2148"/>
            <p14:sldId id="2149"/>
            <p14:sldId id="2153"/>
            <p14:sldId id="2154"/>
            <p14:sldId id="21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2" d="100"/>
          <a:sy n="112" d="100"/>
        </p:scale>
        <p:origin x="2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2135FA91-547C-40C3-97FF-49F53E808156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03F-5189-49EC-B433-0D2469DD5AFA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5886-7738-4E86-A5CB-4E30AD75660C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22B5-2845-4E75-8553-8403CDDF5FFF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65D5-2CDD-47CC-9957-22CF45D463DD}" type="datetime1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E741-DE54-456F-8909-6C7E74576661}" type="datetime1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FD187A-7F8F-4040-9253-1ED519227634}" type="datetime1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n7.org/linux/man-pages/man2/close.2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packagecloud.io/the-definitive-guide-to-linux-system-calls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Mohammad Kavousi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 err="1"/>
              <a:t>Ghena</a:t>
            </a:r>
            <a:r>
              <a:rPr lang="en-US" sz="1600" dirty="0"/>
              <a:t>, 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b="1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275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745C-91A1-4DE2-A59F-3AF37B5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OS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OS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Instruction Pointer is moved to a known location in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6983"/>
              </p:ext>
            </p:extLst>
          </p:nvPr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7F9-F649-4F05-BB54-D61EF65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1D5-91B5-4AE1-9071-4A205F4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SETI Lab due on Wednesday!</a:t>
            </a:r>
          </a:p>
          <a:p>
            <a:pPr lvl="1"/>
            <a:r>
              <a:rPr lang="en-US" dirty="0"/>
              <a:t>Beware, it’ll take quite a while to get feedback close to the deadline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-eval</a:t>
            </a:r>
            <a:r>
              <a:rPr lang="en-US" dirty="0"/>
              <a:t> as sparingly as possible</a:t>
            </a:r>
          </a:p>
          <a:p>
            <a:pPr lvl="1"/>
            <a:r>
              <a:rPr lang="en-US" dirty="0"/>
              <a:t>It will give you very similar results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-perf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Final exam next week Wednesday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3:00-4:20 pm in this classroom (Tech LR2)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Allowed two sheets of standard paper, front and back, for notes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You can reuse your notes from last time as the first sheet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Material from weeks 5 and onwards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x86-64 Assembly Procedures through I/O &amp; Networks (Wednesday)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0960-C62E-48BD-AEDB-F113BB0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</a:p>
          <a:p>
            <a:pPr lvl="1"/>
            <a:r>
              <a:rPr lang="en-US" dirty="0"/>
              <a:t>Replaces code and data, clears registers,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start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7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7F9-F649-4F05-BB54-D61EF65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SETI Lab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1D5-91B5-4AE1-9071-4A205F4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Straight line performance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Often better than 1.02x right away and graph does not have a curve shape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Doesn’t vary thread count per the program argument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Stuck at 0.3x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didn’t optimize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maybe just optimized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p_band_scan</a:t>
            </a:r>
            <a:r>
              <a:rPr lang="en-US" dirty="0">
                <a:cs typeface="Courier New" panose="02070309020205020404" pitchFamily="49" charset="0"/>
              </a:rPr>
              <a:t> but not anything it relies 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 Carrier Match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Your code output didn’t match the original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band_scan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 Alien Match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didn’t correctly determine which of your generated signals is alien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0960-C62E-48BD-AEDB-F113BB0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about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regular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help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2C03-4158-43F9-A757-06FD7BE5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2" y="2730500"/>
            <a:ext cx="11416684" cy="26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have owners and permissions associated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owner and name of the owner</a:t>
            </a:r>
          </a:p>
          <a:p>
            <a:pPr lvl="1"/>
            <a:r>
              <a:rPr lang="en-US" dirty="0"/>
              <a:t>Read, Write, </a:t>
            </a:r>
            <a:r>
              <a:rPr lang="en-US" dirty="0" err="1"/>
              <a:t>eXecute</a:t>
            </a:r>
            <a:endParaRPr lang="en-US" dirty="0"/>
          </a:p>
          <a:p>
            <a:pPr lvl="2"/>
            <a:r>
              <a:rPr lang="en-US" dirty="0"/>
              <a:t>Cannot execute `</a:t>
            </a:r>
            <a:r>
              <a:rPr lang="en-US" dirty="0" err="1"/>
              <a:t>arguments.c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For directories: Read contents, Write new contents, Traverse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0417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2972156" y="2641600"/>
            <a:ext cx="1244244" cy="146601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group and name of the group</a:t>
            </a:r>
          </a:p>
          <a:p>
            <a:pPr lvl="1"/>
            <a:r>
              <a:rPr lang="en-US" dirty="0"/>
              <a:t>Example: I could make a CS213 group, add you all to it, and only give that group access to some folder 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5243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4292956" y="2641600"/>
            <a:ext cx="1244244" cy="14351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3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everyone else on the computer</a:t>
            </a:r>
          </a:p>
          <a:p>
            <a:pPr lvl="1"/>
            <a:r>
              <a:rPr lang="en-US" dirty="0"/>
              <a:t>Not the owner and not in the group</a:t>
            </a:r>
          </a:p>
          <a:p>
            <a:pPr lvl="1"/>
            <a:r>
              <a:rPr lang="en-US" dirty="0"/>
              <a:t>For my personal machine, not particularly relevant</a:t>
            </a:r>
          </a:p>
          <a:p>
            <a:pPr lvl="1"/>
            <a:r>
              <a:rPr lang="en-US" dirty="0"/>
              <a:t>For Moore, probably don’t want to let others read your files…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20196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/>
              <a:t>write()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methods of file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we’re talking about system calls to the OS</a:t>
            </a:r>
          </a:p>
          <a:p>
            <a:pPr lvl="1"/>
            <a:endParaRPr lang="en-US" dirty="0"/>
          </a:p>
          <a:p>
            <a:r>
              <a:rPr lang="en-US" dirty="0"/>
              <a:t>C standard library also defines file interactions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are wrappers on top of the actual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your interactions to make them more efficient</a:t>
            </a:r>
          </a:p>
          <a:p>
            <a:pPr lvl="2"/>
            <a:r>
              <a:rPr lang="en-US" dirty="0"/>
              <a:t>Reads/Writes large chunks of data at a time</a:t>
            </a:r>
          </a:p>
          <a:p>
            <a:pPr lvl="2"/>
            <a:r>
              <a:rPr lang="en-US" dirty="0"/>
              <a:t>Might collect multiple </a:t>
            </a:r>
            <a:r>
              <a:rPr lang="en-US" dirty="0" err="1"/>
              <a:t>fwrite’s</a:t>
            </a:r>
            <a:r>
              <a:rPr lang="en-US" dirty="0"/>
              <a:t> before doing a single real write</a:t>
            </a:r>
          </a:p>
          <a:p>
            <a:pPr lvl="2"/>
            <a:r>
              <a:rPr lang="en-US" dirty="0" err="1"/>
              <a:t>fflush</a:t>
            </a:r>
            <a:r>
              <a:rPr lang="en-US" dirty="0"/>
              <a:t>() guarantees that the buffer is written </a:t>
            </a:r>
            <a:r>
              <a:rPr lang="en-US" i="1" dirty="0"/>
              <a:t>now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various mechanisms by which OS and processes interact</a:t>
            </a:r>
          </a:p>
          <a:p>
            <a:pPr lvl="1"/>
            <a:r>
              <a:rPr lang="en-US" dirty="0"/>
              <a:t>System calls and signals</a:t>
            </a:r>
          </a:p>
          <a:p>
            <a:endParaRPr lang="en-US" dirty="0"/>
          </a:p>
          <a:p>
            <a:r>
              <a:rPr lang="en-US" dirty="0"/>
              <a:t>Discuss operations on files from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pathname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/class/cs213/s21/code/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flags include access permission requests</a:t>
            </a:r>
          </a:p>
          <a:p>
            <a:pPr lvl="1"/>
            <a:r>
              <a:rPr lang="en-US" dirty="0"/>
              <a:t>Read only, Write only, Read and Write (O_RDONLY, O_WRONLY, O_RDWR)</a:t>
            </a:r>
          </a:p>
          <a:p>
            <a:pPr lvl="1"/>
            <a:r>
              <a:rPr lang="en-US" dirty="0"/>
              <a:t>Also can choose to append to a file (O_APPEND)</a:t>
            </a:r>
          </a:p>
          <a:p>
            <a:pPr lvl="1"/>
            <a:r>
              <a:rPr lang="en-US" dirty="0"/>
              <a:t>Or to create the file if it does not exist  (O_CREAT)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“file descriptor”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OS keeps track of opened files for each process</a:t>
            </a:r>
          </a:p>
          <a:p>
            <a:pPr lvl="1"/>
            <a:r>
              <a:rPr lang="en-US" dirty="0"/>
              <a:t>File descriptor is just a number referring to the opened file</a:t>
            </a:r>
          </a:p>
          <a:p>
            <a:pPr lvl="1"/>
            <a:r>
              <a:rPr lang="en-US" dirty="0"/>
              <a:t>Non-negative number. Always the lowest unused, starting at zero</a:t>
            </a:r>
          </a:p>
          <a:p>
            <a:pPr lvl="2"/>
            <a:r>
              <a:rPr lang="en-US" dirty="0"/>
              <a:t>A “handle” to the file</a:t>
            </a:r>
          </a:p>
          <a:p>
            <a:endParaRPr lang="en-US" dirty="0"/>
          </a:p>
          <a:p>
            <a:r>
              <a:rPr lang="en-US" dirty="0"/>
              <a:t>File descriptor is used in other calls to reference the file</a:t>
            </a:r>
          </a:p>
          <a:p>
            <a:pPr lvl="1"/>
            <a:r>
              <a:rPr lang="en-US" dirty="0"/>
              <a:t>That way the OS doesn’t have to look up pathname every time</a:t>
            </a:r>
          </a:p>
          <a:p>
            <a:pPr lvl="1"/>
            <a:endParaRPr lang="en-US" dirty="0"/>
          </a:p>
          <a:p>
            <a:r>
              <a:rPr lang="en-US" dirty="0"/>
              <a:t>Negative number instead specifies an error (for all of these calls)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 err="1"/>
              <a:t>fd</a:t>
            </a:r>
            <a:r>
              <a:rPr lang="en-US" dirty="0"/>
              <a:t> is the file descriptor handle</a:t>
            </a:r>
          </a:p>
          <a:p>
            <a:r>
              <a:rPr lang="en-US" dirty="0" err="1"/>
              <a:t>buf</a:t>
            </a:r>
            <a:r>
              <a:rPr lang="en-US" dirty="0"/>
              <a:t> is a pointer to an array of bytes to read into</a:t>
            </a:r>
          </a:p>
          <a:p>
            <a:r>
              <a:rPr lang="en-US" dirty="0"/>
              <a:t>count is the number of bytes to read</a:t>
            </a:r>
          </a:p>
          <a:p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OS kernel keeps track of a file offset with the descriptor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Return from read is a “signed size”, a count of bytes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Negative means an error occurred</a:t>
            </a:r>
          </a:p>
          <a:p>
            <a:pPr lvl="1"/>
            <a:r>
              <a:rPr lang="en-US" dirty="0"/>
              <a:t>Zero means we have reached the end of the file</a:t>
            </a:r>
          </a:p>
          <a:p>
            <a:pPr lvl="1"/>
            <a:r>
              <a:rPr lang="en-US" dirty="0"/>
              <a:t>Positive number is the number of bytes read</a:t>
            </a:r>
          </a:p>
          <a:p>
            <a:pPr lvl="2"/>
            <a:r>
              <a:rPr lang="en-US" dirty="0"/>
              <a:t>Probably how many we asked for, but maybe less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write(int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void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File descriptor, buffer to write from, count of bytes to write</a:t>
            </a:r>
          </a:p>
          <a:p>
            <a:r>
              <a:rPr lang="en-US" dirty="0"/>
              <a:t>Returns number of bytes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lseek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whence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Moves to offset for this file descriptor based on whence: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can be negative)</a:t>
            </a:r>
          </a:p>
          <a:p>
            <a:pPr lvl="1"/>
            <a:endParaRPr lang="en-US" dirty="0"/>
          </a:p>
          <a:p>
            <a:r>
              <a:rPr lang="en-US" dirty="0"/>
              <a:t>Returns the resulting offset into the file</a:t>
            </a:r>
          </a:p>
          <a:p>
            <a:pPr lvl="1"/>
            <a:r>
              <a:rPr lang="en-US" dirty="0"/>
              <a:t>Units: bytes from the beginning of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close(int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Closes the file descriptor</a:t>
            </a:r>
          </a:p>
          <a:p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Descriptor might end up getting reused for a different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68A-4EC5-4336-851B-B871662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do you figure out how these calls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A199-6EE3-46D4-A514-527743D7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https://man7.org/linux/man-pages/man2/close.2.html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A6D2-EC11-4FD0-9B63-4D3F25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18F8-17D6-4039-A061-FB5AA93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9" y="2552700"/>
            <a:ext cx="9633231" cy="1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1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“kitten”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FE325D-16A9-46F2-B3F8-67503E0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 metadata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B29B56-2B7A-4113-8421-D4EC843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stat(const char *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struct stat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statbuf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DDDF8-03BF-485A-A241-4C95D34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B64C4-4E05-45C1-948A-7DA41C93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778966"/>
            <a:ext cx="7960894" cy="43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79211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b="1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6420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 in CS211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 (file descriptor 0)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 (file descriptor 1)</a:t>
            </a:r>
          </a:p>
          <a:p>
            <a:pPr lvl="1"/>
            <a:r>
              <a:rPr lang="en-US" dirty="0"/>
              <a:t>stderr – standard error (file descriptor 2)</a:t>
            </a:r>
          </a:p>
          <a:p>
            <a:pPr lvl="1"/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(…) -&gt; </a:t>
            </a:r>
            <a:r>
              <a:rPr lang="en-US" dirty="0" err="1"/>
              <a:t>fprintf</a:t>
            </a:r>
            <a:r>
              <a:rPr lang="en-US" dirty="0"/>
              <a:t>(1, …) -&gt; handle arguments &amp; write(1,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9" y="2949414"/>
            <a:ext cx="9707610" cy="28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“kitten” write to 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ssize_t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write_length</a:t>
            </a:r>
            <a:r>
              <a:rPr lang="en-US" sz="1400" b="1" dirty="0">
                <a:latin typeface="Consolas" panose="020B0609020204030204" pitchFamily="49" charset="0"/>
              </a:rPr>
              <a:t> = write(STDOUT_FILENO,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read_data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read_length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9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5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 arguments and determine what it needs to format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string buffer and write arguments into it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write() on STDOUT with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0869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273-4B30-4B5B-A84D-AE6548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C73F-7F84-4713-90F0-C08FFD5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0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F66-00D8-469D-9E9F-9BD8A88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remaining about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926-169C-4B72-922C-018A7103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mechanisms with OS</a:t>
            </a:r>
          </a:p>
          <a:p>
            <a:pPr lvl="1"/>
            <a:r>
              <a:rPr lang="en-US" dirty="0"/>
              <a:t>How do processes make requests of the OS?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does the OS inform processes of various events?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answered by the same basic mechanism:</a:t>
            </a:r>
            <a:br>
              <a:rPr lang="en-US" dirty="0"/>
            </a:br>
            <a:r>
              <a:rPr lang="en-US" dirty="0"/>
              <a:t>	exceptional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AD7E-70A3-4069-A6DD-C8F90B3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6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Let's try a different one\n");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pointer++;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5AC7-9B80-4609-94BD-1BC05629BD98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E45DBB-802C-0D41-39E9-BCC91A5F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68F5F-1B1E-164C-5554-C389AA1AB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Calling a </a:t>
            </a:r>
            <a:r>
              <a:rPr lang="en-US" dirty="0" err="1"/>
              <a:t>syscall</a:t>
            </a:r>
            <a:r>
              <a:rPr lang="en-US" dirty="0"/>
              <a:t> without C libraries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Container Systems Overview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35AEB-3DD1-A013-B871-B9652B00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14912808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How to call a </a:t>
            </a:r>
            <a:r>
              <a:rPr lang="en-US" dirty="0" err="1"/>
              <a:t>syscall</a:t>
            </a:r>
            <a:r>
              <a:rPr lang="en-US" dirty="0"/>
              <a:t> directly?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reality, main is simply a convention of the standard library.</a:t>
            </a:r>
          </a:p>
          <a:p>
            <a:pPr lvl="1"/>
            <a:r>
              <a:rPr lang="en-US" dirty="0"/>
              <a:t>The first function, in reality is </a:t>
            </a:r>
            <a:r>
              <a:rPr lang="en-US" dirty="0">
                <a:latin typeface="Consolas" panose="020B0609020204030204" pitchFamily="49" charset="0"/>
              </a:rPr>
              <a:t>_start</a:t>
            </a:r>
          </a:p>
          <a:p>
            <a:r>
              <a:rPr lang="en-US" dirty="0"/>
              <a:t>Compile without the standard library</a:t>
            </a:r>
          </a:p>
          <a:p>
            <a:pPr lvl="1"/>
            <a:r>
              <a:rPr lang="pt-BR" dirty="0">
                <a:latin typeface="Consolas" panose="020B0609020204030204" pitchFamily="49" charset="0"/>
              </a:rPr>
              <a:t>gcc -s -O2 -nostdlib main.c</a:t>
            </a:r>
          </a:p>
          <a:p>
            <a:r>
              <a:rPr lang="en-US" dirty="0"/>
              <a:t>How to write a </a:t>
            </a:r>
            <a:r>
              <a:rPr lang="en-US" dirty="0" err="1"/>
              <a:t>syscall</a:t>
            </a:r>
            <a:r>
              <a:rPr lang="en-US" dirty="0"/>
              <a:t> without C standard libraries?</a:t>
            </a:r>
          </a:p>
          <a:p>
            <a:pPr lvl="1"/>
            <a:r>
              <a:rPr lang="en-US" dirty="0"/>
              <a:t>Lots of headache</a:t>
            </a:r>
          </a:p>
          <a:p>
            <a:pPr lvl="1"/>
            <a:r>
              <a:rPr lang="en-US" dirty="0"/>
              <a:t>You can read about it: </a:t>
            </a:r>
            <a:r>
              <a:rPr lang="en-US" dirty="0">
                <a:hlinkClick r:id="rId2"/>
              </a:rPr>
              <a:t>https://blog.packagecloud.io/the-definitive-guide-to-linux-system-calls/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768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A105-FF80-D800-A452-B3FCD258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Little intro: Cloud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91265-3CD7-E36B-CB00-0C9368A7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D440C7-117A-E4A8-2E56-C7F9F0C66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251" y="859534"/>
            <a:ext cx="9625485" cy="555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3572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055F-3CA3-CEF5-732A-C945543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vs. Virtual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5FF5B-0979-9D84-73F9-E48DB34B7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5087B5-DC76-9456-F30E-A76A8731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177" y="1335574"/>
            <a:ext cx="9085634" cy="459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8013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9571-8451-8DD1-59BC-D4610409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 vs. VMs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28B8D-949F-8F33-B7FF-63A46F3C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63E1C1-8F22-86A7-55C4-4466267D9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1181100"/>
            <a:ext cx="878205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4225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42CD-8B44-F586-6838-4E963BFB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Securing Systems by Limiting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B101-9A43-C239-03E7-A9898F624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the </a:t>
            </a:r>
            <a:r>
              <a:rPr lang="en-US" dirty="0" err="1"/>
              <a:t>syscalls</a:t>
            </a:r>
            <a:r>
              <a:rPr lang="en-US" dirty="0"/>
              <a:t> a process can call</a:t>
            </a:r>
          </a:p>
          <a:p>
            <a:pPr lvl="1"/>
            <a:r>
              <a:rPr lang="en-US" dirty="0"/>
              <a:t>Uses “seccomp” (secure computing mode). Widely used in containers.</a:t>
            </a:r>
          </a:p>
          <a:p>
            <a:pPr lvl="1"/>
            <a:r>
              <a:rPr lang="en-US" dirty="0"/>
              <a:t>A filter to decide whether to allow certain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The user needs to think about which </a:t>
            </a:r>
            <a:r>
              <a:rPr lang="en-US" dirty="0" err="1"/>
              <a:t>syscalls</a:t>
            </a:r>
            <a:r>
              <a:rPr lang="en-US" dirty="0"/>
              <a:t> to enable for an untrusted process/container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04070-7ADB-53A2-8BC8-3A166983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627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7471-6A80-1CAD-855A-1ED3B6EC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Capabilities and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C794-752E-B2B0-F160-2C46B628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41 Capabilities, ~400 </a:t>
            </a:r>
            <a:r>
              <a:rPr lang="en-US" dirty="0" err="1"/>
              <a:t>syscalls</a:t>
            </a:r>
            <a:endParaRPr lang="en-US" dirty="0"/>
          </a:p>
          <a:p>
            <a:r>
              <a:rPr lang="en-US" dirty="0"/>
              <a:t>Users prefer to use capabilities to configure</a:t>
            </a:r>
          </a:p>
          <a:p>
            <a:pPr lvl="1"/>
            <a:r>
              <a:rPr lang="en-US" dirty="0"/>
              <a:t>They provide a higher-level functionality management technique</a:t>
            </a:r>
          </a:p>
          <a:p>
            <a:pPr lvl="1"/>
            <a:r>
              <a:rPr lang="en-US" dirty="0"/>
              <a:t>Less number of descriptions they have to go through</a:t>
            </a:r>
          </a:p>
          <a:p>
            <a:r>
              <a:rPr lang="en-US" dirty="0"/>
              <a:t>Two examples:</a:t>
            </a:r>
          </a:p>
          <a:p>
            <a:pPr lvl="1"/>
            <a:r>
              <a:rPr lang="en-US" dirty="0"/>
              <a:t>CAP_NET_ADMIN: Modify iptables, add network interfaces</a:t>
            </a:r>
          </a:p>
          <a:p>
            <a:pPr lvl="1"/>
            <a:r>
              <a:rPr lang="en-US" dirty="0"/>
              <a:t>CAP_SYS_BOOT: Reboot the system</a:t>
            </a:r>
          </a:p>
          <a:p>
            <a:r>
              <a:rPr lang="en-US" dirty="0"/>
              <a:t>Sometimes, the mapping is one-to-one, sometimes not: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28049-FBEA-4EFA-97FC-F303B4EA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78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C24F42-AE58-D81A-67EB-8411436C3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236" y="4814932"/>
            <a:ext cx="72009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3812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FA9A-6A7D-3CC0-410D-38854DDF7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60385-1DFE-48BC-644B-CB0DCD30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Benefits at some cost</a:t>
            </a:r>
          </a:p>
          <a:p>
            <a:pPr lvl="1"/>
            <a:r>
              <a:rPr lang="en-US" dirty="0">
                <a:solidFill>
                  <a:schemeClr val="accent4"/>
                </a:solidFill>
              </a:rPr>
              <a:t>Good: Deployment, Management, Scaling, Memory, Startup,... → Efficiency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Bad: Run on the same kernel, Share resources,... → Vulnerability Exposure</a:t>
            </a:r>
          </a:p>
          <a:p>
            <a:r>
              <a:rPr lang="en-US" dirty="0"/>
              <a:t>Attacks</a:t>
            </a:r>
          </a:p>
          <a:p>
            <a:pPr lvl="1"/>
            <a:r>
              <a:rPr lang="en-US" dirty="0"/>
              <a:t>In 2022: 215 kernel exploits → Might affect containers too</a:t>
            </a:r>
          </a:p>
          <a:p>
            <a:pPr lvl="1"/>
            <a:r>
              <a:rPr lang="en-US" dirty="0"/>
              <a:t>First half of 2020: 160 attacks on cloud environments</a:t>
            </a:r>
          </a:p>
          <a:p>
            <a:pPr marL="0" indent="0" algn="ctr">
              <a:buNone/>
            </a:pPr>
            <a:r>
              <a:rPr lang="en-US" u="sng" dirty="0"/>
              <a:t>We have to take advantage of isolation mechanisms currently provided by the kernel!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B95E6-5E56-FF94-1EBD-B6660954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7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02977-34E5-98B5-6D00-53CD35D2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Isolation Mechanisms?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487F-95EE-20DC-28F5-9B3FA453C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Mandatory Access Control (</a:t>
            </a:r>
            <a:r>
              <a:rPr lang="en-US" dirty="0" err="1"/>
              <a:t>AppArmor</a:t>
            </a:r>
            <a:r>
              <a:rPr lang="en-US" dirty="0"/>
              <a:t>, </a:t>
            </a:r>
            <a:r>
              <a:rPr lang="en-US" dirty="0" err="1"/>
              <a:t>SELinux</a:t>
            </a:r>
            <a:r>
              <a:rPr lang="en-US" dirty="0"/>
              <a:t>) — Deny access to dangerous paths etc.</a:t>
            </a:r>
          </a:p>
          <a:p>
            <a:r>
              <a:rPr lang="en-US" dirty="0" err="1"/>
              <a:t>Cgroups</a:t>
            </a:r>
            <a:r>
              <a:rPr lang="en-US" dirty="0"/>
              <a:t> (Resource Control)</a:t>
            </a:r>
          </a:p>
          <a:p>
            <a:r>
              <a:rPr lang="en-US" dirty="0"/>
              <a:t>Namespaces – View of container resources (containers have a different view of running processes, files, etc.)</a:t>
            </a:r>
          </a:p>
          <a:p>
            <a:r>
              <a:rPr lang="en-US" dirty="0"/>
              <a:t>Seccomp (</a:t>
            </a:r>
            <a:r>
              <a:rPr lang="en-US" dirty="0" err="1"/>
              <a:t>syscalls</a:t>
            </a:r>
            <a:r>
              <a:rPr lang="en-US" dirty="0"/>
              <a:t>) – Enables functionalities</a:t>
            </a:r>
          </a:p>
          <a:p>
            <a:r>
              <a:rPr lang="en-US" dirty="0"/>
              <a:t>Capabilities – Enables functionalities</a:t>
            </a:r>
          </a:p>
          <a:p>
            <a:r>
              <a:rPr lang="en-US" dirty="0"/>
              <a:t>Container Linking – Allow containers to see each other (‘s resources)</a:t>
            </a:r>
          </a:p>
          <a:p>
            <a:r>
              <a:rPr lang="en-US" dirty="0"/>
              <a:t>CPU protection mechanisms (KASLR, SMEP)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7C429-33BA-363E-660A-DF1D0316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3774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3B83-C8AA-B3CE-2B07-F8D88155A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3841D-D231-B66D-FED9-7945CD80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18119" cy="5029200"/>
          </a:xfrm>
        </p:spPr>
        <p:txBody>
          <a:bodyPr/>
          <a:lstStyle/>
          <a:p>
            <a:r>
              <a:rPr lang="en-US" dirty="0"/>
              <a:t>Your TA this quarter!</a:t>
            </a:r>
          </a:p>
          <a:p>
            <a:r>
              <a:rPr lang="en-US" dirty="0"/>
              <a:t>PhD student in CS, working on system security</a:t>
            </a:r>
          </a:p>
          <a:p>
            <a:pPr lvl="1"/>
            <a:r>
              <a:rPr lang="en-US" dirty="0"/>
              <a:t>All the way from configuration, data collection, detection, forensics, mitigation to finally secure systems</a:t>
            </a:r>
          </a:p>
          <a:p>
            <a:pPr lvl="1"/>
            <a:r>
              <a:rPr lang="en-US" dirty="0"/>
              <a:t>Now working on cloud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01620-3B32-19BC-F3A0-5A4FDD87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pic>
        <p:nvPicPr>
          <p:cNvPr id="6" name="Picture 5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B77C1AC1-6A30-03B6-04B2-8F7AB63C3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465" y="914400"/>
            <a:ext cx="3049732" cy="268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35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718</TotalTime>
  <Words>5271</Words>
  <Application>Microsoft Office PowerPoint</Application>
  <PresentationFormat>Widescreen</PresentationFormat>
  <Paragraphs>965</Paragraphs>
  <Slides>81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Consolas</vt:lpstr>
      <vt:lpstr>Courier New</vt:lpstr>
      <vt:lpstr>Tahoma</vt:lpstr>
      <vt:lpstr>Class Slides</vt:lpstr>
      <vt:lpstr>Lecture 17 Processes</vt:lpstr>
      <vt:lpstr>Administrivia</vt:lpstr>
      <vt:lpstr>Common SETI Lab Errors</vt:lpstr>
      <vt:lpstr>Today’s Goals</vt:lpstr>
      <vt:lpstr>Outline</vt:lpstr>
      <vt:lpstr>Reminder: view of a process</vt:lpstr>
      <vt:lpstr>Questions remaining about processes</vt:lpstr>
      <vt:lpstr>Control flow</vt:lpstr>
      <vt:lpstr>Altering control flow</vt:lpstr>
      <vt:lpstr>Exceptional control flow</vt:lpstr>
      <vt:lpstr>Exceptions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Linux system calls</vt:lpstr>
      <vt:lpstr>Example using system calls</vt:lpstr>
      <vt:lpstr>Process management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Outline</vt:lpstr>
      <vt:lpstr>Files</vt:lpstr>
      <vt:lpstr>Sidebar: what about types of regular files?</vt:lpstr>
      <vt:lpstr>Identifying regular files</vt:lpstr>
      <vt:lpstr>File permissions</vt:lpstr>
      <vt:lpstr>File permissions</vt:lpstr>
      <vt:lpstr>File permissions</vt:lpstr>
      <vt:lpstr>File permissions</vt:lpstr>
      <vt:lpstr>How do we interact with files?</vt:lpstr>
      <vt:lpstr>System calls for interacting with files</vt:lpstr>
      <vt:lpstr>Higher-level methods of file interaction</vt:lpstr>
      <vt:lpstr>Opening files</vt:lpstr>
      <vt:lpstr>Open returns a “file descriptor”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Sidebar: how do you figure out how these calls work?</vt:lpstr>
      <vt:lpstr>Example: “kitten” command line tool</vt:lpstr>
      <vt:lpstr>Interacting with file metadata</vt:lpstr>
      <vt:lpstr>Outline</vt:lpstr>
      <vt:lpstr>How do programs talk to users?</vt:lpstr>
      <vt:lpstr>Standard I/O is a process thing, not a C thing</vt:lpstr>
      <vt:lpstr>Example: “kitten” write to standard output</vt:lpstr>
      <vt:lpstr>Redirecting standard I/O</vt:lpstr>
      <vt:lpstr>Piping commands</vt:lpstr>
      <vt:lpstr>Sidebar: super useful command for testing</vt:lpstr>
      <vt:lpstr>Example: redirection with kitten</vt:lpstr>
      <vt:lpstr>Break + Open Question</vt:lpstr>
      <vt:lpstr>Break + Open Question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Signals Examples</vt:lpstr>
      <vt:lpstr>Examples: sending a signal</vt:lpstr>
      <vt:lpstr>Example: catching a signal</vt:lpstr>
      <vt:lpstr>Example: catching a segfault</vt:lpstr>
      <vt:lpstr>Outline</vt:lpstr>
      <vt:lpstr>Extra Slides</vt:lpstr>
      <vt:lpstr>Extra: How to call a syscall directly?</vt:lpstr>
      <vt:lpstr>Little intro: Cloud Systems</vt:lpstr>
      <vt:lpstr>Containers vs. Virtual Machines</vt:lpstr>
      <vt:lpstr>Containers vs. VMs</vt:lpstr>
      <vt:lpstr>Extra: Securing Systems by Limiting syscalls</vt:lpstr>
      <vt:lpstr>Capabilities and System Calls</vt:lpstr>
      <vt:lpstr>Why is this important?</vt:lpstr>
      <vt:lpstr>What are the Isolation Mechanisms?</vt:lpstr>
      <vt:lpstr>About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Processes</dc:title>
  <dc:creator>Branden Ghena</dc:creator>
  <cp:lastModifiedBy>Mohammad Kavousi</cp:lastModifiedBy>
  <cp:revision>52</cp:revision>
  <dcterms:created xsi:type="dcterms:W3CDTF">2021-06-01T13:43:35Z</dcterms:created>
  <dcterms:modified xsi:type="dcterms:W3CDTF">2023-03-06T17:01:50Z</dcterms:modified>
</cp:coreProperties>
</file>