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8"/>
  </p:notesMasterIdLst>
  <p:sldIdLst>
    <p:sldId id="256" r:id="rId2"/>
    <p:sldId id="384" r:id="rId3"/>
    <p:sldId id="450" r:id="rId4"/>
    <p:sldId id="449" r:id="rId5"/>
    <p:sldId id="264" r:id="rId6"/>
    <p:sldId id="348" r:id="rId7"/>
    <p:sldId id="329" r:id="rId8"/>
    <p:sldId id="415" r:id="rId9"/>
    <p:sldId id="330" r:id="rId10"/>
    <p:sldId id="331" r:id="rId11"/>
    <p:sldId id="835" r:id="rId12"/>
    <p:sldId id="416" r:id="rId13"/>
    <p:sldId id="383" r:id="rId14"/>
    <p:sldId id="424" r:id="rId15"/>
    <p:sldId id="391" r:id="rId16"/>
    <p:sldId id="393" r:id="rId17"/>
    <p:sldId id="394" r:id="rId18"/>
    <p:sldId id="411" r:id="rId19"/>
    <p:sldId id="386" r:id="rId20"/>
    <p:sldId id="395" r:id="rId21"/>
    <p:sldId id="396" r:id="rId22"/>
    <p:sldId id="398" r:id="rId23"/>
    <p:sldId id="397" r:id="rId24"/>
    <p:sldId id="839" r:id="rId25"/>
    <p:sldId id="417" r:id="rId26"/>
    <p:sldId id="421" r:id="rId27"/>
    <p:sldId id="838" r:id="rId28"/>
    <p:sldId id="836" r:id="rId29"/>
    <p:sldId id="837" r:id="rId30"/>
    <p:sldId id="419" r:id="rId31"/>
    <p:sldId id="420" r:id="rId32"/>
    <p:sldId id="399" r:id="rId33"/>
    <p:sldId id="404" r:id="rId34"/>
    <p:sldId id="400" r:id="rId35"/>
    <p:sldId id="388" r:id="rId36"/>
    <p:sldId id="412" r:id="rId37"/>
    <p:sldId id="345" r:id="rId38"/>
    <p:sldId id="403" r:id="rId39"/>
    <p:sldId id="361" r:id="rId40"/>
    <p:sldId id="349" r:id="rId41"/>
    <p:sldId id="350" r:id="rId42"/>
    <p:sldId id="351" r:id="rId43"/>
    <p:sldId id="352" r:id="rId44"/>
    <p:sldId id="355" r:id="rId45"/>
    <p:sldId id="360" r:id="rId46"/>
    <p:sldId id="390" r:id="rId47"/>
    <p:sldId id="406" r:id="rId48"/>
    <p:sldId id="405" r:id="rId49"/>
    <p:sldId id="413" r:id="rId50"/>
    <p:sldId id="832" r:id="rId51"/>
    <p:sldId id="370" r:id="rId52"/>
    <p:sldId id="829" r:id="rId53"/>
    <p:sldId id="373" r:id="rId54"/>
    <p:sldId id="833" r:id="rId55"/>
    <p:sldId id="372" r:id="rId56"/>
    <p:sldId id="371" r:id="rId57"/>
    <p:sldId id="830" r:id="rId58"/>
    <p:sldId id="365" r:id="rId59"/>
    <p:sldId id="375" r:id="rId60"/>
    <p:sldId id="402" r:id="rId61"/>
    <p:sldId id="408" r:id="rId62"/>
    <p:sldId id="831" r:id="rId63"/>
    <p:sldId id="409" r:id="rId64"/>
    <p:sldId id="834" r:id="rId65"/>
    <p:sldId id="401" r:id="rId66"/>
    <p:sldId id="414" r:id="rId6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450"/>
            <p14:sldId id="449"/>
            <p14:sldId id="264"/>
          </p14:sldIdLst>
        </p14:section>
        <p14:section name="Course Theme" id="{B55B8E8C-5EAB-4A1E-A4E9-AE5E896E46FA}">
          <p14:sldIdLst>
            <p14:sldId id="348"/>
            <p14:sldId id="329"/>
            <p14:sldId id="415"/>
            <p14:sldId id="330"/>
            <p14:sldId id="331"/>
            <p14:sldId id="835"/>
            <p14:sldId id="416"/>
            <p14:sldId id="383"/>
            <p14:sldId id="424"/>
            <p14:sldId id="391"/>
            <p14:sldId id="393"/>
            <p14:sldId id="394"/>
          </p14:sldIdLst>
        </p14:section>
        <p14:section name="Course Logistics" id="{E5ED56FB-A721-4D68-A358-2320B4890130}">
          <p14:sldIdLst>
            <p14:sldId id="411"/>
            <p14:sldId id="386"/>
            <p14:sldId id="395"/>
            <p14:sldId id="396"/>
            <p14:sldId id="398"/>
            <p14:sldId id="397"/>
            <p14:sldId id="839"/>
            <p14:sldId id="417"/>
            <p14:sldId id="421"/>
            <p14:sldId id="838"/>
            <p14:sldId id="836"/>
            <p14:sldId id="837"/>
            <p14:sldId id="419"/>
            <p14:sldId id="420"/>
            <p14:sldId id="399"/>
            <p14:sldId id="404"/>
            <p14:sldId id="400"/>
            <p14:sldId id="388"/>
          </p14:sldIdLst>
        </p14:section>
        <p14:section name="Overview of Computer Systems" id="{DAF8E405-8CB8-4616-BB1A-EB9F311554BC}">
          <p14:sldIdLst>
            <p14:sldId id="412"/>
            <p14:sldId id="345"/>
            <p14:sldId id="403"/>
            <p14:sldId id="361"/>
            <p14:sldId id="349"/>
            <p14:sldId id="350"/>
            <p14:sldId id="351"/>
            <p14:sldId id="352"/>
            <p14:sldId id="355"/>
            <p14:sldId id="360"/>
            <p14:sldId id="390"/>
            <p14:sldId id="406"/>
            <p14:sldId id="405"/>
          </p14:sldIdLst>
        </p14:section>
        <p14:section name="Basic Notations" id="{A3148134-2DBE-41A9-8D49-995E3D54B122}">
          <p14:sldIdLst>
            <p14:sldId id="413"/>
            <p14:sldId id="832"/>
            <p14:sldId id="370"/>
            <p14:sldId id="829"/>
            <p14:sldId id="373"/>
            <p14:sldId id="83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  <p14:sldId id="834"/>
            <p14:sldId id="401"/>
          </p14:sldIdLst>
        </p14:section>
        <p14:section name="Wrapup" id="{29A7F866-9DA9-446B-8359-CE426CB89C7A}">
          <p14:sldIdLst>
            <p14:sldId id="41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B05"/>
    <a:srgbClr val="00274C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0384" autoAdjust="0"/>
  </p:normalViewPr>
  <p:slideViewPr>
    <p:cSldViewPr snapToGrid="0">
      <p:cViewPr varScale="1">
        <p:scale>
          <a:sx n="74" d="100"/>
          <a:sy n="74" d="100"/>
        </p:scale>
        <p:origin x="84" y="13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67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303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Conveniences</a:t>
            </a:r>
            <a:r>
              <a:rPr lang="en-US" baseline="0" dirty="0"/>
              <a:t> which you’re familiar with from 111, and to some extent also 211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534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baseline="0" dirty="0"/>
              <a:t>If you think of the classical “Hello world!” program, the course helps you understand what happens and why when you run hello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9901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83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dirty="0"/>
              <a:t>Shell</a:t>
            </a:r>
            <a:r>
              <a:rPr lang="en-US" baseline="0" dirty="0"/>
              <a:t> – a command line interpreter that follows that basic loop; if what you entered is not a built-in command, it assumes it is an executable that it should load and run … to understand what happen next we need to understand the HW arch a bit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22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130626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186592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2084145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85927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12" Type="http://schemas.openxmlformats.org/officeDocument/2006/relationships/image" Target="../media/image12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tiff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jpe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01</a:t>
            </a:r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Limits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Sometimes, abstractions break down</a:t>
            </a:r>
          </a:p>
          <a:p>
            <a:pPr lvl="1"/>
            <a:r>
              <a:rPr lang="en-US" dirty="0"/>
              <a:t>Their implementation is buggy</a:t>
            </a:r>
          </a:p>
          <a:p>
            <a:pPr lvl="1"/>
            <a:r>
              <a:rPr lang="en-US" dirty="0"/>
              <a:t>Mismatch between expected interface and implementation</a:t>
            </a:r>
          </a:p>
          <a:p>
            <a:pPr lvl="1"/>
            <a:r>
              <a:rPr lang="en-US" dirty="0"/>
              <a:t>Their performance is inadequate</a:t>
            </a:r>
          </a:p>
          <a:p>
            <a:pPr lvl="1"/>
            <a:r>
              <a:rPr lang="en-US" dirty="0"/>
              <a:t>We need control over the details they hide</a:t>
            </a:r>
          </a:p>
          <a:p>
            <a:pPr lvl="1"/>
            <a:r>
              <a:rPr lang="en-US" dirty="0"/>
              <a:t>Security concerns make these details important</a:t>
            </a:r>
            <a:endParaRPr lang="en-US" b="1" dirty="0">
              <a:solidFill>
                <a:srgbClr val="FF0000"/>
              </a:solidFill>
            </a:endParaRPr>
          </a:p>
          <a:p>
            <a:pPr lvl="1"/>
            <a:endParaRPr lang="en-US" dirty="0"/>
          </a:p>
          <a:p>
            <a:r>
              <a:rPr lang="en-US" dirty="0"/>
              <a:t>At that point, details come rushing back</a:t>
            </a:r>
          </a:p>
          <a:p>
            <a:pPr lvl="1"/>
            <a:r>
              <a:rPr lang="en-US" dirty="0"/>
              <a:t>Can’t pretend they don’t exist anymore</a:t>
            </a:r>
          </a:p>
          <a:p>
            <a:pPr lvl="1"/>
            <a:r>
              <a:rPr lang="en-US" dirty="0"/>
              <a:t>We must know how to deal with them</a:t>
            </a:r>
          </a:p>
          <a:p>
            <a:endParaRPr lang="en-US" dirty="0"/>
          </a:p>
          <a:p>
            <a:r>
              <a:rPr lang="en-US" dirty="0"/>
              <a:t>This class prepares you to be ready when that happens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D07B1-6276-47ED-9E8C-1F40340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003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A0ABC-FA6C-B65A-1BDE-B83AC2A38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abstractions break?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235AE-F0FA-DEF7-061F-3A74BEAB9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some real-world examples of “broken” software</a:t>
            </a:r>
          </a:p>
          <a:p>
            <a:pPr lvl="1"/>
            <a:r>
              <a:rPr lang="en-US" dirty="0"/>
              <a:t>That broke because of how the underlying system actually works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Dates and Times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Network Security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Simple Programming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8B3BF-F289-E1A0-C6FF-7CD7C3030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17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AADD9-CAC2-4EEF-B77D-8E9754D7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Complicated designs fail in unexpected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194D4-6AE5-4A76-A5C8-6217FDCA8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 software engineers at Microsoft came up with a cute way of storing dates</a:t>
            </a:r>
          </a:p>
          <a:p>
            <a:pPr lvl="1"/>
            <a:r>
              <a:rPr lang="en-US" dirty="0"/>
              <a:t>Two-digit year, month, date, hour, minute concatenated into a 10-digit number</a:t>
            </a:r>
          </a:p>
          <a:p>
            <a:pPr lvl="1"/>
            <a:r>
              <a:rPr lang="en-US" dirty="0"/>
              <a:t>Example: 2005230710 -&gt; May 23, 2020 at 7:10 AM</a:t>
            </a:r>
          </a:p>
          <a:p>
            <a:pPr lvl="1"/>
            <a:endParaRPr lang="en-US" dirty="0"/>
          </a:p>
          <a:p>
            <a:r>
              <a:rPr lang="en-US" dirty="0"/>
              <a:t>Stored as a 32-bit signed number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Maximum value: 2147483647</a:t>
            </a:r>
          </a:p>
          <a:p>
            <a:pPr lvl="1"/>
            <a:endParaRPr lang="en-US" dirty="0"/>
          </a:p>
          <a:p>
            <a:r>
              <a:rPr lang="en-US" dirty="0"/>
              <a:t>Result: Starting January 1</a:t>
            </a:r>
            <a:r>
              <a:rPr lang="en-US" baseline="30000" dirty="0"/>
              <a:t>st</a:t>
            </a:r>
            <a:r>
              <a:rPr lang="en-US" dirty="0"/>
              <a:t>, 2022, Microsoft Exchange email servers could no longer send email</a:t>
            </a:r>
          </a:p>
          <a:p>
            <a:pPr lvl="1"/>
            <a:r>
              <a:rPr lang="en-US" dirty="0"/>
              <a:t>2201010001 is greater than the largest 32-bit number</a:t>
            </a:r>
          </a:p>
          <a:p>
            <a:pPr lvl="1"/>
            <a:r>
              <a:rPr lang="en-US" dirty="0"/>
              <a:t>Microsoft had to issue an emergency patch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73341-B0A6-46D7-9B47-28D46410D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34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 mismatches lead to real-world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04844" cy="5029200"/>
          </a:xfrm>
        </p:spPr>
        <p:txBody>
          <a:bodyPr/>
          <a:lstStyle/>
          <a:p>
            <a:r>
              <a:rPr lang="en-US" dirty="0"/>
              <a:t>Ariane 5 explosion (1996)</a:t>
            </a:r>
          </a:p>
          <a:p>
            <a:pPr lvl="1"/>
            <a:r>
              <a:rPr lang="en-US" dirty="0"/>
              <a:t>Inertial reference system converted a 64-bit float to a 16-bit integer</a:t>
            </a:r>
          </a:p>
          <a:p>
            <a:pPr lvl="1"/>
            <a:r>
              <a:rPr lang="en-US" dirty="0"/>
              <a:t>Expectation: converting from decimal to whole numbers is safe</a:t>
            </a:r>
          </a:p>
          <a:p>
            <a:pPr lvl="1"/>
            <a:r>
              <a:rPr lang="en-US" dirty="0"/>
              <a:t>Had worked in the past in Ariane 4, but Ariane 5 was faster</a:t>
            </a:r>
          </a:p>
          <a:p>
            <a:pPr lvl="1"/>
            <a:r>
              <a:rPr lang="en-US" dirty="0"/>
              <a:t>Speed too large to fit in a 16-bit integer -&gt; software fault</a:t>
            </a:r>
          </a:p>
          <a:p>
            <a:pPr lvl="1"/>
            <a:r>
              <a:rPr lang="en-US" dirty="0"/>
              <a:t>Reality: rocket explodes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Screen shot 2012-10-14 at 10.34.40 AM.png">
            <a:extLst>
              <a:ext uri="{FF2B5EF4-FFF2-40B4-BE49-F238E27FC236}">
                <a16:creationId xmlns:a16="http://schemas.microsoft.com/office/drawing/2014/main" id="{0494BCE0-8CB6-4BDD-8474-EE3D7411D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162" y="3683000"/>
            <a:ext cx="4129310" cy="3175000"/>
          </a:xfrm>
          <a:prstGeom prst="rect">
            <a:avLst/>
          </a:prstGeom>
        </p:spPr>
      </p:pic>
      <p:pic>
        <p:nvPicPr>
          <p:cNvPr id="6" name="Picture 5" descr="ariane5-pic2.jpg">
            <a:extLst>
              <a:ext uri="{FF2B5EF4-FFF2-40B4-BE49-F238E27FC236}">
                <a16:creationId xmlns:a16="http://schemas.microsoft.com/office/drawing/2014/main" id="{0C8CEB47-B5B2-4AB1-8CC7-96B3973A2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694" y="3683000"/>
            <a:ext cx="1703872" cy="3175000"/>
          </a:xfrm>
          <a:prstGeom prst="rect">
            <a:avLst/>
          </a:prstGeom>
        </p:spPr>
      </p:pic>
      <p:pic>
        <p:nvPicPr>
          <p:cNvPr id="7" name="Picture 6" descr="ariane5.jpg">
            <a:extLst>
              <a:ext uri="{FF2B5EF4-FFF2-40B4-BE49-F238E27FC236}">
                <a16:creationId xmlns:a16="http://schemas.microsoft.com/office/drawing/2014/main" id="{E0A4F373-0717-4C5B-8405-1A204D8FA5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516" y="3683000"/>
            <a:ext cx="1632391" cy="3175000"/>
          </a:xfrm>
          <a:prstGeom prst="rect">
            <a:avLst/>
          </a:prstGeom>
        </p:spPr>
      </p:pic>
      <p:pic>
        <p:nvPicPr>
          <p:cNvPr id="8" name="Picture 7" descr="ariane5-pic3.png">
            <a:extLst>
              <a:ext uri="{FF2B5EF4-FFF2-40B4-BE49-F238E27FC236}">
                <a16:creationId xmlns:a16="http://schemas.microsoft.com/office/drawing/2014/main" id="{5CC34327-C3A9-41FF-9527-872CFD2FB3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117" y="3683000"/>
            <a:ext cx="2129896" cy="3175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B283DAB-ACC8-5E08-0B7E-5B4424698EBB}"/>
              </a:ext>
            </a:extLst>
          </p:cNvPr>
          <p:cNvSpPr txBox="1"/>
          <p:nvPr/>
        </p:nvSpPr>
        <p:spPr>
          <a:xfrm>
            <a:off x="6805245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3079CB-CFAE-B60B-3BBE-09EAD8193D1E}"/>
              </a:ext>
            </a:extLst>
          </p:cNvPr>
          <p:cNvSpPr txBox="1"/>
          <p:nvPr/>
        </p:nvSpPr>
        <p:spPr>
          <a:xfrm>
            <a:off x="9220199" y="1283678"/>
            <a:ext cx="1078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E253-6DC2-4F83-B9E7-24E6B95D4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bugs can result in massive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FDDF-A1D8-41D9-9A88-C30F229E2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472"/>
            <a:ext cx="5224636" cy="5029200"/>
          </a:xfrm>
        </p:spPr>
        <p:txBody>
          <a:bodyPr/>
          <a:lstStyle/>
          <a:p>
            <a:r>
              <a:rPr lang="en-US" dirty="0"/>
              <a:t>2014 vulnerability in OpenSSL</a:t>
            </a:r>
          </a:p>
          <a:p>
            <a:pPr lvl="1"/>
            <a:endParaRPr lang="en-US" dirty="0"/>
          </a:p>
          <a:p>
            <a:r>
              <a:rPr lang="en-US" dirty="0"/>
              <a:t>Clients can check if server is active by sending a message and listening for echoed response</a:t>
            </a:r>
          </a:p>
          <a:p>
            <a:pPr lvl="1"/>
            <a:endParaRPr lang="en-US" dirty="0"/>
          </a:p>
          <a:p>
            <a:r>
              <a:rPr lang="en-US" dirty="0"/>
              <a:t>C library forgot to check bounds of array and could be abused to return important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9D5F6-3A83-4D1A-85B6-9B975826E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9ACDB4-7B64-4924-A426-7592704E36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1206"/>
          <a:stretch/>
        </p:blipFill>
        <p:spPr>
          <a:xfrm>
            <a:off x="5850802" y="860597"/>
            <a:ext cx="5928894" cy="28732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3CBABF-7545-5F96-76B0-34DDE7EC45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794"/>
          <a:stretch/>
        </p:blipFill>
        <p:spPr>
          <a:xfrm>
            <a:off x="5850802" y="3733800"/>
            <a:ext cx="5928894" cy="3015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62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1CD6-9090-4367-B0E1-1DCF064A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realities impact software performance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2301C-B0AF-41D9-A87A-2119B429C4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Abstracted lower-level details can affect performance a lot!</a:t>
            </a:r>
          </a:p>
          <a:p>
            <a:r>
              <a:rPr lang="en-US" dirty="0"/>
              <a:t>Question: does the order of iterating through an array matter?</a:t>
            </a:r>
          </a:p>
          <a:p>
            <a:pPr lvl="1"/>
            <a:r>
              <a:rPr lang="en-US" dirty="0"/>
              <a:t>Each column in a row OR each row in a column?</a:t>
            </a:r>
          </a:p>
          <a:p>
            <a:r>
              <a:rPr lang="en-US" dirty="0"/>
              <a:t>Answer: right code is 10-32 times slower on Intel systems</a:t>
            </a:r>
          </a:p>
          <a:p>
            <a:pPr lvl="1"/>
            <a:r>
              <a:rPr lang="en-US" dirty="0"/>
              <a:t>Due to cache design and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21F26-2ED2-415A-8A07-DC925BAD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B82559-E426-4944-B116-8D786025753D}"/>
              </a:ext>
            </a:extLst>
          </p:cNvPr>
          <p:cNvSpPr>
            <a:spLocks/>
          </p:cNvSpPr>
          <p:nvPr/>
        </p:nvSpPr>
        <p:spPr bwMode="auto">
          <a:xfrm>
            <a:off x="6054654" y="3680981"/>
            <a:ext cx="4701232" cy="2937053"/>
          </a:xfrm>
          <a:prstGeom prst="rect">
            <a:avLst/>
          </a:prstGeom>
          <a:solidFill>
            <a:srgbClr val="D3F2D3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copyji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src[i][j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C7BE17-FB2D-4D3A-B543-B23595C70600}"/>
              </a:ext>
            </a:extLst>
          </p:cNvPr>
          <p:cNvSpPr>
            <a:spLocks/>
          </p:cNvSpPr>
          <p:nvPr/>
        </p:nvSpPr>
        <p:spPr bwMode="auto">
          <a:xfrm>
            <a:off x="900953" y="3680981"/>
            <a:ext cx="4701232" cy="2937053"/>
          </a:xfrm>
          <a:prstGeom prst="rect">
            <a:avLst/>
          </a:prstGeom>
          <a:solidFill>
            <a:srgbClr val="F8F6D9"/>
          </a:solidFill>
          <a:ln w="635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63500" tIns="63500" rIns="63500" bIns="63500">
            <a:prstTxWarp prst="textNoShape">
              <a:avLst/>
            </a:prstTxWarp>
          </a:bodyPr>
          <a:lstStyle/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void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copyij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(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[4096][4096],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int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[4096][4096])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{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=0;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&lt;4096; 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++){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for (int j=0; j&lt;4096; </a:t>
            </a:r>
            <a:r>
              <a:rPr lang="en-US" sz="2000" dirty="0" err="1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j++</a:t>
            </a:r>
            <a:r>
              <a:rPr lang="en-US" sz="2000" dirty="0">
                <a:solidFill>
                  <a:srgbClr val="21218A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){</a:t>
            </a: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ea typeface="Monaco" charset="0"/>
              <a:cs typeface="Monaco" charset="0"/>
              <a:sym typeface="Monaco" charset="0"/>
            </a:endParaRP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 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dst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 = 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src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[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][j];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  }</a:t>
            </a:r>
          </a:p>
          <a:p>
            <a:pPr algn="l">
              <a:tabLst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  <a:tab pos="914400" algn="l"/>
                <a:tab pos="2286000" algn="l"/>
              </a:tabLst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B9FA08-50AB-47C4-BF2A-FC1C78921777}"/>
              </a:ext>
            </a:extLst>
          </p:cNvPr>
          <p:cNvGrpSpPr>
            <a:grpSpLocks/>
          </p:cNvGrpSpPr>
          <p:nvPr/>
        </p:nvGrpSpPr>
        <p:grpSpPr bwMode="auto">
          <a:xfrm>
            <a:off x="5375891" y="4857518"/>
            <a:ext cx="953036" cy="321971"/>
            <a:chOff x="0" y="0"/>
            <a:chExt cx="480" cy="144"/>
          </a:xfrm>
        </p:grpSpPr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59180086-2C36-4B35-8DA1-BB5C6D6F77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618FD208-D48E-488D-B672-94ED05C0DA7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0800000" flipH="1">
              <a:off x="0" y="0"/>
              <a:ext cx="480" cy="144"/>
            </a:xfrm>
            <a:prstGeom prst="line">
              <a:avLst/>
            </a:prstGeom>
            <a:noFill/>
            <a:ln w="38100" cap="flat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2268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C2B7-F90B-4880-A78F-917B41DC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CS213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61AE-F8EE-464A-A305-1CE1B693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through abstractions to understand how computer processors and memories affect software design and performance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Introduce concepts of “computer systems” areas:</a:t>
            </a:r>
          </a:p>
          <a:p>
            <a:pPr lvl="1"/>
            <a:r>
              <a:rPr lang="en-US" dirty="0"/>
              <a:t>Architecture, Compilers, Security, Networks, Operating Systems,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3900B-B44A-4FD7-B9EB-18E8482D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062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CFF3-E7D9-43BF-A9A9-C65F7528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design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78395-4007-4A27-8135-EA52AF396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Most systems courses are builder-centric</a:t>
            </a:r>
          </a:p>
          <a:p>
            <a:pPr lvl="1"/>
            <a:r>
              <a:rPr lang="en-US" b="1" dirty="0"/>
              <a:t>Computer Architecture</a:t>
            </a:r>
            <a:r>
              <a:rPr lang="en-US" dirty="0"/>
              <a:t>: design a pipelined processor in Verilog</a:t>
            </a:r>
          </a:p>
          <a:p>
            <a:pPr lvl="1"/>
            <a:r>
              <a:rPr lang="en-US" b="1" dirty="0"/>
              <a:t>Operating Systems</a:t>
            </a:r>
            <a:r>
              <a:rPr lang="en-US" dirty="0"/>
              <a:t>: implement portions of an operating system</a:t>
            </a:r>
          </a:p>
          <a:p>
            <a:pPr lvl="1"/>
            <a:r>
              <a:rPr lang="en-US" b="1" dirty="0"/>
              <a:t>Compilers</a:t>
            </a:r>
            <a:r>
              <a:rPr lang="en-US" dirty="0"/>
              <a:t>: write a compiler for a simple language</a:t>
            </a:r>
          </a:p>
          <a:p>
            <a:pPr lvl="1"/>
            <a:r>
              <a:rPr lang="en-US" b="1" dirty="0"/>
              <a:t>Networking</a:t>
            </a:r>
            <a:r>
              <a:rPr lang="en-US" dirty="0"/>
              <a:t>: implement and simulate network protocols</a:t>
            </a:r>
          </a:p>
          <a:p>
            <a:pPr lvl="1"/>
            <a:r>
              <a:rPr lang="en-US" dirty="0"/>
              <a:t>Fun, for sure</a:t>
            </a:r>
          </a:p>
          <a:p>
            <a:pPr lvl="2"/>
            <a:r>
              <a:rPr lang="en-US" dirty="0"/>
              <a:t>But ultimately, many more of you will </a:t>
            </a:r>
            <a:r>
              <a:rPr lang="en-US" b="1" i="1" dirty="0"/>
              <a:t>build on </a:t>
            </a:r>
            <a:r>
              <a:rPr lang="en-US" dirty="0"/>
              <a:t>systems</a:t>
            </a:r>
          </a:p>
          <a:p>
            <a:pPr lvl="2"/>
            <a:r>
              <a:rPr lang="en-US" dirty="0"/>
              <a:t>Rather than </a:t>
            </a:r>
            <a:r>
              <a:rPr lang="en-US" b="1" i="1" dirty="0"/>
              <a:t>build systems</a:t>
            </a:r>
            <a:r>
              <a:rPr lang="en-US" dirty="0"/>
              <a:t> directly</a:t>
            </a:r>
          </a:p>
          <a:p>
            <a:pPr lvl="2"/>
            <a:endParaRPr lang="en-US" dirty="0"/>
          </a:p>
          <a:p>
            <a:r>
              <a:rPr lang="en-US" dirty="0"/>
              <a:t>This course is programmer-centric</a:t>
            </a:r>
          </a:p>
          <a:p>
            <a:pPr lvl="1"/>
            <a:r>
              <a:rPr lang="en-US" dirty="0"/>
              <a:t>Purpose is to show that by knowing more about the underlying system, one can be more effective as a programmer</a:t>
            </a:r>
          </a:p>
          <a:p>
            <a:pPr lvl="1"/>
            <a:r>
              <a:rPr lang="en-US" dirty="0"/>
              <a:t>Not just a course for dedicated hackers</a:t>
            </a:r>
          </a:p>
          <a:p>
            <a:pPr lvl="2"/>
            <a:r>
              <a:rPr lang="en-US" b="1" dirty="0"/>
              <a:t>We want to bring out the hacker in everyone!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DA08-8996-4E0A-A989-690B90935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b="1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60170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758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TA (1)</a:t>
            </a:r>
          </a:p>
          <a:p>
            <a:pPr lvl="1"/>
            <a:r>
              <a:rPr lang="en-US" dirty="0"/>
              <a:t>Mohammad </a:t>
            </a:r>
            <a:r>
              <a:rPr lang="en-US" dirty="0" err="1"/>
              <a:t>Kavousi</a:t>
            </a:r>
            <a:endParaRPr lang="en-US" dirty="0"/>
          </a:p>
          <a:p>
            <a:pPr lvl="2"/>
            <a:r>
              <a:rPr lang="en-US" dirty="0"/>
              <a:t>PhD student in Computer Science</a:t>
            </a:r>
          </a:p>
          <a:p>
            <a:endParaRPr lang="en-US" dirty="0"/>
          </a:p>
          <a:p>
            <a:r>
              <a:rPr lang="en-US" dirty="0"/>
              <a:t>PMs (15):</a:t>
            </a:r>
          </a:p>
          <a:p>
            <a:pPr lvl="1"/>
            <a:r>
              <a:rPr lang="en-US" dirty="0"/>
              <a:t>Alex Kang		Elena Fabian</a:t>
            </a:r>
          </a:p>
          <a:p>
            <a:pPr lvl="1"/>
            <a:r>
              <a:rPr lang="en-US" dirty="0"/>
              <a:t>Ethan </a:t>
            </a:r>
            <a:r>
              <a:rPr lang="en-US" dirty="0" err="1"/>
              <a:t>Havemann</a:t>
            </a:r>
            <a:r>
              <a:rPr lang="en-US" dirty="0"/>
              <a:t>	Evan Waite</a:t>
            </a:r>
          </a:p>
          <a:p>
            <a:pPr lvl="1"/>
            <a:r>
              <a:rPr lang="en-US" dirty="0"/>
              <a:t>Jerry Han		Hannia Valera</a:t>
            </a:r>
          </a:p>
          <a:p>
            <a:pPr lvl="1"/>
            <a:r>
              <a:rPr lang="en-US" dirty="0"/>
              <a:t>Harita </a:t>
            </a:r>
            <a:r>
              <a:rPr lang="en-US" dirty="0" err="1"/>
              <a:t>Duggirala</a:t>
            </a:r>
            <a:r>
              <a:rPr lang="en-US" dirty="0"/>
              <a:t>	Jay Park</a:t>
            </a:r>
          </a:p>
          <a:p>
            <a:pPr lvl="1"/>
            <a:r>
              <a:rPr lang="en-US" dirty="0"/>
              <a:t>Joseph Grantham	Max Glass</a:t>
            </a:r>
          </a:p>
          <a:p>
            <a:pPr lvl="1"/>
            <a:r>
              <a:rPr lang="en-US" dirty="0"/>
              <a:t>Rachana </a:t>
            </a:r>
            <a:r>
              <a:rPr lang="en-US" dirty="0" err="1"/>
              <a:t>Aluri</a:t>
            </a:r>
            <a:r>
              <a:rPr lang="en-US" dirty="0"/>
              <a:t>		Robert Pritchard</a:t>
            </a:r>
          </a:p>
          <a:p>
            <a:pPr lvl="1"/>
            <a:r>
              <a:rPr lang="en-US" dirty="0"/>
              <a:t>Ryan Wong		Daniel Lee</a:t>
            </a:r>
          </a:p>
          <a:p>
            <a:pPr lvl="1"/>
            <a:r>
              <a:rPr lang="en-US" dirty="0"/>
              <a:t>Vikram </a:t>
            </a:r>
            <a:r>
              <a:rPr lang="en-US" dirty="0" err="1"/>
              <a:t>Achuthan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C19BED-B606-4451-A434-E676B5C0862D}"/>
              </a:ext>
            </a:extLst>
          </p:cNvPr>
          <p:cNvSpPr txBox="1"/>
          <p:nvPr/>
        </p:nvSpPr>
        <p:spPr>
          <a:xfrm>
            <a:off x="6894094" y="4470400"/>
            <a:ext cx="4686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Their role: support student 	questions via office 	hours and piazza</a:t>
            </a:r>
          </a:p>
        </p:txBody>
      </p:sp>
    </p:spTree>
    <p:extLst>
      <p:ext uri="{BB962C8B-B14F-4D97-AF65-F5344CB8AC3E}">
        <p14:creationId xmlns:p14="http://schemas.microsoft.com/office/powerpoint/2010/main" val="300501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1A85-C3DB-4F8D-A777-1B0EC764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CS213!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6B64-3C4D-44D1-871B-3899EB65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brief: how </a:t>
            </a:r>
            <a:r>
              <a:rPr lang="en-US" i="1" dirty="0"/>
              <a:t>does</a:t>
            </a:r>
            <a:r>
              <a:rPr lang="en-US" dirty="0"/>
              <a:t> a computer work anyway?</a:t>
            </a:r>
          </a:p>
          <a:p>
            <a:endParaRPr lang="en-US" dirty="0"/>
          </a:p>
          <a:p>
            <a:r>
              <a:rPr lang="en-US" dirty="0"/>
              <a:t>We will explore that question across four major sections:</a:t>
            </a:r>
          </a:p>
          <a:p>
            <a:pPr lvl="1"/>
            <a:r>
              <a:rPr lang="en-US" b="1" dirty="0"/>
              <a:t>Representations</a:t>
            </a:r>
            <a:r>
              <a:rPr lang="en-US" dirty="0"/>
              <a:t> of information on a computer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machine</a:t>
            </a:r>
            <a:r>
              <a:rPr lang="en-US" dirty="0"/>
              <a:t> executes software</a:t>
            </a:r>
          </a:p>
          <a:p>
            <a:pPr lvl="1"/>
            <a:r>
              <a:rPr lang="en-US" dirty="0"/>
              <a:t>How </a:t>
            </a:r>
            <a:r>
              <a:rPr lang="en-US" b="1" dirty="0"/>
              <a:t>memory</a:t>
            </a:r>
            <a:r>
              <a:rPr lang="en-US" dirty="0"/>
              <a:t> is organized</a:t>
            </a:r>
          </a:p>
          <a:p>
            <a:pPr lvl="1"/>
            <a:r>
              <a:rPr lang="en-US" dirty="0"/>
              <a:t>How the </a:t>
            </a:r>
            <a:r>
              <a:rPr lang="en-US" b="1" dirty="0"/>
              <a:t>operating system </a:t>
            </a:r>
            <a:r>
              <a:rPr lang="en-US" dirty="0"/>
              <a:t>manages this all for efficiency and security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BCD7-4C2E-4F85-9AB4-39287122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040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1FC3-CC7B-4F66-8BC6-142D57085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details - how to learn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CCD54-D7B9-4001-8086-1C5EB1F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Lectures: here in class, Tuesdays and Thursdays</a:t>
            </a:r>
          </a:p>
          <a:p>
            <a:pPr lvl="1"/>
            <a:r>
              <a:rPr lang="en-US" dirty="0"/>
              <a:t>Please attend and ask questions!</a:t>
            </a:r>
          </a:p>
          <a:p>
            <a:pPr lvl="1"/>
            <a:r>
              <a:rPr lang="en-US" dirty="0"/>
              <a:t>Panopto tab on Canvas should have best-effort recordings (a few hours later) and I also post the slides right before class</a:t>
            </a:r>
          </a:p>
          <a:p>
            <a:pPr lvl="1"/>
            <a:endParaRPr lang="en-US" dirty="0"/>
          </a:p>
          <a:p>
            <a:r>
              <a:rPr lang="en-US" dirty="0"/>
              <a:t>Textbook:</a:t>
            </a:r>
          </a:p>
          <a:p>
            <a:pPr lvl="1"/>
            <a:r>
              <a:rPr lang="en-US" dirty="0"/>
              <a:t>Computer Systems: A Programmer’s Perspective </a:t>
            </a:r>
            <a:r>
              <a:rPr lang="en-US" b="1" dirty="0"/>
              <a:t>3</a:t>
            </a:r>
            <a:r>
              <a:rPr lang="en-US" b="1" baseline="30000" dirty="0"/>
              <a:t>rd</a:t>
            </a:r>
            <a:r>
              <a:rPr lang="en-US" b="1" dirty="0"/>
              <a:t> Edition</a:t>
            </a:r>
          </a:p>
          <a:p>
            <a:pPr lvl="1"/>
            <a:r>
              <a:rPr lang="en-US" dirty="0"/>
              <a:t>A </a:t>
            </a:r>
            <a:r>
              <a:rPr lang="en-US" i="1" dirty="0"/>
              <a:t>very</a:t>
            </a:r>
            <a:r>
              <a:rPr lang="en-US" dirty="0"/>
              <a:t> useful reference</a:t>
            </a:r>
          </a:p>
          <a:p>
            <a:pPr lvl="1"/>
            <a:endParaRPr lang="en-US" dirty="0"/>
          </a:p>
          <a:p>
            <a:r>
              <a:rPr lang="en-US" dirty="0"/>
              <a:t>Office hours: (starting next week)</a:t>
            </a:r>
          </a:p>
          <a:p>
            <a:pPr lvl="1"/>
            <a:r>
              <a:rPr lang="en-US" dirty="0"/>
              <a:t>Likely a mix of mostly in-person and some online</a:t>
            </a:r>
          </a:p>
          <a:p>
            <a:pPr lvl="1"/>
            <a:r>
              <a:rPr lang="en-US" dirty="0"/>
              <a:t>More info will be posted to Piazza when schedule is ready</a:t>
            </a:r>
          </a:p>
          <a:p>
            <a:pPr lvl="2"/>
            <a:r>
              <a:rPr lang="en-US" dirty="0"/>
              <a:t>Can reach out on Piazza to schedule a meeting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13F324-17FB-476A-82E1-40D3291A7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11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2ED3E-5B9A-44ED-8E3C-6D2A9F89E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0E40F-D094-433D-ACE9-55F99A08B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and office hours are always an option!</a:t>
            </a:r>
          </a:p>
          <a:p>
            <a:pPr lvl="1"/>
            <a:r>
              <a:rPr lang="en-US" dirty="0"/>
              <a:t>We can do extra questions right after class too</a:t>
            </a:r>
          </a:p>
          <a:p>
            <a:pPr lvl="1"/>
            <a:endParaRPr lang="en-US" dirty="0"/>
          </a:p>
          <a:p>
            <a:r>
              <a:rPr lang="en-US" dirty="0"/>
              <a:t>Piazza: (similar to </a:t>
            </a:r>
            <a:r>
              <a:rPr lang="en-US" dirty="0" err="1"/>
              <a:t>Campuswire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Post questions</a:t>
            </a:r>
          </a:p>
          <a:p>
            <a:pPr lvl="1"/>
            <a:r>
              <a:rPr lang="en-US" dirty="0"/>
              <a:t>Answer each other’s questions</a:t>
            </a:r>
          </a:p>
          <a:p>
            <a:pPr lvl="1"/>
            <a:r>
              <a:rPr lang="en-US" dirty="0"/>
              <a:t>Find lab partners</a:t>
            </a:r>
          </a:p>
          <a:p>
            <a:pPr lvl="1"/>
            <a:r>
              <a:rPr lang="en-US" dirty="0"/>
              <a:t>Find posts from the course staff</a:t>
            </a:r>
          </a:p>
          <a:p>
            <a:pPr lvl="1"/>
            <a:r>
              <a:rPr lang="en-US" dirty="0"/>
              <a:t>Post private info just to course staff</a:t>
            </a:r>
          </a:p>
          <a:p>
            <a:pPr lvl="1"/>
            <a:endParaRPr lang="en-US" dirty="0"/>
          </a:p>
          <a:p>
            <a:r>
              <a:rPr lang="en-US" dirty="0"/>
              <a:t>Please do not email me! Post to Piazza instead!</a:t>
            </a:r>
          </a:p>
          <a:p>
            <a:pPr lvl="1"/>
            <a:r>
              <a:rPr lang="en-US" dirty="0"/>
              <a:t>I’ll be updating roster again a few times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A8325-A71A-4B56-B760-217371E3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0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Grade breakdown</a:t>
            </a:r>
          </a:p>
          <a:p>
            <a:pPr lvl="1"/>
            <a:r>
              <a:rPr lang="en-US" dirty="0"/>
              <a:t>50% Programming Labs 	(4 labs at 12.5% each)</a:t>
            </a:r>
          </a:p>
          <a:p>
            <a:pPr lvl="1"/>
            <a:r>
              <a:rPr lang="en-US" dirty="0"/>
              <a:t>20% </a:t>
            </a:r>
            <a:r>
              <a:rPr lang="en-US" dirty="0" err="1"/>
              <a:t>Homeworks</a:t>
            </a:r>
            <a:r>
              <a:rPr lang="en-US" dirty="0"/>
              <a:t> 		(4 </a:t>
            </a:r>
            <a:r>
              <a:rPr lang="en-US" dirty="0" err="1"/>
              <a:t>homeworks</a:t>
            </a:r>
            <a:r>
              <a:rPr lang="en-US" dirty="0"/>
              <a:t> at 5% each)</a:t>
            </a:r>
          </a:p>
          <a:p>
            <a:pPr lvl="1"/>
            <a:r>
              <a:rPr lang="en-US" dirty="0"/>
              <a:t>15% Midterm Exam 1</a:t>
            </a:r>
          </a:p>
          <a:p>
            <a:pPr lvl="1"/>
            <a:r>
              <a:rPr lang="en-US" dirty="0"/>
              <a:t>15% Midterm Exam 2</a:t>
            </a:r>
          </a:p>
          <a:p>
            <a:endParaRPr lang="en-US" dirty="0"/>
          </a:p>
          <a:p>
            <a:r>
              <a:rPr lang="en-US" dirty="0"/>
              <a:t>Exact number to letter mapping is a little flexible</a:t>
            </a:r>
          </a:p>
          <a:p>
            <a:pPr lvl="1"/>
            <a:r>
              <a:rPr lang="en-US" dirty="0"/>
              <a:t>But this course is NOT curved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6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9DB79-3533-4EF1-9A06-95DDE772F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15EF-CB15-4D6E-BF01-209A114E9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 labs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Pack Lab</a:t>
            </a:r>
            <a:r>
              <a:rPr lang="en-US" sz="1800" dirty="0"/>
              <a:t> </a:t>
            </a:r>
            <a:r>
              <a:rPr lang="en-US" dirty="0"/>
              <a:t>– manipulate bits and bytes of a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Bomb Lab – deconstruct software to understand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Attack Lab – exploit security vulnerabilities in software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SETI Lab – make software faster with concurrency</a:t>
            </a:r>
          </a:p>
          <a:p>
            <a:pPr lvl="1"/>
            <a:endParaRPr lang="en-US" dirty="0"/>
          </a:p>
          <a:p>
            <a:r>
              <a:rPr lang="en-US" dirty="0"/>
              <a:t>Work on these preferably as a group of two</a:t>
            </a:r>
          </a:p>
          <a:p>
            <a:pPr lvl="1"/>
            <a:r>
              <a:rPr lang="en-US" dirty="0"/>
              <a:t>Work together and don’t split up assignments (otherwise you won’t learn)</a:t>
            </a:r>
          </a:p>
          <a:p>
            <a:pPr lvl="1"/>
            <a:r>
              <a:rPr lang="en-US" dirty="0"/>
              <a:t>Individual is acceptable but less good</a:t>
            </a:r>
          </a:p>
          <a:p>
            <a:pPr lvl="1"/>
            <a:r>
              <a:rPr lang="en-US" dirty="0"/>
              <a:t>We’ll do a pairing survey if you don’t already have a partner in mind</a:t>
            </a:r>
          </a:p>
          <a:p>
            <a:pPr lvl="1"/>
            <a:endParaRPr lang="en-US" dirty="0"/>
          </a:p>
          <a:p>
            <a:r>
              <a:rPr lang="en-US" dirty="0"/>
              <a:t>Very different from CS211 style projects</a:t>
            </a:r>
          </a:p>
          <a:p>
            <a:pPr lvl="1"/>
            <a:r>
              <a:rPr lang="en-US" dirty="0"/>
              <a:t>Emphasis on the thinking rather than the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05E7-994C-480E-B1D0-6FB9A0B1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265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13CC6-6ACA-E36C-4008-58CDCD212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difficult ranking (ranked by past PMs)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5BC18-E55D-9E55-46FA-2D5D3DA74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752304"/>
            <a:ext cx="10972800" cy="1419895"/>
          </a:xfrm>
        </p:spPr>
        <p:txBody>
          <a:bodyPr>
            <a:normAutofit/>
          </a:bodyPr>
          <a:lstStyle/>
          <a:p>
            <a:r>
              <a:rPr lang="en-US" dirty="0"/>
              <a:t>Be warned: Bomb Lab and SETI Lab are during the busiest parts of the quarter</a:t>
            </a:r>
          </a:p>
          <a:p>
            <a:pPr lvl="1"/>
            <a:r>
              <a:rPr lang="en-US" dirty="0"/>
              <a:t>Midterm exam season and last week of quarter, respectively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10744-760A-1ACF-98F5-FBA6B13BA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33BF401-B43E-EE16-FD47-270F03C85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785652"/>
              </p:ext>
            </p:extLst>
          </p:nvPr>
        </p:nvGraphicFramePr>
        <p:xfrm>
          <a:off x="607595" y="1250576"/>
          <a:ext cx="10972799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9151">
                  <a:extLst>
                    <a:ext uri="{9D8B030D-6E8A-4147-A177-3AD203B41FA5}">
                      <a16:colId xmlns:a16="http://schemas.microsoft.com/office/drawing/2014/main" val="1013592865"/>
                    </a:ext>
                  </a:extLst>
                </a:gridCol>
                <a:gridCol w="2204501">
                  <a:extLst>
                    <a:ext uri="{9D8B030D-6E8A-4147-A177-3AD203B41FA5}">
                      <a16:colId xmlns:a16="http://schemas.microsoft.com/office/drawing/2014/main" val="1027008220"/>
                    </a:ext>
                  </a:extLst>
                </a:gridCol>
                <a:gridCol w="6309147">
                  <a:extLst>
                    <a:ext uri="{9D8B030D-6E8A-4147-A177-3AD203B41FA5}">
                      <a16:colId xmlns:a16="http://schemas.microsoft.com/office/drawing/2014/main" val="4256219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Difficulty (out of 10)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What is challenging about it?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0169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1. Pack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2023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2. Bomb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Interpreting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631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3. Attack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Debugging what’s going wrong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09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4. SETI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C programming AND big codebase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2047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7359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4861E-E687-4A0B-8C99-35BEB47B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05FAD-B3EE-490F-AF9D-5EE5BD09F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Worksheet-style practice problems to help you actually understand what’s going on and practice for exams</a:t>
            </a:r>
          </a:p>
          <a:p>
            <a:pPr lvl="1"/>
            <a:r>
              <a:rPr lang="en-US" dirty="0"/>
              <a:t>This class can feel a little like a math class sometimes</a:t>
            </a:r>
          </a:p>
          <a:p>
            <a:pPr lvl="1"/>
            <a:r>
              <a:rPr lang="en-US" dirty="0"/>
              <a:t>(But not all the time! I promise)</a:t>
            </a:r>
          </a:p>
          <a:p>
            <a:endParaRPr lang="en-US" dirty="0"/>
          </a:p>
          <a:p>
            <a:r>
              <a:rPr lang="en-US" dirty="0"/>
              <a:t>Four </a:t>
            </a:r>
            <a:r>
              <a:rPr lang="en-US" dirty="0" err="1"/>
              <a:t>homeworks</a:t>
            </a:r>
            <a:r>
              <a:rPr lang="en-US" dirty="0"/>
              <a:t> that cover class topics</a:t>
            </a:r>
          </a:p>
          <a:p>
            <a:pPr lvl="1"/>
            <a:r>
              <a:rPr lang="en-US" dirty="0"/>
              <a:t>The first releases on Thursday!</a:t>
            </a:r>
          </a:p>
          <a:p>
            <a:pPr lvl="1"/>
            <a:endParaRPr lang="en-US" dirty="0"/>
          </a:p>
          <a:p>
            <a:r>
              <a:rPr lang="en-US" dirty="0"/>
              <a:t>Important practice, but not meant to be too difficult</a:t>
            </a:r>
          </a:p>
          <a:p>
            <a:pPr lvl="1"/>
            <a:r>
              <a:rPr lang="en-US" dirty="0"/>
              <a:t>Last quarter 90% of the class had an A- or better on these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536AE9-48B0-4535-93F9-9191BF170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5940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D721F-8167-44C5-B226-AA1E57FC4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44653-9AF2-44B6-AA98-61E2F6AA2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First midterm exam will be during class time</a:t>
            </a:r>
          </a:p>
          <a:p>
            <a:pPr lvl="1"/>
            <a:endParaRPr lang="en-US" dirty="0"/>
          </a:p>
          <a:p>
            <a:r>
              <a:rPr lang="en-US" dirty="0"/>
              <a:t>Second midterm exam will be during exam week</a:t>
            </a:r>
          </a:p>
          <a:p>
            <a:pPr lvl="1"/>
            <a:r>
              <a:rPr lang="en-US" b="1" dirty="0"/>
              <a:t>Important:</a:t>
            </a:r>
            <a:r>
              <a:rPr lang="en-US" dirty="0"/>
              <a:t> Tuesday of exam week is our scheduled slot</a:t>
            </a:r>
          </a:p>
          <a:p>
            <a:endParaRPr lang="en-US" dirty="0"/>
          </a:p>
          <a:p>
            <a:r>
              <a:rPr lang="en-US" dirty="0"/>
              <a:t>Not cumulative, second midterm is second half of class</a:t>
            </a:r>
          </a:p>
          <a:p>
            <a:pPr lvl="1"/>
            <a:r>
              <a:rPr lang="en-US" dirty="0"/>
              <a:t>But material in this class builds on itself…</a:t>
            </a:r>
          </a:p>
          <a:p>
            <a:pPr lvl="1"/>
            <a:endParaRPr lang="en-US" dirty="0"/>
          </a:p>
          <a:p>
            <a:r>
              <a:rPr lang="en-US" dirty="0"/>
              <a:t>Exams are serious in CS213. They’re how we judge your individual understanding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7D124-09E4-406D-B099-F79FD3EB9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23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8071-FFF5-1CEF-4FC6-431F19898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special policies in CS213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6C6A1-1996-5234-5ABE-F98D8CF2C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Minimum midterm average rule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Late policy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Slip days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73346-5A6F-6D69-F660-B6D870776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407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4843-47F4-F9C3-7548-A66F8EEEC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Weighing midterm exams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3EA97-818A-1CDF-151B-B2B763733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concern in CS213: we allow lots of group work</a:t>
            </a:r>
          </a:p>
          <a:p>
            <a:pPr lvl="1"/>
            <a:r>
              <a:rPr lang="en-US" dirty="0"/>
              <a:t>But we need to individually assess you as well</a:t>
            </a:r>
          </a:p>
          <a:p>
            <a:pPr lvl="1"/>
            <a:r>
              <a:rPr lang="en-US" dirty="0"/>
              <a:t>Especially to make sure that you’re ready for future systems courses</a:t>
            </a:r>
          </a:p>
          <a:p>
            <a:pPr lvl="1"/>
            <a:endParaRPr lang="en-US" dirty="0"/>
          </a:p>
          <a:p>
            <a:r>
              <a:rPr lang="en-US" dirty="0"/>
              <a:t>Normal way to do this is make the exams a huge portion of your grade (like 50%+)</a:t>
            </a:r>
          </a:p>
          <a:p>
            <a:pPr lvl="1"/>
            <a:r>
              <a:rPr lang="en-US" dirty="0"/>
              <a:t>We really don’t want to do that in CS213</a:t>
            </a:r>
          </a:p>
          <a:p>
            <a:pPr lvl="1"/>
            <a:r>
              <a:rPr lang="en-US" dirty="0"/>
              <a:t>Not fun to have your letter grade decided by a single test</a:t>
            </a:r>
          </a:p>
          <a:p>
            <a:pPr lvl="1"/>
            <a:endParaRPr lang="en-US" dirty="0"/>
          </a:p>
          <a:p>
            <a:r>
              <a:rPr lang="en-US" dirty="0"/>
              <a:t>Compromise: require a minimum average exam grade to pass</a:t>
            </a:r>
          </a:p>
          <a:p>
            <a:pPr lvl="1"/>
            <a:r>
              <a:rPr lang="en-US" dirty="0"/>
              <a:t>But still keep exam weights low so most of your grade is the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2F181-C5B8-7115-DB88-9723ABFC2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8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1E3B-DA85-9333-5018-451CBCDC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Midterm Average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3042B-47D9-2474-5705-F797BE03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pass, you need at least a 65% average across the two exams</a:t>
            </a:r>
          </a:p>
          <a:p>
            <a:pPr lvl="1"/>
            <a:r>
              <a:rPr lang="en-US" dirty="0"/>
              <a:t>Overall exam averages are usually in the high 70%s</a:t>
            </a:r>
          </a:p>
          <a:p>
            <a:pPr lvl="1"/>
            <a:r>
              <a:rPr lang="en-US" dirty="0"/>
              <a:t>Examples:  60% and 70%    or    80% and 50%    or    65% and 65%</a:t>
            </a:r>
          </a:p>
          <a:p>
            <a:pPr lvl="1"/>
            <a:endParaRPr lang="en-US" dirty="0"/>
          </a:p>
          <a:p>
            <a:r>
              <a:rPr lang="en-US" dirty="0"/>
              <a:t>BUT, we do want to reward improvement</a:t>
            </a:r>
          </a:p>
          <a:p>
            <a:pPr lvl="1"/>
            <a:r>
              <a:rPr lang="en-US" dirty="0"/>
              <a:t>The average rule waived if your </a:t>
            </a:r>
            <a:r>
              <a:rPr lang="en-US" b="1" dirty="0"/>
              <a:t>second midterm is 85% or higher</a:t>
            </a:r>
          </a:p>
          <a:p>
            <a:pPr lvl="1"/>
            <a:r>
              <a:rPr lang="en-US" dirty="0"/>
              <a:t>30% and 85% (would be 57% average) has no penalty</a:t>
            </a:r>
          </a:p>
          <a:p>
            <a:pPr lvl="1"/>
            <a:r>
              <a:rPr lang="en-US" dirty="0"/>
              <a:t>Bottom line: either do well </a:t>
            </a:r>
            <a:r>
              <a:rPr lang="en-US" b="1" dirty="0"/>
              <a:t>or</a:t>
            </a:r>
            <a:r>
              <a:rPr lang="en-US" dirty="0"/>
              <a:t> show significant improvement</a:t>
            </a:r>
          </a:p>
          <a:p>
            <a:pPr lvl="1"/>
            <a:endParaRPr lang="en-US" dirty="0"/>
          </a:p>
          <a:p>
            <a:r>
              <a:rPr lang="en-US" dirty="0"/>
              <a:t>By the numbers:</a:t>
            </a:r>
          </a:p>
          <a:p>
            <a:pPr lvl="1"/>
            <a:r>
              <a:rPr lang="en-US" dirty="0"/>
              <a:t>In Fall 2023, it affected 6 students out of 140</a:t>
            </a:r>
          </a:p>
          <a:p>
            <a:pPr lvl="1"/>
            <a:r>
              <a:rPr lang="en-US" dirty="0"/>
              <a:t>However: ~15 more dropped after first midterm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222C9-EC5F-B1B4-0287-49B2F7C0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1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3240F-697F-316E-827A-613D07E1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Asking questions, four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93000-0B02-7449-3F20-D36E7EAC7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during lecture!</a:t>
            </a:r>
          </a:p>
          <a:p>
            <a:pPr lvl="1"/>
            <a:r>
              <a:rPr lang="en-US" dirty="0"/>
              <a:t>I’ll let you know if I need to move on for now and answer you after class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We’ll take breaks during lecture</a:t>
            </a:r>
          </a:p>
          <a:p>
            <a:pPr lvl="1"/>
            <a:r>
              <a:rPr lang="en-US" dirty="0"/>
              <a:t>I’ll pause after each break to see if any questions came up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 will hang out after class for questions</a:t>
            </a:r>
          </a:p>
          <a:p>
            <a:pPr lvl="1"/>
            <a:r>
              <a:rPr lang="en-US" dirty="0"/>
              <a:t>Plenty of time to answer everyone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can always ask questions on Piazza too</a:t>
            </a:r>
          </a:p>
          <a:p>
            <a:pPr marL="457200" lvl="1" indent="0">
              <a:buNone/>
            </a:pPr>
            <a:r>
              <a:rPr lang="en-US" dirty="0"/>
              <a:t>The class message board 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2CBC38-679E-15C5-2100-12C3BC026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385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9D278-8138-4B51-9686-82A4F43D9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C3B7-817A-4AF5-9EFD-BBA69C7E4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submit </a:t>
            </a:r>
            <a:r>
              <a:rPr lang="en-US" dirty="0" err="1"/>
              <a:t>homeworks</a:t>
            </a:r>
            <a:r>
              <a:rPr lang="en-US" dirty="0"/>
              <a:t> and labs late</a:t>
            </a:r>
          </a:p>
          <a:p>
            <a:pPr lvl="1"/>
            <a:endParaRPr lang="en-US" dirty="0"/>
          </a:p>
          <a:p>
            <a:r>
              <a:rPr lang="en-US" dirty="0"/>
              <a:t>20% penalty to maximum grade per day late</a:t>
            </a:r>
          </a:p>
          <a:p>
            <a:pPr lvl="1"/>
            <a:r>
              <a:rPr lang="en-US" dirty="0"/>
              <a:t>Example: three days late means maximum grade is 40%</a:t>
            </a:r>
          </a:p>
          <a:p>
            <a:pPr lvl="1"/>
            <a:endParaRPr lang="en-US" dirty="0"/>
          </a:p>
          <a:p>
            <a:r>
              <a:rPr lang="en-US" dirty="0"/>
              <a:t>There are exceptions to this: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will be flexible with deadlines for problems outside of your control</a:t>
            </a:r>
          </a:p>
          <a:p>
            <a:pPr lvl="1"/>
            <a:r>
              <a:rPr lang="en-US" dirty="0"/>
              <a:t>Sick, family emergency, broken computer</a:t>
            </a:r>
          </a:p>
          <a:p>
            <a:pPr lvl="1"/>
            <a:r>
              <a:rPr lang="en-US" dirty="0"/>
              <a:t>Contact me (via Piazza)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DBE33-7350-49D0-8B04-A079AAA1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4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D7CB6-BDD7-4528-ABCA-DCE6BC5E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ED39A-226C-4BB9-BCC3-EB9CC376B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Slip days let you turn in a homework late and receive no penalty</a:t>
            </a:r>
          </a:p>
          <a:p>
            <a:endParaRPr lang="en-US" dirty="0"/>
          </a:p>
          <a:p>
            <a:r>
              <a:rPr lang="en-US" dirty="0"/>
              <a:t>Each student gets </a:t>
            </a:r>
            <a:r>
              <a:rPr lang="en-US" b="1" dirty="0"/>
              <a:t>3 slip days</a:t>
            </a:r>
          </a:p>
          <a:p>
            <a:pPr lvl="1"/>
            <a:r>
              <a:rPr lang="en-US" dirty="0"/>
              <a:t>Apply to </a:t>
            </a:r>
            <a:r>
              <a:rPr lang="en-US" b="1" dirty="0" err="1"/>
              <a:t>homeworks</a:t>
            </a:r>
            <a:r>
              <a:rPr lang="en-US" b="1" dirty="0"/>
              <a:t> and labs</a:t>
            </a:r>
          </a:p>
          <a:p>
            <a:pPr lvl="1"/>
            <a:r>
              <a:rPr lang="en-US" dirty="0"/>
              <a:t>You don’t need to tell us you’re using them, we’ll just automatically apply them at the end of the year</a:t>
            </a:r>
          </a:p>
          <a:p>
            <a:pPr lvl="1"/>
            <a:r>
              <a:rPr lang="en-US" dirty="0"/>
              <a:t>Be sure to coordinate about them on partner assignments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Turn in homework 1 three days late</a:t>
            </a:r>
          </a:p>
          <a:p>
            <a:pPr lvl="1"/>
            <a:r>
              <a:rPr lang="en-US" dirty="0"/>
              <a:t>Turn in homework 4 two days late and SETI lab one day late</a:t>
            </a:r>
          </a:p>
          <a:p>
            <a:pPr lvl="1"/>
            <a:r>
              <a:rPr lang="en-US" dirty="0"/>
              <a:t>Turn in homework 2 four days late with only a one-day penalty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DE73-4280-4FE9-B1C5-7EA702FD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30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BB50-4CAC-42DD-B1BF-8AEB9B1E7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2639F-BDF1-446D-9DC9-A9B525256E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is something I take very seriously</a:t>
            </a:r>
          </a:p>
          <a:p>
            <a:pPr lvl="1"/>
            <a:endParaRPr lang="en-US" dirty="0"/>
          </a:p>
          <a:p>
            <a:r>
              <a:rPr lang="en-US" dirty="0"/>
              <a:t>Collaboration good; plagiarism bad</a:t>
            </a:r>
          </a:p>
          <a:p>
            <a:pPr lvl="1"/>
            <a:r>
              <a:rPr lang="en-US" dirty="0"/>
              <a:t>You should know where that line is, and be nowhere near it </a:t>
            </a:r>
          </a:p>
          <a:p>
            <a:pPr lvl="1"/>
            <a:r>
              <a:rPr lang="en-US" dirty="0"/>
              <a:t>When in doubt, ask the instructor </a:t>
            </a:r>
            <a:r>
              <a:rPr lang="en-US" i="1" dirty="0"/>
              <a:t>before </a:t>
            </a:r>
            <a:r>
              <a:rPr lang="en-US" dirty="0"/>
              <a:t>you do something you’re not sure about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At no point should you see someone else’s solutions</a:t>
            </a:r>
          </a:p>
          <a:p>
            <a:pPr lvl="1"/>
            <a:r>
              <a:rPr lang="en-US" dirty="0"/>
              <a:t>Not your colleagues’, not your friends’, not your cousin’s, not something you found online</a:t>
            </a:r>
          </a:p>
          <a:p>
            <a:pPr marL="596900" lvl="2" indent="0">
              <a:buNone/>
            </a:pPr>
            <a:endParaRPr lang="en-US" dirty="0"/>
          </a:p>
          <a:p>
            <a:r>
              <a:rPr lang="en-US" dirty="0"/>
              <a:t>I report everything suspicious to the dean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C50B0-EFEC-41A1-872C-485EA7253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1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820F9-DA05-4B99-A5BC-EF45B7FC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Architecture of a lecture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7CB7A-0E40-414F-8241-3FEBAEDCE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Google Shape;442;p28">
            <a:extLst>
              <a:ext uri="{FF2B5EF4-FFF2-40B4-BE49-F238E27FC236}">
                <a16:creationId xmlns:a16="http://schemas.microsoft.com/office/drawing/2014/main" id="{0AC0A0D0-F875-48BD-9D33-2A3E13C839FE}"/>
              </a:ext>
            </a:extLst>
          </p:cNvPr>
          <p:cNvSpPr txBox="1"/>
          <p:nvPr/>
        </p:nvSpPr>
        <p:spPr>
          <a:xfrm rot="-5400000">
            <a:off x="1787975" y="3073249"/>
            <a:ext cx="1814400" cy="5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Attention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443;p28">
            <a:extLst>
              <a:ext uri="{FF2B5EF4-FFF2-40B4-BE49-F238E27FC236}">
                <a16:creationId xmlns:a16="http://schemas.microsoft.com/office/drawing/2014/main" id="{756FFEF1-FC0C-40C1-B4A3-352D7D6842E5}"/>
              </a:ext>
            </a:extLst>
          </p:cNvPr>
          <p:cNvSpPr txBox="1"/>
          <p:nvPr/>
        </p:nvSpPr>
        <p:spPr>
          <a:xfrm>
            <a:off x="4345328" y="5130224"/>
            <a:ext cx="2703384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(minutes)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444;p28">
            <a:extLst>
              <a:ext uri="{FF2B5EF4-FFF2-40B4-BE49-F238E27FC236}">
                <a16:creationId xmlns:a16="http://schemas.microsoft.com/office/drawing/2014/main" id="{A96B2BF7-6805-4FF3-885C-11474EE622F2}"/>
              </a:ext>
            </a:extLst>
          </p:cNvPr>
          <p:cNvCxnSpPr/>
          <p:nvPr/>
        </p:nvCxnSpPr>
        <p:spPr>
          <a:xfrm rot="-5400000">
            <a:off x="1610594" y="3022024"/>
            <a:ext cx="3031066" cy="1588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cxnSp>
        <p:nvCxnSpPr>
          <p:cNvPr id="8" name="Google Shape;445;p28">
            <a:extLst>
              <a:ext uri="{FF2B5EF4-FFF2-40B4-BE49-F238E27FC236}">
                <a16:creationId xmlns:a16="http://schemas.microsoft.com/office/drawing/2014/main" id="{965AFD12-0DC9-4322-9897-6414166F32A1}"/>
              </a:ext>
            </a:extLst>
          </p:cNvPr>
          <p:cNvCxnSpPr/>
          <p:nvPr/>
        </p:nvCxnSpPr>
        <p:spPr>
          <a:xfrm rot="10800000" flipH="1">
            <a:off x="3125333" y="4520624"/>
            <a:ext cx="5893594" cy="17727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</p:cxnSp>
      <p:sp>
        <p:nvSpPr>
          <p:cNvPr id="9" name="Google Shape;446;p28">
            <a:extLst>
              <a:ext uri="{FF2B5EF4-FFF2-40B4-BE49-F238E27FC236}">
                <a16:creationId xmlns:a16="http://schemas.microsoft.com/office/drawing/2014/main" id="{9DFBF7D9-559C-404A-B6AA-C568C9EEF8D3}"/>
              </a:ext>
            </a:extLst>
          </p:cNvPr>
          <p:cNvSpPr txBox="1"/>
          <p:nvPr/>
        </p:nvSpPr>
        <p:spPr>
          <a:xfrm>
            <a:off x="3075328" y="4503694"/>
            <a:ext cx="392656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447;p28">
            <a:extLst>
              <a:ext uri="{FF2B5EF4-FFF2-40B4-BE49-F238E27FC236}">
                <a16:creationId xmlns:a16="http://schemas.microsoft.com/office/drawing/2014/main" id="{8C63B879-60AF-4618-BA7A-DA4029611F1E}"/>
              </a:ext>
            </a:extLst>
          </p:cNvPr>
          <p:cNvSpPr txBox="1"/>
          <p:nvPr/>
        </p:nvSpPr>
        <p:spPr>
          <a:xfrm>
            <a:off x="4192928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448;p28">
            <a:extLst>
              <a:ext uri="{FF2B5EF4-FFF2-40B4-BE49-F238E27FC236}">
                <a16:creationId xmlns:a16="http://schemas.microsoft.com/office/drawing/2014/main" id="{C600BC4B-2DCC-4777-BE75-CE7469F51046}"/>
              </a:ext>
            </a:extLst>
          </p:cNvPr>
          <p:cNvSpPr txBox="1"/>
          <p:nvPr/>
        </p:nvSpPr>
        <p:spPr>
          <a:xfrm>
            <a:off x="48194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449;p28">
            <a:extLst>
              <a:ext uri="{FF2B5EF4-FFF2-40B4-BE49-F238E27FC236}">
                <a16:creationId xmlns:a16="http://schemas.microsoft.com/office/drawing/2014/main" id="{11DFBA70-578D-4FA1-BF59-90C2E9918BF0}"/>
              </a:ext>
            </a:extLst>
          </p:cNvPr>
          <p:cNvSpPr txBox="1"/>
          <p:nvPr/>
        </p:nvSpPr>
        <p:spPr>
          <a:xfrm>
            <a:off x="6191061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450;p28">
            <a:extLst>
              <a:ext uri="{FF2B5EF4-FFF2-40B4-BE49-F238E27FC236}">
                <a16:creationId xmlns:a16="http://schemas.microsoft.com/office/drawing/2014/main" id="{8590C5C8-4365-4332-A927-91B75DB4B228}"/>
              </a:ext>
            </a:extLst>
          </p:cNvPr>
          <p:cNvSpPr txBox="1"/>
          <p:nvPr/>
        </p:nvSpPr>
        <p:spPr>
          <a:xfrm>
            <a:off x="6766794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451;p28">
            <a:extLst>
              <a:ext uri="{FF2B5EF4-FFF2-40B4-BE49-F238E27FC236}">
                <a16:creationId xmlns:a16="http://schemas.microsoft.com/office/drawing/2014/main" id="{15BBA685-0CD3-460A-BDDE-18F1CD5C2988}"/>
              </a:ext>
            </a:extLst>
          </p:cNvPr>
          <p:cNvSpPr txBox="1"/>
          <p:nvPr/>
        </p:nvSpPr>
        <p:spPr>
          <a:xfrm>
            <a:off x="79182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78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452;p28">
            <a:extLst>
              <a:ext uri="{FF2B5EF4-FFF2-40B4-BE49-F238E27FC236}">
                <a16:creationId xmlns:a16="http://schemas.microsoft.com/office/drawing/2014/main" id="{56FB8800-7789-49F3-8DB2-12A322D9E1F0}"/>
              </a:ext>
            </a:extLst>
          </p:cNvPr>
          <p:cNvSpPr txBox="1"/>
          <p:nvPr/>
        </p:nvSpPr>
        <p:spPr>
          <a:xfrm>
            <a:off x="8527860" y="4503694"/>
            <a:ext cx="600645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453;p28">
            <a:extLst>
              <a:ext uri="{FF2B5EF4-FFF2-40B4-BE49-F238E27FC236}">
                <a16:creationId xmlns:a16="http://schemas.microsoft.com/office/drawing/2014/main" id="{971EC48D-A408-4BCA-BAC0-BA22FAC9F869}"/>
              </a:ext>
            </a:extLst>
          </p:cNvPr>
          <p:cNvSpPr/>
          <p:nvPr/>
        </p:nvSpPr>
        <p:spPr>
          <a:xfrm>
            <a:off x="3159994" y="2079402"/>
            <a:ext cx="1550505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454;p28">
            <a:extLst>
              <a:ext uri="{FF2B5EF4-FFF2-40B4-BE49-F238E27FC236}">
                <a16:creationId xmlns:a16="http://schemas.microsoft.com/office/drawing/2014/main" id="{64217546-A91D-4DD5-9869-0B8FE811DACC}"/>
              </a:ext>
            </a:extLst>
          </p:cNvPr>
          <p:cNvSpPr/>
          <p:nvPr/>
        </p:nvSpPr>
        <p:spPr>
          <a:xfrm>
            <a:off x="4956460" y="2130202"/>
            <a:ext cx="1505534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455;p28">
            <a:extLst>
              <a:ext uri="{FF2B5EF4-FFF2-40B4-BE49-F238E27FC236}">
                <a16:creationId xmlns:a16="http://schemas.microsoft.com/office/drawing/2014/main" id="{EAA42BD9-9487-4B15-9615-0B698090AA82}"/>
              </a:ext>
            </a:extLst>
          </p:cNvPr>
          <p:cNvSpPr/>
          <p:nvPr/>
        </p:nvSpPr>
        <p:spPr>
          <a:xfrm>
            <a:off x="6732928" y="2164069"/>
            <a:ext cx="1540132" cy="47695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13491"/>
                </a:moveTo>
                <a:cubicBezTo>
                  <a:pt x="33421" y="6745"/>
                  <a:pt x="66842" y="0"/>
                  <a:pt x="86842" y="17751"/>
                </a:cubicBezTo>
                <a:cubicBezTo>
                  <a:pt x="106842" y="35502"/>
                  <a:pt x="120000" y="120000"/>
                  <a:pt x="120000" y="120000"/>
                </a:cubicBezTo>
                <a:lnTo>
                  <a:pt x="120000" y="12000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25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Google Shape;456;p28">
            <a:extLst>
              <a:ext uri="{FF2B5EF4-FFF2-40B4-BE49-F238E27FC236}">
                <a16:creationId xmlns:a16="http://schemas.microsoft.com/office/drawing/2014/main" id="{009EED70-AA6D-4DAF-A0D2-40B942685C49}"/>
              </a:ext>
            </a:extLst>
          </p:cNvPr>
          <p:cNvGrpSpPr/>
          <p:nvPr/>
        </p:nvGrpSpPr>
        <p:grpSpPr>
          <a:xfrm>
            <a:off x="3685347" y="2855785"/>
            <a:ext cx="2050305" cy="1599365"/>
            <a:chOff x="2760560" y="3026489"/>
            <a:chExt cx="2050305" cy="1599365"/>
          </a:xfrm>
        </p:grpSpPr>
        <p:sp>
          <p:nvSpPr>
            <p:cNvPr id="20" name="Google Shape;457;p28">
              <a:extLst>
                <a:ext uri="{FF2B5EF4-FFF2-40B4-BE49-F238E27FC236}">
                  <a16:creationId xmlns:a16="http://schemas.microsoft.com/office/drawing/2014/main" id="{3F12C08A-F4A9-403F-94BE-48DF9819154B}"/>
                </a:ext>
              </a:extLst>
            </p:cNvPr>
            <p:cNvSpPr txBox="1"/>
            <p:nvPr/>
          </p:nvSpPr>
          <p:spPr>
            <a:xfrm>
              <a:off x="2760560" y="3026489"/>
              <a:ext cx="2050305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Administrivia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stretch break</a:t>
              </a:r>
              <a:endPara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1" name="Google Shape;458;p28">
              <a:extLst>
                <a:ext uri="{FF2B5EF4-FFF2-40B4-BE49-F238E27FC236}">
                  <a16:creationId xmlns:a16="http://schemas.microsoft.com/office/drawing/2014/main" id="{DFF0E734-9F58-4370-A8E0-B3ED9155AA15}"/>
                </a:ext>
              </a:extLst>
            </p:cNvPr>
            <p:cNvCxnSpPr/>
            <p:nvPr/>
          </p:nvCxnSpPr>
          <p:spPr>
            <a:xfrm>
              <a:off x="3868785" y="3982391"/>
              <a:ext cx="1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2" name="Google Shape;459;p28">
            <a:extLst>
              <a:ext uri="{FF2B5EF4-FFF2-40B4-BE49-F238E27FC236}">
                <a16:creationId xmlns:a16="http://schemas.microsoft.com/office/drawing/2014/main" id="{A5F4E033-FC5D-4C5A-96AE-7FF9173A8C22}"/>
              </a:ext>
            </a:extLst>
          </p:cNvPr>
          <p:cNvGrpSpPr/>
          <p:nvPr/>
        </p:nvGrpSpPr>
        <p:grpSpPr>
          <a:xfrm>
            <a:off x="7651637" y="2855785"/>
            <a:ext cx="1373966" cy="1597105"/>
            <a:chOff x="6726850" y="3026489"/>
            <a:chExt cx="1373966" cy="1597105"/>
          </a:xfrm>
        </p:grpSpPr>
        <p:sp>
          <p:nvSpPr>
            <p:cNvPr id="23" name="Google Shape;460;p28">
              <a:extLst>
                <a:ext uri="{FF2B5EF4-FFF2-40B4-BE49-F238E27FC236}">
                  <a16:creationId xmlns:a16="http://schemas.microsoft.com/office/drawing/2014/main" id="{8A985508-3E37-442D-AFAB-C243900027C4}"/>
                </a:ext>
              </a:extLst>
            </p:cNvPr>
            <p:cNvSpPr txBox="1"/>
            <p:nvPr/>
          </p:nvSpPr>
          <p:spPr>
            <a:xfrm>
              <a:off x="6726850" y="3026489"/>
              <a:ext cx="1373966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Summary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 Bonus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" name="Google Shape;461;p28">
              <a:extLst>
                <a:ext uri="{FF2B5EF4-FFF2-40B4-BE49-F238E27FC236}">
                  <a16:creationId xmlns:a16="http://schemas.microsoft.com/office/drawing/2014/main" id="{7CE0B657-3641-437E-A0F7-614F85F073A0}"/>
                </a:ext>
              </a:extLst>
            </p:cNvPr>
            <p:cNvCxnSpPr/>
            <p:nvPr/>
          </p:nvCxnSpPr>
          <p:spPr>
            <a:xfrm rot="5400000">
              <a:off x="7095067" y="4368800"/>
              <a:ext cx="508000" cy="1588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grpSp>
        <p:nvGrpSpPr>
          <p:cNvPr id="25" name="Google Shape;462;p28">
            <a:extLst>
              <a:ext uri="{FF2B5EF4-FFF2-40B4-BE49-F238E27FC236}">
                <a16:creationId xmlns:a16="http://schemas.microsoft.com/office/drawing/2014/main" id="{058D6880-F93F-488C-842F-9EBBEF094572}"/>
              </a:ext>
            </a:extLst>
          </p:cNvPr>
          <p:cNvGrpSpPr/>
          <p:nvPr/>
        </p:nvGrpSpPr>
        <p:grpSpPr>
          <a:xfrm>
            <a:off x="5735653" y="2855785"/>
            <a:ext cx="1517198" cy="1599365"/>
            <a:chOff x="3930333" y="2433822"/>
            <a:chExt cx="1517198" cy="1599365"/>
          </a:xfrm>
        </p:grpSpPr>
        <p:sp>
          <p:nvSpPr>
            <p:cNvPr id="26" name="Google Shape;463;p28">
              <a:extLst>
                <a:ext uri="{FF2B5EF4-FFF2-40B4-BE49-F238E27FC236}">
                  <a16:creationId xmlns:a16="http://schemas.microsoft.com/office/drawing/2014/main" id="{E7875A96-934F-4050-A67E-49F2C9CA5F9D}"/>
                </a:ext>
              </a:extLst>
            </p:cNvPr>
            <p:cNvSpPr txBox="1"/>
            <p:nvPr/>
          </p:nvSpPr>
          <p:spPr>
            <a:xfrm>
              <a:off x="3930333" y="2433822"/>
              <a:ext cx="151719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Open</a:t>
              </a:r>
              <a:b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-US" sz="24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Question</a:t>
              </a:r>
              <a:endParaRPr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" name="Google Shape;464;p28">
              <a:extLst>
                <a:ext uri="{FF2B5EF4-FFF2-40B4-BE49-F238E27FC236}">
                  <a16:creationId xmlns:a16="http://schemas.microsoft.com/office/drawing/2014/main" id="{F6FCBE5A-2393-4A0C-AC06-A99E14DEFF88}"/>
                </a:ext>
              </a:extLst>
            </p:cNvPr>
            <p:cNvCxnSpPr/>
            <p:nvPr/>
          </p:nvCxnSpPr>
          <p:spPr>
            <a:xfrm>
              <a:off x="4688932" y="3389724"/>
              <a:ext cx="0" cy="643463"/>
            </a:xfrm>
            <a:prstGeom prst="straightConnector1">
              <a:avLst/>
            </a:prstGeom>
            <a:noFill/>
            <a:ln w="254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stealth" w="med" len="med"/>
            </a:ln>
            <a:effectLst>
              <a:outerShdw blurRad="40000" dist="20000" dir="5400000" rotWithShape="0">
                <a:srgbClr val="000000">
                  <a:alpha val="37254"/>
                </a:srgbClr>
              </a:outerShdw>
            </a:effectLst>
          </p:spPr>
        </p:cxnSp>
      </p:grpSp>
      <p:sp>
        <p:nvSpPr>
          <p:cNvPr id="28" name="Google Shape;465;p28">
            <a:extLst>
              <a:ext uri="{FF2B5EF4-FFF2-40B4-BE49-F238E27FC236}">
                <a16:creationId xmlns:a16="http://schemas.microsoft.com/office/drawing/2014/main" id="{9606D7C0-223B-49C8-96AF-D5D81472ADB6}"/>
              </a:ext>
            </a:extLst>
          </p:cNvPr>
          <p:cNvSpPr txBox="1"/>
          <p:nvPr/>
        </p:nvSpPr>
        <p:spPr>
          <a:xfrm>
            <a:off x="2402827" y="1899369"/>
            <a:ext cx="62869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Full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8455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B92BC-DFF1-493D-AFE5-D71C7122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0F631-BB4A-4A9F-BC19-DDE37CA22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14505" cy="5029200"/>
          </a:xfrm>
        </p:spPr>
        <p:txBody>
          <a:bodyPr/>
          <a:lstStyle/>
          <a:p>
            <a:r>
              <a:rPr lang="en-US" dirty="0"/>
              <a:t>This class is </a:t>
            </a:r>
            <a:r>
              <a:rPr lang="en-US" b="1" dirty="0"/>
              <a:t>hard</a:t>
            </a:r>
          </a:p>
          <a:p>
            <a:pPr lvl="1"/>
            <a:r>
              <a:rPr lang="en-US" dirty="0"/>
              <a:t>And it’s hard in a different way. Lots of new material that builds on itself</a:t>
            </a:r>
          </a:p>
          <a:p>
            <a:pPr lvl="1"/>
            <a:r>
              <a:rPr lang="en-US" dirty="0"/>
              <a:t>You have an opportunity to learn a lot from it</a:t>
            </a:r>
          </a:p>
          <a:p>
            <a:pPr lvl="1"/>
            <a:endParaRPr lang="en-US" dirty="0"/>
          </a:p>
          <a:p>
            <a:r>
              <a:rPr lang="en-US" dirty="0"/>
              <a:t>I’m confident that you can all succeed</a:t>
            </a:r>
          </a:p>
          <a:p>
            <a:pPr lvl="1"/>
            <a:r>
              <a:rPr lang="en-US" dirty="0"/>
              <a:t>Labs, </a:t>
            </a:r>
            <a:r>
              <a:rPr lang="en-US" dirty="0" err="1"/>
              <a:t>Homeworks</a:t>
            </a:r>
            <a:r>
              <a:rPr lang="en-US" dirty="0"/>
              <a:t>, Lecture, Office Hours are all designed to support you</a:t>
            </a:r>
          </a:p>
          <a:p>
            <a:pPr lvl="1"/>
            <a:endParaRPr lang="en-US" dirty="0"/>
          </a:p>
          <a:p>
            <a:r>
              <a:rPr lang="en-US" dirty="0"/>
              <a:t>You’ll gain a much deeper understanding of how computers operate</a:t>
            </a:r>
          </a:p>
          <a:p>
            <a:pPr lvl="1"/>
            <a:r>
              <a:rPr lang="en-US" dirty="0"/>
              <a:t>Maybe it’s not for you, maybe you’ll love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959C10-6410-437C-BE71-606F07D0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78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 in this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 Come to lecture</a:t>
            </a:r>
          </a:p>
          <a:p>
            <a:r>
              <a:rPr lang="en-US" sz="3200" dirty="0"/>
              <a:t> Ask questions</a:t>
            </a:r>
          </a:p>
          <a:p>
            <a:r>
              <a:rPr lang="en-US" sz="3200" dirty="0"/>
              <a:t> Consult the textbook for clarity and practice</a:t>
            </a:r>
          </a:p>
          <a:p>
            <a:r>
              <a:rPr lang="en-US" sz="3200" dirty="0"/>
              <a:t> Start assignments early</a:t>
            </a:r>
          </a:p>
          <a:p>
            <a:r>
              <a:rPr lang="en-US" sz="3200" dirty="0"/>
              <a:t> Stay on top of the material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223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b="1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06856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Hello World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What happens when you run “hello” on your system?</a:t>
            </a:r>
          </a:p>
          <a:p>
            <a:pPr lvl="1"/>
            <a:r>
              <a:rPr lang="en-US" dirty="0"/>
              <a:t>And </a:t>
            </a:r>
            <a:r>
              <a:rPr lang="en-US" i="1" dirty="0"/>
              <a:t>why</a:t>
            </a:r>
            <a:r>
              <a:rPr lang="en-US" dirty="0"/>
              <a:t> does it happen?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/>
              <a:t>Goal</a:t>
            </a:r>
            <a:r>
              <a:rPr lang="en-US" dirty="0"/>
              <a:t>: introduce key concepts, terminology, and components</a:t>
            </a: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3276600" y="2392895"/>
            <a:ext cx="5181600" cy="252941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/*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 hello world 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solidFill>
                  <a:srgbClr val="990000"/>
                </a:solidFill>
                <a:latin typeface="Courier New" pitchFamily="49" charset="0"/>
              </a:rPr>
              <a:t> */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endParaRPr lang="en-US" sz="1600" b="1" dirty="0">
              <a:latin typeface="Courier New" pitchFamily="49" charset="0"/>
            </a:endParaRP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printf</a:t>
            </a:r>
            <a:r>
              <a:rPr lang="en-US" sz="1600" b="1" dirty="0">
                <a:latin typeface="Courier New" pitchFamily="49" charset="0"/>
              </a:rPr>
              <a:t>(“hello, world\n”);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}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BB8927D-7FA6-4ED8-8B54-2A14CB003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0281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Compiling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eaLnBrk="1" hangingPunct="1"/>
            <a:r>
              <a:rPr lang="en-US" dirty="0"/>
              <a:t>GCC is our compiler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It takes our source code (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hello.c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text file containing characters</a:t>
            </a:r>
          </a:p>
          <a:p>
            <a:pPr lvl="1"/>
            <a:r>
              <a:rPr lang="en-US" dirty="0"/>
              <a:t>Text file = readable by humans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And translates (compiles) it into </a:t>
            </a:r>
            <a:r>
              <a:rPr lang="en-US" b="1" dirty="0"/>
              <a:t>assembly code</a:t>
            </a:r>
          </a:p>
          <a:p>
            <a:pPr lvl="1"/>
            <a:r>
              <a:rPr lang="en-US" dirty="0"/>
              <a:t>A text representation of x86 instructions</a:t>
            </a:r>
          </a:p>
          <a:p>
            <a:pPr lvl="1"/>
            <a:r>
              <a:rPr lang="en-US" dirty="0"/>
              <a:t>Here, not explicitly stored in a file</a:t>
            </a:r>
          </a:p>
          <a:p>
            <a:pPr lvl="1"/>
            <a:r>
              <a:rPr lang="en-US" dirty="0"/>
              <a:t>We’ll be working with assembly a lot this quarter</a:t>
            </a:r>
          </a:p>
          <a:p>
            <a:pPr marL="514350" indent="-514350" eaLnBrk="1" hangingPunct="1">
              <a:buFont typeface="+mj-lt"/>
              <a:buAutoNum type="arabicPeriod"/>
            </a:pPr>
            <a:r>
              <a:rPr lang="en-US" dirty="0"/>
              <a:t>Then translates (assembles) that into an executable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binary file containing x86 </a:t>
            </a:r>
            <a:r>
              <a:rPr lang="en-US" b="1" dirty="0"/>
              <a:t>machine code</a:t>
            </a:r>
          </a:p>
          <a:p>
            <a:pPr lvl="1"/>
            <a:r>
              <a:rPr lang="en-US" dirty="0"/>
              <a:t>Binary file = not meant to be read by humans (but sometimes we have to)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1041400" y="1676400"/>
            <a:ext cx="5181600" cy="271356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</a:t>
            </a:r>
            <a:r>
              <a:rPr lang="en-US" sz="1600" b="1" dirty="0" err="1">
                <a:latin typeface="Courier New" pitchFamily="49" charset="0"/>
              </a:rPr>
              <a:t>gcc</a:t>
            </a:r>
            <a:r>
              <a:rPr lang="en-US" sz="1600" b="1" dirty="0">
                <a:latin typeface="Courier New" pitchFamily="49" charset="0"/>
              </a:rPr>
              <a:t> –o hello </a:t>
            </a:r>
            <a:r>
              <a:rPr lang="en-US" sz="1600" b="1" dirty="0" err="1">
                <a:latin typeface="Courier New" pitchFamily="49" charset="0"/>
              </a:rPr>
              <a:t>hello.c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B2F5B04-FC87-4AED-9A63-C4EF249F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72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</p:txBody>
      </p:sp>
      <p:sp>
        <p:nvSpPr>
          <p:cNvPr id="27653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does the shell do?</a:t>
            </a:r>
          </a:p>
          <a:p>
            <a:pPr lvl="1" eaLnBrk="1" hangingPunct="1"/>
            <a:r>
              <a:rPr lang="en-US" dirty="0"/>
              <a:t>Prints a prompt</a:t>
            </a:r>
          </a:p>
          <a:p>
            <a:pPr lvl="1" eaLnBrk="1" hangingPunct="1"/>
            <a:r>
              <a:rPr lang="en-US" dirty="0"/>
              <a:t>Waits for you to type a command</a:t>
            </a:r>
          </a:p>
          <a:p>
            <a:pPr lvl="1" eaLnBrk="1" hangingPunct="1"/>
            <a:r>
              <a:rPr lang="en-US" dirty="0"/>
              <a:t>Interpret the command</a:t>
            </a:r>
          </a:p>
          <a:p>
            <a:pPr lvl="1" eaLnBrk="1" hangingPunct="1"/>
            <a:r>
              <a:rPr lang="en-US" dirty="0"/>
              <a:t>Then loads and runs the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program</a:t>
            </a:r>
          </a:p>
          <a:p>
            <a:pPr lvl="1" eaLnBrk="1" hangingPunct="1"/>
            <a:endParaRPr lang="en-US" dirty="0"/>
          </a:p>
          <a:p>
            <a:r>
              <a:rPr lang="en-US" dirty="0"/>
              <a:t>What happens at the hardware level?</a:t>
            </a:r>
          </a:p>
        </p:txBody>
      </p:sp>
      <p:sp>
        <p:nvSpPr>
          <p:cNvPr id="27654" name="Rectangle 4"/>
          <p:cNvSpPr>
            <a:spLocks noChangeArrowheads="1"/>
          </p:cNvSpPr>
          <p:nvPr/>
        </p:nvSpPr>
        <p:spPr bwMode="auto">
          <a:xfrm>
            <a:off x="2209800" y="2057400"/>
            <a:ext cx="5181600" cy="830484"/>
          </a:xfrm>
          <a:prstGeom prst="rect">
            <a:avLst/>
          </a:prstGeom>
          <a:solidFill>
            <a:srgbClr val="D9D9D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7" tIns="44450" rIns="90487" bIns="44450">
            <a:spAutoFit/>
          </a:bodyPr>
          <a:lstStyle/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 ./hello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>
                <a:latin typeface="Courier New" pitchFamily="49" charset="0"/>
              </a:rPr>
              <a:t>hello, world</a:t>
            </a:r>
          </a:p>
          <a:p>
            <a:pPr algn="l" eaLnBrk="0" hangingPunct="0">
              <a:lnSpc>
                <a:spcPct val="65000"/>
              </a:lnSpc>
              <a:spcBef>
                <a:spcPct val="50000"/>
              </a:spcBef>
            </a:pPr>
            <a:r>
              <a:rPr lang="en-US" sz="1600" b="1" dirty="0" err="1">
                <a:latin typeface="Courier New" pitchFamily="49" charset="0"/>
              </a:rPr>
              <a:t>unix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A1171B-E673-492D-BEDE-2FBF5CB38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10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t's plan for the return of r/place : r/Cosmere">
            <a:extLst>
              <a:ext uri="{FF2B5EF4-FFF2-40B4-BE49-F238E27FC236}">
                <a16:creationId xmlns:a16="http://schemas.microsoft.com/office/drawing/2014/main" id="{CD8CF414-1658-4589-C14E-5E9A04EB39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5207" y="3192439"/>
            <a:ext cx="1264691" cy="1264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arents' Ultimate Guide to Twitch | Common Sense Media">
            <a:extLst>
              <a:ext uri="{FF2B5EF4-FFF2-40B4-BE49-F238E27FC236}">
                <a16:creationId xmlns:a16="http://schemas.microsoft.com/office/drawing/2014/main" id="{1ED15ED4-DC3C-48B0-AE15-7880A8DFD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21353" y="4788509"/>
            <a:ext cx="1583240" cy="949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8D8978-A2AA-46DE-B77F-0FF26CB8B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Branden Ghena (he/him)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B206-DCEC-45A2-8DC1-CFF880E41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Assistant Faculty of Instruction</a:t>
            </a:r>
          </a:p>
          <a:p>
            <a:r>
              <a:rPr lang="en-US" sz="2400" dirty="0"/>
              <a:t>Education</a:t>
            </a:r>
          </a:p>
          <a:p>
            <a:pPr lvl="1"/>
            <a:r>
              <a:rPr lang="en-US" sz="2000" dirty="0"/>
              <a:t>Undergrad: Michigan Tech</a:t>
            </a:r>
          </a:p>
          <a:p>
            <a:pPr lvl="1"/>
            <a:r>
              <a:rPr lang="en-US" sz="2000" dirty="0"/>
              <a:t>Master’s: University of Michigan</a:t>
            </a:r>
          </a:p>
          <a:p>
            <a:pPr lvl="1"/>
            <a:r>
              <a:rPr lang="en-US" sz="2000" dirty="0"/>
              <a:t>PhD: University of California, Berkeley</a:t>
            </a:r>
          </a:p>
          <a:p>
            <a:r>
              <a:rPr lang="en-US" sz="2400" dirty="0"/>
              <a:t>Research</a:t>
            </a:r>
          </a:p>
          <a:p>
            <a:pPr lvl="1"/>
            <a:r>
              <a:rPr lang="en-US" sz="2000" dirty="0"/>
              <a:t>Resource-constrained sensing systems</a:t>
            </a:r>
          </a:p>
          <a:p>
            <a:pPr lvl="1"/>
            <a:r>
              <a:rPr lang="en-US" sz="2000" dirty="0"/>
              <a:t>Low-energy wireless networks</a:t>
            </a:r>
          </a:p>
          <a:p>
            <a:pPr lvl="1"/>
            <a:r>
              <a:rPr lang="en-US" sz="2000" dirty="0"/>
              <a:t>Embedded operating systems</a:t>
            </a:r>
          </a:p>
          <a:p>
            <a:r>
              <a:rPr lang="en-US" sz="2400" dirty="0"/>
              <a:t>Teaching</a:t>
            </a:r>
          </a:p>
          <a:p>
            <a:pPr lvl="1"/>
            <a:r>
              <a:rPr lang="en-US" sz="2000" dirty="0"/>
              <a:t>Computer Systems</a:t>
            </a:r>
          </a:p>
          <a:p>
            <a:pPr lvl="2"/>
            <a:r>
              <a:rPr lang="en-US" sz="2000" dirty="0"/>
              <a:t>CS211: Fundamentals of Programming II</a:t>
            </a:r>
          </a:p>
          <a:p>
            <a:pPr lvl="2"/>
            <a:r>
              <a:rPr lang="en-US" sz="2000" dirty="0"/>
              <a:t>CS213: Intro to Computer Systems</a:t>
            </a:r>
          </a:p>
          <a:p>
            <a:pPr lvl="2"/>
            <a:r>
              <a:rPr lang="en-US" sz="2000" dirty="0"/>
              <a:t>CS343: Operating Systems</a:t>
            </a:r>
          </a:p>
          <a:p>
            <a:pPr lvl="2"/>
            <a:r>
              <a:rPr lang="en-US" sz="2000" dirty="0"/>
              <a:t>CE346: Microprocessor System Design</a:t>
            </a:r>
          </a:p>
          <a:p>
            <a:pPr lvl="2"/>
            <a:r>
              <a:rPr lang="en-US" sz="2000" dirty="0"/>
              <a:t>CS397: Wireless Protocols for the IoT</a:t>
            </a:r>
          </a:p>
        </p:txBody>
      </p:sp>
      <p:pic>
        <p:nvPicPr>
          <p:cNvPr id="6" name="Google Shape;146;g5c617d92c5_1_0">
            <a:extLst>
              <a:ext uri="{FF2B5EF4-FFF2-40B4-BE49-F238E27FC236}">
                <a16:creationId xmlns:a16="http://schemas.microsoft.com/office/drawing/2014/main" id="{D2DC6C1D-38E0-4B59-A83C-1DE9328E46DD}"/>
              </a:ext>
            </a:extLst>
          </p:cNvPr>
          <p:cNvPicPr preferRelativeResize="0"/>
          <p:nvPr/>
        </p:nvPicPr>
        <p:blipFill rotWithShape="1"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585040" y="228600"/>
            <a:ext cx="2311192" cy="147770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7;g5c617d92c5_1_0">
            <a:extLst>
              <a:ext uri="{FF2B5EF4-FFF2-40B4-BE49-F238E27FC236}">
                <a16:creationId xmlns:a16="http://schemas.microsoft.com/office/drawing/2014/main" id="{0ED34F3A-FDD2-4273-925E-B2168437E6C3}"/>
              </a:ext>
            </a:extLst>
          </p:cNvPr>
          <p:cNvPicPr preferRelativeResize="0"/>
          <p:nvPr/>
        </p:nvPicPr>
        <p:blipFill>
          <a:blip r:embed="rId5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12794" y="228600"/>
            <a:ext cx="2667600" cy="22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83458F9-36F1-4269-A022-EE12427AE4F0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09387" y="4157044"/>
            <a:ext cx="1588738" cy="894629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0E3D32B-6636-4A01-97FE-11A7742C34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4511"/>
          <a:stretch/>
        </p:blipFill>
        <p:spPr bwMode="auto">
          <a:xfrm>
            <a:off x="6585040" y="3417898"/>
            <a:ext cx="2879766" cy="1799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30CCB7-5A4C-4C15-8F91-A1AB4EF52D2A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5040" y="1884181"/>
            <a:ext cx="2514829" cy="137245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0C013C8-3BEB-403D-AFFD-01F09B8CD641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95456" y="5581404"/>
            <a:ext cx="2004413" cy="5907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059812-E4EE-49E5-BFE5-756752BF81F8}"/>
              </a:ext>
            </a:extLst>
          </p:cNvPr>
          <p:cNvSpPr txBox="1"/>
          <p:nvPr/>
        </p:nvSpPr>
        <p:spPr>
          <a:xfrm>
            <a:off x="10142118" y="2504335"/>
            <a:ext cx="1583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Things I love</a:t>
            </a:r>
          </a:p>
        </p:txBody>
      </p:sp>
      <p:pic>
        <p:nvPicPr>
          <p:cNvPr id="1028" name="Picture 4" descr="Critical Role - Wikipedia">
            <a:extLst>
              <a:ext uri="{FF2B5EF4-FFF2-40B4-BE49-F238E27FC236}">
                <a16:creationId xmlns:a16="http://schemas.microsoft.com/office/drawing/2014/main" id="{E1DED63D-1BA6-26CA-8FEF-D51D189F58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11214" y="5465528"/>
            <a:ext cx="1146719" cy="1146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8C150427-B83B-4115-B73A-4A663B32CE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5040" y="5581404"/>
            <a:ext cx="590796" cy="590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91FF43-544A-9FD9-5657-112DEC56C5C3}"/>
              </a:ext>
            </a:extLst>
          </p:cNvPr>
          <p:cNvSpPr txBox="1"/>
          <p:nvPr/>
        </p:nvSpPr>
        <p:spPr>
          <a:xfrm>
            <a:off x="10735207" y="5809133"/>
            <a:ext cx="1333807" cy="923330"/>
          </a:xfrm>
          <a:prstGeom prst="rect">
            <a:avLst/>
          </a:prstGeom>
          <a:solidFill>
            <a:srgbClr val="FFCB0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74C"/>
                </a:solidFill>
              </a:rPr>
              <a:t>Michigan Football GO BLUE!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122DA6C-9979-43F5-9EA0-3691FD54C3C5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05263" y="2923982"/>
            <a:ext cx="159067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6320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Hardware organization</a:t>
            </a:r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4" name="Text Box 34"/>
            <p:cNvSpPr txBox="1">
              <a:spLocks noChangeArrowheads="1"/>
            </p:cNvSpPr>
            <p:nvPr/>
          </p:nvSpPr>
          <p:spPr bwMode="auto">
            <a:xfrm>
              <a:off x="341" y="3536"/>
              <a:ext cx="523" cy="2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Mouse</a:t>
              </a:r>
            </a:p>
          </p:txBody>
        </p:sp>
        <p:sp>
          <p:nvSpPr>
            <p:cNvPr id="26665" name="Text Box 35"/>
            <p:cNvSpPr txBox="1">
              <a:spLocks noChangeArrowheads="1"/>
            </p:cNvSpPr>
            <p:nvPr/>
          </p:nvSpPr>
          <p:spPr bwMode="auto">
            <a:xfrm>
              <a:off x="864" y="3535"/>
              <a:ext cx="700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Keyboard</a:t>
              </a:r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1" y="2739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586804" name="AutoShape 52"/>
          <p:cNvSpPr>
            <a:spLocks noChangeArrowheads="1"/>
          </p:cNvSpPr>
          <p:nvPr/>
        </p:nvSpPr>
        <p:spPr bwMode="auto">
          <a:xfrm>
            <a:off x="5008595" y="1141147"/>
            <a:ext cx="2317750" cy="586053"/>
          </a:xfrm>
          <a:prstGeom prst="wedgeRectCallout">
            <a:avLst>
              <a:gd name="adj1" fmla="val -17303"/>
              <a:gd name="adj2" fmla="val 153075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Buses: wires that transfer data</a:t>
            </a:r>
          </a:p>
        </p:txBody>
      </p:sp>
      <p:sp>
        <p:nvSpPr>
          <p:cNvPr id="586805" name="AutoShape 53"/>
          <p:cNvSpPr>
            <a:spLocks noChangeArrowheads="1"/>
          </p:cNvSpPr>
          <p:nvPr/>
        </p:nvSpPr>
        <p:spPr bwMode="auto">
          <a:xfrm>
            <a:off x="1600201" y="6053666"/>
            <a:ext cx="3563825" cy="665478"/>
          </a:xfrm>
          <a:prstGeom prst="wedgeRectCallout">
            <a:avLst>
              <a:gd name="adj1" fmla="val 8208"/>
              <a:gd name="adj2" fmla="val -104279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 err="1">
                <a:latin typeface="Arial" charset="0"/>
              </a:rPr>
              <a:t>Input/Output</a:t>
            </a:r>
            <a:r>
              <a:rPr lang="en-US" sz="1600" dirty="0">
                <a:latin typeface="Arial" charset="0"/>
              </a:rPr>
              <a:t> (I/O) Devices:</a:t>
            </a:r>
          </a:p>
          <a:p>
            <a:pPr>
              <a:buNone/>
            </a:pPr>
            <a:r>
              <a:rPr lang="en-US" sz="1600" dirty="0">
                <a:latin typeface="Arial" charset="0"/>
              </a:rPr>
              <a:t>System connections to outside world.</a:t>
            </a:r>
          </a:p>
        </p:txBody>
      </p:sp>
      <p:sp>
        <p:nvSpPr>
          <p:cNvPr id="586806" name="AutoShape 54"/>
          <p:cNvSpPr>
            <a:spLocks noChangeArrowheads="1"/>
          </p:cNvSpPr>
          <p:nvPr/>
        </p:nvSpPr>
        <p:spPr bwMode="auto">
          <a:xfrm>
            <a:off x="7504779" y="1270149"/>
            <a:ext cx="3066760" cy="835678"/>
          </a:xfrm>
          <a:prstGeom prst="wedgeRectCallout">
            <a:avLst>
              <a:gd name="adj1" fmla="val -14657"/>
              <a:gd name="adj2" fmla="val 9770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Main mem.: Temporary storage device. Holds both a program and the data it manipulates.</a:t>
            </a:r>
          </a:p>
        </p:txBody>
      </p:sp>
      <p:sp>
        <p:nvSpPr>
          <p:cNvPr id="586807" name="AutoShape 55"/>
          <p:cNvSpPr>
            <a:spLocks noChangeArrowheads="1"/>
          </p:cNvSpPr>
          <p:nvPr/>
        </p:nvSpPr>
        <p:spPr bwMode="auto">
          <a:xfrm>
            <a:off x="2311192" y="1203183"/>
            <a:ext cx="2136775" cy="873126"/>
          </a:xfrm>
          <a:prstGeom prst="wedgeRectCallout">
            <a:avLst>
              <a:gd name="adj1" fmla="val -12502"/>
              <a:gd name="adj2" fmla="val 85892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Processor: Executes instructions stored in main memory</a:t>
            </a:r>
          </a:p>
        </p:txBody>
      </p:sp>
      <p:sp>
        <p:nvSpPr>
          <p:cNvPr id="57" name="AutoShape 53"/>
          <p:cNvSpPr>
            <a:spLocks noChangeArrowheads="1"/>
          </p:cNvSpPr>
          <p:nvPr/>
        </p:nvSpPr>
        <p:spPr bwMode="auto">
          <a:xfrm>
            <a:off x="5232404" y="6002869"/>
            <a:ext cx="1642530" cy="618065"/>
          </a:xfrm>
          <a:prstGeom prst="wedgeRectCallout">
            <a:avLst>
              <a:gd name="adj1" fmla="val 55563"/>
              <a:gd name="adj2" fmla="val -90581"/>
            </a:avLst>
          </a:prstGeom>
          <a:solidFill>
            <a:schemeClr val="bg1">
              <a:lumMod val="95000"/>
            </a:schemeClr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buNone/>
            </a:pPr>
            <a:r>
              <a:rPr lang="en-US" sz="1600" dirty="0">
                <a:latin typeface="Arial" charset="0"/>
              </a:rPr>
              <a:t>Disk: Persistent</a:t>
            </a:r>
            <a:br>
              <a:rPr lang="en-US" sz="1600" dirty="0">
                <a:latin typeface="Arial" charset="0"/>
              </a:rPr>
            </a:br>
            <a:r>
              <a:rPr lang="en-US" sz="1600" dirty="0">
                <a:latin typeface="Arial" charset="0"/>
              </a:rPr>
              <a:t>storage device</a:t>
            </a:r>
          </a:p>
        </p:txBody>
      </p:sp>
      <p:sp>
        <p:nvSpPr>
          <p:cNvPr id="44" name="Slide Number Placeholder 3">
            <a:extLst>
              <a:ext uri="{FF2B5EF4-FFF2-40B4-BE49-F238E27FC236}">
                <a16:creationId xmlns:a16="http://schemas.microsoft.com/office/drawing/2014/main" id="{4C0ABC9F-688A-43C5-8E2B-C609E010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20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6804" grpId="0" animBg="1"/>
      <p:bldP spid="586804" grpId="1" animBg="1"/>
      <p:bldP spid="586805" grpId="0" animBg="1"/>
      <p:bldP spid="586805" grpId="1" animBg="1"/>
      <p:bldP spid="586806" grpId="0" animBg="1"/>
      <p:bldP spid="586806" grpId="1" animBg="1"/>
      <p:bldP spid="586807" grpId="0" animBg="1"/>
      <p:bldP spid="586807" grpId="1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4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106" name="Text Box 58"/>
          <p:cNvSpPr txBox="1">
            <a:spLocks noChangeArrowheads="1"/>
          </p:cNvSpPr>
          <p:nvPr/>
        </p:nvSpPr>
        <p:spPr bwMode="auto">
          <a:xfrm>
            <a:off x="8944167" y="2531765"/>
            <a:ext cx="1048685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</a:p>
        </p:txBody>
      </p:sp>
      <p:sp>
        <p:nvSpPr>
          <p:cNvPr id="107" name="Text Box 59"/>
          <p:cNvSpPr txBox="1">
            <a:spLocks noChangeArrowheads="1"/>
          </p:cNvSpPr>
          <p:nvPr/>
        </p:nvSpPr>
        <p:spPr bwMode="auto">
          <a:xfrm>
            <a:off x="2371518" y="5953311"/>
            <a:ext cx="2434516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User types </a:t>
            </a: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grpSp>
        <p:nvGrpSpPr>
          <p:cNvPr id="108" name="Group 107"/>
          <p:cNvGrpSpPr/>
          <p:nvPr/>
        </p:nvGrpSpPr>
        <p:grpSpPr>
          <a:xfrm>
            <a:off x="3464183" y="2980273"/>
            <a:ext cx="2834585" cy="2230876"/>
            <a:chOff x="1957115" y="3037416"/>
            <a:chExt cx="2834585" cy="2230876"/>
          </a:xfrm>
        </p:grpSpPr>
        <p:sp>
          <p:nvSpPr>
            <p:cNvPr id="109" name="Line 50"/>
            <p:cNvSpPr>
              <a:spLocks noChangeShapeType="1"/>
            </p:cNvSpPr>
            <p:nvPr/>
          </p:nvSpPr>
          <p:spPr bwMode="auto">
            <a:xfrm flipH="1" flipV="1">
              <a:off x="1957115" y="4678609"/>
              <a:ext cx="372972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51"/>
            <p:cNvSpPr>
              <a:spLocks noChangeShapeType="1"/>
            </p:cNvSpPr>
            <p:nvPr/>
          </p:nvSpPr>
          <p:spPr bwMode="auto">
            <a:xfrm flipV="1">
              <a:off x="1957115" y="4088926"/>
              <a:ext cx="0" cy="58968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52"/>
            <p:cNvSpPr>
              <a:spLocks noChangeShapeType="1"/>
            </p:cNvSpPr>
            <p:nvPr/>
          </p:nvSpPr>
          <p:spPr bwMode="auto">
            <a:xfrm>
              <a:off x="1957115" y="4088926"/>
              <a:ext cx="2834585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53"/>
            <p:cNvSpPr>
              <a:spLocks noChangeShapeType="1"/>
            </p:cNvSpPr>
            <p:nvPr/>
          </p:nvSpPr>
          <p:spPr bwMode="auto">
            <a:xfrm flipV="1">
              <a:off x="4791700" y="3056980"/>
              <a:ext cx="0" cy="103194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54"/>
            <p:cNvSpPr>
              <a:spLocks noChangeShapeType="1"/>
            </p:cNvSpPr>
            <p:nvPr/>
          </p:nvSpPr>
          <p:spPr bwMode="auto">
            <a:xfrm flipH="1" flipV="1">
              <a:off x="2455332" y="3037416"/>
              <a:ext cx="2336367" cy="1956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" name="Line 57"/>
          <p:cNvSpPr>
            <a:spLocks noChangeShapeType="1"/>
          </p:cNvSpPr>
          <p:nvPr/>
        </p:nvSpPr>
        <p:spPr bwMode="auto">
          <a:xfrm>
            <a:off x="4003276" y="2863371"/>
            <a:ext cx="4251877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8" name="Rectangle 61"/>
          <p:cNvSpPr>
            <a:spLocks noChangeArrowheads="1"/>
          </p:cNvSpPr>
          <p:nvPr/>
        </p:nvSpPr>
        <p:spPr bwMode="auto">
          <a:xfrm>
            <a:off x="6330902" y="1289051"/>
            <a:ext cx="3752951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Reading the </a:t>
            </a:r>
            <a:r>
              <a:rPr lang="en-US" b="1" i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./hello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command </a:t>
            </a:r>
            <a:br>
              <a:rPr lang="en-US" b="1" dirty="0">
                <a:solidFill>
                  <a:srgbClr val="FF0000"/>
                </a:solidFill>
                <a:latin typeface="Arial" charset="0"/>
              </a:rPr>
            </a:br>
            <a:r>
              <a:rPr lang="en-US" b="1" dirty="0">
                <a:solidFill>
                  <a:srgbClr val="FF0000"/>
                </a:solidFill>
                <a:latin typeface="Arial" charset="0"/>
              </a:rPr>
              <a:t>from the keyboard</a:t>
            </a: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0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ACE82854-82A4-42D1-A692-C37B5A7D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0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</p:grpSp>
      <p:sp>
        <p:nvSpPr>
          <p:cNvPr id="39" name="Rectangle 57"/>
          <p:cNvSpPr>
            <a:spLocks noChangeArrowheads="1"/>
          </p:cNvSpPr>
          <p:nvPr/>
        </p:nvSpPr>
        <p:spPr bwMode="auto">
          <a:xfrm>
            <a:off x="6341325" y="1371601"/>
            <a:ext cx="3567002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Shell program loads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executable into main memory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271685" y="2977098"/>
            <a:ext cx="1935163" cy="2924175"/>
            <a:chOff x="4781550" y="3248025"/>
            <a:chExt cx="1935163" cy="2924175"/>
          </a:xfrm>
        </p:grpSpPr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4781550" y="3248025"/>
              <a:ext cx="0" cy="102235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V="1">
              <a:off x="5897563" y="4270375"/>
              <a:ext cx="0" cy="19018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4" name="Line 53"/>
            <p:cNvSpPr>
              <a:spLocks noChangeShapeType="1"/>
            </p:cNvSpPr>
            <p:nvPr/>
          </p:nvSpPr>
          <p:spPr bwMode="auto">
            <a:xfrm flipH="1">
              <a:off x="4781550" y="4270375"/>
              <a:ext cx="111601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4"/>
            <p:cNvSpPr>
              <a:spLocks noChangeShapeType="1"/>
            </p:cNvSpPr>
            <p:nvPr/>
          </p:nvSpPr>
          <p:spPr bwMode="auto">
            <a:xfrm>
              <a:off x="4781550" y="3248025"/>
              <a:ext cx="1935163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114800" y="3014133"/>
            <a:ext cx="914400" cy="914400"/>
          </a:xfrm>
          <a:prstGeom prst="line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/>
          <p:cNvGrpSpPr/>
          <p:nvPr/>
        </p:nvGrpSpPr>
        <p:grpSpPr>
          <a:xfrm>
            <a:off x="4106334" y="3033186"/>
            <a:ext cx="3166533" cy="1951564"/>
            <a:chOff x="2582333" y="3033186"/>
            <a:chExt cx="3166533" cy="1951564"/>
          </a:xfrm>
        </p:grpSpPr>
        <p:cxnSp>
          <p:nvCxnSpPr>
            <p:cNvPr id="6" name="Straight Connector 5"/>
            <p:cNvCxnSpPr/>
            <p:nvPr/>
          </p:nvCxnSpPr>
          <p:spPr bwMode="auto">
            <a:xfrm>
              <a:off x="2582333" y="3047999"/>
              <a:ext cx="2082800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 flipV="1">
              <a:off x="4643965" y="3033186"/>
              <a:ext cx="0" cy="1049864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 flipH="1">
              <a:off x="4622802" y="4076700"/>
              <a:ext cx="1117598" cy="0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 flipV="1">
              <a:off x="5746750" y="4049187"/>
              <a:ext cx="2116" cy="935563"/>
            </a:xfrm>
            <a:prstGeom prst="line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</p:grpSp>
      <p:sp>
        <p:nvSpPr>
          <p:cNvPr id="67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68" name="Text Box 50"/>
          <p:cNvSpPr txBox="1">
            <a:spLocks noChangeArrowheads="1"/>
          </p:cNvSpPr>
          <p:nvPr/>
        </p:nvSpPr>
        <p:spPr bwMode="auto">
          <a:xfrm>
            <a:off x="7641870" y="5536291"/>
            <a:ext cx="1907895" cy="5847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i="1" dirty="0">
                <a:latin typeface="Helvetica" pitchFamily="34" charset="0"/>
              </a:rPr>
              <a:t> executable </a:t>
            </a:r>
          </a:p>
          <a:p>
            <a:pPr algn="ctr" eaLnBrk="0" hangingPunct="0">
              <a:buNone/>
            </a:pPr>
            <a:r>
              <a:rPr lang="en-US" sz="1600" i="1" dirty="0">
                <a:latin typeface="Helvetica" pitchFamily="34" charset="0"/>
              </a:rPr>
              <a:t>stored on disk</a:t>
            </a:r>
          </a:p>
        </p:txBody>
      </p:sp>
      <p:sp>
        <p:nvSpPr>
          <p:cNvPr id="54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5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6" name="Slide Number Placeholder 3">
            <a:extLst>
              <a:ext uri="{FF2B5EF4-FFF2-40B4-BE49-F238E27FC236}">
                <a16:creationId xmlns:a16="http://schemas.microsoft.com/office/drawing/2014/main" id="{139CE29D-70B1-4BF4-BA62-5BF7826F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7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Running </a:t>
            </a:r>
            <a:r>
              <a:rPr lang="en-US" b="1" dirty="0">
                <a:latin typeface="Courier New" pitchFamily="49" charset="0"/>
              </a:rPr>
              <a:t>hello</a:t>
            </a:r>
            <a:endParaRPr lang="en-US" b="1" dirty="0"/>
          </a:p>
        </p:txBody>
      </p:sp>
      <p:grpSp>
        <p:nvGrpSpPr>
          <p:cNvPr id="26629" name="Group 3"/>
          <p:cNvGrpSpPr>
            <a:grpSpLocks/>
          </p:cNvGrpSpPr>
          <p:nvPr/>
        </p:nvGrpSpPr>
        <p:grpSpPr bwMode="auto">
          <a:xfrm>
            <a:off x="2371518" y="2265312"/>
            <a:ext cx="7600052" cy="3887718"/>
            <a:chOff x="168" y="1433"/>
            <a:chExt cx="5005" cy="2589"/>
          </a:xfrm>
        </p:grpSpPr>
        <p:sp>
          <p:nvSpPr>
            <p:cNvPr id="26634" name="Rectangle 4"/>
            <p:cNvSpPr>
              <a:spLocks noChangeArrowheads="1"/>
            </p:cNvSpPr>
            <p:nvPr/>
          </p:nvSpPr>
          <p:spPr bwMode="auto">
            <a:xfrm>
              <a:off x="3963" y="1622"/>
              <a:ext cx="573" cy="576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Main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6635" name="AutoShape 5"/>
            <p:cNvSpPr>
              <a:spLocks noChangeArrowheads="1"/>
            </p:cNvSpPr>
            <p:nvPr/>
          </p:nvSpPr>
          <p:spPr bwMode="auto">
            <a:xfrm>
              <a:off x="3003" y="1718"/>
              <a:ext cx="940" cy="336"/>
            </a:xfrm>
            <a:prstGeom prst="leftRightArrow">
              <a:avLst>
                <a:gd name="adj1" fmla="val 50000"/>
                <a:gd name="adj2" fmla="val 5595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36" name="Rectangle 6"/>
            <p:cNvSpPr>
              <a:spLocks noChangeArrowheads="1"/>
            </p:cNvSpPr>
            <p:nvPr/>
          </p:nvSpPr>
          <p:spPr bwMode="auto">
            <a:xfrm>
              <a:off x="2427" y="1738"/>
              <a:ext cx="573" cy="364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I/O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bridge</a:t>
              </a:r>
            </a:p>
          </p:txBody>
        </p:sp>
        <p:sp>
          <p:nvSpPr>
            <p:cNvPr id="26637" name="AutoShape 7"/>
            <p:cNvSpPr>
              <a:spLocks noChangeArrowheads="1"/>
            </p:cNvSpPr>
            <p:nvPr/>
          </p:nvSpPr>
          <p:spPr bwMode="auto">
            <a:xfrm>
              <a:off x="1509" y="1718"/>
              <a:ext cx="915" cy="336"/>
            </a:xfrm>
            <a:prstGeom prst="leftRightArrow">
              <a:avLst>
                <a:gd name="adj1" fmla="val 50000"/>
                <a:gd name="adj2" fmla="val 54464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49" name="Rectangle 19"/>
            <p:cNvSpPr>
              <a:spLocks noChangeArrowheads="1"/>
            </p:cNvSpPr>
            <p:nvPr/>
          </p:nvSpPr>
          <p:spPr bwMode="auto">
            <a:xfrm>
              <a:off x="216" y="1547"/>
              <a:ext cx="1268" cy="653"/>
            </a:xfrm>
            <a:prstGeom prst="rect">
              <a:avLst/>
            </a:prstGeom>
            <a:solidFill>
              <a:srgbClr val="EDEBCF"/>
            </a:solidFill>
            <a:ln w="12700" cap="rnd" cmpd="sng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r>
                <a:rPr lang="en-US" sz="1600" dirty="0">
                  <a:latin typeface="Helvetica"/>
                  <a:cs typeface="Helvetica"/>
                </a:rPr>
                <a:t>Processor</a:t>
              </a:r>
            </a:p>
          </p:txBody>
        </p:sp>
        <p:sp>
          <p:nvSpPr>
            <p:cNvPr id="26651" name="Text Box 21"/>
            <p:cNvSpPr txBox="1">
              <a:spLocks noChangeArrowheads="1"/>
            </p:cNvSpPr>
            <p:nvPr/>
          </p:nvSpPr>
          <p:spPr bwMode="auto">
            <a:xfrm>
              <a:off x="2059" y="1433"/>
              <a:ext cx="83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System bus</a:t>
              </a:r>
            </a:p>
          </p:txBody>
        </p:sp>
        <p:sp>
          <p:nvSpPr>
            <p:cNvPr id="26652" name="Line 22"/>
            <p:cNvSpPr>
              <a:spLocks noChangeShapeType="1"/>
            </p:cNvSpPr>
            <p:nvPr/>
          </p:nvSpPr>
          <p:spPr bwMode="auto">
            <a:xfrm flipH="1">
              <a:off x="1929" y="1638"/>
              <a:ext cx="190" cy="24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3" name="Text Box 23"/>
            <p:cNvSpPr txBox="1">
              <a:spLocks noChangeArrowheads="1"/>
            </p:cNvSpPr>
            <p:nvPr/>
          </p:nvSpPr>
          <p:spPr bwMode="auto">
            <a:xfrm>
              <a:off x="3028" y="1433"/>
              <a:ext cx="8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Memory bus</a:t>
              </a:r>
            </a:p>
          </p:txBody>
        </p:sp>
        <p:sp>
          <p:nvSpPr>
            <p:cNvPr id="26654" name="Line 24"/>
            <p:cNvSpPr>
              <a:spLocks noChangeShapeType="1"/>
            </p:cNvSpPr>
            <p:nvPr/>
          </p:nvSpPr>
          <p:spPr bwMode="auto">
            <a:xfrm>
              <a:off x="3432" y="1632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5" name="AutoShape 25"/>
            <p:cNvSpPr>
              <a:spLocks noChangeArrowheads="1"/>
            </p:cNvSpPr>
            <p:nvPr/>
          </p:nvSpPr>
          <p:spPr bwMode="auto">
            <a:xfrm>
              <a:off x="2568" y="2150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6" name="AutoShape 26"/>
            <p:cNvSpPr>
              <a:spLocks noChangeArrowheads="1"/>
            </p:cNvSpPr>
            <p:nvPr/>
          </p:nvSpPr>
          <p:spPr bwMode="auto">
            <a:xfrm flipV="1">
              <a:off x="3264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7" name="Rectangle 27"/>
            <p:cNvSpPr>
              <a:spLocks noChangeArrowheads="1"/>
            </p:cNvSpPr>
            <p:nvPr/>
          </p:nvSpPr>
          <p:spPr bwMode="auto">
            <a:xfrm>
              <a:off x="3000" y="3070"/>
              <a:ext cx="816" cy="328"/>
            </a:xfrm>
            <a:prstGeom prst="rect">
              <a:avLst/>
            </a:prstGeom>
            <a:solidFill>
              <a:srgbClr val="D3F2D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 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58" name="AutoShape 28"/>
            <p:cNvSpPr>
              <a:spLocks noChangeArrowheads="1"/>
            </p:cNvSpPr>
            <p:nvPr/>
          </p:nvSpPr>
          <p:spPr bwMode="auto">
            <a:xfrm flipV="1">
              <a:off x="1796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59" name="Rectangle 29"/>
            <p:cNvSpPr>
              <a:spLocks noChangeArrowheads="1"/>
            </p:cNvSpPr>
            <p:nvPr/>
          </p:nvSpPr>
          <p:spPr bwMode="auto">
            <a:xfrm>
              <a:off x="1532" y="3070"/>
              <a:ext cx="816" cy="328"/>
            </a:xfrm>
            <a:prstGeom prst="rect">
              <a:avLst/>
            </a:prstGeom>
            <a:solidFill>
              <a:srgbClr val="FFFFC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Graphics</a:t>
              </a:r>
            </a:p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adapter</a:t>
              </a:r>
            </a:p>
          </p:txBody>
        </p:sp>
        <p:sp>
          <p:nvSpPr>
            <p:cNvPr id="26660" name="AutoShape 30"/>
            <p:cNvSpPr>
              <a:spLocks noChangeArrowheads="1"/>
            </p:cNvSpPr>
            <p:nvPr/>
          </p:nvSpPr>
          <p:spPr bwMode="auto">
            <a:xfrm flipV="1">
              <a:off x="740" y="2614"/>
              <a:ext cx="312" cy="432"/>
            </a:xfrm>
            <a:prstGeom prst="upArrow">
              <a:avLst>
                <a:gd name="adj1" fmla="val 36667"/>
                <a:gd name="adj2" fmla="val 44872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1" name="Rectangle 31"/>
            <p:cNvSpPr>
              <a:spLocks noChangeArrowheads="1"/>
            </p:cNvSpPr>
            <p:nvPr/>
          </p:nvSpPr>
          <p:spPr bwMode="auto">
            <a:xfrm>
              <a:off x="524" y="3062"/>
              <a:ext cx="720" cy="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USB</a:t>
              </a:r>
            </a:p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controller</a:t>
              </a:r>
            </a:p>
          </p:txBody>
        </p:sp>
        <p:sp>
          <p:nvSpPr>
            <p:cNvPr id="26662" name="Line 32"/>
            <p:cNvSpPr>
              <a:spLocks noChangeShapeType="1"/>
            </p:cNvSpPr>
            <p:nvPr/>
          </p:nvSpPr>
          <p:spPr bwMode="auto">
            <a:xfrm>
              <a:off x="66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3" name="Line 33"/>
            <p:cNvSpPr>
              <a:spLocks noChangeShapeType="1"/>
            </p:cNvSpPr>
            <p:nvPr/>
          </p:nvSpPr>
          <p:spPr bwMode="auto">
            <a:xfrm>
              <a:off x="1148" y="339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6" name="Line 36"/>
            <p:cNvSpPr>
              <a:spLocks noChangeShapeType="1"/>
            </p:cNvSpPr>
            <p:nvPr/>
          </p:nvSpPr>
          <p:spPr bwMode="auto">
            <a:xfrm>
              <a:off x="1964" y="342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7" name="Text Box 37"/>
            <p:cNvSpPr txBox="1">
              <a:spLocks noChangeArrowheads="1"/>
            </p:cNvSpPr>
            <p:nvPr/>
          </p:nvSpPr>
          <p:spPr bwMode="auto">
            <a:xfrm>
              <a:off x="1667" y="3546"/>
              <a:ext cx="565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Display</a:t>
              </a:r>
            </a:p>
          </p:txBody>
        </p:sp>
        <p:sp>
          <p:nvSpPr>
            <p:cNvPr id="26668" name="Line 38"/>
            <p:cNvSpPr>
              <a:spLocks noChangeShapeType="1"/>
            </p:cNvSpPr>
            <p:nvPr/>
          </p:nvSpPr>
          <p:spPr bwMode="auto">
            <a:xfrm>
              <a:off x="3416" y="3398"/>
              <a:ext cx="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69" name="AutoShape 39"/>
            <p:cNvSpPr>
              <a:spLocks noChangeArrowheads="1"/>
            </p:cNvSpPr>
            <p:nvPr/>
          </p:nvSpPr>
          <p:spPr bwMode="auto">
            <a:xfrm>
              <a:off x="3224" y="3638"/>
              <a:ext cx="384" cy="384"/>
            </a:xfrm>
            <a:prstGeom prst="can">
              <a:avLst>
                <a:gd name="adj" fmla="val 25000"/>
              </a:avLst>
            </a:prstGeom>
            <a:solidFill>
              <a:srgbClr val="D3F2D3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>
                <a:buNone/>
              </a:pPr>
              <a:r>
                <a:rPr lang="en-US" sz="16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26670" name="AutoShape 40"/>
            <p:cNvSpPr>
              <a:spLocks noChangeArrowheads="1"/>
            </p:cNvSpPr>
            <p:nvPr/>
          </p:nvSpPr>
          <p:spPr bwMode="auto">
            <a:xfrm>
              <a:off x="168" y="2478"/>
              <a:ext cx="4584" cy="248"/>
            </a:xfrm>
            <a:prstGeom prst="leftRightArrow">
              <a:avLst>
                <a:gd name="adj1" fmla="val 48611"/>
                <a:gd name="adj2" fmla="val 9550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1" name="Rectangle 41"/>
            <p:cNvSpPr>
              <a:spLocks noChangeArrowheads="1"/>
            </p:cNvSpPr>
            <p:nvPr/>
          </p:nvSpPr>
          <p:spPr bwMode="auto">
            <a:xfrm>
              <a:off x="846" y="2739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2" name="Rectangle 42"/>
            <p:cNvSpPr>
              <a:spLocks noChangeArrowheads="1"/>
            </p:cNvSpPr>
            <p:nvPr/>
          </p:nvSpPr>
          <p:spPr bwMode="auto">
            <a:xfrm>
              <a:off x="1902" y="2733"/>
              <a:ext cx="105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3" name="Rectangle 43"/>
            <p:cNvSpPr>
              <a:spLocks noChangeArrowheads="1"/>
            </p:cNvSpPr>
            <p:nvPr/>
          </p:nvSpPr>
          <p:spPr bwMode="auto">
            <a:xfrm>
              <a:off x="3372" y="2727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4" name="Text Box 44"/>
            <p:cNvSpPr txBox="1">
              <a:spLocks noChangeArrowheads="1"/>
            </p:cNvSpPr>
            <p:nvPr/>
          </p:nvSpPr>
          <p:spPr bwMode="auto">
            <a:xfrm>
              <a:off x="2412" y="2744"/>
              <a:ext cx="561" cy="2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I/O bus</a:t>
              </a:r>
            </a:p>
          </p:txBody>
        </p:sp>
        <p:sp>
          <p:nvSpPr>
            <p:cNvPr id="26675" name="Rectangle 45"/>
            <p:cNvSpPr>
              <a:spLocks noChangeArrowheads="1"/>
            </p:cNvSpPr>
            <p:nvPr/>
          </p:nvSpPr>
          <p:spPr bwMode="auto">
            <a:xfrm>
              <a:off x="2673" y="2688"/>
              <a:ext cx="102" cy="96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6" name="Rectangle 46"/>
            <p:cNvSpPr>
              <a:spLocks noChangeArrowheads="1"/>
            </p:cNvSpPr>
            <p:nvPr/>
          </p:nvSpPr>
          <p:spPr bwMode="auto">
            <a:xfrm>
              <a:off x="3864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7" name="Rectangle 47"/>
            <p:cNvSpPr>
              <a:spLocks noChangeArrowheads="1"/>
            </p:cNvSpPr>
            <p:nvPr/>
          </p:nvSpPr>
          <p:spPr bwMode="auto">
            <a:xfrm>
              <a:off x="4056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8" name="Rectangle 48"/>
            <p:cNvSpPr>
              <a:spLocks noChangeArrowheads="1"/>
            </p:cNvSpPr>
            <p:nvPr/>
          </p:nvSpPr>
          <p:spPr bwMode="auto">
            <a:xfrm>
              <a:off x="4248" y="2486"/>
              <a:ext cx="80" cy="25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26679" name="Text Box 49"/>
            <p:cNvSpPr txBox="1">
              <a:spLocks noChangeArrowheads="1"/>
            </p:cNvSpPr>
            <p:nvPr/>
          </p:nvSpPr>
          <p:spPr bwMode="auto">
            <a:xfrm>
              <a:off x="3834" y="2914"/>
              <a:ext cx="1339" cy="71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Expansion slots for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other devices such</a:t>
              </a:r>
            </a:p>
            <a:p>
              <a:pPr eaLnBrk="0" hangingPunct="0">
                <a:buNone/>
              </a:pPr>
              <a:r>
                <a:rPr lang="en-US" sz="1600" dirty="0">
                  <a:latin typeface="Helvetica" pitchFamily="34" charset="0"/>
                </a:rPr>
                <a:t>as network adapters</a:t>
              </a:r>
            </a:p>
            <a:p>
              <a:pPr eaLnBrk="0" hangingPunct="0">
                <a:buNone/>
              </a:pPr>
              <a:endParaRPr lang="en-US" sz="1600" dirty="0">
                <a:latin typeface="Helvetica" pitchFamily="34" charset="0"/>
              </a:endParaRPr>
            </a:p>
          </p:txBody>
        </p:sp>
        <p:sp>
          <p:nvSpPr>
            <p:cNvPr id="26680" name="Text Box 50"/>
            <p:cNvSpPr txBox="1">
              <a:spLocks noChangeArrowheads="1"/>
            </p:cNvSpPr>
            <p:nvPr/>
          </p:nvSpPr>
          <p:spPr bwMode="auto">
            <a:xfrm>
              <a:off x="3639" y="3611"/>
              <a:ext cx="1256" cy="38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buNone/>
              </a:pPr>
              <a:r>
                <a:rPr lang="en-US" sz="1600" b="1" i="1" dirty="0">
                  <a:latin typeface="Courier New" pitchFamily="49" charset="0"/>
                </a:rPr>
                <a:t>hello</a:t>
              </a:r>
              <a:r>
                <a:rPr lang="en-US" sz="1600" i="1" dirty="0">
                  <a:latin typeface="Helvetica" pitchFamily="34" charset="0"/>
                </a:rPr>
                <a:t> executable </a:t>
              </a:r>
            </a:p>
            <a:p>
              <a:pPr algn="ctr" eaLnBrk="0" hangingPunct="0">
                <a:buNone/>
              </a:pPr>
              <a:r>
                <a:rPr lang="en-US" sz="1600" i="1" dirty="0">
                  <a:latin typeface="Helvetica" pitchFamily="34" charset="0"/>
                </a:rPr>
                <a:t>stored on disk</a:t>
              </a:r>
            </a:p>
          </p:txBody>
        </p:sp>
      </p:grpSp>
      <p:sp>
        <p:nvSpPr>
          <p:cNvPr id="42" name="Line 53"/>
          <p:cNvSpPr>
            <a:spLocks noChangeShapeType="1"/>
          </p:cNvSpPr>
          <p:nvPr/>
        </p:nvSpPr>
        <p:spPr bwMode="auto">
          <a:xfrm>
            <a:off x="4037542" y="2909893"/>
            <a:ext cx="42386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/>
          </a:ln>
        </p:spPr>
        <p:txBody>
          <a:bodyPr wrap="none" anchor="ctr"/>
          <a:lstStyle/>
          <a:p>
            <a:pPr>
              <a:buNone/>
            </a:pPr>
            <a:endParaRPr lang="en-US"/>
          </a:p>
        </p:txBody>
      </p:sp>
      <p:sp>
        <p:nvSpPr>
          <p:cNvPr id="43" name="Text Box 56"/>
          <p:cNvSpPr txBox="1">
            <a:spLocks noChangeArrowheads="1"/>
          </p:cNvSpPr>
          <p:nvPr/>
        </p:nvSpPr>
        <p:spPr bwMode="auto">
          <a:xfrm>
            <a:off x="4246563" y="5883280"/>
            <a:ext cx="1687512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Helvetica" pitchFamily="34" charset="0"/>
              </a:rPr>
              <a:t>"</a:t>
            </a:r>
            <a:r>
              <a:rPr lang="en-US" sz="1600" b="1" i="1" dirty="0" err="1">
                <a:latin typeface="Helvetica" pitchFamily="34" charset="0"/>
              </a:rPr>
              <a:t>hello,world</a:t>
            </a:r>
            <a:r>
              <a:rPr lang="en-US" sz="1600" b="1" i="1" dirty="0">
                <a:latin typeface="Helvetica" pitchFamily="34" charset="0"/>
              </a:rPr>
              <a:t>\n"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64000" y="3057531"/>
            <a:ext cx="2193926" cy="2516188"/>
            <a:chOff x="2540000" y="3057531"/>
            <a:chExt cx="2193926" cy="2516188"/>
          </a:xfrm>
        </p:grpSpPr>
        <p:sp>
          <p:nvSpPr>
            <p:cNvPr id="39" name="Line 50"/>
            <p:cNvSpPr>
              <a:spLocks noChangeShapeType="1"/>
            </p:cNvSpPr>
            <p:nvPr/>
          </p:nvSpPr>
          <p:spPr bwMode="auto">
            <a:xfrm flipV="1">
              <a:off x="4733926" y="3057531"/>
              <a:ext cx="0" cy="962025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0" name="Line 51"/>
            <p:cNvSpPr>
              <a:spLocks noChangeShapeType="1"/>
            </p:cNvSpPr>
            <p:nvPr/>
          </p:nvSpPr>
          <p:spPr bwMode="auto">
            <a:xfrm flipV="1">
              <a:off x="3544889" y="4019556"/>
              <a:ext cx="0" cy="1554163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1" name="Line 52"/>
            <p:cNvSpPr>
              <a:spLocks noChangeShapeType="1"/>
            </p:cNvSpPr>
            <p:nvPr/>
          </p:nvSpPr>
          <p:spPr bwMode="auto">
            <a:xfrm flipH="1">
              <a:off x="3544889" y="4019556"/>
              <a:ext cx="1189037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  <p:sp>
          <p:nvSpPr>
            <p:cNvPr id="45" name="Line 58"/>
            <p:cNvSpPr>
              <a:spLocks noChangeShapeType="1"/>
            </p:cNvSpPr>
            <p:nvPr/>
          </p:nvSpPr>
          <p:spPr bwMode="auto">
            <a:xfrm flipH="1">
              <a:off x="2540000" y="3057531"/>
              <a:ext cx="2193926" cy="740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buNone/>
              </a:pPr>
              <a:endParaRPr lang="en-US"/>
            </a:p>
          </p:txBody>
        </p:sp>
      </p:grpSp>
      <p:sp>
        <p:nvSpPr>
          <p:cNvPr id="47" name="Rectangle 60"/>
          <p:cNvSpPr>
            <a:spLocks noChangeArrowheads="1"/>
          </p:cNvSpPr>
          <p:nvPr/>
        </p:nvSpPr>
        <p:spPr bwMode="auto">
          <a:xfrm>
            <a:off x="5474850" y="1363663"/>
            <a:ext cx="5147563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The processor reads the </a:t>
            </a:r>
            <a:r>
              <a:rPr lang="en-US" b="1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b="1" dirty="0">
                <a:solidFill>
                  <a:srgbClr val="FF0000"/>
                </a:solidFill>
                <a:latin typeface="Arial" charset="0"/>
              </a:rPr>
              <a:t> code,</a:t>
            </a:r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  <a:latin typeface="Arial" charset="0"/>
              </a:rPr>
              <a:t>executes instructions, and displays “hello…”</a:t>
            </a:r>
          </a:p>
        </p:txBody>
      </p:sp>
      <p:sp>
        <p:nvSpPr>
          <p:cNvPr id="50" name="Text Box 55"/>
          <p:cNvSpPr txBox="1">
            <a:spLocks noChangeArrowheads="1"/>
          </p:cNvSpPr>
          <p:nvPr/>
        </p:nvSpPr>
        <p:spPr bwMode="auto">
          <a:xfrm>
            <a:off x="9053513" y="2853803"/>
            <a:ext cx="1385888" cy="3381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pitchFamily="49" charset="0"/>
              </a:rPr>
              <a:t>hello</a:t>
            </a:r>
            <a:r>
              <a:rPr lang="en-US" sz="1600" b="1" i="1" dirty="0">
                <a:latin typeface="Helvetica" pitchFamily="34" charset="0"/>
              </a:rPr>
              <a:t> code</a:t>
            </a:r>
          </a:p>
        </p:txBody>
      </p:sp>
      <p:sp>
        <p:nvSpPr>
          <p:cNvPr id="51" name="Text Box 58"/>
          <p:cNvSpPr txBox="1">
            <a:spLocks noChangeArrowheads="1"/>
          </p:cNvSpPr>
          <p:nvPr/>
        </p:nvSpPr>
        <p:spPr bwMode="auto">
          <a:xfrm>
            <a:off x="8944168" y="2531765"/>
            <a:ext cx="104868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b="1" i="1" dirty="0">
                <a:latin typeface="Courier New" charset="0"/>
                <a:ea typeface="Courier New" charset="0"/>
                <a:cs typeface="Courier New" charset="0"/>
              </a:rPr>
              <a:t>./hello</a:t>
            </a:r>
            <a:endParaRPr lang="en-US" sz="1600" b="1" i="1" dirty="0">
              <a:latin typeface="Helvetica" pitchFamily="34" charset="0"/>
            </a:endParaRPr>
          </a:p>
        </p:txBody>
      </p:sp>
      <p:sp>
        <p:nvSpPr>
          <p:cNvPr id="49" name="Text Box 34"/>
          <p:cNvSpPr txBox="1">
            <a:spLocks noChangeArrowheads="1"/>
          </p:cNvSpPr>
          <p:nvPr/>
        </p:nvSpPr>
        <p:spPr bwMode="auto">
          <a:xfrm>
            <a:off x="2634218" y="5423239"/>
            <a:ext cx="794171" cy="33636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 dirty="0">
                <a:latin typeface="Helvetica" pitchFamily="34" charset="0"/>
              </a:rPr>
              <a:t>Mouse</a:t>
            </a:r>
          </a:p>
        </p:txBody>
      </p:sp>
      <p:sp>
        <p:nvSpPr>
          <p:cNvPr id="52" name="Text Box 35"/>
          <p:cNvSpPr txBox="1">
            <a:spLocks noChangeArrowheads="1"/>
          </p:cNvSpPr>
          <p:nvPr/>
        </p:nvSpPr>
        <p:spPr bwMode="auto">
          <a:xfrm>
            <a:off x="3428388" y="5421738"/>
            <a:ext cx="1062944" cy="3378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buNone/>
            </a:pPr>
            <a:r>
              <a:rPr lang="en-US" sz="1600">
                <a:latin typeface="Helvetica" pitchFamily="34" charset="0"/>
              </a:rPr>
              <a:t>Keyboard</a:t>
            </a:r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87B8B997-1766-4B62-8FE9-B21525F37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1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Operating System (OS)</a:t>
            </a:r>
          </a:p>
        </p:txBody>
      </p:sp>
      <p:sp>
        <p:nvSpPr>
          <p:cNvPr id="33797" name="Rectangle 1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dirty="0"/>
              <a:t>Neither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hello</a:t>
            </a:r>
            <a:r>
              <a:rPr lang="en-US" dirty="0"/>
              <a:t> nor our shell interfaced with the hardware directly</a:t>
            </a:r>
          </a:p>
          <a:p>
            <a:pPr lvl="1"/>
            <a:r>
              <a:rPr lang="en-US" dirty="0"/>
              <a:t>All interactions were mediated by the </a:t>
            </a:r>
            <a:r>
              <a:rPr lang="en-US" b="1" i="1" dirty="0"/>
              <a:t>operating system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b="1" i="1" dirty="0"/>
              <a:t>Operating system</a:t>
            </a:r>
            <a:r>
              <a:rPr lang="en-US" i="1" dirty="0"/>
              <a:t>:</a:t>
            </a:r>
            <a:r>
              <a:rPr lang="en-US" dirty="0"/>
              <a:t> a layer of software interposed between the application program and the hardware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Primary goals</a:t>
            </a:r>
          </a:p>
          <a:p>
            <a:pPr lvl="1" eaLnBrk="1" hangingPunct="1"/>
            <a:r>
              <a:rPr lang="en-US" dirty="0"/>
              <a:t>Protect resources from misuse by applications</a:t>
            </a:r>
          </a:p>
          <a:p>
            <a:pPr lvl="1" eaLnBrk="1" hangingPunct="1"/>
            <a:r>
              <a:rPr lang="en-US" dirty="0"/>
              <a:t>Provide simple and uniform mechanisms for manipulating hardware devices</a:t>
            </a:r>
          </a:p>
          <a:p>
            <a:pPr lvl="1" eaLnBrk="1" hangingPunct="1"/>
            <a:r>
              <a:rPr lang="en-US" dirty="0"/>
              <a:t>Manage sharing of resources between applications</a:t>
            </a:r>
          </a:p>
        </p:txBody>
      </p:sp>
      <p:grpSp>
        <p:nvGrpSpPr>
          <p:cNvPr id="33798" name="Group 13"/>
          <p:cNvGrpSpPr>
            <a:grpSpLocks/>
          </p:cNvGrpSpPr>
          <p:nvPr/>
        </p:nvGrpSpPr>
        <p:grpSpPr bwMode="auto">
          <a:xfrm>
            <a:off x="1854200" y="3340100"/>
            <a:ext cx="6345238" cy="1143000"/>
            <a:chOff x="608" y="1720"/>
            <a:chExt cx="3997" cy="720"/>
          </a:xfrm>
        </p:grpSpPr>
        <p:sp>
          <p:nvSpPr>
            <p:cNvPr id="33799" name="Rectangle 4"/>
            <p:cNvSpPr>
              <a:spLocks noChangeArrowheads="1"/>
            </p:cNvSpPr>
            <p:nvPr/>
          </p:nvSpPr>
          <p:spPr bwMode="auto">
            <a:xfrm>
              <a:off x="608" y="172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Application programs</a:t>
              </a:r>
            </a:p>
          </p:txBody>
        </p:sp>
        <p:sp>
          <p:nvSpPr>
            <p:cNvPr id="33800" name="Rectangle 5"/>
            <p:cNvSpPr>
              <a:spLocks noChangeArrowheads="1"/>
            </p:cNvSpPr>
            <p:nvPr/>
          </p:nvSpPr>
          <p:spPr bwMode="auto">
            <a:xfrm>
              <a:off x="608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Processor </a:t>
              </a:r>
            </a:p>
          </p:txBody>
        </p:sp>
        <p:sp>
          <p:nvSpPr>
            <p:cNvPr id="33801" name="Rectangle 6"/>
            <p:cNvSpPr>
              <a:spLocks noChangeArrowheads="1"/>
            </p:cNvSpPr>
            <p:nvPr/>
          </p:nvSpPr>
          <p:spPr bwMode="auto">
            <a:xfrm>
              <a:off x="1664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Main memory</a:t>
              </a:r>
            </a:p>
          </p:txBody>
        </p:sp>
        <p:sp>
          <p:nvSpPr>
            <p:cNvPr id="33802" name="Rectangle 7"/>
            <p:cNvSpPr>
              <a:spLocks noChangeArrowheads="1"/>
            </p:cNvSpPr>
            <p:nvPr/>
          </p:nvSpPr>
          <p:spPr bwMode="auto">
            <a:xfrm>
              <a:off x="2720" y="2200"/>
              <a:ext cx="1056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I/O devices</a:t>
              </a:r>
            </a:p>
          </p:txBody>
        </p:sp>
        <p:sp>
          <p:nvSpPr>
            <p:cNvPr id="33803" name="Rectangle 8"/>
            <p:cNvSpPr>
              <a:spLocks noChangeArrowheads="1"/>
            </p:cNvSpPr>
            <p:nvPr/>
          </p:nvSpPr>
          <p:spPr bwMode="auto">
            <a:xfrm>
              <a:off x="608" y="1960"/>
              <a:ext cx="3168" cy="2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Operating system</a:t>
              </a:r>
            </a:p>
          </p:txBody>
        </p:sp>
        <p:sp>
          <p:nvSpPr>
            <p:cNvPr id="33804" name="AutoShape 9"/>
            <p:cNvSpPr>
              <a:spLocks/>
            </p:cNvSpPr>
            <p:nvPr/>
          </p:nvSpPr>
          <p:spPr bwMode="auto">
            <a:xfrm>
              <a:off x="3824" y="1720"/>
              <a:ext cx="96" cy="432"/>
            </a:xfrm>
            <a:prstGeom prst="rightBrace">
              <a:avLst>
                <a:gd name="adj1" fmla="val 375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5" name="AutoShape 10"/>
            <p:cNvSpPr>
              <a:spLocks/>
            </p:cNvSpPr>
            <p:nvPr/>
          </p:nvSpPr>
          <p:spPr bwMode="auto">
            <a:xfrm>
              <a:off x="3824" y="2200"/>
              <a:ext cx="96" cy="240"/>
            </a:xfrm>
            <a:prstGeom prst="rightBrace">
              <a:avLst>
                <a:gd name="adj1" fmla="val 208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6" name="Text Box 11"/>
            <p:cNvSpPr txBox="1">
              <a:spLocks noChangeArrowheads="1"/>
            </p:cNvSpPr>
            <p:nvPr/>
          </p:nvSpPr>
          <p:spPr bwMode="auto">
            <a:xfrm>
              <a:off x="3934" y="1816"/>
              <a:ext cx="621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Software</a:t>
              </a:r>
            </a:p>
          </p:txBody>
        </p:sp>
        <p:sp>
          <p:nvSpPr>
            <p:cNvPr id="33807" name="Text Box 12"/>
            <p:cNvSpPr txBox="1">
              <a:spLocks noChangeArrowheads="1"/>
            </p:cNvSpPr>
            <p:nvPr/>
          </p:nvSpPr>
          <p:spPr bwMode="auto">
            <a:xfrm>
              <a:off x="3935" y="2200"/>
              <a:ext cx="67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>
                  <a:latin typeface="Helvetica" pitchFamily="34" charset="0"/>
                </a:rPr>
                <a:t>Hardware</a:t>
              </a:r>
            </a:p>
          </p:txBody>
        </p:sp>
      </p:grp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2A685471-FAA2-4B69-B093-2C3BB4564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735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Key idea: a computer system is more than just hardware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intertwined hardware and software that must cooperate to achieve the end goal – running applications</a:t>
            </a:r>
          </a:p>
          <a:p>
            <a:pPr lvl="1"/>
            <a:r>
              <a:rPr lang="en-US" b="1" dirty="0"/>
              <a:t>Hardware</a:t>
            </a:r>
            <a:r>
              <a:rPr lang="en-US" dirty="0"/>
              <a:t>: expensive, fast, immutable</a:t>
            </a:r>
          </a:p>
          <a:p>
            <a:pPr lvl="1"/>
            <a:r>
              <a:rPr lang="en-US" b="1" dirty="0"/>
              <a:t>Software</a:t>
            </a:r>
            <a:r>
              <a:rPr lang="en-US" dirty="0"/>
              <a:t>: cheap (comparatively), slow, flexible</a:t>
            </a:r>
          </a:p>
          <a:p>
            <a:pPr lvl="1"/>
            <a:r>
              <a:rPr lang="en-US" dirty="0"/>
              <a:t>Different tradeoffs</a:t>
            </a:r>
          </a:p>
          <a:p>
            <a:pPr lvl="2"/>
            <a:r>
              <a:rPr lang="en-US" dirty="0"/>
              <a:t>So we’ll use them for different roles!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The rest of the course will expand on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0A087-3C65-4688-896D-B392B0738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335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850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2147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part of the </a:t>
            </a:r>
            <a:r>
              <a:rPr lang="en-US" b="1" dirty="0">
                <a:latin typeface="Consolas" panose="020B0609020204030204" pitchFamily="49" charset="0"/>
              </a:rPr>
              <a:t>hello</a:t>
            </a:r>
            <a:r>
              <a:rPr lang="en-US" b="1" dirty="0"/>
              <a:t> example takes the longest to run on a computer?</a:t>
            </a:r>
          </a:p>
          <a:p>
            <a:endParaRPr lang="en-US" b="1" dirty="0"/>
          </a:p>
          <a:p>
            <a:pPr lvl="1"/>
            <a:r>
              <a:rPr lang="en-US" dirty="0"/>
              <a:t>The user typing (seconds)</a:t>
            </a:r>
          </a:p>
          <a:p>
            <a:pPr lvl="2"/>
            <a:r>
              <a:rPr lang="en-US" dirty="0"/>
              <a:t>Maybe that’s cheating and we should start after they hit enter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Almost certainly loading the program from disk (milliseconds)</a:t>
            </a:r>
          </a:p>
          <a:p>
            <a:pPr lvl="2"/>
            <a:r>
              <a:rPr lang="en-US" dirty="0"/>
              <a:t>Possibly sending text to graphics (microseconds – milliseconds)</a:t>
            </a:r>
          </a:p>
          <a:p>
            <a:pPr lvl="2"/>
            <a:r>
              <a:rPr lang="en-US" dirty="0"/>
              <a:t>Definitely not executing the code (nanoseconds – microseconds)</a:t>
            </a:r>
          </a:p>
          <a:p>
            <a:pPr lvl="1"/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78642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b="1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5846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the theme and goals of the course</a:t>
            </a:r>
          </a:p>
          <a:p>
            <a:endParaRPr lang="en-US" dirty="0"/>
          </a:p>
          <a:p>
            <a:r>
              <a:rPr lang="en-US" dirty="0"/>
              <a:t>Describe how this class is going to function</a:t>
            </a:r>
          </a:p>
          <a:p>
            <a:endParaRPr lang="en-US" dirty="0"/>
          </a:p>
          <a:p>
            <a:r>
              <a:rPr lang="en-US" dirty="0"/>
              <a:t>Discuss how a computer system works at a high level</a:t>
            </a:r>
          </a:p>
          <a:p>
            <a:endParaRPr lang="en-US" dirty="0"/>
          </a:p>
          <a:p>
            <a:r>
              <a:rPr lang="en-US" dirty="0"/>
              <a:t>Begin exploring how computers represent information with bits and bytes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9BE9-DA82-5751-22D8-A9990BA65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3D2DA-37DC-472E-5D92-2FBA3178A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how a computer really works we need to understand that data it operates on</a:t>
            </a:r>
          </a:p>
          <a:p>
            <a:endParaRPr lang="en-US" dirty="0"/>
          </a:p>
          <a:p>
            <a:r>
              <a:rPr lang="en-US" dirty="0"/>
              <a:t>Computers hold data in memory as individual ones and zeros</a:t>
            </a:r>
          </a:p>
          <a:p>
            <a:pPr lvl="1"/>
            <a:r>
              <a:rPr lang="en-US" dirty="0"/>
              <a:t>These ones and zeros make up binary values</a:t>
            </a:r>
          </a:p>
          <a:p>
            <a:pPr lvl="1"/>
            <a:endParaRPr lang="en-US" dirty="0"/>
          </a:p>
          <a:p>
            <a:r>
              <a:rPr lang="en-US" dirty="0"/>
              <a:t>So, we’re going to need to understand binary</a:t>
            </a:r>
          </a:p>
          <a:p>
            <a:pPr lvl="1"/>
            <a:r>
              <a:rPr lang="en-US" dirty="0"/>
              <a:t>Binary will </a:t>
            </a:r>
            <a:r>
              <a:rPr lang="en-US" b="1" i="1" dirty="0"/>
              <a:t>definitely</a:t>
            </a:r>
            <a:r>
              <a:rPr lang="en-US" dirty="0"/>
              <a:t> come up again in this and other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64D04-7B15-F479-C2BD-5CC73006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696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bases are also possible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 60, used by the Babylonians</a:t>
            </a:r>
          </a:p>
          <a:p>
            <a:pPr lvl="1"/>
            <a:r>
              <a:rPr lang="en-US" dirty="0"/>
              <a:t>The source of 60 seconds in a minute, 60 minutes in an hour</a:t>
            </a:r>
          </a:p>
          <a:p>
            <a:pPr lvl="1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Base 20, used by the Maya and </a:t>
            </a:r>
            <a:r>
              <a:rPr lang="en-US" dirty="0" err="1"/>
              <a:t>Gauls</a:t>
            </a:r>
            <a:endParaRPr lang="en-US" dirty="0"/>
          </a:p>
          <a:p>
            <a:pPr lvl="1"/>
            <a:r>
              <a:rPr lang="en-US" dirty="0"/>
              <a:t>Parts of this remain in French today</a:t>
            </a:r>
          </a:p>
          <a:p>
            <a:pPr lvl="1"/>
            <a:endParaRPr lang="en-US" dirty="0"/>
          </a:p>
          <a:p>
            <a:r>
              <a:rPr lang="en-US" dirty="0"/>
              <a:t>Base 2, used by computers</a:t>
            </a:r>
          </a:p>
          <a:p>
            <a:pPr lvl="1"/>
            <a:r>
              <a:rPr lang="en-US" dirty="0"/>
              <a:t>Example: 10010010</a:t>
            </a:r>
            <a:r>
              <a:rPr lang="en-US" baseline="-25000" dirty="0"/>
              <a:t>2</a:t>
            </a:r>
            <a:endParaRPr lang="en-US" dirty="0"/>
          </a:p>
          <a:p>
            <a:pPr lvl="1"/>
            <a:r>
              <a:rPr lang="en-US" dirty="0"/>
              <a:t>Same idea as before: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  <a:r>
              <a:rPr lang="en-US" dirty="0"/>
              <a:t> 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 </a:t>
            </a: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  <a:r>
              <a:rPr lang="en-US" dirty="0"/>
              <a:t> </a:t>
            </a:r>
            <a:r>
              <a:rPr lang="en-US" sz="2000" dirty="0"/>
              <a:t>(especially in computer systems)</a:t>
            </a:r>
            <a:endParaRPr lang="en-US" b="1" i="1" dirty="0"/>
          </a:p>
          <a:p>
            <a:r>
              <a:rPr lang="en-US" dirty="0"/>
              <a:t>Let’s convert 138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138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138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86516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888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×8 + 0×4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10001010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138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9581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BDB2E-27C3-4EE1-2C9C-8E415A56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11F2E-D94D-B2C2-C976-56090F6751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101</a:t>
            </a:r>
            <a:r>
              <a:rPr lang="en-US" baseline="-25000" dirty="0"/>
              <a:t>2</a:t>
            </a:r>
            <a:r>
              <a:rPr lang="en-US" dirty="0"/>
              <a:t> to decimal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2</a:t>
            </a:r>
            <a:r>
              <a:rPr lang="en-US" dirty="0"/>
              <a:t> + 0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1</a:t>
            </a:r>
            <a:r>
              <a:rPr lang="en-US" dirty="0"/>
              <a:t> + 1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2</a:t>
            </a:r>
            <a:r>
              <a:rPr lang="en-US" baseline="30000" dirty="0"/>
              <a:t>0</a:t>
            </a:r>
            <a:br>
              <a:rPr lang="en-US" baseline="30000" dirty="0"/>
            </a:br>
            <a:endParaRPr lang="en-US" baseline="30000" dirty="0"/>
          </a:p>
          <a:p>
            <a:pPr lvl="1"/>
            <a:r>
              <a:rPr lang="en-US" dirty="0"/>
              <a:t>=     4  +    0   +   1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=     5</a:t>
            </a:r>
            <a:r>
              <a:rPr lang="en-US" baseline="-25000" dirty="0"/>
              <a:t>10</a:t>
            </a:r>
          </a:p>
          <a:p>
            <a:pPr lvl="1"/>
            <a:endParaRPr lang="en-US" dirty="0"/>
          </a:p>
          <a:p>
            <a:r>
              <a:rPr lang="en-US" dirty="0"/>
              <a:t>Convert 4</a:t>
            </a:r>
            <a:r>
              <a:rPr lang="en-US" baseline="-25000" dirty="0"/>
              <a:t>10</a:t>
            </a:r>
            <a:r>
              <a:rPr lang="en-US" dirty="0"/>
              <a:t> to binary:		100</a:t>
            </a:r>
            <a:r>
              <a:rPr lang="en-US" baseline="-25000" dirty="0"/>
              <a:t>2</a:t>
            </a:r>
            <a:r>
              <a:rPr lang="en-US" dirty="0"/>
              <a:t> (one less than 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B3271-B683-67CB-FF73-A1148379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9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3D7425-D9C0-4A93-9465-A7FA6D121980}"/>
              </a:ext>
            </a:extLst>
          </p:cNvPr>
          <p:cNvSpPr txBox="1"/>
          <p:nvPr/>
        </p:nvSpPr>
        <p:spPr>
          <a:xfrm rot="16200000">
            <a:off x="2089701" y="3476227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Voltage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97EA0F-AC6C-4FE8-83F4-615FA30AABE5}"/>
              </a:ext>
            </a:extLst>
          </p:cNvPr>
          <p:cNvSpPr txBox="1"/>
          <p:nvPr/>
        </p:nvSpPr>
        <p:spPr>
          <a:xfrm>
            <a:off x="3652348" y="4232171"/>
            <a:ext cx="968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CA6DFDB-1ADD-4413-9F5C-09C24A40A4AE}"/>
              </a:ext>
            </a:extLst>
          </p:cNvPr>
          <p:cNvCxnSpPr/>
          <p:nvPr/>
        </p:nvCxnSpPr>
        <p:spPr>
          <a:xfrm>
            <a:off x="4271449" y="4430856"/>
            <a:ext cx="6459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FA0CB3-3CF9-493F-AC60-E19B42DF28B4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760D821-584E-F49C-0E8C-C6A0C6C1775F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</a:t>
            </a:r>
          </a:p>
          <a:p>
            <a:pPr lvl="2"/>
            <a:r>
              <a:rPr lang="en-US" dirty="0"/>
              <a:t>0x42 -&gt; 0b 0100 0010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E915407-A925-9CD2-A9BE-11219EF3092A}"/>
              </a:ext>
            </a:extLst>
          </p:cNvPr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Alternate method:</a:t>
            </a:r>
          </a:p>
          <a:p>
            <a:pPr lvl="1"/>
            <a:r>
              <a:rPr lang="en-US" dirty="0"/>
              <a:t>0x42</a:t>
            </a:r>
          </a:p>
          <a:p>
            <a:pPr lvl="1"/>
            <a:r>
              <a:rPr lang="en-US" dirty="0"/>
              <a:t>= 4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1</a:t>
            </a:r>
            <a:r>
              <a:rPr lang="en-US" dirty="0"/>
              <a:t> + 2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×</a:t>
            </a:r>
            <a:r>
              <a:rPr lang="en-US" dirty="0"/>
              <a:t>16</a:t>
            </a:r>
            <a:r>
              <a:rPr lang="en-US" baseline="30000" dirty="0"/>
              <a:t>0</a:t>
            </a:r>
          </a:p>
          <a:p>
            <a:pPr lvl="1"/>
            <a:r>
              <a:rPr lang="en-US" dirty="0"/>
              <a:t>= 64 + 2</a:t>
            </a:r>
          </a:p>
          <a:p>
            <a:pPr lvl="1"/>
            <a:r>
              <a:rPr lang="en-US" dirty="0"/>
              <a:t>= 66</a:t>
            </a:r>
          </a:p>
          <a:p>
            <a:pPr lvl="1"/>
            <a:endParaRPr lang="en-US" dirty="0"/>
          </a:p>
          <a:p>
            <a:r>
              <a:rPr lang="en-US" dirty="0"/>
              <a:t>But you’re honestly better off converting hex to binary first</a:t>
            </a:r>
          </a:p>
          <a:p>
            <a:pPr lvl="1"/>
            <a:r>
              <a:rPr lang="en-US" dirty="0"/>
              <a:t>It’s good practice!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0514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Themes</a:t>
            </a:r>
          </a:p>
          <a:p>
            <a:pPr lvl="1"/>
            <a:endParaRPr lang="en-US" dirty="0"/>
          </a:p>
          <a:p>
            <a:r>
              <a:rPr lang="en-US" dirty="0"/>
              <a:t>Logistics</a:t>
            </a:r>
          </a:p>
          <a:p>
            <a:pPr lvl="1"/>
            <a:endParaRPr lang="en-US" dirty="0"/>
          </a:p>
          <a:p>
            <a:r>
              <a:rPr lang="en-US" dirty="0"/>
              <a:t>Running a program</a:t>
            </a:r>
          </a:p>
          <a:p>
            <a:pPr lvl="1"/>
            <a:endParaRPr lang="en-US" dirty="0"/>
          </a:p>
          <a:p>
            <a:r>
              <a:rPr lang="en-US" dirty="0"/>
              <a:t>Representing numbers with binary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559538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pPr marL="0" indent="0"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971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Convenient </a:t>
            </a:r>
            <a:r>
              <a:rPr lang="en-US" b="1" dirty="0">
                <a:cs typeface="Calibri" panose="020F0502020204030204" pitchFamily="34" charset="0"/>
              </a:rPr>
              <a:t>illusions</a:t>
            </a:r>
            <a:r>
              <a:rPr lang="en-US" dirty="0">
                <a:cs typeface="Calibri" panose="020F0502020204030204" pitchFamily="34" charset="0"/>
              </a:rPr>
              <a:t> in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Computers operate on integers, reals, </a:t>
            </a:r>
            <a:r>
              <a:rPr lang="en-US" sz="2400" dirty="0" err="1"/>
              <a:t>structs</a:t>
            </a:r>
            <a:r>
              <a:rPr lang="en-US" sz="2400" dirty="0"/>
              <a:t>, arrays, etc.</a:t>
            </a:r>
          </a:p>
          <a:p>
            <a:r>
              <a:rPr lang="en-US" sz="2400" dirty="0"/>
              <a:t>Computers operate on variables and functions</a:t>
            </a:r>
            <a:endParaRPr lang="is-IS" sz="2400" dirty="0"/>
          </a:p>
          <a:p>
            <a:r>
              <a:rPr lang="is-IS" sz="2400" dirty="0"/>
              <a:t>Computers execute conditionals, loops, etc.</a:t>
            </a:r>
          </a:p>
          <a:p>
            <a:r>
              <a:rPr lang="is-IS" sz="2400" dirty="0"/>
              <a:t>Memory is an infinite bag of objects my program can allocate</a:t>
            </a:r>
          </a:p>
          <a:p>
            <a:r>
              <a:rPr lang="is-IS" sz="2400" dirty="0"/>
              <a:t>Memory doesn’t have to be shared with any other program</a:t>
            </a:r>
          </a:p>
          <a:p>
            <a:r>
              <a:rPr lang="is-IS" sz="2400" dirty="0"/>
              <a:t>Memory is always equivalently fast to access</a:t>
            </a:r>
          </a:p>
          <a:p>
            <a:r>
              <a:rPr lang="en-US" sz="2400" dirty="0"/>
              <a:t>Etc.</a:t>
            </a:r>
          </a:p>
          <a:p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/>
              <a:t>None of these are actually true!</a:t>
            </a:r>
          </a:p>
          <a:p>
            <a:pPr lvl="1"/>
            <a:r>
              <a:rPr lang="en-US" sz="2000" dirty="0"/>
              <a:t>But we usually program as if they were, and we get away with it!</a:t>
            </a:r>
          </a:p>
          <a:p>
            <a:pPr lvl="1"/>
            <a:r>
              <a:rPr lang="en-US" sz="2000" dirty="0"/>
              <a:t>What’s going 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94F75-33BF-43B7-B340-489EA18C0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544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 panose="020F0502020204030204" pitchFamily="34" charset="0"/>
              </a:rPr>
              <a:t>The power of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These illusions are called </a:t>
            </a:r>
            <a:r>
              <a:rPr lang="en-US" b="1" i="1" dirty="0"/>
              <a:t>abstractions</a:t>
            </a:r>
          </a:p>
          <a:p>
            <a:r>
              <a:rPr lang="en-US" dirty="0"/>
              <a:t>They approximate reality, but leave out details</a:t>
            </a:r>
          </a:p>
          <a:p>
            <a:pPr lvl="1"/>
            <a:r>
              <a:rPr lang="en-US" dirty="0"/>
              <a:t>Instead, they provide an </a:t>
            </a:r>
            <a:r>
              <a:rPr lang="en-US" i="1" dirty="0"/>
              <a:t>interface</a:t>
            </a:r>
            <a:r>
              <a:rPr lang="en-US" dirty="0"/>
              <a:t> that we can work and think with</a:t>
            </a:r>
          </a:p>
          <a:p>
            <a:r>
              <a:rPr lang="en-US" dirty="0"/>
              <a:t>We can forget about those details, and be more productive</a:t>
            </a:r>
          </a:p>
          <a:p>
            <a:endParaRPr lang="en-US" b="1" dirty="0"/>
          </a:p>
          <a:p>
            <a:r>
              <a:rPr lang="en-US" dirty="0"/>
              <a:t>Abstractions we love</a:t>
            </a:r>
          </a:p>
          <a:p>
            <a:pPr lvl="1"/>
            <a:r>
              <a:rPr lang="en-US" dirty="0"/>
              <a:t>Abstract data types</a:t>
            </a:r>
          </a:p>
          <a:p>
            <a:pPr lvl="1"/>
            <a:r>
              <a:rPr lang="en-US" dirty="0"/>
              <a:t>Asymptotic analysis</a:t>
            </a:r>
          </a:p>
          <a:p>
            <a:pPr lvl="1"/>
            <a:r>
              <a:rPr lang="en-US" dirty="0"/>
              <a:t>High-level programming languages</a:t>
            </a:r>
          </a:p>
          <a:p>
            <a:pPr lvl="1"/>
            <a:r>
              <a:rPr lang="en-US" dirty="0"/>
              <a:t>Operating systems</a:t>
            </a:r>
          </a:p>
          <a:p>
            <a:pPr lvl="1"/>
            <a:r>
              <a:rPr lang="en-US" dirty="0"/>
              <a:t>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73121-F8A5-4234-BA30-0FD60BD3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244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2312</TotalTime>
  <Words>4492</Words>
  <Application>Microsoft Office PowerPoint</Application>
  <PresentationFormat>Widescreen</PresentationFormat>
  <Paragraphs>1108</Paragraphs>
  <Slides>66</Slides>
  <Notes>12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3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Lecture 01 Introduction</vt:lpstr>
      <vt:lpstr>Welcome to CS213!</vt:lpstr>
      <vt:lpstr>Asking questions, four ways</vt:lpstr>
      <vt:lpstr>Branden Ghena (he/him)</vt:lpstr>
      <vt:lpstr>Today’s Goals</vt:lpstr>
      <vt:lpstr>Outline</vt:lpstr>
      <vt:lpstr>Convenient computing</vt:lpstr>
      <vt:lpstr>Convenient illusions in computing</vt:lpstr>
      <vt:lpstr>The power of abstraction</vt:lpstr>
      <vt:lpstr>The Limits of Abstraction</vt:lpstr>
      <vt:lpstr>When do abstractions break?</vt:lpstr>
      <vt:lpstr>Complicated designs fail in unexpected ways</vt:lpstr>
      <vt:lpstr>Expectation mismatches lead to real-world problems</vt:lpstr>
      <vt:lpstr>Simple bugs can result in massive vulnerabilities</vt:lpstr>
      <vt:lpstr>Hardware realities impact software performance </vt:lpstr>
      <vt:lpstr>CS213 goals</vt:lpstr>
      <vt:lpstr>Course design goal</vt:lpstr>
      <vt:lpstr>Outline</vt:lpstr>
      <vt:lpstr>Course Staff</vt:lpstr>
      <vt:lpstr>Course details - how to learn stuff</vt:lpstr>
      <vt:lpstr>Asking questions</vt:lpstr>
      <vt:lpstr>Grades</vt:lpstr>
      <vt:lpstr>Programming Labs</vt:lpstr>
      <vt:lpstr>Lab difficult ranking (ranked by past PMs)</vt:lpstr>
      <vt:lpstr>Homeworks</vt:lpstr>
      <vt:lpstr>Midterm Exams</vt:lpstr>
      <vt:lpstr>Three special policies in CS213</vt:lpstr>
      <vt:lpstr>Weighing midterm exams</vt:lpstr>
      <vt:lpstr>Minimum Midterm Average Rule</vt:lpstr>
      <vt:lpstr>Late Policy</vt:lpstr>
      <vt:lpstr>Slip Days</vt:lpstr>
      <vt:lpstr>Academic Integrity</vt:lpstr>
      <vt:lpstr>Break + Architecture of a lecture</vt:lpstr>
      <vt:lpstr>Expectations</vt:lpstr>
      <vt:lpstr>How to succeed in this class</vt:lpstr>
      <vt:lpstr>Outline</vt:lpstr>
      <vt:lpstr>Hello World</vt:lpstr>
      <vt:lpstr>Compiling hello</vt:lpstr>
      <vt:lpstr>Running hello</vt:lpstr>
      <vt:lpstr>Hardware organization</vt:lpstr>
      <vt:lpstr>Running hello</vt:lpstr>
      <vt:lpstr>Running hello</vt:lpstr>
      <vt:lpstr>Running hello</vt:lpstr>
      <vt:lpstr>The Operating System (OS)</vt:lpstr>
      <vt:lpstr>Key idea: a computer system is more than just hardware</vt:lpstr>
      <vt:lpstr>Open Question + Break</vt:lpstr>
      <vt:lpstr>Open Question + Break</vt:lpstr>
      <vt:lpstr>Open Question + Break</vt:lpstr>
      <vt:lpstr>Outline</vt:lpstr>
      <vt:lpstr>Learning binary</vt:lpstr>
      <vt:lpstr>Positional Numbering Systems</vt:lpstr>
      <vt:lpstr>Other bases are also possible</vt:lpstr>
      <vt:lpstr>Base 2 Example</vt:lpstr>
      <vt:lpstr>Binary practice</vt:lpstr>
      <vt:lpstr>Why computers use Base 2</vt:lpstr>
      <vt:lpstr>Why don’t computers use Base 10?</vt:lpstr>
      <vt:lpstr>Base 16: Hexadecimal</vt:lpstr>
      <vt:lpstr>Base 16: Hexadecimal</vt:lpstr>
      <vt:lpstr>Bytes</vt:lpstr>
      <vt:lpstr>Practice problem</vt:lpstr>
      <vt:lpstr>Practice problem</vt:lpstr>
      <vt:lpstr>Practice problem</vt:lpstr>
      <vt:lpstr>Practice problem</vt:lpstr>
      <vt:lpstr>Practice problem</vt:lpstr>
      <vt:lpstr>Big idea: bits can be used to represent anything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Branden Ghena</dc:creator>
  <cp:lastModifiedBy>Branden Ghena</cp:lastModifiedBy>
  <cp:revision>76</cp:revision>
  <dcterms:created xsi:type="dcterms:W3CDTF">2021-03-31T21:24:19Z</dcterms:created>
  <dcterms:modified xsi:type="dcterms:W3CDTF">2024-01-09T19:25:01Z</dcterms:modified>
</cp:coreProperties>
</file>