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72"/>
  </p:notesMasterIdLst>
  <p:sldIdLst>
    <p:sldId id="256" r:id="rId2"/>
    <p:sldId id="495" r:id="rId3"/>
    <p:sldId id="264" r:id="rId4"/>
    <p:sldId id="513" r:id="rId5"/>
    <p:sldId id="480" r:id="rId6"/>
    <p:sldId id="485" r:id="rId7"/>
    <p:sldId id="422" r:id="rId8"/>
    <p:sldId id="509" r:id="rId9"/>
    <p:sldId id="423" r:id="rId10"/>
    <p:sldId id="486" r:id="rId11"/>
    <p:sldId id="496" r:id="rId12"/>
    <p:sldId id="421" r:id="rId13"/>
    <p:sldId id="425" r:id="rId14"/>
    <p:sldId id="512" r:id="rId15"/>
    <p:sldId id="426" r:id="rId16"/>
    <p:sldId id="427" r:id="rId17"/>
    <p:sldId id="489" r:id="rId18"/>
    <p:sldId id="428" r:id="rId19"/>
    <p:sldId id="510" r:id="rId20"/>
    <p:sldId id="487" r:id="rId21"/>
    <p:sldId id="429" r:id="rId22"/>
    <p:sldId id="479" r:id="rId23"/>
    <p:sldId id="493" r:id="rId24"/>
    <p:sldId id="494" r:id="rId25"/>
    <p:sldId id="508" r:id="rId26"/>
    <p:sldId id="488" r:id="rId27"/>
    <p:sldId id="481" r:id="rId28"/>
    <p:sldId id="517" r:id="rId29"/>
    <p:sldId id="430" r:id="rId30"/>
    <p:sldId id="490" r:id="rId31"/>
    <p:sldId id="431" r:id="rId32"/>
    <p:sldId id="448" r:id="rId33"/>
    <p:sldId id="491" r:id="rId34"/>
    <p:sldId id="497" r:id="rId35"/>
    <p:sldId id="492" r:id="rId36"/>
    <p:sldId id="433" r:id="rId37"/>
    <p:sldId id="514" r:id="rId38"/>
    <p:sldId id="515" r:id="rId39"/>
    <p:sldId id="434" r:id="rId40"/>
    <p:sldId id="435" r:id="rId41"/>
    <p:sldId id="503" r:id="rId42"/>
    <p:sldId id="504" r:id="rId43"/>
    <p:sldId id="501" r:id="rId44"/>
    <p:sldId id="502" r:id="rId45"/>
    <p:sldId id="436" r:id="rId46"/>
    <p:sldId id="437" r:id="rId47"/>
    <p:sldId id="498" r:id="rId48"/>
    <p:sldId id="440" r:id="rId49"/>
    <p:sldId id="506" r:id="rId50"/>
    <p:sldId id="441" r:id="rId51"/>
    <p:sldId id="507" r:id="rId52"/>
    <p:sldId id="442" r:id="rId53"/>
    <p:sldId id="443" r:id="rId54"/>
    <p:sldId id="516" r:id="rId55"/>
    <p:sldId id="458" r:id="rId56"/>
    <p:sldId id="449" r:id="rId57"/>
    <p:sldId id="499" r:id="rId58"/>
    <p:sldId id="484" r:id="rId59"/>
    <p:sldId id="473" r:id="rId60"/>
    <p:sldId id="474" r:id="rId61"/>
    <p:sldId id="454" r:id="rId62"/>
    <p:sldId id="455" r:id="rId63"/>
    <p:sldId id="459" r:id="rId64"/>
    <p:sldId id="457" r:id="rId65"/>
    <p:sldId id="450" r:id="rId66"/>
    <p:sldId id="500" r:id="rId67"/>
    <p:sldId id="475" r:id="rId68"/>
    <p:sldId id="476" r:id="rId69"/>
    <p:sldId id="471" r:id="rId70"/>
    <p:sldId id="47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495"/>
            <p14:sldId id="264"/>
            <p14:sldId id="513"/>
          </p14:sldIdLst>
        </p14:section>
        <p14:section name="Fractional Binary Numbers" id="{E08B3AA4-22C4-461C-B7D3-94AAEF2C7A34}">
          <p14:sldIdLst>
            <p14:sldId id="480"/>
            <p14:sldId id="485"/>
            <p14:sldId id="422"/>
            <p14:sldId id="509"/>
            <p14:sldId id="423"/>
            <p14:sldId id="486"/>
          </p14:sldIdLst>
        </p14:section>
        <p14:section name="Representing Floating Point" id="{B55B8E8C-5EAB-4A1E-A4E9-AE5E896E46FA}">
          <p14:sldIdLst>
            <p14:sldId id="496"/>
            <p14:sldId id="421"/>
            <p14:sldId id="425"/>
            <p14:sldId id="512"/>
            <p14:sldId id="426"/>
            <p14:sldId id="427"/>
            <p14:sldId id="489"/>
            <p14:sldId id="428"/>
            <p14:sldId id="510"/>
            <p14:sldId id="487"/>
            <p14:sldId id="429"/>
            <p14:sldId id="479"/>
            <p14:sldId id="493"/>
            <p14:sldId id="494"/>
            <p14:sldId id="508"/>
            <p14:sldId id="488"/>
            <p14:sldId id="481"/>
            <p14:sldId id="517"/>
            <p14:sldId id="430"/>
            <p14:sldId id="490"/>
            <p14:sldId id="431"/>
            <p14:sldId id="448"/>
            <p14:sldId id="491"/>
          </p14:sldIdLst>
        </p14:section>
        <p14:section name="Smaller Floating Point" id="{2C947FCC-6183-482C-94E4-5BDDEDD01F70}">
          <p14:sldIdLst>
            <p14:sldId id="497"/>
            <p14:sldId id="492"/>
            <p14:sldId id="433"/>
            <p14:sldId id="514"/>
            <p14:sldId id="515"/>
            <p14:sldId id="434"/>
            <p14:sldId id="435"/>
            <p14:sldId id="503"/>
            <p14:sldId id="504"/>
            <p14:sldId id="501"/>
            <p14:sldId id="502"/>
            <p14:sldId id="436"/>
            <p14:sldId id="437"/>
          </p14:sldIdLst>
        </p14:section>
        <p14:section name="Floating Point Arithmetic" id="{81706EEA-731B-40AA-94E6-A3C7E080460B}">
          <p14:sldIdLst>
            <p14:sldId id="498"/>
            <p14:sldId id="440"/>
            <p14:sldId id="506"/>
            <p14:sldId id="441"/>
            <p14:sldId id="507"/>
            <p14:sldId id="442"/>
            <p14:sldId id="443"/>
            <p14:sldId id="516"/>
            <p14:sldId id="458"/>
          </p14:sldIdLst>
        </p14:section>
        <p14:section name="Wrapup" id="{29A7F866-9DA9-446B-8359-CE426CB89C7A}">
          <p14:sldIdLst>
            <p14:sldId id="449"/>
            <p14:sldId id="499"/>
          </p14:sldIdLst>
        </p14:section>
        <p14:section name="Bonus" id="{99CA0F7F-B9FD-4893-B9E3-435993AF0D99}">
          <p14:sldIdLst>
            <p14:sldId id="484"/>
            <p14:sldId id="473"/>
            <p14:sldId id="474"/>
            <p14:sldId id="454"/>
            <p14:sldId id="455"/>
            <p14:sldId id="459"/>
            <p14:sldId id="457"/>
            <p14:sldId id="450"/>
            <p14:sldId id="500"/>
            <p14:sldId id="475"/>
            <p14:sldId id="476"/>
            <p14:sldId id="471"/>
            <p14:sldId id="4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99FF"/>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7440" autoAdjust="0"/>
  </p:normalViewPr>
  <p:slideViewPr>
    <p:cSldViewPr snapToGrid="0">
      <p:cViewPr varScale="1">
        <p:scale>
          <a:sx n="61" d="100"/>
          <a:sy n="61" d="100"/>
        </p:scale>
        <p:origin x="78" y="236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94219653179297E-2"/>
          <c:y val="9.8039215686274595E-3"/>
          <c:w val="0.92832369942196502"/>
          <c:h val="6.8627450980392093E-2"/>
        </c:manualLayout>
      </c:layout>
      <c:scatterChart>
        <c:scatterStyle val="lineMarker"/>
        <c:varyColors val="0"/>
        <c:ser>
          <c:idx val="0"/>
          <c:order val="0"/>
          <c:tx>
            <c:v>Denormalized</c:v>
          </c:tx>
          <c:spPr>
            <a:ln w="28546">
              <a:noFill/>
            </a:ln>
          </c:spPr>
          <c:marker>
            <c:symbol val="diamond"/>
            <c:size val="9"/>
            <c:spPr>
              <a:solidFill>
                <a:srgbClr val="000080"/>
              </a:solidFill>
              <a:ln>
                <a:solidFill>
                  <a:srgbClr val="000080"/>
                </a:solidFill>
                <a:prstDash val="solid"/>
              </a:ln>
            </c:spPr>
          </c:marker>
          <c:xVal>
            <c:numRef>
              <c:f>Sheet2!$15:$15</c:f>
              <c:numCache>
                <c:formatCode>General</c:formatCode>
                <c:ptCount val="16384"/>
                <c:pt idx="0">
                  <c:v>5.0000000000000001E-3</c:v>
                </c:pt>
                <c:pt idx="1">
                  <c:v>6.25E-2</c:v>
                </c:pt>
                <c:pt idx="2">
                  <c:v>0.125</c:v>
                </c:pt>
                <c:pt idx="3">
                  <c:v>0.1875</c:v>
                </c:pt>
                <c:pt idx="4">
                  <c:v>-5.0000000000000001E-3</c:v>
                </c:pt>
                <c:pt idx="5">
                  <c:v>-6.25E-2</c:v>
                </c:pt>
                <c:pt idx="6">
                  <c:v>-0.125</c:v>
                </c:pt>
                <c:pt idx="7">
                  <c:v>-0.1875</c:v>
                </c:pt>
              </c:numCache>
            </c:numRef>
          </c:xVal>
          <c:yVal>
            <c:numRef>
              <c:f>Sheet2!$16:$16</c:f>
              <c:numCache>
                <c:formatCode>General</c:formatCode>
                <c:ptCount val="16384"/>
                <c:pt idx="0">
                  <c:v>0</c:v>
                </c:pt>
                <c:pt idx="1">
                  <c:v>0</c:v>
                </c:pt>
                <c:pt idx="2">
                  <c:v>0</c:v>
                </c:pt>
                <c:pt idx="3">
                  <c:v>0</c:v>
                </c:pt>
                <c:pt idx="4">
                  <c:v>0</c:v>
                </c:pt>
                <c:pt idx="5">
                  <c:v>0</c:v>
                </c:pt>
                <c:pt idx="6">
                  <c:v>0</c:v>
                </c:pt>
                <c:pt idx="7">
                  <c:v>0</c:v>
                </c:pt>
              </c:numCache>
            </c:numRef>
          </c:yVal>
          <c:smooth val="0"/>
          <c:extLst>
            <c:ext xmlns:c16="http://schemas.microsoft.com/office/drawing/2014/chart" uri="{C3380CC4-5D6E-409C-BE32-E72D297353CC}">
              <c16:uniqueId val="{00000000-3D07-7D44-B55C-09E9201E619A}"/>
            </c:ext>
          </c:extLst>
        </c:ser>
        <c:ser>
          <c:idx val="1"/>
          <c:order val="1"/>
          <c:tx>
            <c:v>Normalized</c:v>
          </c:tx>
          <c:spPr>
            <a:ln w="28546">
              <a:noFill/>
            </a:ln>
          </c:spPr>
          <c:marker>
            <c:symbol val="triangle"/>
            <c:size val="9"/>
            <c:spPr>
              <a:solidFill>
                <a:srgbClr val="FF00FF"/>
              </a:solidFill>
              <a:ln>
                <a:solidFill>
                  <a:srgbClr val="FF00FF"/>
                </a:solidFill>
                <a:prstDash val="solid"/>
              </a:ln>
            </c:spPr>
          </c:marker>
          <c:xVal>
            <c:numRef>
              <c:f>Sheet2!$17:$17</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Sheet2!$18:$18</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3D07-7D44-B55C-09E9201E619A}"/>
            </c:ext>
          </c:extLst>
        </c:ser>
        <c:ser>
          <c:idx val="2"/>
          <c:order val="2"/>
          <c:tx>
            <c:v>Infinity</c:v>
          </c:tx>
          <c:spPr>
            <a:ln w="28546">
              <a:noFill/>
            </a:ln>
          </c:spPr>
          <c:marker>
            <c:symbol val="square"/>
            <c:size val="9"/>
            <c:spPr>
              <a:solidFill>
                <a:srgbClr val="008000"/>
              </a:solidFill>
              <a:ln>
                <a:solidFill>
                  <a:srgbClr val="FFFF00"/>
                </a:solidFill>
                <a:prstDash val="solid"/>
              </a:ln>
            </c:spPr>
          </c:marker>
          <c:xVal>
            <c:numRef>
              <c:f>Sheet2!$19:$19</c:f>
              <c:numCache>
                <c:formatCode>General</c:formatCode>
                <c:ptCount val="16384"/>
                <c:pt idx="0">
                  <c:v>15</c:v>
                </c:pt>
                <c:pt idx="1">
                  <c:v>-15</c:v>
                </c:pt>
              </c:numCache>
            </c:numRef>
          </c:xVal>
          <c:yVal>
            <c:numRef>
              <c:f>Sheet2!$20:$20</c:f>
              <c:numCache>
                <c:formatCode>General</c:formatCode>
                <c:ptCount val="16384"/>
                <c:pt idx="0">
                  <c:v>0</c:v>
                </c:pt>
                <c:pt idx="1">
                  <c:v>0</c:v>
                </c:pt>
              </c:numCache>
            </c:numRef>
          </c:yVal>
          <c:smooth val="0"/>
          <c:extLst>
            <c:ext xmlns:c16="http://schemas.microsoft.com/office/drawing/2014/chart" uri="{C3380CC4-5D6E-409C-BE32-E72D297353CC}">
              <c16:uniqueId val="{00000002-3D07-7D44-B55C-09E9201E619A}"/>
            </c:ext>
          </c:extLst>
        </c:ser>
        <c:dLbls>
          <c:showLegendKey val="0"/>
          <c:showVal val="0"/>
          <c:showCatName val="0"/>
          <c:showSerName val="0"/>
          <c:showPercent val="0"/>
          <c:showBubbleSize val="0"/>
        </c:dLbls>
        <c:axId val="-180607536"/>
        <c:axId val="-567268768"/>
      </c:scatterChart>
      <c:valAx>
        <c:axId val="-180607536"/>
        <c:scaling>
          <c:orientation val="minMax"/>
          <c:max val="15"/>
          <c:min val="-15"/>
        </c:scaling>
        <c:delete val="0"/>
        <c:axPos val="b"/>
        <c:numFmt formatCode="General" sourceLinked="1"/>
        <c:majorTickMark val="out"/>
        <c:minorTickMark val="none"/>
        <c:tickLblPos val="nextTo"/>
        <c:spPr>
          <a:ln w="3172">
            <a:solidFill>
              <a:srgbClr val="000000"/>
            </a:solidFill>
            <a:prstDash val="solid"/>
          </a:ln>
        </c:spPr>
        <c:txPr>
          <a:bodyPr rot="0" vert="horz"/>
          <a:lstStyle/>
          <a:p>
            <a:pPr>
              <a:defRPr sz="1773" b="0" i="0" u="none" strike="noStrike" baseline="0">
                <a:solidFill>
                  <a:srgbClr val="000000"/>
                </a:solidFill>
                <a:latin typeface="Arial"/>
                <a:ea typeface="Arial"/>
                <a:cs typeface="Arial"/>
              </a:defRPr>
            </a:pPr>
            <a:endParaRPr lang="en-US"/>
          </a:p>
        </c:txPr>
        <c:crossAx val="-567268768"/>
        <c:crosses val="autoZero"/>
        <c:crossBetween val="midCat"/>
        <c:minorUnit val="0.2"/>
      </c:valAx>
      <c:valAx>
        <c:axId val="-567268768"/>
        <c:scaling>
          <c:orientation val="minMax"/>
        </c:scaling>
        <c:delete val="1"/>
        <c:axPos val="l"/>
        <c:numFmt formatCode="General" sourceLinked="1"/>
        <c:majorTickMark val="out"/>
        <c:minorTickMark val="none"/>
        <c:tickLblPos val="none"/>
        <c:crossAx val="-180607536"/>
        <c:crosses val="autoZero"/>
        <c:crossBetween val="midCat"/>
      </c:valAx>
      <c:spPr>
        <a:noFill/>
        <a:ln w="25375">
          <a:noFill/>
        </a:ln>
      </c:spPr>
    </c:plotArea>
    <c:legend>
      <c:legendPos val="b"/>
      <c:legendEntry>
        <c:idx val="0"/>
        <c:txPr>
          <a:bodyPr/>
          <a:lstStyle/>
          <a:p>
            <a:pPr>
              <a:defRPr sz="1628" b="0" i="0" u="none" strike="noStrike" baseline="0">
                <a:solidFill>
                  <a:srgbClr val="000000"/>
                </a:solidFill>
                <a:latin typeface="Arial"/>
                <a:ea typeface="Arial"/>
                <a:cs typeface="Arial"/>
              </a:defRPr>
            </a:pPr>
            <a:endParaRPr lang="en-US"/>
          </a:p>
        </c:txPr>
      </c:legendEntry>
      <c:legendEntry>
        <c:idx val="1"/>
        <c:txPr>
          <a:bodyPr/>
          <a:lstStyle/>
          <a:p>
            <a:pPr>
              <a:defRPr sz="1628" b="0" i="0" u="none" strike="noStrike" baseline="0">
                <a:solidFill>
                  <a:srgbClr val="000000"/>
                </a:solidFill>
                <a:latin typeface="Arial"/>
                <a:ea typeface="Arial"/>
                <a:cs typeface="Arial"/>
              </a:defRPr>
            </a:pPr>
            <a:endParaRPr lang="en-US"/>
          </a:p>
        </c:txPr>
      </c:legendEntry>
      <c:legendEntry>
        <c:idx val="2"/>
        <c:txPr>
          <a:bodyPr/>
          <a:lstStyle/>
          <a:p>
            <a:pPr>
              <a:defRPr sz="1653" b="0" i="0" u="none" strike="noStrike" baseline="0">
                <a:solidFill>
                  <a:srgbClr val="000000"/>
                </a:solidFill>
                <a:latin typeface="Arial"/>
                <a:ea typeface="Arial"/>
                <a:cs typeface="Arial"/>
              </a:defRPr>
            </a:pPr>
            <a:endParaRPr lang="en-US"/>
          </a:p>
        </c:txPr>
      </c:legendEntry>
      <c:layout>
        <c:manualLayout>
          <c:xMode val="edge"/>
          <c:yMode val="edge"/>
          <c:x val="0.24393063583815"/>
          <c:y val="0.59803921568627605"/>
          <c:w val="0.512138728323699"/>
          <c:h val="0.37254901960784398"/>
        </c:manualLayout>
      </c:layout>
      <c:overlay val="0"/>
      <c:spPr>
        <a:solidFill>
          <a:srgbClr val="FFFFFF"/>
        </a:solidFill>
        <a:ln w="3172">
          <a:solidFill>
            <a:srgbClr val="000000"/>
          </a:solidFill>
          <a:prstDash val="solid"/>
        </a:ln>
      </c:spPr>
      <c:txPr>
        <a:bodyPr/>
        <a:lstStyle/>
        <a:p>
          <a:pPr>
            <a:defRPr sz="93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62427745664803E-2"/>
          <c:y val="9.7087378640776708E-3"/>
          <c:w val="0.92138728323699404"/>
          <c:h val="6.7961165048543798E-2"/>
        </c:manualLayout>
      </c:layout>
      <c:scatterChart>
        <c:scatterStyle val="lineMarker"/>
        <c:varyColors val="0"/>
        <c:ser>
          <c:idx val="3"/>
          <c:order val="0"/>
          <c:tx>
            <c:v>Zeros</c:v>
          </c:tx>
          <c:spPr>
            <a:ln w="19050">
              <a:noFill/>
            </a:ln>
          </c:spPr>
          <c:marker>
            <c:symbol val="diamond"/>
            <c:size val="8"/>
            <c:spPr>
              <a:solidFill>
                <a:srgbClr val="0070C0"/>
              </a:solidFill>
              <a:ln>
                <a:solidFill>
                  <a:srgbClr val="0070C0"/>
                </a:solidFill>
              </a:ln>
            </c:spPr>
          </c:marker>
          <c:xVal>
            <c:numRef>
              <c:f>Sheet2!$A$15:$B$15</c:f>
              <c:numCache>
                <c:formatCode>General</c:formatCode>
                <c:ptCount val="2"/>
                <c:pt idx="0">
                  <c:v>5.0000000000000001E-3</c:v>
                </c:pt>
                <c:pt idx="1">
                  <c:v>-5.0000000000000001E-3</c:v>
                </c:pt>
              </c:numCache>
            </c:numRef>
          </c:xVal>
          <c:yVal>
            <c:numRef>
              <c:f>Sheet2!$A$16:$B$16</c:f>
              <c:numCache>
                <c:formatCode>General</c:formatCode>
                <c:ptCount val="2"/>
                <c:pt idx="0">
                  <c:v>0</c:v>
                </c:pt>
                <c:pt idx="1">
                  <c:v>0</c:v>
                </c:pt>
              </c:numCache>
            </c:numRef>
          </c:yVal>
          <c:smooth val="0"/>
          <c:extLst>
            <c:ext xmlns:c16="http://schemas.microsoft.com/office/drawing/2014/chart" uri="{C3380CC4-5D6E-409C-BE32-E72D297353CC}">
              <c16:uniqueId val="{00000001-DE52-4F40-8E47-3E0D541CBB21}"/>
            </c:ext>
          </c:extLst>
        </c:ser>
        <c:ser>
          <c:idx val="0"/>
          <c:order val="1"/>
          <c:tx>
            <c:v>Denormalized</c:v>
          </c:tx>
          <c:spPr>
            <a:ln w="28579">
              <a:noFill/>
            </a:ln>
          </c:spPr>
          <c:marker>
            <c:symbol val="diamond"/>
            <c:size val="10"/>
            <c:spPr>
              <a:solidFill>
                <a:srgbClr val="000080"/>
              </a:solidFill>
              <a:ln>
                <a:solidFill>
                  <a:srgbClr val="000080"/>
                </a:solidFill>
                <a:prstDash val="solid"/>
              </a:ln>
            </c:spPr>
          </c:marker>
          <c:xVal>
            <c:numRef>
              <c:f>Sheet2!$17:$17</c:f>
              <c:numCache>
                <c:formatCode>General</c:formatCode>
                <c:ptCount val="16384"/>
                <c:pt idx="0">
                  <c:v>6.25E-2</c:v>
                </c:pt>
                <c:pt idx="1">
                  <c:v>0.125</c:v>
                </c:pt>
                <c:pt idx="2">
                  <c:v>0.1875</c:v>
                </c:pt>
                <c:pt idx="3">
                  <c:v>-6.25E-2</c:v>
                </c:pt>
                <c:pt idx="4">
                  <c:v>-0.125</c:v>
                </c:pt>
                <c:pt idx="5">
                  <c:v>-0.1875</c:v>
                </c:pt>
              </c:numCache>
            </c:numRef>
          </c:xVal>
          <c:yVal>
            <c:numRef>
              <c:f>Sheet2!$18:$18</c:f>
              <c:numCache>
                <c:formatCode>General</c:formatCode>
                <c:ptCount val="16384"/>
                <c:pt idx="0">
                  <c:v>0</c:v>
                </c:pt>
                <c:pt idx="1">
                  <c:v>0</c:v>
                </c:pt>
                <c:pt idx="2">
                  <c:v>0</c:v>
                </c:pt>
                <c:pt idx="3">
                  <c:v>0</c:v>
                </c:pt>
                <c:pt idx="4">
                  <c:v>0</c:v>
                </c:pt>
                <c:pt idx="5">
                  <c:v>0</c:v>
                </c:pt>
              </c:numCache>
            </c:numRef>
          </c:yVal>
          <c:smooth val="0"/>
          <c:extLst>
            <c:ext xmlns:c16="http://schemas.microsoft.com/office/drawing/2014/chart" uri="{C3380CC4-5D6E-409C-BE32-E72D297353CC}">
              <c16:uniqueId val="{00000000-A82D-5840-B38F-C2D984BE11BF}"/>
            </c:ext>
          </c:extLst>
        </c:ser>
        <c:ser>
          <c:idx val="1"/>
          <c:order val="2"/>
          <c:tx>
            <c:v>Normalized</c:v>
          </c:tx>
          <c:spPr>
            <a:ln w="28579">
              <a:noFill/>
            </a:ln>
          </c:spPr>
          <c:marker>
            <c:symbol val="triangle"/>
            <c:size val="10"/>
            <c:spPr>
              <a:solidFill>
                <a:srgbClr val="FF00FF"/>
              </a:solidFill>
              <a:ln>
                <a:solidFill>
                  <a:srgbClr val="FF00FF"/>
                </a:solidFill>
                <a:prstDash val="solid"/>
              </a:ln>
            </c:spPr>
          </c:marker>
          <c:xVal>
            <c:numRef>
              <c:f>Sheet2!$19:$19</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Sheet2!$20:$20</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A82D-5840-B38F-C2D984BE11BF}"/>
            </c:ext>
          </c:extLst>
        </c:ser>
        <c:ser>
          <c:idx val="2"/>
          <c:order val="3"/>
          <c:tx>
            <c:v>Infinity</c:v>
          </c:tx>
          <c:spPr>
            <a:ln w="28579">
              <a:noFill/>
            </a:ln>
          </c:spPr>
          <c:marker>
            <c:symbol val="square"/>
            <c:size val="10"/>
            <c:spPr>
              <a:solidFill>
                <a:srgbClr val="008000"/>
              </a:solidFill>
              <a:ln>
                <a:solidFill>
                  <a:srgbClr val="333333"/>
                </a:solidFill>
                <a:prstDash val="solid"/>
              </a:ln>
            </c:spPr>
          </c:marker>
          <c:xVal>
            <c:numRef>
              <c:f>Sheet2!$21:$21</c:f>
              <c:numCache>
                <c:formatCode>General</c:formatCode>
                <c:ptCount val="16384"/>
                <c:pt idx="0">
                  <c:v>15</c:v>
                </c:pt>
                <c:pt idx="1">
                  <c:v>-15</c:v>
                </c:pt>
              </c:numCache>
            </c:numRef>
          </c:xVal>
          <c:yVal>
            <c:numRef>
              <c:f>Sheet2!$22:$22</c:f>
              <c:numCache>
                <c:formatCode>General</c:formatCode>
                <c:ptCount val="16384"/>
                <c:pt idx="0">
                  <c:v>0</c:v>
                </c:pt>
                <c:pt idx="1">
                  <c:v>0</c:v>
                </c:pt>
              </c:numCache>
            </c:numRef>
          </c:yVal>
          <c:smooth val="0"/>
          <c:extLst>
            <c:ext xmlns:c16="http://schemas.microsoft.com/office/drawing/2014/chart" uri="{C3380CC4-5D6E-409C-BE32-E72D297353CC}">
              <c16:uniqueId val="{00000002-A82D-5840-B38F-C2D984BE11BF}"/>
            </c:ext>
          </c:extLst>
        </c:ser>
        <c:dLbls>
          <c:showLegendKey val="0"/>
          <c:showVal val="0"/>
          <c:showCatName val="0"/>
          <c:showSerName val="0"/>
          <c:showPercent val="0"/>
          <c:showBubbleSize val="0"/>
        </c:dLbls>
        <c:axId val="-540812000"/>
        <c:axId val="-214687968"/>
      </c:scatterChart>
      <c:valAx>
        <c:axId val="-540812000"/>
        <c:scaling>
          <c:orientation val="minMax"/>
          <c:max val="1"/>
          <c:min val="-1"/>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214687968"/>
        <c:crosses val="autoZero"/>
        <c:crossBetween val="midCat"/>
      </c:valAx>
      <c:valAx>
        <c:axId val="-214687968"/>
        <c:scaling>
          <c:orientation val="minMax"/>
        </c:scaling>
        <c:delete val="1"/>
        <c:axPos val="l"/>
        <c:numFmt formatCode="General" sourceLinked="1"/>
        <c:majorTickMark val="out"/>
        <c:minorTickMark val="none"/>
        <c:tickLblPos val="none"/>
        <c:crossAx val="-540812000"/>
        <c:crosses val="autoZero"/>
        <c:crossBetween val="midCat"/>
      </c:valAx>
      <c:spPr>
        <a:noFill/>
        <a:ln w="25404">
          <a:noFill/>
        </a:ln>
      </c:spPr>
    </c:plotArea>
    <c:legend>
      <c:legendPos val="b"/>
      <c:layout>
        <c:manualLayout>
          <c:xMode val="edge"/>
          <c:yMode val="edge"/>
          <c:x val="0.260115606936416"/>
          <c:y val="0.63106796116504804"/>
          <c:w val="0.60912225847478674"/>
          <c:h val="0.2736220472440945"/>
        </c:manualLayout>
      </c:layout>
      <c:overlay val="0"/>
      <c:spPr>
        <a:solidFill>
          <a:srgbClr val="FFFFFF"/>
        </a:solidFill>
        <a:ln w="3175">
          <a:solidFill>
            <a:srgbClr val="000000"/>
          </a:solidFill>
          <a:prstDash val="solid"/>
        </a:ln>
      </c:spPr>
      <c:txPr>
        <a:bodyPr/>
        <a:lstStyle/>
        <a:p>
          <a:pPr>
            <a:defRPr sz="161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51EC9F6-9395-4C11-BF68-B4DCCD14F97C}" type="slidenum">
              <a:rPr lang="en-US"/>
              <a:pPr/>
              <a:t>7</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r>
              <a:rPr lang="en-US" dirty="0"/>
              <a:t>First step is to understand how fractional numbers are represented in binary</a:t>
            </a:r>
          </a:p>
          <a:p>
            <a:r>
              <a:rPr lang="en-US" dirty="0"/>
              <a:t>As</a:t>
            </a:r>
            <a:r>
              <a:rPr lang="en-US" baseline="0" dirty="0"/>
              <a:t> with decimal representation, the weighting of the digits is defined relative to the decimal point symbol; </a:t>
            </a:r>
          </a:p>
          <a:p>
            <a:r>
              <a:rPr lang="en-US" baseline="0" dirty="0"/>
              <a:t>For binary, the weighting of the binary digit is defined relative to the binary point symbol</a:t>
            </a:r>
          </a:p>
        </p:txBody>
      </p:sp>
    </p:spTree>
    <p:extLst>
      <p:ext uri="{BB962C8B-B14F-4D97-AF65-F5344CB8AC3E}">
        <p14:creationId xmlns:p14="http://schemas.microsoft.com/office/powerpoint/2010/main" val="116931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19</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361195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21</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0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26</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4180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8AEAA9C-2D1B-4CDB-B8EC-61B2C04B899B}" type="slidenum">
              <a:rPr lang="en-US"/>
              <a:pPr/>
              <a:t>29</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6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30</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170581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7AFA0F1-2319-47E0-9D01-6A2BAC6DC90D}" type="slidenum">
              <a:rPr lang="en-US"/>
              <a:pPr/>
              <a:t>31</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94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0EBDD4A-9889-4ADC-B0DB-E3E2313D8659}" type="slidenum">
              <a:rPr lang="en-US"/>
              <a:pPr/>
              <a:t>32</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r>
              <a:rPr lang="en-US" dirty="0"/>
              <a:t>“inexact” exception</a:t>
            </a:r>
            <a:r>
              <a:rPr lang="en-US" baseline="0" dirty="0"/>
              <a:t> may also be raised for significant loss of precision, but that appears to be implementation-dependent</a:t>
            </a:r>
            <a:endParaRPr lang="en-US" dirty="0"/>
          </a:p>
        </p:txBody>
      </p:sp>
    </p:spTree>
    <p:extLst>
      <p:ext uri="{BB962C8B-B14F-4D97-AF65-F5344CB8AC3E}">
        <p14:creationId xmlns:p14="http://schemas.microsoft.com/office/powerpoint/2010/main" val="84359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4C84041-A483-411F-A243-A0E787580945}" type="slidenum">
              <a:rPr lang="en-US"/>
              <a:pPr/>
              <a:t>33</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dirty="0"/>
              <a:t>The</a:t>
            </a:r>
            <a:r>
              <a:rPr lang="en-US" baseline="0" dirty="0"/>
              <a:t> set of values that can be represented</a:t>
            </a:r>
          </a:p>
          <a:p>
            <a:r>
              <a:rPr lang="en-US" baseline="0" dirty="0"/>
              <a:t> - The two infinites are at the extremes</a:t>
            </a:r>
          </a:p>
          <a:p>
            <a:r>
              <a:rPr lang="en-US" baseline="0" dirty="0"/>
              <a:t> - the </a:t>
            </a:r>
            <a:r>
              <a:rPr lang="en-US" baseline="0" dirty="0" err="1"/>
              <a:t>denormalized</a:t>
            </a:r>
            <a:r>
              <a:rPr lang="en-US" baseline="0" dirty="0"/>
              <a:t> numbers are clustered around zero</a:t>
            </a:r>
          </a:p>
          <a:p>
            <a:r>
              <a:rPr lang="en-US" baseline="0" dirty="0"/>
              <a:t> - the representable numbers are not uniformly distributed (denser nearer the origin)</a:t>
            </a:r>
            <a:endParaRPr lang="en-US" dirty="0"/>
          </a:p>
        </p:txBody>
      </p:sp>
    </p:spTree>
    <p:extLst>
      <p:ext uri="{BB962C8B-B14F-4D97-AF65-F5344CB8AC3E}">
        <p14:creationId xmlns:p14="http://schemas.microsoft.com/office/powerpoint/2010/main" val="2922465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4754C4A-343A-4E87-9E44-3E7BE66B1BAF}" type="slidenum">
              <a:rPr lang="en-US"/>
              <a:pPr/>
              <a:t>36</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r>
              <a:rPr lang="en-US" dirty="0"/>
              <a:t>Consider a simple</a:t>
            </a:r>
            <a:r>
              <a:rPr lang="en-US" baseline="0" dirty="0"/>
              <a:t> 8b FP representation (so that we can enumerate the space)</a:t>
            </a:r>
            <a:endParaRPr lang="en-US" dirty="0"/>
          </a:p>
        </p:txBody>
      </p:sp>
    </p:spTree>
    <p:extLst>
      <p:ext uri="{BB962C8B-B14F-4D97-AF65-F5344CB8AC3E}">
        <p14:creationId xmlns:p14="http://schemas.microsoft.com/office/powerpoint/2010/main" val="153374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A46D556-D943-4293-AC48-C4AF3CFD632A}" type="slidenum">
              <a:rPr lang="en-US"/>
              <a:pPr/>
              <a:t>39</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95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F12A845-48E4-41EB-B6A8-A0FFA03E1EFC}" type="slidenum">
              <a:rPr lang="en-US"/>
              <a:pPr/>
              <a:t>9</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en-US" baseline="0" dirty="0"/>
              <a:t>Shifting the binary point right, multiplies by 2, shifting left divides by 2</a:t>
            </a:r>
          </a:p>
        </p:txBody>
      </p:sp>
    </p:spTree>
    <p:extLst>
      <p:ext uri="{BB962C8B-B14F-4D97-AF65-F5344CB8AC3E}">
        <p14:creationId xmlns:p14="http://schemas.microsoft.com/office/powerpoint/2010/main" val="103406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40</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54523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41</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35783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50857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43</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25811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93354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9043D65-5E3D-4AE1-A919-15A1523CB687}" type="slidenum">
              <a:rPr lang="en-US"/>
              <a:pPr/>
              <a:t>45</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r>
              <a:rPr lang="en-US" dirty="0"/>
              <a:t>All </a:t>
            </a:r>
            <a:r>
              <a:rPr lang="en-US" dirty="0" err="1"/>
              <a:t>representable</a:t>
            </a:r>
            <a:r>
              <a:rPr lang="en-US" baseline="0" dirty="0"/>
              <a:t> numbers; two infinites at the end</a:t>
            </a:r>
            <a:endParaRPr lang="en-US" dirty="0"/>
          </a:p>
        </p:txBody>
      </p:sp>
    </p:spTree>
    <p:extLst>
      <p:ext uri="{BB962C8B-B14F-4D97-AF65-F5344CB8AC3E}">
        <p14:creationId xmlns:p14="http://schemas.microsoft.com/office/powerpoint/2010/main" val="475822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A48C338-B769-4739-8ED5-61E06F69E3DF}" type="slidenum">
              <a:rPr lang="en-US"/>
              <a:pPr/>
              <a:t>46</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290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48</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1126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49</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2507915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50</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170899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8B89772-DA0A-40DA-AA2F-0384808407FD}" type="slidenum">
              <a:rPr lang="en-US"/>
              <a:pPr/>
              <a:t>12</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1771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51</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3592440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E006632-0E47-4D3B-A7FB-270516520B3B}" type="slidenum">
              <a:rPr lang="en-US"/>
              <a:pPr/>
              <a:t>52</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296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8A5787C-FF93-46C1-BF95-218FB84C15D5}" type="slidenum">
              <a:rPr lang="en-US"/>
              <a:pPr/>
              <a:t>53</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r>
              <a:rPr lang="en-US" dirty="0"/>
              <a:t>Note the</a:t>
            </a:r>
            <a:r>
              <a:rPr lang="en-US" baseline="0" dirty="0"/>
              <a:t> first two are not half way (not of the format XX..X.YY..Y100) </a:t>
            </a:r>
          </a:p>
          <a:p>
            <a:r>
              <a:rPr lang="en-US" dirty="0"/>
              <a:t>Note the last two are and the resulting rounded</a:t>
            </a:r>
            <a:r>
              <a:rPr lang="en-US" baseline="0" dirty="0"/>
              <a:t> number has the least significant bit = 0</a:t>
            </a:r>
            <a:endParaRPr lang="en-US" dirty="0"/>
          </a:p>
        </p:txBody>
      </p:sp>
    </p:spTree>
    <p:extLst>
      <p:ext uri="{BB962C8B-B14F-4D97-AF65-F5344CB8AC3E}">
        <p14:creationId xmlns:p14="http://schemas.microsoft.com/office/powerpoint/2010/main" val="1202886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55</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4584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1A42896-38C1-42EB-8701-67567F574547}" type="slidenum">
              <a:rPr lang="en-US"/>
              <a:pPr/>
              <a:t>56</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9068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9F84BB1-65E4-4AA8-92C0-0DBEF895F2C6}" type="slidenum">
              <a:rPr lang="en-US"/>
              <a:pPr/>
              <a:t>59</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r>
              <a:rPr lang="en-US" dirty="0"/>
              <a:t>Smallest </a:t>
            </a:r>
            <a:r>
              <a:rPr lang="en-US" dirty="0" err="1"/>
              <a:t>denormalized</a:t>
            </a:r>
            <a:r>
              <a:rPr lang="en-US" dirty="0"/>
              <a:t> – 1 bit</a:t>
            </a:r>
            <a:r>
              <a:rPr lang="en-US" baseline="0" dirty="0"/>
              <a:t> in the least significant position</a:t>
            </a:r>
            <a:endParaRPr lang="en-US" dirty="0"/>
          </a:p>
        </p:txBody>
      </p:sp>
    </p:spTree>
    <p:extLst>
      <p:ext uri="{BB962C8B-B14F-4D97-AF65-F5344CB8AC3E}">
        <p14:creationId xmlns:p14="http://schemas.microsoft.com/office/powerpoint/2010/main" val="991116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60</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The blue box</a:t>
            </a:r>
            <a:r>
              <a:rPr lang="en-US" baseline="0" dirty="0"/>
              <a:t> shows the common part between the bit-level representation of the 12345 integer and the floating point (all the same but for the leading 1 dropped)</a:t>
            </a:r>
            <a:endParaRPr lang="en-US" dirty="0"/>
          </a:p>
        </p:txBody>
      </p:sp>
    </p:spTree>
    <p:extLst>
      <p:ext uri="{BB962C8B-B14F-4D97-AF65-F5344CB8AC3E}">
        <p14:creationId xmlns:p14="http://schemas.microsoft.com/office/powerpoint/2010/main" val="818930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65</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1708881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66</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2633704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20F03EAE-C3AD-4FC9-A78B-3C42BAE7C51F}" type="slidenum">
              <a:rPr lang="en-US"/>
              <a:pPr/>
              <a:t>67</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27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13</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658979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B6609836-4EDD-4CEF-BF28-D952EF65A3E3}" type="slidenum">
              <a:rPr lang="en-US"/>
              <a:pPr/>
              <a:t>68</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3490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69</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r>
              <a:rPr lang="en-US" dirty="0"/>
              <a:t>For the mathematically inclined;</a:t>
            </a:r>
            <a:r>
              <a:rPr lang="en-US" baseline="0" dirty="0"/>
              <a:t> s</a:t>
            </a:r>
            <a:r>
              <a:rPr lang="en-US" dirty="0"/>
              <a:t>kip</a:t>
            </a:r>
          </a:p>
        </p:txBody>
      </p:sp>
    </p:spTree>
    <p:extLst>
      <p:ext uri="{BB962C8B-B14F-4D97-AF65-F5344CB8AC3E}">
        <p14:creationId xmlns:p14="http://schemas.microsoft.com/office/powerpoint/2010/main" val="649839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3E06C5-C0DB-4EED-BCC1-8231C0CC2FF9}" type="slidenum">
              <a:rPr lang="en-US"/>
              <a:pPr/>
              <a:t>70</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For the mathematically inclined;</a:t>
            </a:r>
            <a:r>
              <a:rPr lang="en-US" baseline="0" dirty="0"/>
              <a:t> s</a:t>
            </a:r>
            <a:r>
              <a:rPr lang="en-US" dirty="0"/>
              <a:t>kip</a:t>
            </a:r>
          </a:p>
          <a:p>
            <a:endParaRPr lang="en-US" dirty="0"/>
          </a:p>
        </p:txBody>
      </p:sp>
    </p:spTree>
    <p:extLst>
      <p:ext uri="{BB962C8B-B14F-4D97-AF65-F5344CB8AC3E}">
        <p14:creationId xmlns:p14="http://schemas.microsoft.com/office/powerpoint/2010/main" val="40719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14</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39916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15</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baseline="0" dirty="0"/>
              <a:t>Extended precision, btw is what the Intel processors will use when operating on numbers loaded on the floating point registers (and converted back and forth as you move in and out of memory)</a:t>
            </a:r>
          </a:p>
          <a:p>
            <a:r>
              <a:rPr lang="en-US" baseline="0" dirty="0"/>
              <a:t>The 1 wasted bit is there for backwards compatibility to 8087/80287 which were generating “</a:t>
            </a:r>
            <a:r>
              <a:rPr lang="en-US" baseline="0" dirty="0" err="1"/>
              <a:t>unnormal</a:t>
            </a:r>
            <a:r>
              <a:rPr lang="en-US" baseline="0" dirty="0"/>
              <a:t>” FP numbers and explicitly encoded the integer part for faster computation.</a:t>
            </a:r>
            <a:endParaRPr lang="en-US" dirty="0"/>
          </a:p>
        </p:txBody>
      </p:sp>
    </p:spTree>
    <p:extLst>
      <p:ext uri="{BB962C8B-B14F-4D97-AF65-F5344CB8AC3E}">
        <p14:creationId xmlns:p14="http://schemas.microsoft.com/office/powerpoint/2010/main" val="289366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16</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35337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17</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136005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18</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145490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0861674E-AF63-4607-965B-BA7F4C7F28F8}" type="datetime1">
              <a:rPr lang="en-US" smtClean="0"/>
              <a:t>1/25/2024</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A30C54C7-9138-4192-B4F4-8499371948A7}" type="datetime1">
              <a:rPr lang="en-US" smtClean="0"/>
              <a:t>1/25/2024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6424BF1F-47F0-4632-A9A8-AFC87BB7A11D}" type="datetime1">
              <a:rPr lang="en-US" smtClean="0"/>
              <a:t>1/25/2024</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5B57C86A-8A45-480E-B041-93625682F50F}" type="datetime1">
              <a:rPr lang="en-US" smtClean="0"/>
              <a:t>1/25/2024</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077A3C3C-160B-45EF-9E73-195484B0A06E}" type="datetime1">
              <a:rPr lang="en-US" smtClean="0"/>
              <a:t>1/25/2024</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E128283A-FC2F-45E8-82AA-402F8A8AAE44}" type="datetime1">
              <a:rPr lang="en-US" smtClean="0"/>
              <a:t>1/25/2024</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27FF20E0-64FF-4B2F-AC4B-D5C2B847A2C2}" type="datetime1">
              <a:rPr lang="en-US" smtClean="0"/>
              <a:t>1/25/2024</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04</a:t>
            </a:r>
            <a:br>
              <a:rPr lang="en-US" dirty="0"/>
            </a:br>
            <a:r>
              <a:rPr lang="en-US" dirty="0"/>
              <a:t>Floating Point</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2024</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B00D-CE0B-4B44-B2A3-370D021F7CAB}"/>
              </a:ext>
            </a:extLst>
          </p:cNvPr>
          <p:cNvSpPr>
            <a:spLocks noGrp="1"/>
          </p:cNvSpPr>
          <p:nvPr>
            <p:ph type="title"/>
          </p:nvPr>
        </p:nvSpPr>
        <p:spPr/>
        <p:txBody>
          <a:bodyPr>
            <a:normAutofit fontScale="90000"/>
          </a:bodyPr>
          <a:lstStyle/>
          <a:p>
            <a:r>
              <a:rPr lang="en-US" dirty="0"/>
              <a:t>Binary point is part of the solution, but not an entire encoding</a:t>
            </a:r>
          </a:p>
        </p:txBody>
      </p:sp>
      <p:sp>
        <p:nvSpPr>
          <p:cNvPr id="3" name="Content Placeholder 2">
            <a:extLst>
              <a:ext uri="{FF2B5EF4-FFF2-40B4-BE49-F238E27FC236}">
                <a16:creationId xmlns:a16="http://schemas.microsoft.com/office/drawing/2014/main" id="{3A1599CD-881D-40B7-BCD3-F713C3B0B972}"/>
              </a:ext>
            </a:extLst>
          </p:cNvPr>
          <p:cNvSpPr>
            <a:spLocks noGrp="1"/>
          </p:cNvSpPr>
          <p:nvPr>
            <p:ph idx="1"/>
          </p:nvPr>
        </p:nvSpPr>
        <p:spPr>
          <a:xfrm>
            <a:off x="607594" y="1143000"/>
            <a:ext cx="11139905" cy="5029200"/>
          </a:xfrm>
        </p:spPr>
        <p:txBody>
          <a:bodyPr>
            <a:normAutofit lnSpcReduction="10000"/>
          </a:bodyPr>
          <a:lstStyle/>
          <a:p>
            <a:r>
              <a:rPr lang="en-US" dirty="0"/>
              <a:t>Some problems remain:</a:t>
            </a:r>
          </a:p>
          <a:p>
            <a:endParaRPr lang="en-US" dirty="0"/>
          </a:p>
          <a:p>
            <a:pPr marL="514350" indent="-514350">
              <a:buFont typeface="+mj-lt"/>
              <a:buAutoNum type="arabicPeriod"/>
            </a:pPr>
            <a:r>
              <a:rPr lang="en-US" dirty="0"/>
              <a:t>Computers are finite, but real numbers are not</a:t>
            </a:r>
          </a:p>
          <a:p>
            <a:pPr lvl="1"/>
            <a:r>
              <a:rPr lang="en-US" dirty="0"/>
              <a:t>Need to choose how many bits to use</a:t>
            </a:r>
          </a:p>
          <a:p>
            <a:pPr lvl="1"/>
            <a:r>
              <a:rPr lang="en-US" dirty="0"/>
              <a:t>Many decimal numbers would take infinite binary bits to represent perfectly</a:t>
            </a:r>
          </a:p>
          <a:p>
            <a:pPr lvl="2"/>
            <a:r>
              <a:rPr lang="en-US" dirty="0"/>
              <a:t>3.14</a:t>
            </a:r>
            <a:r>
              <a:rPr lang="en-US" baseline="-25000" dirty="0"/>
              <a:t>10</a:t>
            </a:r>
            <a:r>
              <a:rPr lang="en-US" dirty="0"/>
              <a:t> = 11.0010001111010111</a:t>
            </a:r>
            <a:r>
              <a:rPr lang="en-US" baseline="-25000" dirty="0"/>
              <a:t>2 </a:t>
            </a:r>
            <a:r>
              <a:rPr lang="en-US" dirty="0"/>
              <a:t>(we could keep going)</a:t>
            </a:r>
          </a:p>
          <a:p>
            <a:pPr lvl="1"/>
            <a:endParaRPr lang="en-US" dirty="0"/>
          </a:p>
          <a:p>
            <a:pPr marL="514350" indent="-514350">
              <a:buFont typeface="+mj-lt"/>
              <a:buAutoNum type="arabicPeriod"/>
            </a:pPr>
            <a:r>
              <a:rPr lang="en-US" dirty="0"/>
              <a:t>We also need to represent where the “binary point” is located</a:t>
            </a:r>
          </a:p>
          <a:p>
            <a:pPr lvl="1"/>
            <a:r>
              <a:rPr lang="en-US" dirty="0"/>
              <a:t>We’ll use some of our bits to do so</a:t>
            </a:r>
          </a:p>
          <a:p>
            <a:pPr lvl="1"/>
            <a:endParaRPr lang="en-US" dirty="0"/>
          </a:p>
          <a:p>
            <a:pPr marL="514350" indent="-514350">
              <a:buFont typeface="+mj-lt"/>
              <a:buAutoNum type="arabicPeriod"/>
            </a:pPr>
            <a:r>
              <a:rPr lang="en-US" dirty="0"/>
              <a:t>Should do signed numbers while we’re at it</a:t>
            </a:r>
          </a:p>
        </p:txBody>
      </p:sp>
      <p:sp>
        <p:nvSpPr>
          <p:cNvPr id="4" name="Slide Number Placeholder 3">
            <a:extLst>
              <a:ext uri="{FF2B5EF4-FFF2-40B4-BE49-F238E27FC236}">
                <a16:creationId xmlns:a16="http://schemas.microsoft.com/office/drawing/2014/main" id="{171ED0C9-C97D-4DE7-A213-64CC54EF4954}"/>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221724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b="1"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4856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en-US" dirty="0"/>
              <a:t>Floating Point Standard – IEEE754</a:t>
            </a:r>
          </a:p>
        </p:txBody>
      </p:sp>
      <p:sp>
        <p:nvSpPr>
          <p:cNvPr id="664581" name="Rectangle 5"/>
          <p:cNvSpPr>
            <a:spLocks noGrp="1" noChangeArrowheads="1"/>
          </p:cNvSpPr>
          <p:nvPr>
            <p:ph idx="1"/>
          </p:nvPr>
        </p:nvSpPr>
        <p:spPr/>
        <p:txBody>
          <a:bodyPr>
            <a:normAutofit fontScale="92500" lnSpcReduction="10000"/>
          </a:bodyPr>
          <a:lstStyle/>
          <a:p>
            <a:r>
              <a:rPr lang="en-US" dirty="0"/>
              <a:t>Floating point representations</a:t>
            </a:r>
          </a:p>
          <a:p>
            <a:pPr lvl="1"/>
            <a:r>
              <a:rPr lang="en-US" dirty="0"/>
              <a:t>Encodes rational numbers of the form V = m × 2</a:t>
            </a:r>
            <a:r>
              <a:rPr lang="en-US" baseline="30000" dirty="0"/>
              <a:t>e</a:t>
            </a:r>
          </a:p>
          <a:p>
            <a:pPr lvl="1"/>
            <a:r>
              <a:rPr lang="en-US" dirty="0"/>
              <a:t>Base 2 scientific notation!</a:t>
            </a:r>
          </a:p>
          <a:p>
            <a:pPr lvl="1"/>
            <a:endParaRPr lang="en-US" dirty="0"/>
          </a:p>
          <a:p>
            <a:r>
              <a:rPr lang="en-US" dirty="0"/>
              <a:t>IEEE Standard 754 (IEEE floating point)</a:t>
            </a:r>
          </a:p>
          <a:p>
            <a:pPr lvl="1"/>
            <a:r>
              <a:rPr lang="en-US" dirty="0"/>
              <a:t>Established in 1985 as uniform standard for floating point arithmetic</a:t>
            </a:r>
          </a:p>
          <a:p>
            <a:pPr lvl="2"/>
            <a:r>
              <a:rPr lang="en-US" dirty="0"/>
              <a:t>Before that, many idiosyncratic formats</a:t>
            </a:r>
          </a:p>
          <a:p>
            <a:pPr lvl="1"/>
            <a:r>
              <a:rPr lang="en-US" dirty="0"/>
              <a:t>Headed by William </a:t>
            </a:r>
            <a:r>
              <a:rPr lang="en-US" dirty="0" err="1"/>
              <a:t>Kahan</a:t>
            </a:r>
            <a:r>
              <a:rPr lang="en-US" dirty="0"/>
              <a:t>, CS prof. at UC Berkeley (later won Turing Award)</a:t>
            </a:r>
          </a:p>
          <a:p>
            <a:pPr lvl="1"/>
            <a:r>
              <a:rPr lang="en-US" dirty="0"/>
              <a:t>Supported by all major CPUs</a:t>
            </a:r>
          </a:p>
          <a:p>
            <a:pPr lvl="1"/>
            <a:endParaRPr lang="en-US" dirty="0"/>
          </a:p>
          <a:p>
            <a:r>
              <a:rPr lang="en-US" dirty="0"/>
              <a:t>Driven by numerical concerns and numerical analysts</a:t>
            </a:r>
          </a:p>
          <a:p>
            <a:pPr lvl="1"/>
            <a:r>
              <a:rPr lang="en-US" dirty="0"/>
              <a:t>Nice standards for rounding, overflow, underflow</a:t>
            </a:r>
          </a:p>
          <a:p>
            <a:pPr lvl="1"/>
            <a:r>
              <a:rPr lang="en-US" dirty="0"/>
              <a:t>Had to be implementable in fast hardware as well and support many languages</a:t>
            </a:r>
          </a:p>
        </p:txBody>
      </p:sp>
      <p:sp>
        <p:nvSpPr>
          <p:cNvPr id="2" name="Slide Number Placeholder 1">
            <a:extLst>
              <a:ext uri="{FF2B5EF4-FFF2-40B4-BE49-F238E27FC236}">
                <a16:creationId xmlns:a16="http://schemas.microsoft.com/office/drawing/2014/main" id="{71B61D43-D721-459C-9318-2AA7A364AAA3}"/>
              </a:ext>
            </a:extLst>
          </p:cNvPr>
          <p:cNvSpPr>
            <a:spLocks noGrp="1"/>
          </p:cNvSpPr>
          <p:nvPr>
            <p:ph type="sldNum" sz="quarter" idx="12"/>
          </p:nvPr>
        </p:nvSpPr>
        <p:spPr/>
        <p:txBody>
          <a:bodyPr/>
          <a:lstStyle/>
          <a:p>
            <a:fld id="{0778C724-3839-4D76-A707-B4C23905D055}" type="slidenum">
              <a:rPr lang="en-US" smtClean="0"/>
              <a:t>12</a:t>
            </a:fld>
            <a:endParaRPr lang="en-US"/>
          </a:p>
        </p:txBody>
      </p:sp>
    </p:spTree>
    <p:extLst>
      <p:ext uri="{BB962C8B-B14F-4D97-AF65-F5344CB8AC3E}">
        <p14:creationId xmlns:p14="http://schemas.microsoft.com/office/powerpoint/2010/main" val="380380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Representation</a:t>
            </a:r>
          </a:p>
        </p:txBody>
      </p:sp>
      <mc:AlternateContent xmlns:mc="http://schemas.openxmlformats.org/markup-compatibility/2006" xmlns:a14="http://schemas.microsoft.com/office/drawing/2010/main">
        <mc:Choice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2000" i="1" baseline="30000" dirty="0"/>
              </a:p>
              <a:p>
                <a:r>
                  <a:rPr lang="en-US" sz="2400" dirty="0"/>
                  <a:t>Sign bit </a:t>
                </a:r>
                <a:r>
                  <a:rPr lang="en-US" sz="2400" b="1" dirty="0"/>
                  <a:t>S</a:t>
                </a:r>
                <a:r>
                  <a:rPr lang="en-US" sz="2400" dirty="0"/>
                  <a:t> determines whether number is negative or positive</a:t>
                </a:r>
                <a:br>
                  <a:rPr lang="en-US" sz="2400" dirty="0"/>
                </a:br>
                <a:r>
                  <a:rPr lang="en-US" sz="2400" dirty="0"/>
                  <a:t>	</a:t>
                </a:r>
              </a:p>
              <a:p>
                <a:r>
                  <a:rPr lang="en-US" sz="2400" dirty="0"/>
                  <a:t>Significand </a:t>
                </a:r>
                <a:r>
                  <a:rPr lang="en-US" sz="2400" b="1" i="1" dirty="0"/>
                  <a:t>M</a:t>
                </a:r>
                <a:r>
                  <a:rPr lang="en-US" sz="2400" dirty="0"/>
                  <a:t> normally a fractional value in range [1.0,2.0) or [0.0,1.0)</a:t>
                </a:r>
              </a:p>
              <a:p>
                <a:pPr lvl="1"/>
                <a:r>
                  <a:rPr lang="en-US" sz="2000" dirty="0"/>
                  <a:t>Called </a:t>
                </a:r>
                <a:r>
                  <a:rPr lang="en-US" sz="2000" b="1" i="1" dirty="0"/>
                  <a:t>mantissa</a:t>
                </a:r>
                <a:r>
                  <a:rPr lang="en-US" sz="2000" dirty="0"/>
                  <a:t> or </a:t>
                </a:r>
                <a:r>
                  <a:rPr lang="en-US" sz="2000" b="1" i="1" dirty="0"/>
                  <a:t>significand</a:t>
                </a:r>
              </a:p>
              <a:p>
                <a:pPr lvl="1"/>
                <a:endParaRPr lang="en-US" sz="2000" b="1" i="1" dirty="0"/>
              </a:p>
              <a:p>
                <a:r>
                  <a:rPr lang="en-US" sz="2400" dirty="0"/>
                  <a:t>Exponent </a:t>
                </a:r>
                <a:r>
                  <a:rPr lang="en-US" sz="2400" b="1" i="1" dirty="0"/>
                  <a:t>E</a:t>
                </a:r>
                <a:r>
                  <a:rPr lang="en-US" sz="2400" dirty="0"/>
                  <a:t> weights value by power of two</a:t>
                </a:r>
              </a:p>
              <a:p>
                <a:pPr marL="914400" lvl="2" indent="0">
                  <a:buNone/>
                </a:pPr>
                <a:endParaRPr lang="en-US" sz="1800" dirty="0"/>
              </a:p>
            </p:txBody>
          </p:sp>
        </mc:Choice>
        <mc:Fallback xmlns="">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13</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Tree>
    <p:extLst>
      <p:ext uri="{BB962C8B-B14F-4D97-AF65-F5344CB8AC3E}">
        <p14:creationId xmlns:p14="http://schemas.microsoft.com/office/powerpoint/2010/main" val="118389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Encoding</a:t>
            </a:r>
          </a:p>
        </p:txBody>
      </p:sp>
      <mc:AlternateContent xmlns:mc="http://schemas.openxmlformats.org/markup-compatibility/2006" xmlns:a14="http://schemas.microsoft.com/office/drawing/2010/main">
        <mc:Choice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1800" i="1" baseline="30000" dirty="0"/>
              </a:p>
              <a:p>
                <a:pPr marL="457200" lvl="1" indent="0">
                  <a:buNone/>
                </a:pPr>
                <a:endParaRPr lang="en-US" sz="1800" i="1" baseline="30000" dirty="0"/>
              </a:p>
              <a:p>
                <a:r>
                  <a:rPr lang="en-US" sz="2400" dirty="0"/>
                  <a:t>Encoding</a:t>
                </a:r>
              </a:p>
              <a:p>
                <a:pPr lvl="1"/>
                <a:r>
                  <a:rPr lang="en-US" sz="2000" dirty="0" err="1"/>
                  <a:t>MSb</a:t>
                </a:r>
                <a:r>
                  <a:rPr lang="en-US" sz="2000" dirty="0"/>
                  <a:t> is sign bit (can still look at most-significant bit alone to determine sign!)</a:t>
                </a:r>
              </a:p>
              <a:p>
                <a:pPr lvl="1"/>
                <a:r>
                  <a:rPr lang="en-US" sz="2000" b="1" dirty="0">
                    <a:latin typeface="Courier New" pitchFamily="49" charset="0"/>
                  </a:rPr>
                  <a:t>exp</a:t>
                </a:r>
                <a:r>
                  <a:rPr lang="en-US" sz="2000" dirty="0"/>
                  <a:t> field encodes E, </a:t>
                </a:r>
                <a:r>
                  <a:rPr lang="en-US" sz="2000" i="1" dirty="0"/>
                  <a:t>k</a:t>
                </a:r>
                <a:r>
                  <a:rPr lang="en-US" sz="2000" dirty="0"/>
                  <a:t>-bits (note: “</a:t>
                </a:r>
                <a:r>
                  <a:rPr lang="en-US" sz="2000" i="1" dirty="0"/>
                  <a:t>encodes E” != “is E” </a:t>
                </a:r>
                <a:r>
                  <a:rPr lang="en-US" sz="2000" dirty="0"/>
                  <a:t>)</a:t>
                </a:r>
              </a:p>
              <a:p>
                <a:pPr lvl="1"/>
                <a:r>
                  <a:rPr lang="en-US" sz="2000" b="1" dirty="0">
                    <a:latin typeface="Courier New" pitchFamily="49" charset="0"/>
                  </a:rPr>
                  <a:t>frac</a:t>
                </a:r>
                <a:r>
                  <a:rPr lang="en-US" sz="2000" dirty="0"/>
                  <a:t> field encodes M, </a:t>
                </a:r>
                <a:r>
                  <a:rPr lang="en-US" sz="2000" i="1" dirty="0"/>
                  <a:t>n</a:t>
                </a:r>
                <a:r>
                  <a:rPr lang="en-US" sz="2000" dirty="0"/>
                  <a:t>-bits</a:t>
                </a:r>
              </a:p>
              <a:p>
                <a:endParaRPr lang="en-US" sz="2400" i="1" baseline="30000" dirty="0"/>
              </a:p>
            </p:txBody>
          </p:sp>
        </mc:Choice>
        <mc:Fallback xmlns="">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14</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grpSp>
        <p:nvGrpSpPr>
          <p:cNvPr id="3" name="Group 2">
            <a:extLst>
              <a:ext uri="{FF2B5EF4-FFF2-40B4-BE49-F238E27FC236}">
                <a16:creationId xmlns:a16="http://schemas.microsoft.com/office/drawing/2014/main" id="{AF48BE18-A1B6-6247-B9F6-3B03812EB1CB}"/>
              </a:ext>
            </a:extLst>
          </p:cNvPr>
          <p:cNvGrpSpPr/>
          <p:nvPr/>
        </p:nvGrpSpPr>
        <p:grpSpPr>
          <a:xfrm>
            <a:off x="2435918" y="5270764"/>
            <a:ext cx="6908800" cy="355600"/>
            <a:chOff x="1320800" y="5207000"/>
            <a:chExt cx="6908800" cy="355600"/>
          </a:xfrm>
        </p:grpSpPr>
        <p:sp>
          <p:nvSpPr>
            <p:cNvPr id="6" name="Rectangle 4">
              <a:extLst>
                <a:ext uri="{FF2B5EF4-FFF2-40B4-BE49-F238E27FC236}">
                  <a16:creationId xmlns:a16="http://schemas.microsoft.com/office/drawing/2014/main" id="{C9A700B7-C0AD-49C1-B30A-1AA10040AFAF}"/>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57803C55-5F2B-0682-C04B-68BF83911805}"/>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2" name="Rectangle 6">
              <a:extLst>
                <a:ext uri="{FF2B5EF4-FFF2-40B4-BE49-F238E27FC236}">
                  <a16:creationId xmlns:a16="http://schemas.microsoft.com/office/drawing/2014/main" id="{8903BC79-706E-4E9D-5BFE-739BB02D8C7E}"/>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frac</a:t>
              </a:r>
            </a:p>
          </p:txBody>
        </p:sp>
      </p:grpSp>
    </p:spTree>
    <p:extLst>
      <p:ext uri="{BB962C8B-B14F-4D97-AF65-F5344CB8AC3E}">
        <p14:creationId xmlns:p14="http://schemas.microsoft.com/office/powerpoint/2010/main" val="217820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Floating Point Precision</a:t>
            </a:r>
          </a:p>
        </p:txBody>
      </p:sp>
      <p:sp>
        <p:nvSpPr>
          <p:cNvPr id="669705" name="Rectangle 9"/>
          <p:cNvSpPr>
            <a:spLocks noGrp="1" noChangeArrowheads="1"/>
          </p:cNvSpPr>
          <p:nvPr>
            <p:ph idx="1"/>
          </p:nvPr>
        </p:nvSpPr>
        <p:spPr/>
        <p:txBody>
          <a:bodyPr/>
          <a:lstStyle/>
          <a:p>
            <a:pPr>
              <a:lnSpc>
                <a:spcPct val="90000"/>
              </a:lnSpc>
            </a:pPr>
            <a:r>
              <a:rPr lang="en-US" sz="2400" dirty="0"/>
              <a:t>Sizes</a:t>
            </a:r>
          </a:p>
          <a:p>
            <a:pPr lvl="1">
              <a:lnSpc>
                <a:spcPct val="90000"/>
              </a:lnSpc>
            </a:pPr>
            <a:r>
              <a:rPr lang="en-US" sz="2200" dirty="0"/>
              <a:t>Single precision: k = 8 exp bits, n= 23 frac bits (32b total). </a:t>
            </a:r>
            <a:r>
              <a:rPr lang="en-US" sz="2200" b="1" dirty="0">
                <a:latin typeface="Courier New" panose="02070309020205020404" pitchFamily="49" charset="0"/>
                <a:cs typeface="Courier New" panose="02070309020205020404" pitchFamily="49" charset="0"/>
              </a:rPr>
              <a:t>float</a:t>
            </a:r>
            <a:r>
              <a:rPr lang="en-US" sz="2200" dirty="0"/>
              <a:t> in C</a:t>
            </a:r>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r>
              <a:rPr lang="en-US" sz="2200" dirty="0"/>
              <a:t>Double precision: k = 11 exp bits, n = 52 frac bits (64b total). </a:t>
            </a:r>
            <a:r>
              <a:rPr lang="en-US" sz="2200" b="1" dirty="0">
                <a:latin typeface="Courier New" panose="02070309020205020404" pitchFamily="49" charset="0"/>
                <a:cs typeface="Courier New" panose="02070309020205020404" pitchFamily="49" charset="0"/>
              </a:rPr>
              <a:t>double</a:t>
            </a:r>
            <a:r>
              <a:rPr lang="en-US" sz="2200" dirty="0"/>
              <a:t> in C</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grpSp>
        <p:nvGrpSpPr>
          <p:cNvPr id="3" name="Group 2"/>
          <p:cNvGrpSpPr/>
          <p:nvPr/>
        </p:nvGrpSpPr>
        <p:grpSpPr>
          <a:xfrm>
            <a:off x="3184547" y="2082800"/>
            <a:ext cx="7137637" cy="571500"/>
            <a:chOff x="1244363" y="3276600"/>
            <a:chExt cx="7137637" cy="571500"/>
          </a:xfrm>
        </p:grpSpPr>
        <p:grpSp>
          <p:nvGrpSpPr>
            <p:cNvPr id="10" name="Group 4"/>
            <p:cNvGrpSpPr>
              <a:grpSpLocks/>
            </p:cNvGrpSpPr>
            <p:nvPr/>
          </p:nvGrpSpPr>
          <p:grpSpPr bwMode="auto">
            <a:xfrm>
              <a:off x="1320800" y="35306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2" name="TextBox 1"/>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14" name="TextBox 13"/>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5" name="TextBox 14"/>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6" name="TextBox 15"/>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7" name="TextBox 16"/>
            <p:cNvSpPr txBox="1"/>
            <p:nvPr/>
          </p:nvSpPr>
          <p:spPr>
            <a:xfrm>
              <a:off x="8111749" y="3304401"/>
              <a:ext cx="270251" cy="276999"/>
            </a:xfrm>
            <a:prstGeom prst="rect">
              <a:avLst/>
            </a:prstGeom>
            <a:noFill/>
          </p:spPr>
          <p:txBody>
            <a:bodyPr wrap="none" rtlCol="0">
              <a:spAutoFit/>
            </a:bodyPr>
            <a:lstStyle/>
            <a:p>
              <a:r>
                <a:rPr lang="en-US" sz="1200" dirty="0"/>
                <a:t>0</a:t>
              </a:r>
            </a:p>
          </p:txBody>
        </p:sp>
      </p:grpSp>
      <p:grpSp>
        <p:nvGrpSpPr>
          <p:cNvPr id="39" name="Group 38"/>
          <p:cNvGrpSpPr/>
          <p:nvPr/>
        </p:nvGrpSpPr>
        <p:grpSpPr>
          <a:xfrm>
            <a:off x="3184547" y="4165576"/>
            <a:ext cx="7137637" cy="544600"/>
            <a:chOff x="1244363" y="3290800"/>
            <a:chExt cx="7137637" cy="544600"/>
          </a:xfrm>
        </p:grpSpPr>
        <p:grpSp>
          <p:nvGrpSpPr>
            <p:cNvPr id="40" name="Group 4"/>
            <p:cNvGrpSpPr>
              <a:grpSpLocks/>
            </p:cNvGrpSpPr>
            <p:nvPr/>
          </p:nvGrpSpPr>
          <p:grpSpPr bwMode="auto">
            <a:xfrm>
              <a:off x="1320800" y="3530600"/>
              <a:ext cx="6985000" cy="304800"/>
              <a:chOff x="816" y="2128"/>
              <a:chExt cx="4400" cy="192"/>
            </a:xfrm>
          </p:grpSpPr>
          <p:sp>
            <p:nvSpPr>
              <p:cNvPr id="46" name="Rectangle 5"/>
              <p:cNvSpPr>
                <a:spLocks noChangeArrowheads="1"/>
              </p:cNvSpPr>
              <p:nvPr/>
            </p:nvSpPr>
            <p:spPr bwMode="auto">
              <a:xfrm>
                <a:off x="816" y="2128"/>
                <a:ext cx="240" cy="192"/>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47" name="Rectangle 6"/>
              <p:cNvSpPr>
                <a:spLocks noChangeArrowheads="1"/>
              </p:cNvSpPr>
              <p:nvPr/>
            </p:nvSpPr>
            <p:spPr bwMode="auto">
              <a:xfrm>
                <a:off x="1056" y="2128"/>
                <a:ext cx="1616" cy="192"/>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48" name="Rectangle 7"/>
              <p:cNvSpPr>
                <a:spLocks noChangeArrowheads="1"/>
              </p:cNvSpPr>
              <p:nvPr/>
            </p:nvSpPr>
            <p:spPr bwMode="auto">
              <a:xfrm>
                <a:off x="2672" y="2128"/>
                <a:ext cx="2544" cy="192"/>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41" name="TextBox 40"/>
            <p:cNvSpPr txBox="1"/>
            <p:nvPr/>
          </p:nvSpPr>
          <p:spPr>
            <a:xfrm>
              <a:off x="1244363" y="3302000"/>
              <a:ext cx="355837" cy="276999"/>
            </a:xfrm>
            <a:prstGeom prst="rect">
              <a:avLst/>
            </a:prstGeom>
            <a:noFill/>
          </p:spPr>
          <p:txBody>
            <a:bodyPr wrap="none" rtlCol="0">
              <a:spAutoFit/>
            </a:bodyPr>
            <a:lstStyle/>
            <a:p>
              <a:r>
                <a:rPr lang="en-US" sz="1200" dirty="0"/>
                <a:t>63</a:t>
              </a:r>
            </a:p>
          </p:txBody>
        </p:sp>
        <p:sp>
          <p:nvSpPr>
            <p:cNvPr id="42" name="TextBox 41"/>
            <p:cNvSpPr txBox="1"/>
            <p:nvPr/>
          </p:nvSpPr>
          <p:spPr>
            <a:xfrm>
              <a:off x="1625363" y="3302000"/>
              <a:ext cx="355837" cy="276999"/>
            </a:xfrm>
            <a:prstGeom prst="rect">
              <a:avLst/>
            </a:prstGeom>
            <a:noFill/>
          </p:spPr>
          <p:txBody>
            <a:bodyPr wrap="none" rtlCol="0">
              <a:spAutoFit/>
            </a:bodyPr>
            <a:lstStyle/>
            <a:p>
              <a:r>
                <a:rPr lang="en-US" sz="1200" dirty="0"/>
                <a:t>62</a:t>
              </a:r>
            </a:p>
          </p:txBody>
        </p:sp>
        <p:sp>
          <p:nvSpPr>
            <p:cNvPr id="43" name="TextBox 42"/>
            <p:cNvSpPr txBox="1"/>
            <p:nvPr/>
          </p:nvSpPr>
          <p:spPr>
            <a:xfrm>
              <a:off x="3936763" y="3290800"/>
              <a:ext cx="355837" cy="276999"/>
            </a:xfrm>
            <a:prstGeom prst="rect">
              <a:avLst/>
            </a:prstGeom>
            <a:noFill/>
          </p:spPr>
          <p:txBody>
            <a:bodyPr wrap="none" rtlCol="0">
              <a:spAutoFit/>
            </a:bodyPr>
            <a:lstStyle/>
            <a:p>
              <a:r>
                <a:rPr lang="en-US" sz="1200" dirty="0"/>
                <a:t>52</a:t>
              </a:r>
            </a:p>
          </p:txBody>
        </p:sp>
        <p:sp>
          <p:nvSpPr>
            <p:cNvPr id="44" name="TextBox 43"/>
            <p:cNvSpPr txBox="1"/>
            <p:nvPr/>
          </p:nvSpPr>
          <p:spPr>
            <a:xfrm>
              <a:off x="4262190" y="3290824"/>
              <a:ext cx="355837" cy="276999"/>
            </a:xfrm>
            <a:prstGeom prst="rect">
              <a:avLst/>
            </a:prstGeom>
            <a:noFill/>
          </p:spPr>
          <p:txBody>
            <a:bodyPr wrap="none" rtlCol="0">
              <a:spAutoFit/>
            </a:bodyPr>
            <a:lstStyle/>
            <a:p>
              <a:r>
                <a:rPr lang="en-US" sz="1200" dirty="0"/>
                <a:t>51</a:t>
              </a:r>
            </a:p>
          </p:txBody>
        </p:sp>
        <p:sp>
          <p:nvSpPr>
            <p:cNvPr id="45" name="TextBox 44"/>
            <p:cNvSpPr txBox="1"/>
            <p:nvPr/>
          </p:nvSpPr>
          <p:spPr>
            <a:xfrm>
              <a:off x="8026163" y="3302000"/>
              <a:ext cx="355837" cy="276999"/>
            </a:xfrm>
            <a:prstGeom prst="rect">
              <a:avLst/>
            </a:prstGeom>
            <a:noFill/>
          </p:spPr>
          <p:txBody>
            <a:bodyPr wrap="none" rtlCol="0">
              <a:spAutoFit/>
            </a:bodyPr>
            <a:lstStyle/>
            <a:p>
              <a:r>
                <a:rPr lang="en-US" sz="1200" dirty="0"/>
                <a:t>32</a:t>
              </a:r>
            </a:p>
          </p:txBody>
        </p:sp>
      </p:grpSp>
      <p:grpSp>
        <p:nvGrpSpPr>
          <p:cNvPr id="49" name="Group 48"/>
          <p:cNvGrpSpPr/>
          <p:nvPr/>
        </p:nvGrpSpPr>
        <p:grpSpPr>
          <a:xfrm>
            <a:off x="3184547" y="4710176"/>
            <a:ext cx="7137637" cy="547624"/>
            <a:chOff x="1244363" y="3302000"/>
            <a:chExt cx="7137637" cy="547624"/>
          </a:xfrm>
        </p:grpSpPr>
        <p:sp>
          <p:nvSpPr>
            <p:cNvPr id="50" name="Rectangle 7"/>
            <p:cNvSpPr>
              <a:spLocks noChangeArrowheads="1"/>
            </p:cNvSpPr>
            <p:nvPr/>
          </p:nvSpPr>
          <p:spPr bwMode="auto">
            <a:xfrm>
              <a:off x="1320563" y="3530600"/>
              <a:ext cx="6985237" cy="319024"/>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sp>
          <p:nvSpPr>
            <p:cNvPr id="51" name="TextBox 50"/>
            <p:cNvSpPr txBox="1"/>
            <p:nvPr/>
          </p:nvSpPr>
          <p:spPr>
            <a:xfrm>
              <a:off x="1244363" y="3302000"/>
              <a:ext cx="355837" cy="276999"/>
            </a:xfrm>
            <a:prstGeom prst="rect">
              <a:avLst/>
            </a:prstGeom>
            <a:noFill/>
          </p:spPr>
          <p:txBody>
            <a:bodyPr wrap="none" rtlCol="0">
              <a:spAutoFit/>
            </a:bodyPr>
            <a:lstStyle/>
            <a:p>
              <a:r>
                <a:rPr lang="en-US" sz="1200" dirty="0"/>
                <a:t>31</a:t>
              </a:r>
            </a:p>
          </p:txBody>
        </p:sp>
        <p:sp>
          <p:nvSpPr>
            <p:cNvPr id="52" name="TextBox 51"/>
            <p:cNvSpPr txBox="1"/>
            <p:nvPr/>
          </p:nvSpPr>
          <p:spPr>
            <a:xfrm>
              <a:off x="8111749" y="3302000"/>
              <a:ext cx="270251" cy="276999"/>
            </a:xfrm>
            <a:prstGeom prst="rect">
              <a:avLst/>
            </a:prstGeom>
            <a:noFill/>
          </p:spPr>
          <p:txBody>
            <a:bodyPr wrap="none" rtlCol="0">
              <a:spAutoFit/>
            </a:bodyPr>
            <a:lstStyle/>
            <a:p>
              <a:r>
                <a:rPr lang="en-US" sz="1200" dirty="0"/>
                <a:t>0</a:t>
              </a:r>
            </a:p>
          </p:txBody>
        </p:sp>
      </p:grpSp>
      <p:sp>
        <p:nvSpPr>
          <p:cNvPr id="4" name="Slide Number Placeholder 3">
            <a:extLst>
              <a:ext uri="{FF2B5EF4-FFF2-40B4-BE49-F238E27FC236}">
                <a16:creationId xmlns:a16="http://schemas.microsoft.com/office/drawing/2014/main" id="{7484D717-73B7-43DC-ADB0-29DE8512C649}"/>
              </a:ext>
            </a:extLst>
          </p:cNvPr>
          <p:cNvSpPr>
            <a:spLocks noGrp="1"/>
          </p:cNvSpPr>
          <p:nvPr>
            <p:ph type="sldNum" sz="quarter" idx="12"/>
          </p:nvPr>
        </p:nvSpPr>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428816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93913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b="1"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56011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a:t>
            </a:r>
            <a:r>
              <a:rPr lang="en-US" dirty="0" err="1"/>
              <a:t>Signifcand</a:t>
            </a:r>
            <a:endParaRPr lang="en-US" dirty="0"/>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Significand is encoded with implied leading 1</a:t>
            </a:r>
          </a:p>
          <a:p>
            <a:pPr lvl="1"/>
            <a:r>
              <a:rPr lang="en-US" dirty="0"/>
              <a:t> M  =  1.xxx…x</a:t>
            </a:r>
            <a:r>
              <a:rPr lang="en-US" baseline="-25000" dirty="0"/>
              <a:t>2</a:t>
            </a:r>
            <a:r>
              <a:rPr lang="en-US" dirty="0"/>
              <a:t> (1+f where f = 0.xxx</a:t>
            </a:r>
            <a:r>
              <a:rPr lang="en-US" baseline="-25000" dirty="0"/>
              <a:t>2</a:t>
            </a:r>
            <a:r>
              <a:rPr lang="en-US" dirty="0"/>
              <a:t>)</a:t>
            </a:r>
          </a:p>
          <a:p>
            <a:pPr lvl="2"/>
            <a:r>
              <a:rPr lang="en-US" dirty="0"/>
              <a:t> xxx…x: bits of </a:t>
            </a:r>
            <a:r>
              <a:rPr lang="en-US" b="1" dirty="0">
                <a:latin typeface="Courier New" panose="02070309020205020404" pitchFamily="49" charset="0"/>
                <a:cs typeface="Courier New" panose="02070309020205020404" pitchFamily="49" charset="0"/>
              </a:rPr>
              <a:t>frac</a:t>
            </a:r>
            <a:r>
              <a:rPr lang="en-US" dirty="0">
                <a:cs typeface="Courier New" panose="02070309020205020404" pitchFamily="49" charset="0"/>
              </a:rPr>
              <a:t> used directly</a:t>
            </a:r>
          </a:p>
          <a:p>
            <a:pPr lvl="2"/>
            <a:endParaRPr lang="en-US" b="1"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Idea: every normalized number is 1.xxxx</a:t>
            </a:r>
          </a:p>
          <a:p>
            <a:pPr lvl="1"/>
            <a:r>
              <a:rPr lang="en-US" dirty="0">
                <a:cs typeface="Courier New" panose="02070309020205020404" pitchFamily="49" charset="0"/>
              </a:rPr>
              <a:t>So we’re not going to include the leading 1 in the frac</a:t>
            </a:r>
          </a:p>
          <a:p>
            <a:pPr lvl="1"/>
            <a:r>
              <a:rPr lang="en-US" dirty="0">
                <a:cs typeface="Courier New" panose="02070309020205020404" pitchFamily="49" charset="0"/>
              </a:rPr>
              <a:t>We’ll just know it’s there when we convert to decimal</a:t>
            </a:r>
          </a:p>
          <a:p>
            <a:pPr lvl="1"/>
            <a:r>
              <a:rPr lang="en-US" dirty="0">
                <a:cs typeface="Courier New" panose="02070309020205020404" pitchFamily="49" charset="0"/>
              </a:rPr>
              <a:t>Saves one extra bit in the encoding!</a:t>
            </a:r>
          </a:p>
          <a:p>
            <a:pPr marL="914400" lvl="2" indent="0">
              <a:buNone/>
            </a:pPr>
            <a:r>
              <a:rPr lang="en-US" sz="1600" dirty="0"/>
              <a:t> </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18</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863737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Exponent</a:t>
            </a:r>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Exponent coded as a biased value</a:t>
            </a:r>
          </a:p>
          <a:p>
            <a:pPr lvl="1"/>
            <a:r>
              <a:rPr lang="en-US" dirty="0"/>
              <a:t> E  =  </a:t>
            </a:r>
            <a:r>
              <a:rPr lang="en-US" dirty="0" err="1"/>
              <a:t>Exp</a:t>
            </a:r>
            <a:r>
              <a:rPr lang="en-US" dirty="0"/>
              <a:t> – Bias</a:t>
            </a:r>
          </a:p>
          <a:p>
            <a:pPr lvl="2"/>
            <a:r>
              <a:rPr lang="en-US" dirty="0"/>
              <a:t>Exp : unsigned value denoted by </a:t>
            </a:r>
            <a:r>
              <a:rPr lang="en-US" b="1" dirty="0">
                <a:latin typeface="Courier New" panose="02070309020205020404" pitchFamily="49" charset="0"/>
                <a:cs typeface="Courier New" panose="02070309020205020404" pitchFamily="49" charset="0"/>
              </a:rPr>
              <a:t>exp</a:t>
            </a:r>
          </a:p>
          <a:p>
            <a:pPr lvl="2"/>
            <a:r>
              <a:rPr lang="en-US" dirty="0"/>
              <a:t>Bias : Bias value = 2</a:t>
            </a:r>
            <a:r>
              <a:rPr lang="en-US" baseline="30000" dirty="0"/>
              <a:t>k-1</a:t>
            </a:r>
            <a:r>
              <a:rPr lang="en-US" dirty="0"/>
              <a:t> - 1, </a:t>
            </a:r>
            <a:r>
              <a:rPr lang="en-US" i="1" dirty="0"/>
              <a:t>k</a:t>
            </a:r>
            <a:r>
              <a:rPr lang="en-US" dirty="0"/>
              <a:t> is number of exponent bits</a:t>
            </a:r>
          </a:p>
          <a:p>
            <a:pPr lvl="3"/>
            <a:r>
              <a:rPr lang="en-US" dirty="0"/>
              <a:t>Single precision (8-bit exp): 127 (Exp: 1…254, E: -126…127)</a:t>
            </a:r>
          </a:p>
          <a:p>
            <a:pPr lvl="3"/>
            <a:r>
              <a:rPr lang="en-US" dirty="0"/>
              <a:t>Double precision (11-bit exp): 1023 (Exp: 1…2046, E: -1022…1023)</a:t>
            </a:r>
          </a:p>
          <a:p>
            <a:pPr lvl="3"/>
            <a:endParaRPr lang="en-US" dirty="0"/>
          </a:p>
          <a:p>
            <a:r>
              <a:rPr lang="en-US" dirty="0"/>
              <a:t>Exponent really just pushes the binary point around</a:t>
            </a:r>
          </a:p>
          <a:p>
            <a:pPr lvl="1"/>
            <a:r>
              <a:rPr lang="en-US" dirty="0"/>
              <a:t>1.11 * 2^2 = 11.1 * 2^1 = 111.0 * 2^0 = 111</a:t>
            </a:r>
          </a:p>
          <a:p>
            <a:pPr lvl="1"/>
            <a:r>
              <a:rPr lang="en-US" dirty="0"/>
              <a:t>111 * 2^-2 = 11.1 * 2^-1 = 1.11 * 2^0 = 1.11</a:t>
            </a:r>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19</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308686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072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07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C5A5-0341-46B4-96A6-BD10548A53C2}"/>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72C74925-09A9-4427-9754-4B44213F2687}"/>
              </a:ext>
            </a:extLst>
          </p:cNvPr>
          <p:cNvSpPr>
            <a:spLocks noGrp="1"/>
          </p:cNvSpPr>
          <p:nvPr>
            <p:ph idx="1"/>
          </p:nvPr>
        </p:nvSpPr>
        <p:spPr/>
        <p:txBody>
          <a:bodyPr/>
          <a:lstStyle/>
          <a:p>
            <a:r>
              <a:rPr lang="en-US" dirty="0"/>
              <a:t>Homework 1 due today! (11:59 pm Central)</a:t>
            </a:r>
          </a:p>
          <a:p>
            <a:pPr lvl="1"/>
            <a:r>
              <a:rPr lang="en-US" dirty="0"/>
              <a:t>Submit on </a:t>
            </a:r>
            <a:r>
              <a:rPr lang="en-US" dirty="0" err="1"/>
              <a:t>Gradescope</a:t>
            </a:r>
            <a:endParaRPr lang="en-US" dirty="0"/>
          </a:p>
          <a:p>
            <a:pPr lvl="1"/>
            <a:r>
              <a:rPr lang="en-US" dirty="0"/>
              <a:t>About 60% of the class has submitted so far 🧡</a:t>
            </a:r>
          </a:p>
          <a:p>
            <a:endParaRPr lang="en-US" dirty="0"/>
          </a:p>
          <a:p>
            <a:r>
              <a:rPr lang="en-US" dirty="0"/>
              <a:t>Pack Lab is due next week Thursday</a:t>
            </a:r>
          </a:p>
          <a:p>
            <a:pPr lvl="1"/>
            <a:r>
              <a:rPr lang="en-US" dirty="0"/>
              <a:t>Reminder: work collaboratively with your partner, not separately</a:t>
            </a:r>
          </a:p>
          <a:p>
            <a:pPr lvl="1"/>
            <a:endParaRPr lang="en-US" dirty="0"/>
          </a:p>
          <a:p>
            <a:r>
              <a:rPr lang="en-US" dirty="0"/>
              <a:t>Reminder: let me know if you don’t have access to things</a:t>
            </a:r>
          </a:p>
          <a:p>
            <a:pPr lvl="1"/>
            <a:r>
              <a:rPr lang="en-US" dirty="0"/>
              <a:t>Piazza and </a:t>
            </a:r>
            <a:r>
              <a:rPr lang="en-US" dirty="0" err="1"/>
              <a:t>Gradescope</a:t>
            </a:r>
            <a:r>
              <a:rPr lang="en-US" dirty="0"/>
              <a:t>, specifically</a:t>
            </a:r>
          </a:p>
        </p:txBody>
      </p:sp>
      <p:sp>
        <p:nvSpPr>
          <p:cNvPr id="4" name="Slide Number Placeholder 3">
            <a:extLst>
              <a:ext uri="{FF2B5EF4-FFF2-40B4-BE49-F238E27FC236}">
                <a16:creationId xmlns:a16="http://schemas.microsoft.com/office/drawing/2014/main" id="{F4D494E6-0CAB-49C9-8931-2AE09F7041AA}"/>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04272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Decoding example for normalized floating point (32-bit)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0x41900000 = 0b01000001100100000000000000000000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10000011  </a:t>
                </a:r>
                <a:r>
                  <a:rPr lang="en-US" b="1" dirty="0">
                    <a:latin typeface="Courier New" panose="02070309020205020404" pitchFamily="49" charset="0"/>
                    <a:cs typeface="Courier New" panose="02070309020205020404" pitchFamily="49" charset="0"/>
                  </a:rPr>
                  <a:t>frac</a:t>
                </a:r>
                <a:r>
                  <a:rPr lang="en-US" dirty="0"/>
                  <a:t>: 00100000000000000000000</a:t>
                </a:r>
              </a:p>
              <a:p>
                <a:pPr lvl="1"/>
                <a:r>
                  <a:rPr lang="en-US" b="1" dirty="0">
                    <a:latin typeface="Courier New" panose="02070309020205020404" pitchFamily="49" charset="0"/>
                    <a:cs typeface="Courier New" panose="02070309020205020404" pitchFamily="49" charset="0"/>
                  </a:rPr>
                  <a:t>exp</a:t>
                </a:r>
                <a:r>
                  <a:rPr lang="en-US" dirty="0"/>
                  <a:t> is not all zeros or all ones =&gt; not a special case</a:t>
                </a:r>
              </a:p>
              <a:p>
                <a:pPr lvl="1"/>
                <a:endParaRPr lang="en-US" dirty="0"/>
              </a:p>
              <a:p>
                <a:r>
                  <a:rPr lang="en-US" dirty="0"/>
                  <a:t>M = </a:t>
                </a:r>
                <a:r>
                  <a:rPr lang="en-US" b="1" dirty="0"/>
                  <a:t>1</a:t>
                </a:r>
                <a:r>
                  <a:rPr lang="en-US" dirty="0"/>
                  <a:t>.00100000000000000000000 = 1.001</a:t>
                </a:r>
              </a:p>
              <a:p>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131 – 127 = 4</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endParaRPr lang="en-US" dirty="0"/>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∗1.001</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oMath>
                </a14:m>
                <a:endParaRPr lang="en-US" dirty="0"/>
              </a:p>
            </p:txBody>
          </p:sp>
        </mc:Choice>
        <mc:Fallback xmlns="">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grpSp>
        <p:nvGrpSpPr>
          <p:cNvPr id="13" name="Group 12">
            <a:extLst>
              <a:ext uri="{FF2B5EF4-FFF2-40B4-BE49-F238E27FC236}">
                <a16:creationId xmlns:a16="http://schemas.microsoft.com/office/drawing/2014/main" id="{E4872799-D338-47D3-826F-DA360D9D7442}"/>
              </a:ext>
            </a:extLst>
          </p:cNvPr>
          <p:cNvGrpSpPr/>
          <p:nvPr/>
        </p:nvGrpSpPr>
        <p:grpSpPr>
          <a:xfrm>
            <a:off x="3713967" y="1196236"/>
            <a:ext cx="6212909" cy="356991"/>
            <a:chOff x="3713967" y="1196236"/>
            <a:chExt cx="6212909" cy="356991"/>
          </a:xfrm>
        </p:grpSpPr>
        <p:sp>
          <p:nvSpPr>
            <p:cNvPr id="10" name="Rectangle 9">
              <a:extLst>
                <a:ext uri="{FF2B5EF4-FFF2-40B4-BE49-F238E27FC236}">
                  <a16:creationId xmlns:a16="http://schemas.microsoft.com/office/drawing/2014/main" id="{FFCCA603-C3D9-4022-91B6-08CA0880D53D}"/>
                </a:ext>
              </a:extLst>
            </p:cNvPr>
            <p:cNvSpPr/>
            <p:nvPr/>
          </p:nvSpPr>
          <p:spPr>
            <a:xfrm>
              <a:off x="3713967" y="1196236"/>
              <a:ext cx="200417"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FDBF33-B93A-4381-B69F-7660949BD212}"/>
                </a:ext>
              </a:extLst>
            </p:cNvPr>
            <p:cNvSpPr/>
            <p:nvPr/>
          </p:nvSpPr>
          <p:spPr>
            <a:xfrm>
              <a:off x="3914384" y="1196236"/>
              <a:ext cx="1534438"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0D793A-1D2C-4D38-AFCD-BE4E73129A13}"/>
                </a:ext>
              </a:extLst>
            </p:cNvPr>
            <p:cNvSpPr/>
            <p:nvPr/>
          </p:nvSpPr>
          <p:spPr>
            <a:xfrm>
              <a:off x="5448821" y="1196236"/>
              <a:ext cx="4478055"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D5BBA4-8A16-40A0-8F5F-A2832A29B110}"/>
                  </a:ext>
                </a:extLst>
              </p:cNvPr>
              <p:cNvSpPr txBox="1"/>
              <p:nvPr/>
            </p:nvSpPr>
            <p:spPr>
              <a:xfrm>
                <a:off x="5164546" y="5364452"/>
                <a:ext cx="4732935"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oMath>
                </a14:m>
                <a:endParaRPr lang="en-US" dirty="0"/>
              </a:p>
            </p:txBody>
          </p:sp>
        </mc:Choice>
        <mc:Fallback xmlns="">
          <p:sp>
            <p:nvSpPr>
              <p:cNvPr id="14" name="TextBox 13">
                <a:extLst>
                  <a:ext uri="{FF2B5EF4-FFF2-40B4-BE49-F238E27FC236}">
                    <a16:creationId xmlns:a16="http://schemas.microsoft.com/office/drawing/2014/main" id="{BFD5BBA4-8A16-40A0-8F5F-A2832A29B110}"/>
                  </a:ext>
                </a:extLst>
              </p:cNvPr>
              <p:cNvSpPr txBox="1">
                <a:spLocks noRot="1" noChangeAspect="1" noMove="1" noResize="1" noEditPoints="1" noAdjustHandles="1" noChangeArrowheads="1" noChangeShapeType="1" noTextEdit="1"/>
              </p:cNvSpPr>
              <p:nvPr/>
            </p:nvSpPr>
            <p:spPr>
              <a:xfrm>
                <a:off x="5164546" y="5364452"/>
                <a:ext cx="4732935" cy="523220"/>
              </a:xfrm>
              <a:prstGeom prst="rect">
                <a:avLst/>
              </a:prstGeom>
              <a:blipFill>
                <a:blip r:embed="rId4"/>
                <a:stretch>
                  <a:fillRect l="-2574" t="-13953"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9A43EC4-A659-4BF0-A591-73996912BCAE}"/>
                  </a:ext>
                </a:extLst>
              </p:cNvPr>
              <p:cNvSpPr txBox="1"/>
              <p:nvPr/>
            </p:nvSpPr>
            <p:spPr>
              <a:xfrm>
                <a:off x="7190842" y="5364452"/>
                <a:ext cx="2706638"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1001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rPr>
                      <m:t>2</m:t>
                    </m:r>
                  </m:oMath>
                </a14:m>
                <a:endParaRPr lang="en-US" baseline="-25000" dirty="0"/>
              </a:p>
            </p:txBody>
          </p:sp>
        </mc:Choice>
        <mc:Fallback xmlns="">
          <p:sp>
            <p:nvSpPr>
              <p:cNvPr id="17" name="TextBox 16">
                <a:extLst>
                  <a:ext uri="{FF2B5EF4-FFF2-40B4-BE49-F238E27FC236}">
                    <a16:creationId xmlns:a16="http://schemas.microsoft.com/office/drawing/2014/main" id="{B9A43EC4-A659-4BF0-A591-73996912BCAE}"/>
                  </a:ext>
                </a:extLst>
              </p:cNvPr>
              <p:cNvSpPr txBox="1">
                <a:spLocks noRot="1" noChangeAspect="1" noMove="1" noResize="1" noEditPoints="1" noAdjustHandles="1" noChangeArrowheads="1" noChangeShapeType="1" noTextEdit="1"/>
              </p:cNvSpPr>
              <p:nvPr/>
            </p:nvSpPr>
            <p:spPr>
              <a:xfrm>
                <a:off x="7190842" y="5364452"/>
                <a:ext cx="2706638" cy="523220"/>
              </a:xfrm>
              <a:prstGeom prst="rect">
                <a:avLst/>
              </a:prstGeom>
              <a:blipFill>
                <a:blip r:embed="rId5"/>
                <a:stretch>
                  <a:fillRect l="-4730" t="-13953" b="-302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059FA78-D49C-4FEB-A64D-724947B2B615}"/>
              </a:ext>
            </a:extLst>
          </p:cNvPr>
          <p:cNvSpPr txBox="1"/>
          <p:nvPr/>
        </p:nvSpPr>
        <p:spPr>
          <a:xfrm>
            <a:off x="8841259" y="5366947"/>
            <a:ext cx="1056220"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18</a:t>
            </a:r>
            <a:endParaRPr lang="en-US" dirty="0"/>
          </a:p>
        </p:txBody>
      </p:sp>
    </p:spTree>
    <p:extLst>
      <p:ext uri="{BB962C8B-B14F-4D97-AF65-F5344CB8AC3E}">
        <p14:creationId xmlns:p14="http://schemas.microsoft.com/office/powerpoint/2010/main" val="5621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b="1"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15213.0; // single precision: 8 exp bits, 23 frac bits</a:t>
            </a:r>
          </a:p>
          <a:p>
            <a:pPr lvl="1"/>
            <a:r>
              <a:rPr lang="en-US" sz="2000" dirty="0"/>
              <a:t>15213</a:t>
            </a:r>
            <a:r>
              <a:rPr lang="en-US" sz="2000" baseline="-25000" dirty="0"/>
              <a:t>10</a:t>
            </a:r>
            <a:r>
              <a:rPr lang="en-US" sz="2000" dirty="0"/>
              <a:t>  = 11101101101101</a:t>
            </a:r>
            <a:r>
              <a:rPr lang="en-US" sz="2000" baseline="-25000" dirty="0"/>
              <a:t>2</a:t>
            </a:r>
            <a:r>
              <a:rPr lang="en-US" sz="2000" dirty="0"/>
              <a:t>   = 1.1101101101101</a:t>
            </a:r>
            <a:r>
              <a:rPr lang="en-US" sz="2000" baseline="-25000" dirty="0"/>
              <a:t>2</a:t>
            </a:r>
            <a:r>
              <a:rPr lang="en-US" sz="2000" dirty="0"/>
              <a:t> </a:t>
            </a:r>
            <a:r>
              <a:rPr lang="en-US" dirty="0"/>
              <a:t>×</a:t>
            </a:r>
            <a:r>
              <a:rPr lang="en-US" sz="2000" dirty="0"/>
              <a:t> 2</a:t>
            </a:r>
            <a:r>
              <a:rPr lang="en-US" sz="2000" baseline="30000" dirty="0"/>
              <a:t>13</a:t>
            </a:r>
          </a:p>
          <a:p>
            <a:r>
              <a:rPr lang="en-US" sz="2400" b="1" dirty="0" err="1"/>
              <a:t>Significand</a:t>
            </a:r>
            <a:endParaRPr lang="en-US" sz="2400" b="1" dirty="0"/>
          </a:p>
          <a:p>
            <a:pPr lvl="1"/>
            <a:r>
              <a:rPr lang="en-US" sz="2000" dirty="0"/>
              <a:t>M = 1.</a:t>
            </a:r>
            <a:r>
              <a:rPr lang="en-US" sz="2000" u="sng" dirty="0"/>
              <a:t>1101101101101</a:t>
            </a:r>
            <a:r>
              <a:rPr lang="en-US" sz="2000" baseline="-25000" dirty="0"/>
              <a:t>2</a:t>
            </a:r>
          </a:p>
          <a:p>
            <a:pPr lvl="1"/>
            <a:r>
              <a:rPr lang="en-US" sz="2000" dirty="0"/>
              <a:t>frac = </a:t>
            </a:r>
            <a:r>
              <a:rPr lang="en-US" sz="2000" u="sng" dirty="0"/>
              <a:t>1101101101101</a:t>
            </a:r>
            <a:r>
              <a:rPr lang="en-US" sz="2000" dirty="0"/>
              <a:t>0000000000	pad with 0s </a:t>
            </a:r>
            <a:r>
              <a:rPr lang="en-US" sz="2000" b="1" i="1" dirty="0"/>
              <a:t>on the right</a:t>
            </a:r>
            <a:r>
              <a:rPr lang="en-US" sz="2000" dirty="0"/>
              <a:t>. </a:t>
            </a:r>
            <a:r>
              <a:rPr lang="en-US" sz="1600" dirty="0"/>
              <a:t>(example: 1.5 = 1.500)</a:t>
            </a:r>
            <a:endParaRPr lang="en-US" sz="2000" dirty="0"/>
          </a:p>
          <a:p>
            <a:r>
              <a:rPr lang="en-US" sz="2400" b="1" dirty="0"/>
              <a:t>Exponent</a:t>
            </a:r>
          </a:p>
          <a:p>
            <a:pPr lvl="1"/>
            <a:r>
              <a:rPr lang="en-US" dirty="0"/>
              <a:t>E	 </a:t>
            </a:r>
            <a:r>
              <a:rPr lang="en-US" sz="2000" dirty="0"/>
              <a:t>= 13</a:t>
            </a:r>
          </a:p>
          <a:p>
            <a:pPr lvl="1"/>
            <a:r>
              <a:rPr lang="en-US" sz="2000" dirty="0"/>
              <a:t>Bias = 127</a:t>
            </a:r>
          </a:p>
          <a:p>
            <a:pPr lvl="1"/>
            <a:r>
              <a:rPr lang="en-US" sz="2000" dirty="0"/>
              <a:t>exp</a:t>
            </a:r>
            <a:r>
              <a:rPr lang="en-US" dirty="0"/>
              <a:t> </a:t>
            </a:r>
            <a:r>
              <a:rPr lang="en-US" sz="2000" dirty="0"/>
              <a:t>= E + Bias = 140 =10001100</a:t>
            </a:r>
            <a:r>
              <a:rPr lang="en-US" sz="2000" baseline="-25000" dirty="0"/>
              <a:t>2</a:t>
            </a:r>
          </a:p>
          <a:p>
            <a:pPr lvl="1"/>
            <a:endParaRPr lang="en-US" sz="2000" dirty="0"/>
          </a:p>
          <a:p>
            <a:pPr lvl="1"/>
            <a:endParaRPr lang="en-US" sz="2000" dirty="0"/>
          </a:p>
          <a:p>
            <a:endParaRPr lang="en-US" dirty="0"/>
          </a:p>
          <a:p>
            <a:endParaRPr lang="en-US" dirty="0"/>
          </a:p>
        </p:txBody>
      </p:sp>
      <p:sp>
        <p:nvSpPr>
          <p:cNvPr id="671748" name="Text Box 4"/>
          <p:cNvSpPr txBox="1">
            <a:spLocks noChangeArrowheads="1"/>
          </p:cNvSpPr>
          <p:nvPr/>
        </p:nvSpPr>
        <p:spPr bwMode="auto">
          <a:xfrm>
            <a:off x="2438400" y="5136684"/>
            <a:ext cx="6477000" cy="149271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6    D    B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0100 0110 0110 1101 1011 0100 0000 0000</a:t>
            </a:r>
          </a:p>
          <a:p>
            <a:pPr eaLnBrk="0" hangingPunct="0">
              <a:spcBef>
                <a:spcPct val="50000"/>
              </a:spcBef>
              <a:tabLst>
                <a:tab pos="1084263" algn="l"/>
              </a:tabLst>
            </a:pPr>
            <a:r>
              <a:rPr lang="en-US" sz="1400" b="1" dirty="0">
                <a:latin typeface="Helvetica" pitchFamily="34" charset="0"/>
              </a:rPr>
              <a:t>exp:</a:t>
            </a:r>
            <a:r>
              <a:rPr lang="en-US" sz="1400" b="1" dirty="0">
                <a:latin typeface="Courier New" pitchFamily="49" charset="0"/>
              </a:rPr>
              <a:t>  	 100 0110 0</a:t>
            </a:r>
          </a:p>
          <a:p>
            <a:pPr eaLnBrk="0" hangingPunct="0">
              <a:spcBef>
                <a:spcPct val="50000"/>
              </a:spcBef>
              <a:tabLst>
                <a:tab pos="1084263" algn="l"/>
              </a:tabLst>
            </a:pPr>
            <a:r>
              <a:rPr lang="en-US" sz="1400" b="1" dirty="0" err="1">
                <a:latin typeface="Helvetica" pitchFamily="34" charset="0"/>
              </a:rPr>
              <a:t>frac</a:t>
            </a:r>
            <a:r>
              <a:rPr lang="en-US" sz="1400" b="1" dirty="0">
                <a:latin typeface="Helvetica" pitchFamily="34" charset="0"/>
              </a:rPr>
              <a:t>:</a:t>
            </a:r>
            <a:r>
              <a:rPr lang="en-US" sz="1400" b="1" dirty="0">
                <a:latin typeface="Courier New" pitchFamily="49" charset="0"/>
              </a:rPr>
              <a:t>  	          </a:t>
            </a:r>
            <a:r>
              <a:rPr lang="en-US" sz="1400" b="1" i="1" dirty="0">
                <a:latin typeface="Courier New" pitchFamily="49" charset="0"/>
              </a:rPr>
              <a:t> </a:t>
            </a:r>
            <a:r>
              <a:rPr lang="en-US" sz="1400" b="1" dirty="0">
                <a:latin typeface="Courier New" pitchFamily="49" charset="0"/>
              </a:rPr>
              <a:t>110 1101 1011 0100 0000 0000</a:t>
            </a:r>
          </a:p>
        </p:txBody>
      </p:sp>
      <p:sp>
        <p:nvSpPr>
          <p:cNvPr id="5" name="TextBox 4"/>
          <p:cNvSpPr txBox="1"/>
          <p:nvPr/>
        </p:nvSpPr>
        <p:spPr>
          <a:xfrm>
            <a:off x="6750326" y="3864317"/>
            <a:ext cx="3923895" cy="707886"/>
          </a:xfrm>
          <a:prstGeom prst="rect">
            <a:avLst/>
          </a:prstGeom>
          <a:solidFill>
            <a:schemeClr val="accent6">
              <a:lumMod val="20000"/>
              <a:lumOff val="80000"/>
            </a:schemeClr>
          </a:solidFill>
          <a:ln>
            <a:solidFill>
              <a:schemeClr val="tx1"/>
            </a:solidFill>
          </a:ln>
        </p:spPr>
        <p:txBody>
          <a:bodyPr wrap="none" rtlCol="0">
            <a:spAutoFit/>
          </a:bodyPr>
          <a:lstStyle/>
          <a:p>
            <a:pPr algn="l"/>
            <a:r>
              <a:rPr lang="en-US" sz="2000" b="1" dirty="0">
                <a:latin typeface="Calibri" charset="0"/>
                <a:ea typeface="Calibri" charset="0"/>
                <a:cs typeface="Calibri" charset="0"/>
              </a:rPr>
              <a:t>More examples and practice in the </a:t>
            </a:r>
          </a:p>
          <a:p>
            <a:pPr algn="l"/>
            <a:r>
              <a:rPr lang="en-US" sz="2000" b="1" dirty="0">
                <a:latin typeface="Calibri" charset="0"/>
                <a:ea typeface="Calibri" charset="0"/>
                <a:cs typeface="Calibri" charset="0"/>
              </a:rPr>
              <a:t>bonus slides after the end</a:t>
            </a:r>
          </a:p>
        </p:txBody>
      </p:sp>
      <p:sp>
        <p:nvSpPr>
          <p:cNvPr id="2" name="Slide Number Placeholder 1">
            <a:extLst>
              <a:ext uri="{FF2B5EF4-FFF2-40B4-BE49-F238E27FC236}">
                <a16:creationId xmlns:a16="http://schemas.microsoft.com/office/drawing/2014/main" id="{3300E1AF-2871-4548-8730-4ECE13237CE6}"/>
              </a:ext>
            </a:extLst>
          </p:cNvPr>
          <p:cNvSpPr>
            <a:spLocks noGrp="1"/>
          </p:cNvSpPr>
          <p:nvPr>
            <p:ph type="sldNum" sz="quarter" idx="12"/>
          </p:nvPr>
        </p:nvSpPr>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414455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5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1750">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75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175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1750">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17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4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174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04B4-3CDC-BD4F-A722-4A81B4E9E0CD}"/>
              </a:ext>
            </a:extLst>
          </p:cNvPr>
          <p:cNvSpPr>
            <a:spLocks noGrp="1"/>
          </p:cNvSpPr>
          <p:nvPr>
            <p:ph type="title"/>
          </p:nvPr>
        </p:nvSpPr>
        <p:spPr/>
        <p:txBody>
          <a:bodyPr/>
          <a:lstStyle/>
          <a:p>
            <a:r>
              <a:rPr lang="en-US" dirty="0"/>
              <a:t>Normalized Numbers: Why These Choices?</a:t>
            </a:r>
          </a:p>
        </p:txBody>
      </p:sp>
      <p:sp>
        <p:nvSpPr>
          <p:cNvPr id="3" name="Content Placeholder 2">
            <a:extLst>
              <a:ext uri="{FF2B5EF4-FFF2-40B4-BE49-F238E27FC236}">
                <a16:creationId xmlns:a16="http://schemas.microsoft.com/office/drawing/2014/main" id="{9EA3D25F-F0C7-B44B-84E7-4D1341A2F81B}"/>
              </a:ext>
            </a:extLst>
          </p:cNvPr>
          <p:cNvSpPr>
            <a:spLocks noGrp="1"/>
          </p:cNvSpPr>
          <p:nvPr>
            <p:ph idx="1"/>
          </p:nvPr>
        </p:nvSpPr>
        <p:spPr/>
        <p:txBody>
          <a:bodyPr>
            <a:normAutofit fontScale="92500" lnSpcReduction="20000"/>
          </a:bodyPr>
          <a:lstStyle/>
          <a:p>
            <a:r>
              <a:rPr lang="en-US" dirty="0"/>
              <a:t>Significand coded with </a:t>
            </a:r>
            <a:r>
              <a:rPr lang="en-US" b="1" u="sng" dirty="0"/>
              <a:t>implied leading 1</a:t>
            </a:r>
          </a:p>
          <a:p>
            <a:pPr lvl="1"/>
            <a:r>
              <a:rPr lang="en-US" dirty="0"/>
              <a:t>Any non-zero integer will start with a 1 bit somewhere</a:t>
            </a:r>
          </a:p>
          <a:p>
            <a:pPr lvl="1"/>
            <a:r>
              <a:rPr lang="en-US" dirty="0"/>
              <a:t>Leading 1 carries no information, so don’t need to store it!</a:t>
            </a:r>
          </a:p>
          <a:p>
            <a:pPr lvl="1"/>
            <a:r>
              <a:rPr lang="en-US" dirty="0"/>
              <a:t>Can express mantissas between:</a:t>
            </a:r>
          </a:p>
          <a:p>
            <a:pPr lvl="2"/>
            <a:r>
              <a:rPr lang="en-US" dirty="0"/>
              <a:t>1.0 when frac is all 0s</a:t>
            </a:r>
          </a:p>
          <a:p>
            <a:pPr lvl="2"/>
            <a:r>
              <a:rPr lang="en-US" dirty="0"/>
              <a:t>2.0 (nearly) when frac is all 1s</a:t>
            </a:r>
          </a:p>
          <a:p>
            <a:pPr lvl="3"/>
            <a:r>
              <a:rPr lang="en-US" dirty="0"/>
              <a:t>Want smaller? Use a smaller exponent!</a:t>
            </a:r>
          </a:p>
          <a:p>
            <a:pPr lvl="2"/>
            <a:endParaRPr lang="en-US" sz="1800" dirty="0"/>
          </a:p>
          <a:p>
            <a:r>
              <a:rPr lang="en-US" dirty="0"/>
              <a:t>Exponent coded as biased value</a:t>
            </a:r>
          </a:p>
          <a:p>
            <a:pPr lvl="1"/>
            <a:r>
              <a:rPr lang="en-US" i="1" dirty="0"/>
              <a:t>E  =  Exp – Bias</a:t>
            </a:r>
          </a:p>
          <a:p>
            <a:pPr lvl="1"/>
            <a:r>
              <a:rPr lang="en-US" dirty="0"/>
              <a:t>Alternative to using two’s complement to represent signed integers</a:t>
            </a:r>
          </a:p>
          <a:p>
            <a:pPr lvl="1"/>
            <a:r>
              <a:rPr lang="en-US" dirty="0"/>
              <a:t>Reasons are a bit tricky</a:t>
            </a:r>
          </a:p>
          <a:p>
            <a:pPr lvl="2"/>
            <a:r>
              <a:rPr lang="en-US" dirty="0"/>
              <a:t>Floating point binary values increase in the same order as unsigned = share comparisons!</a:t>
            </a:r>
          </a:p>
          <a:p>
            <a:pPr lvl="2"/>
            <a:r>
              <a:rPr lang="en-US" dirty="0"/>
              <a:t>Bias provides a more useful range (when considering denormalized)</a:t>
            </a:r>
          </a:p>
        </p:txBody>
      </p:sp>
      <p:sp>
        <p:nvSpPr>
          <p:cNvPr id="4" name="Slide Number Placeholder 3">
            <a:extLst>
              <a:ext uri="{FF2B5EF4-FFF2-40B4-BE49-F238E27FC236}">
                <a16:creationId xmlns:a16="http://schemas.microsoft.com/office/drawing/2014/main" id="{A1CBB83C-50FA-4113-99F3-57E9F44A88D2}"/>
              </a:ext>
            </a:extLst>
          </p:cNvPr>
          <p:cNvSpPr>
            <a:spLocks noGrp="1"/>
          </p:cNvSpPr>
          <p:nvPr>
            <p:ph type="sldNum" sz="quarter" idx="12"/>
          </p:nvPr>
        </p:nvSpPr>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1601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p:txBody>
      </p:sp>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14985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oMath>
                </a14:m>
                <a:r>
                  <a:rPr lang="en-US" dirty="0"/>
                  <a:t> = </a:t>
                </a:r>
                <a14:m>
                  <m:oMath xmlns:m="http://schemas.openxmlformats.org/officeDocument/2006/math">
                    <m:r>
                      <a:rPr lang="en-US" b="0" i="1" smtClean="0">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a:extLst>
              <a:ext uri="{FF2B5EF4-FFF2-40B4-BE49-F238E27FC236}">
                <a16:creationId xmlns:a16="http://schemas.microsoft.com/office/drawing/2014/main" id="{299E5B20-5271-4266-897F-4FC789D4244E}"/>
              </a:ext>
            </a:extLst>
          </p:cNvPr>
          <p:cNvSpPr txBox="1"/>
          <p:nvPr/>
        </p:nvSpPr>
        <p:spPr>
          <a:xfrm>
            <a:off x="1607818" y="2835870"/>
            <a:ext cx="6125842" cy="523220"/>
          </a:xfrm>
          <a:prstGeom prst="rect">
            <a:avLst/>
          </a:prstGeom>
          <a:noFill/>
        </p:spPr>
        <p:txBody>
          <a:bodyPr wrap="square" rtlCol="0">
            <a:spAutoFit/>
          </a:bodyPr>
          <a:lstStyle/>
          <a:p>
            <a:r>
              <a:rPr lang="en-US" sz="2800" dirty="0"/>
              <a:t>1.00000000000000000000000 = 1.0</a:t>
            </a:r>
          </a:p>
        </p:txBody>
      </p:sp>
      <p:sp>
        <p:nvSpPr>
          <p:cNvPr id="11" name="TextBox 10">
            <a:extLst>
              <a:ext uri="{FF2B5EF4-FFF2-40B4-BE49-F238E27FC236}">
                <a16:creationId xmlns:a16="http://schemas.microsoft.com/office/drawing/2014/main" id="{468C7497-3FE4-42B5-A923-1E9F47F99436}"/>
              </a:ext>
            </a:extLst>
          </p:cNvPr>
          <p:cNvSpPr txBox="1"/>
          <p:nvPr/>
        </p:nvSpPr>
        <p:spPr>
          <a:xfrm>
            <a:off x="3932565" y="3761002"/>
            <a:ext cx="2614553" cy="523220"/>
          </a:xfrm>
          <a:prstGeom prst="rect">
            <a:avLst/>
          </a:prstGeom>
          <a:noFill/>
        </p:spPr>
        <p:txBody>
          <a:bodyPr wrap="square" rtlCol="0">
            <a:spAutoFit/>
          </a:bodyPr>
          <a:lstStyle/>
          <a:p>
            <a:r>
              <a:rPr lang="en-US" sz="2800" dirty="0"/>
              <a:t>127 – 127 = 0</a:t>
            </a:r>
          </a:p>
        </p:txBody>
      </p:sp>
    </p:spTree>
    <p:extLst>
      <p:ext uri="{BB962C8B-B14F-4D97-AF65-F5344CB8AC3E}">
        <p14:creationId xmlns:p14="http://schemas.microsoft.com/office/powerpoint/2010/main" val="33614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81D9-247E-439E-B739-E6B936AEFA7A}"/>
              </a:ext>
            </a:extLst>
          </p:cNvPr>
          <p:cNvSpPr>
            <a:spLocks noGrp="1"/>
          </p:cNvSpPr>
          <p:nvPr>
            <p:ph type="title"/>
          </p:nvPr>
        </p:nvSpPr>
        <p:spPr/>
        <p:txBody>
          <a:bodyPr/>
          <a:lstStyle/>
          <a:p>
            <a:r>
              <a:rPr lang="en-US" dirty="0"/>
              <a:t>Live Practice – pick a hex number</a:t>
            </a:r>
          </a:p>
        </p:txBody>
      </p:sp>
      <p:sp>
        <p:nvSpPr>
          <p:cNvPr id="3" name="Content Placeholder 2">
            <a:extLst>
              <a:ext uri="{FF2B5EF4-FFF2-40B4-BE49-F238E27FC236}">
                <a16:creationId xmlns:a16="http://schemas.microsoft.com/office/drawing/2014/main" id="{F6883BE1-86D7-4FF2-B6EE-A26BB5DFC7AD}"/>
              </a:ext>
            </a:extLst>
          </p:cNvPr>
          <p:cNvSpPr>
            <a:spLocks noGrp="1"/>
          </p:cNvSpPr>
          <p:nvPr>
            <p:ph idx="1"/>
          </p:nvPr>
        </p:nvSpPr>
        <p:spPr/>
        <p:txBody>
          <a:bodyPr/>
          <a:lstStyle/>
          <a:p>
            <a:r>
              <a:rPr lang="en-US" dirty="0"/>
              <a:t>0xXXXX0000 = </a:t>
            </a:r>
          </a:p>
        </p:txBody>
      </p:sp>
      <p:sp>
        <p:nvSpPr>
          <p:cNvPr id="4" name="Slide Number Placeholder 3">
            <a:extLst>
              <a:ext uri="{FF2B5EF4-FFF2-40B4-BE49-F238E27FC236}">
                <a16:creationId xmlns:a16="http://schemas.microsoft.com/office/drawing/2014/main" id="{8A0389A6-B996-466B-90E7-44E3B2E16BDE}"/>
              </a:ext>
            </a:extLst>
          </p:cNvPr>
          <p:cNvSpPr>
            <a:spLocks noGrp="1"/>
          </p:cNvSpPr>
          <p:nvPr>
            <p:ph type="sldNum" sz="quarter" idx="12"/>
          </p:nvPr>
        </p:nvSpPr>
        <p:spPr/>
        <p:txBody>
          <a:bodyPr/>
          <a:lstStyle/>
          <a:p>
            <a:fld id="{0778C724-3839-4D76-A707-B4C23905D055}" type="slidenum">
              <a:rPr lang="en-US" smtClean="0"/>
              <a:t>25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C420B3-3DEF-4FAD-88DB-A55F44B57EEA}"/>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0EC420B3-3DEF-4FAD-88DB-A55F44B57EEA}"/>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9856D39D-D1E2-C734-09F0-BD42573293F7}"/>
              </a:ext>
            </a:extLst>
          </p:cNvPr>
          <p:cNvGrpSpPr/>
          <p:nvPr/>
        </p:nvGrpSpPr>
        <p:grpSpPr>
          <a:xfrm>
            <a:off x="4080450" y="6015708"/>
            <a:ext cx="7137637" cy="571500"/>
            <a:chOff x="1244363" y="3276600"/>
            <a:chExt cx="7137637" cy="571500"/>
          </a:xfrm>
        </p:grpSpPr>
        <p:grpSp>
          <p:nvGrpSpPr>
            <p:cNvPr id="7" name="Group 4">
              <a:extLst>
                <a:ext uri="{FF2B5EF4-FFF2-40B4-BE49-F238E27FC236}">
                  <a16:creationId xmlns:a16="http://schemas.microsoft.com/office/drawing/2014/main" id="{60BC14B4-AF4E-0A66-D299-EDB4B261A124}"/>
                </a:ext>
              </a:extLst>
            </p:cNvPr>
            <p:cNvGrpSpPr>
              <a:grpSpLocks/>
            </p:cNvGrpSpPr>
            <p:nvPr/>
          </p:nvGrpSpPr>
          <p:grpSpPr bwMode="auto">
            <a:xfrm>
              <a:off x="1320800" y="3530600"/>
              <a:ext cx="6985000" cy="317500"/>
              <a:chOff x="816" y="2128"/>
              <a:chExt cx="4400" cy="200"/>
            </a:xfrm>
          </p:grpSpPr>
          <p:sp>
            <p:nvSpPr>
              <p:cNvPr id="13" name="Rectangle 5">
                <a:extLst>
                  <a:ext uri="{FF2B5EF4-FFF2-40B4-BE49-F238E27FC236}">
                    <a16:creationId xmlns:a16="http://schemas.microsoft.com/office/drawing/2014/main" id="{F8F2C384-8031-7A02-F30C-E05CB890E080}"/>
                  </a:ext>
                </a:extLst>
              </p:cNvPr>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4" name="Rectangle 6">
                <a:extLst>
                  <a:ext uri="{FF2B5EF4-FFF2-40B4-BE49-F238E27FC236}">
                    <a16:creationId xmlns:a16="http://schemas.microsoft.com/office/drawing/2014/main" id="{634B271D-1E38-4638-079D-3F12C27FB149}"/>
                  </a:ext>
                </a:extLst>
              </p:cNvPr>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5" name="Rectangle 7">
                <a:extLst>
                  <a:ext uri="{FF2B5EF4-FFF2-40B4-BE49-F238E27FC236}">
                    <a16:creationId xmlns:a16="http://schemas.microsoft.com/office/drawing/2014/main" id="{9315EB17-293D-26A5-D69A-8DCEABB4919B}"/>
                  </a:ext>
                </a:extLst>
              </p:cNvPr>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8" name="TextBox 7">
              <a:extLst>
                <a:ext uri="{FF2B5EF4-FFF2-40B4-BE49-F238E27FC236}">
                  <a16:creationId xmlns:a16="http://schemas.microsoft.com/office/drawing/2014/main" id="{FA046B1D-00C4-5B8C-AD64-7502D1C29E0D}"/>
                </a:ext>
              </a:extLst>
            </p:cNvPr>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9" name="TextBox 8">
              <a:extLst>
                <a:ext uri="{FF2B5EF4-FFF2-40B4-BE49-F238E27FC236}">
                  <a16:creationId xmlns:a16="http://schemas.microsoft.com/office/drawing/2014/main" id="{D020EDD8-6491-7059-D545-749E6A7EF4FA}"/>
                </a:ext>
              </a:extLst>
            </p:cNvPr>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0" name="TextBox 9">
              <a:extLst>
                <a:ext uri="{FF2B5EF4-FFF2-40B4-BE49-F238E27FC236}">
                  <a16:creationId xmlns:a16="http://schemas.microsoft.com/office/drawing/2014/main" id="{BE7FF790-52A7-0587-B152-58D708BA2B4F}"/>
                </a:ext>
              </a:extLst>
            </p:cNvPr>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1" name="TextBox 10">
              <a:extLst>
                <a:ext uri="{FF2B5EF4-FFF2-40B4-BE49-F238E27FC236}">
                  <a16:creationId xmlns:a16="http://schemas.microsoft.com/office/drawing/2014/main" id="{9D20AD36-0F39-27E5-B314-C8632748EF22}"/>
                </a:ext>
              </a:extLst>
            </p:cNvPr>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2" name="TextBox 11">
              <a:extLst>
                <a:ext uri="{FF2B5EF4-FFF2-40B4-BE49-F238E27FC236}">
                  <a16:creationId xmlns:a16="http://schemas.microsoft.com/office/drawing/2014/main" id="{98ABC991-9155-1E55-9F9C-905BD51658B6}"/>
                </a:ext>
              </a:extLst>
            </p:cNvPr>
            <p:cNvSpPr txBox="1"/>
            <p:nvPr/>
          </p:nvSpPr>
          <p:spPr>
            <a:xfrm>
              <a:off x="8111749" y="3304401"/>
              <a:ext cx="270251" cy="276999"/>
            </a:xfrm>
            <a:prstGeom prst="rect">
              <a:avLst/>
            </a:prstGeom>
            <a:noFill/>
          </p:spPr>
          <p:txBody>
            <a:bodyPr wrap="none" rtlCol="0">
              <a:spAutoFit/>
            </a:bodyPr>
            <a:lstStyle/>
            <a:p>
              <a:r>
                <a:rPr lang="en-US" sz="1200" dirty="0"/>
                <a:t>0</a:t>
              </a:r>
            </a:p>
          </p:txBody>
        </p:sp>
      </p:grpSp>
    </p:spTree>
    <p:extLst>
      <p:ext uri="{BB962C8B-B14F-4D97-AF65-F5344CB8AC3E}">
        <p14:creationId xmlns:p14="http://schemas.microsoft.com/office/powerpoint/2010/main" val="3686241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Denormalized</a:t>
            </a:r>
            <a:r>
              <a:rPr lang="en-US" dirty="0"/>
              <a:t> (very small values)</a:t>
            </a:r>
            <a:endParaRPr lang="en-US" b="1"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344598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C249A112-1198-21BD-C792-82C5C5ED61A9}"/>
              </a:ext>
            </a:extLst>
          </p:cNvPr>
          <p:cNvPicPr>
            <a:picLocks noChangeAspect="1"/>
          </p:cNvPicPr>
          <p:nvPr/>
        </p:nvPicPr>
        <p:blipFill>
          <a:blip r:embed="rId2"/>
          <a:stretch>
            <a:fillRect/>
          </a:stretch>
        </p:blipFill>
        <p:spPr>
          <a:xfrm>
            <a:off x="414411" y="4849946"/>
            <a:ext cx="10972800" cy="838200"/>
          </a:xfrm>
          <a:prstGeom prst="rect">
            <a:avLst/>
          </a:prstGeom>
        </p:spPr>
      </p:pic>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lstStyle/>
          <a:p>
            <a:r>
              <a:rPr lang="en-US" dirty="0"/>
              <a:t>Normalized floating point leaves a gap around zero</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pPr lvl="1"/>
            <a:r>
              <a:rPr lang="en-US" dirty="0"/>
              <a:t>And how do we encode “zero” anyways?</a:t>
            </a:r>
          </a:p>
          <a:p>
            <a:endParaRPr lang="en-US" baseline="30000" dirty="0"/>
          </a:p>
          <a:p>
            <a:endParaRPr lang="en-US" baseline="30000" dirty="0"/>
          </a:p>
          <a:p>
            <a:endParaRPr lang="en-US" baseline="30000" dirty="0"/>
          </a:p>
          <a:p>
            <a:endParaRPr lang="en-US" baseline="30000" dirty="0"/>
          </a:p>
          <a:p>
            <a:r>
              <a:rPr lang="en-US" dirty="0"/>
              <a:t>Problem: if we just kept doing what we’re doing we never get to 0</a:t>
            </a:r>
            <a:endParaRPr lang="en-US" baseline="30000" dirty="0"/>
          </a:p>
          <a:p>
            <a:pPr lvl="1"/>
            <a:r>
              <a:rPr lang="en-US" dirty="0"/>
              <a:t>We keep getting half-way there</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27</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65" b="75114"/>
          <a:stretch/>
        </p:blipFill>
        <p:spPr bwMode="auto">
          <a:xfrm rot="10800000">
            <a:off x="414411" y="2071239"/>
            <a:ext cx="10972799" cy="8359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4287B35-3AB2-CC78-980F-62FFE4B32C75}"/>
              </a:ext>
            </a:extLst>
          </p:cNvPr>
          <p:cNvSpPr txBox="1"/>
          <p:nvPr/>
        </p:nvSpPr>
        <p:spPr>
          <a:xfrm>
            <a:off x="2684179" y="2722496"/>
            <a:ext cx="760032" cy="369332"/>
          </a:xfrm>
          <a:prstGeom prst="rect">
            <a:avLst/>
          </a:prstGeom>
          <a:noFill/>
        </p:spPr>
        <p:txBody>
          <a:bodyPr wrap="square" rtlCol="0">
            <a:spAutoFit/>
          </a:bodyPr>
          <a:lstStyle/>
          <a:p>
            <a:r>
              <a:rPr lang="en-US" dirty="0"/>
              <a:t>2</a:t>
            </a:r>
            <a:r>
              <a:rPr lang="en-US" baseline="30000" dirty="0"/>
              <a:t>-124</a:t>
            </a:r>
          </a:p>
        </p:txBody>
      </p:sp>
      <p:sp>
        <p:nvSpPr>
          <p:cNvPr id="9" name="TextBox 8">
            <a:extLst>
              <a:ext uri="{FF2B5EF4-FFF2-40B4-BE49-F238E27FC236}">
                <a16:creationId xmlns:a16="http://schemas.microsoft.com/office/drawing/2014/main" id="{EDA18E4C-AEC6-3493-4D62-6F63926DF1F7}"/>
              </a:ext>
            </a:extLst>
          </p:cNvPr>
          <p:cNvSpPr txBox="1"/>
          <p:nvPr/>
        </p:nvSpPr>
        <p:spPr>
          <a:xfrm>
            <a:off x="6837346" y="2702934"/>
            <a:ext cx="760032" cy="369332"/>
          </a:xfrm>
          <a:prstGeom prst="rect">
            <a:avLst/>
          </a:prstGeom>
          <a:noFill/>
        </p:spPr>
        <p:txBody>
          <a:bodyPr wrap="square" rtlCol="0">
            <a:spAutoFit/>
          </a:bodyPr>
          <a:lstStyle/>
          <a:p>
            <a:r>
              <a:rPr lang="en-US" dirty="0"/>
              <a:t>2</a:t>
            </a:r>
            <a:r>
              <a:rPr lang="en-US" baseline="30000" dirty="0"/>
              <a:t>-125</a:t>
            </a:r>
          </a:p>
        </p:txBody>
      </p:sp>
      <p:sp>
        <p:nvSpPr>
          <p:cNvPr id="10" name="TextBox 9">
            <a:extLst>
              <a:ext uri="{FF2B5EF4-FFF2-40B4-BE49-F238E27FC236}">
                <a16:creationId xmlns:a16="http://schemas.microsoft.com/office/drawing/2014/main" id="{1E70F678-ABB5-8199-E4A0-7EBFB1F94343}"/>
              </a:ext>
            </a:extLst>
          </p:cNvPr>
          <p:cNvSpPr txBox="1"/>
          <p:nvPr/>
        </p:nvSpPr>
        <p:spPr>
          <a:xfrm>
            <a:off x="8659287" y="2694855"/>
            <a:ext cx="760032" cy="369332"/>
          </a:xfrm>
          <a:prstGeom prst="rect">
            <a:avLst/>
          </a:prstGeom>
          <a:noFill/>
        </p:spPr>
        <p:txBody>
          <a:bodyPr wrap="square" rtlCol="0">
            <a:spAutoFit/>
          </a:bodyPr>
          <a:lstStyle/>
          <a:p>
            <a:r>
              <a:rPr lang="en-US" dirty="0"/>
              <a:t>2</a:t>
            </a:r>
            <a:r>
              <a:rPr lang="en-US" baseline="30000" dirty="0"/>
              <a:t>-126</a:t>
            </a:r>
          </a:p>
        </p:txBody>
      </p:sp>
      <p:sp>
        <p:nvSpPr>
          <p:cNvPr id="11" name="TextBox 10">
            <a:extLst>
              <a:ext uri="{FF2B5EF4-FFF2-40B4-BE49-F238E27FC236}">
                <a16:creationId xmlns:a16="http://schemas.microsoft.com/office/drawing/2014/main" id="{03CDBBB1-83A2-7218-DEF6-89272CC455CE}"/>
              </a:ext>
            </a:extLst>
          </p:cNvPr>
          <p:cNvSpPr txBox="1"/>
          <p:nvPr/>
        </p:nvSpPr>
        <p:spPr>
          <a:xfrm>
            <a:off x="10969649" y="2261480"/>
            <a:ext cx="760032" cy="369332"/>
          </a:xfrm>
          <a:prstGeom prst="rect">
            <a:avLst/>
          </a:prstGeom>
          <a:noFill/>
        </p:spPr>
        <p:txBody>
          <a:bodyPr wrap="square" rtlCol="0">
            <a:spAutoFit/>
          </a:bodyPr>
          <a:lstStyle/>
          <a:p>
            <a:pPr algn="ctr"/>
            <a:r>
              <a:rPr lang="en-US" dirty="0"/>
              <a:t>0</a:t>
            </a:r>
            <a:endParaRPr lang="en-US" baseline="30000" dirty="0"/>
          </a:p>
        </p:txBody>
      </p:sp>
      <p:sp>
        <p:nvSpPr>
          <p:cNvPr id="12" name="TextBox 11">
            <a:extLst>
              <a:ext uri="{FF2B5EF4-FFF2-40B4-BE49-F238E27FC236}">
                <a16:creationId xmlns:a16="http://schemas.microsoft.com/office/drawing/2014/main" id="{6E75247A-0D52-E6F7-E9CC-5B7C543A40AB}"/>
              </a:ext>
            </a:extLst>
          </p:cNvPr>
          <p:cNvSpPr txBox="1"/>
          <p:nvPr/>
        </p:nvSpPr>
        <p:spPr>
          <a:xfrm>
            <a:off x="2684179" y="5495014"/>
            <a:ext cx="760032" cy="369332"/>
          </a:xfrm>
          <a:prstGeom prst="rect">
            <a:avLst/>
          </a:prstGeom>
          <a:noFill/>
        </p:spPr>
        <p:txBody>
          <a:bodyPr wrap="square" rtlCol="0">
            <a:spAutoFit/>
          </a:bodyPr>
          <a:lstStyle/>
          <a:p>
            <a:r>
              <a:rPr lang="en-US" dirty="0"/>
              <a:t>2</a:t>
            </a:r>
            <a:r>
              <a:rPr lang="en-US" baseline="30000" dirty="0"/>
              <a:t>-124</a:t>
            </a:r>
          </a:p>
        </p:txBody>
      </p:sp>
      <p:sp>
        <p:nvSpPr>
          <p:cNvPr id="13" name="TextBox 12">
            <a:extLst>
              <a:ext uri="{FF2B5EF4-FFF2-40B4-BE49-F238E27FC236}">
                <a16:creationId xmlns:a16="http://schemas.microsoft.com/office/drawing/2014/main" id="{042F176C-3C41-9E20-9879-1238EEF3B71D}"/>
              </a:ext>
            </a:extLst>
          </p:cNvPr>
          <p:cNvSpPr txBox="1"/>
          <p:nvPr/>
        </p:nvSpPr>
        <p:spPr>
          <a:xfrm>
            <a:off x="6915229" y="5465695"/>
            <a:ext cx="760032" cy="369332"/>
          </a:xfrm>
          <a:prstGeom prst="rect">
            <a:avLst/>
          </a:prstGeom>
          <a:noFill/>
        </p:spPr>
        <p:txBody>
          <a:bodyPr wrap="square" rtlCol="0">
            <a:spAutoFit/>
          </a:bodyPr>
          <a:lstStyle/>
          <a:p>
            <a:r>
              <a:rPr lang="en-US" dirty="0"/>
              <a:t>2</a:t>
            </a:r>
            <a:r>
              <a:rPr lang="en-US" baseline="30000" dirty="0"/>
              <a:t>-125</a:t>
            </a:r>
          </a:p>
        </p:txBody>
      </p:sp>
      <p:sp>
        <p:nvSpPr>
          <p:cNvPr id="14" name="TextBox 13">
            <a:extLst>
              <a:ext uri="{FF2B5EF4-FFF2-40B4-BE49-F238E27FC236}">
                <a16:creationId xmlns:a16="http://schemas.microsoft.com/office/drawing/2014/main" id="{A69E2C01-4180-287C-A442-E81843D76A85}"/>
              </a:ext>
            </a:extLst>
          </p:cNvPr>
          <p:cNvSpPr txBox="1"/>
          <p:nvPr/>
        </p:nvSpPr>
        <p:spPr>
          <a:xfrm>
            <a:off x="8681162" y="5488819"/>
            <a:ext cx="760032" cy="369332"/>
          </a:xfrm>
          <a:prstGeom prst="rect">
            <a:avLst/>
          </a:prstGeom>
          <a:noFill/>
        </p:spPr>
        <p:txBody>
          <a:bodyPr wrap="square" rtlCol="0">
            <a:spAutoFit/>
          </a:bodyPr>
          <a:lstStyle/>
          <a:p>
            <a:r>
              <a:rPr lang="en-US" dirty="0"/>
              <a:t>2</a:t>
            </a:r>
            <a:r>
              <a:rPr lang="en-US" baseline="30000" dirty="0"/>
              <a:t>-126</a:t>
            </a:r>
          </a:p>
        </p:txBody>
      </p:sp>
      <p:sp>
        <p:nvSpPr>
          <p:cNvPr id="15" name="TextBox 14">
            <a:extLst>
              <a:ext uri="{FF2B5EF4-FFF2-40B4-BE49-F238E27FC236}">
                <a16:creationId xmlns:a16="http://schemas.microsoft.com/office/drawing/2014/main" id="{78DF9B71-3E3A-A362-309A-70AD5E78E254}"/>
              </a:ext>
            </a:extLst>
          </p:cNvPr>
          <p:cNvSpPr txBox="1"/>
          <p:nvPr/>
        </p:nvSpPr>
        <p:spPr>
          <a:xfrm>
            <a:off x="10969649" y="5047732"/>
            <a:ext cx="760032" cy="369332"/>
          </a:xfrm>
          <a:prstGeom prst="rect">
            <a:avLst/>
          </a:prstGeom>
          <a:noFill/>
        </p:spPr>
        <p:txBody>
          <a:bodyPr wrap="square" rtlCol="0">
            <a:spAutoFit/>
          </a:bodyPr>
          <a:lstStyle/>
          <a:p>
            <a:pPr algn="ctr"/>
            <a:r>
              <a:rPr lang="en-US" dirty="0"/>
              <a:t>0</a:t>
            </a:r>
            <a:endParaRPr lang="en-US" baseline="30000" dirty="0"/>
          </a:p>
        </p:txBody>
      </p:sp>
      <p:sp>
        <p:nvSpPr>
          <p:cNvPr id="16" name="TextBox 15">
            <a:extLst>
              <a:ext uri="{FF2B5EF4-FFF2-40B4-BE49-F238E27FC236}">
                <a16:creationId xmlns:a16="http://schemas.microsoft.com/office/drawing/2014/main" id="{3151BD8B-F9B6-AA1C-CBC2-887E9202C613}"/>
              </a:ext>
            </a:extLst>
          </p:cNvPr>
          <p:cNvSpPr txBox="1"/>
          <p:nvPr/>
        </p:nvSpPr>
        <p:spPr>
          <a:xfrm>
            <a:off x="10130778" y="5471890"/>
            <a:ext cx="760032" cy="369332"/>
          </a:xfrm>
          <a:prstGeom prst="rect">
            <a:avLst/>
          </a:prstGeom>
          <a:noFill/>
        </p:spPr>
        <p:txBody>
          <a:bodyPr wrap="square" rtlCol="0">
            <a:spAutoFit/>
          </a:bodyPr>
          <a:lstStyle/>
          <a:p>
            <a:r>
              <a:rPr lang="en-US" dirty="0"/>
              <a:t>2</a:t>
            </a:r>
            <a:r>
              <a:rPr lang="en-US" baseline="30000" dirty="0"/>
              <a:t>-126</a:t>
            </a:r>
          </a:p>
        </p:txBody>
      </p:sp>
      <p:sp>
        <p:nvSpPr>
          <p:cNvPr id="17" name="TextBox 16">
            <a:extLst>
              <a:ext uri="{FF2B5EF4-FFF2-40B4-BE49-F238E27FC236}">
                <a16:creationId xmlns:a16="http://schemas.microsoft.com/office/drawing/2014/main" id="{061DEAEC-0E6E-7AF2-EA9E-D345BE945F9A}"/>
              </a:ext>
            </a:extLst>
          </p:cNvPr>
          <p:cNvSpPr txBox="1"/>
          <p:nvPr/>
        </p:nvSpPr>
        <p:spPr>
          <a:xfrm>
            <a:off x="472754" y="2718643"/>
            <a:ext cx="1149516" cy="369332"/>
          </a:xfrm>
          <a:prstGeom prst="rect">
            <a:avLst/>
          </a:prstGeom>
          <a:noFill/>
        </p:spPr>
        <p:txBody>
          <a:bodyPr wrap="square" rtlCol="0">
            <a:spAutoFit/>
          </a:bodyPr>
          <a:lstStyle/>
          <a:p>
            <a:r>
              <a:rPr lang="en-US" dirty="0"/>
              <a:t>Spacing:</a:t>
            </a:r>
            <a:endParaRPr lang="en-US" baseline="30000" dirty="0"/>
          </a:p>
        </p:txBody>
      </p:sp>
      <p:sp>
        <p:nvSpPr>
          <p:cNvPr id="18" name="TextBox 17">
            <a:extLst>
              <a:ext uri="{FF2B5EF4-FFF2-40B4-BE49-F238E27FC236}">
                <a16:creationId xmlns:a16="http://schemas.microsoft.com/office/drawing/2014/main" id="{691657B9-680B-58F0-AE94-F3BB059C61BA}"/>
              </a:ext>
            </a:extLst>
          </p:cNvPr>
          <p:cNvSpPr txBox="1"/>
          <p:nvPr/>
        </p:nvSpPr>
        <p:spPr>
          <a:xfrm>
            <a:off x="414411" y="5488819"/>
            <a:ext cx="1149516" cy="369332"/>
          </a:xfrm>
          <a:prstGeom prst="rect">
            <a:avLst/>
          </a:prstGeom>
          <a:noFill/>
        </p:spPr>
        <p:txBody>
          <a:bodyPr wrap="square" rtlCol="0">
            <a:spAutoFit/>
          </a:bodyPr>
          <a:lstStyle/>
          <a:p>
            <a:r>
              <a:rPr lang="en-US" dirty="0"/>
              <a:t>Spacing:</a:t>
            </a:r>
            <a:endParaRPr lang="en-US" baseline="30000" dirty="0"/>
          </a:p>
        </p:txBody>
      </p:sp>
    </p:spTree>
    <p:extLst>
      <p:ext uri="{BB962C8B-B14F-4D97-AF65-F5344CB8AC3E}">
        <p14:creationId xmlns:p14="http://schemas.microsoft.com/office/powerpoint/2010/main" val="4246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normAutofit fontScale="90000"/>
          </a:bodyPr>
          <a:lstStyle/>
          <a:p>
            <a:r>
              <a:rPr lang="en-US" dirty="0"/>
              <a:t>Solution is to do something different for the smallest numbers</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pPr lvl="1"/>
            <a:r>
              <a:rPr lang="en-US" dirty="0"/>
              <a:t>And how do we encode “zero” anyways?</a:t>
            </a:r>
          </a:p>
          <a:p>
            <a:endParaRPr lang="en-US" baseline="30000" dirty="0"/>
          </a:p>
          <a:p>
            <a:endParaRPr lang="en-US" baseline="30000" dirty="0"/>
          </a:p>
          <a:p>
            <a:endParaRPr lang="en-US" baseline="30000" dirty="0"/>
          </a:p>
          <a:p>
            <a:endParaRPr lang="en-US" baseline="30000" dirty="0"/>
          </a:p>
          <a:p>
            <a:r>
              <a:rPr lang="en-US" dirty="0"/>
              <a:t>Solution: fill in numbers between 0 and 1 * 2</a:t>
            </a:r>
            <a:r>
              <a:rPr lang="en-US" baseline="30000" dirty="0"/>
              <a:t>Min Exponent</a:t>
            </a:r>
          </a:p>
          <a:p>
            <a:pPr lvl="1"/>
            <a:r>
              <a:rPr lang="en-US" dirty="0"/>
              <a:t>Using same spacing as the previous range, in the form </a:t>
            </a:r>
            <a:r>
              <a:rPr lang="en-US" b="1" u="sng" dirty="0"/>
              <a:t>0</a:t>
            </a:r>
            <a:r>
              <a:rPr lang="en-US" dirty="0"/>
              <a:t>.XXXXX</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28</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b="75114"/>
          <a:stretch/>
        </p:blipFill>
        <p:spPr bwMode="auto">
          <a:xfrm rot="10800000">
            <a:off x="414411" y="2071239"/>
            <a:ext cx="10972799" cy="8359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A52C56A-D1EE-4A10-9534-1478ABCE26C1}"/>
              </a:ext>
            </a:extLst>
          </p:cNvPr>
          <p:cNvGrpSpPr/>
          <p:nvPr/>
        </p:nvGrpSpPr>
        <p:grpSpPr>
          <a:xfrm rot="10800000">
            <a:off x="415503" y="4814436"/>
            <a:ext cx="10972799" cy="835924"/>
            <a:chOff x="607596" y="3695700"/>
            <a:chExt cx="10972799" cy="835924"/>
          </a:xfrm>
        </p:grpSpPr>
        <p:pic>
          <p:nvPicPr>
            <p:cNvPr id="7" name="Picture 4">
              <a:extLst>
                <a:ext uri="{FF2B5EF4-FFF2-40B4-BE49-F238E27FC236}">
                  <a16:creationId xmlns:a16="http://schemas.microsoft.com/office/drawing/2014/main" id="{9B6793CE-FE4B-4BFF-B520-2401FAAF6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t="46506" b="28608"/>
            <a:stretch/>
          </p:blipFill>
          <p:spPr bwMode="auto">
            <a:xfrm>
              <a:off x="607596" y="3695700"/>
              <a:ext cx="10972799" cy="835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CC43188-C804-4A1C-B0A5-03A85D72964F}"/>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31131" t="46506" r="60412" b="29296"/>
            <a:stretch/>
          </p:blipFill>
          <p:spPr bwMode="auto">
            <a:xfrm>
              <a:off x="927100" y="3695700"/>
              <a:ext cx="1308100" cy="8128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84287B35-3AB2-CC78-980F-62FFE4B32C75}"/>
              </a:ext>
            </a:extLst>
          </p:cNvPr>
          <p:cNvSpPr txBox="1"/>
          <p:nvPr/>
        </p:nvSpPr>
        <p:spPr>
          <a:xfrm>
            <a:off x="2684179" y="2722496"/>
            <a:ext cx="760032" cy="369332"/>
          </a:xfrm>
          <a:prstGeom prst="rect">
            <a:avLst/>
          </a:prstGeom>
          <a:noFill/>
        </p:spPr>
        <p:txBody>
          <a:bodyPr wrap="square" rtlCol="0">
            <a:spAutoFit/>
          </a:bodyPr>
          <a:lstStyle/>
          <a:p>
            <a:r>
              <a:rPr lang="en-US" dirty="0"/>
              <a:t>2</a:t>
            </a:r>
            <a:r>
              <a:rPr lang="en-US" baseline="30000" dirty="0"/>
              <a:t>-124</a:t>
            </a:r>
          </a:p>
        </p:txBody>
      </p:sp>
      <p:sp>
        <p:nvSpPr>
          <p:cNvPr id="9" name="TextBox 8">
            <a:extLst>
              <a:ext uri="{FF2B5EF4-FFF2-40B4-BE49-F238E27FC236}">
                <a16:creationId xmlns:a16="http://schemas.microsoft.com/office/drawing/2014/main" id="{EDA18E4C-AEC6-3493-4D62-6F63926DF1F7}"/>
              </a:ext>
            </a:extLst>
          </p:cNvPr>
          <p:cNvSpPr txBox="1"/>
          <p:nvPr/>
        </p:nvSpPr>
        <p:spPr>
          <a:xfrm>
            <a:off x="6837346" y="2702934"/>
            <a:ext cx="760032" cy="369332"/>
          </a:xfrm>
          <a:prstGeom prst="rect">
            <a:avLst/>
          </a:prstGeom>
          <a:noFill/>
        </p:spPr>
        <p:txBody>
          <a:bodyPr wrap="square" rtlCol="0">
            <a:spAutoFit/>
          </a:bodyPr>
          <a:lstStyle/>
          <a:p>
            <a:r>
              <a:rPr lang="en-US" dirty="0"/>
              <a:t>2</a:t>
            </a:r>
            <a:r>
              <a:rPr lang="en-US" baseline="30000" dirty="0"/>
              <a:t>-125</a:t>
            </a:r>
          </a:p>
        </p:txBody>
      </p:sp>
      <p:sp>
        <p:nvSpPr>
          <p:cNvPr id="10" name="TextBox 9">
            <a:extLst>
              <a:ext uri="{FF2B5EF4-FFF2-40B4-BE49-F238E27FC236}">
                <a16:creationId xmlns:a16="http://schemas.microsoft.com/office/drawing/2014/main" id="{1E70F678-ABB5-8199-E4A0-7EBFB1F94343}"/>
              </a:ext>
            </a:extLst>
          </p:cNvPr>
          <p:cNvSpPr txBox="1"/>
          <p:nvPr/>
        </p:nvSpPr>
        <p:spPr>
          <a:xfrm>
            <a:off x="8659287" y="2694855"/>
            <a:ext cx="760032" cy="369332"/>
          </a:xfrm>
          <a:prstGeom prst="rect">
            <a:avLst/>
          </a:prstGeom>
          <a:noFill/>
        </p:spPr>
        <p:txBody>
          <a:bodyPr wrap="square" rtlCol="0">
            <a:spAutoFit/>
          </a:bodyPr>
          <a:lstStyle/>
          <a:p>
            <a:r>
              <a:rPr lang="en-US" dirty="0"/>
              <a:t>2</a:t>
            </a:r>
            <a:r>
              <a:rPr lang="en-US" baseline="30000" dirty="0"/>
              <a:t>-126</a:t>
            </a:r>
          </a:p>
        </p:txBody>
      </p:sp>
      <p:sp>
        <p:nvSpPr>
          <p:cNvPr id="11" name="TextBox 10">
            <a:extLst>
              <a:ext uri="{FF2B5EF4-FFF2-40B4-BE49-F238E27FC236}">
                <a16:creationId xmlns:a16="http://schemas.microsoft.com/office/drawing/2014/main" id="{03CDBBB1-83A2-7218-DEF6-89272CC455CE}"/>
              </a:ext>
            </a:extLst>
          </p:cNvPr>
          <p:cNvSpPr txBox="1"/>
          <p:nvPr/>
        </p:nvSpPr>
        <p:spPr>
          <a:xfrm>
            <a:off x="10969649" y="2261480"/>
            <a:ext cx="760032" cy="369332"/>
          </a:xfrm>
          <a:prstGeom prst="rect">
            <a:avLst/>
          </a:prstGeom>
          <a:noFill/>
        </p:spPr>
        <p:txBody>
          <a:bodyPr wrap="square" rtlCol="0">
            <a:spAutoFit/>
          </a:bodyPr>
          <a:lstStyle/>
          <a:p>
            <a:pPr algn="ctr"/>
            <a:r>
              <a:rPr lang="en-US" dirty="0"/>
              <a:t>0</a:t>
            </a:r>
            <a:endParaRPr lang="en-US" baseline="30000" dirty="0"/>
          </a:p>
        </p:txBody>
      </p:sp>
      <p:sp>
        <p:nvSpPr>
          <p:cNvPr id="12" name="TextBox 11">
            <a:extLst>
              <a:ext uri="{FF2B5EF4-FFF2-40B4-BE49-F238E27FC236}">
                <a16:creationId xmlns:a16="http://schemas.microsoft.com/office/drawing/2014/main" id="{6E75247A-0D52-E6F7-E9CC-5B7C543A40AB}"/>
              </a:ext>
            </a:extLst>
          </p:cNvPr>
          <p:cNvSpPr txBox="1"/>
          <p:nvPr/>
        </p:nvSpPr>
        <p:spPr>
          <a:xfrm>
            <a:off x="2684179" y="5495014"/>
            <a:ext cx="760032" cy="369332"/>
          </a:xfrm>
          <a:prstGeom prst="rect">
            <a:avLst/>
          </a:prstGeom>
          <a:noFill/>
        </p:spPr>
        <p:txBody>
          <a:bodyPr wrap="square" rtlCol="0">
            <a:spAutoFit/>
          </a:bodyPr>
          <a:lstStyle/>
          <a:p>
            <a:r>
              <a:rPr lang="en-US" dirty="0"/>
              <a:t>2</a:t>
            </a:r>
            <a:r>
              <a:rPr lang="en-US" baseline="30000" dirty="0"/>
              <a:t>-124</a:t>
            </a:r>
          </a:p>
        </p:txBody>
      </p:sp>
      <p:sp>
        <p:nvSpPr>
          <p:cNvPr id="13" name="TextBox 12">
            <a:extLst>
              <a:ext uri="{FF2B5EF4-FFF2-40B4-BE49-F238E27FC236}">
                <a16:creationId xmlns:a16="http://schemas.microsoft.com/office/drawing/2014/main" id="{042F176C-3C41-9E20-9879-1238EEF3B71D}"/>
              </a:ext>
            </a:extLst>
          </p:cNvPr>
          <p:cNvSpPr txBox="1"/>
          <p:nvPr/>
        </p:nvSpPr>
        <p:spPr>
          <a:xfrm>
            <a:off x="6915229" y="5465695"/>
            <a:ext cx="760032" cy="369332"/>
          </a:xfrm>
          <a:prstGeom prst="rect">
            <a:avLst/>
          </a:prstGeom>
          <a:noFill/>
        </p:spPr>
        <p:txBody>
          <a:bodyPr wrap="square" rtlCol="0">
            <a:spAutoFit/>
          </a:bodyPr>
          <a:lstStyle/>
          <a:p>
            <a:r>
              <a:rPr lang="en-US" dirty="0"/>
              <a:t>2</a:t>
            </a:r>
            <a:r>
              <a:rPr lang="en-US" baseline="30000" dirty="0"/>
              <a:t>-125</a:t>
            </a:r>
          </a:p>
        </p:txBody>
      </p:sp>
      <p:sp>
        <p:nvSpPr>
          <p:cNvPr id="14" name="TextBox 13">
            <a:extLst>
              <a:ext uri="{FF2B5EF4-FFF2-40B4-BE49-F238E27FC236}">
                <a16:creationId xmlns:a16="http://schemas.microsoft.com/office/drawing/2014/main" id="{A69E2C01-4180-287C-A442-E81843D76A85}"/>
              </a:ext>
            </a:extLst>
          </p:cNvPr>
          <p:cNvSpPr txBox="1"/>
          <p:nvPr/>
        </p:nvSpPr>
        <p:spPr>
          <a:xfrm>
            <a:off x="8681162" y="5488819"/>
            <a:ext cx="760032" cy="369332"/>
          </a:xfrm>
          <a:prstGeom prst="rect">
            <a:avLst/>
          </a:prstGeom>
          <a:noFill/>
        </p:spPr>
        <p:txBody>
          <a:bodyPr wrap="square" rtlCol="0">
            <a:spAutoFit/>
          </a:bodyPr>
          <a:lstStyle/>
          <a:p>
            <a:r>
              <a:rPr lang="en-US" dirty="0"/>
              <a:t>2</a:t>
            </a:r>
            <a:r>
              <a:rPr lang="en-US" baseline="30000" dirty="0"/>
              <a:t>-126</a:t>
            </a:r>
          </a:p>
        </p:txBody>
      </p:sp>
      <p:sp>
        <p:nvSpPr>
          <p:cNvPr id="15" name="TextBox 14">
            <a:extLst>
              <a:ext uri="{FF2B5EF4-FFF2-40B4-BE49-F238E27FC236}">
                <a16:creationId xmlns:a16="http://schemas.microsoft.com/office/drawing/2014/main" id="{78DF9B71-3E3A-A362-309A-70AD5E78E254}"/>
              </a:ext>
            </a:extLst>
          </p:cNvPr>
          <p:cNvSpPr txBox="1"/>
          <p:nvPr/>
        </p:nvSpPr>
        <p:spPr>
          <a:xfrm>
            <a:off x="10969649" y="5047732"/>
            <a:ext cx="760032" cy="369332"/>
          </a:xfrm>
          <a:prstGeom prst="rect">
            <a:avLst/>
          </a:prstGeom>
          <a:noFill/>
        </p:spPr>
        <p:txBody>
          <a:bodyPr wrap="square" rtlCol="0">
            <a:spAutoFit/>
          </a:bodyPr>
          <a:lstStyle/>
          <a:p>
            <a:pPr algn="ctr"/>
            <a:r>
              <a:rPr lang="en-US" dirty="0"/>
              <a:t>0</a:t>
            </a:r>
            <a:endParaRPr lang="en-US" baseline="30000" dirty="0"/>
          </a:p>
        </p:txBody>
      </p:sp>
      <p:sp>
        <p:nvSpPr>
          <p:cNvPr id="16" name="TextBox 15">
            <a:extLst>
              <a:ext uri="{FF2B5EF4-FFF2-40B4-BE49-F238E27FC236}">
                <a16:creationId xmlns:a16="http://schemas.microsoft.com/office/drawing/2014/main" id="{3151BD8B-F9B6-AA1C-CBC2-887E9202C613}"/>
              </a:ext>
            </a:extLst>
          </p:cNvPr>
          <p:cNvSpPr txBox="1"/>
          <p:nvPr/>
        </p:nvSpPr>
        <p:spPr>
          <a:xfrm>
            <a:off x="10130778" y="5471890"/>
            <a:ext cx="760032" cy="369332"/>
          </a:xfrm>
          <a:prstGeom prst="rect">
            <a:avLst/>
          </a:prstGeom>
          <a:noFill/>
        </p:spPr>
        <p:txBody>
          <a:bodyPr wrap="square" rtlCol="0">
            <a:spAutoFit/>
          </a:bodyPr>
          <a:lstStyle/>
          <a:p>
            <a:r>
              <a:rPr lang="en-US" dirty="0"/>
              <a:t>2</a:t>
            </a:r>
            <a:r>
              <a:rPr lang="en-US" baseline="30000" dirty="0"/>
              <a:t>-126</a:t>
            </a:r>
          </a:p>
        </p:txBody>
      </p:sp>
      <p:sp>
        <p:nvSpPr>
          <p:cNvPr id="17" name="TextBox 16">
            <a:extLst>
              <a:ext uri="{FF2B5EF4-FFF2-40B4-BE49-F238E27FC236}">
                <a16:creationId xmlns:a16="http://schemas.microsoft.com/office/drawing/2014/main" id="{061DEAEC-0E6E-7AF2-EA9E-D345BE945F9A}"/>
              </a:ext>
            </a:extLst>
          </p:cNvPr>
          <p:cNvSpPr txBox="1"/>
          <p:nvPr/>
        </p:nvSpPr>
        <p:spPr>
          <a:xfrm>
            <a:off x="472754" y="2718643"/>
            <a:ext cx="1149516" cy="369332"/>
          </a:xfrm>
          <a:prstGeom prst="rect">
            <a:avLst/>
          </a:prstGeom>
          <a:noFill/>
        </p:spPr>
        <p:txBody>
          <a:bodyPr wrap="square" rtlCol="0">
            <a:spAutoFit/>
          </a:bodyPr>
          <a:lstStyle/>
          <a:p>
            <a:r>
              <a:rPr lang="en-US" dirty="0"/>
              <a:t>Spacing:</a:t>
            </a:r>
            <a:endParaRPr lang="en-US" baseline="30000" dirty="0"/>
          </a:p>
        </p:txBody>
      </p:sp>
      <p:sp>
        <p:nvSpPr>
          <p:cNvPr id="18" name="TextBox 17">
            <a:extLst>
              <a:ext uri="{FF2B5EF4-FFF2-40B4-BE49-F238E27FC236}">
                <a16:creationId xmlns:a16="http://schemas.microsoft.com/office/drawing/2014/main" id="{691657B9-680B-58F0-AE94-F3BB059C61BA}"/>
              </a:ext>
            </a:extLst>
          </p:cNvPr>
          <p:cNvSpPr txBox="1"/>
          <p:nvPr/>
        </p:nvSpPr>
        <p:spPr>
          <a:xfrm>
            <a:off x="414411" y="5488819"/>
            <a:ext cx="1149516" cy="369332"/>
          </a:xfrm>
          <a:prstGeom prst="rect">
            <a:avLst/>
          </a:prstGeom>
          <a:noFill/>
        </p:spPr>
        <p:txBody>
          <a:bodyPr wrap="square" rtlCol="0">
            <a:spAutoFit/>
          </a:bodyPr>
          <a:lstStyle/>
          <a:p>
            <a:r>
              <a:rPr lang="en-US" dirty="0"/>
              <a:t>Spacing:</a:t>
            </a:r>
            <a:endParaRPr lang="en-US" baseline="30000" dirty="0"/>
          </a:p>
        </p:txBody>
      </p:sp>
    </p:spTree>
    <p:extLst>
      <p:ext uri="{BB962C8B-B14F-4D97-AF65-F5344CB8AC3E}">
        <p14:creationId xmlns:p14="http://schemas.microsoft.com/office/powerpoint/2010/main" val="177189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err="1"/>
              <a:t>Denormalized</a:t>
            </a:r>
            <a:r>
              <a:rPr lang="en-US" dirty="0"/>
              <a:t> Values</a:t>
            </a:r>
          </a:p>
        </p:txBody>
      </p:sp>
      <p:sp>
        <p:nvSpPr>
          <p:cNvPr id="672773" name="Rectangle 5"/>
          <p:cNvSpPr>
            <a:spLocks noGrp="1" noChangeArrowheads="1"/>
          </p:cNvSpPr>
          <p:nvPr>
            <p:ph idx="1"/>
          </p:nvPr>
        </p:nvSpPr>
        <p:spPr/>
        <p:txBody>
          <a:bodyPr>
            <a:noAutofit/>
          </a:bodyPr>
          <a:lstStyle/>
          <a:p>
            <a:r>
              <a:rPr lang="en-US" sz="2400" dirty="0"/>
              <a:t>Purpose: gracefully represent numbers approaching ±0</a:t>
            </a:r>
          </a:p>
          <a:p>
            <a:r>
              <a:rPr lang="en-US" sz="2400" dirty="0"/>
              <a:t>Condition:  exp = 000…0</a:t>
            </a:r>
            <a:r>
              <a:rPr lang="en-US" sz="2400" baseline="-25000" dirty="0"/>
              <a:t>2</a:t>
            </a:r>
          </a:p>
          <a:p>
            <a:pPr marL="0" indent="0">
              <a:buNone/>
            </a:pPr>
            <a:r>
              <a:rPr lang="en-US" sz="300" dirty="0"/>
              <a:t> </a:t>
            </a:r>
            <a:endParaRPr lang="en-US" sz="1600" dirty="0"/>
          </a:p>
          <a:p>
            <a:r>
              <a:rPr lang="en-US" sz="2400" dirty="0"/>
              <a:t>Value</a:t>
            </a:r>
          </a:p>
          <a:p>
            <a:pPr lvl="1"/>
            <a:r>
              <a:rPr lang="en-US" dirty="0"/>
              <a:t>Exponent value E = </a:t>
            </a:r>
            <a:r>
              <a:rPr lang="en-US" b="1" u="sng" dirty="0"/>
              <a:t>1 - Bias</a:t>
            </a:r>
            <a:r>
              <a:rPr lang="en-US" dirty="0"/>
              <a:t> </a:t>
            </a:r>
          </a:p>
          <a:p>
            <a:pPr lvl="2"/>
            <a:r>
              <a:rPr lang="en-US" sz="2000" dirty="0"/>
              <a:t>Note: not simply E =  0 - Bias as it would be if we followed the previous rules</a:t>
            </a:r>
          </a:p>
          <a:p>
            <a:pPr lvl="2"/>
            <a:r>
              <a:rPr lang="en-US" sz="2000" dirty="0"/>
              <a:t>This means we’re re-using the spacing from smallest normalized numbers</a:t>
            </a:r>
          </a:p>
          <a:p>
            <a:pPr lvl="1"/>
            <a:r>
              <a:rPr lang="en-US" dirty="0"/>
              <a:t>Significand value M =  </a:t>
            </a:r>
            <a:r>
              <a:rPr lang="en-US" b="1" u="sng" dirty="0"/>
              <a:t>0</a:t>
            </a:r>
            <a:r>
              <a:rPr lang="en-US" dirty="0"/>
              <a:t>.xxx…x</a:t>
            </a:r>
            <a:r>
              <a:rPr lang="en-US" baseline="-25000" dirty="0"/>
              <a:t>2</a:t>
            </a:r>
            <a:r>
              <a:rPr lang="en-US" dirty="0"/>
              <a:t> (0.</a:t>
            </a:r>
            <a:r>
              <a:rPr lang="en-US" i="1" dirty="0"/>
              <a:t>frac</a:t>
            </a:r>
            <a:r>
              <a:rPr lang="en-US" dirty="0"/>
              <a:t>)</a:t>
            </a:r>
            <a:endParaRPr lang="en-US" baseline="-25000" dirty="0"/>
          </a:p>
          <a:p>
            <a:pPr lvl="2"/>
            <a:r>
              <a:rPr lang="en-US" sz="2000" dirty="0"/>
              <a:t>xxx…x: bits of frac. Leading 0 instead of leading 1</a:t>
            </a:r>
          </a:p>
          <a:p>
            <a:pPr marL="914400" lvl="2" indent="0">
              <a:buNone/>
            </a:pPr>
            <a:r>
              <a:rPr lang="en-US" sz="1100" dirty="0"/>
              <a:t> </a:t>
            </a:r>
            <a:endParaRPr lang="en-US" sz="2000" dirty="0"/>
          </a:p>
          <a:p>
            <a:r>
              <a:rPr lang="en-US" sz="2400" dirty="0"/>
              <a:t>Cases</a:t>
            </a:r>
          </a:p>
          <a:p>
            <a:pPr lvl="1"/>
            <a:r>
              <a:rPr lang="en-US" dirty="0"/>
              <a:t>exp = 000…0, frac = 000…0 =&gt; </a:t>
            </a:r>
            <a:r>
              <a:rPr lang="en-US" sz="2000" dirty="0"/>
              <a:t>Represents value 0</a:t>
            </a:r>
          </a:p>
          <a:p>
            <a:pPr lvl="2"/>
            <a:r>
              <a:rPr lang="en-US" sz="2000" dirty="0"/>
              <a:t>Note that we have distinct values +0 and –0</a:t>
            </a:r>
          </a:p>
          <a:p>
            <a:pPr lvl="1"/>
            <a:r>
              <a:rPr lang="en-US" dirty="0"/>
              <a:t>exp = 000…0, frac </a:t>
            </a:r>
            <a:r>
              <a:rPr lang="en-US" dirty="0">
                <a:sym typeface="Symbol" pitchFamily="18" charset="2"/>
              </a:rPr>
              <a:t></a:t>
            </a:r>
            <a:r>
              <a:rPr lang="en-US" dirty="0"/>
              <a:t> 000…0 =&gt; </a:t>
            </a:r>
            <a:r>
              <a:rPr lang="en-US" sz="2000" dirty="0"/>
              <a:t>Numbers very close to 0.0</a:t>
            </a:r>
          </a:p>
        </p:txBody>
      </p:sp>
      <p:sp>
        <p:nvSpPr>
          <p:cNvPr id="2" name="Slide Number Placeholder 1">
            <a:extLst>
              <a:ext uri="{FF2B5EF4-FFF2-40B4-BE49-F238E27FC236}">
                <a16:creationId xmlns:a16="http://schemas.microsoft.com/office/drawing/2014/main" id="{3DFE91D8-7987-45AB-B8FE-52F613CEB87E}"/>
              </a:ext>
            </a:extLst>
          </p:cNvPr>
          <p:cNvSpPr>
            <a:spLocks noGrp="1"/>
          </p:cNvSpPr>
          <p:nvPr>
            <p:ph type="sldNum" sz="quarter" idx="12"/>
          </p:nvPr>
        </p:nvSpPr>
        <p:spPr/>
        <p:txBody>
          <a:bodyPr/>
          <a:lstStyle/>
          <a:p>
            <a:fld id="{0778C724-3839-4D76-A707-B4C23905D055}" type="slidenum">
              <a:rPr lang="en-US" smtClean="0"/>
              <a:t>29</a:t>
            </a:fld>
            <a:endParaRPr lang="en-US"/>
          </a:p>
        </p:txBody>
      </p:sp>
      <p:pic>
        <p:nvPicPr>
          <p:cNvPr id="5" name="Picture 4">
            <a:extLst>
              <a:ext uri="{FF2B5EF4-FFF2-40B4-BE49-F238E27FC236}">
                <a16:creationId xmlns:a16="http://schemas.microsoft.com/office/drawing/2014/main" id="{30825F97-FCFB-4F35-BF2E-EF3C0516FCEA}"/>
              </a:ext>
            </a:extLst>
          </p:cNvPr>
          <p:cNvPicPr>
            <a:picLocks noChangeAspect="1"/>
          </p:cNvPicPr>
          <p:nvPr/>
        </p:nvPicPr>
        <p:blipFill rotWithShape="1">
          <a:blip r:embed="rId3"/>
          <a:srcRect b="48543"/>
          <a:stretch/>
        </p:blipFill>
        <p:spPr>
          <a:xfrm rot="10800000">
            <a:off x="5506691" y="1623848"/>
            <a:ext cx="2734057" cy="45097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858336-B09E-4DE2-BF37-CAFF132F722D}"/>
                  </a:ext>
                </a:extLst>
              </p:cNvPr>
              <p:cNvSpPr txBox="1"/>
              <p:nvPr/>
            </p:nvSpPr>
            <p:spPr>
              <a:xfrm>
                <a:off x="8240748" y="175396"/>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9" name="TextBox 8">
                <a:extLst>
                  <a:ext uri="{FF2B5EF4-FFF2-40B4-BE49-F238E27FC236}">
                    <a16:creationId xmlns:a16="http://schemas.microsoft.com/office/drawing/2014/main" id="{BA858336-B09E-4DE2-BF37-CAFF132F722D}"/>
                  </a:ext>
                </a:extLst>
              </p:cNvPr>
              <p:cNvSpPr txBox="1">
                <a:spLocks noRot="1" noChangeAspect="1" noMove="1" noResize="1" noEditPoints="1" noAdjustHandles="1" noChangeArrowheads="1" noChangeShapeType="1" noTextEdit="1"/>
              </p:cNvSpPr>
              <p:nvPr/>
            </p:nvSpPr>
            <p:spPr>
              <a:xfrm>
                <a:off x="8240748" y="175396"/>
                <a:ext cx="3640281" cy="583686"/>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822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277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77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277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277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277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277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277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277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277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277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27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Explore representing real (decimal) numbers with binary</a:t>
            </a:r>
          </a:p>
          <a:p>
            <a:endParaRPr lang="en-US" dirty="0"/>
          </a:p>
          <a:p>
            <a:r>
              <a:rPr lang="en-US" dirty="0"/>
              <a:t>Understand IEEE754 encoding</a:t>
            </a:r>
          </a:p>
          <a:p>
            <a:endParaRPr lang="en-US" dirty="0"/>
          </a:p>
          <a:p>
            <a:r>
              <a:rPr lang="en-US" dirty="0"/>
              <a:t>Discuss encoding impacts on floating-point arithmetic</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Special values – infinity and </a:t>
            </a:r>
            <a:r>
              <a:rPr lang="en-US" b="1" dirty="0" err="1"/>
              <a:t>NaN</a:t>
            </a:r>
            <a:endParaRPr lang="en-US" b="1"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73700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Special Values</a:t>
            </a:r>
          </a:p>
        </p:txBody>
      </p:sp>
      <mc:AlternateContent xmlns:mc="http://schemas.openxmlformats.org/markup-compatibility/2006" xmlns:a14="http://schemas.microsoft.com/office/drawing/2010/main">
        <mc:Choice Requires="a14">
          <p:sp>
            <p:nvSpPr>
              <p:cNvPr id="673797" name="Rectangle 5"/>
              <p:cNvSpPr>
                <a:spLocks noGrp="1" noChangeArrowheads="1"/>
              </p:cNvSpPr>
              <p:nvPr>
                <p:ph idx="1"/>
              </p:nvPr>
            </p:nvSpPr>
            <p:spPr/>
            <p:txBody>
              <a:bodyPr>
                <a:normAutofit fontScale="92500" lnSpcReduction="10000"/>
              </a:bodyPr>
              <a:lstStyle/>
              <a:p>
                <a:r>
                  <a:rPr lang="en-US" dirty="0"/>
                  <a:t>Purpose: represent quantities that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r>
                      <a:rPr lang="en-US" sz="2800" b="0" i="1" smtClean="0">
                        <a:latin typeface="Cambria Math" panose="02040503050406030204" pitchFamily="18" charset="0"/>
                      </a:rPr>
                      <m:t> </m:t>
                    </m:r>
                  </m:oMath>
                </a14:m>
                <a:r>
                  <a:rPr lang="en-US" dirty="0"/>
                  <a:t>cannot</a:t>
                </a:r>
              </a:p>
              <a:p>
                <a:r>
                  <a:rPr lang="en-US" dirty="0"/>
                  <a:t>Condition:  exp = 111…1</a:t>
                </a:r>
                <a:r>
                  <a:rPr lang="en-US" baseline="-25000" dirty="0"/>
                  <a:t>2</a:t>
                </a:r>
              </a:p>
              <a:p>
                <a:r>
                  <a:rPr lang="en-US" dirty="0"/>
                  <a:t>Cases</a:t>
                </a:r>
              </a:p>
              <a:p>
                <a:pPr lvl="1"/>
                <a:r>
                  <a:rPr lang="en-US" dirty="0"/>
                  <a:t> exp = 111…1</a:t>
                </a:r>
                <a:r>
                  <a:rPr lang="en-US" baseline="-25000" dirty="0"/>
                  <a:t>2</a:t>
                </a:r>
                <a:r>
                  <a:rPr lang="en-US" dirty="0"/>
                  <a:t>, frac = 000…0</a:t>
                </a:r>
                <a:r>
                  <a:rPr lang="en-US" baseline="-25000" dirty="0"/>
                  <a:t>2</a:t>
                </a:r>
              </a:p>
              <a:p>
                <a:pPr lvl="2"/>
                <a:r>
                  <a:rPr lang="en-US" dirty="0"/>
                  <a:t>Represents value </a:t>
                </a:r>
                <a:r>
                  <a:rPr lang="en-US" dirty="0">
                    <a:cs typeface="Arial" charset="0"/>
                  </a:rPr>
                  <a:t>∞ </a:t>
                </a:r>
                <a:r>
                  <a:rPr lang="en-US" dirty="0"/>
                  <a:t>(infinity)</a:t>
                </a:r>
              </a:p>
              <a:p>
                <a:pPr lvl="2"/>
                <a:r>
                  <a:rPr lang="en-US" dirty="0"/>
                  <a:t>Both positive and negative infinity (sign bit to tell apart)</a:t>
                </a:r>
              </a:p>
              <a:p>
                <a:pPr lvl="2"/>
                <a:r>
                  <a:rPr lang="en-US" dirty="0"/>
                  <a:t>Operation that overflows: nicer mathematical behavior than modulo!</a:t>
                </a:r>
              </a:p>
              <a:p>
                <a:pPr lvl="2"/>
                <a:r>
                  <a:rPr lang="en-US" dirty="0"/>
                  <a:t>E.g., 1.0/0.0 = -1.0/-0.0 = +</a:t>
                </a:r>
                <a:r>
                  <a:rPr lang="en-US" dirty="0">
                    <a:cs typeface="Arial" charset="0"/>
                  </a:rPr>
                  <a:t>∞</a:t>
                </a:r>
                <a:r>
                  <a:rPr lang="en-US" dirty="0"/>
                  <a:t>,  -1.0/0.0 = </a:t>
                </a:r>
                <a:r>
                  <a:rPr lang="en-US" sz="1800" dirty="0"/>
                  <a:t>-</a:t>
                </a:r>
                <a:r>
                  <a:rPr lang="en-US" dirty="0">
                    <a:cs typeface="Arial" charset="0"/>
                  </a:rPr>
                  <a:t>∞</a:t>
                </a:r>
              </a:p>
              <a:p>
                <a:pPr lvl="2"/>
                <a:endParaRPr lang="en-US" sz="1800" dirty="0"/>
              </a:p>
              <a:p>
                <a:pPr lvl="1"/>
                <a:r>
                  <a:rPr lang="en-US" dirty="0"/>
                  <a:t>exp = 111…1</a:t>
                </a:r>
                <a:r>
                  <a:rPr lang="en-US" baseline="-25000" dirty="0"/>
                  <a:t>2</a:t>
                </a:r>
                <a:r>
                  <a:rPr lang="en-US" dirty="0"/>
                  <a:t>, frac </a:t>
                </a:r>
                <a:r>
                  <a:rPr lang="en-US" dirty="0">
                    <a:sym typeface="Symbol" pitchFamily="18" charset="2"/>
                  </a:rPr>
                  <a:t></a:t>
                </a:r>
                <a:r>
                  <a:rPr lang="en-US" dirty="0"/>
                  <a:t> 000…0</a:t>
                </a:r>
                <a:r>
                  <a:rPr lang="en-US" baseline="-25000" dirty="0"/>
                  <a:t>2</a:t>
                </a:r>
              </a:p>
              <a:p>
                <a:pPr lvl="2"/>
                <a:r>
                  <a:rPr lang="en-US" dirty="0"/>
                  <a:t>Not-a-Number (</a:t>
                </a:r>
                <a:r>
                  <a:rPr lang="en-US" dirty="0" err="1"/>
                  <a:t>NaN</a:t>
                </a:r>
                <a:r>
                  <a:rPr lang="en-US" dirty="0"/>
                  <a:t>)</a:t>
                </a:r>
              </a:p>
              <a:p>
                <a:pPr lvl="2"/>
                <a:r>
                  <a:rPr lang="en-US" dirty="0"/>
                  <a:t>Represents case when no numeric value can be determined</a:t>
                </a:r>
              </a:p>
              <a:p>
                <a:pPr lvl="3"/>
                <a:r>
                  <a:rPr lang="en-US" dirty="0"/>
                  <a:t>Fraction could be used to distinguish sources (rarely used in practice)</a:t>
                </a:r>
              </a:p>
              <a:p>
                <a:pPr lvl="2"/>
                <a:r>
                  <a:rPr lang="en-US" dirty="0"/>
                  <a:t>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m:t>
                        </m:r>
                      </m:e>
                    </m:rad>
                  </m:oMath>
                </a14:m>
                <a:r>
                  <a:rPr lang="en-US" dirty="0"/>
                  <a:t>, </a:t>
                </a:r>
                <a:r>
                  <a:rPr lang="en-US" dirty="0">
                    <a:cs typeface="Arial" charset="0"/>
                  </a:rPr>
                  <a:t>∞ - ∞, ∞ * 0</a:t>
                </a:r>
              </a:p>
            </p:txBody>
          </p:sp>
        </mc:Choice>
        <mc:Fallback xmlns="">
          <p:sp>
            <p:nvSpPr>
              <p:cNvPr id="673797" name="Rectangle 5"/>
              <p:cNvSpPr>
                <a:spLocks noGrp="1" noRot="1" noChangeAspect="1" noMove="1" noResize="1" noEditPoints="1" noAdjustHandles="1" noChangeArrowheads="1" noChangeShapeType="1" noTextEdit="1"/>
              </p:cNvSpPr>
              <p:nvPr>
                <p:ph idx="1"/>
              </p:nvPr>
            </p:nvSpPr>
            <p:spPr>
              <a:blipFill>
                <a:blip r:embed="rId3"/>
                <a:stretch>
                  <a:fillRect l="-889" t="-2909" b="-1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90D48E4-BB94-4ABC-9B36-A39486D4BDAC}"/>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23204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37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379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379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79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79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379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379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379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79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379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379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9" name="Rectangle 7"/>
          <p:cNvSpPr>
            <a:spLocks noGrp="1" noChangeArrowheads="1"/>
          </p:cNvSpPr>
          <p:nvPr>
            <p:ph type="title"/>
          </p:nvPr>
        </p:nvSpPr>
        <p:spPr/>
        <p:txBody>
          <a:bodyPr/>
          <a:lstStyle/>
          <a:p>
            <a:r>
              <a:rPr lang="en-US" dirty="0"/>
              <a:t>Floating Point in C</a:t>
            </a:r>
          </a:p>
        </p:txBody>
      </p:sp>
      <p:sp>
        <p:nvSpPr>
          <p:cNvPr id="689160" name="Rectangle 8"/>
          <p:cNvSpPr>
            <a:spLocks noGrp="1" noChangeArrowheads="1"/>
          </p:cNvSpPr>
          <p:nvPr>
            <p:ph idx="1"/>
          </p:nvPr>
        </p:nvSpPr>
        <p:spPr/>
        <p:txBody>
          <a:bodyPr>
            <a:normAutofit fontScale="92500" lnSpcReduction="20000"/>
          </a:bodyPr>
          <a:lstStyle/>
          <a:p>
            <a:r>
              <a:rPr lang="en-US" dirty="0"/>
              <a:t>C guarantees two levels</a:t>
            </a:r>
          </a:p>
          <a:p>
            <a:pPr lvl="1"/>
            <a:r>
              <a:rPr lang="en-US" b="1" dirty="0">
                <a:latin typeface="Courier New" charset="0"/>
                <a:ea typeface="Courier New" charset="0"/>
                <a:cs typeface="Courier New" charset="0"/>
              </a:rPr>
              <a:t>float</a:t>
            </a:r>
            <a:r>
              <a:rPr lang="en-US" dirty="0"/>
              <a:t>	single precision</a:t>
            </a:r>
          </a:p>
          <a:p>
            <a:pPr lvl="1"/>
            <a:r>
              <a:rPr lang="en-US" b="1" dirty="0">
                <a:latin typeface="Courier New" charset="0"/>
                <a:ea typeface="Courier New" charset="0"/>
                <a:cs typeface="Courier New" charset="0"/>
              </a:rPr>
              <a:t>double</a:t>
            </a:r>
            <a:r>
              <a:rPr lang="en-US" dirty="0"/>
              <a:t>	double precision</a:t>
            </a:r>
          </a:p>
          <a:p>
            <a:r>
              <a:rPr lang="en-US" dirty="0"/>
              <a:t>Conversions</a:t>
            </a:r>
          </a:p>
          <a:p>
            <a:pPr lvl="1"/>
            <a:r>
              <a:rPr lang="en-US" sz="2000" b="1" dirty="0">
                <a:latin typeface="Courier New" charset="0"/>
                <a:ea typeface="Courier New" charset="0"/>
                <a:cs typeface="Courier New" charset="0"/>
              </a:rPr>
              <a:t>int</a:t>
            </a:r>
            <a:r>
              <a:rPr lang="en-US" sz="2000" b="1"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maybe rounded</a:t>
            </a:r>
          </a:p>
          <a:p>
            <a:pPr lvl="2"/>
            <a:r>
              <a:rPr lang="en-US" dirty="0">
                <a:cs typeface="Arial" charset="0"/>
              </a:rPr>
              <a:t>less bits for actual value (32 </a:t>
            </a:r>
            <a:r>
              <a:rPr lang="en-US" b="1" dirty="0">
                <a:latin typeface="Courier"/>
                <a:cs typeface="Courier"/>
              </a:rPr>
              <a:t>→</a:t>
            </a:r>
            <a:r>
              <a:rPr lang="en-US" dirty="0">
                <a:cs typeface="Arial" charset="0"/>
              </a:rPr>
              <a:t> 23)</a:t>
            </a:r>
          </a:p>
          <a:p>
            <a:pPr lvl="1"/>
            <a:r>
              <a:rPr lang="en-US" sz="2000" b="1" dirty="0" err="1">
                <a:latin typeface="Courier New" charset="0"/>
                <a:ea typeface="Courier New" charset="0"/>
                <a:cs typeface="Courier New" charset="0"/>
              </a:rPr>
              <a:t>int</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double</a:t>
            </a:r>
          </a:p>
          <a:p>
            <a:pPr lvl="2"/>
            <a:r>
              <a:rPr lang="en-US" dirty="0">
                <a:cs typeface="Arial" charset="0"/>
              </a:rPr>
              <a:t>exact value preserved</a:t>
            </a:r>
          </a:p>
          <a:p>
            <a:pPr lvl="2"/>
            <a:r>
              <a:rPr lang="en-US" dirty="0">
                <a:cs typeface="Arial" charset="0"/>
              </a:rPr>
              <a:t>double has greater range and higher precision (52 bits for </a:t>
            </a:r>
            <a:r>
              <a:rPr lang="en-US" b="1" dirty="0">
                <a:latin typeface="Courier New" panose="02070309020205020404" pitchFamily="49" charset="0"/>
                <a:cs typeface="Courier New" panose="02070309020205020404" pitchFamily="49" charset="0"/>
              </a:rPr>
              <a:t>frac</a:t>
            </a:r>
            <a:r>
              <a:rPr lang="en-US" dirty="0">
                <a:cs typeface="Arial" charset="0"/>
              </a:rPr>
              <a:t>)</a:t>
            </a:r>
          </a:p>
          <a:p>
            <a:pPr lvl="1"/>
            <a:r>
              <a:rPr lang="en-US" sz="2000" b="1" dirty="0">
                <a:latin typeface="Courier New" charset="0"/>
                <a:ea typeface="Courier New" charset="0"/>
                <a:cs typeface="Courier New" charset="0"/>
              </a:rPr>
              <a:t>double</a:t>
            </a:r>
            <a:r>
              <a:rPr lang="en-US" sz="2000"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 overflow, underflow (too small to represent), or be rounded (IEEE 754)</a:t>
            </a:r>
          </a:p>
          <a:p>
            <a:pPr lvl="2"/>
            <a:r>
              <a:rPr lang="en-US" dirty="0">
                <a:cs typeface="Arial" charset="0"/>
              </a:rPr>
              <a:t>C99 standard says </a:t>
            </a:r>
            <a:r>
              <a:rPr lang="en-US" b="1" dirty="0">
                <a:cs typeface="Arial" charset="0"/>
              </a:rPr>
              <a:t>undefined</a:t>
            </a:r>
            <a:r>
              <a:rPr lang="en-US" dirty="0">
                <a:cs typeface="Arial" charset="0"/>
              </a:rPr>
              <a:t> if value out of range</a:t>
            </a:r>
          </a:p>
          <a:p>
            <a:pPr lvl="1"/>
            <a:r>
              <a:rPr lang="en-US" sz="2000" b="1" dirty="0">
                <a:latin typeface="Courier New" charset="0"/>
                <a:ea typeface="Courier New" charset="0"/>
                <a:cs typeface="Courier New" charset="0"/>
              </a:rPr>
              <a:t>double</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int</a:t>
            </a:r>
          </a:p>
          <a:p>
            <a:pPr lvl="2"/>
            <a:r>
              <a:rPr lang="en-US" dirty="0">
                <a:cs typeface="Arial" charset="0"/>
              </a:rPr>
              <a:t>rounded toward zero (-1.999 → -1)</a:t>
            </a:r>
          </a:p>
          <a:p>
            <a:pPr lvl="2"/>
            <a:r>
              <a:rPr lang="en-US" dirty="0">
                <a:cs typeface="Arial" charset="0"/>
              </a:rPr>
              <a:t>C99 standard says </a:t>
            </a:r>
            <a:r>
              <a:rPr lang="en-US" b="1" dirty="0">
                <a:cs typeface="Arial" charset="0"/>
              </a:rPr>
              <a:t>undefined</a:t>
            </a:r>
            <a:r>
              <a:rPr lang="en-US" dirty="0">
                <a:cs typeface="Arial" charset="0"/>
              </a:rPr>
              <a:t> if value out of range</a:t>
            </a:r>
          </a:p>
        </p:txBody>
      </p:sp>
      <p:sp>
        <p:nvSpPr>
          <p:cNvPr id="2" name="Slide Number Placeholder 1">
            <a:extLst>
              <a:ext uri="{FF2B5EF4-FFF2-40B4-BE49-F238E27FC236}">
                <a16:creationId xmlns:a16="http://schemas.microsoft.com/office/drawing/2014/main" id="{F1C747D9-EFA7-400C-B71D-314DA65A2A65}"/>
              </a:ext>
            </a:extLst>
          </p:cNvPr>
          <p:cNvSpPr>
            <a:spLocks noGrp="1"/>
          </p:cNvSpPr>
          <p:nvPr>
            <p:ph type="sldNum" sz="quarter" idx="12"/>
          </p:nvPr>
        </p:nvSpPr>
        <p:spPr/>
        <p:txBody>
          <a:bodyPr/>
          <a:lstStyle/>
          <a:p>
            <a:fld id="{0778C724-3839-4D76-A707-B4C23905D055}" type="slidenum">
              <a:rPr lang="en-US" smtClean="0"/>
              <a:t>32</a:t>
            </a:fld>
            <a:endParaRPr lang="en-US"/>
          </a:p>
        </p:txBody>
      </p:sp>
    </p:spTree>
    <p:extLst>
      <p:ext uri="{BB962C8B-B14F-4D97-AF65-F5344CB8AC3E}">
        <p14:creationId xmlns:p14="http://schemas.microsoft.com/office/powerpoint/2010/main" val="34832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916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916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916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91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916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916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6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9160">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9160">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60">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9160">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916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47" name="Rectangle 31"/>
          <p:cNvSpPr>
            <a:spLocks noGrp="1" noChangeArrowheads="1"/>
          </p:cNvSpPr>
          <p:nvPr>
            <p:ph type="title"/>
          </p:nvPr>
        </p:nvSpPr>
        <p:spPr/>
        <p:txBody>
          <a:bodyPr/>
          <a:lstStyle/>
          <a:p>
            <a:r>
              <a:rPr lang="en-US" dirty="0"/>
              <a:t>Break + Summary of FP Real Number Encodings</a:t>
            </a:r>
          </a:p>
        </p:txBody>
      </p:sp>
      <p:sp>
        <p:nvSpPr>
          <p:cNvPr id="674819" name="Line 3"/>
          <p:cNvSpPr>
            <a:spLocks noChangeShapeType="1"/>
          </p:cNvSpPr>
          <p:nvPr/>
        </p:nvSpPr>
        <p:spPr bwMode="auto">
          <a:xfrm>
            <a:off x="2203450" y="1295400"/>
            <a:ext cx="7315200" cy="0"/>
          </a:xfrm>
          <a:prstGeom prst="line">
            <a:avLst/>
          </a:prstGeom>
          <a:noFill/>
          <a:ln w="25400">
            <a:solidFill>
              <a:schemeClr val="tx1"/>
            </a:solidFill>
            <a:round/>
            <a:headEnd/>
            <a:tailEnd/>
          </a:ln>
          <a:effectLst/>
        </p:spPr>
        <p:txBody>
          <a:bodyPr wrap="none" anchor="ctr"/>
          <a:lstStyle/>
          <a:p>
            <a:endParaRPr lang="en-US"/>
          </a:p>
        </p:txBody>
      </p:sp>
      <p:sp>
        <p:nvSpPr>
          <p:cNvPr id="674820" name="Line 4"/>
          <p:cNvSpPr>
            <a:spLocks noChangeShapeType="1"/>
          </p:cNvSpPr>
          <p:nvPr/>
        </p:nvSpPr>
        <p:spPr bwMode="auto">
          <a:xfrm>
            <a:off x="22034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1" name="Line 5"/>
          <p:cNvSpPr>
            <a:spLocks noChangeShapeType="1"/>
          </p:cNvSpPr>
          <p:nvPr/>
        </p:nvSpPr>
        <p:spPr bwMode="auto">
          <a:xfrm>
            <a:off x="102542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22" name="Line 6"/>
          <p:cNvSpPr>
            <a:spLocks noChangeShapeType="1"/>
          </p:cNvSpPr>
          <p:nvPr/>
        </p:nvSpPr>
        <p:spPr bwMode="auto">
          <a:xfrm>
            <a:off x="9518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3" name="Line 7"/>
          <p:cNvSpPr>
            <a:spLocks noChangeShapeType="1"/>
          </p:cNvSpPr>
          <p:nvPr/>
        </p:nvSpPr>
        <p:spPr bwMode="auto">
          <a:xfrm>
            <a:off x="56324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24" name="Line 8"/>
          <p:cNvSpPr>
            <a:spLocks noChangeShapeType="1"/>
          </p:cNvSpPr>
          <p:nvPr/>
        </p:nvSpPr>
        <p:spPr bwMode="auto">
          <a:xfrm>
            <a:off x="10247870" y="1338115"/>
            <a:ext cx="533400" cy="0"/>
          </a:xfrm>
          <a:prstGeom prst="line">
            <a:avLst/>
          </a:prstGeom>
          <a:noFill/>
          <a:ln w="25400">
            <a:solidFill>
              <a:schemeClr val="tx1"/>
            </a:solidFill>
            <a:round/>
            <a:headEnd/>
            <a:tailEnd/>
          </a:ln>
          <a:effectLst/>
        </p:spPr>
        <p:txBody>
          <a:bodyPr wrap="none" anchor="ctr"/>
          <a:lstStyle/>
          <a:p>
            <a:endParaRPr lang="en-US"/>
          </a:p>
        </p:txBody>
      </p:sp>
      <p:sp>
        <p:nvSpPr>
          <p:cNvPr id="674825" name="Text Box 9"/>
          <p:cNvSpPr txBox="1">
            <a:spLocks noChangeArrowheads="1"/>
          </p:cNvSpPr>
          <p:nvPr/>
        </p:nvSpPr>
        <p:spPr bwMode="auto">
          <a:xfrm>
            <a:off x="10247870" y="1042840"/>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674826" name="Line 10"/>
          <p:cNvSpPr>
            <a:spLocks noChangeShapeType="1"/>
          </p:cNvSpPr>
          <p:nvPr/>
        </p:nvSpPr>
        <p:spPr bwMode="auto">
          <a:xfrm>
            <a:off x="107876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31" name="Rectangle 15"/>
          <p:cNvSpPr>
            <a:spLocks noChangeArrowheads="1"/>
          </p:cNvSpPr>
          <p:nvPr/>
        </p:nvSpPr>
        <p:spPr bwMode="auto">
          <a:xfrm>
            <a:off x="9465972" y="785814"/>
            <a:ext cx="948727" cy="461665"/>
          </a:xfrm>
          <a:prstGeom prst="rect">
            <a:avLst/>
          </a:prstGeom>
          <a:noFill/>
          <a:ln w="25400">
            <a:noFill/>
            <a:miter lim="800000"/>
            <a:headEnd/>
            <a:tailEnd/>
          </a:ln>
          <a:effectLst/>
        </p:spPr>
        <p:txBody>
          <a:bodyPr wrap="square">
            <a:spAutoFit/>
          </a:bodyPr>
          <a:lstStyle/>
          <a:p>
            <a:pPr eaLnBrk="0" hangingPunct="0"/>
            <a:r>
              <a:rPr lang="en-US" sz="2400" dirty="0">
                <a:latin typeface="Times" pitchFamily="18" charset="0"/>
              </a:rPr>
              <a:t>+</a:t>
            </a:r>
            <a:r>
              <a:rPr lang="en-US" sz="2400" dirty="0">
                <a:cs typeface="Arial" charset="0"/>
              </a:rPr>
              <a:t>∞</a:t>
            </a:r>
            <a:endParaRPr lang="en-US" sz="2400" dirty="0">
              <a:latin typeface="Symbol" pitchFamily="18" charset="2"/>
            </a:endParaRPr>
          </a:p>
        </p:txBody>
      </p:sp>
      <p:sp>
        <p:nvSpPr>
          <p:cNvPr id="674832" name="Rectangle 16"/>
          <p:cNvSpPr>
            <a:spLocks noChangeArrowheads="1"/>
          </p:cNvSpPr>
          <p:nvPr/>
        </p:nvSpPr>
        <p:spPr bwMode="auto">
          <a:xfrm>
            <a:off x="1674255" y="762001"/>
            <a:ext cx="980764" cy="461665"/>
          </a:xfrm>
          <a:prstGeom prst="rect">
            <a:avLst/>
          </a:prstGeom>
          <a:noFill/>
          <a:ln w="25400">
            <a:noFill/>
            <a:miter lim="800000"/>
            <a:headEnd/>
            <a:tailEnd/>
          </a:ln>
          <a:effectLst/>
        </p:spPr>
        <p:txBody>
          <a:bodyPr wrap="square">
            <a:spAutoFit/>
          </a:bodyPr>
          <a:lstStyle/>
          <a:p>
            <a:pPr eaLnBrk="0" hangingPunct="0"/>
            <a:r>
              <a:rPr lang="en-US" sz="2400" dirty="0">
                <a:cs typeface="Arial" charset="0"/>
              </a:rPr>
              <a:t>-∞</a:t>
            </a:r>
            <a:endParaRPr lang="en-US" sz="2400" dirty="0">
              <a:latin typeface="Symbol" pitchFamily="18" charset="2"/>
            </a:endParaRPr>
          </a:p>
        </p:txBody>
      </p:sp>
      <p:sp>
        <p:nvSpPr>
          <p:cNvPr id="674833" name="Text Box 17"/>
          <p:cNvSpPr txBox="1">
            <a:spLocks noChangeArrowheads="1"/>
          </p:cNvSpPr>
          <p:nvPr/>
        </p:nvSpPr>
        <p:spPr bwMode="auto">
          <a:xfrm>
            <a:off x="5334001" y="1600201"/>
            <a:ext cx="436563" cy="366713"/>
          </a:xfrm>
          <a:prstGeom prst="rect">
            <a:avLst/>
          </a:prstGeom>
          <a:noFill/>
          <a:ln w="25400">
            <a:noFill/>
            <a:miter lim="800000"/>
            <a:headEnd/>
            <a:tailEnd/>
          </a:ln>
          <a:effectLst/>
        </p:spPr>
        <p:txBody>
          <a:bodyPr wrap="none">
            <a:spAutoFit/>
          </a:bodyPr>
          <a:lstStyle/>
          <a:p>
            <a:pPr eaLnBrk="0" hangingPunct="0"/>
            <a:r>
              <a:rPr lang="en-US">
                <a:latin typeface="Helvetica" pitchFamily="34" charset="0"/>
                <a:sym typeface="Symbol" pitchFamily="18" charset="2"/>
              </a:rPr>
              <a:t></a:t>
            </a:r>
            <a:r>
              <a:rPr lang="en-US">
                <a:latin typeface="Helvetica" pitchFamily="34" charset="0"/>
              </a:rPr>
              <a:t>0</a:t>
            </a:r>
          </a:p>
        </p:txBody>
      </p:sp>
      <p:sp>
        <p:nvSpPr>
          <p:cNvPr id="674834" name="Line 18"/>
          <p:cNvSpPr>
            <a:spLocks noChangeShapeType="1"/>
          </p:cNvSpPr>
          <p:nvPr/>
        </p:nvSpPr>
        <p:spPr bwMode="auto">
          <a:xfrm>
            <a:off x="7232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5" name="Text Box 19"/>
          <p:cNvSpPr txBox="1">
            <a:spLocks noChangeArrowheads="1"/>
          </p:cNvSpPr>
          <p:nvPr/>
        </p:nvSpPr>
        <p:spPr bwMode="auto">
          <a:xfrm>
            <a:off x="6102350" y="914401"/>
            <a:ext cx="1130300" cy="366713"/>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6" name="Text Box 20"/>
          <p:cNvSpPr txBox="1">
            <a:spLocks noChangeArrowheads="1"/>
          </p:cNvSpPr>
          <p:nvPr/>
        </p:nvSpPr>
        <p:spPr bwMode="auto">
          <a:xfrm>
            <a:off x="7461250" y="914401"/>
            <a:ext cx="14732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37" name="Text Box 21"/>
          <p:cNvSpPr txBox="1">
            <a:spLocks noChangeArrowheads="1"/>
          </p:cNvSpPr>
          <p:nvPr/>
        </p:nvSpPr>
        <p:spPr bwMode="auto">
          <a:xfrm>
            <a:off x="4413249" y="928688"/>
            <a:ext cx="1206499" cy="366712"/>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8" name="Line 22"/>
          <p:cNvSpPr>
            <a:spLocks noChangeShapeType="1"/>
          </p:cNvSpPr>
          <p:nvPr/>
        </p:nvSpPr>
        <p:spPr bwMode="auto">
          <a:xfrm>
            <a:off x="4413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9" name="Text Box 23"/>
          <p:cNvSpPr txBox="1">
            <a:spLocks noChangeArrowheads="1"/>
          </p:cNvSpPr>
          <p:nvPr/>
        </p:nvSpPr>
        <p:spPr bwMode="auto">
          <a:xfrm>
            <a:off x="2768600" y="914401"/>
            <a:ext cx="14160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40" name="Line 24"/>
          <p:cNvSpPr>
            <a:spLocks noChangeShapeType="1"/>
          </p:cNvSpPr>
          <p:nvPr/>
        </p:nvSpPr>
        <p:spPr bwMode="auto">
          <a:xfrm>
            <a:off x="60896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41" name="Line 25"/>
          <p:cNvSpPr>
            <a:spLocks noChangeShapeType="1"/>
          </p:cNvSpPr>
          <p:nvPr/>
        </p:nvSpPr>
        <p:spPr bwMode="auto">
          <a:xfrm>
            <a:off x="5861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2" name="Line 26"/>
          <p:cNvSpPr>
            <a:spLocks noChangeShapeType="1"/>
          </p:cNvSpPr>
          <p:nvPr/>
        </p:nvSpPr>
        <p:spPr bwMode="auto">
          <a:xfrm>
            <a:off x="9290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3" name="Line 27"/>
          <p:cNvSpPr>
            <a:spLocks noChangeShapeType="1"/>
          </p:cNvSpPr>
          <p:nvPr/>
        </p:nvSpPr>
        <p:spPr bwMode="auto">
          <a:xfrm>
            <a:off x="2508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4" name="Line 28"/>
          <p:cNvSpPr>
            <a:spLocks noChangeShapeType="1"/>
          </p:cNvSpPr>
          <p:nvPr/>
        </p:nvSpPr>
        <p:spPr bwMode="auto">
          <a:xfrm flipV="1">
            <a:off x="56324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5" name="Line 29"/>
          <p:cNvSpPr>
            <a:spLocks noChangeShapeType="1"/>
          </p:cNvSpPr>
          <p:nvPr/>
        </p:nvSpPr>
        <p:spPr bwMode="auto">
          <a:xfrm flipH="1" flipV="1">
            <a:off x="58610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6" name="Rectangle 30"/>
          <p:cNvSpPr>
            <a:spLocks noChangeArrowheads="1"/>
          </p:cNvSpPr>
          <p:nvPr/>
        </p:nvSpPr>
        <p:spPr bwMode="auto">
          <a:xfrm>
            <a:off x="5943600" y="1603376"/>
            <a:ext cx="4445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+0</a:t>
            </a:r>
          </a:p>
        </p:txBody>
      </p:sp>
      <p:graphicFrame>
        <p:nvGraphicFramePr>
          <p:cNvPr id="3" name="Table 2"/>
          <p:cNvGraphicFramePr>
            <a:graphicFrameLocks noGrp="1"/>
          </p:cNvGraphicFramePr>
          <p:nvPr>
            <p:extLst>
              <p:ext uri="{D42A27DB-BD31-4B8C-83A1-F6EECF244321}">
                <p14:modId xmlns:p14="http://schemas.microsoft.com/office/powerpoint/2010/main" val="1680477592"/>
              </p:ext>
            </p:extLst>
          </p:nvPr>
        </p:nvGraphicFramePr>
        <p:xfrm>
          <a:off x="1634420" y="2798036"/>
          <a:ext cx="8915400" cy="3373120"/>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Normalized</a:t>
                      </a:r>
                    </a:p>
                  </a:txBody>
                  <a:tcPr/>
                </a:tc>
                <a:tc>
                  <a:txBody>
                    <a:bodyPr/>
                    <a:lstStyle/>
                    <a:p>
                      <a:r>
                        <a:rPr lang="en-US" sz="2000" dirty="0" err="1"/>
                        <a:t>Denormalized</a:t>
                      </a:r>
                      <a:endParaRPr lang="en-US" sz="2000" dirty="0"/>
                    </a:p>
                  </a:txBody>
                  <a:tcPr/>
                </a:tc>
                <a:extLst>
                  <a:ext uri="{0D108BD9-81ED-4DB2-BD59-A6C34878D82A}">
                    <a16:rowId xmlns:a16="http://schemas.microsoft.com/office/drawing/2014/main" val="10000"/>
                  </a:ext>
                </a:extLst>
              </a:tr>
              <a:tr h="370840">
                <a:tc>
                  <a:txBody>
                    <a:bodyPr/>
                    <a:lstStyle/>
                    <a:p>
                      <a:r>
                        <a:rPr lang="en-US" sz="2000" dirty="0"/>
                        <a:t>s</a:t>
                      </a:r>
                    </a:p>
                  </a:txBody>
                  <a:tcPr/>
                </a:tc>
                <a:tc>
                  <a:txBody>
                    <a:bodyPr/>
                    <a:lstStyle/>
                    <a:p>
                      <a:r>
                        <a:rPr lang="en-US" sz="2000" baseline="0" dirty="0"/>
                        <a:t>0/1 means +/-</a:t>
                      </a:r>
                      <a:endParaRPr lang="en-US" sz="2000" dirty="0"/>
                    </a:p>
                  </a:txBody>
                  <a:tcPr/>
                </a:tc>
                <a:tc>
                  <a:txBody>
                    <a:bodyPr/>
                    <a:lstStyle/>
                    <a:p>
                      <a:r>
                        <a:rPr lang="en-US" sz="2000" baseline="0" dirty="0"/>
                        <a:t>0/1 means +/-</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exp</a:t>
                      </a:r>
                      <a:r>
                        <a:rPr lang="en-US" sz="2000" dirty="0"/>
                        <a: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exp </a:t>
                      </a:r>
                      <a:r>
                        <a:rPr lang="en-US" sz="2000" dirty="0">
                          <a:sym typeface="Symbol" pitchFamily="18" charset="2"/>
                        </a:rPr>
                        <a:t></a:t>
                      </a:r>
                      <a:r>
                        <a:rPr lang="en-US" sz="2000" dirty="0"/>
                        <a:t> 000…0</a:t>
                      </a:r>
                      <a:r>
                        <a:rPr lang="en-US" sz="2000" baseline="-25000" dirty="0"/>
                        <a:t>2</a:t>
                      </a:r>
                      <a:r>
                        <a:rPr lang="en-US" sz="2000" dirty="0"/>
                        <a:t> and exp </a:t>
                      </a:r>
                      <a:r>
                        <a:rPr lang="en-US" sz="2000" dirty="0">
                          <a:sym typeface="Symbol" pitchFamily="18" charset="2"/>
                        </a:rPr>
                        <a:t></a:t>
                      </a:r>
                      <a:r>
                        <a:rPr lang="en-US" sz="2000" dirty="0"/>
                        <a:t> 111…1</a:t>
                      </a:r>
                      <a:r>
                        <a:rPr lang="en-US" sz="2000" baseline="-25000" dirty="0"/>
                        <a:t>2</a:t>
                      </a:r>
                      <a:endParaRPr lang="en-US" sz="2000" dirty="0"/>
                    </a:p>
                  </a:txBody>
                  <a:tcPr/>
                </a:tc>
                <a:tc>
                  <a:txBody>
                    <a:bodyPr/>
                    <a:lstStyle/>
                    <a:p>
                      <a:r>
                        <a:rPr lang="en-US" sz="2000" dirty="0" err="1"/>
                        <a:t>exp</a:t>
                      </a:r>
                      <a:r>
                        <a:rPr lang="en-US" sz="2000" dirty="0"/>
                        <a:t> = 000…0</a:t>
                      </a:r>
                      <a:r>
                        <a:rPr lang="en-US" sz="2000" baseline="-25000" dirty="0"/>
                        <a:t>2</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a:t>frac</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Bias=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extLst>
                  <a:ext uri="{0D108BD9-81ED-4DB2-BD59-A6C34878D82A}">
                    <a16:rowId xmlns:a16="http://schemas.microsoft.com/office/drawing/2014/main" val="10004"/>
                  </a:ext>
                </a:extLst>
              </a:tr>
              <a:tr h="370840">
                <a:tc>
                  <a:txBody>
                    <a:bodyPr/>
                    <a:lstStyle/>
                    <a:p>
                      <a:r>
                        <a:rPr lang="en-US" sz="2000" dirty="0"/>
                        <a: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t>exp</a:t>
                      </a:r>
                      <a:r>
                        <a:rPr lang="en-US" sz="2000" dirty="0"/>
                        <a:t> – Bias</a:t>
                      </a:r>
                    </a:p>
                  </a:txBody>
                  <a:tcPr/>
                </a:tc>
                <a:tc>
                  <a:txBody>
                    <a:bodyPr/>
                    <a:lstStyle/>
                    <a:p>
                      <a:r>
                        <a:rPr lang="en-US" sz="2000" dirty="0"/>
                        <a:t>1 – Bias</a:t>
                      </a:r>
                    </a:p>
                  </a:txBody>
                  <a:tcPr/>
                </a:tc>
                <a:extLst>
                  <a:ext uri="{0D108BD9-81ED-4DB2-BD59-A6C34878D82A}">
                    <a16:rowId xmlns:a16="http://schemas.microsoft.com/office/drawing/2014/main" val="10005"/>
                  </a:ext>
                </a:extLst>
              </a:tr>
              <a:tr h="370840">
                <a:tc>
                  <a:txBody>
                    <a:bodyPr/>
                    <a:lstStyle/>
                    <a:p>
                      <a:r>
                        <a:rPr lang="en-US" sz="2000"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a:t>
                      </a:r>
                      <a:r>
                        <a:rPr lang="en-US" sz="2000" dirty="0"/>
                        <a:t>1.frac</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0.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0</a:t>
                      </a:r>
                      <a:r>
                        <a:rPr lang="en-US" sz="2000" dirty="0"/>
                        <a:t>.frac</a:t>
                      </a:r>
                      <a:endParaRPr lang="en-US" sz="2000" baseline="-25000" dirty="0"/>
                    </a:p>
                  </a:txBody>
                  <a:tcPr/>
                </a:tc>
                <a:extLst>
                  <a:ext uri="{0D108BD9-81ED-4DB2-BD59-A6C34878D82A}">
                    <a16:rowId xmlns:a16="http://schemas.microsoft.com/office/drawing/2014/main" val="10006"/>
                  </a:ext>
                </a:extLst>
              </a:tr>
              <a:tr h="370840">
                <a:tc>
                  <a:txBody>
                    <a:bodyPr/>
                    <a:lstStyle/>
                    <a:p>
                      <a:r>
                        <a:rPr lang="en-US" sz="2000" dirty="0"/>
                        <a:t>V=</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(1.frac) × 2</a:t>
                      </a:r>
                      <a:r>
                        <a:rPr lang="en-US" sz="2000" baseline="30000" dirty="0"/>
                        <a:t>(</a:t>
                      </a:r>
                      <a:r>
                        <a:rPr lang="en-US" sz="2000" baseline="30000" dirty="0" err="1"/>
                        <a:t>exp</a:t>
                      </a:r>
                      <a:r>
                        <a:rPr lang="en-US" sz="2000" baseline="30000" dirty="0"/>
                        <a:t>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(0.frac) × 2</a:t>
                      </a:r>
                      <a:r>
                        <a:rPr lang="en-US" sz="2000" baseline="30000" dirty="0"/>
                        <a:t>(1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4" name="Rectangle 3"/>
              <p:cNvSpPr/>
              <p:nvPr/>
            </p:nvSpPr>
            <p:spPr>
              <a:xfrm>
                <a:off x="3920538" y="2125665"/>
                <a:ext cx="3700052" cy="52322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𝑉</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oMath>
                  </m:oMathPara>
                </a14:m>
                <a:endParaRPr lang="en-US" sz="2800" baseline="30000" dirty="0"/>
              </a:p>
            </p:txBody>
          </p:sp>
        </mc:Choice>
        <mc:Fallback xmlns="">
          <p:sp>
            <p:nvSpPr>
              <p:cNvPr id="4" name="Rectangle 3"/>
              <p:cNvSpPr>
                <a:spLocks noRot="1" noChangeAspect="1" noMove="1" noResize="1" noEditPoints="1" noAdjustHandles="1" noChangeArrowheads="1" noChangeShapeType="1" noTextEdit="1"/>
              </p:cNvSpPr>
              <p:nvPr/>
            </p:nvSpPr>
            <p:spPr>
              <a:xfrm>
                <a:off x="3920538" y="2125665"/>
                <a:ext cx="3700052" cy="523220"/>
              </a:xfrm>
              <a:prstGeom prst="rect">
                <a:avLst/>
              </a:prstGeo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A815F60-4B6F-443C-90F0-934B1B3CCA75}"/>
              </a:ext>
            </a:extLst>
          </p:cNvPr>
          <p:cNvSpPr>
            <a:spLocks noGrp="1"/>
          </p:cNvSpPr>
          <p:nvPr>
            <p:ph type="sldNum" sz="quarter" idx="12"/>
          </p:nvPr>
        </p:nvSpPr>
        <p:spPr/>
        <p:txBody>
          <a:bodyPr/>
          <a:lstStyle/>
          <a:p>
            <a:fld id="{0778C724-3839-4D76-A707-B4C23905D055}" type="slidenum">
              <a:rPr lang="en-US" smtClean="0"/>
              <a:t>33</a:t>
            </a:fld>
            <a:endParaRPr lang="en-US"/>
          </a:p>
        </p:txBody>
      </p:sp>
      <p:sp>
        <p:nvSpPr>
          <p:cNvPr id="37" name="Line 5">
            <a:extLst>
              <a:ext uri="{FF2B5EF4-FFF2-40B4-BE49-F238E27FC236}">
                <a16:creationId xmlns:a16="http://schemas.microsoft.com/office/drawing/2014/main" id="{DCA183C3-F66A-4460-A0F8-230458092889}"/>
              </a:ext>
            </a:extLst>
          </p:cNvPr>
          <p:cNvSpPr>
            <a:spLocks noChangeShapeType="1"/>
          </p:cNvSpPr>
          <p:nvPr/>
        </p:nvSpPr>
        <p:spPr bwMode="auto">
          <a:xfrm>
            <a:off x="966587" y="1175277"/>
            <a:ext cx="0" cy="228600"/>
          </a:xfrm>
          <a:prstGeom prst="line">
            <a:avLst/>
          </a:prstGeom>
          <a:noFill/>
          <a:ln w="25400">
            <a:solidFill>
              <a:schemeClr val="tx1"/>
            </a:solidFill>
            <a:round/>
            <a:headEnd/>
            <a:tailEnd/>
          </a:ln>
          <a:effectLst/>
        </p:spPr>
        <p:txBody>
          <a:bodyPr wrap="none" anchor="ctr"/>
          <a:lstStyle/>
          <a:p>
            <a:endParaRPr lang="en-US"/>
          </a:p>
        </p:txBody>
      </p:sp>
      <p:sp>
        <p:nvSpPr>
          <p:cNvPr id="38" name="Line 8">
            <a:extLst>
              <a:ext uri="{FF2B5EF4-FFF2-40B4-BE49-F238E27FC236}">
                <a16:creationId xmlns:a16="http://schemas.microsoft.com/office/drawing/2014/main" id="{E81E4C25-DFC4-46FC-9C03-57E13FCD2629}"/>
              </a:ext>
            </a:extLst>
          </p:cNvPr>
          <p:cNvSpPr>
            <a:spLocks noChangeShapeType="1"/>
          </p:cNvSpPr>
          <p:nvPr/>
        </p:nvSpPr>
        <p:spPr bwMode="auto">
          <a:xfrm>
            <a:off x="960237" y="1327677"/>
            <a:ext cx="533400" cy="0"/>
          </a:xfrm>
          <a:prstGeom prst="line">
            <a:avLst/>
          </a:prstGeom>
          <a:noFill/>
          <a:ln w="25400">
            <a:solidFill>
              <a:schemeClr val="tx1"/>
            </a:solidFill>
            <a:round/>
            <a:headEnd/>
            <a:tailEnd/>
          </a:ln>
          <a:effectLst/>
        </p:spPr>
        <p:txBody>
          <a:bodyPr wrap="none" anchor="ctr"/>
          <a:lstStyle/>
          <a:p>
            <a:endParaRPr lang="en-US"/>
          </a:p>
        </p:txBody>
      </p:sp>
      <p:sp>
        <p:nvSpPr>
          <p:cNvPr id="39" name="Text Box 9">
            <a:extLst>
              <a:ext uri="{FF2B5EF4-FFF2-40B4-BE49-F238E27FC236}">
                <a16:creationId xmlns:a16="http://schemas.microsoft.com/office/drawing/2014/main" id="{60B1DA3F-282D-40C6-B73B-98A137418185}"/>
              </a:ext>
            </a:extLst>
          </p:cNvPr>
          <p:cNvSpPr txBox="1">
            <a:spLocks noChangeArrowheads="1"/>
          </p:cNvSpPr>
          <p:nvPr/>
        </p:nvSpPr>
        <p:spPr bwMode="auto">
          <a:xfrm>
            <a:off x="960237" y="1032402"/>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40" name="Line 10">
            <a:extLst>
              <a:ext uri="{FF2B5EF4-FFF2-40B4-BE49-F238E27FC236}">
                <a16:creationId xmlns:a16="http://schemas.microsoft.com/office/drawing/2014/main" id="{DADDF7F2-41FB-43E5-8DEA-A41E5612EA53}"/>
              </a:ext>
            </a:extLst>
          </p:cNvPr>
          <p:cNvSpPr>
            <a:spLocks noChangeShapeType="1"/>
          </p:cNvSpPr>
          <p:nvPr/>
        </p:nvSpPr>
        <p:spPr bwMode="auto">
          <a:xfrm>
            <a:off x="1499987" y="1175277"/>
            <a:ext cx="0" cy="228600"/>
          </a:xfrm>
          <a:prstGeom prst="line">
            <a:avLst/>
          </a:prstGeom>
          <a:noFill/>
          <a:ln w="254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9805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b="1"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772255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0BD-ABF5-4560-A984-42A5ED001378}"/>
              </a:ext>
            </a:extLst>
          </p:cNvPr>
          <p:cNvSpPr>
            <a:spLocks noGrp="1"/>
          </p:cNvSpPr>
          <p:nvPr>
            <p:ph type="title"/>
          </p:nvPr>
        </p:nvSpPr>
        <p:spPr/>
        <p:txBody>
          <a:bodyPr/>
          <a:lstStyle/>
          <a:p>
            <a:r>
              <a:rPr lang="en-US" dirty="0"/>
              <a:t>Floating point examples</a:t>
            </a:r>
          </a:p>
        </p:txBody>
      </p:sp>
      <p:sp>
        <p:nvSpPr>
          <p:cNvPr id="3" name="Content Placeholder 2">
            <a:extLst>
              <a:ext uri="{FF2B5EF4-FFF2-40B4-BE49-F238E27FC236}">
                <a16:creationId xmlns:a16="http://schemas.microsoft.com/office/drawing/2014/main" id="{1F279800-B710-4FF1-8BD8-FAD99A2DCF1C}"/>
              </a:ext>
            </a:extLst>
          </p:cNvPr>
          <p:cNvSpPr>
            <a:spLocks noGrp="1"/>
          </p:cNvSpPr>
          <p:nvPr>
            <p:ph idx="1"/>
          </p:nvPr>
        </p:nvSpPr>
        <p:spPr/>
        <p:txBody>
          <a:bodyPr/>
          <a:lstStyle/>
          <a:p>
            <a:r>
              <a:rPr lang="en-US" dirty="0"/>
              <a:t>We’ll often do floating point in custom bit widths</a:t>
            </a:r>
          </a:p>
          <a:p>
            <a:pPr lvl="1"/>
            <a:r>
              <a:rPr lang="en-US" dirty="0"/>
              <a:t>Rather than 32-bit (float) or 64-bit (double)</a:t>
            </a:r>
          </a:p>
          <a:p>
            <a:pPr lvl="1"/>
            <a:endParaRPr lang="en-US" dirty="0"/>
          </a:p>
          <a:p>
            <a:r>
              <a:rPr lang="en-US" dirty="0"/>
              <a:t>Reasons</a:t>
            </a:r>
          </a:p>
          <a:p>
            <a:pPr marL="971550" lvl="1" indent="-514350">
              <a:buFont typeface="+mj-lt"/>
              <a:buAutoNum type="arabicPeriod"/>
            </a:pPr>
            <a:r>
              <a:rPr lang="en-US" dirty="0"/>
              <a:t>64 is just too many bits to write out and think about</a:t>
            </a:r>
          </a:p>
          <a:p>
            <a:pPr marL="971550" lvl="1" indent="-514350">
              <a:buFont typeface="+mj-lt"/>
              <a:buAutoNum type="arabicPeriod"/>
            </a:pPr>
            <a:endParaRPr lang="en-US" dirty="0"/>
          </a:p>
          <a:p>
            <a:pPr marL="971550" lvl="1" indent="-514350">
              <a:buFont typeface="+mj-lt"/>
              <a:buAutoNum type="arabicPeriod"/>
            </a:pPr>
            <a:r>
              <a:rPr lang="en-US" dirty="0"/>
              <a:t>Make sure you understand the concepts of floating point</a:t>
            </a:r>
          </a:p>
          <a:p>
            <a:pPr lvl="2"/>
            <a:r>
              <a:rPr lang="en-US" dirty="0"/>
              <a:t>Smaller versions still demonstrate concepts! (e.g., 8-bit)</a:t>
            </a:r>
          </a:p>
        </p:txBody>
      </p:sp>
      <p:sp>
        <p:nvSpPr>
          <p:cNvPr id="4" name="Slide Number Placeholder 3">
            <a:extLst>
              <a:ext uri="{FF2B5EF4-FFF2-40B4-BE49-F238E27FC236}">
                <a16:creationId xmlns:a16="http://schemas.microsoft.com/office/drawing/2014/main" id="{88D1F882-CA04-49CA-A8C0-AC32F84C1E07}"/>
              </a:ext>
            </a:extLst>
          </p:cNvPr>
          <p:cNvSpPr>
            <a:spLocks noGrp="1"/>
          </p:cNvSpPr>
          <p:nvPr>
            <p:ph type="sldNum" sz="quarter" idx="12"/>
          </p:nvPr>
        </p:nvSpPr>
        <p:spPr/>
        <p:txBody>
          <a:bodyPr/>
          <a:lstStyle/>
          <a:p>
            <a:fld id="{0778C724-3839-4D76-A707-B4C23905D055}" type="slidenum">
              <a:rPr lang="en-US" smtClean="0"/>
              <a:t>35</a:t>
            </a:fld>
            <a:endParaRPr lang="en-US"/>
          </a:p>
        </p:txBody>
      </p:sp>
    </p:spTree>
    <p:extLst>
      <p:ext uri="{BB962C8B-B14F-4D97-AF65-F5344CB8AC3E}">
        <p14:creationId xmlns:p14="http://schemas.microsoft.com/office/powerpoint/2010/main" val="34773973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4" name="Rectangle 14"/>
          <p:cNvSpPr>
            <a:spLocks noGrp="1" noChangeArrowheads="1"/>
          </p:cNvSpPr>
          <p:nvPr>
            <p:ph type="title"/>
          </p:nvPr>
        </p:nvSpPr>
        <p:spPr/>
        <p:txBody>
          <a:bodyPr>
            <a:normAutofit/>
          </a:bodyPr>
          <a:lstStyle/>
          <a:p>
            <a:r>
              <a:rPr lang="en-US" dirty="0"/>
              <a:t>Example: Tiny Floating Point</a:t>
            </a:r>
          </a:p>
        </p:txBody>
      </p:sp>
      <p:sp>
        <p:nvSpPr>
          <p:cNvPr id="675855" name="Rectangle 15"/>
          <p:cNvSpPr>
            <a:spLocks noGrp="1" noChangeArrowheads="1"/>
          </p:cNvSpPr>
          <p:nvPr>
            <p:ph idx="1"/>
          </p:nvPr>
        </p:nvSpPr>
        <p:spPr/>
        <p:txBody>
          <a:bodyPr/>
          <a:lstStyle/>
          <a:p>
            <a:r>
              <a:rPr lang="en-US" sz="2400" dirty="0"/>
              <a:t>8-bit Floating Point Representation</a:t>
            </a:r>
          </a:p>
          <a:p>
            <a:pPr lvl="1"/>
            <a:r>
              <a:rPr lang="en-US" sz="2000" dirty="0"/>
              <a:t>Sign bit is in the most significant bit.</a:t>
            </a:r>
          </a:p>
          <a:p>
            <a:pPr lvl="1"/>
            <a:r>
              <a:rPr lang="en-US" sz="2000" dirty="0"/>
              <a:t>Next four (k) bits are </a:t>
            </a:r>
            <a:r>
              <a:rPr lang="en-US" sz="2000" dirty="0" err="1"/>
              <a:t>exp</a:t>
            </a:r>
            <a:r>
              <a:rPr lang="en-US" sz="2000" dirty="0"/>
              <a:t>, with a bias of 7 (2</a:t>
            </a:r>
            <a:r>
              <a:rPr lang="en-US" sz="2000" baseline="30000" dirty="0"/>
              <a:t>k-1</a:t>
            </a:r>
            <a:r>
              <a:rPr lang="en-US" sz="2000" dirty="0"/>
              <a:t>-1)</a:t>
            </a:r>
          </a:p>
          <a:p>
            <a:pPr lvl="1"/>
            <a:r>
              <a:rPr lang="en-US" sz="2000" dirty="0"/>
              <a:t>Last three (n) bits are frac</a:t>
            </a:r>
          </a:p>
          <a:p>
            <a:pPr lvl="1"/>
            <a:endParaRPr lang="en-US" sz="2000" dirty="0"/>
          </a:p>
          <a:p>
            <a:r>
              <a:rPr lang="en-US" sz="2400" dirty="0"/>
              <a:t>Same general form as IEEE 754 format</a:t>
            </a:r>
          </a:p>
          <a:p>
            <a:pPr lvl="1"/>
            <a:r>
              <a:rPr lang="en-US" sz="2000" dirty="0"/>
              <a:t>normalized, denormalized numbers</a:t>
            </a:r>
          </a:p>
          <a:p>
            <a:pPr lvl="1"/>
            <a:r>
              <a:rPr lang="en-US" sz="2000" dirty="0"/>
              <a:t>representation of 0, </a:t>
            </a:r>
            <a:r>
              <a:rPr lang="en-US" sz="2000" dirty="0" err="1"/>
              <a:t>NaN</a:t>
            </a:r>
            <a:r>
              <a:rPr lang="en-US" sz="2000" dirty="0"/>
              <a:t>, infinity</a:t>
            </a:r>
          </a:p>
        </p:txBody>
      </p:sp>
      <p:sp>
        <p:nvSpPr>
          <p:cNvPr id="675844" name="Rectangle 4"/>
          <p:cNvSpPr>
            <a:spLocks noChangeArrowheads="1"/>
          </p:cNvSpPr>
          <p:nvPr/>
        </p:nvSpPr>
        <p:spPr bwMode="auto">
          <a:xfrm>
            <a:off x="1502399" y="5191243"/>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75845" name="Rectangle 5"/>
          <p:cNvSpPr>
            <a:spLocks noChangeArrowheads="1"/>
          </p:cNvSpPr>
          <p:nvPr/>
        </p:nvSpPr>
        <p:spPr bwMode="auto">
          <a:xfrm>
            <a:off x="1807199" y="5191243"/>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675846" name="Rectangle 6"/>
          <p:cNvSpPr>
            <a:spLocks noChangeArrowheads="1"/>
          </p:cNvSpPr>
          <p:nvPr/>
        </p:nvSpPr>
        <p:spPr bwMode="auto">
          <a:xfrm>
            <a:off x="3559799" y="5191243"/>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675847" name="Text Box 7"/>
          <p:cNvSpPr txBox="1">
            <a:spLocks noChangeArrowheads="1"/>
          </p:cNvSpPr>
          <p:nvPr/>
        </p:nvSpPr>
        <p:spPr bwMode="auto">
          <a:xfrm>
            <a:off x="5236200" y="4884856"/>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675848" name="Text Box 8"/>
          <p:cNvSpPr txBox="1">
            <a:spLocks noChangeArrowheads="1"/>
          </p:cNvSpPr>
          <p:nvPr/>
        </p:nvSpPr>
        <p:spPr bwMode="auto">
          <a:xfrm>
            <a:off x="3534042"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675849" name="Text Box 9"/>
          <p:cNvSpPr txBox="1">
            <a:spLocks noChangeArrowheads="1"/>
          </p:cNvSpPr>
          <p:nvPr/>
        </p:nvSpPr>
        <p:spPr bwMode="auto">
          <a:xfrm>
            <a:off x="3331200"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675850" name="Text Box 10"/>
          <p:cNvSpPr txBox="1">
            <a:spLocks noChangeArrowheads="1"/>
          </p:cNvSpPr>
          <p:nvPr/>
        </p:nvSpPr>
        <p:spPr bwMode="auto">
          <a:xfrm>
            <a:off x="1753225"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675851" name="Text Box 11"/>
          <p:cNvSpPr txBox="1">
            <a:spLocks noChangeArrowheads="1"/>
          </p:cNvSpPr>
          <p:nvPr/>
        </p:nvSpPr>
        <p:spPr bwMode="auto">
          <a:xfrm>
            <a:off x="1576141" y="4886443"/>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
        <p:nvSpPr>
          <p:cNvPr id="2" name="Slide Number Placeholder 1">
            <a:extLst>
              <a:ext uri="{FF2B5EF4-FFF2-40B4-BE49-F238E27FC236}">
                <a16:creationId xmlns:a16="http://schemas.microsoft.com/office/drawing/2014/main" id="{4D367E27-0902-4B62-A7A3-18E37104AC4B}"/>
              </a:ext>
            </a:extLst>
          </p:cNvPr>
          <p:cNvSpPr>
            <a:spLocks noGrp="1"/>
          </p:cNvSpPr>
          <p:nvPr>
            <p:ph type="sldNum" sz="quarter" idx="12"/>
          </p:nvPr>
        </p:nvSpPr>
        <p:spPr/>
        <p:txBody>
          <a:bodyPr/>
          <a:lstStyle/>
          <a:p>
            <a:fld id="{0778C724-3839-4D76-A707-B4C23905D055}" type="slidenum">
              <a:rPr lang="en-US" smtClean="0"/>
              <a:t>36</a:t>
            </a:fld>
            <a:endParaRPr lang="en-US"/>
          </a:p>
        </p:txBody>
      </p:sp>
      <p:sp>
        <p:nvSpPr>
          <p:cNvPr id="3" name="TextBox 2">
            <a:extLst>
              <a:ext uri="{FF2B5EF4-FFF2-40B4-BE49-F238E27FC236}">
                <a16:creationId xmlns:a16="http://schemas.microsoft.com/office/drawing/2014/main" id="{9D8A37A3-6882-4B27-966E-BD32C9BFBEDF}"/>
              </a:ext>
            </a:extLst>
          </p:cNvPr>
          <p:cNvSpPr txBox="1"/>
          <p:nvPr/>
        </p:nvSpPr>
        <p:spPr>
          <a:xfrm>
            <a:off x="8005273" y="4492750"/>
            <a:ext cx="3575121" cy="1200329"/>
          </a:xfrm>
          <a:prstGeom prst="rect">
            <a:avLst/>
          </a:prstGeom>
          <a:noFill/>
          <a:ln>
            <a:solidFill>
              <a:schemeClr val="tx1"/>
            </a:solidFill>
          </a:ln>
        </p:spPr>
        <p:txBody>
          <a:bodyPr wrap="square" rtlCol="0">
            <a:spAutoFit/>
          </a:bodyPr>
          <a:lstStyle/>
          <a:p>
            <a:r>
              <a:rPr lang="en-US" dirty="0"/>
              <a:t>Sidebar: increasingly useful for Machine Learning use!</a:t>
            </a:r>
          </a:p>
          <a:p>
            <a:pPr marL="742950" lvl="1" indent="-285750">
              <a:buFont typeface="Arial" panose="020B0604020202020204" pitchFamily="34" charset="0"/>
              <a:buChar char="•"/>
            </a:pPr>
            <a:r>
              <a:rPr lang="en-US" dirty="0"/>
              <a:t>Models often don’t need 32-bits of precision</a:t>
            </a:r>
          </a:p>
        </p:txBody>
      </p:sp>
    </p:spTree>
    <p:extLst>
      <p:ext uri="{BB962C8B-B14F-4D97-AF65-F5344CB8AC3E}">
        <p14:creationId xmlns:p14="http://schemas.microsoft.com/office/powerpoint/2010/main" val="2080474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E848-FF02-163B-3B88-C24A21663DC7}"/>
              </a:ext>
            </a:extLst>
          </p:cNvPr>
          <p:cNvSpPr>
            <a:spLocks noGrp="1"/>
          </p:cNvSpPr>
          <p:nvPr>
            <p:ph type="title"/>
          </p:nvPr>
        </p:nvSpPr>
        <p:spPr/>
        <p:txBody>
          <a:bodyPr/>
          <a:lstStyle/>
          <a:p>
            <a:r>
              <a:rPr lang="en-US" dirty="0"/>
              <a:t>Denormalized encoding example</a:t>
            </a:r>
          </a:p>
        </p:txBody>
      </p:sp>
      <p:sp>
        <p:nvSpPr>
          <p:cNvPr id="3" name="Content Placeholder 2">
            <a:extLst>
              <a:ext uri="{FF2B5EF4-FFF2-40B4-BE49-F238E27FC236}">
                <a16:creationId xmlns:a16="http://schemas.microsoft.com/office/drawing/2014/main" id="{425542D4-73E2-7D62-BBF2-1DEBE38DE821}"/>
              </a:ext>
            </a:extLst>
          </p:cNvPr>
          <p:cNvSpPr>
            <a:spLocks noGrp="1"/>
          </p:cNvSpPr>
          <p:nvPr>
            <p:ph idx="1"/>
          </p:nvPr>
        </p:nvSpPr>
        <p:spPr/>
        <p:txBody>
          <a:bodyPr/>
          <a:lstStyle/>
          <a:p>
            <a:r>
              <a:rPr lang="en-US" dirty="0"/>
              <a:t>Convert 5/512 to 8-bit tiny float</a:t>
            </a:r>
          </a:p>
          <a:p>
            <a:pPr lvl="1"/>
            <a:r>
              <a:rPr lang="en-US" dirty="0"/>
              <a:t>5/512 = 0b101 * 2</a:t>
            </a:r>
            <a:r>
              <a:rPr lang="en-US" baseline="30000" dirty="0"/>
              <a:t>-9</a:t>
            </a:r>
            <a:r>
              <a:rPr lang="en-US" dirty="0"/>
              <a:t> = 10.1 * 2</a:t>
            </a:r>
            <a:r>
              <a:rPr lang="en-US" baseline="30000" dirty="0"/>
              <a:t>-8</a:t>
            </a:r>
            <a:r>
              <a:rPr lang="en-US" dirty="0"/>
              <a:t> = 1.01 * 2</a:t>
            </a:r>
            <a:r>
              <a:rPr lang="en-US" baseline="30000" dirty="0"/>
              <a:t>-7</a:t>
            </a:r>
            <a:endParaRPr lang="en-US" baseline="-25000" dirty="0"/>
          </a:p>
          <a:p>
            <a:pPr lvl="1"/>
            <a:endParaRPr lang="en-US" dirty="0"/>
          </a:p>
          <a:p>
            <a:r>
              <a:rPr lang="en-US" dirty="0"/>
              <a:t>E = exp - bias -&gt; -7 = exp – (2</a:t>
            </a:r>
            <a:r>
              <a:rPr lang="en-US" baseline="30000" dirty="0"/>
              <a:t>(4-1)</a:t>
            </a:r>
            <a:r>
              <a:rPr lang="en-US" dirty="0"/>
              <a:t>-1) -&gt; -7 = exp – 7</a:t>
            </a:r>
          </a:p>
          <a:p>
            <a:pPr lvl="1"/>
            <a:r>
              <a:rPr lang="en-US" dirty="0"/>
              <a:t>exp = 0 ???</a:t>
            </a:r>
          </a:p>
          <a:p>
            <a:pPr lvl="1"/>
            <a:r>
              <a:rPr lang="en-US" dirty="0"/>
              <a:t>But exp can’t be less than 1 (or we’re denormalized)</a:t>
            </a:r>
          </a:p>
          <a:p>
            <a:pPr lvl="1"/>
            <a:r>
              <a:rPr lang="en-US" dirty="0"/>
              <a:t>So, the answer must be a denormalized number. Reset the problem!</a:t>
            </a:r>
          </a:p>
        </p:txBody>
      </p:sp>
      <p:sp>
        <p:nvSpPr>
          <p:cNvPr id="4" name="Slide Number Placeholder 3">
            <a:extLst>
              <a:ext uri="{FF2B5EF4-FFF2-40B4-BE49-F238E27FC236}">
                <a16:creationId xmlns:a16="http://schemas.microsoft.com/office/drawing/2014/main" id="{66E76395-786C-08D1-B572-C5C088CAAD30}"/>
              </a:ext>
            </a:extLst>
          </p:cNvPr>
          <p:cNvSpPr>
            <a:spLocks noGrp="1"/>
          </p:cNvSpPr>
          <p:nvPr>
            <p:ph type="sldNum" sz="quarter" idx="12"/>
          </p:nvPr>
        </p:nvSpPr>
        <p:spPr/>
        <p:txBody>
          <a:bodyPr/>
          <a:lstStyle/>
          <a:p>
            <a:fld id="{0778C724-3839-4D76-A707-B4C23905D055}" type="slidenum">
              <a:rPr lang="en-US" smtClean="0"/>
              <a:t>37</a:t>
            </a:fld>
            <a:endParaRPr lang="en-US"/>
          </a:p>
        </p:txBody>
      </p:sp>
      <p:sp>
        <p:nvSpPr>
          <p:cNvPr id="5" name="Rectangle 4">
            <a:extLst>
              <a:ext uri="{FF2B5EF4-FFF2-40B4-BE49-F238E27FC236}">
                <a16:creationId xmlns:a16="http://schemas.microsoft.com/office/drawing/2014/main" id="{194757E6-45E5-8FAF-97D8-5BF976E08584}"/>
              </a:ext>
            </a:extLst>
          </p:cNvPr>
          <p:cNvSpPr>
            <a:spLocks noChangeArrowheads="1"/>
          </p:cNvSpPr>
          <p:nvPr/>
        </p:nvSpPr>
        <p:spPr bwMode="auto">
          <a:xfrm>
            <a:off x="7793196" y="654050"/>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 name="Rectangle 5">
            <a:extLst>
              <a:ext uri="{FF2B5EF4-FFF2-40B4-BE49-F238E27FC236}">
                <a16:creationId xmlns:a16="http://schemas.microsoft.com/office/drawing/2014/main" id="{10AA90E8-A056-1981-F24C-0CE0D9038378}"/>
              </a:ext>
            </a:extLst>
          </p:cNvPr>
          <p:cNvSpPr>
            <a:spLocks noChangeArrowheads="1"/>
          </p:cNvSpPr>
          <p:nvPr/>
        </p:nvSpPr>
        <p:spPr bwMode="auto">
          <a:xfrm>
            <a:off x="8097996" y="654050"/>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7" name="Rectangle 6">
            <a:extLst>
              <a:ext uri="{FF2B5EF4-FFF2-40B4-BE49-F238E27FC236}">
                <a16:creationId xmlns:a16="http://schemas.microsoft.com/office/drawing/2014/main" id="{D7D2E7BD-F7C0-7A68-B6F1-09660B1A8E96}"/>
              </a:ext>
            </a:extLst>
          </p:cNvPr>
          <p:cNvSpPr>
            <a:spLocks noChangeArrowheads="1"/>
          </p:cNvSpPr>
          <p:nvPr/>
        </p:nvSpPr>
        <p:spPr bwMode="auto">
          <a:xfrm>
            <a:off x="9850596" y="654050"/>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8" name="Text Box 7">
            <a:extLst>
              <a:ext uri="{FF2B5EF4-FFF2-40B4-BE49-F238E27FC236}">
                <a16:creationId xmlns:a16="http://schemas.microsoft.com/office/drawing/2014/main" id="{38705344-294B-DFD2-9512-74AF61DEDB18}"/>
              </a:ext>
            </a:extLst>
          </p:cNvPr>
          <p:cNvSpPr txBox="1">
            <a:spLocks noChangeArrowheads="1"/>
          </p:cNvSpPr>
          <p:nvPr/>
        </p:nvSpPr>
        <p:spPr bwMode="auto">
          <a:xfrm>
            <a:off x="11526997" y="34766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9" name="Text Box 8">
            <a:extLst>
              <a:ext uri="{FF2B5EF4-FFF2-40B4-BE49-F238E27FC236}">
                <a16:creationId xmlns:a16="http://schemas.microsoft.com/office/drawing/2014/main" id="{6EBBF1DC-2F18-9CE3-B1DE-B9477F258498}"/>
              </a:ext>
            </a:extLst>
          </p:cNvPr>
          <p:cNvSpPr txBox="1">
            <a:spLocks noChangeArrowheads="1"/>
          </p:cNvSpPr>
          <p:nvPr/>
        </p:nvSpPr>
        <p:spPr bwMode="auto">
          <a:xfrm>
            <a:off x="9824839"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10" name="Text Box 9">
            <a:extLst>
              <a:ext uri="{FF2B5EF4-FFF2-40B4-BE49-F238E27FC236}">
                <a16:creationId xmlns:a16="http://schemas.microsoft.com/office/drawing/2014/main" id="{ABDDB4C2-7940-5272-FC13-E7291886CFF5}"/>
              </a:ext>
            </a:extLst>
          </p:cNvPr>
          <p:cNvSpPr txBox="1">
            <a:spLocks noChangeArrowheads="1"/>
          </p:cNvSpPr>
          <p:nvPr/>
        </p:nvSpPr>
        <p:spPr bwMode="auto">
          <a:xfrm>
            <a:off x="9621997"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11" name="Text Box 10">
            <a:extLst>
              <a:ext uri="{FF2B5EF4-FFF2-40B4-BE49-F238E27FC236}">
                <a16:creationId xmlns:a16="http://schemas.microsoft.com/office/drawing/2014/main" id="{315EC12B-9173-A6EC-2E0D-3ED05B15BDB3}"/>
              </a:ext>
            </a:extLst>
          </p:cNvPr>
          <p:cNvSpPr txBox="1">
            <a:spLocks noChangeArrowheads="1"/>
          </p:cNvSpPr>
          <p:nvPr/>
        </p:nvSpPr>
        <p:spPr bwMode="auto">
          <a:xfrm>
            <a:off x="8044022"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12" name="Text Box 11">
            <a:extLst>
              <a:ext uri="{FF2B5EF4-FFF2-40B4-BE49-F238E27FC236}">
                <a16:creationId xmlns:a16="http://schemas.microsoft.com/office/drawing/2014/main" id="{DFAFEAE1-F4A7-0898-8355-738B9E9261F0}"/>
              </a:ext>
            </a:extLst>
          </p:cNvPr>
          <p:cNvSpPr txBox="1">
            <a:spLocks noChangeArrowheads="1"/>
          </p:cNvSpPr>
          <p:nvPr/>
        </p:nvSpPr>
        <p:spPr bwMode="auto">
          <a:xfrm>
            <a:off x="7866938" y="349250"/>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Tree>
    <p:extLst>
      <p:ext uri="{BB962C8B-B14F-4D97-AF65-F5344CB8AC3E}">
        <p14:creationId xmlns:p14="http://schemas.microsoft.com/office/powerpoint/2010/main" val="2651697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E848-FF02-163B-3B88-C24A21663DC7}"/>
              </a:ext>
            </a:extLst>
          </p:cNvPr>
          <p:cNvSpPr>
            <a:spLocks noGrp="1"/>
          </p:cNvSpPr>
          <p:nvPr>
            <p:ph type="title"/>
          </p:nvPr>
        </p:nvSpPr>
        <p:spPr/>
        <p:txBody>
          <a:bodyPr/>
          <a:lstStyle/>
          <a:p>
            <a:r>
              <a:rPr lang="en-US" dirty="0"/>
              <a:t>Denormalized encoding example</a:t>
            </a:r>
          </a:p>
        </p:txBody>
      </p:sp>
      <p:sp>
        <p:nvSpPr>
          <p:cNvPr id="3" name="Content Placeholder 2">
            <a:extLst>
              <a:ext uri="{FF2B5EF4-FFF2-40B4-BE49-F238E27FC236}">
                <a16:creationId xmlns:a16="http://schemas.microsoft.com/office/drawing/2014/main" id="{425542D4-73E2-7D62-BBF2-1DEBE38DE821}"/>
              </a:ext>
            </a:extLst>
          </p:cNvPr>
          <p:cNvSpPr>
            <a:spLocks noGrp="1"/>
          </p:cNvSpPr>
          <p:nvPr>
            <p:ph idx="1"/>
          </p:nvPr>
        </p:nvSpPr>
        <p:spPr/>
        <p:txBody>
          <a:bodyPr/>
          <a:lstStyle/>
          <a:p>
            <a:r>
              <a:rPr lang="en-US" dirty="0"/>
              <a:t>Convert 5/512 to 8-bit tiny float</a:t>
            </a:r>
          </a:p>
          <a:p>
            <a:pPr lvl="1"/>
            <a:r>
              <a:rPr lang="en-US" dirty="0"/>
              <a:t>5/512 = 0b101 * 2</a:t>
            </a:r>
            <a:r>
              <a:rPr lang="en-US" baseline="30000" dirty="0"/>
              <a:t>-9</a:t>
            </a:r>
            <a:r>
              <a:rPr lang="en-US" dirty="0"/>
              <a:t> = 10.1 * 2</a:t>
            </a:r>
            <a:r>
              <a:rPr lang="en-US" baseline="30000" dirty="0"/>
              <a:t>-8</a:t>
            </a:r>
            <a:r>
              <a:rPr lang="en-US" dirty="0"/>
              <a:t> = 1.01 * 2</a:t>
            </a:r>
            <a:r>
              <a:rPr lang="en-US" baseline="30000" dirty="0"/>
              <a:t>-7</a:t>
            </a:r>
            <a:endParaRPr lang="en-US" baseline="-25000" dirty="0"/>
          </a:p>
          <a:p>
            <a:pPr lvl="1"/>
            <a:endParaRPr lang="en-US" dirty="0"/>
          </a:p>
          <a:p>
            <a:r>
              <a:rPr lang="en-US" dirty="0"/>
              <a:t>E = 1 – bias = 1 – 7 = -6</a:t>
            </a:r>
          </a:p>
          <a:p>
            <a:endParaRPr lang="en-US" dirty="0"/>
          </a:p>
          <a:p>
            <a:r>
              <a:rPr lang="en-US" dirty="0"/>
              <a:t>0.xxx * 2</a:t>
            </a:r>
            <a:r>
              <a:rPr lang="en-US" baseline="30000" dirty="0"/>
              <a:t>-6</a:t>
            </a:r>
            <a:r>
              <a:rPr lang="en-US" baseline="-25000" dirty="0"/>
              <a:t> </a:t>
            </a:r>
            <a:r>
              <a:rPr lang="en-US" dirty="0"/>
              <a:t>= 1.01 * 2</a:t>
            </a:r>
            <a:r>
              <a:rPr lang="en-US" baseline="30000" dirty="0"/>
              <a:t>-7</a:t>
            </a:r>
            <a:r>
              <a:rPr lang="en-US" dirty="0"/>
              <a:t> -&gt; 0.101 * 2</a:t>
            </a:r>
            <a:r>
              <a:rPr lang="en-US" baseline="30000" dirty="0"/>
              <a:t>-6</a:t>
            </a:r>
            <a:r>
              <a:rPr lang="en-US" baseline="-25000" dirty="0"/>
              <a:t> </a:t>
            </a:r>
          </a:p>
          <a:p>
            <a:endParaRPr lang="en-US" dirty="0"/>
          </a:p>
          <a:p>
            <a:r>
              <a:rPr lang="en-US" dirty="0"/>
              <a:t>S: 0	(positive)	exp: 0000(</a:t>
            </a:r>
            <a:r>
              <a:rPr lang="en-US" dirty="0" err="1"/>
              <a:t>denorm</a:t>
            </a:r>
            <a:r>
              <a:rPr lang="en-US" dirty="0"/>
              <a:t>)	frac: 101</a:t>
            </a:r>
          </a:p>
          <a:p>
            <a:r>
              <a:rPr lang="en-US" dirty="0"/>
              <a:t>0b0 0000 101 -&gt; 0x05</a:t>
            </a:r>
          </a:p>
        </p:txBody>
      </p:sp>
      <p:sp>
        <p:nvSpPr>
          <p:cNvPr id="4" name="Slide Number Placeholder 3">
            <a:extLst>
              <a:ext uri="{FF2B5EF4-FFF2-40B4-BE49-F238E27FC236}">
                <a16:creationId xmlns:a16="http://schemas.microsoft.com/office/drawing/2014/main" id="{66E76395-786C-08D1-B572-C5C088CAAD30}"/>
              </a:ext>
            </a:extLst>
          </p:cNvPr>
          <p:cNvSpPr>
            <a:spLocks noGrp="1"/>
          </p:cNvSpPr>
          <p:nvPr>
            <p:ph type="sldNum" sz="quarter" idx="12"/>
          </p:nvPr>
        </p:nvSpPr>
        <p:spPr/>
        <p:txBody>
          <a:bodyPr/>
          <a:lstStyle/>
          <a:p>
            <a:fld id="{0778C724-3839-4D76-A707-B4C23905D055}" type="slidenum">
              <a:rPr lang="en-US" smtClean="0"/>
              <a:t>38</a:t>
            </a:fld>
            <a:endParaRPr lang="en-US"/>
          </a:p>
        </p:txBody>
      </p:sp>
      <p:sp>
        <p:nvSpPr>
          <p:cNvPr id="5" name="Rectangle 4">
            <a:extLst>
              <a:ext uri="{FF2B5EF4-FFF2-40B4-BE49-F238E27FC236}">
                <a16:creationId xmlns:a16="http://schemas.microsoft.com/office/drawing/2014/main" id="{194757E6-45E5-8FAF-97D8-5BF976E08584}"/>
              </a:ext>
            </a:extLst>
          </p:cNvPr>
          <p:cNvSpPr>
            <a:spLocks noChangeArrowheads="1"/>
          </p:cNvSpPr>
          <p:nvPr/>
        </p:nvSpPr>
        <p:spPr bwMode="auto">
          <a:xfrm>
            <a:off x="7793196" y="654050"/>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 name="Rectangle 5">
            <a:extLst>
              <a:ext uri="{FF2B5EF4-FFF2-40B4-BE49-F238E27FC236}">
                <a16:creationId xmlns:a16="http://schemas.microsoft.com/office/drawing/2014/main" id="{10AA90E8-A056-1981-F24C-0CE0D9038378}"/>
              </a:ext>
            </a:extLst>
          </p:cNvPr>
          <p:cNvSpPr>
            <a:spLocks noChangeArrowheads="1"/>
          </p:cNvSpPr>
          <p:nvPr/>
        </p:nvSpPr>
        <p:spPr bwMode="auto">
          <a:xfrm>
            <a:off x="8097996" y="654050"/>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7" name="Rectangle 6">
            <a:extLst>
              <a:ext uri="{FF2B5EF4-FFF2-40B4-BE49-F238E27FC236}">
                <a16:creationId xmlns:a16="http://schemas.microsoft.com/office/drawing/2014/main" id="{D7D2E7BD-F7C0-7A68-B6F1-09660B1A8E96}"/>
              </a:ext>
            </a:extLst>
          </p:cNvPr>
          <p:cNvSpPr>
            <a:spLocks noChangeArrowheads="1"/>
          </p:cNvSpPr>
          <p:nvPr/>
        </p:nvSpPr>
        <p:spPr bwMode="auto">
          <a:xfrm>
            <a:off x="9850596" y="654050"/>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8" name="Text Box 7">
            <a:extLst>
              <a:ext uri="{FF2B5EF4-FFF2-40B4-BE49-F238E27FC236}">
                <a16:creationId xmlns:a16="http://schemas.microsoft.com/office/drawing/2014/main" id="{38705344-294B-DFD2-9512-74AF61DEDB18}"/>
              </a:ext>
            </a:extLst>
          </p:cNvPr>
          <p:cNvSpPr txBox="1">
            <a:spLocks noChangeArrowheads="1"/>
          </p:cNvSpPr>
          <p:nvPr/>
        </p:nvSpPr>
        <p:spPr bwMode="auto">
          <a:xfrm>
            <a:off x="11526997" y="34766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9" name="Text Box 8">
            <a:extLst>
              <a:ext uri="{FF2B5EF4-FFF2-40B4-BE49-F238E27FC236}">
                <a16:creationId xmlns:a16="http://schemas.microsoft.com/office/drawing/2014/main" id="{6EBBF1DC-2F18-9CE3-B1DE-B9477F258498}"/>
              </a:ext>
            </a:extLst>
          </p:cNvPr>
          <p:cNvSpPr txBox="1">
            <a:spLocks noChangeArrowheads="1"/>
          </p:cNvSpPr>
          <p:nvPr/>
        </p:nvSpPr>
        <p:spPr bwMode="auto">
          <a:xfrm>
            <a:off x="9824839"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10" name="Text Box 9">
            <a:extLst>
              <a:ext uri="{FF2B5EF4-FFF2-40B4-BE49-F238E27FC236}">
                <a16:creationId xmlns:a16="http://schemas.microsoft.com/office/drawing/2014/main" id="{ABDDB4C2-7940-5272-FC13-E7291886CFF5}"/>
              </a:ext>
            </a:extLst>
          </p:cNvPr>
          <p:cNvSpPr txBox="1">
            <a:spLocks noChangeArrowheads="1"/>
          </p:cNvSpPr>
          <p:nvPr/>
        </p:nvSpPr>
        <p:spPr bwMode="auto">
          <a:xfrm>
            <a:off x="9621997"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11" name="Text Box 10">
            <a:extLst>
              <a:ext uri="{FF2B5EF4-FFF2-40B4-BE49-F238E27FC236}">
                <a16:creationId xmlns:a16="http://schemas.microsoft.com/office/drawing/2014/main" id="{315EC12B-9173-A6EC-2E0D-3ED05B15BDB3}"/>
              </a:ext>
            </a:extLst>
          </p:cNvPr>
          <p:cNvSpPr txBox="1">
            <a:spLocks noChangeArrowheads="1"/>
          </p:cNvSpPr>
          <p:nvPr/>
        </p:nvSpPr>
        <p:spPr bwMode="auto">
          <a:xfrm>
            <a:off x="8044022" y="349250"/>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12" name="Text Box 11">
            <a:extLst>
              <a:ext uri="{FF2B5EF4-FFF2-40B4-BE49-F238E27FC236}">
                <a16:creationId xmlns:a16="http://schemas.microsoft.com/office/drawing/2014/main" id="{DFAFEAE1-F4A7-0898-8355-738B9E9261F0}"/>
              </a:ext>
            </a:extLst>
          </p:cNvPr>
          <p:cNvSpPr txBox="1">
            <a:spLocks noChangeArrowheads="1"/>
          </p:cNvSpPr>
          <p:nvPr/>
        </p:nvSpPr>
        <p:spPr bwMode="auto">
          <a:xfrm>
            <a:off x="7866938" y="349250"/>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Tree>
    <p:extLst>
      <p:ext uri="{BB962C8B-B14F-4D97-AF65-F5344CB8AC3E}">
        <p14:creationId xmlns:p14="http://schemas.microsoft.com/office/powerpoint/2010/main" val="334050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Text Box 3"/>
          <p:cNvSpPr txBox="1">
            <a:spLocks noChangeArrowheads="1"/>
          </p:cNvSpPr>
          <p:nvPr/>
        </p:nvSpPr>
        <p:spPr bwMode="auto">
          <a:xfrm>
            <a:off x="4961908" y="1268619"/>
            <a:ext cx="5250155" cy="5324535"/>
          </a:xfrm>
          <a:prstGeom prst="rect">
            <a:avLst/>
          </a:prstGeom>
          <a:noFill/>
          <a:ln w="25400">
            <a:noFill/>
            <a:miter lim="800000"/>
            <a:headEnd/>
            <a:tailEnd/>
          </a:ln>
          <a:effectLst/>
        </p:spPr>
        <p:txBody>
          <a:bodyPr wrap="none">
            <a:spAutoFit/>
          </a:bodyPr>
          <a:lstStyle/>
          <a:p>
            <a:pPr eaLnBrk="0" hangingPunct="0">
              <a:tabLst>
                <a:tab pos="749300" algn="l"/>
                <a:tab pos="1714500" algn="l"/>
                <a:tab pos="2578100" algn="l"/>
                <a:tab pos="3492500" algn="l"/>
              </a:tabLst>
            </a:pPr>
            <a:r>
              <a:rPr lang="en-US" sz="2000" b="1" dirty="0" err="1">
                <a:latin typeface="Courier New" pitchFamily="49" charset="0"/>
              </a:rPr>
              <a:t>exp</a:t>
            </a:r>
            <a:r>
              <a:rPr lang="en-US" sz="2000" b="1" dirty="0">
                <a:latin typeface="Courier New" pitchFamily="49" charset="0"/>
              </a:rPr>
              <a:t>	</a:t>
            </a:r>
            <a:r>
              <a:rPr lang="en-US" sz="2000" b="1" dirty="0" err="1">
                <a:latin typeface="Courier New" pitchFamily="49" charset="0"/>
              </a:rPr>
              <a:t>exp</a:t>
            </a:r>
            <a:r>
              <a:rPr lang="en-US" sz="2000" b="1" dirty="0">
                <a:latin typeface="Courier New" pitchFamily="49" charset="0"/>
              </a:rPr>
              <a:t>	E	2</a:t>
            </a:r>
            <a:r>
              <a:rPr lang="en-US" sz="2000" b="1" baseline="30000" dirty="0">
                <a:latin typeface="Courier New" pitchFamily="49" charset="0"/>
              </a:rPr>
              <a:t>E</a:t>
            </a:r>
          </a:p>
          <a:p>
            <a:pPr eaLnBrk="0" hangingPunct="0">
              <a:tabLst>
                <a:tab pos="749300" algn="l"/>
                <a:tab pos="1714500" algn="l"/>
                <a:tab pos="2578100" algn="l"/>
                <a:tab pos="3492500" algn="l"/>
              </a:tabLst>
            </a:pPr>
            <a:r>
              <a:rPr lang="en-US" sz="2000" b="1" dirty="0">
                <a:latin typeface="Courier New" pitchFamily="49" charset="0"/>
              </a:rPr>
              <a:t>0	0000	-6 	1/64	(</a:t>
            </a:r>
            <a:r>
              <a:rPr lang="en-US" sz="2000" b="1" dirty="0" err="1">
                <a:latin typeface="Courier New" pitchFamily="49" charset="0"/>
              </a:rPr>
              <a:t>denorms</a:t>
            </a:r>
            <a:r>
              <a:rPr lang="en-US" sz="2000" b="1" dirty="0">
                <a:latin typeface="Courier New" pitchFamily="49" charset="0"/>
              </a:rPr>
              <a:t>)</a:t>
            </a:r>
          </a:p>
          <a:p>
            <a:pPr eaLnBrk="0" hangingPunct="0">
              <a:tabLst>
                <a:tab pos="749300" algn="l"/>
                <a:tab pos="1714500" algn="l"/>
                <a:tab pos="2578100" algn="l"/>
                <a:tab pos="3492500" algn="l"/>
              </a:tabLst>
            </a:pPr>
            <a:r>
              <a:rPr lang="en-US" sz="2000" b="1" dirty="0">
                <a:latin typeface="Courier New" pitchFamily="49" charset="0"/>
              </a:rPr>
              <a:t>1	0001	-6	1/64</a:t>
            </a:r>
          </a:p>
          <a:p>
            <a:pPr eaLnBrk="0" hangingPunct="0">
              <a:tabLst>
                <a:tab pos="749300" algn="l"/>
                <a:tab pos="1714500" algn="l"/>
                <a:tab pos="2578100" algn="l"/>
                <a:tab pos="3492500" algn="l"/>
              </a:tabLst>
            </a:pPr>
            <a:r>
              <a:rPr lang="en-US" sz="2000" b="1" dirty="0">
                <a:latin typeface="Courier New" pitchFamily="49" charset="0"/>
              </a:rPr>
              <a:t>2	0010	-5	1/32</a:t>
            </a:r>
          </a:p>
          <a:p>
            <a:pPr eaLnBrk="0" hangingPunct="0">
              <a:tabLst>
                <a:tab pos="749300" algn="l"/>
                <a:tab pos="1714500" algn="l"/>
                <a:tab pos="2578100" algn="l"/>
                <a:tab pos="3492500" algn="l"/>
              </a:tabLst>
            </a:pPr>
            <a:r>
              <a:rPr lang="en-US" sz="2000" b="1" dirty="0">
                <a:latin typeface="Courier New" pitchFamily="49" charset="0"/>
              </a:rPr>
              <a:t>3	0011	-4	1/16</a:t>
            </a:r>
          </a:p>
          <a:p>
            <a:pPr eaLnBrk="0" hangingPunct="0">
              <a:tabLst>
                <a:tab pos="749300" algn="l"/>
                <a:tab pos="1714500" algn="l"/>
                <a:tab pos="2578100" algn="l"/>
                <a:tab pos="3492500" algn="l"/>
              </a:tabLst>
            </a:pPr>
            <a:r>
              <a:rPr lang="en-US" sz="2000" b="1" dirty="0">
                <a:latin typeface="Courier New" pitchFamily="49" charset="0"/>
              </a:rPr>
              <a:t>4	0100	-3	1/8</a:t>
            </a:r>
          </a:p>
          <a:p>
            <a:pPr eaLnBrk="0" hangingPunct="0">
              <a:tabLst>
                <a:tab pos="749300" algn="l"/>
                <a:tab pos="1714500" algn="l"/>
                <a:tab pos="2578100" algn="l"/>
                <a:tab pos="3492500" algn="l"/>
              </a:tabLst>
            </a:pPr>
            <a:r>
              <a:rPr lang="en-US" sz="2000" b="1" dirty="0">
                <a:latin typeface="Courier New" pitchFamily="49" charset="0"/>
              </a:rPr>
              <a:t>5	0101	-2	1/4</a:t>
            </a:r>
          </a:p>
          <a:p>
            <a:pPr eaLnBrk="0" hangingPunct="0">
              <a:tabLst>
                <a:tab pos="749300" algn="l"/>
                <a:tab pos="1714500" algn="l"/>
                <a:tab pos="2578100" algn="l"/>
                <a:tab pos="3492500" algn="l"/>
              </a:tabLst>
            </a:pPr>
            <a:r>
              <a:rPr lang="en-US" sz="2000" b="1" dirty="0">
                <a:latin typeface="Courier New" pitchFamily="49" charset="0"/>
              </a:rPr>
              <a:t>6	0110	-1	1/2</a:t>
            </a:r>
          </a:p>
          <a:p>
            <a:pPr eaLnBrk="0" hangingPunct="0">
              <a:tabLst>
                <a:tab pos="749300" algn="l"/>
                <a:tab pos="1714500" algn="l"/>
                <a:tab pos="2578100" algn="l"/>
                <a:tab pos="3492500" algn="l"/>
              </a:tabLst>
            </a:pPr>
            <a:r>
              <a:rPr lang="en-US" sz="2000" b="1" dirty="0">
                <a:latin typeface="Courier New" pitchFamily="49" charset="0"/>
              </a:rPr>
              <a:t>7	0111	 0	1</a:t>
            </a:r>
          </a:p>
          <a:p>
            <a:pPr eaLnBrk="0" hangingPunct="0">
              <a:tabLst>
                <a:tab pos="749300" algn="l"/>
                <a:tab pos="1714500" algn="l"/>
                <a:tab pos="2578100" algn="l"/>
                <a:tab pos="3492500" algn="l"/>
              </a:tabLst>
            </a:pPr>
            <a:r>
              <a:rPr lang="en-US" sz="2000" b="1" dirty="0">
                <a:latin typeface="Courier New" pitchFamily="49" charset="0"/>
              </a:rPr>
              <a:t>8	1000	+1	2</a:t>
            </a:r>
          </a:p>
          <a:p>
            <a:pPr eaLnBrk="0" hangingPunct="0">
              <a:tabLst>
                <a:tab pos="749300" algn="l"/>
                <a:tab pos="1714500" algn="l"/>
                <a:tab pos="2578100" algn="l"/>
                <a:tab pos="3492500" algn="l"/>
              </a:tabLst>
            </a:pPr>
            <a:r>
              <a:rPr lang="en-US" sz="2000" b="1" dirty="0">
                <a:latin typeface="Courier New" pitchFamily="49" charset="0"/>
              </a:rPr>
              <a:t>9	1001	+2	4</a:t>
            </a:r>
          </a:p>
          <a:p>
            <a:pPr eaLnBrk="0" hangingPunct="0">
              <a:tabLst>
                <a:tab pos="749300" algn="l"/>
                <a:tab pos="1714500" algn="l"/>
                <a:tab pos="2578100" algn="l"/>
                <a:tab pos="3492500" algn="l"/>
              </a:tabLst>
            </a:pPr>
            <a:r>
              <a:rPr lang="en-US" sz="2000" b="1" dirty="0">
                <a:latin typeface="Courier New" pitchFamily="49" charset="0"/>
              </a:rPr>
              <a:t>10	1010	+3	8</a:t>
            </a:r>
          </a:p>
          <a:p>
            <a:pPr eaLnBrk="0" hangingPunct="0">
              <a:tabLst>
                <a:tab pos="749300" algn="l"/>
                <a:tab pos="1714500" algn="l"/>
                <a:tab pos="2578100" algn="l"/>
                <a:tab pos="3492500" algn="l"/>
              </a:tabLst>
            </a:pPr>
            <a:r>
              <a:rPr lang="en-US" sz="2000" b="1" dirty="0">
                <a:latin typeface="Courier New" pitchFamily="49" charset="0"/>
              </a:rPr>
              <a:t>11	1011	+4	16</a:t>
            </a:r>
          </a:p>
          <a:p>
            <a:pPr eaLnBrk="0" hangingPunct="0">
              <a:tabLst>
                <a:tab pos="749300" algn="l"/>
                <a:tab pos="1714500" algn="l"/>
                <a:tab pos="2578100" algn="l"/>
                <a:tab pos="3492500" algn="l"/>
              </a:tabLst>
            </a:pPr>
            <a:r>
              <a:rPr lang="en-US" sz="2000" b="1" dirty="0">
                <a:latin typeface="Courier New" pitchFamily="49" charset="0"/>
              </a:rPr>
              <a:t>12	1100	+5	32</a:t>
            </a:r>
          </a:p>
          <a:p>
            <a:pPr eaLnBrk="0" hangingPunct="0">
              <a:tabLst>
                <a:tab pos="749300" algn="l"/>
                <a:tab pos="1714500" algn="l"/>
                <a:tab pos="2578100" algn="l"/>
                <a:tab pos="3492500" algn="l"/>
              </a:tabLst>
            </a:pPr>
            <a:r>
              <a:rPr lang="en-US" sz="2000" b="1" dirty="0">
                <a:latin typeface="Courier New" pitchFamily="49" charset="0"/>
              </a:rPr>
              <a:t>13	1101	+6	64</a:t>
            </a:r>
          </a:p>
          <a:p>
            <a:pPr eaLnBrk="0" hangingPunct="0">
              <a:tabLst>
                <a:tab pos="749300" algn="l"/>
                <a:tab pos="1714500" algn="l"/>
                <a:tab pos="2578100" algn="l"/>
                <a:tab pos="3492500" algn="l"/>
              </a:tabLst>
            </a:pPr>
            <a:r>
              <a:rPr lang="en-US" sz="2000" b="1" dirty="0">
                <a:latin typeface="Courier New" pitchFamily="49" charset="0"/>
              </a:rPr>
              <a:t>14	1110	+7	128</a:t>
            </a:r>
          </a:p>
          <a:p>
            <a:pPr eaLnBrk="0" hangingPunct="0">
              <a:tabLst>
                <a:tab pos="749300" algn="l"/>
                <a:tab pos="1714500" algn="l"/>
                <a:tab pos="2578100" algn="l"/>
                <a:tab pos="3492500" algn="l"/>
              </a:tabLst>
            </a:pPr>
            <a:r>
              <a:rPr lang="en-US" sz="2000" b="1" dirty="0">
                <a:latin typeface="Courier New" pitchFamily="49" charset="0"/>
              </a:rPr>
              <a:t>15	1111	n/a		(</a:t>
            </a:r>
            <a:r>
              <a:rPr lang="en-US" sz="2000" b="1" dirty="0" err="1">
                <a:latin typeface="Courier New" pitchFamily="49" charset="0"/>
              </a:rPr>
              <a:t>inf</a:t>
            </a:r>
            <a:r>
              <a:rPr lang="en-US" sz="2000" b="1" dirty="0">
                <a:latin typeface="Courier New" pitchFamily="49" charset="0"/>
              </a:rPr>
              <a:t>, </a:t>
            </a:r>
            <a:r>
              <a:rPr lang="en-US" sz="2000" b="1" dirty="0" err="1">
                <a:latin typeface="Courier New" pitchFamily="49" charset="0"/>
              </a:rPr>
              <a:t>NaN</a:t>
            </a:r>
            <a:r>
              <a:rPr lang="en-US" sz="2000" b="1" dirty="0">
                <a:latin typeface="Courier New" pitchFamily="49" charset="0"/>
              </a:rPr>
              <a:t>)</a:t>
            </a:r>
          </a:p>
        </p:txBody>
      </p:sp>
      <p:sp>
        <p:nvSpPr>
          <p:cNvPr id="10" name="Rectangle 9"/>
          <p:cNvSpPr/>
          <p:nvPr/>
        </p:nvSpPr>
        <p:spPr bwMode="auto">
          <a:xfrm>
            <a:off x="4961908" y="1905000"/>
            <a:ext cx="5172692" cy="4267200"/>
          </a:xfrm>
          <a:prstGeom prst="rect">
            <a:avLst/>
          </a:prstGeom>
          <a:solidFill>
            <a:schemeClr val="accent2">
              <a:lumMod val="20000"/>
              <a:lumOff val="80000"/>
              <a:alpha val="2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dirty="0">
              <a:latin typeface="Times New Roman" pitchFamily="18" charset="0"/>
            </a:endParaRPr>
          </a:p>
        </p:txBody>
      </p:sp>
      <p:sp>
        <p:nvSpPr>
          <p:cNvPr id="676868" name="Rectangle 4"/>
          <p:cNvSpPr>
            <a:spLocks noGrp="1" noChangeArrowheads="1"/>
          </p:cNvSpPr>
          <p:nvPr>
            <p:ph type="title"/>
          </p:nvPr>
        </p:nvSpPr>
        <p:spPr/>
        <p:txBody>
          <a:bodyPr/>
          <a:lstStyle/>
          <a:p>
            <a:r>
              <a:rPr lang="en-US" dirty="0"/>
              <a:t>Exponents for 8-bit tiny floats</a:t>
            </a:r>
          </a:p>
        </p:txBody>
      </p:sp>
      <p:sp>
        <p:nvSpPr>
          <p:cNvPr id="676869" name="Text Box 5"/>
          <p:cNvSpPr txBox="1">
            <a:spLocks noChangeArrowheads="1"/>
          </p:cNvSpPr>
          <p:nvPr/>
        </p:nvSpPr>
        <p:spPr bwMode="auto">
          <a:xfrm>
            <a:off x="1740915" y="3576943"/>
            <a:ext cx="19812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Normalized </a:t>
            </a:r>
            <a:br>
              <a:rPr lang="en-US" sz="2000" dirty="0">
                <a:latin typeface="Arial" charset="0"/>
              </a:rPr>
            </a:br>
            <a:r>
              <a:rPr lang="en-US" sz="2000" dirty="0">
                <a:latin typeface="Arial" charset="0"/>
              </a:rPr>
              <a:t>E = </a:t>
            </a:r>
            <a:r>
              <a:rPr lang="en-US" sz="2000" dirty="0" err="1">
                <a:latin typeface="Arial" charset="0"/>
              </a:rPr>
              <a:t>exp</a:t>
            </a:r>
            <a:r>
              <a:rPr lang="en-US" sz="2000" dirty="0">
                <a:latin typeface="Arial" charset="0"/>
              </a:rPr>
              <a:t> – Bias</a:t>
            </a:r>
          </a:p>
        </p:txBody>
      </p:sp>
      <p:sp>
        <p:nvSpPr>
          <p:cNvPr id="676870" name="Text Box 6"/>
          <p:cNvSpPr txBox="1">
            <a:spLocks noChangeArrowheads="1"/>
          </p:cNvSpPr>
          <p:nvPr/>
        </p:nvSpPr>
        <p:spPr bwMode="auto">
          <a:xfrm>
            <a:off x="1817115" y="1354029"/>
            <a:ext cx="19050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err="1">
                <a:latin typeface="Arial" charset="0"/>
              </a:rPr>
              <a:t>Denormalized</a:t>
            </a:r>
            <a:r>
              <a:rPr lang="en-US" sz="2000" dirty="0">
                <a:latin typeface="Arial" charset="0"/>
              </a:rPr>
              <a:t> </a:t>
            </a:r>
            <a:br>
              <a:rPr lang="en-US" sz="2000" dirty="0">
                <a:latin typeface="Arial" charset="0"/>
              </a:rPr>
            </a:br>
            <a:r>
              <a:rPr lang="en-US" sz="2000" dirty="0">
                <a:latin typeface="Arial" charset="0"/>
              </a:rPr>
              <a:t>E = 1 - Bias</a:t>
            </a:r>
          </a:p>
        </p:txBody>
      </p:sp>
      <p:sp>
        <p:nvSpPr>
          <p:cNvPr id="8" name="Rectangle 7"/>
          <p:cNvSpPr/>
          <p:nvPr/>
        </p:nvSpPr>
        <p:spPr bwMode="auto">
          <a:xfrm>
            <a:off x="4961908" y="1600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9" name="Rectangle 8"/>
          <p:cNvSpPr/>
          <p:nvPr/>
        </p:nvSpPr>
        <p:spPr bwMode="auto">
          <a:xfrm>
            <a:off x="4961908" y="6172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11" name="Text Box 5"/>
          <p:cNvSpPr txBox="1">
            <a:spLocks noChangeArrowheads="1"/>
          </p:cNvSpPr>
          <p:nvPr/>
        </p:nvSpPr>
        <p:spPr bwMode="auto">
          <a:xfrm>
            <a:off x="8458200" y="493294"/>
            <a:ext cx="22098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Bias = 2</a:t>
            </a:r>
            <a:r>
              <a:rPr lang="en-US" sz="2000" baseline="30000" dirty="0">
                <a:latin typeface="Arial" charset="0"/>
              </a:rPr>
              <a:t>4-1 </a:t>
            </a:r>
            <a:r>
              <a:rPr lang="en-US" sz="2000" dirty="0">
                <a:latin typeface="Arial" charset="0"/>
              </a:rPr>
              <a:t>- 1 = 7</a:t>
            </a:r>
            <a:br>
              <a:rPr lang="en-US" sz="2000" dirty="0">
                <a:latin typeface="Arial" charset="0"/>
              </a:rPr>
            </a:br>
            <a:r>
              <a:rPr lang="en-US" sz="2000" dirty="0">
                <a:latin typeface="Arial" charset="0"/>
              </a:rPr>
              <a:t>(4-bit </a:t>
            </a:r>
            <a:r>
              <a:rPr lang="en-US" sz="2000" dirty="0" err="1">
                <a:latin typeface="Arial" charset="0"/>
              </a:rPr>
              <a:t>exp</a:t>
            </a:r>
            <a:r>
              <a:rPr lang="en-US" sz="2000" dirty="0">
                <a:latin typeface="Arial" charset="0"/>
              </a:rPr>
              <a:t>)</a:t>
            </a:r>
          </a:p>
        </p:txBody>
      </p:sp>
      <p:cxnSp>
        <p:nvCxnSpPr>
          <p:cNvPr id="3" name="Straight Arrow Connector 2"/>
          <p:cNvCxnSpPr>
            <a:stCxn id="676870" idx="3"/>
            <a:endCxn id="8" idx="1"/>
          </p:cNvCxnSpPr>
          <p:nvPr/>
        </p:nvCxnSpPr>
        <p:spPr bwMode="auto">
          <a:xfrm>
            <a:off x="3722115" y="1707972"/>
            <a:ext cx="1239793" cy="4462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5" name="Straight Arrow Connector 4"/>
          <p:cNvCxnSpPr>
            <a:cxnSpLocks/>
            <a:stCxn id="676869" idx="3"/>
            <a:endCxn id="676867" idx="1"/>
          </p:cNvCxnSpPr>
          <p:nvPr/>
        </p:nvCxnSpPr>
        <p:spPr bwMode="auto">
          <a:xfrm>
            <a:off x="3722115" y="3930886"/>
            <a:ext cx="1239793" cy="1"/>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8CFA6914-354E-46AE-8108-31AA732BF5CF}"/>
              </a:ext>
            </a:extLst>
          </p:cNvPr>
          <p:cNvSpPr>
            <a:spLocks noGrp="1"/>
          </p:cNvSpPr>
          <p:nvPr>
            <p:ph type="sldNum" sz="quarter" idx="12"/>
          </p:nvPr>
        </p:nvSpPr>
        <p:spPr/>
        <p:txBody>
          <a:bodyPr/>
          <a:lstStyle/>
          <a:p>
            <a:fld id="{0778C724-3839-4D76-A707-B4C23905D055}" type="slidenum">
              <a:rPr lang="en-US" smtClean="0"/>
              <a:t>39</a:t>
            </a:fld>
            <a:endParaRPr lang="en-US"/>
          </a:p>
        </p:txBody>
      </p:sp>
      <p:sp>
        <p:nvSpPr>
          <p:cNvPr id="14" name="Text Box 5">
            <a:extLst>
              <a:ext uri="{FF2B5EF4-FFF2-40B4-BE49-F238E27FC236}">
                <a16:creationId xmlns:a16="http://schemas.microsoft.com/office/drawing/2014/main" id="{CDFF6936-14DD-41B6-904B-BB48619D5794}"/>
              </a:ext>
            </a:extLst>
          </p:cNvPr>
          <p:cNvSpPr txBox="1">
            <a:spLocks noChangeArrowheads="1"/>
          </p:cNvSpPr>
          <p:nvPr/>
        </p:nvSpPr>
        <p:spPr bwMode="auto">
          <a:xfrm>
            <a:off x="2482322" y="5937578"/>
            <a:ext cx="1239793" cy="400110"/>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Special</a:t>
            </a:r>
          </a:p>
        </p:txBody>
      </p:sp>
      <p:cxnSp>
        <p:nvCxnSpPr>
          <p:cNvPr id="15" name="Straight Arrow Connector 14">
            <a:extLst>
              <a:ext uri="{FF2B5EF4-FFF2-40B4-BE49-F238E27FC236}">
                <a16:creationId xmlns:a16="http://schemas.microsoft.com/office/drawing/2014/main" id="{A3FAC020-9269-4494-AF3E-0D6B06535741}"/>
              </a:ext>
            </a:extLst>
          </p:cNvPr>
          <p:cNvCxnSpPr>
            <a:cxnSpLocks/>
            <a:stCxn id="14" idx="3"/>
            <a:endCxn id="9" idx="1"/>
          </p:cNvCxnSpPr>
          <p:nvPr/>
        </p:nvCxnSpPr>
        <p:spPr bwMode="auto">
          <a:xfrm>
            <a:off x="3722115" y="6137633"/>
            <a:ext cx="1239793" cy="18696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64749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ACDF-78CF-4DB5-5448-5A323F5AA57B}"/>
              </a:ext>
            </a:extLst>
          </p:cNvPr>
          <p:cNvSpPr>
            <a:spLocks noGrp="1"/>
          </p:cNvSpPr>
          <p:nvPr>
            <p:ph type="title"/>
          </p:nvPr>
        </p:nvSpPr>
        <p:spPr/>
        <p:txBody>
          <a:bodyPr/>
          <a:lstStyle/>
          <a:p>
            <a:r>
              <a:rPr lang="en-US" dirty="0"/>
              <a:t>What is hard about floating point?</a:t>
            </a:r>
          </a:p>
        </p:txBody>
      </p:sp>
      <p:sp>
        <p:nvSpPr>
          <p:cNvPr id="3" name="Content Placeholder 2">
            <a:extLst>
              <a:ext uri="{FF2B5EF4-FFF2-40B4-BE49-F238E27FC236}">
                <a16:creationId xmlns:a16="http://schemas.microsoft.com/office/drawing/2014/main" id="{671E03A7-3D7F-742E-EC7A-11697290D18B}"/>
              </a:ext>
            </a:extLst>
          </p:cNvPr>
          <p:cNvSpPr>
            <a:spLocks noGrp="1"/>
          </p:cNvSpPr>
          <p:nvPr>
            <p:ph idx="1"/>
          </p:nvPr>
        </p:nvSpPr>
        <p:spPr/>
        <p:txBody>
          <a:bodyPr/>
          <a:lstStyle/>
          <a:p>
            <a:r>
              <a:rPr lang="en-US" dirty="0"/>
              <a:t>LOTS OF RULES</a:t>
            </a:r>
          </a:p>
          <a:p>
            <a:pPr lvl="1"/>
            <a:r>
              <a:rPr lang="en-US" dirty="0"/>
              <a:t>No, more than that</a:t>
            </a:r>
          </a:p>
          <a:p>
            <a:pPr lvl="1"/>
            <a:endParaRPr lang="en-US" dirty="0"/>
          </a:p>
          <a:p>
            <a:pPr lvl="1"/>
            <a:endParaRPr lang="en-US" dirty="0"/>
          </a:p>
          <a:p>
            <a:r>
              <a:rPr lang="en-US" dirty="0"/>
              <a:t>Homework 2 will give you a chance to practice</a:t>
            </a:r>
          </a:p>
          <a:p>
            <a:endParaRPr lang="en-US" dirty="0"/>
          </a:p>
          <a:p>
            <a:r>
              <a:rPr lang="en-US" dirty="0"/>
              <a:t>Plus on exams you’ll have a notes sheet to write down rules on</a:t>
            </a:r>
          </a:p>
        </p:txBody>
      </p:sp>
      <p:sp>
        <p:nvSpPr>
          <p:cNvPr id="4" name="Slide Number Placeholder 3">
            <a:extLst>
              <a:ext uri="{FF2B5EF4-FFF2-40B4-BE49-F238E27FC236}">
                <a16:creationId xmlns:a16="http://schemas.microsoft.com/office/drawing/2014/main" id="{BDBD65B9-E12E-8159-84A6-340DB06F1B28}"/>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4225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40</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3200400" y="914400"/>
            <a:ext cx="3933173"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834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41</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06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42</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19">
            <a:extLst>
              <a:ext uri="{FF2B5EF4-FFF2-40B4-BE49-F238E27FC236}">
                <a16:creationId xmlns:a16="http://schemas.microsoft.com/office/drawing/2014/main" id="{A347DD0E-2961-4207-80AB-47908C6307D9}"/>
              </a:ext>
            </a:extLst>
          </p:cNvPr>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7" name="Line 20">
            <a:extLst>
              <a:ext uri="{FF2B5EF4-FFF2-40B4-BE49-F238E27FC236}">
                <a16:creationId xmlns:a16="http://schemas.microsoft.com/office/drawing/2014/main" id="{4F6D548F-CA5A-4E8D-85E5-EF6425CC5588}"/>
              </a:ext>
            </a:extLst>
          </p:cNvPr>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8" name="Rectangle 27">
            <a:extLst>
              <a:ext uri="{FF2B5EF4-FFF2-40B4-BE49-F238E27FC236}">
                <a16:creationId xmlns:a16="http://schemas.microsoft.com/office/drawing/2014/main" id="{77FCDBF6-1314-46DA-8B21-6A39250863A6}"/>
              </a:ext>
            </a:extLst>
          </p:cNvPr>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30" name="Rectangle 29">
            <a:extLst>
              <a:ext uri="{FF2B5EF4-FFF2-40B4-BE49-F238E27FC236}">
                <a16:creationId xmlns:a16="http://schemas.microsoft.com/office/drawing/2014/main" id="{AE0A3E9B-DF72-4920-91D7-F22A802C27C5}"/>
              </a:ext>
            </a:extLst>
          </p:cNvPr>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31" name="Rectangle 30">
            <a:extLst>
              <a:ext uri="{FF2B5EF4-FFF2-40B4-BE49-F238E27FC236}">
                <a16:creationId xmlns:a16="http://schemas.microsoft.com/office/drawing/2014/main" id="{4E4AFD68-FF78-4E7C-B804-015FC8CBCB4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4037831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43</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3120570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7605191" cy="5755422"/>
          </a:xfrm>
          <a:prstGeom prst="rect">
            <a:avLst/>
          </a:prstGeom>
          <a:noFill/>
          <a:ln w="25400">
            <a:noFill/>
            <a:miter lim="800000"/>
            <a:headEnd/>
            <a:tailEnd/>
          </a:ln>
          <a:effectLst/>
        </p:spPr>
        <p:txBody>
          <a:bodyPr wrap="squar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r>
              <a:rPr lang="en-US" sz="1600" b="1" dirty="0">
                <a:solidFill>
                  <a:schemeClr val="accent1">
                    <a:lumMod val="50000"/>
                  </a:schemeClr>
                </a:solidFill>
              </a:rPr>
              <a:t>Notes of Interest</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44</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
        <p:nvSpPr>
          <p:cNvPr id="29" name="Text Box 4">
            <a:extLst>
              <a:ext uri="{FF2B5EF4-FFF2-40B4-BE49-F238E27FC236}">
                <a16:creationId xmlns:a16="http://schemas.microsoft.com/office/drawing/2014/main" id="{FC5CD965-F5F3-4186-9D99-3325EB7CE465}"/>
              </a:ext>
            </a:extLst>
          </p:cNvPr>
          <p:cNvSpPr txBox="1">
            <a:spLocks noChangeArrowheads="1"/>
          </p:cNvSpPr>
          <p:nvPr/>
        </p:nvSpPr>
        <p:spPr bwMode="auto">
          <a:xfrm>
            <a:off x="8499475" y="1614488"/>
            <a:ext cx="1657350" cy="366712"/>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closest to zero</a:t>
            </a:r>
          </a:p>
        </p:txBody>
      </p:sp>
      <p:sp>
        <p:nvSpPr>
          <p:cNvPr id="30" name="Text Box 5">
            <a:extLst>
              <a:ext uri="{FF2B5EF4-FFF2-40B4-BE49-F238E27FC236}">
                <a16:creationId xmlns:a16="http://schemas.microsoft.com/office/drawing/2014/main" id="{9DC3718B-753B-49AD-B1ED-B357F67A22AE}"/>
              </a:ext>
            </a:extLst>
          </p:cNvPr>
          <p:cNvSpPr txBox="1">
            <a:spLocks noChangeArrowheads="1"/>
          </p:cNvSpPr>
          <p:nvPr/>
        </p:nvSpPr>
        <p:spPr bwMode="auto">
          <a:xfrm>
            <a:off x="8483600" y="2543176"/>
            <a:ext cx="1708150" cy="366713"/>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largest </a:t>
            </a:r>
            <a:r>
              <a:rPr lang="en-US" dirty="0" err="1">
                <a:solidFill>
                  <a:schemeClr val="accent1">
                    <a:lumMod val="50000"/>
                  </a:schemeClr>
                </a:solidFill>
                <a:latin typeface="Helvetica" pitchFamily="34" charset="0"/>
              </a:rPr>
              <a:t>denorm</a:t>
            </a:r>
            <a:endParaRPr lang="en-US" dirty="0">
              <a:solidFill>
                <a:schemeClr val="accent1">
                  <a:lumMod val="50000"/>
                </a:schemeClr>
              </a:solidFill>
              <a:latin typeface="Helvetica" pitchFamily="34" charset="0"/>
            </a:endParaRPr>
          </a:p>
        </p:txBody>
      </p:sp>
      <p:sp>
        <p:nvSpPr>
          <p:cNvPr id="31" name="Text Box 6">
            <a:extLst>
              <a:ext uri="{FF2B5EF4-FFF2-40B4-BE49-F238E27FC236}">
                <a16:creationId xmlns:a16="http://schemas.microsoft.com/office/drawing/2014/main" id="{34370392-B104-4323-BC63-12E1DF312CAB}"/>
              </a:ext>
            </a:extLst>
          </p:cNvPr>
          <p:cNvSpPr txBox="1">
            <a:spLocks noChangeArrowheads="1"/>
          </p:cNvSpPr>
          <p:nvPr/>
        </p:nvSpPr>
        <p:spPr bwMode="auto">
          <a:xfrm>
            <a:off x="8499475" y="2933700"/>
            <a:ext cx="2078827" cy="369332"/>
          </a:xfrm>
          <a:prstGeom prst="rect">
            <a:avLst/>
          </a:prstGeom>
          <a:noFill/>
          <a:ln w="25400">
            <a:noFill/>
            <a:miter lim="800000"/>
            <a:headEnd/>
            <a:tailEnd/>
          </a:ln>
          <a:effectLst/>
        </p:spPr>
        <p:txBody>
          <a:bodyPr wrap="square">
            <a:spAutoFit/>
          </a:bodyPr>
          <a:lstStyle/>
          <a:p>
            <a:pPr algn="l" eaLnBrk="0" hangingPunct="0"/>
            <a:r>
              <a:rPr lang="en-US" dirty="0">
                <a:solidFill>
                  <a:schemeClr val="accent1">
                    <a:lumMod val="50000"/>
                  </a:schemeClr>
                </a:solidFill>
                <a:latin typeface="Helvetica" pitchFamily="34" charset="0"/>
              </a:rPr>
              <a:t>smallest norm &gt; 0</a:t>
            </a:r>
          </a:p>
        </p:txBody>
      </p:sp>
      <p:sp>
        <p:nvSpPr>
          <p:cNvPr id="32" name="Text Box 7">
            <a:extLst>
              <a:ext uri="{FF2B5EF4-FFF2-40B4-BE49-F238E27FC236}">
                <a16:creationId xmlns:a16="http://schemas.microsoft.com/office/drawing/2014/main" id="{ACBB0297-9B1E-4C03-8F89-E1C12681FE0D}"/>
              </a:ext>
            </a:extLst>
          </p:cNvPr>
          <p:cNvSpPr txBox="1">
            <a:spLocks noChangeArrowheads="1"/>
          </p:cNvSpPr>
          <p:nvPr/>
        </p:nvSpPr>
        <p:spPr bwMode="auto">
          <a:xfrm>
            <a:off x="8499474" y="3848101"/>
            <a:ext cx="2247857" cy="366713"/>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below</a:t>
            </a:r>
          </a:p>
        </p:txBody>
      </p:sp>
      <p:sp>
        <p:nvSpPr>
          <p:cNvPr id="33" name="Text Box 8">
            <a:extLst>
              <a:ext uri="{FF2B5EF4-FFF2-40B4-BE49-F238E27FC236}">
                <a16:creationId xmlns:a16="http://schemas.microsoft.com/office/drawing/2014/main" id="{56EC8CDD-FE5D-4BEC-9487-E77E23671EAD}"/>
              </a:ext>
            </a:extLst>
          </p:cNvPr>
          <p:cNvSpPr txBox="1">
            <a:spLocks noChangeArrowheads="1"/>
          </p:cNvSpPr>
          <p:nvPr/>
        </p:nvSpPr>
        <p:spPr bwMode="auto">
          <a:xfrm>
            <a:off x="8499474" y="4271963"/>
            <a:ext cx="2228806"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above</a:t>
            </a:r>
          </a:p>
        </p:txBody>
      </p:sp>
      <p:sp>
        <p:nvSpPr>
          <p:cNvPr id="34" name="Text Box 16">
            <a:extLst>
              <a:ext uri="{FF2B5EF4-FFF2-40B4-BE49-F238E27FC236}">
                <a16:creationId xmlns:a16="http://schemas.microsoft.com/office/drawing/2014/main" id="{517A9961-18B5-431F-BD0D-C61111823F34}"/>
              </a:ext>
            </a:extLst>
          </p:cNvPr>
          <p:cNvSpPr txBox="1">
            <a:spLocks noChangeArrowheads="1"/>
          </p:cNvSpPr>
          <p:nvPr/>
        </p:nvSpPr>
        <p:spPr bwMode="auto">
          <a:xfrm>
            <a:off x="8599118" y="5253038"/>
            <a:ext cx="1567232"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largest norm</a:t>
            </a:r>
          </a:p>
        </p:txBody>
      </p:sp>
      <p:sp>
        <p:nvSpPr>
          <p:cNvPr id="35" name="Text Box 6">
            <a:extLst>
              <a:ext uri="{FF2B5EF4-FFF2-40B4-BE49-F238E27FC236}">
                <a16:creationId xmlns:a16="http://schemas.microsoft.com/office/drawing/2014/main" id="{D93AD658-86A0-4561-BE05-9467AA8EAA36}"/>
              </a:ext>
            </a:extLst>
          </p:cNvPr>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36" name="Text Box 6">
            <a:extLst>
              <a:ext uri="{FF2B5EF4-FFF2-40B4-BE49-F238E27FC236}">
                <a16:creationId xmlns:a16="http://schemas.microsoft.com/office/drawing/2014/main" id="{F222C9BE-308B-4754-8416-F2C0FC5E4D3B}"/>
              </a:ext>
            </a:extLst>
          </p:cNvPr>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Tree>
    <p:extLst>
      <p:ext uri="{BB962C8B-B14F-4D97-AF65-F5344CB8AC3E}">
        <p14:creationId xmlns:p14="http://schemas.microsoft.com/office/powerpoint/2010/main" val="1212415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9" name="Rectangle 7"/>
          <p:cNvSpPr>
            <a:spLocks noGrp="1" noChangeArrowheads="1"/>
          </p:cNvSpPr>
          <p:nvPr>
            <p:ph type="title"/>
          </p:nvPr>
        </p:nvSpPr>
        <p:spPr/>
        <p:txBody>
          <a:bodyPr/>
          <a:lstStyle/>
          <a:p>
            <a:r>
              <a:rPr lang="en-US" dirty="0"/>
              <a:t>Distribution of Values</a:t>
            </a:r>
          </a:p>
        </p:txBody>
      </p:sp>
      <p:sp>
        <p:nvSpPr>
          <p:cNvPr id="678920" name="Rectangle 8"/>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err="1"/>
              <a:t>frac</a:t>
            </a:r>
            <a:r>
              <a:rPr lang="en-US" sz="2000" dirty="0"/>
              <a:t> = 2 fraction bits</a:t>
            </a:r>
          </a:p>
          <a:p>
            <a:pPr lvl="1"/>
            <a:r>
              <a:rPr lang="en-US" sz="2000" dirty="0"/>
              <a:t>Bias is 3 (2</a:t>
            </a:r>
            <a:r>
              <a:rPr lang="en-US" sz="2000" baseline="30000" dirty="0"/>
              <a:t>3-1</a:t>
            </a:r>
            <a:r>
              <a:rPr lang="en-US" sz="2000" dirty="0"/>
              <a:t>-1)</a:t>
            </a:r>
          </a:p>
          <a:p>
            <a:pPr lvl="1"/>
            <a:endParaRPr lang="en-US" sz="2000" dirty="0"/>
          </a:p>
          <a:p>
            <a:r>
              <a:rPr lang="en-US" sz="2400" dirty="0"/>
              <a:t>Notice how the distribution gets denser toward zero.</a:t>
            </a:r>
            <a:r>
              <a:rPr lang="en-US" dirty="0"/>
              <a:t> </a:t>
            </a:r>
          </a:p>
        </p:txBody>
      </p:sp>
      <p:graphicFrame>
        <p:nvGraphicFramePr>
          <p:cNvPr id="7" name="Object 4"/>
          <p:cNvGraphicFramePr>
            <a:graphicFrameLocks noChangeAspect="1"/>
          </p:cNvGraphicFramePr>
          <p:nvPr>
            <p:extLst>
              <p:ext uri="{D42A27DB-BD31-4B8C-83A1-F6EECF244321}">
                <p14:modId xmlns:p14="http://schemas.microsoft.com/office/powerpoint/2010/main" val="2868023071"/>
              </p:ext>
            </p:extLst>
          </p:nvPr>
        </p:nvGraphicFramePr>
        <p:xfrm>
          <a:off x="1905000" y="4038601"/>
          <a:ext cx="8229600" cy="10953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997254" y="4201180"/>
            <a:ext cx="641522" cy="523220"/>
          </a:xfrm>
          <a:prstGeom prst="rect">
            <a:avLst/>
          </a:prstGeom>
          <a:solidFill>
            <a:schemeClr val="bg1"/>
          </a:solidFill>
        </p:spPr>
        <p:txBody>
          <a:bodyPr wrap="none" rtlCol="0">
            <a:spAutoFit/>
          </a:bodyPr>
          <a:lstStyle/>
          <a:p>
            <a:r>
              <a:rPr lang="en-US" sz="2800" dirty="0"/>
              <a:t>-∞</a:t>
            </a:r>
          </a:p>
        </p:txBody>
      </p:sp>
      <p:sp>
        <p:nvSpPr>
          <p:cNvPr id="9" name="TextBox 8"/>
          <p:cNvSpPr txBox="1"/>
          <p:nvPr/>
        </p:nvSpPr>
        <p:spPr>
          <a:xfrm>
            <a:off x="9497029" y="4191000"/>
            <a:ext cx="772969" cy="523220"/>
          </a:xfrm>
          <a:prstGeom prst="rect">
            <a:avLst/>
          </a:prstGeom>
          <a:solidFill>
            <a:schemeClr val="bg1"/>
          </a:solidFill>
        </p:spPr>
        <p:txBody>
          <a:bodyPr wrap="none" rtlCol="0">
            <a:spAutoFit/>
          </a:bodyPr>
          <a:lstStyle/>
          <a:p>
            <a:r>
              <a:rPr lang="en-US" sz="2800" dirty="0"/>
              <a:t>+∞</a:t>
            </a:r>
          </a:p>
        </p:txBody>
      </p:sp>
      <p:sp>
        <p:nvSpPr>
          <p:cNvPr id="2" name="Slide Number Placeholder 1">
            <a:extLst>
              <a:ext uri="{FF2B5EF4-FFF2-40B4-BE49-F238E27FC236}">
                <a16:creationId xmlns:a16="http://schemas.microsoft.com/office/drawing/2014/main" id="{620DDF6B-C069-42A9-9E3F-D95F6DDD14DE}"/>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31468557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Grp="1" noChangeArrowheads="1"/>
          </p:cNvSpPr>
          <p:nvPr>
            <p:ph type="title"/>
          </p:nvPr>
        </p:nvSpPr>
        <p:spPr/>
        <p:txBody>
          <a:bodyPr/>
          <a:lstStyle/>
          <a:p>
            <a:r>
              <a:rPr lang="en-US" dirty="0"/>
              <a:t>Distribution of Values (Close-up View)</a:t>
            </a:r>
          </a:p>
        </p:txBody>
      </p:sp>
      <p:sp>
        <p:nvSpPr>
          <p:cNvPr id="679942" name="Rectangle 6"/>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a:t>frac = 2 fraction bits</a:t>
            </a:r>
          </a:p>
          <a:p>
            <a:pPr lvl="1"/>
            <a:r>
              <a:rPr lang="en-US" sz="2000" dirty="0"/>
              <a:t>Bias is 3</a:t>
            </a:r>
            <a:r>
              <a:rPr lang="en-US" dirty="0"/>
              <a:t> </a:t>
            </a:r>
            <a:r>
              <a:rPr lang="en-US" sz="2000" dirty="0"/>
              <a:t>(2</a:t>
            </a:r>
            <a:r>
              <a:rPr lang="en-US" sz="2000" baseline="30000" dirty="0"/>
              <a:t>3-1</a:t>
            </a:r>
            <a:r>
              <a:rPr lang="en-US" sz="2000" dirty="0"/>
              <a:t>-1)</a:t>
            </a:r>
          </a:p>
          <a:p>
            <a:r>
              <a:rPr lang="en-US" sz="2400" dirty="0"/>
              <a:t>Smooth transition between normalized and de-normalized numbers due to definition E = 1 - Bias for denormalized values</a:t>
            </a:r>
          </a:p>
          <a:p>
            <a:pPr lvl="1"/>
            <a:r>
              <a:rPr lang="en-US" sz="2000" dirty="0"/>
              <a:t>Zeros are denormalized numbers too! (+0 and -0)</a:t>
            </a:r>
          </a:p>
          <a:p>
            <a:endParaRPr lang="en-US" sz="2400" dirty="0"/>
          </a:p>
          <a:p>
            <a:endParaRPr lang="en-US" dirty="0"/>
          </a:p>
          <a:p>
            <a:endParaRPr lang="en-US" dirty="0"/>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656419438"/>
              </p:ext>
            </p:extLst>
          </p:nvPr>
        </p:nvGraphicFramePr>
        <p:xfrm>
          <a:off x="1828800" y="4648200"/>
          <a:ext cx="8335962" cy="1104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10830951-063C-473F-9E6F-1A6D6FF5BA52}"/>
              </a:ext>
            </a:extLst>
          </p:cNvPr>
          <p:cNvSpPr>
            <a:spLocks noGrp="1"/>
          </p:cNvSpPr>
          <p:nvPr>
            <p:ph type="sldNum" sz="quarter" idx="12"/>
          </p:nvPr>
        </p:nvSpPr>
        <p:spPr/>
        <p:txBody>
          <a:bodyPr/>
          <a:lstStyle/>
          <a:p>
            <a:fld id="{0778C724-3839-4D76-A707-B4C23905D055}" type="slidenum">
              <a:rPr lang="en-US" smtClean="0"/>
              <a:t>46</a:t>
            </a:fld>
            <a:endParaRPr lang="en-US"/>
          </a:p>
        </p:txBody>
      </p:sp>
      <p:sp>
        <p:nvSpPr>
          <p:cNvPr id="15" name="Rectangle 4">
            <a:extLst>
              <a:ext uri="{FF2B5EF4-FFF2-40B4-BE49-F238E27FC236}">
                <a16:creationId xmlns:a16="http://schemas.microsoft.com/office/drawing/2014/main" id="{A346DCD9-43A2-446B-B3CD-C33FF4EF98B4}"/>
              </a:ext>
            </a:extLst>
          </p:cNvPr>
          <p:cNvSpPr>
            <a:spLocks noChangeArrowheads="1"/>
          </p:cNvSpPr>
          <p:nvPr/>
        </p:nvSpPr>
        <p:spPr bwMode="auto">
          <a:xfrm>
            <a:off x="5198459" y="1571222"/>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16" name="Rectangle 5">
            <a:extLst>
              <a:ext uri="{FF2B5EF4-FFF2-40B4-BE49-F238E27FC236}">
                <a16:creationId xmlns:a16="http://schemas.microsoft.com/office/drawing/2014/main" id="{1BD920E5-12D8-42FA-9C13-E607E3E7E13A}"/>
              </a:ext>
            </a:extLst>
          </p:cNvPr>
          <p:cNvSpPr>
            <a:spLocks noChangeArrowheads="1"/>
          </p:cNvSpPr>
          <p:nvPr/>
        </p:nvSpPr>
        <p:spPr bwMode="auto">
          <a:xfrm>
            <a:off x="5503259" y="1571222"/>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17" name="Rectangle 6">
            <a:extLst>
              <a:ext uri="{FF2B5EF4-FFF2-40B4-BE49-F238E27FC236}">
                <a16:creationId xmlns:a16="http://schemas.microsoft.com/office/drawing/2014/main" id="{DFCE6AA7-4AFF-4D57-BB6B-C5D92D9E54C7}"/>
              </a:ext>
            </a:extLst>
          </p:cNvPr>
          <p:cNvSpPr>
            <a:spLocks noChangeArrowheads="1"/>
          </p:cNvSpPr>
          <p:nvPr/>
        </p:nvSpPr>
        <p:spPr bwMode="auto">
          <a:xfrm>
            <a:off x="7255859" y="1571222"/>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18" name="Text Box 7">
            <a:extLst>
              <a:ext uri="{FF2B5EF4-FFF2-40B4-BE49-F238E27FC236}">
                <a16:creationId xmlns:a16="http://schemas.microsoft.com/office/drawing/2014/main" id="{405072CF-0053-41F5-8726-FB219800AB73}"/>
              </a:ext>
            </a:extLst>
          </p:cNvPr>
          <p:cNvSpPr txBox="1">
            <a:spLocks noChangeArrowheads="1"/>
          </p:cNvSpPr>
          <p:nvPr/>
        </p:nvSpPr>
        <p:spPr bwMode="auto">
          <a:xfrm>
            <a:off x="8932260" y="1264835"/>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19" name="Text Box 8">
            <a:extLst>
              <a:ext uri="{FF2B5EF4-FFF2-40B4-BE49-F238E27FC236}">
                <a16:creationId xmlns:a16="http://schemas.microsoft.com/office/drawing/2014/main" id="{C21F370E-F423-4512-B157-27EBD68ACA4C}"/>
              </a:ext>
            </a:extLst>
          </p:cNvPr>
          <p:cNvSpPr txBox="1">
            <a:spLocks noChangeArrowheads="1"/>
          </p:cNvSpPr>
          <p:nvPr/>
        </p:nvSpPr>
        <p:spPr bwMode="auto">
          <a:xfrm>
            <a:off x="7230102"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1</a:t>
            </a:r>
          </a:p>
        </p:txBody>
      </p:sp>
      <p:sp>
        <p:nvSpPr>
          <p:cNvPr id="20" name="Text Box 9">
            <a:extLst>
              <a:ext uri="{FF2B5EF4-FFF2-40B4-BE49-F238E27FC236}">
                <a16:creationId xmlns:a16="http://schemas.microsoft.com/office/drawing/2014/main" id="{72B0D60B-DDD6-41A5-B152-0E1967AEF2D6}"/>
              </a:ext>
            </a:extLst>
          </p:cNvPr>
          <p:cNvSpPr txBox="1">
            <a:spLocks noChangeArrowheads="1"/>
          </p:cNvSpPr>
          <p:nvPr/>
        </p:nvSpPr>
        <p:spPr bwMode="auto">
          <a:xfrm>
            <a:off x="7027260"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2</a:t>
            </a:r>
          </a:p>
        </p:txBody>
      </p:sp>
      <p:sp>
        <p:nvSpPr>
          <p:cNvPr id="21" name="Text Box 10">
            <a:extLst>
              <a:ext uri="{FF2B5EF4-FFF2-40B4-BE49-F238E27FC236}">
                <a16:creationId xmlns:a16="http://schemas.microsoft.com/office/drawing/2014/main" id="{536E8824-0E09-4A3C-82C0-014F78F0214F}"/>
              </a:ext>
            </a:extLst>
          </p:cNvPr>
          <p:cNvSpPr txBox="1">
            <a:spLocks noChangeArrowheads="1"/>
          </p:cNvSpPr>
          <p:nvPr/>
        </p:nvSpPr>
        <p:spPr bwMode="auto">
          <a:xfrm>
            <a:off x="5449285"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4</a:t>
            </a:r>
          </a:p>
        </p:txBody>
      </p:sp>
      <p:sp>
        <p:nvSpPr>
          <p:cNvPr id="22" name="Text Box 11">
            <a:extLst>
              <a:ext uri="{FF2B5EF4-FFF2-40B4-BE49-F238E27FC236}">
                <a16:creationId xmlns:a16="http://schemas.microsoft.com/office/drawing/2014/main" id="{15C7396D-5A95-499E-8F63-ECDB0178FC67}"/>
              </a:ext>
            </a:extLst>
          </p:cNvPr>
          <p:cNvSpPr txBox="1">
            <a:spLocks noChangeArrowheads="1"/>
          </p:cNvSpPr>
          <p:nvPr/>
        </p:nvSpPr>
        <p:spPr bwMode="auto">
          <a:xfrm>
            <a:off x="5272201"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5</a:t>
            </a:r>
          </a:p>
        </p:txBody>
      </p:sp>
    </p:spTree>
    <p:extLst>
      <p:ext uri="{BB962C8B-B14F-4D97-AF65-F5344CB8AC3E}">
        <p14:creationId xmlns:p14="http://schemas.microsoft.com/office/powerpoint/2010/main" val="4263565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b="1"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74100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Floating Point Operations</a:t>
            </a:r>
          </a:p>
        </p:txBody>
      </p:sp>
      <p:sp>
        <p:nvSpPr>
          <p:cNvPr id="681992" name="Rectangle 8"/>
          <p:cNvSpPr>
            <a:spLocks noGrp="1" noChangeArrowheads="1"/>
          </p:cNvSpPr>
          <p:nvPr>
            <p:ph idx="1"/>
          </p:nvPr>
        </p:nvSpPr>
        <p:spPr>
          <a:xfrm>
            <a:off x="607595" y="1142999"/>
            <a:ext cx="10972800" cy="5326694"/>
          </a:xfrm>
        </p:spPr>
        <p:txBody>
          <a:bodyPr>
            <a:normAutofit fontScale="92500" lnSpcReduction="20000"/>
          </a:bodyPr>
          <a:lstStyle/>
          <a:p>
            <a:r>
              <a:rPr lang="en-US" dirty="0"/>
              <a:t>Conceptual view</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endParaRPr lang="en-US" dirty="0">
              <a:latin typeface="Courier New" pitchFamily="49" charset="0"/>
              <a:cs typeface="Courier New" pitchFamily="49" charset="0"/>
            </a:endParaRPr>
          </a:p>
          <a:p>
            <a:r>
              <a:rPr lang="en-US" dirty="0"/>
              <a:t>First compute exact, mathematical result</a:t>
            </a:r>
          </a:p>
          <a:p>
            <a:pPr lvl="1"/>
            <a:r>
              <a:rPr lang="en-US" dirty="0"/>
              <a:t>As a human: convert to decimal first, do math in decimal</a:t>
            </a:r>
          </a:p>
          <a:p>
            <a:pPr lvl="1"/>
            <a:endParaRPr lang="en-US" dirty="0"/>
          </a:p>
          <a:p>
            <a:r>
              <a:rPr lang="en-US" dirty="0"/>
              <a:t>Then make it fit into desired precision</a:t>
            </a:r>
          </a:p>
          <a:p>
            <a:pPr lvl="1"/>
            <a:r>
              <a:rPr lang="en-US" b="1" i="1" dirty="0"/>
              <a:t>Step 1</a:t>
            </a:r>
            <a:r>
              <a:rPr lang="en-US" i="1" dirty="0"/>
              <a:t>:</a:t>
            </a:r>
            <a:r>
              <a:rPr lang="en-US" dirty="0"/>
              <a:t> Determine frac, exp</a:t>
            </a:r>
          </a:p>
          <a:p>
            <a:pPr lvl="2"/>
            <a:r>
              <a:rPr lang="en-US" dirty="0" err="1"/>
              <a:t>Frac</a:t>
            </a:r>
            <a:r>
              <a:rPr lang="en-US" dirty="0"/>
              <a:t> must be of the form 1.xxxx (0.xxx if </a:t>
            </a:r>
            <a:r>
              <a:rPr lang="en-US" dirty="0" err="1"/>
              <a:t>denormalized</a:t>
            </a:r>
            <a:r>
              <a:rPr lang="en-US" dirty="0"/>
              <a:t>)</a:t>
            </a:r>
          </a:p>
          <a:p>
            <a:pPr lvl="2"/>
            <a:r>
              <a:rPr lang="en-US" dirty="0"/>
              <a:t>Change exp if needed to get frac to that form (e.g., result is 101.xxx)</a:t>
            </a:r>
            <a:br>
              <a:rPr lang="en-US" dirty="0"/>
            </a:br>
            <a:endParaRPr lang="en-US" dirty="0"/>
          </a:p>
          <a:p>
            <a:pPr lvl="1"/>
            <a:r>
              <a:rPr lang="en-US" b="1" i="1" dirty="0"/>
              <a:t>Step 2</a:t>
            </a:r>
            <a:r>
              <a:rPr lang="en-US" i="1" dirty="0"/>
              <a:t>:</a:t>
            </a:r>
            <a:r>
              <a:rPr lang="en-US" dirty="0"/>
              <a:t> Possibly overflow if exponent too is large</a:t>
            </a:r>
          </a:p>
          <a:p>
            <a:pPr lvl="2"/>
            <a:r>
              <a:rPr lang="en-US" dirty="0"/>
              <a:t>Unlike integer overflow, result is mathematically reasonable: infinity</a:t>
            </a:r>
            <a:br>
              <a:rPr lang="en-US" dirty="0"/>
            </a:br>
            <a:endParaRPr lang="en-US" dirty="0"/>
          </a:p>
          <a:p>
            <a:pPr lvl="1"/>
            <a:r>
              <a:rPr lang="en-US" b="1" i="1" dirty="0"/>
              <a:t>Step 3</a:t>
            </a:r>
            <a:r>
              <a:rPr lang="en-US" i="1" dirty="0"/>
              <a:t>:</a:t>
            </a:r>
            <a:r>
              <a:rPr lang="en-US" dirty="0"/>
              <a:t> Possibly round to fit into frac if we have too many mantissa bits</a:t>
            </a:r>
          </a:p>
        </p:txBody>
      </p:sp>
      <p:sp>
        <p:nvSpPr>
          <p:cNvPr id="2" name="Slide Number Placeholder 1">
            <a:extLst>
              <a:ext uri="{FF2B5EF4-FFF2-40B4-BE49-F238E27FC236}">
                <a16:creationId xmlns:a16="http://schemas.microsoft.com/office/drawing/2014/main" id="{E1EA24EE-A2FB-4A35-9B0B-12D9C6397D66}"/>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25484292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428040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2897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26333815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$2	 $2	 –$2</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1768800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4" name="Rectangle 6"/>
          <p:cNvSpPr>
            <a:spLocks noGrp="1" noChangeArrowheads="1"/>
          </p:cNvSpPr>
          <p:nvPr>
            <p:ph type="title"/>
          </p:nvPr>
        </p:nvSpPr>
        <p:spPr/>
        <p:txBody>
          <a:bodyPr/>
          <a:lstStyle/>
          <a:p>
            <a:r>
              <a:rPr lang="en-US" dirty="0"/>
              <a:t>Closer Look at Round-to-even</a:t>
            </a:r>
          </a:p>
        </p:txBody>
      </p:sp>
      <p:sp>
        <p:nvSpPr>
          <p:cNvPr id="683015" name="Rectangle 7"/>
          <p:cNvSpPr>
            <a:spLocks noGrp="1" noChangeArrowheads="1"/>
          </p:cNvSpPr>
          <p:nvPr>
            <p:ph idx="1"/>
          </p:nvPr>
        </p:nvSpPr>
        <p:spPr/>
        <p:txBody>
          <a:bodyPr>
            <a:normAutofit/>
          </a:bodyPr>
          <a:lstStyle/>
          <a:p>
            <a:r>
              <a:rPr lang="en-US" dirty="0"/>
              <a:t>Rounding to other decimal places than the decimal point</a:t>
            </a:r>
          </a:p>
          <a:p>
            <a:pPr lvl="1"/>
            <a:r>
              <a:rPr lang="en-US" dirty="0"/>
              <a:t>When exactly halfway between two possible values</a:t>
            </a:r>
          </a:p>
          <a:p>
            <a:pPr lvl="2"/>
            <a:r>
              <a:rPr lang="en-US" dirty="0"/>
              <a:t>Round so that least significant digit is even</a:t>
            </a:r>
          </a:p>
          <a:p>
            <a:pPr lvl="2"/>
            <a:endParaRPr lang="en-US" dirty="0"/>
          </a:p>
          <a:p>
            <a:pPr lvl="1"/>
            <a:r>
              <a:rPr lang="en-US" dirty="0"/>
              <a:t>E.g., round to nearest hundredth (i.e., 2 decimal digits in fractional part)</a:t>
            </a:r>
          </a:p>
          <a:p>
            <a:pPr lvl="2"/>
            <a:r>
              <a:rPr lang="en-US" dirty="0"/>
              <a:t>1.23</a:t>
            </a:r>
            <a:r>
              <a:rPr lang="en-US" b="1" i="1" u="sng" dirty="0"/>
              <a:t>49999</a:t>
            </a:r>
            <a:r>
              <a:rPr lang="en-US" dirty="0"/>
              <a:t>	 =&gt; 1.23	(Less than half way)</a:t>
            </a:r>
            <a:br>
              <a:rPr lang="en-US" dirty="0"/>
            </a:br>
            <a:endParaRPr lang="en-US" dirty="0"/>
          </a:p>
          <a:p>
            <a:pPr lvl="2"/>
            <a:r>
              <a:rPr lang="en-US" dirty="0"/>
              <a:t>1.23</a:t>
            </a:r>
            <a:r>
              <a:rPr lang="en-US" b="1" i="1" u="sng" dirty="0"/>
              <a:t>50001</a:t>
            </a:r>
            <a:r>
              <a:rPr lang="en-US" dirty="0"/>
              <a:t>	 =&gt; 1.24	(Greater than half way)</a:t>
            </a:r>
            <a:br>
              <a:rPr lang="en-US" dirty="0"/>
            </a:br>
            <a:endParaRPr lang="en-US" dirty="0"/>
          </a:p>
          <a:p>
            <a:pPr lvl="2"/>
            <a:r>
              <a:rPr lang="en-US" dirty="0"/>
              <a:t>1.23</a:t>
            </a:r>
            <a:r>
              <a:rPr lang="en-US" b="1" i="1" u="sng" dirty="0"/>
              <a:t>50000</a:t>
            </a:r>
            <a:r>
              <a:rPr lang="en-US" dirty="0"/>
              <a:t>	 =&gt; 1.24	(Half way—round to even)</a:t>
            </a:r>
            <a:br>
              <a:rPr lang="en-US" dirty="0"/>
            </a:br>
            <a:endParaRPr lang="en-US" dirty="0"/>
          </a:p>
          <a:p>
            <a:pPr lvl="2"/>
            <a:r>
              <a:rPr lang="en-US" dirty="0"/>
              <a:t>1.24</a:t>
            </a:r>
            <a:r>
              <a:rPr lang="en-US" b="1" i="1" u="sng" dirty="0"/>
              <a:t>50000</a:t>
            </a:r>
            <a:r>
              <a:rPr lang="en-US" dirty="0"/>
              <a:t>	 =&gt; 1.24	(Half way—round to even)</a:t>
            </a:r>
          </a:p>
        </p:txBody>
      </p:sp>
      <p:sp>
        <p:nvSpPr>
          <p:cNvPr id="2" name="Slide Number Placeholder 1">
            <a:extLst>
              <a:ext uri="{FF2B5EF4-FFF2-40B4-BE49-F238E27FC236}">
                <a16:creationId xmlns:a16="http://schemas.microsoft.com/office/drawing/2014/main" id="{EDA08E27-86DD-4F27-9504-7D4681B16712}"/>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432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0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30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30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30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dirty="0"/>
              <a:t>Rounding Binary Numbers</a:t>
            </a:r>
          </a:p>
        </p:txBody>
      </p:sp>
      <p:sp>
        <p:nvSpPr>
          <p:cNvPr id="684039" name="Rectangle 7"/>
          <p:cNvSpPr>
            <a:spLocks noGrp="1" noChangeArrowheads="1"/>
          </p:cNvSpPr>
          <p:nvPr>
            <p:ph idx="1"/>
          </p:nvPr>
        </p:nvSpPr>
        <p:spPr/>
        <p:txBody>
          <a:bodyPr>
            <a:normAutofit lnSpcReduction="10000"/>
          </a:bodyPr>
          <a:lstStyle/>
          <a:p>
            <a:r>
              <a:rPr lang="en-US" dirty="0"/>
              <a:t>Binary fractional numbers</a:t>
            </a:r>
          </a:p>
          <a:p>
            <a:pPr lvl="1"/>
            <a:r>
              <a:rPr lang="en-US" dirty="0"/>
              <a:t>Are “even” when least significant bit is 0</a:t>
            </a:r>
          </a:p>
          <a:p>
            <a:pPr lvl="1"/>
            <a:r>
              <a:rPr lang="en-US" dirty="0"/>
              <a:t>Are half-way when bits to right of rounding position = 100…0</a:t>
            </a:r>
            <a:r>
              <a:rPr lang="en-US" baseline="-25000" dirty="0"/>
              <a:t>2</a:t>
            </a:r>
            <a:r>
              <a:rPr lang="en-US" dirty="0"/>
              <a:t> </a:t>
            </a:r>
            <a:br>
              <a:rPr lang="en-US" dirty="0"/>
            </a:br>
            <a:r>
              <a:rPr lang="en-US" dirty="0"/>
              <a:t>General form </a:t>
            </a:r>
            <a:r>
              <a:rPr lang="en-US" i="1" dirty="0"/>
              <a:t>XX</a:t>
            </a:r>
            <a:r>
              <a:rPr lang="is-IS" i="1" dirty="0"/>
              <a:t>…</a:t>
            </a:r>
            <a:r>
              <a:rPr lang="en-US" i="1" dirty="0"/>
              <a:t>X.YY</a:t>
            </a:r>
            <a:r>
              <a:rPr lang="is-IS" i="1" dirty="0"/>
              <a:t>…</a:t>
            </a:r>
            <a:r>
              <a:rPr lang="en-US" i="1" dirty="0"/>
              <a:t>Y100…0</a:t>
            </a:r>
            <a:r>
              <a:rPr lang="en-US" baseline="-25000" dirty="0"/>
              <a:t>2</a:t>
            </a:r>
            <a:r>
              <a:rPr lang="en-US" dirty="0"/>
              <a:t> </a:t>
            </a:r>
            <a:br>
              <a:rPr lang="en-US" dirty="0"/>
            </a:br>
            <a:r>
              <a:rPr lang="en-US" dirty="0"/>
              <a:t>last </a:t>
            </a:r>
            <a:r>
              <a:rPr lang="en-US" i="1" dirty="0"/>
              <a:t>Y</a:t>
            </a:r>
            <a:r>
              <a:rPr lang="en-US" dirty="0"/>
              <a:t> is the position to which we want to round</a:t>
            </a:r>
          </a:p>
          <a:p>
            <a:endParaRPr lang="en-US" baseline="-25000" dirty="0"/>
          </a:p>
          <a:p>
            <a:r>
              <a:rPr lang="en-US" dirty="0"/>
              <a:t>Examples</a:t>
            </a:r>
          </a:p>
          <a:p>
            <a:pPr lvl="1"/>
            <a:r>
              <a:rPr lang="en-US" dirty="0"/>
              <a:t>Round to nearest 1/4 (2 bits right of binary point)</a:t>
            </a:r>
          </a:p>
          <a:p>
            <a:pPr lvl="1" defTabSz="939800">
              <a:buFontTx/>
              <a:buNone/>
            </a:pPr>
            <a:r>
              <a:rPr lang="en-US" sz="1800" dirty="0"/>
              <a:t>Value	  	Binary	     	 Rounded    	Action	     	Rounded Value</a:t>
            </a:r>
          </a:p>
          <a:p>
            <a:pPr lvl="1" defTabSz="939800">
              <a:buFontTx/>
              <a:buNone/>
            </a:pPr>
            <a:r>
              <a:rPr lang="en-US" sz="1800" dirty="0"/>
              <a:t>2+3/32   		10.00</a:t>
            </a:r>
            <a:r>
              <a:rPr lang="en-US" sz="1800" b="1" i="1" u="sng" dirty="0">
                <a:solidFill>
                  <a:srgbClr val="990000"/>
                </a:solidFill>
              </a:rPr>
              <a:t>011</a:t>
            </a:r>
            <a:r>
              <a:rPr lang="en-US" sz="1800" baseline="-25000" dirty="0"/>
              <a:t>2</a:t>
            </a:r>
            <a:r>
              <a:rPr lang="en-US" sz="1800" dirty="0"/>
              <a:t>	10.00</a:t>
            </a:r>
            <a:r>
              <a:rPr lang="en-US" sz="1800" baseline="-25000" dirty="0"/>
              <a:t>2</a:t>
            </a:r>
            <a:r>
              <a:rPr lang="en-US" sz="1800" dirty="0"/>
              <a:t>		(&lt;1/2—down)	2</a:t>
            </a:r>
          </a:p>
          <a:p>
            <a:pPr lvl="1" defTabSz="939800">
              <a:buFontTx/>
              <a:buNone/>
            </a:pPr>
            <a:r>
              <a:rPr lang="en-US" sz="1800" dirty="0"/>
              <a:t>2+3/16   		10.00</a:t>
            </a:r>
            <a:r>
              <a:rPr lang="en-US" sz="1800" b="1" i="1" u="sng" dirty="0">
                <a:solidFill>
                  <a:srgbClr val="990000"/>
                </a:solidFill>
              </a:rPr>
              <a:t>110</a:t>
            </a:r>
            <a:r>
              <a:rPr lang="en-US" sz="1800" baseline="-25000" dirty="0"/>
              <a:t>2</a:t>
            </a:r>
            <a:r>
              <a:rPr lang="en-US" sz="1800" dirty="0"/>
              <a:t>	10.01</a:t>
            </a:r>
            <a:r>
              <a:rPr lang="en-US" sz="1800" baseline="-25000" dirty="0"/>
              <a:t>2</a:t>
            </a:r>
            <a:r>
              <a:rPr lang="en-US" sz="1800" dirty="0"/>
              <a:t>		(&gt;1/2—up) 	2+1/4</a:t>
            </a:r>
          </a:p>
          <a:p>
            <a:pPr lvl="1" defTabSz="939800">
              <a:buFontTx/>
              <a:buNone/>
            </a:pPr>
            <a:r>
              <a:rPr lang="en-US" sz="1800" dirty="0"/>
              <a:t>2+3/8		10.01</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up to even</a:t>
            </a:r>
            <a:r>
              <a:rPr lang="en-US" sz="1800" dirty="0"/>
              <a:t>)	2+1/2</a:t>
            </a:r>
            <a:endParaRPr lang="en-US" sz="1800" baseline="-25000" dirty="0"/>
          </a:p>
          <a:p>
            <a:pPr lvl="1" defTabSz="939800">
              <a:buFontTx/>
              <a:buNone/>
            </a:pPr>
            <a:r>
              <a:rPr lang="en-US" sz="1800" dirty="0"/>
              <a:t>2+5/8	   	10.10</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down to even</a:t>
            </a:r>
            <a:r>
              <a:rPr lang="en-US" sz="1800" dirty="0"/>
              <a:t>)	2+1/2</a:t>
            </a:r>
          </a:p>
          <a:p>
            <a:pPr lvl="1" defTabSz="939800">
              <a:buNone/>
            </a:pPr>
            <a:r>
              <a:rPr lang="en-US" sz="1800" dirty="0"/>
              <a:t>2+7/8		10.11</a:t>
            </a:r>
            <a:r>
              <a:rPr lang="en-US" sz="1800" b="1" i="1" u="sng" dirty="0">
                <a:solidFill>
                  <a:srgbClr val="990000"/>
                </a:solidFill>
              </a:rPr>
              <a:t>100</a:t>
            </a:r>
            <a:r>
              <a:rPr lang="en-US" sz="1800" baseline="-25000" dirty="0"/>
              <a:t>2</a:t>
            </a:r>
            <a:r>
              <a:rPr lang="en-US" sz="1800" dirty="0"/>
              <a:t>	11.00</a:t>
            </a:r>
            <a:r>
              <a:rPr lang="en-US" sz="1800" baseline="-25000" dirty="0"/>
              <a:t>2</a:t>
            </a:r>
            <a:r>
              <a:rPr lang="en-US" sz="1800" dirty="0"/>
              <a:t>		(1/2—</a:t>
            </a:r>
            <a:r>
              <a:rPr lang="en-US" sz="1400" dirty="0"/>
              <a:t>up to even</a:t>
            </a:r>
            <a:r>
              <a:rPr lang="en-US" sz="1800" dirty="0"/>
              <a:t>)	3</a:t>
            </a:r>
          </a:p>
          <a:p>
            <a:pPr lvl="1" defTabSz="939800">
              <a:buFontTx/>
              <a:buNone/>
            </a:pPr>
            <a:endParaRPr lang="en-US" sz="1800" dirty="0"/>
          </a:p>
          <a:p>
            <a:pPr lvl="1"/>
            <a:endParaRPr lang="en-US" dirty="0"/>
          </a:p>
          <a:p>
            <a:pPr lvl="1"/>
            <a:endParaRPr lang="en-US" dirty="0"/>
          </a:p>
        </p:txBody>
      </p:sp>
      <p:sp>
        <p:nvSpPr>
          <p:cNvPr id="2" name="Slide Number Placeholder 1">
            <a:extLst>
              <a:ext uri="{FF2B5EF4-FFF2-40B4-BE49-F238E27FC236}">
                <a16:creationId xmlns:a16="http://schemas.microsoft.com/office/drawing/2014/main" id="{19628E16-1A33-4AC5-A961-87CD86331DC8}"/>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97914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403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403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403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40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FEA4-B488-A40C-35EF-A63C03F36B0F}"/>
              </a:ext>
            </a:extLst>
          </p:cNvPr>
          <p:cNvSpPr>
            <a:spLocks noGrp="1"/>
          </p:cNvSpPr>
          <p:nvPr>
            <p:ph type="title"/>
          </p:nvPr>
        </p:nvSpPr>
        <p:spPr/>
        <p:txBody>
          <a:bodyPr/>
          <a:lstStyle/>
          <a:p>
            <a:r>
              <a:rPr lang="en-US" dirty="0"/>
              <a:t>Important: remember how rounding works</a:t>
            </a:r>
          </a:p>
        </p:txBody>
      </p:sp>
      <p:sp>
        <p:nvSpPr>
          <p:cNvPr id="3" name="Content Placeholder 2">
            <a:extLst>
              <a:ext uri="{FF2B5EF4-FFF2-40B4-BE49-F238E27FC236}">
                <a16:creationId xmlns:a16="http://schemas.microsoft.com/office/drawing/2014/main" id="{DB6B5CC8-F933-B27A-DFD6-9E33B59BB356}"/>
              </a:ext>
            </a:extLst>
          </p:cNvPr>
          <p:cNvSpPr>
            <a:spLocks noGrp="1"/>
          </p:cNvSpPr>
          <p:nvPr>
            <p:ph idx="1"/>
          </p:nvPr>
        </p:nvSpPr>
        <p:spPr/>
        <p:txBody>
          <a:bodyPr/>
          <a:lstStyle/>
          <a:p>
            <a:r>
              <a:rPr lang="en-US" dirty="0"/>
              <a:t>Only two options when rounding</a:t>
            </a:r>
          </a:p>
          <a:p>
            <a:pPr lvl="1"/>
            <a:r>
              <a:rPr lang="en-US" dirty="0"/>
              <a:t>Leave the number alone</a:t>
            </a:r>
          </a:p>
          <a:p>
            <a:pPr lvl="1"/>
            <a:r>
              <a:rPr lang="en-US" dirty="0"/>
              <a:t>Or add one to the number</a:t>
            </a:r>
          </a:p>
          <a:p>
            <a:pPr lvl="1"/>
            <a:endParaRPr lang="en-US" dirty="0"/>
          </a:p>
          <a:p>
            <a:r>
              <a:rPr lang="en-US" dirty="0"/>
              <a:t>1010.0000100</a:t>
            </a:r>
            <a:r>
              <a:rPr lang="en-US" u="sng" dirty="0">
                <a:solidFill>
                  <a:srgbClr val="C00000"/>
                </a:solidFill>
              </a:rPr>
              <a:t>10000</a:t>
            </a:r>
          </a:p>
          <a:p>
            <a:pPr lvl="1"/>
            <a:r>
              <a:rPr lang="en-US" dirty="0"/>
              <a:t>Part to remove is 10…0, so we need to round</a:t>
            </a:r>
          </a:p>
          <a:p>
            <a:pPr lvl="1"/>
            <a:r>
              <a:rPr lang="en-US" dirty="0"/>
              <a:t>Options are:</a:t>
            </a:r>
          </a:p>
          <a:p>
            <a:pPr lvl="2"/>
            <a:r>
              <a:rPr lang="en-US" dirty="0"/>
              <a:t>1010.0000100 (leave it alone)</a:t>
            </a:r>
          </a:p>
          <a:p>
            <a:pPr lvl="2"/>
            <a:r>
              <a:rPr lang="en-US" dirty="0"/>
              <a:t>1010.0000101 (add one)</a:t>
            </a:r>
          </a:p>
          <a:p>
            <a:pPr lvl="2"/>
            <a:endParaRPr lang="en-US" dirty="0"/>
          </a:p>
          <a:p>
            <a:pPr lvl="1"/>
            <a:r>
              <a:rPr lang="en-US" dirty="0"/>
              <a:t>Pick the one that ends in zero: 1010.0000100</a:t>
            </a:r>
          </a:p>
        </p:txBody>
      </p:sp>
      <p:sp>
        <p:nvSpPr>
          <p:cNvPr id="4" name="Slide Number Placeholder 3">
            <a:extLst>
              <a:ext uri="{FF2B5EF4-FFF2-40B4-BE49-F238E27FC236}">
                <a16:creationId xmlns:a16="http://schemas.microsoft.com/office/drawing/2014/main" id="{B97257CE-1614-EC99-5DE1-010E8F1E203B}"/>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96853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Arithmetic</a:t>
            </a:r>
          </a:p>
        </p:txBody>
      </p:sp>
      <p:sp>
        <p:nvSpPr>
          <p:cNvPr id="687111" name="Rectangle 7"/>
          <p:cNvSpPr>
            <a:spLocks noGrp="1" noChangeArrowheads="1"/>
          </p:cNvSpPr>
          <p:nvPr>
            <p:ph idx="1"/>
          </p:nvPr>
        </p:nvSpPr>
        <p:spPr/>
        <p:txBody>
          <a:bodyPr>
            <a:normAutofit fontScale="92500" lnSpcReduction="20000"/>
          </a:bodyPr>
          <a:lstStyle/>
          <a:p>
            <a:r>
              <a:rPr lang="en-US" sz="2400" dirty="0"/>
              <a:t>Mathematical properties of FP Addition</a:t>
            </a:r>
          </a:p>
          <a:p>
            <a:pPr lvl="1"/>
            <a:r>
              <a:rPr lang="en-US" sz="2000" dirty="0"/>
              <a:t>Addition is Associative? </a:t>
            </a:r>
            <a:r>
              <a:rPr lang="en-US" sz="2000" dirty="0">
                <a:solidFill>
                  <a:srgbClr val="FF0000"/>
                </a:solidFill>
              </a:rPr>
              <a:t>NO</a:t>
            </a:r>
          </a:p>
          <a:p>
            <a:pPr lvl="2"/>
            <a:r>
              <a:rPr lang="en-US" sz="1800" dirty="0"/>
              <a:t>(x + y) + z = x + (y + z)</a:t>
            </a:r>
          </a:p>
          <a:p>
            <a:pPr lvl="2"/>
            <a:r>
              <a:rPr lang="en-US" sz="1800" dirty="0"/>
              <a:t>Possibility of overflow and inexactness of rounding</a:t>
            </a:r>
          </a:p>
          <a:p>
            <a:pPr lvl="3"/>
            <a:r>
              <a:rPr lang="en-US" sz="1600" dirty="0"/>
              <a:t>(3.14 + 1e10) - 1e10 = 0 (rounding)</a:t>
            </a:r>
          </a:p>
          <a:p>
            <a:pPr lvl="3"/>
            <a:r>
              <a:rPr lang="en-US" sz="1600" dirty="0"/>
              <a:t>3.14 + (1e10 - 1e10) = 3.14</a:t>
            </a:r>
          </a:p>
          <a:p>
            <a:pPr lvl="3"/>
            <a:endParaRPr lang="en-US" sz="1600" dirty="0"/>
          </a:p>
          <a:p>
            <a:r>
              <a:rPr lang="en-US" dirty="0"/>
              <a:t>Mathematical properties of FP Multiplication</a:t>
            </a:r>
          </a:p>
          <a:p>
            <a:pPr lvl="1"/>
            <a:r>
              <a:rPr lang="en-US" dirty="0"/>
              <a:t>Multiplication is Associative?</a:t>
            </a:r>
            <a:r>
              <a:rPr lang="en-US" dirty="0">
                <a:solidFill>
                  <a:srgbClr val="FF0000"/>
                </a:solidFill>
              </a:rPr>
              <a:t> NO</a:t>
            </a:r>
          </a:p>
          <a:p>
            <a:pPr lvl="2"/>
            <a:r>
              <a:rPr lang="en-US" sz="1800" dirty="0"/>
              <a:t>(x × y) × z = x × (y × z)</a:t>
            </a:r>
          </a:p>
          <a:p>
            <a:pPr lvl="2"/>
            <a:r>
              <a:rPr lang="en-US" sz="1800" dirty="0"/>
              <a:t>Possibility of overflow, inexactness of rounding</a:t>
            </a:r>
          </a:p>
          <a:p>
            <a:pPr lvl="2"/>
            <a:endParaRPr lang="en-US" sz="1800" dirty="0"/>
          </a:p>
          <a:p>
            <a:pPr lvl="1"/>
            <a:r>
              <a:rPr lang="en-US" dirty="0"/>
              <a:t>Multiplication distributes over addition?</a:t>
            </a:r>
            <a:r>
              <a:rPr lang="en-US" dirty="0">
                <a:solidFill>
                  <a:srgbClr val="FF0000"/>
                </a:solidFill>
              </a:rPr>
              <a:t> NO</a:t>
            </a:r>
          </a:p>
          <a:p>
            <a:pPr lvl="2"/>
            <a:r>
              <a:rPr lang="en-US" sz="1800" dirty="0"/>
              <a:t>x × (y + z) = (x × y) + (x × z)</a:t>
            </a:r>
          </a:p>
          <a:p>
            <a:pPr lvl="2"/>
            <a:r>
              <a:rPr lang="en-US" sz="1800" dirty="0"/>
              <a:t>Possibility of overflow, inexactness of rounding</a:t>
            </a:r>
          </a:p>
          <a:p>
            <a:pPr lvl="2"/>
            <a:endParaRPr lang="en-US" sz="1800" dirty="0"/>
          </a:p>
          <a:p>
            <a:r>
              <a:rPr lang="en-US" sz="2200" dirty="0"/>
              <a:t>More in bonus slides</a:t>
            </a:r>
          </a:p>
        </p:txBody>
      </p:sp>
      <p:sp>
        <p:nvSpPr>
          <p:cNvPr id="2" name="Slide Number Placeholder 1">
            <a:extLst>
              <a:ext uri="{FF2B5EF4-FFF2-40B4-BE49-F238E27FC236}">
                <a16:creationId xmlns:a16="http://schemas.microsoft.com/office/drawing/2014/main" id="{0D0F24AD-A1CF-4B38-929D-1395DA1DA019}"/>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40692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71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71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71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71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711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7111">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11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7111">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7111">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7111">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7111">
                                            <p:txEl>
                                              <p:pRg st="14" end="1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87111">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p:txBody>
          <a:bodyPr/>
          <a:lstStyle/>
          <a:p>
            <a:r>
              <a:rPr lang="en-US" dirty="0"/>
              <a:t>Floating Point Summary</a:t>
            </a:r>
          </a:p>
        </p:txBody>
      </p:sp>
      <p:sp>
        <p:nvSpPr>
          <p:cNvPr id="690183" name="Rectangle 7"/>
          <p:cNvSpPr>
            <a:spLocks noGrp="1" noChangeArrowheads="1"/>
          </p:cNvSpPr>
          <p:nvPr>
            <p:ph idx="1"/>
          </p:nvPr>
        </p:nvSpPr>
        <p:spPr/>
        <p:txBody>
          <a:bodyPr>
            <a:normAutofit lnSpcReduction="10000"/>
          </a:bodyPr>
          <a:lstStyle/>
          <a:p>
            <a:r>
              <a:rPr lang="en-US" dirty="0"/>
              <a:t>IEEE Floating point (IEEE 754) has clear mathematical properties</a:t>
            </a:r>
          </a:p>
          <a:p>
            <a:pPr lvl="1"/>
            <a:r>
              <a:rPr lang="en-US" dirty="0"/>
              <a:t>But not always the ones you may expect!</a:t>
            </a:r>
          </a:p>
          <a:p>
            <a:endParaRPr lang="en-US" dirty="0"/>
          </a:p>
          <a:p>
            <a:r>
              <a:rPr lang="en-US" dirty="0"/>
              <a:t>Represents numbers of form (-1)</a:t>
            </a:r>
            <a:r>
              <a:rPr lang="en-US" baseline="30000" dirty="0"/>
              <a:t>S</a:t>
            </a:r>
            <a:r>
              <a:rPr lang="en-US" dirty="0"/>
              <a:t> × M × 2</a:t>
            </a:r>
            <a:r>
              <a:rPr lang="en-US" baseline="30000" dirty="0"/>
              <a:t>E</a:t>
            </a:r>
          </a:p>
          <a:p>
            <a:endParaRPr lang="en-US" baseline="30000" dirty="0"/>
          </a:p>
          <a:p>
            <a:r>
              <a:rPr lang="en-US" dirty="0"/>
              <a:t>One can reason about operations independent of implementation</a:t>
            </a:r>
          </a:p>
          <a:p>
            <a:pPr lvl="1"/>
            <a:r>
              <a:rPr lang="en-US" dirty="0"/>
              <a:t>As </a:t>
            </a:r>
            <a:r>
              <a:rPr lang="en-US" dirty="0">
                <a:ea typeface="Calibri" charset="0"/>
                <a:cs typeface="Calibri" charset="0"/>
              </a:rPr>
              <a:t>if computed with perfect precision and then rounded</a:t>
            </a:r>
            <a:endParaRPr lang="en-US" dirty="0"/>
          </a:p>
          <a:p>
            <a:pPr lvl="1"/>
            <a:endParaRPr lang="en-US" dirty="0"/>
          </a:p>
          <a:p>
            <a:r>
              <a:rPr lang="en-US" dirty="0"/>
              <a:t>Not the same as arithmetic on real numbers</a:t>
            </a:r>
          </a:p>
          <a:p>
            <a:pPr lvl="1"/>
            <a:r>
              <a:rPr lang="en-US" dirty="0">
                <a:ea typeface="Calibri" charset="0"/>
                <a:cs typeface="Calibri" charset="0"/>
              </a:rPr>
              <a:t>Violates associativity/distributivity</a:t>
            </a:r>
          </a:p>
          <a:p>
            <a:pPr lvl="1"/>
            <a:r>
              <a:rPr lang="en-US" dirty="0">
                <a:ea typeface="Calibri" charset="0"/>
                <a:cs typeface="Calibri" charset="0"/>
              </a:rPr>
              <a:t>Makes life difficult for compilers &amp; serious numerical applications programmers</a:t>
            </a:r>
          </a:p>
        </p:txBody>
      </p:sp>
      <p:sp>
        <p:nvSpPr>
          <p:cNvPr id="2" name="Slide Number Placeholder 1">
            <a:extLst>
              <a:ext uri="{FF2B5EF4-FFF2-40B4-BE49-F238E27FC236}">
                <a16:creationId xmlns:a16="http://schemas.microsoft.com/office/drawing/2014/main" id="{8C44FCB3-DBA4-46FF-A77C-BCF2BD593482}"/>
              </a:ext>
            </a:extLst>
          </p:cNvPr>
          <p:cNvSpPr>
            <a:spLocks noGrp="1"/>
          </p:cNvSpPr>
          <p:nvPr>
            <p:ph type="sldNum" sz="quarter" idx="12"/>
          </p:nvPr>
        </p:nvSpPr>
        <p:spPr/>
        <p:txBody>
          <a:bodyPr/>
          <a:lstStyle/>
          <a:p>
            <a:fld id="{0778C724-3839-4D76-A707-B4C23905D055}" type="slidenum">
              <a:rPr lang="en-US" smtClean="0"/>
              <a:t>56</a:t>
            </a:fld>
            <a:endParaRPr lang="en-US"/>
          </a:p>
        </p:txBody>
      </p:sp>
    </p:spTree>
    <p:extLst>
      <p:ext uri="{BB962C8B-B14F-4D97-AF65-F5344CB8AC3E}">
        <p14:creationId xmlns:p14="http://schemas.microsoft.com/office/powerpoint/2010/main" val="22017027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8540722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58</a:t>
            </a:fld>
            <a:endParaRPr lang="en-US" dirty="0"/>
          </a:p>
        </p:txBody>
      </p:sp>
      <p:sp>
        <p:nvSpPr>
          <p:cNvPr id="8" name="Text Placeholder 7">
            <a:extLst>
              <a:ext uri="{FF2B5EF4-FFF2-40B4-BE49-F238E27FC236}">
                <a16:creationId xmlns:a16="http://schemas.microsoft.com/office/drawing/2014/main" id="{796C7776-1AD3-4FC0-BBFE-5FF7AA554514}"/>
              </a:ext>
            </a:extLst>
          </p:cNvPr>
          <p:cNvSpPr>
            <a:spLocks noGrp="1"/>
          </p:cNvSpPr>
          <p:nvPr>
            <p:ph type="body" sz="quarter" idx="13"/>
          </p:nvPr>
        </p:nvSpPr>
        <p:spPr/>
        <p:txBody>
          <a:bodyPr/>
          <a:lstStyle/>
          <a:p>
            <a:r>
              <a:rPr lang="en-US" dirty="0"/>
              <a:t>Bonus slides</a:t>
            </a:r>
          </a:p>
          <a:p>
            <a:pPr lvl="1"/>
            <a:r>
              <a:rPr lang="en-US" dirty="0"/>
              <a:t>Use these for additional practice</a:t>
            </a:r>
          </a:p>
          <a:p>
            <a:pPr lvl="1"/>
            <a:endParaRPr lang="en-US" dirty="0"/>
          </a:p>
          <a:p>
            <a:pPr lvl="1"/>
            <a:r>
              <a:rPr lang="en-US" dirty="0"/>
              <a:t>And if you’re interested in additional topics</a:t>
            </a:r>
          </a:p>
          <a:p>
            <a:endParaRPr lang="en-US" dirty="0"/>
          </a:p>
          <a:p>
            <a:endParaRPr lang="en-US" dirty="0"/>
          </a:p>
        </p:txBody>
      </p:sp>
      <p:sp>
        <p:nvSpPr>
          <p:cNvPr id="7" name="Title 6">
            <a:extLst>
              <a:ext uri="{FF2B5EF4-FFF2-40B4-BE49-F238E27FC236}">
                <a16:creationId xmlns:a16="http://schemas.microsoft.com/office/drawing/2014/main" id="{323A8636-0440-4ECF-9F92-BE7962839DDE}"/>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342941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6" name="Rectangle 6"/>
          <p:cNvSpPr>
            <a:spLocks noGrp="1" noChangeArrowheads="1"/>
          </p:cNvSpPr>
          <p:nvPr>
            <p:ph type="title"/>
          </p:nvPr>
        </p:nvSpPr>
        <p:spPr/>
        <p:txBody>
          <a:bodyPr/>
          <a:lstStyle/>
          <a:p>
            <a:r>
              <a:rPr lang="en-US" dirty="0"/>
              <a:t>Interesting Numbers for </a:t>
            </a:r>
            <a:r>
              <a:rPr lang="en-US" b="1" dirty="0">
                <a:latin typeface="Courier New" charset="0"/>
                <a:ea typeface="Courier New" charset="0"/>
                <a:cs typeface="Courier New" charset="0"/>
              </a:rPr>
              <a:t>float</a:t>
            </a:r>
            <a:r>
              <a:rPr lang="en-US" dirty="0"/>
              <a:t>/</a:t>
            </a:r>
            <a:r>
              <a:rPr lang="en-US" b="1" dirty="0">
                <a:latin typeface="Courier New" charset="0"/>
                <a:ea typeface="Courier New" charset="0"/>
                <a:cs typeface="Courier New" charset="0"/>
              </a:rPr>
              <a:t>double</a:t>
            </a:r>
          </a:p>
        </p:txBody>
      </p:sp>
      <p:sp>
        <p:nvSpPr>
          <p:cNvPr id="680967" name="Rectangle 7"/>
          <p:cNvSpPr>
            <a:spLocks noGrp="1" noChangeArrowheads="1"/>
          </p:cNvSpPr>
          <p:nvPr>
            <p:ph idx="1"/>
          </p:nvPr>
        </p:nvSpPr>
        <p:spPr/>
        <p:txBody>
          <a:bodyPr>
            <a:normAutofit lnSpcReduction="10000"/>
          </a:bodyPr>
          <a:lstStyle/>
          <a:p>
            <a:pPr>
              <a:buFont typeface="Wingdings" pitchFamily="2" charset="2"/>
              <a:buNone/>
            </a:pPr>
            <a:r>
              <a:rPr lang="en-US" sz="1800" b="1" dirty="0"/>
              <a:t>Description		</a:t>
            </a:r>
            <a:r>
              <a:rPr lang="en-US" sz="1800" b="1" dirty="0" err="1"/>
              <a:t>exp</a:t>
            </a:r>
            <a:r>
              <a:rPr lang="en-US" sz="1800" b="1" dirty="0"/>
              <a:t>	</a:t>
            </a:r>
            <a:r>
              <a:rPr lang="en-US" sz="1800" b="1" dirty="0" err="1"/>
              <a:t>frac</a:t>
            </a:r>
            <a:r>
              <a:rPr lang="en-US" sz="1800" b="1" dirty="0"/>
              <a:t>	 Numeric Value</a:t>
            </a:r>
            <a:r>
              <a:rPr lang="en-US" sz="1800" b="1" baseline="30000" dirty="0"/>
              <a:t>{single prec., double prec.}</a:t>
            </a:r>
          </a:p>
          <a:p>
            <a:pPr>
              <a:buFont typeface="Wingdings" pitchFamily="2" charset="2"/>
              <a:buNone/>
            </a:pPr>
            <a:r>
              <a:rPr lang="en-US" sz="1800" dirty="0"/>
              <a:t>Zero			00…00 	00…00	0.0</a:t>
            </a:r>
          </a:p>
          <a:p>
            <a:pPr>
              <a:buFont typeface="Wingdings" pitchFamily="2" charset="2"/>
              <a:buNone/>
            </a:pPr>
            <a:r>
              <a:rPr lang="en-US" sz="1800" dirty="0"/>
              <a:t>Smallest Pos. </a:t>
            </a:r>
            <a:r>
              <a:rPr lang="en-US" sz="1800" dirty="0" err="1"/>
              <a:t>Denorm</a:t>
            </a:r>
            <a:r>
              <a:rPr lang="en-US" sz="1800" dirty="0"/>
              <a:t>.	00…00	00…01	2</a:t>
            </a:r>
            <a:r>
              <a:rPr lang="en-US" sz="1800" baseline="30000" dirty="0"/>
              <a:t>– {23,52}</a:t>
            </a:r>
            <a:r>
              <a:rPr lang="en-US" sz="1800" dirty="0"/>
              <a:t> X 2</a:t>
            </a:r>
            <a:r>
              <a:rPr lang="en-US" sz="1800" baseline="30000" dirty="0"/>
              <a:t>– {126,1022}</a:t>
            </a:r>
          </a:p>
          <a:p>
            <a:pPr lvl="1"/>
            <a:r>
              <a:rPr lang="en-US" sz="1800" dirty="0"/>
              <a:t>Single ~ 1.4 X 10</a:t>
            </a:r>
            <a:r>
              <a:rPr lang="en-US" sz="1800" baseline="30000" dirty="0"/>
              <a:t>–45</a:t>
            </a:r>
          </a:p>
          <a:p>
            <a:pPr lvl="1"/>
            <a:r>
              <a:rPr lang="en-US" sz="1800" dirty="0"/>
              <a:t>Double ~ 4.9 X 10</a:t>
            </a:r>
            <a:r>
              <a:rPr lang="en-US" sz="1800" baseline="30000" dirty="0"/>
              <a:t>–324</a:t>
            </a:r>
          </a:p>
          <a:p>
            <a:pPr>
              <a:buFont typeface="Wingdings" pitchFamily="2" charset="2"/>
              <a:buNone/>
            </a:pPr>
            <a:r>
              <a:rPr lang="en-US" sz="1800" dirty="0"/>
              <a:t>Largest </a:t>
            </a:r>
            <a:r>
              <a:rPr lang="en-US" sz="1800" dirty="0" err="1"/>
              <a:t>Denormalized</a:t>
            </a:r>
            <a:r>
              <a:rPr lang="en-US" sz="1800" dirty="0"/>
              <a:t>	00…00	11…11	(1.0 – </a:t>
            </a:r>
            <a:r>
              <a:rPr lang="el-GR" sz="1800" dirty="0">
                <a:cs typeface="Arial" charset="0"/>
              </a:rPr>
              <a:t>ε</a:t>
            </a:r>
            <a:r>
              <a:rPr lang="en-US" sz="1800" dirty="0"/>
              <a:t>) X 2</a:t>
            </a:r>
            <a:r>
              <a:rPr lang="en-US" sz="1800" baseline="30000" dirty="0"/>
              <a:t>– {126,1022}</a:t>
            </a:r>
          </a:p>
          <a:p>
            <a:pPr lvl="1"/>
            <a:r>
              <a:rPr lang="en-US" sz="1800" dirty="0"/>
              <a:t>Single ~ 1.18 X 10</a:t>
            </a:r>
            <a:r>
              <a:rPr lang="en-US" sz="1800" baseline="30000" dirty="0"/>
              <a:t>–38</a:t>
            </a:r>
          </a:p>
          <a:p>
            <a:pPr lvl="1"/>
            <a:r>
              <a:rPr lang="en-US" sz="1800" dirty="0"/>
              <a:t>Double ~ 2.2 X 10</a:t>
            </a:r>
            <a:r>
              <a:rPr lang="en-US" sz="1800" baseline="30000" dirty="0"/>
              <a:t>–308</a:t>
            </a:r>
          </a:p>
          <a:p>
            <a:pPr>
              <a:buFont typeface="Wingdings" pitchFamily="2" charset="2"/>
              <a:buNone/>
            </a:pPr>
            <a:r>
              <a:rPr lang="en-US" sz="1800" dirty="0"/>
              <a:t>Smallest Pos. Normalized 	00…01	00…00	1.0 X 2</a:t>
            </a:r>
            <a:r>
              <a:rPr lang="en-US" sz="1800" baseline="30000" dirty="0"/>
              <a:t>– {126,1022}</a:t>
            </a:r>
          </a:p>
          <a:p>
            <a:pPr lvl="1"/>
            <a:r>
              <a:rPr lang="en-US" sz="1800" dirty="0"/>
              <a:t>Just slightly larger than </a:t>
            </a:r>
            <a:br>
              <a:rPr lang="en-US" sz="1800" dirty="0"/>
            </a:br>
            <a:r>
              <a:rPr lang="en-US" sz="1800" dirty="0"/>
              <a:t>largest </a:t>
            </a:r>
            <a:r>
              <a:rPr lang="en-US" sz="1800" dirty="0" err="1"/>
              <a:t>denormalized</a:t>
            </a:r>
            <a:endParaRPr lang="en-US" sz="1800" dirty="0"/>
          </a:p>
          <a:p>
            <a:pPr>
              <a:buFont typeface="Wingdings" pitchFamily="2" charset="2"/>
              <a:buNone/>
            </a:pPr>
            <a:r>
              <a:rPr lang="en-US" sz="1800" dirty="0"/>
              <a:t>One			01…11	00…00	1.0</a:t>
            </a:r>
          </a:p>
          <a:p>
            <a:pPr>
              <a:buFont typeface="Wingdings" pitchFamily="2" charset="2"/>
              <a:buNone/>
            </a:pPr>
            <a:r>
              <a:rPr lang="en-US" sz="1800" dirty="0"/>
              <a:t>Largest Normalized	11…10	11…11	(2.0 – </a:t>
            </a:r>
            <a:r>
              <a:rPr lang="el-GR" sz="1800" dirty="0">
                <a:cs typeface="Arial" charset="0"/>
              </a:rPr>
              <a:t>ε</a:t>
            </a:r>
            <a:r>
              <a:rPr lang="en-US" sz="1800" dirty="0"/>
              <a:t>) X 2 </a:t>
            </a:r>
            <a:r>
              <a:rPr lang="en-US" sz="1800" baseline="30000" dirty="0"/>
              <a:t>{127,1023}</a:t>
            </a:r>
          </a:p>
          <a:p>
            <a:pPr lvl="1"/>
            <a:r>
              <a:rPr lang="en-US" sz="1800" dirty="0"/>
              <a:t>Single ~ 3.4 X 10</a:t>
            </a:r>
            <a:r>
              <a:rPr lang="en-US" sz="1800" baseline="30000" dirty="0"/>
              <a:t>38</a:t>
            </a:r>
          </a:p>
          <a:p>
            <a:pPr lvl="1"/>
            <a:r>
              <a:rPr lang="en-US" sz="1800" dirty="0"/>
              <a:t>Double ~ 1.8 X 10</a:t>
            </a:r>
            <a:r>
              <a:rPr lang="en-US" sz="1800" baseline="30000" dirty="0"/>
              <a:t>308</a:t>
            </a:r>
          </a:p>
        </p:txBody>
      </p:sp>
      <p:sp>
        <p:nvSpPr>
          <p:cNvPr id="2" name="Slide Number Placeholder 1">
            <a:extLst>
              <a:ext uri="{FF2B5EF4-FFF2-40B4-BE49-F238E27FC236}">
                <a16:creationId xmlns:a16="http://schemas.microsoft.com/office/drawing/2014/main" id="{F53D1AD0-E3E3-49F9-A148-343C1DCB44F5}"/>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115295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E83B-1F04-4850-BEBB-69F080E99F43}"/>
              </a:ext>
            </a:extLst>
          </p:cNvPr>
          <p:cNvSpPr>
            <a:spLocks noGrp="1"/>
          </p:cNvSpPr>
          <p:nvPr>
            <p:ph type="title"/>
          </p:nvPr>
        </p:nvSpPr>
        <p:spPr/>
        <p:txBody>
          <a:bodyPr/>
          <a:lstStyle/>
          <a:p>
            <a:r>
              <a:rPr lang="en-US" dirty="0"/>
              <a:t>Floating point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CF8162-A17F-4D51-A377-DF355C7995D4}"/>
                  </a:ext>
                </a:extLst>
              </p:cNvPr>
              <p:cNvSpPr>
                <a:spLocks noGrp="1"/>
              </p:cNvSpPr>
              <p:nvPr>
                <p:ph idx="1"/>
              </p:nvPr>
            </p:nvSpPr>
            <p:spPr/>
            <p:txBody>
              <a:bodyPr>
                <a:normAutofit lnSpcReduction="10000"/>
              </a:bodyPr>
              <a:lstStyle/>
              <a:p>
                <a:r>
                  <a:rPr lang="en-US" dirty="0"/>
                  <a:t>In decimal:</a:t>
                </a:r>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p>
              <a:p>
                <a:pPr lvl="1"/>
                <a:endParaRPr lang="en-US" dirty="0"/>
              </a:p>
              <a:p>
                <a:r>
                  <a:rPr lang="en-US" dirty="0"/>
                  <a:t>We can use this same system in binary as well:</a:t>
                </a:r>
              </a:p>
              <a:p>
                <a:pPr lvl="1"/>
                <a:r>
                  <a:rPr lang="en-US" dirty="0"/>
                  <a:t>1010110</a:t>
                </a:r>
                <a:r>
                  <a:rPr lang="en-US" baseline="-25000" dirty="0"/>
                  <a:t>2    </a:t>
                </a:r>
                <a:r>
                  <a:rPr lang="en-US" dirty="0"/>
                  <a:t>(86</a:t>
                </a:r>
                <a:r>
                  <a:rPr lang="en-US" baseline="-25000" dirty="0"/>
                  <a:t>10</a:t>
                </a:r>
                <a:r>
                  <a:rPr lang="en-US" dirty="0"/>
                  <a:t>)</a:t>
                </a:r>
              </a:p>
              <a:p>
                <a:pPr lvl="1"/>
                <a:endParaRPr lang="en-US" baseline="-25000" dirty="0"/>
              </a:p>
              <a:p>
                <a:pPr lvl="1"/>
                <a:r>
                  <a:rPr lang="en-US" dirty="0"/>
                  <a:t>1010.110</a:t>
                </a:r>
                <a:r>
                  <a:rPr lang="en-US" baseline="-25000" dirty="0"/>
                  <a:t>2     </a:t>
                </a:r>
                <a:r>
                  <a:rPr lang="en-US" dirty="0"/>
                  <a:t>(10.75</a:t>
                </a:r>
                <a:r>
                  <a:rPr lang="en-US" baseline="-25000" dirty="0"/>
                  <a:t>10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a14:m>
                <a:r>
                  <a:rPr lang="en-US" dirty="0"/>
                  <a:t>)</a:t>
                </a:r>
                <a:endParaRPr lang="en-US" baseline="-25000" dirty="0"/>
              </a:p>
              <a:p>
                <a:pPr lvl="1"/>
                <a:endParaRPr lang="en-US" baseline="-25000" dirty="0"/>
              </a:p>
              <a:p>
                <a:pPr lvl="1"/>
                <a:r>
                  <a:rPr lang="en-US" dirty="0"/>
                  <a:t>1.010110</a:t>
                </a:r>
                <a:r>
                  <a:rPr lang="en-US" baseline="-25000" dirty="0"/>
                  <a:t>2     </a:t>
                </a:r>
                <a:r>
                  <a:rPr lang="en-US" dirty="0"/>
                  <a:t>(1.34375</a:t>
                </a:r>
                <a:r>
                  <a:rPr lang="en-US" baseline="-25000" dirty="0"/>
                  <a:t>10</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den>
                    </m:f>
                  </m:oMath>
                </a14:m>
                <a:r>
                  <a:rPr lang="en-US" dirty="0"/>
                  <a:t>)</a:t>
                </a:r>
                <a:endParaRPr lang="en-US" baseline="-25000" dirty="0"/>
              </a:p>
            </p:txBody>
          </p:sp>
        </mc:Choice>
        <mc:Fallback xmlns="">
          <p:sp>
            <p:nvSpPr>
              <p:cNvPr id="3" name="Content Placeholder 2">
                <a:extLst>
                  <a:ext uri="{FF2B5EF4-FFF2-40B4-BE49-F238E27FC236}">
                    <a16:creationId xmlns:a16="http://schemas.microsoft.com/office/drawing/2014/main" id="{27CF8162-A17F-4D51-A377-DF355C7995D4}"/>
                  </a:ext>
                </a:extLst>
              </p:cNvPr>
              <p:cNvSpPr>
                <a:spLocks noGrp="1" noRot="1" noChangeAspect="1" noMove="1" noResize="1" noEditPoints="1" noAdjustHandles="1" noChangeArrowheads="1" noChangeShapeType="1" noTextEdit="1"/>
              </p:cNvSpPr>
              <p:nvPr>
                <p:ph idx="1"/>
              </p:nvPr>
            </p:nvSpPr>
            <p:spPr>
              <a:blipFill>
                <a:blip r:embed="rId2"/>
                <a:stretch>
                  <a:fillRect l="-1000" t="-3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213AA1E-187F-4C8D-AEAD-E1CCAD252C81}"/>
              </a:ext>
            </a:extLst>
          </p:cNvPr>
          <p:cNvSpPr>
            <a:spLocks noGrp="1"/>
          </p:cNvSpPr>
          <p:nvPr>
            <p:ph type="sldNum" sz="quarter" idx="12"/>
          </p:nvPr>
        </p:nvSpPr>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954692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12345.0</a:t>
            </a:r>
            <a:r>
              <a:rPr lang="en-US" b="1" dirty="0">
                <a:latin typeface="Courier New" charset="0"/>
                <a:ea typeface="Courier New" charset="0"/>
                <a:cs typeface="Courier New" charset="0"/>
              </a:rPr>
              <a:t>; // single precision: k=8, n=23</a:t>
            </a:r>
            <a:endParaRPr lang="en-US" sz="2000" b="1" dirty="0">
              <a:latin typeface="Courier New" charset="0"/>
              <a:ea typeface="Courier New" charset="0"/>
              <a:cs typeface="Courier New" charset="0"/>
            </a:endParaRPr>
          </a:p>
          <a:p>
            <a:pPr lvl="1"/>
            <a:r>
              <a:rPr lang="en-US" sz="2000" dirty="0"/>
              <a:t>12345</a:t>
            </a:r>
            <a:r>
              <a:rPr lang="en-US" sz="2000" baseline="-25000" dirty="0"/>
              <a:t>10</a:t>
            </a:r>
            <a:r>
              <a:rPr lang="en-US" sz="2000" dirty="0"/>
              <a:t>  = 11000000111001</a:t>
            </a:r>
            <a:r>
              <a:rPr lang="en-US" sz="2000" baseline="-25000" dirty="0"/>
              <a:t>2</a:t>
            </a:r>
            <a:r>
              <a:rPr lang="en-US" sz="2000" dirty="0"/>
              <a:t>   = 1.1000000111001</a:t>
            </a:r>
            <a:r>
              <a:rPr lang="en-US" sz="2000" baseline="-25000" dirty="0"/>
              <a:t>2</a:t>
            </a:r>
            <a:r>
              <a:rPr lang="en-US" sz="2000" dirty="0"/>
              <a:t> X 2</a:t>
            </a:r>
            <a:r>
              <a:rPr lang="en-US" sz="2000" baseline="30000" dirty="0"/>
              <a:t>13</a:t>
            </a:r>
          </a:p>
          <a:p>
            <a:r>
              <a:rPr lang="en-US" sz="2400" dirty="0" err="1"/>
              <a:t>Significand</a:t>
            </a:r>
            <a:endParaRPr lang="en-US" sz="2400" dirty="0"/>
          </a:p>
          <a:p>
            <a:pPr lvl="1"/>
            <a:r>
              <a:rPr lang="en-US" sz="2000" dirty="0"/>
              <a:t>M = </a:t>
            </a:r>
            <a:r>
              <a:rPr lang="en-US" sz="2000" b="1" i="1" dirty="0"/>
              <a:t>1</a:t>
            </a:r>
            <a:r>
              <a:rPr lang="en-US" sz="2000" dirty="0"/>
              <a:t>.1000000111001</a:t>
            </a:r>
            <a:r>
              <a:rPr lang="en-US" sz="2000" baseline="-25000" dirty="0"/>
              <a:t>2</a:t>
            </a:r>
          </a:p>
          <a:p>
            <a:pPr lvl="1"/>
            <a:r>
              <a:rPr lang="en-US" sz="2000" dirty="0" err="1"/>
              <a:t>frac</a:t>
            </a:r>
            <a:r>
              <a:rPr lang="en-US" sz="2000" dirty="0"/>
              <a:t> = 1000000111001</a:t>
            </a:r>
            <a:r>
              <a:rPr lang="en-US" sz="2000" b="1" i="1" dirty="0"/>
              <a:t>0000000000</a:t>
            </a:r>
            <a:r>
              <a:rPr lang="en-US" sz="2000" dirty="0"/>
              <a:t> </a:t>
            </a:r>
            <a:br>
              <a:rPr lang="en-US" sz="2000" dirty="0"/>
            </a:br>
            <a:r>
              <a:rPr lang="en-US" sz="2000" dirty="0"/>
              <a:t>                   (drop leading 1, add 10 zeros)</a:t>
            </a:r>
          </a:p>
          <a:p>
            <a:r>
              <a:rPr lang="en-US" sz="2400" dirty="0"/>
              <a:t>Exponent</a:t>
            </a:r>
          </a:p>
          <a:p>
            <a:pPr lvl="1"/>
            <a:r>
              <a:rPr lang="en-US" sz="2000" dirty="0"/>
              <a:t>E	  = 13</a:t>
            </a:r>
          </a:p>
          <a:p>
            <a:pPr lvl="1"/>
            <a:r>
              <a:rPr lang="en-US" sz="2000" dirty="0"/>
              <a:t>Bias = 127</a:t>
            </a:r>
          </a:p>
          <a:p>
            <a:pPr lvl="1"/>
            <a:r>
              <a:rPr lang="en-US" sz="2000" dirty="0"/>
              <a:t>E = </a:t>
            </a:r>
            <a:r>
              <a:rPr lang="en-US" sz="2000" dirty="0" err="1"/>
              <a:t>exp</a:t>
            </a:r>
            <a:r>
              <a:rPr lang="en-US" sz="2000" dirty="0"/>
              <a:t> – Bias </a:t>
            </a:r>
            <a:r>
              <a:rPr lang="en-US" sz="2000" dirty="0">
                <a:sym typeface="Wingdings"/>
              </a:rPr>
              <a:t> </a:t>
            </a:r>
            <a:r>
              <a:rPr lang="en-US" sz="2000" dirty="0" err="1"/>
              <a:t>exp</a:t>
            </a:r>
            <a:r>
              <a:rPr lang="en-US" sz="2000" dirty="0"/>
              <a:t> = E + Bias = 140 =10001100</a:t>
            </a:r>
            <a:r>
              <a:rPr lang="en-US" sz="2000" baseline="-25000" dirty="0"/>
              <a:t>2</a:t>
            </a:r>
          </a:p>
        </p:txBody>
      </p:sp>
      <p:sp>
        <p:nvSpPr>
          <p:cNvPr id="671748" name="Text Box 4"/>
          <p:cNvSpPr txBox="1">
            <a:spLocks noChangeArrowheads="1"/>
          </p:cNvSpPr>
          <p:nvPr/>
        </p:nvSpPr>
        <p:spPr bwMode="auto">
          <a:xfrm>
            <a:off x="3048000" y="5783014"/>
            <a:ext cx="6477000" cy="84638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4    0    E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a:t>
            </a:r>
            <a:r>
              <a:rPr lang="en-US" sz="1400" b="1" dirty="0">
                <a:latin typeface="Courier New" pitchFamily="49" charset="0"/>
                <a:cs typeface="Courier New" pitchFamily="49" charset="0"/>
              </a:rPr>
              <a:t>100 0000 1110 0100 0000 0000</a:t>
            </a:r>
          </a:p>
        </p:txBody>
      </p:sp>
      <p:sp>
        <p:nvSpPr>
          <p:cNvPr id="7" name="Rectangle 6"/>
          <p:cNvSpPr/>
          <p:nvPr/>
        </p:nvSpPr>
        <p:spPr bwMode="auto">
          <a:xfrm>
            <a:off x="5397500" y="6354336"/>
            <a:ext cx="1676400" cy="228600"/>
          </a:xfrm>
          <a:prstGeom prst="rect">
            <a:avLst/>
          </a:prstGeom>
          <a:solidFill>
            <a:srgbClr val="0099CC">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6" name="Rectangle 5"/>
          <p:cNvSpPr/>
          <p:nvPr/>
        </p:nvSpPr>
        <p:spPr bwMode="auto">
          <a:xfrm>
            <a:off x="4307468" y="6355576"/>
            <a:ext cx="1090032" cy="228600"/>
          </a:xfrm>
          <a:prstGeom prst="rect">
            <a:avLst/>
          </a:prstGeom>
          <a:solidFill>
            <a:srgbClr val="800000">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2" name="Slide Number Placeholder 1">
            <a:extLst>
              <a:ext uri="{FF2B5EF4-FFF2-40B4-BE49-F238E27FC236}">
                <a16:creationId xmlns:a16="http://schemas.microsoft.com/office/drawing/2014/main" id="{790095E5-C90B-416B-9C9A-C62888EB633E}"/>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181391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7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17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7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7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7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17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animBg="1"/>
      <p:bldP spid="7"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noGrp="1" noChangeArrowheads="1"/>
          </p:cNvSpPr>
          <p:nvPr>
            <p:ph type="title"/>
          </p:nvPr>
        </p:nvSpPr>
        <p:spPr>
          <a:ln/>
        </p:spPr>
        <p:txBody>
          <a:bodyPr/>
          <a:lstStyle/>
          <a:p>
            <a:pPr marL="119063" indent="-119063"/>
            <a:r>
              <a:rPr lang="en-US" dirty="0"/>
              <a:t>Creating a Floating Point Number</a:t>
            </a:r>
          </a:p>
        </p:txBody>
      </p:sp>
      <p:sp>
        <p:nvSpPr>
          <p:cNvPr id="49156" name="Rectangle 4"/>
          <p:cNvSpPr>
            <a:spLocks noGrp="1" noChangeArrowheads="1"/>
          </p:cNvSpPr>
          <p:nvPr>
            <p:ph idx="1"/>
          </p:nvPr>
        </p:nvSpPr>
        <p:spPr>
          <a:ln/>
        </p:spPr>
        <p:txBody>
          <a:bodyPr>
            <a:normAutofit/>
          </a:bodyPr>
          <a:lstStyle/>
          <a:p>
            <a:pPr>
              <a:tabLst>
                <a:tab pos="1828800" algn="l"/>
              </a:tabLst>
            </a:pPr>
            <a:r>
              <a:rPr lang="en-US" dirty="0"/>
              <a:t>Steps</a:t>
            </a:r>
          </a:p>
          <a:p>
            <a:pPr marL="552450" lvl="1">
              <a:tabLst>
                <a:tab pos="1828800" algn="l"/>
              </a:tabLst>
            </a:pPr>
            <a:r>
              <a:rPr lang="en-US" dirty="0"/>
              <a:t>Is the number within the range (-2</a:t>
            </a:r>
            <a:r>
              <a:rPr lang="en-US" baseline="30000" dirty="0"/>
              <a:t>1-Bias</a:t>
            </a:r>
            <a:r>
              <a:rPr lang="en-US" dirty="0"/>
              <a:t>, +2</a:t>
            </a:r>
            <a:r>
              <a:rPr lang="en-US" baseline="30000" dirty="0"/>
              <a:t>1-Bias</a:t>
            </a:r>
            <a:r>
              <a:rPr lang="en-US" dirty="0"/>
              <a:t>)?</a:t>
            </a:r>
          </a:p>
          <a:p>
            <a:pPr marL="838200" lvl="2">
              <a:tabLst>
                <a:tab pos="1828800" algn="l"/>
              </a:tabLst>
            </a:pPr>
            <a:r>
              <a:rPr lang="en-US" dirty="0"/>
              <a:t>If yes, “</a:t>
            </a:r>
            <a:r>
              <a:rPr lang="en-US" dirty="0" err="1"/>
              <a:t>denormalize</a:t>
            </a:r>
            <a:r>
              <a:rPr lang="en-US" dirty="0"/>
              <a:t>” to have a leading 0</a:t>
            </a:r>
          </a:p>
          <a:p>
            <a:pPr marL="838200" lvl="2">
              <a:tabLst>
                <a:tab pos="1828800" algn="l"/>
              </a:tabLst>
            </a:pPr>
            <a:r>
              <a:rPr lang="en-US" dirty="0"/>
              <a:t>otherwise, normalize to have leading 1</a:t>
            </a:r>
          </a:p>
          <a:p>
            <a:pPr marL="552450" lvl="1">
              <a:tabLst>
                <a:tab pos="1828800" algn="l"/>
              </a:tabLst>
            </a:pPr>
            <a:r>
              <a:rPr lang="en-US" dirty="0"/>
              <a:t>Round to fit within fraction</a:t>
            </a:r>
          </a:p>
          <a:p>
            <a:pPr marL="552450" lvl="1">
              <a:tabLst>
                <a:tab pos="1828800" algn="l"/>
              </a:tabLst>
            </a:pPr>
            <a:r>
              <a:rPr lang="en-US" dirty="0" err="1"/>
              <a:t>Postnormalize</a:t>
            </a:r>
            <a:r>
              <a:rPr lang="en-US" dirty="0"/>
              <a:t> to deal with effects of rounding</a:t>
            </a:r>
          </a:p>
          <a:p>
            <a:pPr>
              <a:tabLst>
                <a:tab pos="1828800" algn="l"/>
              </a:tabLst>
            </a:pPr>
            <a:endParaRPr lang="en-US" dirty="0"/>
          </a:p>
          <a:p>
            <a:pPr>
              <a:tabLst>
                <a:tab pos="1828800" algn="l"/>
              </a:tabLst>
            </a:pPr>
            <a:r>
              <a:rPr lang="en-US" dirty="0"/>
              <a:t>QUIZ in next three slides</a:t>
            </a:r>
          </a:p>
          <a:p>
            <a:pPr marL="552450" lvl="1">
              <a:tabLst>
                <a:tab pos="1828800" algn="l"/>
              </a:tabLst>
            </a:pPr>
            <a:r>
              <a:rPr lang="en-US" dirty="0"/>
              <a:t>Convert 8-bit unsigned numbers to tiny floating point format</a:t>
            </a:r>
          </a:p>
          <a:p>
            <a:pPr marL="552450" lvl="1">
              <a:buNone/>
              <a:tabLst>
                <a:tab pos="1828800" algn="l"/>
              </a:tabLst>
            </a:pPr>
            <a:r>
              <a:rPr lang="en-US" sz="1800" dirty="0">
                <a:latin typeface="Monaco" charset="0"/>
                <a:sym typeface="Monaco" charset="0"/>
              </a:rPr>
              <a:t>	</a:t>
            </a:r>
          </a:p>
        </p:txBody>
      </p:sp>
      <p:graphicFrame>
        <p:nvGraphicFramePr>
          <p:cNvPr id="6" name="Group 5">
            <a:extLst>
              <a:ext uri="{FF2B5EF4-FFF2-40B4-BE49-F238E27FC236}">
                <a16:creationId xmlns:a16="http://schemas.microsoft.com/office/drawing/2014/main" id="{87774C23-AAB4-44B7-A2A4-22F7F94112DE}"/>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CF28CED-155C-4D6F-A4FC-A97BFCD38568}"/>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1888846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Step 1: Normalize</a:t>
            </a:r>
          </a:p>
        </p:txBody>
      </p:sp>
      <p:sp>
        <p:nvSpPr>
          <p:cNvPr id="50180" name="Rectangle 4"/>
          <p:cNvSpPr>
            <a:spLocks noGrp="1" noChangeArrowheads="1"/>
          </p:cNvSpPr>
          <p:nvPr>
            <p:ph idx="1"/>
          </p:nvPr>
        </p:nvSpPr>
        <p:spPr>
          <a:ln/>
        </p:spPr>
        <p:txBody>
          <a:bodyPr/>
          <a:lstStyle/>
          <a:p>
            <a:pPr>
              <a:tabLst>
                <a:tab pos="1774825" algn="l"/>
                <a:tab pos="3511550" algn="l"/>
                <a:tab pos="5340350" algn="l"/>
              </a:tabLst>
            </a:pPr>
            <a:r>
              <a:rPr lang="en-US" dirty="0"/>
              <a:t>Requirement</a:t>
            </a:r>
          </a:p>
          <a:p>
            <a:pPr marL="552450" lvl="1">
              <a:tabLst>
                <a:tab pos="1774825" algn="l"/>
                <a:tab pos="3511550" algn="l"/>
                <a:tab pos="5340350" algn="l"/>
              </a:tabLst>
            </a:pPr>
            <a:r>
              <a:rPr lang="en-US" dirty="0"/>
              <a:t>Set binary point so that numbers of form 1.xxxxx</a:t>
            </a:r>
          </a:p>
          <a:p>
            <a:pPr marL="552450" lvl="1">
              <a:tabLst>
                <a:tab pos="1774825" algn="l"/>
                <a:tab pos="3511550" algn="l"/>
                <a:tab pos="5340350" algn="l"/>
              </a:tabLst>
            </a:pPr>
            <a:r>
              <a:rPr lang="en-US" dirty="0"/>
              <a:t>Adjust all to have leading one</a:t>
            </a:r>
          </a:p>
          <a:p>
            <a:pPr marL="838200" lvl="2">
              <a:tabLst>
                <a:tab pos="1774825" algn="l"/>
                <a:tab pos="3511550" algn="l"/>
                <a:tab pos="5340350" algn="l"/>
              </a:tabLst>
            </a:pPr>
            <a:r>
              <a:rPr lang="en-US" dirty="0"/>
              <a:t>Decrement exponent as shift left</a:t>
            </a:r>
          </a:p>
          <a:p>
            <a:pPr marL="552450" lvl="1">
              <a:buNone/>
              <a:tabLst>
                <a:tab pos="1774825" algn="l"/>
                <a:tab pos="3511550" algn="l"/>
                <a:tab pos="5340350"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Binary</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Exponent</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128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17</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19</a:t>
            </a:r>
            <a:r>
              <a:rPr lang="en-US" dirty="0">
                <a:latin typeface="Monaco" charset="0"/>
                <a:sym typeface="Monaco" charset="0"/>
              </a:rPr>
              <a:t>	</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63</a:t>
            </a:r>
            <a:r>
              <a:rPr lang="en-US" dirty="0">
                <a:latin typeface="Monaco" charset="0"/>
                <a:sym typeface="Monaco" charset="0"/>
              </a:rPr>
              <a:t>	</a:t>
            </a:r>
          </a:p>
        </p:txBody>
      </p:sp>
      <p:sp>
        <p:nvSpPr>
          <p:cNvPr id="50178"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 name="TextBox 1"/>
          <p:cNvSpPr txBox="1"/>
          <p:nvPr/>
        </p:nvSpPr>
        <p:spPr>
          <a:xfrm>
            <a:off x="2201394" y="3195827"/>
            <a:ext cx="16975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00001101</a:t>
            </a:r>
          </a:p>
          <a:p>
            <a:pPr>
              <a:spcBef>
                <a:spcPts val="500"/>
              </a:spcBef>
            </a:pPr>
            <a:r>
              <a:rPr lang="en-US" sz="2400" dirty="0">
                <a:latin typeface="Monaco"/>
                <a:cs typeface="Monaco"/>
              </a:rPr>
              <a:t>00010001</a:t>
            </a:r>
          </a:p>
          <a:p>
            <a:pPr>
              <a:spcBef>
                <a:spcPts val="500"/>
              </a:spcBef>
            </a:pPr>
            <a:r>
              <a:rPr lang="en-US" sz="2400" dirty="0">
                <a:latin typeface="Monaco"/>
                <a:cs typeface="Monaco"/>
              </a:rPr>
              <a:t>00010011</a:t>
            </a:r>
          </a:p>
          <a:p>
            <a:pPr>
              <a:spcBef>
                <a:spcPts val="500"/>
              </a:spcBef>
            </a:pPr>
            <a:r>
              <a:rPr lang="en-US" sz="2400" dirty="0">
                <a:latin typeface="Monaco"/>
                <a:cs typeface="Monaco"/>
              </a:rPr>
              <a:t>10001010</a:t>
            </a:r>
          </a:p>
          <a:p>
            <a:pPr>
              <a:spcBef>
                <a:spcPts val="500"/>
              </a:spcBef>
            </a:pPr>
            <a:r>
              <a:rPr lang="en-US" sz="2400" dirty="0">
                <a:latin typeface="Monaco"/>
                <a:cs typeface="Monaco"/>
              </a:rPr>
              <a:t>00111111</a:t>
            </a:r>
          </a:p>
        </p:txBody>
      </p:sp>
      <p:sp>
        <p:nvSpPr>
          <p:cNvPr id="8" name="TextBox 7"/>
          <p:cNvSpPr txBox="1"/>
          <p:nvPr/>
        </p:nvSpPr>
        <p:spPr>
          <a:xfrm>
            <a:off x="4157194" y="3196819"/>
            <a:ext cx="17737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1.1010000</a:t>
            </a:r>
          </a:p>
          <a:p>
            <a:pPr>
              <a:spcBef>
                <a:spcPts val="500"/>
              </a:spcBef>
            </a:pPr>
            <a:r>
              <a:rPr lang="en-US" sz="2400" dirty="0">
                <a:latin typeface="Monaco"/>
                <a:cs typeface="Monaco"/>
              </a:rPr>
              <a:t>1.0001000</a:t>
            </a:r>
          </a:p>
          <a:p>
            <a:pPr>
              <a:spcBef>
                <a:spcPts val="500"/>
              </a:spcBef>
            </a:pPr>
            <a:r>
              <a:rPr lang="en-US" sz="2400" dirty="0">
                <a:latin typeface="Monaco"/>
                <a:cs typeface="Monaco"/>
              </a:rPr>
              <a:t>1.0011000</a:t>
            </a:r>
          </a:p>
          <a:p>
            <a:pPr>
              <a:spcBef>
                <a:spcPts val="500"/>
              </a:spcBef>
            </a:pPr>
            <a:r>
              <a:rPr lang="en-US" sz="2400" dirty="0">
                <a:latin typeface="Monaco"/>
                <a:cs typeface="Monaco"/>
              </a:rPr>
              <a:t>1.0001010</a:t>
            </a:r>
          </a:p>
          <a:p>
            <a:pPr>
              <a:spcBef>
                <a:spcPts val="500"/>
              </a:spcBef>
            </a:pPr>
            <a:r>
              <a:rPr lang="en-US" sz="2400" dirty="0">
                <a:latin typeface="Monaco"/>
                <a:cs typeface="Monaco"/>
              </a:rPr>
              <a:t>1.1111100</a:t>
            </a:r>
          </a:p>
        </p:txBody>
      </p:sp>
      <p:sp>
        <p:nvSpPr>
          <p:cNvPr id="9" name="TextBox 8"/>
          <p:cNvSpPr txBox="1"/>
          <p:nvPr/>
        </p:nvSpPr>
        <p:spPr>
          <a:xfrm>
            <a:off x="6311901" y="3202029"/>
            <a:ext cx="533400" cy="2998257"/>
          </a:xfrm>
          <a:prstGeom prst="rect">
            <a:avLst/>
          </a:prstGeom>
          <a:noFill/>
        </p:spPr>
        <p:txBody>
          <a:bodyPr wrap="square" rtlCol="0">
            <a:spAutoFit/>
          </a:bodyPr>
          <a:lstStyle/>
          <a:p>
            <a:pPr>
              <a:spcBef>
                <a:spcPts val="500"/>
              </a:spcBef>
            </a:pPr>
            <a:r>
              <a:rPr lang="en-US" sz="2400" dirty="0">
                <a:latin typeface="Monaco"/>
                <a:cs typeface="Monaco"/>
              </a:rPr>
              <a:t>7</a:t>
            </a:r>
          </a:p>
          <a:p>
            <a:pPr>
              <a:spcBef>
                <a:spcPts val="500"/>
              </a:spcBef>
            </a:pPr>
            <a:r>
              <a:rPr lang="en-US" sz="2400" dirty="0">
                <a:latin typeface="Monaco"/>
                <a:cs typeface="Monaco"/>
              </a:rPr>
              <a:t>3</a:t>
            </a:r>
          </a:p>
          <a:p>
            <a:pPr>
              <a:spcBef>
                <a:spcPts val="500"/>
              </a:spcBef>
            </a:pPr>
            <a:r>
              <a:rPr lang="en-US" sz="2400" dirty="0">
                <a:latin typeface="Monaco"/>
                <a:cs typeface="Monaco"/>
              </a:rPr>
              <a:t>4</a:t>
            </a:r>
          </a:p>
          <a:p>
            <a:pPr>
              <a:spcBef>
                <a:spcPts val="500"/>
              </a:spcBef>
            </a:pPr>
            <a:r>
              <a:rPr lang="en-US" sz="2400" dirty="0">
                <a:latin typeface="Monaco"/>
                <a:cs typeface="Monaco"/>
              </a:rPr>
              <a:t>4</a:t>
            </a:r>
          </a:p>
          <a:p>
            <a:pPr>
              <a:spcBef>
                <a:spcPts val="500"/>
              </a:spcBef>
            </a:pPr>
            <a:r>
              <a:rPr lang="en-US" sz="2400" dirty="0">
                <a:latin typeface="Monaco"/>
                <a:cs typeface="Monaco"/>
              </a:rPr>
              <a:t>7</a:t>
            </a:r>
          </a:p>
          <a:p>
            <a:pPr>
              <a:spcBef>
                <a:spcPts val="500"/>
              </a:spcBef>
            </a:pPr>
            <a:r>
              <a:rPr lang="en-US" sz="2400" dirty="0">
                <a:latin typeface="Monaco"/>
                <a:cs typeface="Monaco"/>
              </a:rPr>
              <a:t>5</a:t>
            </a:r>
          </a:p>
          <a:p>
            <a:pPr algn="l"/>
            <a:endParaRPr lang="en-US" sz="2400" dirty="0">
              <a:latin typeface="Monaco"/>
              <a:cs typeface="Monaco"/>
            </a:endParaRPr>
          </a:p>
        </p:txBody>
      </p:sp>
      <p:graphicFrame>
        <p:nvGraphicFramePr>
          <p:cNvPr id="10" name="Group 5">
            <a:extLst>
              <a:ext uri="{FF2B5EF4-FFF2-40B4-BE49-F238E27FC236}">
                <a16:creationId xmlns:a16="http://schemas.microsoft.com/office/drawing/2014/main" id="{66710B49-5ADD-455A-8025-B1821FB171B0}"/>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87DF8714-674E-4706-8D69-9B1E99FC0FB8}"/>
              </a:ext>
            </a:extLst>
          </p:cNvPr>
          <p:cNvSpPr>
            <a:spLocks noGrp="1"/>
          </p:cNvSpPr>
          <p:nvPr>
            <p:ph type="sldNum" sz="quarter" idx="12"/>
          </p:nvPr>
        </p:nvSpPr>
        <p:spPr/>
        <p:txBody>
          <a:bodyPr/>
          <a:lstStyle/>
          <a:p>
            <a:fld id="{0778C724-3839-4D76-A707-B4C23905D055}" type="slidenum">
              <a:rPr lang="en-US" smtClean="0"/>
              <a:t>62</a:t>
            </a:fld>
            <a:endParaRPr lang="en-US"/>
          </a:p>
        </p:txBody>
      </p:sp>
    </p:spTree>
    <p:extLst>
      <p:ext uri="{BB962C8B-B14F-4D97-AF65-F5344CB8AC3E}">
        <p14:creationId xmlns:p14="http://schemas.microsoft.com/office/powerpoint/2010/main" val="2975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8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180">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0">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18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dirty="0"/>
              <a:t>Step 2: Rounding</a:t>
            </a:r>
          </a:p>
        </p:txBody>
      </p:sp>
      <p:sp>
        <p:nvSpPr>
          <p:cNvPr id="51204" name="Rectangle 4"/>
          <p:cNvSpPr>
            <a:spLocks noGrp="1" noChangeArrowheads="1"/>
          </p:cNvSpPr>
          <p:nvPr>
            <p:ph idx="1"/>
          </p:nvPr>
        </p:nvSpPr>
        <p:spPr>
          <a:xfrm>
            <a:off x="607595" y="2712334"/>
            <a:ext cx="10972800" cy="3459866"/>
          </a:xfrm>
          <a:ln/>
        </p:spPr>
        <p:txBody>
          <a:bodyPr>
            <a:noAutofit/>
          </a:bodyPr>
          <a:lstStyle/>
          <a:p>
            <a:pPr>
              <a:tabLst>
                <a:tab pos="1682750" algn="l"/>
                <a:tab pos="3603625" algn="l"/>
                <a:tab pos="4425950" algn="l"/>
                <a:tab pos="5432425" algn="l"/>
              </a:tabLst>
            </a:pPr>
            <a:r>
              <a:rPr lang="en-US" dirty="0"/>
              <a:t>Round up conditions</a:t>
            </a: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008000"/>
                </a:solidFill>
                <a:ea typeface="Zapf Dingbats" charset="0"/>
                <a:cs typeface="Zapf Dingbats" charset="0"/>
              </a:rPr>
              <a:t>&lt;Guard, Round, Sticky&gt; = &lt;x11&gt;  </a:t>
            </a:r>
            <a:r>
              <a:rPr lang="en-US" dirty="0">
                <a:solidFill>
                  <a:srgbClr val="000000"/>
                </a:solidFill>
                <a:ea typeface="Zapf Dingbats" charset="0"/>
                <a:cs typeface="Zapf Dingbats" charset="0"/>
              </a:rPr>
              <a:t>because &gt;0.5</a:t>
            </a:r>
            <a:endParaRPr lang="en-US" dirty="0">
              <a:solidFill>
                <a:srgbClr val="000000"/>
              </a:solidFill>
            </a:endParaRP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3366FF"/>
                </a:solidFill>
                <a:ea typeface="Zapf Dingbats" charset="0"/>
                <a:cs typeface="Zapf Dingbats" charset="0"/>
              </a:rPr>
              <a:t>&lt;Guard, Round, Sticky&gt; = &lt;110&gt;  </a:t>
            </a:r>
            <a:r>
              <a:rPr lang="en-US" dirty="0">
                <a:solidFill>
                  <a:srgbClr val="000000"/>
                </a:solidFill>
                <a:ea typeface="Zapf Dingbats" charset="0"/>
                <a:cs typeface="Zapf Dingbats" charset="0"/>
              </a:rPr>
              <a:t>as per round to even rules</a:t>
            </a:r>
            <a:endParaRPr lang="en-US" dirty="0">
              <a:solidFill>
                <a:srgbClr val="000000"/>
              </a:solidFill>
            </a:endParaRPr>
          </a:p>
          <a:p>
            <a:pPr marL="552450" lvl="1">
              <a:buNone/>
              <a:tabLst>
                <a:tab pos="1682750" algn="l"/>
                <a:tab pos="3603625" algn="l"/>
                <a:tab pos="4425950" algn="l"/>
                <a:tab pos="5432425"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GRS</a:t>
            </a:r>
            <a:r>
              <a:rPr lang="en-US" dirty="0">
                <a:latin typeface="Calibri Bold Italic" charset="0"/>
                <a:ea typeface="ヒラギノ角ゴ ProN W6" charset="0"/>
                <a:cs typeface="ヒラギノ角ゴ ProN W6" charset="0"/>
                <a:sym typeface="Calibri Bold Italic" charset="0"/>
              </a:rPr>
              <a:t>	</a:t>
            </a:r>
            <a:r>
              <a:rPr lang="en-US" dirty="0" err="1">
                <a:latin typeface="Calibri Bold Italic" charset="0"/>
                <a:ea typeface="Calibri Bold Italic" charset="0"/>
                <a:cs typeface="Calibri Bold Italic" charset="0"/>
                <a:sym typeface="Calibri Bold Italic" charset="0"/>
              </a:rPr>
              <a:t>Incr</a:t>
            </a:r>
            <a:r>
              <a:rPr lang="en-US" dirty="0">
                <a:latin typeface="Calibri Bold Italic" charset="0"/>
                <a:ea typeface="Calibri Bold Italic" charset="0"/>
                <a:cs typeface="Calibri Bold Italic" charset="0"/>
                <a:sym typeface="Calibri Bold Italic" charset="0"/>
              </a:rPr>
              <a:t>?</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128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a:t>
            </a:r>
            <a:r>
              <a:rPr lang="en-US" sz="1800" dirty="0">
                <a:solidFill>
                  <a:srgbClr val="000000"/>
                </a:solidFill>
                <a:latin typeface="Monaco" charset="0"/>
                <a:ea typeface="Monaco" charset="0"/>
                <a:cs typeface="Monaco" charset="0"/>
                <a:sym typeface="Monaco" charset="0"/>
              </a:rPr>
              <a:t>13</a:t>
            </a: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17</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19</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138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63</a:t>
            </a:r>
            <a:endParaRPr lang="en-US" sz="1800" dirty="0">
              <a:latin typeface="Monaco" charset="0"/>
              <a:sym typeface="Monaco" charset="0"/>
            </a:endParaRPr>
          </a:p>
        </p:txBody>
      </p:sp>
      <p:sp>
        <p:nvSpPr>
          <p:cNvPr id="12" name="Rectangle 4"/>
          <p:cNvSpPr txBox="1">
            <a:spLocks noChangeArrowheads="1"/>
          </p:cNvSpPr>
          <p:nvPr/>
        </p:nvSpPr>
        <p:spPr bwMode="auto">
          <a:xfrm>
            <a:off x="2095500" y="2844800"/>
            <a:ext cx="1752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b="1" dirty="0"/>
          </a:p>
          <a:p>
            <a:pPr marL="552450" lvl="1">
              <a:tabLst>
                <a:tab pos="1682750" algn="l"/>
                <a:tab pos="3603625" algn="l"/>
                <a:tab pos="4425950" algn="l"/>
                <a:tab pos="5432425" algn="l"/>
              </a:tabLst>
            </a:pPr>
            <a:endParaRPr lang="en-US" b="1"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b="1"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b="1"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1.101</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1.111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100</a:t>
            </a:r>
          </a:p>
        </p:txBody>
      </p:sp>
      <p:sp>
        <p:nvSpPr>
          <p:cNvPr id="13" name="Rectangle 4"/>
          <p:cNvSpPr txBox="1">
            <a:spLocks noChangeArrowheads="1"/>
          </p:cNvSpPr>
          <p:nvPr/>
        </p:nvSpPr>
        <p:spPr bwMode="auto">
          <a:xfrm>
            <a:off x="4000500" y="2819400"/>
            <a:ext cx="990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100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dirty="0">
                <a:solidFill>
                  <a:srgbClr val="3366FF"/>
                </a:solidFill>
                <a:latin typeface="Monaco" charset="0"/>
                <a:ea typeface="Monaco" charset="0"/>
                <a:cs typeface="Monaco" charset="0"/>
                <a:sym typeface="Monaco" charset="0"/>
              </a:rPr>
              <a:t>110</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011</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111</a:t>
            </a:r>
            <a:endParaRPr lang="en-US" sz="1800" dirty="0">
              <a:latin typeface="Monaco" charset="0"/>
              <a:ea typeface="Monaco" charset="0"/>
              <a:cs typeface="Monaco" charset="0"/>
              <a:sym typeface="Monaco" charset="0"/>
            </a:endParaRPr>
          </a:p>
        </p:txBody>
      </p:sp>
      <p:sp>
        <p:nvSpPr>
          <p:cNvPr id="14" name="Rectangle 4"/>
          <p:cNvSpPr txBox="1">
            <a:spLocks noChangeArrowheads="1"/>
          </p:cNvSpPr>
          <p:nvPr/>
        </p:nvSpPr>
        <p:spPr bwMode="auto">
          <a:xfrm>
            <a:off x="4991100" y="2819400"/>
            <a:ext cx="6858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p:txBody>
      </p:sp>
      <p:sp>
        <p:nvSpPr>
          <p:cNvPr id="15" name="Rectangle 4"/>
          <p:cNvSpPr txBox="1">
            <a:spLocks noChangeArrowheads="1"/>
          </p:cNvSpPr>
          <p:nvPr/>
        </p:nvSpPr>
        <p:spPr bwMode="auto">
          <a:xfrm>
            <a:off x="5753100" y="2819400"/>
            <a:ext cx="1371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lgn="r">
              <a:tabLst>
                <a:tab pos="1682750" algn="l"/>
                <a:tab pos="3603625" algn="l"/>
                <a:tab pos="4425950" algn="l"/>
                <a:tab pos="5432425" algn="l"/>
              </a:tabLst>
            </a:pPr>
            <a:endParaRPr lang="en-US" dirty="0"/>
          </a:p>
          <a:p>
            <a:pPr marL="552450" lvl="1" algn="r">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lgn="r">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lgn="r">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1.101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1.010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10.000</a:t>
            </a:r>
            <a:endParaRPr lang="en-US" sz="1800" dirty="0">
              <a:latin typeface="Monaco" charset="0"/>
              <a:sym typeface="Monaco" charset="0"/>
            </a:endParaRPr>
          </a:p>
        </p:txBody>
      </p:sp>
      <p:sp>
        <p:nvSpPr>
          <p:cNvPr id="51205" name="Rectangle 5"/>
          <p:cNvSpPr>
            <a:spLocks/>
          </p:cNvSpPr>
          <p:nvPr/>
        </p:nvSpPr>
        <p:spPr bwMode="auto">
          <a:xfrm>
            <a:off x="5516563" y="622300"/>
            <a:ext cx="2189702" cy="630942"/>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3600" dirty="0">
                <a:latin typeface="Monaco" charset="0"/>
                <a:ea typeface="Monaco" charset="0"/>
                <a:cs typeface="Monaco" charset="0"/>
                <a:sym typeface="Monaco" charset="0"/>
              </a:rPr>
              <a:t>1.BBG</a:t>
            </a:r>
            <a:r>
              <a:rPr lang="en-US" sz="3600" dirty="0">
                <a:solidFill>
                  <a:srgbClr val="CC0000"/>
                </a:solidFill>
                <a:latin typeface="Monaco" charset="0"/>
                <a:ea typeface="Monaco" charset="0"/>
                <a:cs typeface="Monaco" charset="0"/>
                <a:sym typeface="Monaco" charset="0"/>
              </a:rPr>
              <a:t>R</a:t>
            </a:r>
            <a:r>
              <a:rPr lang="en-US" sz="3600" dirty="0">
                <a:solidFill>
                  <a:schemeClr val="accent5"/>
                </a:solidFill>
                <a:latin typeface="Monaco" charset="0"/>
                <a:ea typeface="Monaco" charset="0"/>
                <a:cs typeface="Monaco" charset="0"/>
                <a:sym typeface="Monaco" charset="0"/>
              </a:rPr>
              <a:t>XXX</a:t>
            </a:r>
          </a:p>
        </p:txBody>
      </p:sp>
      <p:sp>
        <p:nvSpPr>
          <p:cNvPr id="51206" name="Rectangle 6"/>
          <p:cNvSpPr>
            <a:spLocks/>
          </p:cNvSpPr>
          <p:nvPr/>
        </p:nvSpPr>
        <p:spPr bwMode="auto">
          <a:xfrm>
            <a:off x="1668463" y="1425575"/>
            <a:ext cx="3060700" cy="444500"/>
          </a:xfrm>
          <a:prstGeom prst="rect">
            <a:avLst/>
          </a:prstGeom>
          <a:noFill/>
          <a:ln w="19050" cap="flat">
            <a:noFill/>
            <a:miter lim="800000"/>
            <a:headEnd type="none" w="med" len="med"/>
            <a:tailEnd type="none" w="med" len="med"/>
          </a:ln>
        </p:spPr>
        <p:txBody>
          <a:bodyPr lIns="38100" tIns="38100" rIns="38100" bIns="38100"/>
          <a:lstStyle/>
          <a:p>
            <a:pPr algn="r"/>
            <a:r>
              <a:rPr lang="en-US" sz="2400">
                <a:latin typeface="Calibri Bold" charset="0"/>
                <a:ea typeface="Calibri Bold" charset="0"/>
                <a:cs typeface="Calibri Bold" charset="0"/>
                <a:sym typeface="Calibri Bold" charset="0"/>
              </a:rPr>
              <a:t>Guard bit: LSB of result</a:t>
            </a:r>
          </a:p>
        </p:txBody>
      </p:sp>
      <p:sp>
        <p:nvSpPr>
          <p:cNvPr id="51207" name="Rectangle 7"/>
          <p:cNvSpPr>
            <a:spLocks/>
          </p:cNvSpPr>
          <p:nvPr/>
        </p:nvSpPr>
        <p:spPr bwMode="auto">
          <a:xfrm>
            <a:off x="2193926" y="2124075"/>
            <a:ext cx="3389313"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r"/>
            <a:r>
              <a:rPr lang="en-US" sz="2400">
                <a:latin typeface="Calibri Bold" charset="0"/>
                <a:ea typeface="Calibri Bold" charset="0"/>
                <a:cs typeface="Calibri Bold" charset="0"/>
                <a:sym typeface="Calibri Bold" charset="0"/>
              </a:rPr>
              <a:t>Round bit: 1</a:t>
            </a:r>
            <a:r>
              <a:rPr lang="en-US" sz="2400" baseline="30000">
                <a:latin typeface="Calibri Bold" charset="0"/>
                <a:ea typeface="Calibri Bold" charset="0"/>
                <a:cs typeface="Calibri Bold" charset="0"/>
                <a:sym typeface="Calibri Bold" charset="0"/>
              </a:rPr>
              <a:t>st</a:t>
            </a:r>
            <a:r>
              <a:rPr lang="en-US" sz="2400">
                <a:latin typeface="Calibri Bold" charset="0"/>
                <a:ea typeface="Calibri Bold" charset="0"/>
                <a:cs typeface="Calibri Bold" charset="0"/>
                <a:sym typeface="Calibri Bold" charset="0"/>
              </a:rPr>
              <a:t> bit removed</a:t>
            </a:r>
          </a:p>
        </p:txBody>
      </p:sp>
      <p:sp>
        <p:nvSpPr>
          <p:cNvPr id="51208" name="AutoShape 8"/>
          <p:cNvSpPr>
            <a:spLocks/>
          </p:cNvSpPr>
          <p:nvPr/>
        </p:nvSpPr>
        <p:spPr bwMode="auto">
          <a:xfrm rot="-5400000">
            <a:off x="7232650" y="1058863"/>
            <a:ext cx="381000" cy="774700"/>
          </a:xfrm>
          <a:custGeom>
            <a:avLst/>
            <a:gdLst>
              <a:gd name="T0" fmla="*/ 10800 w 21600"/>
              <a:gd name="T1" fmla="*/ 10800 h 21600"/>
            </a:gdLst>
            <a:ahLst/>
            <a:cxnLst>
              <a:cxn ang="0">
                <a:pos x="T0" y="T1"/>
              </a:cxn>
            </a:cxnLst>
            <a:rect l="0" t="0" r="r" b="b"/>
            <a:pathLst>
              <a:path w="21600" h="21600">
                <a:moveTo>
                  <a:pt x="21600" y="21600"/>
                </a:moveTo>
                <a:cubicBezTo>
                  <a:pt x="15635" y="21600"/>
                  <a:pt x="10800" y="20005"/>
                  <a:pt x="10800" y="18036"/>
                </a:cubicBezTo>
                <a:lnTo>
                  <a:pt x="10800" y="14364"/>
                </a:lnTo>
                <a:cubicBezTo>
                  <a:pt x="10800" y="12395"/>
                  <a:pt x="5965" y="10800"/>
                  <a:pt x="0" y="10800"/>
                </a:cubicBezTo>
                <a:cubicBezTo>
                  <a:pt x="5965" y="10800"/>
                  <a:pt x="10800" y="9204"/>
                  <a:pt x="10800" y="7236"/>
                </a:cubicBezTo>
                <a:lnTo>
                  <a:pt x="10800" y="3564"/>
                </a:lnTo>
                <a:cubicBezTo>
                  <a:pt x="10800" y="1596"/>
                  <a:pt x="15635" y="0"/>
                  <a:pt x="21600" y="0"/>
                </a:cubicBezTo>
              </a:path>
            </a:pathLst>
          </a:custGeom>
          <a:noFill/>
          <a:ln w="38100" cap="flat">
            <a:solidFill>
              <a:schemeClr val="tx1"/>
            </a:solidFill>
            <a:prstDash val="solid"/>
            <a:round/>
            <a:headEnd type="none" w="med" len="med"/>
            <a:tailEnd type="none" w="med" len="med"/>
          </a:ln>
        </p:spPr>
        <p:txBody>
          <a:bodyPr lIns="0" tIns="0" rIns="0" bIns="0"/>
          <a:lstStyle/>
          <a:p>
            <a:endParaRPr lang="en-US"/>
          </a:p>
        </p:txBody>
      </p:sp>
      <p:sp>
        <p:nvSpPr>
          <p:cNvPr id="51209" name="Rectangle 9"/>
          <p:cNvSpPr>
            <a:spLocks/>
          </p:cNvSpPr>
          <p:nvPr/>
        </p:nvSpPr>
        <p:spPr bwMode="auto">
          <a:xfrm>
            <a:off x="6943725" y="1570038"/>
            <a:ext cx="3983038"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400" dirty="0">
                <a:latin typeface="Calibri Bold" charset="0"/>
                <a:ea typeface="Calibri Bold" charset="0"/>
                <a:cs typeface="Calibri Bold" charset="0"/>
                <a:sym typeface="Calibri Bold" charset="0"/>
              </a:rPr>
              <a:t>Sticky bit: OR of remaining bits</a:t>
            </a:r>
          </a:p>
        </p:txBody>
      </p:sp>
      <p:sp>
        <p:nvSpPr>
          <p:cNvPr id="51210" name="Freeform 10"/>
          <p:cNvSpPr>
            <a:spLocks/>
          </p:cNvSpPr>
          <p:nvPr/>
        </p:nvSpPr>
        <p:spPr bwMode="auto">
          <a:xfrm>
            <a:off x="5588000" y="1233488"/>
            <a:ext cx="1231900" cy="1090612"/>
          </a:xfrm>
          <a:custGeom>
            <a:avLst/>
            <a:gdLst/>
            <a:ahLst/>
            <a:cxnLst>
              <a:cxn ang="0">
                <a:pos x="0" y="19500"/>
              </a:cxn>
              <a:cxn ang="0">
                <a:pos x="21380" y="3812"/>
              </a:cxn>
              <a:cxn ang="0">
                <a:pos x="21159" y="628"/>
              </a:cxn>
            </a:cxnLst>
            <a:rect l="0" t="0" r="r" b="b"/>
            <a:pathLst>
              <a:path w="21381" h="19500">
                <a:moveTo>
                  <a:pt x="0" y="19500"/>
                </a:moveTo>
                <a:cubicBezTo>
                  <a:pt x="0" y="19500"/>
                  <a:pt x="21600" y="9723"/>
                  <a:pt x="21380" y="3812"/>
                </a:cubicBezTo>
                <a:cubicBezTo>
                  <a:pt x="21159" y="-2100"/>
                  <a:pt x="21159" y="628"/>
                  <a:pt x="21159" y="628"/>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51211" name="Freeform 11"/>
          <p:cNvSpPr>
            <a:spLocks/>
          </p:cNvSpPr>
          <p:nvPr/>
        </p:nvSpPr>
        <p:spPr bwMode="auto">
          <a:xfrm>
            <a:off x="4775200" y="1295400"/>
            <a:ext cx="1790700" cy="596900"/>
          </a:xfrm>
          <a:custGeom>
            <a:avLst/>
            <a:gdLst/>
            <a:ahLst/>
            <a:cxnLst>
              <a:cxn ang="0">
                <a:pos x="0" y="12462"/>
              </a:cxn>
              <a:cxn ang="0">
                <a:pos x="11949" y="19108"/>
              </a:cxn>
              <a:cxn ang="0">
                <a:pos x="21600" y="4154"/>
              </a:cxn>
              <a:cxn ang="0">
                <a:pos x="21447" y="0"/>
              </a:cxn>
            </a:cxnLst>
            <a:rect l="0" t="0" r="r" b="b"/>
            <a:pathLst>
              <a:path w="21600" h="19538">
                <a:moveTo>
                  <a:pt x="0" y="12462"/>
                </a:moveTo>
                <a:cubicBezTo>
                  <a:pt x="0" y="12462"/>
                  <a:pt x="5668" y="21600"/>
                  <a:pt x="11949" y="19108"/>
                </a:cubicBezTo>
                <a:cubicBezTo>
                  <a:pt x="18230" y="16615"/>
                  <a:pt x="21600" y="4985"/>
                  <a:pt x="21600" y="4154"/>
                </a:cubicBezTo>
                <a:cubicBezTo>
                  <a:pt x="21600" y="3323"/>
                  <a:pt x="21447" y="0"/>
                  <a:pt x="21447" y="0"/>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2" name="Slide Number Placeholder 1">
            <a:extLst>
              <a:ext uri="{FF2B5EF4-FFF2-40B4-BE49-F238E27FC236}">
                <a16:creationId xmlns:a16="http://schemas.microsoft.com/office/drawing/2014/main" id="{4767A5CE-90F7-4D89-9E98-C25BD24ABF13}"/>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17381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1204">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2227" name="Rectangle 3"/>
          <p:cNvSpPr>
            <a:spLocks noGrp="1" noChangeArrowheads="1"/>
          </p:cNvSpPr>
          <p:nvPr>
            <p:ph type="title"/>
          </p:nvPr>
        </p:nvSpPr>
        <p:spPr>
          <a:ln/>
        </p:spPr>
        <p:txBody>
          <a:bodyPr/>
          <a:lstStyle/>
          <a:p>
            <a:pPr marL="119063" indent="-119063"/>
            <a:r>
              <a:rPr lang="en-US" dirty="0"/>
              <a:t>Step 3: </a:t>
            </a:r>
            <a:r>
              <a:rPr lang="en-US" dirty="0" err="1"/>
              <a:t>Postnormalize</a:t>
            </a:r>
            <a:endParaRPr lang="en-US" dirty="0"/>
          </a:p>
        </p:txBody>
      </p:sp>
      <p:sp>
        <p:nvSpPr>
          <p:cNvPr id="52228" name="Rectangle 4"/>
          <p:cNvSpPr>
            <a:spLocks noGrp="1" noChangeArrowheads="1"/>
          </p:cNvSpPr>
          <p:nvPr>
            <p:ph idx="1"/>
          </p:nvPr>
        </p:nvSpPr>
        <p:spPr>
          <a:ln/>
        </p:spPr>
        <p:txBody>
          <a:bodyPr/>
          <a:lstStyle/>
          <a:p>
            <a:pPr>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Issue</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Rounding may have caused overflow</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Handle by shifting right once &amp; incrementing exponent</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Adjusted				   	Result</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128</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latin typeface="Monaco" charset="0"/>
                <a:ea typeface="Monaco" charset="0"/>
                <a:cs typeface="Monaco" charset="0"/>
                <a:sym typeface="Monaco" charset="0"/>
              </a:rPr>
              <a:t>128</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r>
              <a:rPr lang="en-US" dirty="0">
                <a:latin typeface="Monaco" charset="0"/>
                <a:sym typeface="Monaco" charset="0"/>
              </a:rPr>
              <a:t>	</a:t>
            </a:r>
            <a:r>
              <a:rPr lang="en-US" dirty="0">
                <a:latin typeface="Monaco" charset="0"/>
                <a:ea typeface="Monaco" charset="0"/>
                <a:cs typeface="Monaco" charset="0"/>
                <a:sym typeface="Monaco" charset="0"/>
              </a:rPr>
              <a:t> 1.101</a:t>
            </a:r>
            <a:r>
              <a:rPr lang="en-US" dirty="0">
                <a:latin typeface="Monaco" charset="0"/>
                <a:sym typeface="Monaco" charset="0"/>
              </a:rPr>
              <a:t>	</a:t>
            </a:r>
            <a:r>
              <a:rPr lang="en-US" dirty="0">
                <a:latin typeface="Monaco" charset="0"/>
                <a:ea typeface="Monaco" charset="0"/>
                <a:cs typeface="Monaco" charset="0"/>
                <a:sym typeface="Monaco" charset="0"/>
              </a:rPr>
              <a:t>3</a:t>
            </a:r>
            <a:r>
              <a:rPr lang="en-US" dirty="0">
                <a:latin typeface="Monaco" charset="0"/>
                <a:sym typeface="Monaco" charset="0"/>
              </a:rPr>
              <a:t>				</a:t>
            </a: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endParaRPr lang="en-US" dirty="0">
              <a:solidFill>
                <a:srgbClr val="000000"/>
              </a:solidFill>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17</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16</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19</a:t>
            </a:r>
            <a:r>
              <a:rPr lang="en-US" dirty="0">
                <a:latin typeface="Monaco" charset="0"/>
                <a:sym typeface="Monaco" charset="0"/>
              </a:rPr>
              <a:t>	</a:t>
            </a:r>
            <a:r>
              <a:rPr lang="en-US" dirty="0">
                <a:latin typeface="Monaco" charset="0"/>
                <a:ea typeface="Monaco" charset="0"/>
                <a:cs typeface="Monaco" charset="0"/>
                <a:sym typeface="Monaco" charset="0"/>
              </a:rPr>
              <a:t> 1.010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20</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138</a:t>
            </a:r>
            <a:r>
              <a:rPr lang="en-US" dirty="0">
                <a:latin typeface="Monaco" charset="0"/>
                <a:sym typeface="Monaco" charset="0"/>
              </a:rPr>
              <a:t>	</a:t>
            </a:r>
            <a:r>
              <a:rPr lang="en-US" dirty="0">
                <a:latin typeface="Monaco" charset="0"/>
                <a:ea typeface="Monaco" charset="0"/>
                <a:cs typeface="Monaco" charset="0"/>
                <a:sym typeface="Monaco" charset="0"/>
              </a:rPr>
              <a:t> 1.001</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solidFill>
                  <a:srgbClr val="000000"/>
                </a:solidFill>
                <a:latin typeface="Monaco" charset="0"/>
                <a:ea typeface="Monaco" charset="0"/>
                <a:cs typeface="Monaco" charset="0"/>
                <a:sym typeface="Monaco" charset="0"/>
              </a:rPr>
              <a:t>144</a:t>
            </a:r>
            <a:r>
              <a:rPr lang="en-US" dirty="0">
                <a:latin typeface="Monaco" charset="0"/>
                <a:sym typeface="Monaco" charset="0"/>
              </a:rPr>
              <a:t>	</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63</a:t>
            </a:r>
            <a:r>
              <a:rPr lang="en-US" dirty="0">
                <a:latin typeface="Monaco" charset="0"/>
                <a:sym typeface="Monaco" charset="0"/>
              </a:rPr>
              <a:t>	</a:t>
            </a:r>
            <a:r>
              <a:rPr lang="en-US" dirty="0">
                <a:latin typeface="Monaco" charset="0"/>
                <a:ea typeface="Monaco" charset="0"/>
                <a:cs typeface="Monaco" charset="0"/>
                <a:sym typeface="Monaco" charset="0"/>
              </a:rPr>
              <a:t>10.000</a:t>
            </a:r>
            <a:r>
              <a:rPr lang="en-US" dirty="0">
                <a:latin typeface="Monaco" charset="0"/>
                <a:sym typeface="Monaco" charset="0"/>
              </a:rPr>
              <a:t>	</a:t>
            </a:r>
            <a:r>
              <a:rPr lang="en-US" dirty="0">
                <a:latin typeface="Monaco" charset="0"/>
                <a:ea typeface="Monaco" charset="0"/>
                <a:cs typeface="Monaco" charset="0"/>
                <a:sym typeface="Monaco" charset="0"/>
              </a:rPr>
              <a:t>5</a:t>
            </a:r>
            <a:r>
              <a:rPr lang="en-US" dirty="0">
                <a:latin typeface="Monaco" charset="0"/>
                <a:sym typeface="Monaco" charset="0"/>
              </a:rPr>
              <a:t>		</a:t>
            </a:r>
          </a:p>
        </p:txBody>
      </p:sp>
      <p:sp>
        <p:nvSpPr>
          <p:cNvPr id="5" name="Rectangle 9"/>
          <p:cNvSpPr>
            <a:spLocks/>
          </p:cNvSpPr>
          <p:nvPr/>
        </p:nvSpPr>
        <p:spPr bwMode="auto">
          <a:xfrm>
            <a:off x="4836018" y="4740061"/>
            <a:ext cx="3512375" cy="446276"/>
          </a:xfrm>
          <a:prstGeom prst="rect">
            <a:avLst/>
          </a:prstGeom>
          <a:noFill/>
          <a:ln w="19050" cap="flat">
            <a:noFill/>
            <a:miter lim="800000"/>
            <a:headEnd type="none" w="med" len="med"/>
            <a:tailEnd type="none" w="med" len="med"/>
          </a:ln>
        </p:spPr>
        <p:txBody>
          <a:bodyPr wrap="square" lIns="38100" tIns="38100" rIns="38100" bIns="38100">
            <a:spAutoFit/>
          </a:bodyPr>
          <a:lstStyle/>
          <a:p>
            <a:pPr algn="l"/>
            <a:r>
              <a:rPr lang="en-US" sz="2400" dirty="0">
                <a:latin typeface="Monaco" charset="0"/>
                <a:sym typeface="Monaco" charset="0"/>
              </a:rPr>
              <a:t>M=</a:t>
            </a:r>
            <a:r>
              <a:rPr lang="en-US" sz="2400" dirty="0">
                <a:latin typeface="Monaco" charset="0"/>
                <a:ea typeface="Monaco" charset="0"/>
                <a:cs typeface="Monaco" charset="0"/>
                <a:sym typeface="Monaco" charset="0"/>
              </a:rPr>
              <a:t>1.000 exp=6       64</a:t>
            </a:r>
            <a:r>
              <a:rPr lang="en-US" sz="2400" dirty="0">
                <a:latin typeface="Monaco" charset="0"/>
                <a:sym typeface="Monaco" charset="0"/>
              </a:rPr>
              <a:t>	</a:t>
            </a:r>
            <a:endParaRPr lang="en-US" sz="2400" dirty="0">
              <a:latin typeface="Monaco"/>
              <a:ea typeface="Calibri Bold" charset="0"/>
              <a:cs typeface="Monaco"/>
              <a:sym typeface="Calibri Bold" charset="0"/>
            </a:endParaRPr>
          </a:p>
        </p:txBody>
      </p:sp>
      <p:sp>
        <p:nvSpPr>
          <p:cNvPr id="2" name="Slide Number Placeholder 1">
            <a:extLst>
              <a:ext uri="{FF2B5EF4-FFF2-40B4-BE49-F238E27FC236}">
                <a16:creationId xmlns:a16="http://schemas.microsoft.com/office/drawing/2014/main" id="{DFC7389C-CA8C-40F0-BDBE-474D19BC30C9}"/>
              </a:ext>
            </a:extLst>
          </p:cNvPr>
          <p:cNvSpPr>
            <a:spLocks noGrp="1"/>
          </p:cNvSpPr>
          <p:nvPr>
            <p:ph type="sldNum" sz="quarter" idx="12"/>
          </p:nvPr>
        </p:nvSpPr>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1779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65</a:t>
            </a:fld>
            <a:endParaRPr lang="en-US"/>
          </a:p>
        </p:txBody>
      </p:sp>
    </p:spTree>
    <p:extLst>
      <p:ext uri="{BB962C8B-B14F-4D97-AF65-F5344CB8AC3E}">
        <p14:creationId xmlns:p14="http://schemas.microsoft.com/office/powerpoint/2010/main" val="42364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9" name="Rectangle 4"/>
          <p:cNvSpPr>
            <a:spLocks noChangeArrowheads="1"/>
          </p:cNvSpPr>
          <p:nvPr/>
        </p:nvSpPr>
        <p:spPr bwMode="auto">
          <a:xfrm>
            <a:off x="7239000" y="2667000"/>
            <a:ext cx="3352800" cy="4106252"/>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No (x = </a:t>
            </a:r>
            <a:r>
              <a:rPr lang="en-US" b="1" i="1" dirty="0" err="1">
                <a:latin typeface="Courier New" pitchFamily="49" charset="0"/>
              </a:rPr>
              <a:t>TMax</a:t>
            </a:r>
            <a:r>
              <a:rPr lang="en-US" b="1" i="1" dirty="0">
                <a:latin typeface="Courier New" pitchFamily="49" charset="0"/>
              </a:rPr>
              <a:t>)</a:t>
            </a:r>
          </a:p>
          <a:p>
            <a:pPr eaLnBrk="0" hangingPunct="0">
              <a:spcBef>
                <a:spcPct val="50000"/>
              </a:spcBef>
              <a:tabLst>
                <a:tab pos="1828800" algn="l"/>
                <a:tab pos="2463800" algn="l"/>
                <a:tab pos="3086100" algn="l"/>
              </a:tabLst>
            </a:pPr>
            <a:r>
              <a:rPr lang="en-US" b="1" i="1" dirty="0">
                <a:latin typeface="Courier New" pitchFamily="49" charset="0"/>
              </a:rPr>
              <a:t>No (d = 1e40)</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No </a:t>
            </a:r>
            <a:r>
              <a:rPr lang="en-US" b="1" i="1" dirty="0">
                <a:latin typeface="Courier New" pitchFamily="49" charset="0"/>
              </a:rPr>
              <a:t>(f = 1.0e20, </a:t>
            </a:r>
            <a:br>
              <a:rPr lang="en-US" b="1" i="1" dirty="0">
                <a:latin typeface="Courier New" pitchFamily="49" charset="0"/>
              </a:rPr>
            </a:br>
            <a:r>
              <a:rPr lang="en-US" b="1" i="1" dirty="0">
                <a:latin typeface="Courier New" pitchFamily="49" charset="0"/>
              </a:rPr>
              <a:t>d = 1.0; </a:t>
            </a:r>
            <a:br>
              <a:rPr lang="en-US" b="1" i="1" dirty="0">
                <a:latin typeface="Courier New" pitchFamily="49" charset="0"/>
              </a:rPr>
            </a:br>
            <a:r>
              <a:rPr lang="en-US" b="1" i="1" dirty="0" err="1">
                <a:latin typeface="Courier New" pitchFamily="49" charset="0"/>
              </a:rPr>
              <a:t>f+d</a:t>
            </a:r>
            <a:r>
              <a:rPr lang="en-US" b="1" i="1" dirty="0">
                <a:latin typeface="Courier New" pitchFamily="49" charset="0"/>
              </a:rPr>
              <a:t> rounded to </a:t>
            </a:r>
            <a:br>
              <a:rPr lang="en-US" b="1" i="1" dirty="0">
                <a:latin typeface="Courier New" pitchFamily="49" charset="0"/>
              </a:rPr>
            </a:br>
            <a:r>
              <a:rPr lang="en-US" b="1" i="1" dirty="0">
                <a:latin typeface="Courier New" pitchFamily="49" charset="0"/>
              </a:rPr>
              <a:t>1.0e20</a:t>
            </a: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25193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2" name="Rectangle 6"/>
          <p:cNvSpPr>
            <a:spLocks noGrp="1" noChangeArrowheads="1"/>
          </p:cNvSpPr>
          <p:nvPr>
            <p:ph type="title"/>
          </p:nvPr>
        </p:nvSpPr>
        <p:spPr/>
        <p:txBody>
          <a:bodyPr/>
          <a:lstStyle/>
          <a:p>
            <a:r>
              <a:rPr lang="en-US" dirty="0"/>
              <a:t>Floating-Point Multiplication, Directly</a:t>
            </a:r>
          </a:p>
        </p:txBody>
      </p:sp>
      <p:sp>
        <p:nvSpPr>
          <p:cNvPr id="685063" name="Rectangle 7"/>
          <p:cNvSpPr>
            <a:spLocks noGrp="1" noChangeArrowheads="1"/>
          </p:cNvSpPr>
          <p:nvPr>
            <p:ph idx="1"/>
          </p:nvPr>
        </p:nvSpPr>
        <p:spPr/>
        <p:txBody>
          <a:bodyPr>
            <a:normAutofit fontScale="92500" lnSpcReduction="20000"/>
          </a:bodyPr>
          <a:lstStyle/>
          <a:p>
            <a:r>
              <a:rPr lang="en-US" sz="2400" dirty="0"/>
              <a:t>For cases where you can’t work with exact results</a:t>
            </a:r>
          </a:p>
          <a:p>
            <a:pPr lvl="1"/>
            <a:r>
              <a:rPr lang="en-US" sz="2000" dirty="0"/>
              <a:t>E.g., when doing it in hardware</a:t>
            </a:r>
          </a:p>
          <a:p>
            <a:r>
              <a:rPr lang="en-US" sz="2400" dirty="0"/>
              <a:t>Operands</a:t>
            </a:r>
          </a:p>
          <a:p>
            <a:pPr lvl="1"/>
            <a:r>
              <a:rPr lang="en-US" sz="2000" dirty="0"/>
              <a:t>(–1)</a:t>
            </a:r>
            <a:r>
              <a:rPr lang="en-US" sz="2000" baseline="30000" dirty="0"/>
              <a:t>s1</a:t>
            </a:r>
            <a:r>
              <a:rPr lang="en-US" sz="2000" dirty="0"/>
              <a:t> M1  2</a:t>
            </a:r>
            <a:r>
              <a:rPr lang="en-US" sz="2000" baseline="30000" dirty="0"/>
              <a:t>E1</a:t>
            </a:r>
            <a:r>
              <a:rPr lang="en-US" dirty="0"/>
              <a:t>   </a:t>
            </a:r>
            <a:r>
              <a:rPr lang="en-US" sz="2000" dirty="0"/>
              <a:t>*   (–1)</a:t>
            </a:r>
            <a:r>
              <a:rPr lang="en-US" sz="2000" baseline="30000" dirty="0"/>
              <a:t>s2</a:t>
            </a:r>
            <a:r>
              <a:rPr lang="en-US" sz="2000" dirty="0"/>
              <a:t> M2  2</a:t>
            </a:r>
            <a:r>
              <a:rPr lang="en-US" sz="2000" baseline="30000" dirty="0"/>
              <a:t>E2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s1 ^ s2</a:t>
            </a:r>
          </a:p>
          <a:p>
            <a:pPr lvl="1"/>
            <a:r>
              <a:rPr lang="en-US" sz="2000" dirty="0" err="1"/>
              <a:t>Significand</a:t>
            </a:r>
            <a:r>
              <a:rPr lang="en-US" sz="2000" dirty="0"/>
              <a:t> M: 	M1 * M2</a:t>
            </a:r>
          </a:p>
          <a:p>
            <a:pPr lvl="1"/>
            <a:r>
              <a:rPr lang="en-US" sz="2000" dirty="0"/>
              <a:t>Exponent E: 	E1 + E2</a:t>
            </a:r>
          </a:p>
          <a:p>
            <a:r>
              <a:rPr lang="en-US" sz="2400" dirty="0"/>
              <a:t>Fixing</a:t>
            </a:r>
          </a:p>
          <a:p>
            <a:pPr lvl="1"/>
            <a:r>
              <a:rPr lang="en-US" sz="2000" b="1" dirty="0">
                <a:solidFill>
                  <a:srgbClr val="FF0000"/>
                </a:solidFill>
              </a:rPr>
              <a:t>If M ≥ 2, shift M right, increment E </a:t>
            </a:r>
          </a:p>
          <a:p>
            <a:pPr lvl="1"/>
            <a:r>
              <a:rPr lang="en-US" sz="2000" dirty="0"/>
              <a:t>If E out of range, overflow </a:t>
            </a:r>
          </a:p>
          <a:p>
            <a:pPr lvl="1"/>
            <a:r>
              <a:rPr lang="en-US" sz="2000" dirty="0"/>
              <a:t>Round M to fit </a:t>
            </a:r>
            <a:r>
              <a:rPr lang="en-US" sz="2000" dirty="0" err="1"/>
              <a:t>frac</a:t>
            </a:r>
            <a:r>
              <a:rPr lang="en-US" sz="2000" dirty="0"/>
              <a:t> precision</a:t>
            </a:r>
          </a:p>
          <a:p>
            <a:r>
              <a:rPr lang="en-US" sz="2400" dirty="0"/>
              <a:t>Implementation</a:t>
            </a:r>
          </a:p>
          <a:p>
            <a:pPr lvl="1"/>
            <a:r>
              <a:rPr lang="en-US" sz="2000" dirty="0"/>
              <a:t>Biggest chore is multiplying </a:t>
            </a:r>
            <a:r>
              <a:rPr lang="en-US" sz="2000" dirty="0" err="1"/>
              <a:t>significands</a:t>
            </a:r>
            <a:endParaRPr lang="en-US" sz="2000" dirty="0"/>
          </a:p>
        </p:txBody>
      </p:sp>
      <p:sp>
        <p:nvSpPr>
          <p:cNvPr id="2" name="TextBox 1"/>
          <p:cNvSpPr txBox="1"/>
          <p:nvPr/>
        </p:nvSpPr>
        <p:spPr>
          <a:xfrm>
            <a:off x="6858001" y="1981200"/>
            <a:ext cx="4275529" cy="193899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E1=3 	M1=1.11010010</a:t>
            </a:r>
          </a:p>
          <a:p>
            <a:pPr algn="l"/>
            <a:r>
              <a:rPr lang="en-US" sz="2000" dirty="0"/>
              <a:t>E2=5 	M2=1.11001110</a:t>
            </a:r>
          </a:p>
          <a:p>
            <a:pPr algn="l"/>
            <a:r>
              <a:rPr lang="en-US" sz="2000" dirty="0"/>
              <a:t>--------------------------------------------</a:t>
            </a:r>
          </a:p>
          <a:p>
            <a:pPr algn="l"/>
            <a:r>
              <a:rPr lang="en-US" sz="2000" dirty="0"/>
              <a:t>E=8     	M=11.01001000111111</a:t>
            </a:r>
          </a:p>
          <a:p>
            <a:pPr algn="l"/>
            <a:r>
              <a:rPr lang="en-US" sz="2000" dirty="0"/>
              <a:t>E=8+1	M=1.101001000111111</a:t>
            </a:r>
          </a:p>
          <a:p>
            <a:pPr algn="l"/>
            <a:r>
              <a:rPr lang="en-US" sz="2000" dirty="0"/>
              <a:t>E=9	M=1.1010010010</a:t>
            </a:r>
          </a:p>
        </p:txBody>
      </p:sp>
      <p:sp>
        <p:nvSpPr>
          <p:cNvPr id="3" name="Slide Number Placeholder 2">
            <a:extLst>
              <a:ext uri="{FF2B5EF4-FFF2-40B4-BE49-F238E27FC236}">
                <a16:creationId xmlns:a16="http://schemas.microsoft.com/office/drawing/2014/main" id="{E260DE5D-1116-4001-A81F-625FCC523950}"/>
              </a:ext>
            </a:extLst>
          </p:cNvPr>
          <p:cNvSpPr>
            <a:spLocks noGrp="1"/>
          </p:cNvSpPr>
          <p:nvPr>
            <p:ph type="sldNum" sz="quarter" idx="12"/>
          </p:nvPr>
        </p:nvSpPr>
        <p:spPr/>
        <p:txBody>
          <a:bodyPr/>
          <a:lstStyle/>
          <a:p>
            <a:fld id="{0778C724-3839-4D76-A707-B4C23905D055}" type="slidenum">
              <a:rPr lang="en-US" smtClean="0"/>
              <a:t>67</a:t>
            </a:fld>
            <a:endParaRPr lang="en-US"/>
          </a:p>
        </p:txBody>
      </p:sp>
    </p:spTree>
    <p:extLst>
      <p:ext uri="{BB962C8B-B14F-4D97-AF65-F5344CB8AC3E}">
        <p14:creationId xmlns:p14="http://schemas.microsoft.com/office/powerpoint/2010/main" val="9569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6" name="Rectangle 16"/>
          <p:cNvSpPr>
            <a:spLocks noGrp="1" noChangeArrowheads="1"/>
          </p:cNvSpPr>
          <p:nvPr>
            <p:ph type="title"/>
          </p:nvPr>
        </p:nvSpPr>
        <p:spPr/>
        <p:txBody>
          <a:bodyPr/>
          <a:lstStyle/>
          <a:p>
            <a:r>
              <a:rPr lang="en-US" dirty="0"/>
              <a:t>Floating-Point Addition, Directly</a:t>
            </a:r>
          </a:p>
        </p:txBody>
      </p:sp>
      <p:sp>
        <p:nvSpPr>
          <p:cNvPr id="686097" name="Rectangle 17"/>
          <p:cNvSpPr>
            <a:spLocks noGrp="1" noChangeArrowheads="1"/>
          </p:cNvSpPr>
          <p:nvPr>
            <p:ph idx="1"/>
          </p:nvPr>
        </p:nvSpPr>
        <p:spPr/>
        <p:txBody>
          <a:bodyPr>
            <a:normAutofit lnSpcReduction="10000"/>
          </a:bodyPr>
          <a:lstStyle/>
          <a:p>
            <a:r>
              <a:rPr lang="en-US" sz="2400" dirty="0"/>
              <a:t>Operands</a:t>
            </a:r>
          </a:p>
          <a:p>
            <a:pPr lvl="1"/>
            <a:r>
              <a:rPr lang="en-US" sz="2000" dirty="0"/>
              <a:t>(–1)</a:t>
            </a:r>
            <a:r>
              <a:rPr lang="en-US" sz="2000" baseline="30000" dirty="0"/>
              <a:t>s1</a:t>
            </a:r>
            <a:r>
              <a:rPr lang="en-US" sz="2000" dirty="0"/>
              <a:t> M1  2</a:t>
            </a:r>
            <a:r>
              <a:rPr lang="en-US" sz="2000" baseline="30000" dirty="0"/>
              <a:t>E1</a:t>
            </a:r>
          </a:p>
          <a:p>
            <a:pPr lvl="1"/>
            <a:r>
              <a:rPr lang="en-US" sz="2000" dirty="0"/>
              <a:t>(–1)</a:t>
            </a:r>
            <a:r>
              <a:rPr lang="en-US" sz="2000" baseline="30000" dirty="0"/>
              <a:t>s2</a:t>
            </a:r>
            <a:r>
              <a:rPr lang="en-US" sz="2000" dirty="0"/>
              <a:t> M2 2</a:t>
            </a:r>
            <a:r>
              <a:rPr lang="en-US" sz="2000" baseline="30000" dirty="0"/>
              <a:t>E2</a:t>
            </a:r>
          </a:p>
          <a:p>
            <a:pPr lvl="1"/>
            <a:r>
              <a:rPr lang="en-US" sz="2000" dirty="0"/>
              <a:t>Assume E</a:t>
            </a:r>
            <a:r>
              <a:rPr lang="en-US" sz="2000" baseline="30000" dirty="0"/>
              <a:t>1</a:t>
            </a:r>
            <a:r>
              <a:rPr lang="en-US" sz="2000" dirty="0"/>
              <a:t> &gt; E</a:t>
            </a:r>
            <a:r>
              <a:rPr lang="en-US" sz="2000" baseline="30000" dirty="0"/>
              <a:t>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a:t>
            </a:r>
            <a:r>
              <a:rPr lang="en-US" sz="2000" dirty="0" err="1"/>
              <a:t>significand</a:t>
            </a:r>
            <a:r>
              <a:rPr lang="en-US" sz="2000" dirty="0"/>
              <a:t> M: Result of signed align </a:t>
            </a:r>
            <a:r>
              <a:rPr lang="en-US" sz="1800" dirty="0"/>
              <a:t>&amp; add</a:t>
            </a:r>
          </a:p>
          <a:p>
            <a:pPr lvl="1"/>
            <a:r>
              <a:rPr lang="en-US" sz="2000" dirty="0"/>
              <a:t>Exponent E: 	E</a:t>
            </a:r>
            <a:r>
              <a:rPr lang="en-US" sz="2000" baseline="30000" dirty="0"/>
              <a:t>1</a:t>
            </a:r>
          </a:p>
          <a:p>
            <a:r>
              <a:rPr lang="en-US" sz="2400" dirty="0"/>
              <a:t>Fixing</a:t>
            </a:r>
          </a:p>
          <a:p>
            <a:pPr lvl="1"/>
            <a:r>
              <a:rPr lang="en-US" sz="2000" dirty="0"/>
              <a:t>If M ≥ 2, shift M right, increment E </a:t>
            </a:r>
          </a:p>
          <a:p>
            <a:pPr lvl="1"/>
            <a:r>
              <a:rPr lang="en-US" sz="2000" dirty="0"/>
              <a:t>if M &lt; 1, shift M left k places, </a:t>
            </a:r>
            <a:br>
              <a:rPr lang="en-US" sz="2000" dirty="0"/>
            </a:br>
            <a:r>
              <a:rPr lang="en-US" sz="2000" dirty="0"/>
              <a:t>decrement E by k</a:t>
            </a:r>
          </a:p>
          <a:p>
            <a:pPr lvl="1"/>
            <a:r>
              <a:rPr lang="en-US" sz="2000" dirty="0"/>
              <a:t>Overflow if E out of range</a:t>
            </a:r>
          </a:p>
          <a:p>
            <a:pPr lvl="1"/>
            <a:r>
              <a:rPr lang="en-US" sz="2000" dirty="0"/>
              <a:t>Round M to fit </a:t>
            </a:r>
            <a:r>
              <a:rPr lang="en-US" sz="2000" dirty="0" err="1"/>
              <a:t>frac</a:t>
            </a:r>
            <a:r>
              <a:rPr lang="en-US" sz="2000" dirty="0"/>
              <a:t> precision</a:t>
            </a:r>
          </a:p>
        </p:txBody>
      </p:sp>
      <p:grpSp>
        <p:nvGrpSpPr>
          <p:cNvPr id="686084" name="Group 4"/>
          <p:cNvGrpSpPr>
            <a:grpSpLocks/>
          </p:cNvGrpSpPr>
          <p:nvPr/>
        </p:nvGrpSpPr>
        <p:grpSpPr bwMode="auto">
          <a:xfrm>
            <a:off x="5727700" y="838201"/>
            <a:ext cx="4089400" cy="1944687"/>
            <a:chOff x="2648" y="879"/>
            <a:chExt cx="2576" cy="1225"/>
          </a:xfrm>
        </p:grpSpPr>
        <p:sp>
          <p:nvSpPr>
            <p:cNvPr id="686085"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s1</a:t>
              </a:r>
              <a:r>
                <a:rPr lang="en-US" i="1" dirty="0">
                  <a:solidFill>
                    <a:schemeClr val="hlink"/>
                  </a:solidFill>
                  <a:latin typeface="Helvetica" pitchFamily="34" charset="0"/>
                </a:rPr>
                <a:t> M1 </a:t>
              </a:r>
            </a:p>
          </p:txBody>
        </p:sp>
        <p:sp>
          <p:nvSpPr>
            <p:cNvPr id="686086"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s2</a:t>
              </a:r>
              <a:r>
                <a:rPr lang="en-US" i="1" dirty="0">
                  <a:solidFill>
                    <a:schemeClr val="hlink"/>
                  </a:solidFill>
                  <a:latin typeface="Helvetica" pitchFamily="34" charset="0"/>
                </a:rPr>
                <a:t> M2 </a:t>
              </a:r>
            </a:p>
          </p:txBody>
        </p:sp>
        <p:sp>
          <p:nvSpPr>
            <p:cNvPr id="686087" name="Line 7"/>
            <p:cNvSpPr>
              <a:spLocks noChangeShapeType="1"/>
            </p:cNvSpPr>
            <p:nvPr/>
          </p:nvSpPr>
          <p:spPr bwMode="auto">
            <a:xfrm>
              <a:off x="4080" y="920"/>
              <a:ext cx="0" cy="128"/>
            </a:xfrm>
            <a:prstGeom prst="line">
              <a:avLst/>
            </a:prstGeom>
            <a:noFill/>
            <a:ln w="25400">
              <a:solidFill>
                <a:schemeClr val="tx1"/>
              </a:solidFill>
              <a:round/>
              <a:headEnd/>
              <a:tailEnd/>
            </a:ln>
            <a:effectLst/>
          </p:spPr>
          <p:txBody>
            <a:bodyPr wrap="none" anchor="ctr"/>
            <a:lstStyle/>
            <a:p>
              <a:endParaRPr lang="en-US"/>
            </a:p>
          </p:txBody>
        </p:sp>
        <p:sp>
          <p:nvSpPr>
            <p:cNvPr id="686088" name="Line 8"/>
            <p:cNvSpPr>
              <a:spLocks noChangeShapeType="1"/>
            </p:cNvSpPr>
            <p:nvPr/>
          </p:nvSpPr>
          <p:spPr bwMode="auto">
            <a:xfrm>
              <a:off x="5184" y="920"/>
              <a:ext cx="0" cy="128"/>
            </a:xfrm>
            <a:prstGeom prst="line">
              <a:avLst/>
            </a:prstGeom>
            <a:noFill/>
            <a:ln w="25400">
              <a:solidFill>
                <a:schemeClr val="tx1"/>
              </a:solidFill>
              <a:round/>
              <a:headEnd/>
              <a:tailEnd/>
            </a:ln>
            <a:effectLst/>
          </p:spPr>
          <p:txBody>
            <a:bodyPr wrap="none" anchor="ctr"/>
            <a:lstStyle/>
            <a:p>
              <a:endParaRPr lang="en-US"/>
            </a:p>
          </p:txBody>
        </p:sp>
        <p:sp>
          <p:nvSpPr>
            <p:cNvPr id="686089"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686090" name="Rectangle 10"/>
            <p:cNvSpPr>
              <a:spLocks noChangeArrowheads="1"/>
            </p:cNvSpPr>
            <p:nvPr/>
          </p:nvSpPr>
          <p:spPr bwMode="auto">
            <a:xfrm>
              <a:off x="4407" y="879"/>
              <a:ext cx="517" cy="192"/>
            </a:xfrm>
            <a:prstGeom prst="rect">
              <a:avLst/>
            </a:prstGeom>
            <a:solidFill>
              <a:schemeClr val="bg1"/>
            </a:solidFill>
            <a:ln w="25400">
              <a:noFill/>
              <a:miter lim="800000"/>
              <a:headEnd/>
              <a:tailEnd/>
            </a:ln>
            <a:effectLst/>
          </p:spPr>
          <p:txBody>
            <a:bodyPr wrap="none" lIns="90487" tIns="44450" rIns="90487" bIns="44450">
              <a:spAutoFit/>
            </a:bodyPr>
            <a:lstStyle/>
            <a:p>
              <a:pPr eaLnBrk="0" hangingPunct="0"/>
              <a:r>
                <a:rPr lang="en-US" sz="1400" i="1" dirty="0">
                  <a:latin typeface="Helvetica" pitchFamily="34" charset="0"/>
                </a:rPr>
                <a:t>E1 – E2</a:t>
              </a:r>
              <a:endParaRPr lang="en-US" sz="1400" i="1" baseline="30000" dirty="0">
                <a:latin typeface="Helvetica" pitchFamily="34" charset="0"/>
              </a:endParaRPr>
            </a:p>
          </p:txBody>
        </p:sp>
        <p:sp>
          <p:nvSpPr>
            <p:cNvPr id="686091" name="Rectangle 11"/>
            <p:cNvSpPr>
              <a:spLocks noChangeArrowheads="1"/>
            </p:cNvSpPr>
            <p:nvPr/>
          </p:nvSpPr>
          <p:spPr bwMode="auto">
            <a:xfrm>
              <a:off x="2679" y="1474"/>
              <a:ext cx="198" cy="229"/>
            </a:xfrm>
            <a:prstGeom prst="rect">
              <a:avLst/>
            </a:prstGeom>
            <a:noFill/>
            <a:ln w="25400">
              <a:noFill/>
              <a:miter lim="800000"/>
              <a:headEnd/>
              <a:tailEnd/>
            </a:ln>
            <a:effectLst/>
          </p:spPr>
          <p:txBody>
            <a:bodyPr wrap="none" lIns="90487" tIns="44450" rIns="90487" bIns="44450">
              <a:spAutoFit/>
            </a:bodyPr>
            <a:lstStyle/>
            <a:p>
              <a:pPr eaLnBrk="0" hangingPunct="0"/>
              <a:r>
                <a:rPr lang="en-US">
                  <a:latin typeface="Helvetica" pitchFamily="34" charset="0"/>
                </a:rPr>
                <a:t>+</a:t>
              </a:r>
            </a:p>
          </p:txBody>
        </p:sp>
        <p:sp>
          <p:nvSpPr>
            <p:cNvPr id="686092" name="Line 12"/>
            <p:cNvSpPr>
              <a:spLocks noChangeShapeType="1"/>
            </p:cNvSpPr>
            <p:nvPr/>
          </p:nvSpPr>
          <p:spPr bwMode="auto">
            <a:xfrm>
              <a:off x="2648" y="1824"/>
              <a:ext cx="2576" cy="0"/>
            </a:xfrm>
            <a:prstGeom prst="line">
              <a:avLst/>
            </a:prstGeom>
            <a:noFill/>
            <a:ln w="25400">
              <a:solidFill>
                <a:schemeClr val="tx1"/>
              </a:solidFill>
              <a:round/>
              <a:headEnd/>
              <a:tailEnd/>
            </a:ln>
            <a:effectLst/>
          </p:spPr>
          <p:txBody>
            <a:bodyPr wrap="none" anchor="ctr"/>
            <a:lstStyle/>
            <a:p>
              <a:endParaRPr lang="en-US"/>
            </a:p>
          </p:txBody>
        </p:sp>
        <p:sp>
          <p:nvSpPr>
            <p:cNvPr id="686093"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a:solidFill>
                    <a:schemeClr val="hlink"/>
                  </a:solidFill>
                  <a:latin typeface="Times" pitchFamily="18" charset="0"/>
                </a:rPr>
                <a:t>(–</a:t>
              </a:r>
              <a:r>
                <a:rPr lang="en-US">
                  <a:solidFill>
                    <a:schemeClr val="hlink"/>
                  </a:solidFill>
                  <a:latin typeface="Helvetica" pitchFamily="34" charset="0"/>
                </a:rPr>
                <a:t>1)</a:t>
              </a:r>
              <a:r>
                <a:rPr lang="en-US" i="1" baseline="30000">
                  <a:solidFill>
                    <a:schemeClr val="hlink"/>
                  </a:solidFill>
                  <a:latin typeface="Helvetica" pitchFamily="34" charset="0"/>
                </a:rPr>
                <a:t>s</a:t>
              </a:r>
              <a:r>
                <a:rPr lang="en-US" i="1">
                  <a:solidFill>
                    <a:schemeClr val="hlink"/>
                  </a:solidFill>
                  <a:latin typeface="Helvetica" pitchFamily="34" charset="0"/>
                </a:rPr>
                <a:t> M </a:t>
              </a:r>
            </a:p>
          </p:txBody>
        </p:sp>
      </p:grpSp>
      <p:sp>
        <p:nvSpPr>
          <p:cNvPr id="16" name="TextBox 15"/>
          <p:cNvSpPr txBox="1"/>
          <p:nvPr/>
        </p:nvSpPr>
        <p:spPr>
          <a:xfrm>
            <a:off x="7543800" y="3124200"/>
            <a:ext cx="3531736" cy="286232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E1=5 M1=1.11010010</a:t>
            </a:r>
          </a:p>
          <a:p>
            <a:pPr algn="l"/>
            <a:r>
              <a:rPr lang="en-US" sz="2000" dirty="0"/>
              <a:t>E2=2 M2=1.11001110</a:t>
            </a:r>
          </a:p>
          <a:p>
            <a:pPr algn="l"/>
            <a:r>
              <a:rPr lang="en-US" sz="2000" dirty="0"/>
              <a:t>E2=2 M2=0001.11001110</a:t>
            </a:r>
          </a:p>
          <a:p>
            <a:pPr algn="l"/>
            <a:r>
              <a:rPr lang="en-US" sz="2000" dirty="0"/>
              <a:t>-----------------------------------</a:t>
            </a:r>
          </a:p>
          <a:p>
            <a:pPr algn="l"/>
            <a:r>
              <a:rPr lang="en-US" sz="2000" dirty="0"/>
              <a:t>E1=5 M1=1.11010010</a:t>
            </a:r>
          </a:p>
          <a:p>
            <a:pPr algn="l"/>
            <a:r>
              <a:rPr lang="en-US" sz="2000" dirty="0"/>
              <a:t>E2=5 M2=0.00111001110</a:t>
            </a:r>
          </a:p>
          <a:p>
            <a:pPr algn="l"/>
            <a:r>
              <a:rPr lang="en-US" sz="2000" dirty="0"/>
              <a:t>------------------------------------</a:t>
            </a:r>
          </a:p>
          <a:p>
            <a:pPr algn="l"/>
            <a:r>
              <a:rPr lang="en-US" sz="2000" dirty="0"/>
              <a:t>E =5  M =10.00001011110</a:t>
            </a:r>
          </a:p>
          <a:p>
            <a:pPr algn="l"/>
            <a:r>
              <a:rPr lang="en-US" sz="2000" dirty="0"/>
              <a:t>E =6  M =1.000001011110</a:t>
            </a:r>
          </a:p>
        </p:txBody>
      </p:sp>
      <p:sp>
        <p:nvSpPr>
          <p:cNvPr id="2" name="Slide Number Placeholder 1">
            <a:extLst>
              <a:ext uri="{FF2B5EF4-FFF2-40B4-BE49-F238E27FC236}">
                <a16:creationId xmlns:a16="http://schemas.microsoft.com/office/drawing/2014/main" id="{18A650C2-89CD-44F8-9555-86FD944D6705}"/>
              </a:ext>
            </a:extLst>
          </p:cNvPr>
          <p:cNvSpPr>
            <a:spLocks noGrp="1"/>
          </p:cNvSpPr>
          <p:nvPr>
            <p:ph type="sldNum" sz="quarter" idx="12"/>
          </p:nvPr>
        </p:nvSpPr>
        <p:spPr/>
        <p:txBody>
          <a:bodyPr/>
          <a:lstStyle/>
          <a:p>
            <a:fld id="{0778C724-3839-4D76-A707-B4C23905D055}" type="slidenum">
              <a:rPr lang="en-US" smtClean="0"/>
              <a:t>68</a:t>
            </a:fld>
            <a:endParaRPr lang="en-US"/>
          </a:p>
        </p:txBody>
      </p:sp>
    </p:spTree>
    <p:extLst>
      <p:ext uri="{BB962C8B-B14F-4D97-AF65-F5344CB8AC3E}">
        <p14:creationId xmlns:p14="http://schemas.microsoft.com/office/powerpoint/2010/main" val="2866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Add</a:t>
            </a:r>
          </a:p>
        </p:txBody>
      </p:sp>
      <p:sp>
        <p:nvSpPr>
          <p:cNvPr id="687111" name="Rectangle 7"/>
          <p:cNvSpPr>
            <a:spLocks noGrp="1" noChangeArrowheads="1"/>
          </p:cNvSpPr>
          <p:nvPr>
            <p:ph idx="1"/>
          </p:nvPr>
        </p:nvSpPr>
        <p:spPr/>
        <p:txBody>
          <a:bodyPr/>
          <a:lstStyle/>
          <a:p>
            <a:r>
              <a:rPr lang="en-US" sz="2400" dirty="0"/>
              <a:t>Compare to those of </a:t>
            </a:r>
            <a:r>
              <a:rPr lang="en-US" sz="2400" dirty="0" err="1"/>
              <a:t>Abelian</a:t>
            </a:r>
            <a:r>
              <a:rPr lang="en-US" sz="2400" dirty="0"/>
              <a:t> Group</a:t>
            </a:r>
          </a:p>
          <a:p>
            <a:pPr lvl="1"/>
            <a:r>
              <a:rPr lang="en-US" sz="2000" dirty="0"/>
              <a:t>Closed under addition? YES		</a:t>
            </a:r>
          </a:p>
          <a:p>
            <a:pPr lvl="2"/>
            <a:r>
              <a:rPr lang="en-US" sz="1800" dirty="0"/>
              <a:t>But may generate infinity or </a:t>
            </a:r>
            <a:r>
              <a:rPr lang="en-US" sz="1800" dirty="0" err="1"/>
              <a:t>NaN</a:t>
            </a:r>
            <a:endParaRPr lang="en-US" sz="1800" dirty="0"/>
          </a:p>
          <a:p>
            <a:pPr lvl="1"/>
            <a:r>
              <a:rPr lang="en-US" sz="2000" dirty="0"/>
              <a:t>Commutative? YES</a:t>
            </a:r>
          </a:p>
          <a:p>
            <a:pPr lvl="1"/>
            <a:r>
              <a:rPr lang="en-US" sz="2000" dirty="0">
                <a:solidFill>
                  <a:srgbClr val="FF0000"/>
                </a:solidFill>
              </a:rPr>
              <a:t>Associative? NO</a:t>
            </a:r>
          </a:p>
          <a:p>
            <a:pPr lvl="2"/>
            <a:r>
              <a:rPr lang="en-US" sz="1800" dirty="0"/>
              <a:t>Overflow and inexactness of rounding</a:t>
            </a:r>
          </a:p>
          <a:p>
            <a:pPr lvl="3"/>
            <a:r>
              <a:rPr lang="en-US" sz="1600" dirty="0"/>
              <a:t>(3.14+1e10)-1e10=0 (rounding)</a:t>
            </a:r>
          </a:p>
          <a:p>
            <a:pPr lvl="3"/>
            <a:r>
              <a:rPr lang="en-US" sz="1600" dirty="0"/>
              <a:t>3.14+(1e10-1e10)=3.14</a:t>
            </a:r>
          </a:p>
          <a:p>
            <a:pPr lvl="1"/>
            <a:r>
              <a:rPr lang="en-US" sz="2000" dirty="0"/>
              <a:t>0 is additive identity? YES</a:t>
            </a:r>
          </a:p>
          <a:p>
            <a:pPr lvl="1"/>
            <a:r>
              <a:rPr lang="en-US" sz="2000" dirty="0"/>
              <a:t>Every element has additive inverse? ALMOST</a:t>
            </a:r>
          </a:p>
          <a:p>
            <a:pPr lvl="2"/>
            <a:r>
              <a:rPr lang="en-US" sz="1800" dirty="0"/>
              <a:t>Except for infinities &amp; </a:t>
            </a:r>
            <a:r>
              <a:rPr lang="en-US" sz="1800" dirty="0" err="1"/>
              <a:t>NaNs</a:t>
            </a:r>
            <a:endParaRPr lang="en-US" sz="1800" dirty="0"/>
          </a:p>
          <a:p>
            <a:r>
              <a:rPr lang="en-US" sz="2400" dirty="0" err="1"/>
              <a:t>Monotonicity</a:t>
            </a:r>
            <a:endParaRPr lang="en-US" sz="2400" dirty="0"/>
          </a:p>
          <a:p>
            <a:pPr lvl="1"/>
            <a:r>
              <a:rPr lang="en-US" sz="2000" dirty="0"/>
              <a:t>a ≥ b </a:t>
            </a:r>
            <a:r>
              <a:rPr lang="en-US" sz="2000" dirty="0">
                <a:sym typeface="Symbol" pitchFamily="18" charset="2"/>
              </a:rPr>
              <a:t></a:t>
            </a:r>
            <a:r>
              <a:rPr lang="en-US" sz="2000" dirty="0"/>
              <a:t> </a:t>
            </a:r>
            <a:r>
              <a:rPr lang="en-US" sz="2000" dirty="0" err="1"/>
              <a:t>a+c</a:t>
            </a:r>
            <a:r>
              <a:rPr lang="en-US" sz="2000" dirty="0"/>
              <a:t> ≥ </a:t>
            </a:r>
            <a:r>
              <a:rPr lang="en-US" sz="2000" dirty="0" err="1"/>
              <a:t>b+c</a:t>
            </a:r>
            <a:r>
              <a:rPr lang="en-US" sz="2000" dirty="0"/>
              <a:t>?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C70CDBB6-F7D2-4AC4-BCFC-193F24FA8BD8}"/>
              </a:ext>
            </a:extLst>
          </p:cNvPr>
          <p:cNvSpPr>
            <a:spLocks noGrp="1"/>
          </p:cNvSpPr>
          <p:nvPr>
            <p:ph type="sldNum" sz="quarter" idx="12"/>
          </p:nvPr>
        </p:nvSpPr>
        <p:spPr/>
        <p:txBody>
          <a:bodyPr/>
          <a:lstStyle/>
          <a:p>
            <a:fld id="{0778C724-3839-4D76-A707-B4C23905D055}" type="slidenum">
              <a:rPr lang="en-US" smtClean="0"/>
              <a:t>69</a:t>
            </a:fld>
            <a:endParaRPr lang="en-US"/>
          </a:p>
        </p:txBody>
      </p:sp>
    </p:spTree>
    <p:extLst>
      <p:ext uri="{BB962C8B-B14F-4D97-AF65-F5344CB8AC3E}">
        <p14:creationId xmlns:p14="http://schemas.microsoft.com/office/powerpoint/2010/main" val="1090582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dirty="0"/>
              <a:t>Fractional Binary Numbers</a:t>
            </a:r>
          </a:p>
        </p:txBody>
      </p:sp>
      <p:sp>
        <p:nvSpPr>
          <p:cNvPr id="665603" name="Rectangle 3"/>
          <p:cNvSpPr>
            <a:spLocks noGrp="1" noChangeArrowheads="1"/>
          </p:cNvSpPr>
          <p:nvPr>
            <p:ph idx="1"/>
          </p:nvPr>
        </p:nvSpPr>
        <p:spPr/>
        <p:txBody>
          <a:bodyPr/>
          <a:lstStyle/>
          <a:p>
            <a:r>
              <a:rPr lang="en-US" sz="2400" dirty="0"/>
              <a:t>Representation</a:t>
            </a:r>
          </a:p>
          <a:p>
            <a:pPr lvl="1"/>
            <a:r>
              <a:rPr lang="en-US" sz="2000" dirty="0"/>
              <a:t>Bits to right of “binary point” represent fractional powers of 2</a:t>
            </a:r>
          </a:p>
          <a:p>
            <a:pPr lvl="1"/>
            <a:r>
              <a:rPr lang="en-US" sz="2000" dirty="0"/>
              <a:t>Represents rational number:</a:t>
            </a:r>
          </a:p>
        </p:txBody>
      </p:sp>
      <p:grpSp>
        <p:nvGrpSpPr>
          <p:cNvPr id="665604" name="Group 4"/>
          <p:cNvGrpSpPr>
            <a:grpSpLocks/>
          </p:cNvGrpSpPr>
          <p:nvPr/>
        </p:nvGrpSpPr>
        <p:grpSpPr bwMode="auto">
          <a:xfrm>
            <a:off x="3048000" y="4014796"/>
            <a:ext cx="5029200" cy="622302"/>
            <a:chOff x="970" y="1560"/>
            <a:chExt cx="3168" cy="392"/>
          </a:xfrm>
        </p:grpSpPr>
        <p:sp>
          <p:nvSpPr>
            <p:cNvPr id="665605" name="Rectangle 5"/>
            <p:cNvSpPr>
              <a:spLocks noChangeArrowheads="1"/>
            </p:cNvSpPr>
            <p:nvPr/>
          </p:nvSpPr>
          <p:spPr bwMode="auto">
            <a:xfrm>
              <a:off x="9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endParaRPr lang="en-US" i="1">
                <a:latin typeface="Times" pitchFamily="18" charset="0"/>
              </a:endParaRPr>
            </a:p>
          </p:txBody>
        </p:sp>
        <p:sp>
          <p:nvSpPr>
            <p:cNvPr id="665606" name="Rectangle 6"/>
            <p:cNvSpPr>
              <a:spLocks noChangeArrowheads="1"/>
            </p:cNvSpPr>
            <p:nvPr/>
          </p:nvSpPr>
          <p:spPr bwMode="auto">
            <a:xfrm>
              <a:off x="12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r>
                <a:rPr lang="en-US" baseline="-25000">
                  <a:latin typeface="Times" pitchFamily="18" charset="0"/>
                </a:rPr>
                <a:t>–1</a:t>
              </a:r>
              <a:endParaRPr lang="en-US">
                <a:latin typeface="Times" pitchFamily="18" charset="0"/>
              </a:endParaRPr>
            </a:p>
          </p:txBody>
        </p:sp>
        <p:sp>
          <p:nvSpPr>
            <p:cNvPr id="665607" name="Rectangle 7"/>
            <p:cNvSpPr>
              <a:spLocks noChangeArrowheads="1"/>
            </p:cNvSpPr>
            <p:nvPr/>
          </p:nvSpPr>
          <p:spPr bwMode="auto">
            <a:xfrm>
              <a:off x="193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endParaRPr lang="en-US">
                <a:latin typeface="Times" pitchFamily="18" charset="0"/>
              </a:endParaRPr>
            </a:p>
          </p:txBody>
        </p:sp>
        <p:sp>
          <p:nvSpPr>
            <p:cNvPr id="665608" name="Rectangle 8"/>
            <p:cNvSpPr>
              <a:spLocks noChangeArrowheads="1"/>
            </p:cNvSpPr>
            <p:nvPr/>
          </p:nvSpPr>
          <p:spPr bwMode="auto">
            <a:xfrm>
              <a:off x="21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1</a:t>
              </a:r>
              <a:endParaRPr lang="en-US">
                <a:latin typeface="Times" pitchFamily="18" charset="0"/>
              </a:endParaRPr>
            </a:p>
          </p:txBody>
        </p:sp>
        <p:sp>
          <p:nvSpPr>
            <p:cNvPr id="665609" name="Rectangle 9"/>
            <p:cNvSpPr>
              <a:spLocks noChangeArrowheads="1"/>
            </p:cNvSpPr>
            <p:nvPr/>
          </p:nvSpPr>
          <p:spPr bwMode="auto">
            <a:xfrm>
              <a:off x="24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0</a:t>
              </a:r>
              <a:endParaRPr lang="en-US">
                <a:latin typeface="Times" pitchFamily="18" charset="0"/>
              </a:endParaRPr>
            </a:p>
          </p:txBody>
        </p:sp>
        <p:sp>
          <p:nvSpPr>
            <p:cNvPr id="665610" name="Rectangle 10"/>
            <p:cNvSpPr>
              <a:spLocks noChangeArrowheads="1"/>
            </p:cNvSpPr>
            <p:nvPr/>
          </p:nvSpPr>
          <p:spPr bwMode="auto">
            <a:xfrm>
              <a:off x="26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dirty="0">
                  <a:latin typeface="Times" pitchFamily="18" charset="0"/>
                </a:rPr>
                <a:t>b</a:t>
              </a:r>
              <a:r>
                <a:rPr lang="en-US" baseline="-25000" dirty="0">
                  <a:latin typeface="Times" pitchFamily="18" charset="0"/>
                </a:rPr>
                <a:t>–1</a:t>
              </a:r>
              <a:endParaRPr lang="en-US" i="1" baseline="-25000" dirty="0">
                <a:latin typeface="Times" pitchFamily="18" charset="0"/>
              </a:endParaRPr>
            </a:p>
          </p:txBody>
        </p:sp>
        <p:sp>
          <p:nvSpPr>
            <p:cNvPr id="665611" name="Rectangle 11"/>
            <p:cNvSpPr>
              <a:spLocks noChangeArrowheads="1"/>
            </p:cNvSpPr>
            <p:nvPr/>
          </p:nvSpPr>
          <p:spPr bwMode="auto">
            <a:xfrm>
              <a:off x="293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p>
          </p:txBody>
        </p:sp>
        <p:sp>
          <p:nvSpPr>
            <p:cNvPr id="665612" name="Rectangle 12"/>
            <p:cNvSpPr>
              <a:spLocks noChangeArrowheads="1"/>
            </p:cNvSpPr>
            <p:nvPr/>
          </p:nvSpPr>
          <p:spPr bwMode="auto">
            <a:xfrm>
              <a:off x="317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–3</a:t>
              </a:r>
            </a:p>
          </p:txBody>
        </p:sp>
        <p:sp>
          <p:nvSpPr>
            <p:cNvPr id="665613" name="Rectangle 13"/>
            <p:cNvSpPr>
              <a:spLocks noChangeArrowheads="1"/>
            </p:cNvSpPr>
            <p:nvPr/>
          </p:nvSpPr>
          <p:spPr bwMode="auto">
            <a:xfrm>
              <a:off x="38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a:t>
              </a:r>
              <a:r>
                <a:rPr lang="en-US" i="1" baseline="-25000">
                  <a:latin typeface="Times" pitchFamily="18" charset="0"/>
                </a:rPr>
                <a:t>j</a:t>
              </a:r>
              <a:endParaRPr lang="en-US" baseline="-25000">
                <a:latin typeface="Times" pitchFamily="18" charset="0"/>
              </a:endParaRPr>
            </a:p>
          </p:txBody>
        </p:sp>
        <p:sp>
          <p:nvSpPr>
            <p:cNvPr id="665614" name="Rectangle 14"/>
            <p:cNvSpPr>
              <a:spLocks noChangeArrowheads="1"/>
            </p:cNvSpPr>
            <p:nvPr/>
          </p:nvSpPr>
          <p:spPr bwMode="auto">
            <a:xfrm>
              <a:off x="3418"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5" name="Rectangle 15"/>
            <p:cNvSpPr>
              <a:spLocks noChangeArrowheads="1"/>
            </p:cNvSpPr>
            <p:nvPr/>
          </p:nvSpPr>
          <p:spPr bwMode="auto">
            <a:xfrm>
              <a:off x="1450"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6" name="Rectangle 16"/>
            <p:cNvSpPr>
              <a:spLocks noChangeArrowheads="1"/>
            </p:cNvSpPr>
            <p:nvPr/>
          </p:nvSpPr>
          <p:spPr bwMode="auto">
            <a:xfrm>
              <a:off x="2640" y="1560"/>
              <a:ext cx="48" cy="336"/>
            </a:xfrm>
            <a:prstGeom prst="rect">
              <a:avLst/>
            </a:prstGeom>
            <a:solidFill>
              <a:schemeClr val="bg1"/>
            </a:solidFill>
            <a:ln w="25400">
              <a:noFill/>
              <a:miter lim="800000"/>
              <a:headEnd/>
              <a:tailEnd/>
            </a:ln>
            <a:effectLst/>
          </p:spPr>
          <p:txBody>
            <a:bodyPr wrap="none" anchor="ctr"/>
            <a:lstStyle/>
            <a:p>
              <a:pPr algn="ctr" eaLnBrk="0" hangingPunct="0"/>
              <a:r>
                <a:rPr lang="en-US" sz="4400" b="1" dirty="0">
                  <a:latin typeface="Times" pitchFamily="18" charset="0"/>
                </a:rPr>
                <a:t>.</a:t>
              </a:r>
              <a:endParaRPr lang="en-US" sz="4400" dirty="0">
                <a:latin typeface="Times" pitchFamily="18" charset="0"/>
              </a:endParaRPr>
            </a:p>
          </p:txBody>
        </p:sp>
      </p:grpSp>
      <p:grpSp>
        <p:nvGrpSpPr>
          <p:cNvPr id="2" name="Group 1"/>
          <p:cNvGrpSpPr/>
          <p:nvPr/>
        </p:nvGrpSpPr>
        <p:grpSpPr>
          <a:xfrm>
            <a:off x="5470525" y="3824288"/>
            <a:ext cx="907778" cy="381000"/>
            <a:chOff x="3946525" y="3976688"/>
            <a:chExt cx="907778" cy="381000"/>
          </a:xfrm>
        </p:grpSpPr>
        <p:sp>
          <p:nvSpPr>
            <p:cNvPr id="665617" name="Text Box 17"/>
            <p:cNvSpPr txBox="1">
              <a:spLocks noChangeArrowheads="1"/>
            </p:cNvSpPr>
            <p:nvPr/>
          </p:nvSpPr>
          <p:spPr bwMode="auto">
            <a:xfrm>
              <a:off x="4135837" y="39766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0 </a:t>
              </a:r>
              <a:r>
                <a:rPr lang="en-US" dirty="0">
                  <a:solidFill>
                    <a:schemeClr val="accent1"/>
                  </a:solidFill>
                  <a:latin typeface="Times" pitchFamily="18" charset="0"/>
                </a:rPr>
                <a:t>= 1</a:t>
              </a:r>
              <a:endParaRPr lang="en-US" baseline="30000" dirty="0">
                <a:solidFill>
                  <a:schemeClr val="accent1"/>
                </a:solidFill>
                <a:latin typeface="Times" pitchFamily="18" charset="0"/>
              </a:endParaRPr>
            </a:p>
          </p:txBody>
        </p:sp>
        <p:sp>
          <p:nvSpPr>
            <p:cNvPr id="665622" name="Freeform 22"/>
            <p:cNvSpPr>
              <a:spLocks/>
            </p:cNvSpPr>
            <p:nvPr/>
          </p:nvSpPr>
          <p:spPr bwMode="auto">
            <a:xfrm>
              <a:off x="3946525" y="4179888"/>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3" name="Group 2"/>
          <p:cNvGrpSpPr/>
          <p:nvPr/>
        </p:nvGrpSpPr>
        <p:grpSpPr>
          <a:xfrm>
            <a:off x="5089525" y="3519488"/>
            <a:ext cx="1288778" cy="685800"/>
            <a:chOff x="3565525" y="3671888"/>
            <a:chExt cx="1288778" cy="685800"/>
          </a:xfrm>
        </p:grpSpPr>
        <p:sp>
          <p:nvSpPr>
            <p:cNvPr id="665618" name="Text Box 18"/>
            <p:cNvSpPr txBox="1">
              <a:spLocks noChangeArrowheads="1"/>
            </p:cNvSpPr>
            <p:nvPr/>
          </p:nvSpPr>
          <p:spPr bwMode="auto">
            <a:xfrm>
              <a:off x="4135837" y="36718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1 </a:t>
              </a:r>
              <a:r>
                <a:rPr lang="en-US" dirty="0">
                  <a:solidFill>
                    <a:schemeClr val="accent1"/>
                  </a:solidFill>
                  <a:latin typeface="Times" pitchFamily="18" charset="0"/>
                </a:rPr>
                <a:t>= 2</a:t>
              </a:r>
            </a:p>
          </p:txBody>
        </p:sp>
        <p:sp>
          <p:nvSpPr>
            <p:cNvPr id="665623" name="Freeform 23"/>
            <p:cNvSpPr>
              <a:spLocks/>
            </p:cNvSpPr>
            <p:nvPr/>
          </p:nvSpPr>
          <p:spPr bwMode="auto">
            <a:xfrm>
              <a:off x="3565525" y="3900488"/>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4" name="Group 3"/>
          <p:cNvGrpSpPr/>
          <p:nvPr/>
        </p:nvGrpSpPr>
        <p:grpSpPr>
          <a:xfrm>
            <a:off x="4708525" y="3214688"/>
            <a:ext cx="1669778" cy="990600"/>
            <a:chOff x="3184525" y="3367088"/>
            <a:chExt cx="1669778" cy="990600"/>
          </a:xfrm>
        </p:grpSpPr>
        <p:sp>
          <p:nvSpPr>
            <p:cNvPr id="665619" name="Text Box 19"/>
            <p:cNvSpPr txBox="1">
              <a:spLocks noChangeArrowheads="1"/>
            </p:cNvSpPr>
            <p:nvPr/>
          </p:nvSpPr>
          <p:spPr bwMode="auto">
            <a:xfrm>
              <a:off x="4135837" y="33670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2 </a:t>
              </a:r>
              <a:r>
                <a:rPr lang="en-US" dirty="0">
                  <a:solidFill>
                    <a:schemeClr val="accent1"/>
                  </a:solidFill>
                  <a:latin typeface="Times" pitchFamily="18" charset="0"/>
                </a:rPr>
                <a:t>= 4</a:t>
              </a:r>
              <a:endParaRPr lang="en-US" baseline="30000" dirty="0">
                <a:solidFill>
                  <a:schemeClr val="accent1"/>
                </a:solidFill>
                <a:latin typeface="Times" pitchFamily="18" charset="0"/>
              </a:endParaRPr>
            </a:p>
          </p:txBody>
        </p:sp>
        <p:sp>
          <p:nvSpPr>
            <p:cNvPr id="665624" name="Freeform 24"/>
            <p:cNvSpPr>
              <a:spLocks/>
            </p:cNvSpPr>
            <p:nvPr/>
          </p:nvSpPr>
          <p:spPr bwMode="auto">
            <a:xfrm>
              <a:off x="3184525" y="3621088"/>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6" name="Group 5"/>
          <p:cNvGrpSpPr/>
          <p:nvPr/>
        </p:nvGrpSpPr>
        <p:grpSpPr>
          <a:xfrm>
            <a:off x="3184526" y="2300288"/>
            <a:ext cx="2855913" cy="1905000"/>
            <a:chOff x="1660525" y="2452688"/>
            <a:chExt cx="2855913" cy="1905000"/>
          </a:xfrm>
        </p:grpSpPr>
        <p:sp>
          <p:nvSpPr>
            <p:cNvPr id="665621" name="Text Box 21"/>
            <p:cNvSpPr txBox="1">
              <a:spLocks noChangeArrowheads="1"/>
            </p:cNvSpPr>
            <p:nvPr/>
          </p:nvSpPr>
          <p:spPr bwMode="auto">
            <a:xfrm>
              <a:off x="4175125" y="2452688"/>
              <a:ext cx="341313" cy="36671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i="1" baseline="30000" dirty="0">
                  <a:solidFill>
                    <a:schemeClr val="accent1"/>
                  </a:solidFill>
                  <a:latin typeface="Times" pitchFamily="18" charset="0"/>
                </a:rPr>
                <a:t>i</a:t>
              </a:r>
              <a:endParaRPr lang="en-US" baseline="-25000" dirty="0">
                <a:solidFill>
                  <a:schemeClr val="accent1"/>
                </a:solidFill>
                <a:latin typeface="Times" pitchFamily="18" charset="0"/>
              </a:endParaRPr>
            </a:p>
          </p:txBody>
        </p:sp>
        <p:sp>
          <p:nvSpPr>
            <p:cNvPr id="665626" name="Freeform 26"/>
            <p:cNvSpPr>
              <a:spLocks/>
            </p:cNvSpPr>
            <p:nvPr/>
          </p:nvSpPr>
          <p:spPr bwMode="auto">
            <a:xfrm>
              <a:off x="1660525" y="2681288"/>
              <a:ext cx="2514600" cy="16764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5" name="Group 4"/>
          <p:cNvGrpSpPr/>
          <p:nvPr/>
        </p:nvGrpSpPr>
        <p:grpSpPr>
          <a:xfrm>
            <a:off x="3489326" y="2630488"/>
            <a:ext cx="2703513" cy="1574800"/>
            <a:chOff x="1965325" y="2782888"/>
            <a:chExt cx="2703513" cy="1574800"/>
          </a:xfrm>
        </p:grpSpPr>
        <p:sp>
          <p:nvSpPr>
            <p:cNvPr id="665620" name="Text Box 20"/>
            <p:cNvSpPr txBox="1">
              <a:spLocks noChangeArrowheads="1"/>
            </p:cNvSpPr>
            <p:nvPr/>
          </p:nvSpPr>
          <p:spPr bwMode="auto">
            <a:xfrm>
              <a:off x="4175125" y="2782888"/>
              <a:ext cx="493713" cy="366712"/>
            </a:xfrm>
            <a:prstGeom prst="rect">
              <a:avLst/>
            </a:prstGeom>
            <a:noFill/>
            <a:ln w="25400">
              <a:noFill/>
              <a:miter lim="800000"/>
              <a:headEnd/>
              <a:tailEnd/>
            </a:ln>
            <a:effectLst/>
          </p:spPr>
          <p:txBody>
            <a:bodyPr wrap="none">
              <a:spAutoFit/>
            </a:bodyPr>
            <a:lstStyle/>
            <a:p>
              <a:pPr eaLnBrk="0" hangingPunct="0"/>
              <a:r>
                <a:rPr lang="en-US">
                  <a:solidFill>
                    <a:schemeClr val="accent1"/>
                  </a:solidFill>
                  <a:latin typeface="Times" pitchFamily="18" charset="0"/>
                </a:rPr>
                <a:t>2</a:t>
              </a:r>
              <a:r>
                <a:rPr lang="en-US" i="1" baseline="30000">
                  <a:solidFill>
                    <a:schemeClr val="accent1"/>
                  </a:solidFill>
                  <a:latin typeface="Times" pitchFamily="18" charset="0"/>
                </a:rPr>
                <a:t>i</a:t>
              </a:r>
              <a:r>
                <a:rPr lang="en-US" baseline="30000">
                  <a:solidFill>
                    <a:schemeClr val="accent1"/>
                  </a:solidFill>
                  <a:latin typeface="Times" pitchFamily="18" charset="0"/>
                </a:rPr>
                <a:t>–1</a:t>
              </a:r>
              <a:endParaRPr lang="en-US" baseline="-25000">
                <a:solidFill>
                  <a:schemeClr val="accent1"/>
                </a:solidFill>
                <a:latin typeface="Times" pitchFamily="18" charset="0"/>
              </a:endParaRPr>
            </a:p>
          </p:txBody>
        </p:sp>
        <p:sp>
          <p:nvSpPr>
            <p:cNvPr id="665625" name="Freeform 25"/>
            <p:cNvSpPr>
              <a:spLocks/>
            </p:cNvSpPr>
            <p:nvPr/>
          </p:nvSpPr>
          <p:spPr bwMode="auto">
            <a:xfrm>
              <a:off x="1965325" y="2986088"/>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27" name="Rectangle 27"/>
            <p:cNvSpPr>
              <a:spLocks noChangeArrowheads="1"/>
            </p:cNvSpPr>
            <p:nvPr/>
          </p:nvSpPr>
          <p:spPr bwMode="auto">
            <a:xfrm>
              <a:off x="2286000" y="3519488"/>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grpSp>
      <p:grpSp>
        <p:nvGrpSpPr>
          <p:cNvPr id="7" name="Group 6"/>
          <p:cNvGrpSpPr/>
          <p:nvPr/>
        </p:nvGrpSpPr>
        <p:grpSpPr>
          <a:xfrm>
            <a:off x="4724240" y="4584700"/>
            <a:ext cx="1217773" cy="370920"/>
            <a:chOff x="3200240" y="4737100"/>
            <a:chExt cx="1217773" cy="370920"/>
          </a:xfrm>
        </p:grpSpPr>
        <p:sp>
          <p:nvSpPr>
            <p:cNvPr id="665628" name="Freeform 28"/>
            <p:cNvSpPr>
              <a:spLocks/>
            </p:cNvSpPr>
            <p:nvPr/>
          </p:nvSpPr>
          <p:spPr bwMode="auto">
            <a:xfrm rot="10800000">
              <a:off x="4173538" y="4737100"/>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3" name="Text Box 33"/>
            <p:cNvSpPr txBox="1">
              <a:spLocks noChangeArrowheads="1"/>
            </p:cNvSpPr>
            <p:nvPr/>
          </p:nvSpPr>
          <p:spPr bwMode="auto">
            <a:xfrm>
              <a:off x="3200240" y="47386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1/2 = 2</a:t>
              </a:r>
              <a:r>
                <a:rPr lang="en-US" baseline="30000" dirty="0">
                  <a:solidFill>
                    <a:schemeClr val="accent1"/>
                  </a:solidFill>
                  <a:latin typeface="Times" pitchFamily="18" charset="0"/>
                </a:rPr>
                <a:t>-1</a:t>
              </a:r>
            </a:p>
          </p:txBody>
        </p:sp>
      </p:grpSp>
      <p:grpSp>
        <p:nvGrpSpPr>
          <p:cNvPr id="8" name="Group 7"/>
          <p:cNvGrpSpPr/>
          <p:nvPr/>
        </p:nvGrpSpPr>
        <p:grpSpPr>
          <a:xfrm>
            <a:off x="4730590" y="4584700"/>
            <a:ext cx="1592423" cy="675720"/>
            <a:chOff x="3206590" y="4737100"/>
            <a:chExt cx="1592423" cy="675720"/>
          </a:xfrm>
        </p:grpSpPr>
        <p:sp>
          <p:nvSpPr>
            <p:cNvPr id="665629" name="Freeform 29"/>
            <p:cNvSpPr>
              <a:spLocks/>
            </p:cNvSpPr>
            <p:nvPr/>
          </p:nvSpPr>
          <p:spPr bwMode="auto">
            <a:xfrm rot="10800000">
              <a:off x="4189413" y="4737100"/>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4" name="Text Box 34"/>
            <p:cNvSpPr txBox="1">
              <a:spLocks noChangeArrowheads="1"/>
            </p:cNvSpPr>
            <p:nvPr/>
          </p:nvSpPr>
          <p:spPr bwMode="auto">
            <a:xfrm>
              <a:off x="3206590" y="50434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1/4 = 2</a:t>
              </a:r>
              <a:r>
                <a:rPr lang="en-US" baseline="30000" dirty="0">
                  <a:solidFill>
                    <a:schemeClr val="accent1"/>
                  </a:solidFill>
                  <a:latin typeface="Times" pitchFamily="18" charset="0"/>
                </a:rPr>
                <a:t>-2</a:t>
              </a:r>
              <a:endParaRPr lang="en-US" dirty="0">
                <a:solidFill>
                  <a:schemeClr val="accent1"/>
                </a:solidFill>
                <a:latin typeface="Times" pitchFamily="18" charset="0"/>
              </a:endParaRPr>
            </a:p>
          </p:txBody>
        </p:sp>
      </p:grpSp>
      <p:grpSp>
        <p:nvGrpSpPr>
          <p:cNvPr id="9" name="Group 8"/>
          <p:cNvGrpSpPr/>
          <p:nvPr/>
        </p:nvGrpSpPr>
        <p:grpSpPr>
          <a:xfrm>
            <a:off x="4730590" y="4584700"/>
            <a:ext cx="1973423" cy="994807"/>
            <a:chOff x="3206590" y="4737100"/>
            <a:chExt cx="1973423" cy="994807"/>
          </a:xfrm>
        </p:grpSpPr>
        <p:sp>
          <p:nvSpPr>
            <p:cNvPr id="665630" name="Freeform 30"/>
            <p:cNvSpPr>
              <a:spLocks/>
            </p:cNvSpPr>
            <p:nvPr/>
          </p:nvSpPr>
          <p:spPr bwMode="auto">
            <a:xfrm rot="10800000">
              <a:off x="4205288" y="4737100"/>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5" name="Text Box 35"/>
            <p:cNvSpPr txBox="1">
              <a:spLocks noChangeArrowheads="1"/>
            </p:cNvSpPr>
            <p:nvPr/>
          </p:nvSpPr>
          <p:spPr bwMode="auto">
            <a:xfrm>
              <a:off x="3206590" y="5362575"/>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1/8 = 2</a:t>
              </a:r>
              <a:r>
                <a:rPr lang="en-US" baseline="30000" dirty="0">
                  <a:solidFill>
                    <a:schemeClr val="accent1"/>
                  </a:solidFill>
                  <a:latin typeface="Times" pitchFamily="18" charset="0"/>
                </a:rPr>
                <a:t>-3</a:t>
              </a:r>
              <a:endParaRPr lang="en-US" dirty="0">
                <a:solidFill>
                  <a:schemeClr val="accent1"/>
                </a:solidFill>
                <a:latin typeface="Times" pitchFamily="18" charset="0"/>
              </a:endParaRPr>
            </a:p>
          </p:txBody>
        </p:sp>
      </p:grpSp>
      <p:grpSp>
        <p:nvGrpSpPr>
          <p:cNvPr id="10" name="Group 9"/>
          <p:cNvGrpSpPr/>
          <p:nvPr/>
        </p:nvGrpSpPr>
        <p:grpSpPr>
          <a:xfrm>
            <a:off x="5300663" y="4584700"/>
            <a:ext cx="2622550" cy="1587500"/>
            <a:chOff x="3776663" y="4737100"/>
            <a:chExt cx="2622550" cy="1587500"/>
          </a:xfrm>
        </p:grpSpPr>
        <p:sp>
          <p:nvSpPr>
            <p:cNvPr id="665631" name="Freeform 31"/>
            <p:cNvSpPr>
              <a:spLocks/>
            </p:cNvSpPr>
            <p:nvPr/>
          </p:nvSpPr>
          <p:spPr bwMode="auto">
            <a:xfrm rot="10800000">
              <a:off x="4189413" y="4737100"/>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2" name="Rectangle 32"/>
            <p:cNvSpPr>
              <a:spLocks noChangeArrowheads="1"/>
            </p:cNvSpPr>
            <p:nvPr/>
          </p:nvSpPr>
          <p:spPr bwMode="auto">
            <a:xfrm rot="10800000">
              <a:off x="5316538" y="5041900"/>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sp>
          <p:nvSpPr>
            <p:cNvPr id="665636" name="Text Box 36"/>
            <p:cNvSpPr txBox="1">
              <a:spLocks noChangeArrowheads="1"/>
            </p:cNvSpPr>
            <p:nvPr/>
          </p:nvSpPr>
          <p:spPr bwMode="auto">
            <a:xfrm>
              <a:off x="3776663" y="5957888"/>
              <a:ext cx="417512" cy="366712"/>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2</a:t>
              </a:r>
              <a:r>
                <a:rPr lang="en-US" baseline="30000">
                  <a:solidFill>
                    <a:schemeClr val="accent1"/>
                  </a:solidFill>
                  <a:latin typeface="Times" pitchFamily="18" charset="0"/>
                </a:rPr>
                <a:t>–</a:t>
              </a:r>
              <a:r>
                <a:rPr lang="en-US" i="1" baseline="30000">
                  <a:solidFill>
                    <a:schemeClr val="accent1"/>
                  </a:solidFill>
                  <a:latin typeface="Times" pitchFamily="18" charset="0"/>
                </a:rPr>
                <a:t>j</a:t>
              </a:r>
            </a:p>
          </p:txBody>
        </p:sp>
      </p:grpSp>
      <p:graphicFrame>
        <p:nvGraphicFramePr>
          <p:cNvPr id="665637" name="Object 37"/>
          <p:cNvGraphicFramePr>
            <a:graphicFrameLocks noChangeAspect="1"/>
          </p:cNvGraphicFramePr>
          <p:nvPr>
            <p:extLst>
              <p:ext uri="{D42A27DB-BD31-4B8C-83A1-F6EECF244321}">
                <p14:modId xmlns:p14="http://schemas.microsoft.com/office/powerpoint/2010/main" val="1397615275"/>
              </p:ext>
            </p:extLst>
          </p:nvPr>
        </p:nvGraphicFramePr>
        <p:xfrm>
          <a:off x="6781800" y="2438400"/>
          <a:ext cx="1295400" cy="940496"/>
        </p:xfrm>
        <a:graphic>
          <a:graphicData uri="http://schemas.openxmlformats.org/presentationml/2006/ole">
            <mc:AlternateContent xmlns:mc="http://schemas.openxmlformats.org/markup-compatibility/2006">
              <mc:Choice xmlns:v="urn:schemas-microsoft-com:vml" Requires="v">
                <p:oleObj name="Equation" r:id="rId3" imgW="927100" imgH="673100" progId="Equation.3">
                  <p:embed/>
                </p:oleObj>
              </mc:Choice>
              <mc:Fallback>
                <p:oleObj name="Equation" r:id="rId3" imgW="927100" imgH="673100" progId="Equation.3">
                  <p:embed/>
                  <p:pic>
                    <p:nvPicPr>
                      <p:cNvPr id="665637"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438400"/>
                        <a:ext cx="1295400" cy="94049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Slide Number Placeholder 10">
            <a:extLst>
              <a:ext uri="{FF2B5EF4-FFF2-40B4-BE49-F238E27FC236}">
                <a16:creationId xmlns:a16="http://schemas.microsoft.com/office/drawing/2014/main" id="{CD5E1A33-9CCD-475F-95AA-E24D67E5B834}"/>
              </a:ext>
            </a:extLst>
          </p:cNvPr>
          <p:cNvSpPr>
            <a:spLocks noGrp="1"/>
          </p:cNvSpPr>
          <p:nvPr>
            <p:ph type="sldNum" sz="quarter" idx="12"/>
          </p:nvPr>
        </p:nvSpPr>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19835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p:txBody>
          <a:bodyPr/>
          <a:lstStyle/>
          <a:p>
            <a:r>
              <a:rPr lang="en-US" dirty="0"/>
              <a:t>Mathematical Properties of </a:t>
            </a:r>
            <a:r>
              <a:rPr lang="en-US"/>
              <a:t>FP Multiplication</a:t>
            </a:r>
            <a:endParaRPr lang="en-US" dirty="0"/>
          </a:p>
        </p:txBody>
      </p:sp>
      <p:sp>
        <p:nvSpPr>
          <p:cNvPr id="688135" name="Rectangle 7"/>
          <p:cNvSpPr>
            <a:spLocks noGrp="1" noChangeArrowheads="1"/>
          </p:cNvSpPr>
          <p:nvPr>
            <p:ph idx="1"/>
          </p:nvPr>
        </p:nvSpPr>
        <p:spPr/>
        <p:txBody>
          <a:bodyPr/>
          <a:lstStyle/>
          <a:p>
            <a:r>
              <a:rPr lang="en-US" sz="2400" dirty="0"/>
              <a:t>Compare to commutative ring</a:t>
            </a:r>
          </a:p>
          <a:p>
            <a:pPr lvl="1"/>
            <a:r>
              <a:rPr lang="en-US" sz="2000" dirty="0"/>
              <a:t>Closed under multiplication?	YES</a:t>
            </a:r>
          </a:p>
          <a:p>
            <a:pPr lvl="2"/>
            <a:r>
              <a:rPr lang="en-US" sz="1800" dirty="0"/>
              <a:t>But may generate infinity or </a:t>
            </a:r>
            <a:r>
              <a:rPr lang="en-US" sz="1800" dirty="0" err="1"/>
              <a:t>NaN</a:t>
            </a:r>
            <a:endParaRPr lang="en-US" sz="1800" dirty="0"/>
          </a:p>
          <a:p>
            <a:pPr lvl="1"/>
            <a:r>
              <a:rPr lang="en-US" sz="2000" dirty="0"/>
              <a:t>Multiplication Commutative?	YES</a:t>
            </a:r>
          </a:p>
          <a:p>
            <a:pPr lvl="1"/>
            <a:r>
              <a:rPr lang="en-US" sz="2000" dirty="0"/>
              <a:t>Multiplication is Associative?	NO</a:t>
            </a:r>
          </a:p>
          <a:p>
            <a:pPr lvl="2"/>
            <a:r>
              <a:rPr lang="en-US" sz="1800" dirty="0"/>
              <a:t>Possibility of overflow, inexactness of rounding</a:t>
            </a:r>
          </a:p>
          <a:p>
            <a:pPr lvl="1"/>
            <a:r>
              <a:rPr lang="en-US" sz="2000" dirty="0"/>
              <a:t>1 is multiplicative identity?	YES</a:t>
            </a:r>
          </a:p>
          <a:p>
            <a:pPr lvl="1"/>
            <a:r>
              <a:rPr lang="en-US" sz="2000" dirty="0">
                <a:solidFill>
                  <a:srgbClr val="FF0000"/>
                </a:solidFill>
              </a:rPr>
              <a:t>Multiplication distributes over addition?	NO</a:t>
            </a:r>
          </a:p>
          <a:p>
            <a:pPr lvl="2"/>
            <a:r>
              <a:rPr lang="en-US" sz="1800" dirty="0"/>
              <a:t>Possibility of overflow, inexactness of rounding</a:t>
            </a:r>
          </a:p>
          <a:p>
            <a:r>
              <a:rPr lang="en-US" sz="2400" dirty="0" err="1"/>
              <a:t>Monotonicity</a:t>
            </a:r>
            <a:endParaRPr lang="en-US" sz="2400" dirty="0"/>
          </a:p>
          <a:p>
            <a:pPr lvl="1"/>
            <a:r>
              <a:rPr lang="en-US" sz="2000" dirty="0"/>
              <a:t>a ≥ b  &amp; c ≥ 0  </a:t>
            </a:r>
            <a:r>
              <a:rPr lang="en-US" sz="2000" dirty="0">
                <a:sym typeface="Symbol" pitchFamily="18" charset="2"/>
              </a:rPr>
              <a:t></a:t>
            </a:r>
            <a:r>
              <a:rPr lang="en-US" sz="2000" dirty="0"/>
              <a:t> a *c ≥ b *c?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6386FFEB-56FD-4FCA-BBA8-07FC0845A7A1}"/>
              </a:ext>
            </a:extLst>
          </p:cNvPr>
          <p:cNvSpPr>
            <a:spLocks noGrp="1"/>
          </p:cNvSpPr>
          <p:nvPr>
            <p:ph type="sldNum" sz="quarter" idx="12"/>
          </p:nvPr>
        </p:nvSpPr>
        <p:spPr/>
        <p:txBody>
          <a:bodyPr/>
          <a:lstStyle/>
          <a:p>
            <a:fld id="{0778C724-3839-4D76-A707-B4C23905D055}" type="slidenum">
              <a:rPr lang="en-US" smtClean="0"/>
              <a:t>70</a:t>
            </a:fld>
            <a:endParaRPr lang="en-US"/>
          </a:p>
        </p:txBody>
      </p:sp>
    </p:spTree>
    <p:extLst>
      <p:ext uri="{BB962C8B-B14F-4D97-AF65-F5344CB8AC3E}">
        <p14:creationId xmlns:p14="http://schemas.microsoft.com/office/powerpoint/2010/main" val="1897711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5A1A-21EB-0484-F2D6-A5822A3C8E2F}"/>
              </a:ext>
            </a:extLst>
          </p:cNvPr>
          <p:cNvSpPr>
            <a:spLocks noGrp="1"/>
          </p:cNvSpPr>
          <p:nvPr>
            <p:ph type="title"/>
          </p:nvPr>
        </p:nvSpPr>
        <p:spPr/>
        <p:txBody>
          <a:bodyPr/>
          <a:lstStyle/>
          <a:p>
            <a:r>
              <a:rPr lang="en-US" dirty="0"/>
              <a:t>Example binary conversion</a:t>
            </a:r>
          </a:p>
        </p:txBody>
      </p:sp>
      <p:sp>
        <p:nvSpPr>
          <p:cNvPr id="4" name="Slide Number Placeholder 3">
            <a:extLst>
              <a:ext uri="{FF2B5EF4-FFF2-40B4-BE49-F238E27FC236}">
                <a16:creationId xmlns:a16="http://schemas.microsoft.com/office/drawing/2014/main" id="{10B2B31A-5835-E61F-1AA4-AAE36297BEA4}"/>
              </a:ext>
            </a:extLst>
          </p:cNvPr>
          <p:cNvSpPr>
            <a:spLocks noGrp="1"/>
          </p:cNvSpPr>
          <p:nvPr>
            <p:ph type="sldNum" sz="quarter" idx="12"/>
          </p:nvPr>
        </p:nvSpPr>
        <p:spPr/>
        <p:txBody>
          <a:bodyPr/>
          <a:lstStyle/>
          <a:p>
            <a:fld id="{0778C724-3839-4D76-A707-B4C23905D055}" type="slidenum">
              <a:rPr lang="en-US" smtClean="0"/>
              <a:t>8</a:t>
            </a:fld>
            <a:endParaRPr lang="en-US"/>
          </a:p>
        </p:txBody>
      </p:sp>
      <p:sp>
        <p:nvSpPr>
          <p:cNvPr id="5" name="TextBox 4">
            <a:extLst>
              <a:ext uri="{FF2B5EF4-FFF2-40B4-BE49-F238E27FC236}">
                <a16:creationId xmlns:a16="http://schemas.microsoft.com/office/drawing/2014/main" id="{2C7D76AA-411F-59E6-F681-6261BC9C5A2D}"/>
              </a:ext>
            </a:extLst>
          </p:cNvPr>
          <p:cNvSpPr txBox="1"/>
          <p:nvPr/>
        </p:nvSpPr>
        <p:spPr>
          <a:xfrm>
            <a:off x="1317614" y="1586924"/>
            <a:ext cx="1970791" cy="584775"/>
          </a:xfrm>
          <a:prstGeom prst="rect">
            <a:avLst/>
          </a:prstGeom>
          <a:noFill/>
        </p:spPr>
        <p:txBody>
          <a:bodyPr wrap="square">
            <a:spAutoFit/>
          </a:bodyPr>
          <a:lstStyle/>
          <a:p>
            <a:r>
              <a:rPr lang="en-US" sz="3200" dirty="0"/>
              <a:t>1010.110</a:t>
            </a:r>
          </a:p>
        </p:txBody>
      </p:sp>
      <p:sp>
        <p:nvSpPr>
          <p:cNvPr id="6" name="TextBox 5">
            <a:extLst>
              <a:ext uri="{FF2B5EF4-FFF2-40B4-BE49-F238E27FC236}">
                <a16:creationId xmlns:a16="http://schemas.microsoft.com/office/drawing/2014/main" id="{8831CA90-6267-2BAE-FF7D-606EE3729C05}"/>
              </a:ext>
            </a:extLst>
          </p:cNvPr>
          <p:cNvSpPr txBox="1"/>
          <p:nvPr/>
        </p:nvSpPr>
        <p:spPr>
          <a:xfrm>
            <a:off x="1317614" y="2723572"/>
            <a:ext cx="7662929" cy="830997"/>
          </a:xfrm>
          <a:prstGeom prst="rect">
            <a:avLst/>
          </a:prstGeom>
          <a:noFill/>
          <a:ln w="38100">
            <a:solidFill>
              <a:schemeClr val="accent1"/>
            </a:solidFill>
          </a:ln>
        </p:spPr>
        <p:txBody>
          <a:bodyPr wrap="square">
            <a:spAutoFit/>
          </a:bodyPr>
          <a:lstStyle/>
          <a:p>
            <a:r>
              <a:rPr lang="en-US" sz="2400" dirty="0"/>
              <a:t>Before the binary point:</a:t>
            </a:r>
          </a:p>
          <a:p>
            <a:r>
              <a:rPr lang="en-US" sz="2400" dirty="0"/>
              <a:t>1*2</a:t>
            </a:r>
            <a:r>
              <a:rPr lang="en-US" sz="2400" baseline="30000" dirty="0"/>
              <a:t>3</a:t>
            </a:r>
            <a:r>
              <a:rPr lang="en-US" sz="2400" dirty="0"/>
              <a:t> + 0*2</a:t>
            </a:r>
            <a:r>
              <a:rPr lang="en-US" sz="2400" baseline="30000" dirty="0"/>
              <a:t>2</a:t>
            </a:r>
            <a:r>
              <a:rPr lang="en-US" sz="2400" dirty="0"/>
              <a:t> + 1*2</a:t>
            </a:r>
            <a:r>
              <a:rPr lang="en-US" sz="2400" baseline="30000" dirty="0"/>
              <a:t>1</a:t>
            </a:r>
            <a:r>
              <a:rPr lang="en-US" sz="2400" dirty="0"/>
              <a:t> +0*2</a:t>
            </a:r>
            <a:r>
              <a:rPr lang="en-US" sz="2400" baseline="30000" dirty="0"/>
              <a:t>0</a:t>
            </a:r>
            <a:endParaRPr lang="en-US" sz="2400" dirty="0"/>
          </a:p>
        </p:txBody>
      </p:sp>
      <p:sp>
        <p:nvSpPr>
          <p:cNvPr id="7" name="Rectangle 6">
            <a:extLst>
              <a:ext uri="{FF2B5EF4-FFF2-40B4-BE49-F238E27FC236}">
                <a16:creationId xmlns:a16="http://schemas.microsoft.com/office/drawing/2014/main" id="{15060932-3A31-8C0E-0C88-C84FC4A39FA0}"/>
              </a:ext>
            </a:extLst>
          </p:cNvPr>
          <p:cNvSpPr/>
          <p:nvPr/>
        </p:nvSpPr>
        <p:spPr>
          <a:xfrm>
            <a:off x="1365160" y="1661375"/>
            <a:ext cx="940157" cy="43788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046DA78-0F21-A5CC-3E1E-247D66447D85}"/>
              </a:ext>
            </a:extLst>
          </p:cNvPr>
          <p:cNvSpPr txBox="1"/>
          <p:nvPr/>
        </p:nvSpPr>
        <p:spPr>
          <a:xfrm>
            <a:off x="5033816" y="3092904"/>
            <a:ext cx="4204303" cy="461665"/>
          </a:xfrm>
          <a:prstGeom prst="rect">
            <a:avLst/>
          </a:prstGeom>
          <a:noFill/>
        </p:spPr>
        <p:txBody>
          <a:bodyPr wrap="square">
            <a:spAutoFit/>
          </a:bodyPr>
          <a:lstStyle/>
          <a:p>
            <a:r>
              <a:rPr lang="en-US" sz="2400" dirty="0"/>
              <a:t>= 1*2</a:t>
            </a:r>
            <a:r>
              <a:rPr lang="en-US" sz="2400" baseline="30000" dirty="0"/>
              <a:t>3</a:t>
            </a:r>
            <a:r>
              <a:rPr lang="en-US" sz="2400" dirty="0"/>
              <a:t> + 1*2</a:t>
            </a:r>
            <a:r>
              <a:rPr lang="en-US" sz="2400" baseline="30000" dirty="0"/>
              <a:t>1</a:t>
            </a:r>
            <a:r>
              <a:rPr lang="en-US" sz="2400" dirty="0"/>
              <a:t> = 8+2 = 10</a:t>
            </a:r>
          </a:p>
        </p:txBody>
      </p:sp>
      <p:sp>
        <p:nvSpPr>
          <p:cNvPr id="10" name="TextBox 9">
            <a:extLst>
              <a:ext uri="{FF2B5EF4-FFF2-40B4-BE49-F238E27FC236}">
                <a16:creationId xmlns:a16="http://schemas.microsoft.com/office/drawing/2014/main" id="{4E013900-F569-BDA3-403D-1753D3999A10}"/>
              </a:ext>
            </a:extLst>
          </p:cNvPr>
          <p:cNvSpPr txBox="1"/>
          <p:nvPr/>
        </p:nvSpPr>
        <p:spPr>
          <a:xfrm>
            <a:off x="1317614" y="4274857"/>
            <a:ext cx="8624876" cy="830997"/>
          </a:xfrm>
          <a:prstGeom prst="rect">
            <a:avLst/>
          </a:prstGeom>
          <a:noFill/>
          <a:ln w="38100">
            <a:solidFill>
              <a:schemeClr val="accent4">
                <a:lumMod val="40000"/>
                <a:lumOff val="60000"/>
              </a:schemeClr>
            </a:solidFill>
          </a:ln>
        </p:spPr>
        <p:txBody>
          <a:bodyPr wrap="square">
            <a:spAutoFit/>
          </a:bodyPr>
          <a:lstStyle/>
          <a:p>
            <a:r>
              <a:rPr lang="en-US" sz="2400" dirty="0"/>
              <a:t>After the binary point:</a:t>
            </a:r>
          </a:p>
          <a:p>
            <a:r>
              <a:rPr lang="en-US" sz="2400" dirty="0"/>
              <a:t>1*2</a:t>
            </a:r>
            <a:r>
              <a:rPr lang="en-US" sz="2400" baseline="30000" dirty="0"/>
              <a:t>-1</a:t>
            </a:r>
            <a:r>
              <a:rPr lang="en-US" sz="2400" dirty="0"/>
              <a:t> + 1*2</a:t>
            </a:r>
            <a:r>
              <a:rPr lang="en-US" sz="2400" baseline="30000" dirty="0"/>
              <a:t>-2</a:t>
            </a:r>
            <a:r>
              <a:rPr lang="en-US" sz="2400" dirty="0"/>
              <a:t> + 0*2</a:t>
            </a:r>
            <a:r>
              <a:rPr lang="en-US" sz="2400" baseline="30000" dirty="0"/>
              <a:t>-3</a:t>
            </a:r>
            <a:endParaRPr lang="en-US" sz="2400" dirty="0"/>
          </a:p>
        </p:txBody>
      </p:sp>
      <p:sp>
        <p:nvSpPr>
          <p:cNvPr id="11" name="TextBox 10">
            <a:extLst>
              <a:ext uri="{FF2B5EF4-FFF2-40B4-BE49-F238E27FC236}">
                <a16:creationId xmlns:a16="http://schemas.microsoft.com/office/drawing/2014/main" id="{6F2EFE68-9895-B487-C81A-45E68AFD5B95}"/>
              </a:ext>
            </a:extLst>
          </p:cNvPr>
          <p:cNvSpPr txBox="1"/>
          <p:nvPr/>
        </p:nvSpPr>
        <p:spPr>
          <a:xfrm>
            <a:off x="4417454" y="4644189"/>
            <a:ext cx="5640946" cy="461665"/>
          </a:xfrm>
          <a:prstGeom prst="rect">
            <a:avLst/>
          </a:prstGeom>
          <a:noFill/>
        </p:spPr>
        <p:txBody>
          <a:bodyPr wrap="square">
            <a:spAutoFit/>
          </a:bodyPr>
          <a:lstStyle/>
          <a:p>
            <a:r>
              <a:rPr lang="en-US" sz="2400" dirty="0"/>
              <a:t>= 1*2</a:t>
            </a:r>
            <a:r>
              <a:rPr lang="en-US" sz="2400" baseline="30000" dirty="0"/>
              <a:t>-1</a:t>
            </a:r>
            <a:r>
              <a:rPr lang="en-US" sz="2400" dirty="0"/>
              <a:t> + 1*2</a:t>
            </a:r>
            <a:r>
              <a:rPr lang="en-US" sz="2400" baseline="30000" dirty="0"/>
              <a:t>-2</a:t>
            </a:r>
            <a:r>
              <a:rPr lang="en-US" sz="2400" dirty="0"/>
              <a:t> = ½ + ¼ = ¾ = 0.75</a:t>
            </a:r>
          </a:p>
        </p:txBody>
      </p:sp>
      <p:sp>
        <p:nvSpPr>
          <p:cNvPr id="12" name="Rectangle 11">
            <a:extLst>
              <a:ext uri="{FF2B5EF4-FFF2-40B4-BE49-F238E27FC236}">
                <a16:creationId xmlns:a16="http://schemas.microsoft.com/office/drawing/2014/main" id="{30240B3F-F6F0-418B-3C63-F989BD5EAEFD}"/>
              </a:ext>
            </a:extLst>
          </p:cNvPr>
          <p:cNvSpPr/>
          <p:nvPr/>
        </p:nvSpPr>
        <p:spPr>
          <a:xfrm>
            <a:off x="2421552" y="1660370"/>
            <a:ext cx="720893" cy="437881"/>
          </a:xfrm>
          <a:prstGeom prst="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9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animBg="1"/>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Grp="1" noChangeArrowheads="1"/>
          </p:cNvSpPr>
          <p:nvPr>
            <p:ph type="title"/>
          </p:nvPr>
        </p:nvSpPr>
        <p:spPr/>
        <p:txBody>
          <a:bodyPr/>
          <a:lstStyle/>
          <a:p>
            <a:r>
              <a:rPr lang="en-US" dirty="0"/>
              <a:t>Fractional Binary Number Examples</a:t>
            </a:r>
          </a:p>
        </p:txBody>
      </p:sp>
      <p:sp>
        <p:nvSpPr>
          <p:cNvPr id="666631" name="Rectangle 7"/>
          <p:cNvSpPr>
            <a:spLocks noGrp="1" noChangeArrowheads="1"/>
          </p:cNvSpPr>
          <p:nvPr>
            <p:ph idx="1"/>
          </p:nvPr>
        </p:nvSpPr>
        <p:spPr/>
        <p:txBody>
          <a:bodyPr/>
          <a:lstStyle/>
          <a:p>
            <a:pPr lvl="1"/>
            <a:r>
              <a:rPr lang="en-US" sz="3200" dirty="0"/>
              <a:t>5+3/4		= 0b</a:t>
            </a:r>
          </a:p>
          <a:p>
            <a:pPr lvl="1"/>
            <a:endParaRPr lang="en-US" sz="3200" baseline="-25000" dirty="0"/>
          </a:p>
          <a:p>
            <a:pPr lvl="1"/>
            <a:endParaRPr lang="en-US" sz="3200" baseline="-25000" dirty="0"/>
          </a:p>
          <a:p>
            <a:pPr lvl="1"/>
            <a:r>
              <a:rPr lang="en-US" sz="3200" dirty="0"/>
              <a:t>2+7/8		= 0b</a:t>
            </a:r>
          </a:p>
          <a:p>
            <a:pPr lvl="1"/>
            <a:endParaRPr lang="en-US" sz="3200" baseline="-25000" dirty="0"/>
          </a:p>
          <a:p>
            <a:pPr lvl="1"/>
            <a:endParaRPr lang="en-US" sz="3200" baseline="-25000" dirty="0"/>
          </a:p>
          <a:p>
            <a:pPr lvl="1"/>
            <a:r>
              <a:rPr lang="en-US" sz="3200" dirty="0"/>
              <a:t>63/64		= 0b</a:t>
            </a:r>
            <a:endParaRPr lang="en-US" sz="3200" baseline="-25000" dirty="0"/>
          </a:p>
        </p:txBody>
      </p:sp>
      <p:sp>
        <p:nvSpPr>
          <p:cNvPr id="2" name="Slide Number Placeholder 1">
            <a:extLst>
              <a:ext uri="{FF2B5EF4-FFF2-40B4-BE49-F238E27FC236}">
                <a16:creationId xmlns:a16="http://schemas.microsoft.com/office/drawing/2014/main" id="{CB1E973F-9AA4-421D-A704-187BA5D7F0AA}"/>
              </a:ext>
            </a:extLst>
          </p:cNvPr>
          <p:cNvSpPr>
            <a:spLocks noGrp="1"/>
          </p:cNvSpPr>
          <p:nvPr>
            <p:ph type="sldNum" sz="quarter" idx="12"/>
          </p:nvPr>
        </p:nvSpPr>
        <p:spPr/>
        <p:txBody>
          <a:bodyPr/>
          <a:lstStyle/>
          <a:p>
            <a:fld id="{0778C724-3839-4D76-A707-B4C23905D055}" type="slidenum">
              <a:rPr lang="en-US" smtClean="0"/>
              <a:t>9</a:t>
            </a:fld>
            <a:endParaRPr lang="en-US"/>
          </a:p>
        </p:txBody>
      </p:sp>
      <p:sp>
        <p:nvSpPr>
          <p:cNvPr id="3" name="TextBox 2">
            <a:extLst>
              <a:ext uri="{FF2B5EF4-FFF2-40B4-BE49-F238E27FC236}">
                <a16:creationId xmlns:a16="http://schemas.microsoft.com/office/drawing/2014/main" id="{538302E6-9834-40AB-BFDB-8ED89B4A4503}"/>
              </a:ext>
            </a:extLst>
          </p:cNvPr>
          <p:cNvSpPr txBox="1"/>
          <p:nvPr/>
        </p:nvSpPr>
        <p:spPr>
          <a:xfrm>
            <a:off x="4216400" y="1092199"/>
            <a:ext cx="2654300" cy="584775"/>
          </a:xfrm>
          <a:prstGeom prst="rect">
            <a:avLst/>
          </a:prstGeom>
          <a:noFill/>
        </p:spPr>
        <p:txBody>
          <a:bodyPr wrap="square" rtlCol="0">
            <a:spAutoFit/>
          </a:bodyPr>
          <a:lstStyle/>
          <a:p>
            <a:r>
              <a:rPr lang="en-US" sz="3200" dirty="0"/>
              <a:t>101.</a:t>
            </a:r>
          </a:p>
        </p:txBody>
      </p:sp>
      <p:sp>
        <p:nvSpPr>
          <p:cNvPr id="6" name="TextBox 5">
            <a:extLst>
              <a:ext uri="{FF2B5EF4-FFF2-40B4-BE49-F238E27FC236}">
                <a16:creationId xmlns:a16="http://schemas.microsoft.com/office/drawing/2014/main" id="{B74390E5-A2F8-447E-A0C1-F0C55CE92F95}"/>
              </a:ext>
            </a:extLst>
          </p:cNvPr>
          <p:cNvSpPr txBox="1"/>
          <p:nvPr/>
        </p:nvSpPr>
        <p:spPr>
          <a:xfrm>
            <a:off x="4991099" y="1092200"/>
            <a:ext cx="654051" cy="584775"/>
          </a:xfrm>
          <a:prstGeom prst="rect">
            <a:avLst/>
          </a:prstGeom>
          <a:noFill/>
        </p:spPr>
        <p:txBody>
          <a:bodyPr wrap="square" rtlCol="0">
            <a:spAutoFit/>
          </a:bodyPr>
          <a:lstStyle/>
          <a:p>
            <a:r>
              <a:rPr lang="en-US" sz="3200" dirty="0"/>
              <a:t>11</a:t>
            </a:r>
          </a:p>
        </p:txBody>
      </p:sp>
      <p:sp>
        <p:nvSpPr>
          <p:cNvPr id="7" name="TextBox 6">
            <a:extLst>
              <a:ext uri="{FF2B5EF4-FFF2-40B4-BE49-F238E27FC236}">
                <a16:creationId xmlns:a16="http://schemas.microsoft.com/office/drawing/2014/main" id="{A4614AF2-1E09-4FBC-9B07-B15F276FDC87}"/>
              </a:ext>
            </a:extLst>
          </p:cNvPr>
          <p:cNvSpPr txBox="1"/>
          <p:nvPr/>
        </p:nvSpPr>
        <p:spPr>
          <a:xfrm>
            <a:off x="4241800" y="2310250"/>
            <a:ext cx="2654300" cy="584775"/>
          </a:xfrm>
          <a:prstGeom prst="rect">
            <a:avLst/>
          </a:prstGeom>
          <a:noFill/>
        </p:spPr>
        <p:txBody>
          <a:bodyPr wrap="square" rtlCol="0">
            <a:spAutoFit/>
          </a:bodyPr>
          <a:lstStyle/>
          <a:p>
            <a:r>
              <a:rPr lang="en-US" sz="3200" dirty="0"/>
              <a:t>10.111</a:t>
            </a:r>
          </a:p>
        </p:txBody>
      </p:sp>
      <p:sp>
        <p:nvSpPr>
          <p:cNvPr id="8" name="TextBox 7">
            <a:extLst>
              <a:ext uri="{FF2B5EF4-FFF2-40B4-BE49-F238E27FC236}">
                <a16:creationId xmlns:a16="http://schemas.microsoft.com/office/drawing/2014/main" id="{40216EA6-167E-467E-AC3F-5D2E246C3E7D}"/>
              </a:ext>
            </a:extLst>
          </p:cNvPr>
          <p:cNvSpPr txBox="1"/>
          <p:nvPr/>
        </p:nvSpPr>
        <p:spPr>
          <a:xfrm>
            <a:off x="4241800" y="3527725"/>
            <a:ext cx="2654300" cy="584775"/>
          </a:xfrm>
          <a:prstGeom prst="rect">
            <a:avLst/>
          </a:prstGeom>
          <a:noFill/>
        </p:spPr>
        <p:txBody>
          <a:bodyPr wrap="square" rtlCol="0">
            <a:spAutoFit/>
          </a:bodyPr>
          <a:lstStyle/>
          <a:p>
            <a:r>
              <a:rPr lang="en-US" sz="3200" dirty="0"/>
              <a:t>0.111111</a:t>
            </a:r>
          </a:p>
        </p:txBody>
      </p:sp>
      <p:sp>
        <p:nvSpPr>
          <p:cNvPr id="9" name="TextBox 8">
            <a:extLst>
              <a:ext uri="{FF2B5EF4-FFF2-40B4-BE49-F238E27FC236}">
                <a16:creationId xmlns:a16="http://schemas.microsoft.com/office/drawing/2014/main" id="{1E8BAA01-C5F6-463C-889B-7827D014110D}"/>
              </a:ext>
            </a:extLst>
          </p:cNvPr>
          <p:cNvSpPr txBox="1"/>
          <p:nvPr/>
        </p:nvSpPr>
        <p:spPr>
          <a:xfrm>
            <a:off x="7454900" y="1092199"/>
            <a:ext cx="3962400" cy="3108543"/>
          </a:xfrm>
          <a:prstGeom prst="rect">
            <a:avLst/>
          </a:prstGeom>
          <a:noFill/>
        </p:spPr>
        <p:txBody>
          <a:bodyPr wrap="square" rtlCol="0">
            <a:spAutoFit/>
          </a:bodyPr>
          <a:lstStyle/>
          <a:p>
            <a:r>
              <a:rPr lang="en-US" sz="2800" dirty="0"/>
              <a:t>Note:</a:t>
            </a:r>
          </a:p>
          <a:p>
            <a:endParaRPr lang="en-US" sz="2800" dirty="0"/>
          </a:p>
          <a:p>
            <a:r>
              <a:rPr lang="en-US" sz="2800" dirty="0"/>
              <a:t>This the number 3!</a:t>
            </a:r>
          </a:p>
          <a:p>
            <a:endParaRPr lang="en-US" sz="2800" dirty="0"/>
          </a:p>
          <a:p>
            <a:r>
              <a:rPr lang="en-US" sz="2800" dirty="0"/>
              <a:t>This is the number 7!</a:t>
            </a:r>
          </a:p>
          <a:p>
            <a:endParaRPr lang="en-US" sz="2800" dirty="0"/>
          </a:p>
          <a:p>
            <a:r>
              <a:rPr lang="en-US" sz="2800" dirty="0"/>
              <a:t>This is the number 63!</a:t>
            </a:r>
          </a:p>
        </p:txBody>
      </p:sp>
      <p:cxnSp>
        <p:nvCxnSpPr>
          <p:cNvPr id="11" name="Straight Arrow Connector 10">
            <a:extLst>
              <a:ext uri="{FF2B5EF4-FFF2-40B4-BE49-F238E27FC236}">
                <a16:creationId xmlns:a16="http://schemas.microsoft.com/office/drawing/2014/main" id="{2E92EA21-933A-433F-8A4D-E6311FE66086}"/>
              </a:ext>
            </a:extLst>
          </p:cNvPr>
          <p:cNvCxnSpPr>
            <a:cxnSpLocks/>
          </p:cNvCxnSpPr>
          <p:nvPr/>
        </p:nvCxnSpPr>
        <p:spPr>
          <a:xfrm flipH="1" flipV="1">
            <a:off x="5568950" y="1525360"/>
            <a:ext cx="1885950" cy="784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946551-16A9-45FE-99FC-8B952A777201}"/>
              </a:ext>
            </a:extLst>
          </p:cNvPr>
          <p:cNvCxnSpPr>
            <a:cxnSpLocks/>
          </p:cNvCxnSpPr>
          <p:nvPr/>
        </p:nvCxnSpPr>
        <p:spPr>
          <a:xfrm flipH="1" flipV="1">
            <a:off x="5645150" y="2646470"/>
            <a:ext cx="1809750" cy="4236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99046A-703D-49AC-9EF8-CA4E6DFDFE7A}"/>
              </a:ext>
            </a:extLst>
          </p:cNvPr>
          <p:cNvCxnSpPr>
            <a:cxnSpLocks/>
          </p:cNvCxnSpPr>
          <p:nvPr/>
        </p:nvCxnSpPr>
        <p:spPr>
          <a:xfrm flipH="1" flipV="1">
            <a:off x="6050548" y="3907856"/>
            <a:ext cx="1448802" cy="805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BF05F4A-167F-4A37-A018-5EDED987417A}"/>
              </a:ext>
            </a:extLst>
          </p:cNvPr>
          <p:cNvSpPr/>
          <p:nvPr/>
        </p:nvSpPr>
        <p:spPr>
          <a:xfrm>
            <a:off x="5080000" y="1143000"/>
            <a:ext cx="48895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E5217A-915C-4CF4-800C-906375C70B21}"/>
              </a:ext>
            </a:extLst>
          </p:cNvPr>
          <p:cNvSpPr/>
          <p:nvPr/>
        </p:nvSpPr>
        <p:spPr>
          <a:xfrm>
            <a:off x="4902200" y="2374900"/>
            <a:ext cx="6731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6196E0-F0BE-4F2F-8A0B-7C3B156827EF}"/>
              </a:ext>
            </a:extLst>
          </p:cNvPr>
          <p:cNvSpPr/>
          <p:nvPr/>
        </p:nvSpPr>
        <p:spPr>
          <a:xfrm>
            <a:off x="4686300" y="3581400"/>
            <a:ext cx="13208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7" grpId="0" animBg="1"/>
      <p:bldP spid="21" grpId="0" animBg="1"/>
      <p:bldP spid="22" grpId="0" animBg="1"/>
    </p:bld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1036</TotalTime>
  <Words>7608</Words>
  <Application>Microsoft Office PowerPoint</Application>
  <PresentationFormat>Widescreen</PresentationFormat>
  <Paragraphs>1427</Paragraphs>
  <Slides>70</Slides>
  <Notes>42</Notes>
  <HiddenSlides>1</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9" baseType="lpstr">
      <vt:lpstr>Arial</vt:lpstr>
      <vt:lpstr>Calibri</vt:lpstr>
      <vt:lpstr>Calibri Bold</vt:lpstr>
      <vt:lpstr>Calibri Bold Italic</vt:lpstr>
      <vt:lpstr>Cambria Math</vt:lpstr>
      <vt:lpstr>Courier</vt:lpstr>
      <vt:lpstr>Courier New</vt:lpstr>
      <vt:lpstr>Gill Sans</vt:lpstr>
      <vt:lpstr>Helvetica</vt:lpstr>
      <vt:lpstr>Monaco</vt:lpstr>
      <vt:lpstr>Symbol</vt:lpstr>
      <vt:lpstr>Tahoma</vt:lpstr>
      <vt:lpstr>Times</vt:lpstr>
      <vt:lpstr>Times New Roman</vt:lpstr>
      <vt:lpstr>Wingdings</vt:lpstr>
      <vt:lpstr>Wingdings 2</vt:lpstr>
      <vt:lpstr>Zapf Dingbats</vt:lpstr>
      <vt:lpstr>Class Slides</vt:lpstr>
      <vt:lpstr>Equation</vt:lpstr>
      <vt:lpstr>Lecture 04 Floating Point</vt:lpstr>
      <vt:lpstr>Administrivia</vt:lpstr>
      <vt:lpstr>Today’s Goals</vt:lpstr>
      <vt:lpstr>What is hard about floating point?</vt:lpstr>
      <vt:lpstr>Outline</vt:lpstr>
      <vt:lpstr>Floating point numbers</vt:lpstr>
      <vt:lpstr>Fractional Binary Numbers</vt:lpstr>
      <vt:lpstr>Example binary conversion</vt:lpstr>
      <vt:lpstr>Fractional Binary Number Examples</vt:lpstr>
      <vt:lpstr>Binary point is part of the solution, but not an entire encoding</vt:lpstr>
      <vt:lpstr>Outline</vt:lpstr>
      <vt:lpstr>Floating Point Standard – IEEE754</vt:lpstr>
      <vt:lpstr>Floating Point Representation</vt:lpstr>
      <vt:lpstr>Floating Point Encoding</vt:lpstr>
      <vt:lpstr>Floating Point Precision</vt:lpstr>
      <vt:lpstr>Categories for Encoded Values</vt:lpstr>
      <vt:lpstr>Categories for Encoded Values</vt:lpstr>
      <vt:lpstr>Normalized, Signifcand</vt:lpstr>
      <vt:lpstr>Normalized, Exponent</vt:lpstr>
      <vt:lpstr>Decoding example for normalized floating point (32-bit)</vt:lpstr>
      <vt:lpstr>Normalized Encoding Example</vt:lpstr>
      <vt:lpstr>Normalized Numbers: Why These Choices?</vt:lpstr>
      <vt:lpstr>Question + Break</vt:lpstr>
      <vt:lpstr>Question + Break</vt:lpstr>
      <vt:lpstr>Live Practice – pick a hex number</vt:lpstr>
      <vt:lpstr>Categories for Encoded Values</vt:lpstr>
      <vt:lpstr>Normalized floating point leaves a gap around zero</vt:lpstr>
      <vt:lpstr>Solution is to do something different for the smallest numbers</vt:lpstr>
      <vt:lpstr>Denormalized Values</vt:lpstr>
      <vt:lpstr>Categories for Encoded Values</vt:lpstr>
      <vt:lpstr>Special Values</vt:lpstr>
      <vt:lpstr>Floating Point in C</vt:lpstr>
      <vt:lpstr>Break + Summary of FP Real Number Encodings</vt:lpstr>
      <vt:lpstr>Outline</vt:lpstr>
      <vt:lpstr>Floating point examples</vt:lpstr>
      <vt:lpstr>Example: Tiny Floating Point</vt:lpstr>
      <vt:lpstr>Denormalized encoding example</vt:lpstr>
      <vt:lpstr>Denormalized encoding example</vt:lpstr>
      <vt:lpstr>Exponents for 8-bit tiny floats</vt:lpstr>
      <vt:lpstr>Dynamic Range of 8-bit tiny float</vt:lpstr>
      <vt:lpstr>Dynamic Range of 8-bit tiny float</vt:lpstr>
      <vt:lpstr>Dynamic Range of 8-bit tiny float</vt:lpstr>
      <vt:lpstr>Dynamic Range of 8-bit tiny float</vt:lpstr>
      <vt:lpstr>Dynamic Range of 8-bit tiny float</vt:lpstr>
      <vt:lpstr>Distribution of Values</vt:lpstr>
      <vt:lpstr>Distribution of Values (Close-up View)</vt:lpstr>
      <vt:lpstr>Outline</vt:lpstr>
      <vt:lpstr>Floating Point Operations</vt:lpstr>
      <vt:lpstr>Rounding</vt:lpstr>
      <vt:lpstr>Rounding</vt:lpstr>
      <vt:lpstr>Rounding</vt:lpstr>
      <vt:lpstr>Closer Look at Round-to-even</vt:lpstr>
      <vt:lpstr>Rounding Binary Numbers</vt:lpstr>
      <vt:lpstr>Important: remember how rounding works</vt:lpstr>
      <vt:lpstr>Mathematical Properties of FP Arithmetic</vt:lpstr>
      <vt:lpstr>Floating Point Summary</vt:lpstr>
      <vt:lpstr>Outline</vt:lpstr>
      <vt:lpstr>Outline</vt:lpstr>
      <vt:lpstr>Interesting Numbers for float/double</vt:lpstr>
      <vt:lpstr>Normalized Encoding Example</vt:lpstr>
      <vt:lpstr>Creating a Floating Point Number</vt:lpstr>
      <vt:lpstr>Step 1: Normalize</vt:lpstr>
      <vt:lpstr>Step 2: Rounding</vt:lpstr>
      <vt:lpstr>Step 3: Postnormalize</vt:lpstr>
      <vt:lpstr>Floating Point Puzzles</vt:lpstr>
      <vt:lpstr>Floating Point Puzzles</vt:lpstr>
      <vt:lpstr>Floating-Point Multiplication, Directly</vt:lpstr>
      <vt:lpstr>Floating-Point Addition, Directly</vt:lpstr>
      <vt:lpstr>Mathematical Properties of FP Add</vt:lpstr>
      <vt:lpstr>Mathematical Properties of FP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Floating Point</dc:title>
  <dc:creator>Branden Ghena</dc:creator>
  <cp:lastModifiedBy>Branden Ghena</cp:lastModifiedBy>
  <cp:revision>94</cp:revision>
  <dcterms:created xsi:type="dcterms:W3CDTF">2021-04-12T22:55:42Z</dcterms:created>
  <dcterms:modified xsi:type="dcterms:W3CDTF">2024-01-25T22:05:58Z</dcterms:modified>
</cp:coreProperties>
</file>