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7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17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18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19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20.xml" ContentType="application/vnd.openxmlformats-officedocument.presentationml.notesSl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notesSlides/notesSlide21.xml" ContentType="application/vnd.openxmlformats-officedocument.presentationml.notesSlide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notesSlides/notesSlide22.xml" ContentType="application/vnd.openxmlformats-officedocument.presentationml.notesSlide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notesSlides/notesSlide23.xml" ContentType="application/vnd.openxmlformats-officedocument.presentationml.notesSlide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notesSlides/notesSlide26.xml" ContentType="application/vnd.openxmlformats-officedocument.presentationml.notesSlide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notesSlides/notesSlide27.xml" ContentType="application/vnd.openxmlformats-officedocument.presentationml.notesSlide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notesSlides/notesSlide28.xml" ContentType="application/vnd.openxmlformats-officedocument.presentationml.notesSlide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notesSlides/notesSlide29.xml" ContentType="application/vnd.openxmlformats-officedocument.presentationml.notesSlid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8"/>
  </p:notesMasterIdLst>
  <p:sldIdLst>
    <p:sldId id="256" r:id="rId2"/>
    <p:sldId id="384" r:id="rId3"/>
    <p:sldId id="2264" r:id="rId4"/>
    <p:sldId id="264" r:id="rId5"/>
    <p:sldId id="348" r:id="rId6"/>
    <p:sldId id="383" r:id="rId7"/>
    <p:sldId id="2207" r:id="rId8"/>
    <p:sldId id="2208" r:id="rId9"/>
    <p:sldId id="2210" r:id="rId10"/>
    <p:sldId id="2211" r:id="rId11"/>
    <p:sldId id="2209" r:id="rId12"/>
    <p:sldId id="2213" r:id="rId13"/>
    <p:sldId id="2214" r:id="rId14"/>
    <p:sldId id="669" r:id="rId15"/>
    <p:sldId id="668" r:id="rId16"/>
    <p:sldId id="717" r:id="rId17"/>
    <p:sldId id="586" r:id="rId18"/>
    <p:sldId id="2255" r:id="rId19"/>
    <p:sldId id="2139" r:id="rId20"/>
    <p:sldId id="2146" r:id="rId21"/>
    <p:sldId id="2143" r:id="rId22"/>
    <p:sldId id="2216" r:id="rId23"/>
    <p:sldId id="2254" r:id="rId24"/>
    <p:sldId id="2226" r:id="rId25"/>
    <p:sldId id="2265" r:id="rId26"/>
    <p:sldId id="722" r:id="rId27"/>
    <p:sldId id="2140" r:id="rId28"/>
    <p:sldId id="2141" r:id="rId29"/>
    <p:sldId id="2266" r:id="rId30"/>
    <p:sldId id="1078" r:id="rId31"/>
    <p:sldId id="2238" r:id="rId32"/>
    <p:sldId id="2261" r:id="rId33"/>
    <p:sldId id="2256" r:id="rId34"/>
    <p:sldId id="1087" r:id="rId35"/>
    <p:sldId id="2135" r:id="rId36"/>
    <p:sldId id="2227" r:id="rId37"/>
    <p:sldId id="2228" r:id="rId38"/>
    <p:sldId id="2229" r:id="rId39"/>
    <p:sldId id="2230" r:id="rId40"/>
    <p:sldId id="2133" r:id="rId41"/>
    <p:sldId id="674" r:id="rId42"/>
    <p:sldId id="2231" r:id="rId43"/>
    <p:sldId id="2257" r:id="rId44"/>
    <p:sldId id="2221" r:id="rId45"/>
    <p:sldId id="1076" r:id="rId46"/>
    <p:sldId id="2222" r:id="rId47"/>
    <p:sldId id="1077" r:id="rId48"/>
    <p:sldId id="2232" r:id="rId49"/>
    <p:sldId id="920" r:id="rId50"/>
    <p:sldId id="921" r:id="rId51"/>
    <p:sldId id="1051" r:id="rId52"/>
    <p:sldId id="1052" r:id="rId53"/>
    <p:sldId id="1053" r:id="rId54"/>
    <p:sldId id="1054" r:id="rId55"/>
    <p:sldId id="2220" r:id="rId56"/>
    <p:sldId id="2260" r:id="rId57"/>
    <p:sldId id="2258" r:id="rId58"/>
    <p:sldId id="1048" r:id="rId59"/>
    <p:sldId id="1049" r:id="rId60"/>
    <p:sldId id="2263" r:id="rId61"/>
    <p:sldId id="1058" r:id="rId62"/>
    <p:sldId id="2249" r:id="rId63"/>
    <p:sldId id="2250" r:id="rId64"/>
    <p:sldId id="2251" r:id="rId65"/>
    <p:sldId id="2252" r:id="rId66"/>
    <p:sldId id="2259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4"/>
            <p14:sldId id="2264"/>
            <p14:sldId id="264"/>
          </p14:sldIdLst>
        </p14:section>
        <p14:section name="Assembly Languages" id="{B55B8E8C-5EAB-4A1E-A4E9-AE5E896E46FA}">
          <p14:sldIdLst>
            <p14:sldId id="348"/>
            <p14:sldId id="383"/>
            <p14:sldId id="2207"/>
            <p14:sldId id="2208"/>
            <p14:sldId id="2210"/>
            <p14:sldId id="2211"/>
            <p14:sldId id="2209"/>
            <p14:sldId id="2213"/>
            <p14:sldId id="2214"/>
            <p14:sldId id="669"/>
            <p14:sldId id="668"/>
            <p14:sldId id="717"/>
            <p14:sldId id="586"/>
          </p14:sldIdLst>
        </p14:section>
        <p14:section name="Registers" id="{FF468F4A-D11B-46ED-A445-9F87748F07FD}">
          <p14:sldIdLst>
            <p14:sldId id="2255"/>
            <p14:sldId id="2139"/>
            <p14:sldId id="2146"/>
            <p14:sldId id="2143"/>
            <p14:sldId id="2216"/>
            <p14:sldId id="2254"/>
            <p14:sldId id="2226"/>
            <p14:sldId id="2265"/>
            <p14:sldId id="722"/>
            <p14:sldId id="2140"/>
            <p14:sldId id="2141"/>
            <p14:sldId id="2266"/>
            <p14:sldId id="1078"/>
            <p14:sldId id="2238"/>
            <p14:sldId id="2261"/>
          </p14:sldIdLst>
        </p14:section>
        <p14:section name="x86-64 Overview" id="{7DAF4316-7E52-4341-9FB7-6FDB3BE81ECA}">
          <p14:sldIdLst>
            <p14:sldId id="2256"/>
            <p14:sldId id="1087"/>
            <p14:sldId id="2135"/>
            <p14:sldId id="2227"/>
            <p14:sldId id="2228"/>
            <p14:sldId id="2229"/>
            <p14:sldId id="2230"/>
            <p14:sldId id="2133"/>
            <p14:sldId id="674"/>
            <p14:sldId id="2231"/>
          </p14:sldIdLst>
        </p14:section>
        <p14:section name="Move Instructions" id="{5C50C86B-8E01-4972-82DC-55586E1571ED}">
          <p14:sldIdLst>
            <p14:sldId id="2257"/>
            <p14:sldId id="2221"/>
            <p14:sldId id="1076"/>
            <p14:sldId id="2222"/>
            <p14:sldId id="1077"/>
            <p14:sldId id="2232"/>
            <p14:sldId id="920"/>
            <p14:sldId id="921"/>
            <p14:sldId id="1051"/>
            <p14:sldId id="1052"/>
            <p14:sldId id="1053"/>
            <p14:sldId id="1054"/>
            <p14:sldId id="2220"/>
            <p14:sldId id="2260"/>
          </p14:sldIdLst>
        </p14:section>
        <p14:section name="Memory Addressing Modes" id="{B5342E7A-1B39-45CB-92ED-DD897498951A}">
          <p14:sldIdLst>
            <p14:sldId id="2258"/>
            <p14:sldId id="1048"/>
            <p14:sldId id="1049"/>
            <p14:sldId id="2263"/>
            <p14:sldId id="1058"/>
            <p14:sldId id="2249"/>
            <p14:sldId id="2250"/>
            <p14:sldId id="2251"/>
            <p14:sldId id="2252"/>
          </p14:sldIdLst>
        </p14:section>
        <p14:section name="Wrapup" id="{29A7F866-9DA9-446B-8359-CE426CB89C7A}">
          <p14:sldIdLst>
            <p14:sldId id="2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109" d="100"/>
          <a:sy n="109" d="100"/>
        </p:scale>
        <p:origin x="88" y="5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two ascii numbers is a real x86 instruction. No joke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7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18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23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5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6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33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F8A001-BB2E-41C7-8448-BE225A52A473}" type="slidenum">
              <a:rPr lang="en-US"/>
              <a:pPr/>
              <a:t>41</a:t>
            </a:fld>
            <a:endParaRPr lang="en-US"/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</a:t>
            </a:r>
            <a:r>
              <a:rPr lang="en-US" baseline="0" dirty="0"/>
              <a:t> named after AT&amp;T who used to operate Bell Labs many years ago; ATT is what </a:t>
            </a:r>
            <a:r>
              <a:rPr lang="en-US" baseline="0" dirty="0" err="1"/>
              <a:t>gcc</a:t>
            </a:r>
            <a:r>
              <a:rPr lang="en-US" baseline="0" dirty="0"/>
              <a:t>, </a:t>
            </a:r>
            <a:r>
              <a:rPr lang="en-US" baseline="0" dirty="0" err="1"/>
              <a:t>objdump</a:t>
            </a:r>
            <a:r>
              <a:rPr lang="en-US" baseline="0" dirty="0"/>
              <a:t>, </a:t>
            </a:r>
            <a:r>
              <a:rPr lang="en-US" baseline="0" dirty="0" err="1"/>
              <a:t>etc</a:t>
            </a:r>
            <a:r>
              <a:rPr lang="en-US" baseline="0" dirty="0"/>
              <a:t> consider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502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59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4600" y="115888"/>
            <a:ext cx="7116763" cy="4003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Mem -&gt; Reg</a:t>
            </a:r>
          </a:p>
          <a:p>
            <a:pPr marL="228600" indent="-228600">
              <a:buAutoNum type="arabicPeriod"/>
            </a:pPr>
            <a:r>
              <a:rPr lang="en-US" dirty="0"/>
              <a:t>Reg -&gt; Mem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movq</a:t>
            </a:r>
            <a:r>
              <a:rPr lang="en-US" dirty="0"/>
              <a:t> (%</a:t>
            </a:r>
            <a:r>
              <a:rPr lang="en-US" dirty="0" err="1"/>
              <a:t>rax</a:t>
            </a:r>
            <a:r>
              <a:rPr lang="en-US" dirty="0"/>
              <a:t>), %</a:t>
            </a:r>
            <a:r>
              <a:rPr lang="en-US" dirty="0" err="1"/>
              <a:t>rdx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movq</a:t>
            </a:r>
            <a:r>
              <a:rPr lang="en-US" dirty="0"/>
              <a:t> %</a:t>
            </a:r>
            <a:r>
              <a:rPr lang="en-US" dirty="0" err="1"/>
              <a:t>rdx</a:t>
            </a:r>
            <a:r>
              <a:rPr lang="en-US" dirty="0"/>
              <a:t>, (%</a:t>
            </a:r>
            <a:r>
              <a:rPr lang="en-US" dirty="0" err="1"/>
              <a:t>rbx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44653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4600" y="115888"/>
            <a:ext cx="7116763" cy="4003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Mem -&gt; Reg</a:t>
            </a:r>
          </a:p>
          <a:p>
            <a:pPr marL="228600" indent="-228600">
              <a:buAutoNum type="arabicPeriod"/>
            </a:pPr>
            <a:r>
              <a:rPr lang="en-US" dirty="0"/>
              <a:t>Reg -&gt; Mem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movq</a:t>
            </a:r>
            <a:r>
              <a:rPr lang="en-US" dirty="0"/>
              <a:t> (%</a:t>
            </a:r>
            <a:r>
              <a:rPr lang="en-US" dirty="0" err="1"/>
              <a:t>rax</a:t>
            </a:r>
            <a:r>
              <a:rPr lang="en-US" dirty="0"/>
              <a:t>), %</a:t>
            </a:r>
            <a:r>
              <a:rPr lang="en-US" dirty="0" err="1"/>
              <a:t>rdx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movq</a:t>
            </a:r>
            <a:r>
              <a:rPr lang="en-US" dirty="0"/>
              <a:t> %</a:t>
            </a:r>
            <a:r>
              <a:rPr lang="en-US" dirty="0" err="1"/>
              <a:t>rdx</a:t>
            </a:r>
            <a:r>
              <a:rPr lang="en-US" dirty="0"/>
              <a:t>, (%</a:t>
            </a:r>
            <a:r>
              <a:rPr lang="en-US" dirty="0" err="1"/>
              <a:t>rbx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8240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45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41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actually, pointers are just addresses!</a:t>
            </a:r>
          </a:p>
          <a:p>
            <a:r>
              <a:rPr lang="en-US" dirty="0"/>
              <a:t>Showing</a:t>
            </a:r>
            <a:r>
              <a:rPr lang="en-US" baseline="0" dirty="0"/>
              <a:t> here 8-byte </a:t>
            </a:r>
            <a:r>
              <a:rPr lang="en-US" b="1" baseline="0" dirty="0"/>
              <a:t>words</a:t>
            </a:r>
            <a:r>
              <a:rPr lang="en-US" b="0" baseline="0" dirty="0"/>
              <a:t> of memory, addresses jump by 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749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75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45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720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24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1425" y="115888"/>
            <a:ext cx="7118350" cy="4005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for</a:t>
            </a:r>
            <a:r>
              <a:rPr lang="en-US" baseline="0" dirty="0"/>
              <a:t> memory operands can be more complex</a:t>
            </a:r>
          </a:p>
          <a:p>
            <a:r>
              <a:rPr lang="en-US" baseline="0" dirty="0"/>
              <a:t>Designed to do things that are </a:t>
            </a:r>
            <a:r>
              <a:rPr lang="en-US" b="1" baseline="0" dirty="0"/>
              <a:t>common </a:t>
            </a:r>
            <a:r>
              <a:rPr lang="en-US" baseline="0" dirty="0"/>
              <a:t>with </a:t>
            </a:r>
            <a:r>
              <a:rPr lang="en-US" b="1" baseline="0" dirty="0"/>
              <a:t>pointers</a:t>
            </a:r>
          </a:p>
          <a:p>
            <a:r>
              <a:rPr lang="en-US" b="1" baseline="0" dirty="0"/>
              <a:t>D: </a:t>
            </a:r>
            <a:r>
              <a:rPr lang="en-US" b="0" baseline="0" dirty="0"/>
              <a:t>displacement, add a constant</a:t>
            </a:r>
          </a:p>
          <a:p>
            <a:r>
              <a:rPr lang="en-US" b="0" baseline="0" dirty="0" err="1"/>
              <a:t>Rb</a:t>
            </a:r>
            <a:r>
              <a:rPr lang="en-US" b="0" baseline="0" dirty="0"/>
              <a:t>: base pointer</a:t>
            </a:r>
          </a:p>
          <a:p>
            <a:r>
              <a:rPr lang="en-US" b="0" baseline="0" dirty="0" err="1"/>
              <a:t>Ri</a:t>
            </a:r>
            <a:r>
              <a:rPr lang="en-US" b="0" baseline="0" dirty="0"/>
              <a:t>: index into array</a:t>
            </a:r>
          </a:p>
          <a:p>
            <a:r>
              <a:rPr lang="en-US" b="0" baseline="0" dirty="0"/>
              <a:t>S: scale the index (pointer arithmetic needs to scale by the size of the pointer target)</a:t>
            </a:r>
          </a:p>
          <a:p>
            <a:pPr lvl="1"/>
            <a:r>
              <a:rPr lang="en-US" b="0" baseline="0" dirty="0"/>
              <a:t>compiler keeps track of what the pointer points to and scales accordingly</a:t>
            </a:r>
          </a:p>
          <a:p>
            <a:pPr lvl="1"/>
            <a:r>
              <a:rPr lang="en-US" b="0" baseline="0" dirty="0" err="1"/>
              <a:t>int</a:t>
            </a:r>
            <a:r>
              <a:rPr lang="en-US" b="0" baseline="0" dirty="0"/>
              <a:t> x[]    x[</a:t>
            </a:r>
            <a:r>
              <a:rPr lang="en-US" b="0" baseline="0" dirty="0" err="1"/>
              <a:t>i</a:t>
            </a:r>
            <a:r>
              <a:rPr lang="en-US" b="0" baseline="0" dirty="0"/>
              <a:t>]</a:t>
            </a:r>
          </a:p>
          <a:p>
            <a:pPr lvl="1"/>
            <a:r>
              <a:rPr lang="en-US" b="1" i="1" baseline="0" dirty="0" err="1"/>
              <a:t>ith</a:t>
            </a:r>
            <a:r>
              <a:rPr lang="en-US" b="1" dirty="0"/>
              <a:t> element of an array of </a:t>
            </a:r>
            <a:r>
              <a:rPr lang="en-US" b="1" dirty="0" err="1"/>
              <a:t>ints</a:t>
            </a:r>
            <a:r>
              <a:rPr lang="en-US" b="1" dirty="0"/>
              <a:t>: </a:t>
            </a:r>
            <a:r>
              <a:rPr lang="en-US" b="1" dirty="0" err="1"/>
              <a:t>Ri</a:t>
            </a:r>
            <a:r>
              <a:rPr lang="en-US" b="1" dirty="0"/>
              <a:t>=</a:t>
            </a:r>
            <a:r>
              <a:rPr lang="en-US" b="1" dirty="0" err="1"/>
              <a:t>i</a:t>
            </a:r>
            <a:r>
              <a:rPr lang="en-US" b="1" dirty="0"/>
              <a:t>, S=4 (bytes)</a:t>
            </a:r>
          </a:p>
          <a:p>
            <a:r>
              <a:rPr lang="en-US" dirty="0"/>
              <a:t>See figure 3.3 in 3e textbook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920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335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763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479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58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694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81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FAA1AD-4C55-4950-A8CA-8900CE526DDB}" type="slidenum">
              <a:rPr lang="en-US"/>
              <a:pPr/>
              <a:t>14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Gordon Moore</a:t>
            </a:r>
            <a:r>
              <a:rPr lang="en-US" baseline="0" dirty="0"/>
              <a:t> – first version of the law – ’65: double every year; restated in ‘75: double every two years</a:t>
            </a:r>
          </a:p>
          <a:p>
            <a:r>
              <a:rPr lang="en-US" baseline="0" dirty="0"/>
              <a:t>Was simplified to “every 18 months”</a:t>
            </a:r>
          </a:p>
        </p:txBody>
      </p:sp>
    </p:spTree>
    <p:extLst>
      <p:ext uri="{BB962C8B-B14F-4D97-AF65-F5344CB8AC3E}">
        <p14:creationId xmlns:p14="http://schemas.microsoft.com/office/powerpoint/2010/main" val="1437231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FAA1AD-4C55-4950-A8CA-8900CE526DDB}" type="slidenum">
              <a:rPr lang="en-US"/>
              <a:pPr/>
              <a:t>15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x86</a:t>
            </a:r>
            <a:r>
              <a:rPr lang="en-US" baseline="0" dirty="0"/>
              <a:t> processor line has a long evolutionary development; started with a 16b microprocessor …</a:t>
            </a:r>
          </a:p>
          <a:p>
            <a:r>
              <a:rPr lang="en-US" baseline="0" dirty="0"/>
              <a:t>This is a list of some notable models, dates and a few key features</a:t>
            </a:r>
          </a:p>
          <a:p>
            <a:r>
              <a:rPr lang="en-US" baseline="0" dirty="0"/>
              <a:t>386 – first 32b, added flat addressing for Linux</a:t>
            </a:r>
          </a:p>
          <a:p>
            <a:r>
              <a:rPr lang="en-US" baseline="0" dirty="0"/>
              <a:t>Pentium 4E – </a:t>
            </a:r>
            <a:r>
              <a:rPr lang="en-US" baseline="0" dirty="0" err="1"/>
              <a:t>hyperthreading</a:t>
            </a:r>
            <a:r>
              <a:rPr lang="en-US" baseline="0" dirty="0"/>
              <a:t> and 64b</a:t>
            </a:r>
          </a:p>
          <a:p>
            <a:r>
              <a:rPr lang="en-US" baseline="0" dirty="0"/>
              <a:t>Core 2 – first multicore from Intel</a:t>
            </a:r>
          </a:p>
          <a:p>
            <a:r>
              <a:rPr lang="en-US" baseline="0" dirty="0"/>
              <a:t>Each successive processor has been designed to be backward compatible – able to run code from previous version; many strange artifacts result from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658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70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3175" y="146050"/>
            <a:ext cx="9718675" cy="5467350"/>
          </a:xfrm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for the coming lectures</a:t>
            </a:r>
          </a:p>
        </p:txBody>
      </p:sp>
    </p:spTree>
    <p:extLst>
      <p:ext uri="{BB962C8B-B14F-4D97-AF65-F5344CB8AC3E}">
        <p14:creationId xmlns:p14="http://schemas.microsoft.com/office/powerpoint/2010/main" val="3552363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366" indent="-137366" defTabSz="915772">
              <a:defRPr/>
            </a:pPr>
            <a:r>
              <a:rPr lang="en-US" dirty="0"/>
              <a:t>Compilers are much better and more patient than you are</a:t>
            </a:r>
          </a:p>
          <a:p>
            <a:endParaRPr lang="en-US" dirty="0"/>
          </a:p>
          <a:p>
            <a:r>
              <a:rPr lang="en-US" dirty="0"/>
              <a:t>I </a:t>
            </a:r>
            <a:r>
              <a:rPr lang="en-US" b="1" dirty="0"/>
              <a:t>hope</a:t>
            </a:r>
            <a:r>
              <a:rPr lang="en-US" b="0" dirty="0"/>
              <a:t> that you are never writing a program in assembly</a:t>
            </a:r>
          </a:p>
          <a:p>
            <a:pPr lvl="1"/>
            <a:r>
              <a:rPr lang="en-US" b="0" dirty="0"/>
              <a:t>Not even to eke</a:t>
            </a:r>
            <a:r>
              <a:rPr lang="en-US" b="0" baseline="0" dirty="0"/>
              <a:t> the very last bit of performance out</a:t>
            </a:r>
          </a:p>
          <a:p>
            <a:pPr lvl="1"/>
            <a:r>
              <a:rPr lang="en-US" b="0" baseline="0" dirty="0"/>
              <a:t>Because compilers are much better at it</a:t>
            </a:r>
          </a:p>
          <a:p>
            <a:pPr lvl="0"/>
            <a:r>
              <a:rPr lang="en-US" b="0" baseline="0" dirty="0"/>
              <a:t>Understanding assembly will help you</a:t>
            </a:r>
          </a:p>
          <a:p>
            <a:pPr lvl="1"/>
            <a:r>
              <a:rPr lang="en-US" b="0" baseline="0" dirty="0"/>
              <a:t>Like how C will help you better appreciate the magic that Java does for you</a:t>
            </a:r>
          </a:p>
          <a:p>
            <a:pPr lvl="1"/>
            <a:r>
              <a:rPr lang="en-US" b="0" baseline="0" dirty="0"/>
              <a:t>Similarly, understanding assembly will help you understand what the machine is doing for you</a:t>
            </a:r>
          </a:p>
          <a:p>
            <a:pPr lvl="1"/>
            <a:r>
              <a:rPr lang="en-US" b="0" baseline="0" dirty="0"/>
              <a:t>Sometimes you actually do have to poke around with GDB in the assembly (this is what gets shipped to you!)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074159" y="6977239"/>
            <a:ext cx="543739" cy="3488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36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infocenter.arm.com/help/topic/com.arm.doc.qrc0001m/QRC0001_UAL.pdf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hyperlink" Target="https://inst.eecs.berkeley.edu/~cs61c/su18/img/riscvcard.pdf" TargetMode="External"/><Relationship Id="rId5" Type="http://schemas.openxmlformats.org/officeDocument/2006/relationships/hyperlink" Target="https://en.wikipedia.org/wiki/X86_instruction_listings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8" Type="http://schemas.openxmlformats.org/officeDocument/2006/relationships/tags" Target="../tags/tag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tags" Target="../tags/tag45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6" Type="http://schemas.openxmlformats.org/officeDocument/2006/relationships/tags" Target="../tags/tag48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5" Type="http://schemas.openxmlformats.org/officeDocument/2006/relationships/tags" Target="../tags/tag37.xml"/><Relationship Id="rId15" Type="http://schemas.openxmlformats.org/officeDocument/2006/relationships/tags" Target="../tags/tag4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tags" Target="../tags/tag4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tags" Target="../tags/tag61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17" Type="http://schemas.openxmlformats.org/officeDocument/2006/relationships/notesSlide" Target="../notesSlides/notesSlide8.xml"/><Relationship Id="rId2" Type="http://schemas.openxmlformats.org/officeDocument/2006/relationships/tags" Target="../tags/tag50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5" Type="http://schemas.openxmlformats.org/officeDocument/2006/relationships/tags" Target="../tags/tag53.xml"/><Relationship Id="rId15" Type="http://schemas.openxmlformats.org/officeDocument/2006/relationships/tags" Target="../tags/tag63.xml"/><Relationship Id="rId10" Type="http://schemas.openxmlformats.org/officeDocument/2006/relationships/tags" Target="../tags/tag58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tags" Target="../tags/tag6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9.xml"/><Relationship Id="rId10" Type="http://schemas.openxmlformats.org/officeDocument/2006/relationships/tags" Target="../tags/tag74.xml"/><Relationship Id="rId4" Type="http://schemas.openxmlformats.org/officeDocument/2006/relationships/tags" Target="../tags/tag68.xml"/><Relationship Id="rId9" Type="http://schemas.openxmlformats.org/officeDocument/2006/relationships/tags" Target="../tags/tag7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10" Type="http://schemas.openxmlformats.org/officeDocument/2006/relationships/notesSlide" Target="../notesSlides/notesSlide17.xml"/><Relationship Id="rId4" Type="http://schemas.openxmlformats.org/officeDocument/2006/relationships/tags" Target="../tags/tag78.xml"/><Relationship Id="rId9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10" Type="http://schemas.openxmlformats.org/officeDocument/2006/relationships/notesSlide" Target="../notesSlides/notesSlide18.xml"/><Relationship Id="rId4" Type="http://schemas.openxmlformats.org/officeDocument/2006/relationships/tags" Target="../tags/tag86.xml"/><Relationship Id="rId9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13" Type="http://schemas.openxmlformats.org/officeDocument/2006/relationships/tags" Target="../tags/tag103.xml"/><Relationship Id="rId18" Type="http://schemas.openxmlformats.org/officeDocument/2006/relationships/tags" Target="../tags/tag108.xml"/><Relationship Id="rId3" Type="http://schemas.openxmlformats.org/officeDocument/2006/relationships/tags" Target="../tags/tag93.xml"/><Relationship Id="rId21" Type="http://schemas.openxmlformats.org/officeDocument/2006/relationships/tags" Target="../tags/tag111.xml"/><Relationship Id="rId7" Type="http://schemas.openxmlformats.org/officeDocument/2006/relationships/tags" Target="../tags/tag97.xml"/><Relationship Id="rId12" Type="http://schemas.openxmlformats.org/officeDocument/2006/relationships/tags" Target="../tags/tag102.xml"/><Relationship Id="rId17" Type="http://schemas.openxmlformats.org/officeDocument/2006/relationships/tags" Target="../tags/tag107.xml"/><Relationship Id="rId25" Type="http://schemas.openxmlformats.org/officeDocument/2006/relationships/notesSlide" Target="../notesSlides/notesSlide19.xml"/><Relationship Id="rId2" Type="http://schemas.openxmlformats.org/officeDocument/2006/relationships/tags" Target="../tags/tag92.xml"/><Relationship Id="rId16" Type="http://schemas.openxmlformats.org/officeDocument/2006/relationships/tags" Target="../tags/tag106.xml"/><Relationship Id="rId20" Type="http://schemas.openxmlformats.org/officeDocument/2006/relationships/tags" Target="../tags/tag110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tags" Target="../tags/tag101.xml"/><Relationship Id="rId24" Type="http://schemas.openxmlformats.org/officeDocument/2006/relationships/slideLayout" Target="../slideLayouts/slideLayout4.xml"/><Relationship Id="rId5" Type="http://schemas.openxmlformats.org/officeDocument/2006/relationships/tags" Target="../tags/tag95.xml"/><Relationship Id="rId15" Type="http://schemas.openxmlformats.org/officeDocument/2006/relationships/tags" Target="../tags/tag105.xml"/><Relationship Id="rId23" Type="http://schemas.openxmlformats.org/officeDocument/2006/relationships/tags" Target="../tags/tag113.xml"/><Relationship Id="rId10" Type="http://schemas.openxmlformats.org/officeDocument/2006/relationships/tags" Target="../tags/tag100.xml"/><Relationship Id="rId19" Type="http://schemas.openxmlformats.org/officeDocument/2006/relationships/tags" Target="../tags/tag109.xml"/><Relationship Id="rId4" Type="http://schemas.openxmlformats.org/officeDocument/2006/relationships/tags" Target="../tags/tag94.xml"/><Relationship Id="rId9" Type="http://schemas.openxmlformats.org/officeDocument/2006/relationships/tags" Target="../tags/tag99.xml"/><Relationship Id="rId14" Type="http://schemas.openxmlformats.org/officeDocument/2006/relationships/tags" Target="../tags/tag104.xml"/><Relationship Id="rId22" Type="http://schemas.openxmlformats.org/officeDocument/2006/relationships/tags" Target="../tags/tag1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tags" Target="../tags/tag126.xml"/><Relationship Id="rId18" Type="http://schemas.openxmlformats.org/officeDocument/2006/relationships/tags" Target="../tags/tag131.xml"/><Relationship Id="rId26" Type="http://schemas.openxmlformats.org/officeDocument/2006/relationships/tags" Target="../tags/tag139.xml"/><Relationship Id="rId3" Type="http://schemas.openxmlformats.org/officeDocument/2006/relationships/tags" Target="../tags/tag116.xml"/><Relationship Id="rId21" Type="http://schemas.openxmlformats.org/officeDocument/2006/relationships/tags" Target="../tags/tag134.xml"/><Relationship Id="rId7" Type="http://schemas.openxmlformats.org/officeDocument/2006/relationships/tags" Target="../tags/tag120.xml"/><Relationship Id="rId12" Type="http://schemas.openxmlformats.org/officeDocument/2006/relationships/tags" Target="../tags/tag125.xml"/><Relationship Id="rId17" Type="http://schemas.openxmlformats.org/officeDocument/2006/relationships/tags" Target="../tags/tag130.xml"/><Relationship Id="rId25" Type="http://schemas.openxmlformats.org/officeDocument/2006/relationships/tags" Target="../tags/tag138.xml"/><Relationship Id="rId2" Type="http://schemas.openxmlformats.org/officeDocument/2006/relationships/tags" Target="../tags/tag115.xml"/><Relationship Id="rId16" Type="http://schemas.openxmlformats.org/officeDocument/2006/relationships/tags" Target="../tags/tag129.xml"/><Relationship Id="rId20" Type="http://schemas.openxmlformats.org/officeDocument/2006/relationships/tags" Target="../tags/tag133.xml"/><Relationship Id="rId29" Type="http://schemas.openxmlformats.org/officeDocument/2006/relationships/tags" Target="../tags/tag142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tags" Target="../tags/tag124.xml"/><Relationship Id="rId24" Type="http://schemas.openxmlformats.org/officeDocument/2006/relationships/tags" Target="../tags/tag137.xml"/><Relationship Id="rId32" Type="http://schemas.openxmlformats.org/officeDocument/2006/relationships/notesSlide" Target="../notesSlides/notesSlide20.xml"/><Relationship Id="rId5" Type="http://schemas.openxmlformats.org/officeDocument/2006/relationships/tags" Target="../tags/tag118.xml"/><Relationship Id="rId15" Type="http://schemas.openxmlformats.org/officeDocument/2006/relationships/tags" Target="../tags/tag128.xml"/><Relationship Id="rId23" Type="http://schemas.openxmlformats.org/officeDocument/2006/relationships/tags" Target="../tags/tag136.xml"/><Relationship Id="rId28" Type="http://schemas.openxmlformats.org/officeDocument/2006/relationships/tags" Target="../tags/tag141.xml"/><Relationship Id="rId10" Type="http://schemas.openxmlformats.org/officeDocument/2006/relationships/tags" Target="../tags/tag123.xml"/><Relationship Id="rId19" Type="http://schemas.openxmlformats.org/officeDocument/2006/relationships/tags" Target="../tags/tag132.xml"/><Relationship Id="rId31" Type="http://schemas.openxmlformats.org/officeDocument/2006/relationships/slideLayout" Target="../slideLayouts/slideLayout4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tags" Target="../tags/tag127.xml"/><Relationship Id="rId22" Type="http://schemas.openxmlformats.org/officeDocument/2006/relationships/tags" Target="../tags/tag135.xml"/><Relationship Id="rId27" Type="http://schemas.openxmlformats.org/officeDocument/2006/relationships/tags" Target="../tags/tag140.xml"/><Relationship Id="rId30" Type="http://schemas.openxmlformats.org/officeDocument/2006/relationships/tags" Target="../tags/tag143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tags" Target="../tags/tag151.xml"/><Relationship Id="rId13" Type="http://schemas.openxmlformats.org/officeDocument/2006/relationships/tags" Target="../tags/tag156.xml"/><Relationship Id="rId18" Type="http://schemas.openxmlformats.org/officeDocument/2006/relationships/tags" Target="../tags/tag161.xml"/><Relationship Id="rId26" Type="http://schemas.openxmlformats.org/officeDocument/2006/relationships/tags" Target="../tags/tag169.xml"/><Relationship Id="rId3" Type="http://schemas.openxmlformats.org/officeDocument/2006/relationships/tags" Target="../tags/tag146.xml"/><Relationship Id="rId21" Type="http://schemas.openxmlformats.org/officeDocument/2006/relationships/tags" Target="../tags/tag164.xml"/><Relationship Id="rId7" Type="http://schemas.openxmlformats.org/officeDocument/2006/relationships/tags" Target="../tags/tag150.xml"/><Relationship Id="rId12" Type="http://schemas.openxmlformats.org/officeDocument/2006/relationships/tags" Target="../tags/tag155.xml"/><Relationship Id="rId17" Type="http://schemas.openxmlformats.org/officeDocument/2006/relationships/tags" Target="../tags/tag160.xml"/><Relationship Id="rId25" Type="http://schemas.openxmlformats.org/officeDocument/2006/relationships/tags" Target="../tags/tag168.xml"/><Relationship Id="rId2" Type="http://schemas.openxmlformats.org/officeDocument/2006/relationships/tags" Target="../tags/tag145.xml"/><Relationship Id="rId16" Type="http://schemas.openxmlformats.org/officeDocument/2006/relationships/tags" Target="../tags/tag159.xml"/><Relationship Id="rId20" Type="http://schemas.openxmlformats.org/officeDocument/2006/relationships/tags" Target="../tags/tag163.xml"/><Relationship Id="rId29" Type="http://schemas.openxmlformats.org/officeDocument/2006/relationships/slideLayout" Target="../slideLayouts/slideLayout4.xml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11" Type="http://schemas.openxmlformats.org/officeDocument/2006/relationships/tags" Target="../tags/tag154.xml"/><Relationship Id="rId24" Type="http://schemas.openxmlformats.org/officeDocument/2006/relationships/tags" Target="../tags/tag167.xml"/><Relationship Id="rId5" Type="http://schemas.openxmlformats.org/officeDocument/2006/relationships/tags" Target="../tags/tag148.xml"/><Relationship Id="rId15" Type="http://schemas.openxmlformats.org/officeDocument/2006/relationships/tags" Target="../tags/tag158.xml"/><Relationship Id="rId23" Type="http://schemas.openxmlformats.org/officeDocument/2006/relationships/tags" Target="../tags/tag166.xml"/><Relationship Id="rId28" Type="http://schemas.openxmlformats.org/officeDocument/2006/relationships/tags" Target="../tags/tag171.xml"/><Relationship Id="rId10" Type="http://schemas.openxmlformats.org/officeDocument/2006/relationships/tags" Target="../tags/tag153.xml"/><Relationship Id="rId19" Type="http://schemas.openxmlformats.org/officeDocument/2006/relationships/tags" Target="../tags/tag162.xml"/><Relationship Id="rId4" Type="http://schemas.openxmlformats.org/officeDocument/2006/relationships/tags" Target="../tags/tag147.xml"/><Relationship Id="rId9" Type="http://schemas.openxmlformats.org/officeDocument/2006/relationships/tags" Target="../tags/tag152.xml"/><Relationship Id="rId14" Type="http://schemas.openxmlformats.org/officeDocument/2006/relationships/tags" Target="../tags/tag157.xml"/><Relationship Id="rId22" Type="http://schemas.openxmlformats.org/officeDocument/2006/relationships/tags" Target="../tags/tag165.xml"/><Relationship Id="rId27" Type="http://schemas.openxmlformats.org/officeDocument/2006/relationships/tags" Target="../tags/tag170.xml"/><Relationship Id="rId30" Type="http://schemas.openxmlformats.org/officeDocument/2006/relationships/notesSlide" Target="../notesSlides/notesSlide2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tags" Target="../tags/tag184.xml"/><Relationship Id="rId18" Type="http://schemas.openxmlformats.org/officeDocument/2006/relationships/tags" Target="../tags/tag189.xml"/><Relationship Id="rId26" Type="http://schemas.openxmlformats.org/officeDocument/2006/relationships/tags" Target="../tags/tag197.xml"/><Relationship Id="rId3" Type="http://schemas.openxmlformats.org/officeDocument/2006/relationships/tags" Target="../tags/tag174.xml"/><Relationship Id="rId21" Type="http://schemas.openxmlformats.org/officeDocument/2006/relationships/tags" Target="../tags/tag192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17" Type="http://schemas.openxmlformats.org/officeDocument/2006/relationships/tags" Target="../tags/tag188.xml"/><Relationship Id="rId25" Type="http://schemas.openxmlformats.org/officeDocument/2006/relationships/tags" Target="../tags/tag196.xml"/><Relationship Id="rId2" Type="http://schemas.openxmlformats.org/officeDocument/2006/relationships/tags" Target="../tags/tag173.xml"/><Relationship Id="rId16" Type="http://schemas.openxmlformats.org/officeDocument/2006/relationships/tags" Target="../tags/tag187.xml"/><Relationship Id="rId20" Type="http://schemas.openxmlformats.org/officeDocument/2006/relationships/tags" Target="../tags/tag191.xml"/><Relationship Id="rId29" Type="http://schemas.openxmlformats.org/officeDocument/2006/relationships/slideLayout" Target="../slideLayouts/slideLayout4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24" Type="http://schemas.openxmlformats.org/officeDocument/2006/relationships/tags" Target="../tags/tag195.xml"/><Relationship Id="rId5" Type="http://schemas.openxmlformats.org/officeDocument/2006/relationships/tags" Target="../tags/tag176.xml"/><Relationship Id="rId15" Type="http://schemas.openxmlformats.org/officeDocument/2006/relationships/tags" Target="../tags/tag186.xml"/><Relationship Id="rId23" Type="http://schemas.openxmlformats.org/officeDocument/2006/relationships/tags" Target="../tags/tag194.xml"/><Relationship Id="rId28" Type="http://schemas.openxmlformats.org/officeDocument/2006/relationships/tags" Target="../tags/tag199.xml"/><Relationship Id="rId10" Type="http://schemas.openxmlformats.org/officeDocument/2006/relationships/tags" Target="../tags/tag181.xml"/><Relationship Id="rId19" Type="http://schemas.openxmlformats.org/officeDocument/2006/relationships/tags" Target="../tags/tag190.xml"/><Relationship Id="rId4" Type="http://schemas.openxmlformats.org/officeDocument/2006/relationships/tags" Target="../tags/tag175.xml"/><Relationship Id="rId9" Type="http://schemas.openxmlformats.org/officeDocument/2006/relationships/tags" Target="../tags/tag180.xml"/><Relationship Id="rId14" Type="http://schemas.openxmlformats.org/officeDocument/2006/relationships/tags" Target="../tags/tag185.xml"/><Relationship Id="rId22" Type="http://schemas.openxmlformats.org/officeDocument/2006/relationships/tags" Target="../tags/tag193.xml"/><Relationship Id="rId27" Type="http://schemas.openxmlformats.org/officeDocument/2006/relationships/tags" Target="../tags/tag198.xml"/><Relationship Id="rId30" Type="http://schemas.openxmlformats.org/officeDocument/2006/relationships/notesSlide" Target="../notesSlides/notesSlide2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13" Type="http://schemas.openxmlformats.org/officeDocument/2006/relationships/tags" Target="../tags/tag212.xml"/><Relationship Id="rId18" Type="http://schemas.openxmlformats.org/officeDocument/2006/relationships/tags" Target="../tags/tag217.xml"/><Relationship Id="rId26" Type="http://schemas.openxmlformats.org/officeDocument/2006/relationships/tags" Target="../tags/tag225.xml"/><Relationship Id="rId3" Type="http://schemas.openxmlformats.org/officeDocument/2006/relationships/tags" Target="../tags/tag202.xml"/><Relationship Id="rId21" Type="http://schemas.openxmlformats.org/officeDocument/2006/relationships/tags" Target="../tags/tag220.xml"/><Relationship Id="rId7" Type="http://schemas.openxmlformats.org/officeDocument/2006/relationships/tags" Target="../tags/tag206.xml"/><Relationship Id="rId12" Type="http://schemas.openxmlformats.org/officeDocument/2006/relationships/tags" Target="../tags/tag211.xml"/><Relationship Id="rId17" Type="http://schemas.openxmlformats.org/officeDocument/2006/relationships/tags" Target="../tags/tag216.xml"/><Relationship Id="rId25" Type="http://schemas.openxmlformats.org/officeDocument/2006/relationships/tags" Target="../tags/tag224.xml"/><Relationship Id="rId2" Type="http://schemas.openxmlformats.org/officeDocument/2006/relationships/tags" Target="../tags/tag201.xml"/><Relationship Id="rId16" Type="http://schemas.openxmlformats.org/officeDocument/2006/relationships/tags" Target="../tags/tag215.xml"/><Relationship Id="rId20" Type="http://schemas.openxmlformats.org/officeDocument/2006/relationships/tags" Target="../tags/tag219.xml"/><Relationship Id="rId29" Type="http://schemas.openxmlformats.org/officeDocument/2006/relationships/slideLayout" Target="../slideLayouts/slideLayout4.xml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11" Type="http://schemas.openxmlformats.org/officeDocument/2006/relationships/tags" Target="../tags/tag210.xml"/><Relationship Id="rId24" Type="http://schemas.openxmlformats.org/officeDocument/2006/relationships/tags" Target="../tags/tag223.xml"/><Relationship Id="rId5" Type="http://schemas.openxmlformats.org/officeDocument/2006/relationships/tags" Target="../tags/tag204.xml"/><Relationship Id="rId15" Type="http://schemas.openxmlformats.org/officeDocument/2006/relationships/tags" Target="../tags/tag214.xml"/><Relationship Id="rId23" Type="http://schemas.openxmlformats.org/officeDocument/2006/relationships/tags" Target="../tags/tag222.xml"/><Relationship Id="rId28" Type="http://schemas.openxmlformats.org/officeDocument/2006/relationships/tags" Target="../tags/tag227.xml"/><Relationship Id="rId10" Type="http://schemas.openxmlformats.org/officeDocument/2006/relationships/tags" Target="../tags/tag209.xml"/><Relationship Id="rId19" Type="http://schemas.openxmlformats.org/officeDocument/2006/relationships/tags" Target="../tags/tag218.xml"/><Relationship Id="rId4" Type="http://schemas.openxmlformats.org/officeDocument/2006/relationships/tags" Target="../tags/tag203.xml"/><Relationship Id="rId9" Type="http://schemas.openxmlformats.org/officeDocument/2006/relationships/tags" Target="../tags/tag208.xml"/><Relationship Id="rId14" Type="http://schemas.openxmlformats.org/officeDocument/2006/relationships/tags" Target="../tags/tag213.xml"/><Relationship Id="rId22" Type="http://schemas.openxmlformats.org/officeDocument/2006/relationships/tags" Target="../tags/tag221.xml"/><Relationship Id="rId27" Type="http://schemas.openxmlformats.org/officeDocument/2006/relationships/tags" Target="../tags/tag226.xml"/><Relationship Id="rId30" Type="http://schemas.openxmlformats.org/officeDocument/2006/relationships/notesSlide" Target="../notesSlides/notesSlide23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235.xml"/><Relationship Id="rId13" Type="http://schemas.openxmlformats.org/officeDocument/2006/relationships/tags" Target="../tags/tag240.xml"/><Relationship Id="rId18" Type="http://schemas.openxmlformats.org/officeDocument/2006/relationships/tags" Target="../tags/tag245.xml"/><Relationship Id="rId26" Type="http://schemas.openxmlformats.org/officeDocument/2006/relationships/tags" Target="../tags/tag253.xml"/><Relationship Id="rId3" Type="http://schemas.openxmlformats.org/officeDocument/2006/relationships/tags" Target="../tags/tag230.xml"/><Relationship Id="rId21" Type="http://schemas.openxmlformats.org/officeDocument/2006/relationships/tags" Target="../tags/tag248.xml"/><Relationship Id="rId7" Type="http://schemas.openxmlformats.org/officeDocument/2006/relationships/tags" Target="../tags/tag234.xml"/><Relationship Id="rId12" Type="http://schemas.openxmlformats.org/officeDocument/2006/relationships/tags" Target="../tags/tag239.xml"/><Relationship Id="rId17" Type="http://schemas.openxmlformats.org/officeDocument/2006/relationships/tags" Target="../tags/tag244.xml"/><Relationship Id="rId25" Type="http://schemas.openxmlformats.org/officeDocument/2006/relationships/tags" Target="../tags/tag252.xml"/><Relationship Id="rId2" Type="http://schemas.openxmlformats.org/officeDocument/2006/relationships/tags" Target="../tags/tag229.xml"/><Relationship Id="rId16" Type="http://schemas.openxmlformats.org/officeDocument/2006/relationships/tags" Target="../tags/tag243.xml"/><Relationship Id="rId20" Type="http://schemas.openxmlformats.org/officeDocument/2006/relationships/tags" Target="../tags/tag247.xml"/><Relationship Id="rId29" Type="http://schemas.openxmlformats.org/officeDocument/2006/relationships/slideLayout" Target="../slideLayouts/slideLayout4.xml"/><Relationship Id="rId1" Type="http://schemas.openxmlformats.org/officeDocument/2006/relationships/tags" Target="../tags/tag228.xml"/><Relationship Id="rId6" Type="http://schemas.openxmlformats.org/officeDocument/2006/relationships/tags" Target="../tags/tag233.xml"/><Relationship Id="rId11" Type="http://schemas.openxmlformats.org/officeDocument/2006/relationships/tags" Target="../tags/tag238.xml"/><Relationship Id="rId24" Type="http://schemas.openxmlformats.org/officeDocument/2006/relationships/tags" Target="../tags/tag251.xml"/><Relationship Id="rId5" Type="http://schemas.openxmlformats.org/officeDocument/2006/relationships/tags" Target="../tags/tag232.xml"/><Relationship Id="rId15" Type="http://schemas.openxmlformats.org/officeDocument/2006/relationships/tags" Target="../tags/tag242.xml"/><Relationship Id="rId23" Type="http://schemas.openxmlformats.org/officeDocument/2006/relationships/tags" Target="../tags/tag250.xml"/><Relationship Id="rId28" Type="http://schemas.openxmlformats.org/officeDocument/2006/relationships/tags" Target="../tags/tag255.xml"/><Relationship Id="rId10" Type="http://schemas.openxmlformats.org/officeDocument/2006/relationships/tags" Target="../tags/tag237.xml"/><Relationship Id="rId19" Type="http://schemas.openxmlformats.org/officeDocument/2006/relationships/tags" Target="../tags/tag246.xml"/><Relationship Id="rId4" Type="http://schemas.openxmlformats.org/officeDocument/2006/relationships/tags" Target="../tags/tag231.xml"/><Relationship Id="rId9" Type="http://schemas.openxmlformats.org/officeDocument/2006/relationships/tags" Target="../tags/tag236.xml"/><Relationship Id="rId14" Type="http://schemas.openxmlformats.org/officeDocument/2006/relationships/tags" Target="../tags/tag241.xml"/><Relationship Id="rId22" Type="http://schemas.openxmlformats.org/officeDocument/2006/relationships/tags" Target="../tags/tag249.xml"/><Relationship Id="rId27" Type="http://schemas.openxmlformats.org/officeDocument/2006/relationships/tags" Target="../tags/tag254.xml"/><Relationship Id="rId30" Type="http://schemas.openxmlformats.org/officeDocument/2006/relationships/notesSlide" Target="../notesSlides/notesSlide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6.xml"/><Relationship Id="rId3" Type="http://schemas.openxmlformats.org/officeDocument/2006/relationships/tags" Target="../tags/tag258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4" Type="http://schemas.openxmlformats.org/officeDocument/2006/relationships/tags" Target="../tags/tag259.xml"/><Relationship Id="rId9" Type="http://schemas.openxmlformats.org/officeDocument/2006/relationships/image" Target="../media/image140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7.xml"/><Relationship Id="rId3" Type="http://schemas.openxmlformats.org/officeDocument/2006/relationships/tags" Target="../tags/tag264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63.xml"/><Relationship Id="rId1" Type="http://schemas.openxmlformats.org/officeDocument/2006/relationships/tags" Target="../tags/tag262.xml"/><Relationship Id="rId6" Type="http://schemas.openxmlformats.org/officeDocument/2006/relationships/tags" Target="../tags/tag267.xml"/><Relationship Id="rId5" Type="http://schemas.openxmlformats.org/officeDocument/2006/relationships/tags" Target="../tags/tag266.xml"/><Relationship Id="rId4" Type="http://schemas.openxmlformats.org/officeDocument/2006/relationships/tags" Target="../tags/tag265.xml"/><Relationship Id="rId9" Type="http://schemas.openxmlformats.org/officeDocument/2006/relationships/image" Target="../media/image14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8.xml"/><Relationship Id="rId3" Type="http://schemas.openxmlformats.org/officeDocument/2006/relationships/tags" Target="../tags/tag270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tags" Target="../tags/tag273.xml"/><Relationship Id="rId5" Type="http://schemas.openxmlformats.org/officeDocument/2006/relationships/tags" Target="../tags/tag272.xml"/><Relationship Id="rId4" Type="http://schemas.openxmlformats.org/officeDocument/2006/relationships/tags" Target="../tags/tag271.xml"/><Relationship Id="rId9" Type="http://schemas.openxmlformats.org/officeDocument/2006/relationships/image" Target="../media/image14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9.xml"/><Relationship Id="rId3" Type="http://schemas.openxmlformats.org/officeDocument/2006/relationships/tags" Target="../tags/tag276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6" Type="http://schemas.openxmlformats.org/officeDocument/2006/relationships/tags" Target="../tags/tag279.xml"/><Relationship Id="rId5" Type="http://schemas.openxmlformats.org/officeDocument/2006/relationships/tags" Target="../tags/tag278.xml"/><Relationship Id="rId4" Type="http://schemas.openxmlformats.org/officeDocument/2006/relationships/tags" Target="../tags/tag277.xml"/><Relationship Id="rId9" Type="http://schemas.openxmlformats.org/officeDocument/2006/relationships/image" Target="../media/image140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0.xml"/><Relationship Id="rId3" Type="http://schemas.openxmlformats.org/officeDocument/2006/relationships/tags" Target="../tags/tag282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4" Type="http://schemas.openxmlformats.org/officeDocument/2006/relationships/tags" Target="../tags/tag283.xml"/><Relationship Id="rId9" Type="http://schemas.openxmlformats.org/officeDocument/2006/relationships/image" Target="../media/image14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05</a:t>
            </a:r>
            <a:br>
              <a:rPr lang="en-US" dirty="0"/>
            </a:br>
            <a:r>
              <a:rPr lang="en-US" dirty="0"/>
              <a:t>Intro to x86-64 Assembly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Winter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380;g5c482c2159_0_48">
            <a:extLst>
              <a:ext uri="{FF2B5EF4-FFF2-40B4-BE49-F238E27FC236}">
                <a16:creationId xmlns:a16="http://schemas.microsoft.com/office/drawing/2014/main" id="{8CA63DAA-3D3C-E346-A0C6-FFF196C0067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4632"/>
          <a:stretch/>
        </p:blipFill>
        <p:spPr>
          <a:xfrm>
            <a:off x="8151380" y="2355135"/>
            <a:ext cx="3610315" cy="20099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EDF012-2822-C04E-8111-D1F4A80F7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 Philosophies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4ED4B-D839-0248-BD9F-2C0A766AA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US" dirty="0"/>
              <a:t>E</a:t>
            </a:r>
            <a:r>
              <a:rPr lang="en-US" dirty="0">
                <a:sym typeface="Calibri"/>
              </a:rPr>
              <a:t>arly trend: add more instructions to do elaborate operations</a:t>
            </a:r>
            <a:br>
              <a:rPr lang="en-US" dirty="0">
                <a:sym typeface="Calibri"/>
              </a:rPr>
            </a:br>
            <a:r>
              <a:rPr lang="en-US" b="1" dirty="0">
                <a:sym typeface="Calibri"/>
              </a:rPr>
              <a:t>Complex Instruction Set Computing</a:t>
            </a:r>
            <a:r>
              <a:rPr lang="en-US" dirty="0">
                <a:sym typeface="Calibri"/>
              </a:rPr>
              <a:t> (CISC)</a:t>
            </a:r>
            <a:endParaRPr lang="en-US" dirty="0"/>
          </a:p>
          <a:p>
            <a:pPr marL="838179"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Handle many different types of operations</a:t>
            </a:r>
          </a:p>
          <a:p>
            <a:pPr marL="838179"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More options for the compiler</a:t>
            </a:r>
          </a:p>
          <a:p>
            <a:pPr marL="838179"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Complicated hardware runs more slowly</a:t>
            </a:r>
          </a:p>
          <a:p>
            <a:pPr marL="838179" lvl="1">
              <a:spcBef>
                <a:spcPts val="0"/>
              </a:spcBef>
              <a:buClr>
                <a:schemeClr val="dk1"/>
              </a:buClr>
              <a:buSzPts val="2800"/>
            </a:pPr>
            <a:endParaRPr lang="en-US" sz="1333" dirty="0"/>
          </a:p>
          <a:p>
            <a:pPr marL="609579" lvl="1" indent="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endParaRPr lang="en-US" sz="1333" dirty="0"/>
          </a:p>
          <a:p>
            <a:pPr marL="609579" lvl="1" indent="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n-US" sz="1333" dirty="0"/>
              <a:t> </a:t>
            </a:r>
            <a:endParaRPr lang="en-US" dirty="0"/>
          </a:p>
          <a:p>
            <a:pPr marL="0" indent="0">
              <a:spcBef>
                <a:spcPts val="853"/>
              </a:spcBef>
              <a:buClr>
                <a:schemeClr val="dk1"/>
              </a:buClr>
              <a:buSzPts val="3200"/>
              <a:buNone/>
            </a:pPr>
            <a:r>
              <a:rPr lang="en-US" dirty="0">
                <a:sym typeface="Calibri"/>
              </a:rPr>
              <a:t>Opposite philosophy later began to dominate:</a:t>
            </a:r>
            <a:br>
              <a:rPr lang="en-US" dirty="0">
                <a:sym typeface="Calibri"/>
              </a:rPr>
            </a:br>
            <a:r>
              <a:rPr lang="en-US" b="1" dirty="0">
                <a:sym typeface="Calibri"/>
              </a:rPr>
              <a:t>Reduced Instruction Set Computing</a:t>
            </a:r>
            <a:r>
              <a:rPr lang="en-US" dirty="0">
                <a:sym typeface="Calibri"/>
              </a:rPr>
              <a:t> (RISC)</a:t>
            </a:r>
          </a:p>
          <a:p>
            <a:pPr lvl="1">
              <a:spcBef>
                <a:spcPts val="853"/>
              </a:spcBef>
              <a:buClr>
                <a:schemeClr val="dk1"/>
              </a:buClr>
              <a:buSzPts val="3200"/>
            </a:pPr>
            <a:r>
              <a:rPr lang="en-US" dirty="0">
                <a:sym typeface="Calibri"/>
              </a:rPr>
              <a:t>Simpler (and smaller) instruction set makes it easier to build fast hardware</a:t>
            </a:r>
          </a:p>
          <a:p>
            <a:pPr lvl="1">
              <a:spcBef>
                <a:spcPts val="853"/>
              </a:spcBef>
              <a:buClr>
                <a:schemeClr val="dk1"/>
              </a:buClr>
              <a:buSzPts val="3200"/>
            </a:pPr>
            <a:r>
              <a:rPr lang="en-US" dirty="0">
                <a:sym typeface="Calibri"/>
              </a:rPr>
              <a:t>Let software do the complicated operations by composing simpler ones</a:t>
            </a:r>
          </a:p>
          <a:p>
            <a:pPr marL="609585" lvl="1" indent="0">
              <a:spcBef>
                <a:spcPts val="853"/>
              </a:spcBef>
              <a:buClr>
                <a:schemeClr val="dk1"/>
              </a:buClr>
              <a:buSzPts val="3200"/>
              <a:buNone/>
            </a:pPr>
            <a:r>
              <a:rPr lang="en-US" sz="1333" dirty="0">
                <a:sym typeface="Calibri"/>
              </a:rPr>
              <a:t> </a:t>
            </a:r>
            <a:endParaRPr lang="en-US" dirty="0">
              <a:sym typeface="Calibri"/>
            </a:endParaRPr>
          </a:p>
          <a:p>
            <a:pPr marL="0" indent="0">
              <a:spcBef>
                <a:spcPts val="853"/>
              </a:spcBef>
              <a:buClr>
                <a:schemeClr val="dk1"/>
              </a:buClr>
              <a:buSzPts val="3200"/>
              <a:buNone/>
            </a:pPr>
            <a:r>
              <a:rPr lang="en-US" dirty="0">
                <a:sym typeface="Calibri"/>
              </a:rPr>
              <a:t>Modern reality is somewhere between these two</a:t>
            </a:r>
          </a:p>
          <a:p>
            <a:pPr marL="457189" lvl="1" indent="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09657-6390-264B-9282-46BD4259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0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4DE3-B170-D240-83F0-DB492499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Mainstream Instruction Set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10D05-7A2F-9846-ACA6-93043F4B6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11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2C43889-7C9F-46A5-A5C5-65F52280DF8B}"/>
              </a:ext>
            </a:extLst>
          </p:cNvPr>
          <p:cNvGrpSpPr/>
          <p:nvPr/>
        </p:nvGrpSpPr>
        <p:grpSpPr>
          <a:xfrm>
            <a:off x="919984" y="1371600"/>
            <a:ext cx="2926080" cy="4937760"/>
            <a:chOff x="919984" y="1371600"/>
            <a:chExt cx="2926080" cy="4937760"/>
          </a:xfrm>
        </p:grpSpPr>
        <p:pic>
          <p:nvPicPr>
            <p:cNvPr id="9" name="Google Shape;347;p5">
              <a:extLst>
                <a:ext uri="{FF2B5EF4-FFF2-40B4-BE49-F238E27FC236}">
                  <a16:creationId xmlns:a16="http://schemas.microsoft.com/office/drawing/2014/main" id="{B8F2B03A-30C9-A04E-8684-3BEA042EEAD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19984" y="2377441"/>
              <a:ext cx="2926080" cy="21546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348;p5">
              <a:extLst>
                <a:ext uri="{FF2B5EF4-FFF2-40B4-BE49-F238E27FC236}">
                  <a16:creationId xmlns:a16="http://schemas.microsoft.com/office/drawing/2014/main" id="{CE7A05EA-BAF6-164B-84C2-745C71E4BEEB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693778" y="1371600"/>
              <a:ext cx="1378493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350;p5">
              <a:extLst>
                <a:ext uri="{FF2B5EF4-FFF2-40B4-BE49-F238E27FC236}">
                  <a16:creationId xmlns:a16="http://schemas.microsoft.com/office/drawing/2014/main" id="{21514967-11DC-2044-BE6B-2B841BF77F70}"/>
                </a:ext>
              </a:extLst>
            </p:cNvPr>
            <p:cNvSpPr txBox="1"/>
            <p:nvPr/>
          </p:nvSpPr>
          <p:spPr>
            <a:xfrm>
              <a:off x="919984" y="5212080"/>
              <a:ext cx="2926080" cy="1097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Macbooks</a:t>
              </a: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&amp; PCs</a:t>
              </a:r>
              <a:endParaRPr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buClr>
                  <a:srgbClr val="000000"/>
                </a:buClr>
                <a:buSzPts val="1800"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(Core i3, i5, i7, M)</a:t>
              </a:r>
              <a:endParaRPr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buClr>
                  <a:srgbClr val="000000"/>
                </a:buClr>
                <a:buSzPts val="1800"/>
              </a:pPr>
              <a:r>
                <a:rPr lang="en-US" u="sng" dirty="0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5"/>
                </a:rPr>
                <a:t>x86 Instruction Set</a:t>
              </a:r>
              <a:endParaRPr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547AC4C-242E-4B57-83E0-FA3E5EE2D98C}"/>
              </a:ext>
            </a:extLst>
          </p:cNvPr>
          <p:cNvGrpSpPr/>
          <p:nvPr/>
        </p:nvGrpSpPr>
        <p:grpSpPr>
          <a:xfrm>
            <a:off x="4585096" y="1558138"/>
            <a:ext cx="3300427" cy="4751221"/>
            <a:chOff x="4632958" y="1558138"/>
            <a:chExt cx="3300427" cy="4751221"/>
          </a:xfrm>
        </p:grpSpPr>
        <p:pic>
          <p:nvPicPr>
            <p:cNvPr id="6" name="Google Shape;344;p5">
              <a:extLst>
                <a:ext uri="{FF2B5EF4-FFF2-40B4-BE49-F238E27FC236}">
                  <a16:creationId xmlns:a16="http://schemas.microsoft.com/office/drawing/2014/main" id="{24381B39-1AF0-B447-B883-7FE32861C2B5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181600" y="1558138"/>
              <a:ext cx="1828800" cy="541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345;p5">
              <a:extLst>
                <a:ext uri="{FF2B5EF4-FFF2-40B4-BE49-F238E27FC236}">
                  <a16:creationId xmlns:a16="http://schemas.microsoft.com/office/drawing/2014/main" id="{0EC21A26-B081-394C-A1C5-E100A1ABFEF1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632960" y="2377441"/>
              <a:ext cx="2926080" cy="27877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Google Shape;351;p5">
              <a:extLst>
                <a:ext uri="{FF2B5EF4-FFF2-40B4-BE49-F238E27FC236}">
                  <a16:creationId xmlns:a16="http://schemas.microsoft.com/office/drawing/2014/main" id="{75CCFD54-EE07-6E40-9134-7662080C70B8}"/>
                </a:ext>
              </a:extLst>
            </p:cNvPr>
            <p:cNvSpPr txBox="1"/>
            <p:nvPr/>
          </p:nvSpPr>
          <p:spPr>
            <a:xfrm>
              <a:off x="4632958" y="5212079"/>
              <a:ext cx="3300427" cy="1097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Smartphones (iPhone, Android), Apple Hardware, Raspberry Pi, Embedded systems</a:t>
              </a:r>
              <a:endPara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buClr>
                  <a:srgbClr val="000000"/>
                </a:buClr>
                <a:buSzPts val="1800"/>
              </a:pPr>
              <a:r>
                <a:rPr lang="en-US" u="sng" dirty="0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8"/>
                </a:rPr>
                <a:t>ARM Instruction Set</a:t>
              </a:r>
              <a:endPara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9E7143E-2C60-4FFF-A591-2D3D505C8E1A}"/>
              </a:ext>
            </a:extLst>
          </p:cNvPr>
          <p:cNvGrpSpPr/>
          <p:nvPr/>
        </p:nvGrpSpPr>
        <p:grpSpPr>
          <a:xfrm>
            <a:off x="8238186" y="1571626"/>
            <a:ext cx="2956675" cy="4737734"/>
            <a:chOff x="8238186" y="1571626"/>
            <a:chExt cx="2956675" cy="4737734"/>
          </a:xfrm>
        </p:grpSpPr>
        <p:pic>
          <p:nvPicPr>
            <p:cNvPr id="8" name="Google Shape;346;p5">
              <a:extLst>
                <a:ext uri="{FF2B5EF4-FFF2-40B4-BE49-F238E27FC236}">
                  <a16:creationId xmlns:a16="http://schemas.microsoft.com/office/drawing/2014/main" id="{83199306-B83D-8B4A-879C-8582456372B2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 t="23291" b="-7198"/>
            <a:stretch/>
          </p:blipFill>
          <p:spPr>
            <a:xfrm>
              <a:off x="8268661" y="2580491"/>
              <a:ext cx="2926200" cy="261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349;p5">
              <a:extLst>
                <a:ext uri="{FF2B5EF4-FFF2-40B4-BE49-F238E27FC236}">
                  <a16:creationId xmlns:a16="http://schemas.microsoft.com/office/drawing/2014/main" id="{BA5C665B-2337-6F40-A7B0-B767D6A32559}"/>
                </a:ext>
              </a:extLst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367412" y="1571626"/>
              <a:ext cx="2728500" cy="514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Google Shape;352;p5">
              <a:extLst>
                <a:ext uri="{FF2B5EF4-FFF2-40B4-BE49-F238E27FC236}">
                  <a16:creationId xmlns:a16="http://schemas.microsoft.com/office/drawing/2014/main" id="{A570CDA0-196B-1249-8A66-D198B80BC3C8}"/>
                </a:ext>
              </a:extLst>
            </p:cNvPr>
            <p:cNvSpPr txBox="1"/>
            <p:nvPr/>
          </p:nvSpPr>
          <p:spPr>
            <a:xfrm>
              <a:off x="8268665" y="5212080"/>
              <a:ext cx="2926080" cy="1097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Open-source</a:t>
              </a:r>
              <a:endParaRPr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buClr>
                  <a:srgbClr val="000000"/>
                </a:buClr>
                <a:buSzPts val="1800"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Relatively new, designed for cloud computing, embedded systems, academic use</a:t>
              </a:r>
              <a:br>
                <a:rPr lang="en-US" dirty="0"/>
              </a:br>
              <a:r>
                <a:rPr lang="en-US" u="sng" dirty="0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11"/>
                </a:rPr>
                <a:t>RISCV Instruction Set</a:t>
              </a:r>
              <a:endParaRPr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" name="Google Shape;353;p5">
              <a:extLst>
                <a:ext uri="{FF2B5EF4-FFF2-40B4-BE49-F238E27FC236}">
                  <a16:creationId xmlns:a16="http://schemas.microsoft.com/office/drawing/2014/main" id="{3D9E99DD-D508-F34E-A61C-577D59504A31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 b="94027"/>
            <a:stretch/>
          </p:blipFill>
          <p:spPr>
            <a:xfrm>
              <a:off x="8238186" y="2301252"/>
              <a:ext cx="2895600" cy="18404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189632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B669-E340-4B4F-9E3B-9E413B25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33" dirty="0"/>
              <a:t>Instruction Set Architecture sits at software/hardware interface</a:t>
            </a:r>
          </a:p>
        </p:txBody>
      </p:sp>
      <p:sp>
        <p:nvSpPr>
          <p:cNvPr id="72" name="Slide Number Placeholder 3">
            <a:extLst>
              <a:ext uri="{FF2B5EF4-FFF2-40B4-BE49-F238E27FC236}">
                <a16:creationId xmlns:a16="http://schemas.microsoft.com/office/drawing/2014/main" id="{C55EE9F8-B925-3047-A67F-8566EE05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12</a:t>
            </a:fld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2CB6636-D8A2-7D44-B543-4ADF8D3AEF52}"/>
              </a:ext>
            </a:extLst>
          </p:cNvPr>
          <p:cNvSpPr/>
          <p:nvPr/>
        </p:nvSpPr>
        <p:spPr bwMode="auto">
          <a:xfrm>
            <a:off x="418420" y="2800156"/>
            <a:ext cx="3403869" cy="3716081"/>
          </a:xfrm>
          <a:prstGeom prst="roundRect">
            <a:avLst>
              <a:gd name="adj" fmla="val 2568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C Language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8911768-7429-2246-B4E7-BAC9A472AC87}"/>
              </a:ext>
            </a:extLst>
          </p:cNvPr>
          <p:cNvSpPr/>
          <p:nvPr/>
        </p:nvSpPr>
        <p:spPr bwMode="auto">
          <a:xfrm>
            <a:off x="6375941" y="3023334"/>
            <a:ext cx="1842945" cy="915335"/>
          </a:xfrm>
          <a:prstGeom prst="roundRect">
            <a:avLst>
              <a:gd name="adj" fmla="val 396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x86-64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3A32306-BC49-6A44-8AB0-9DA12E215BB9}"/>
              </a:ext>
            </a:extLst>
          </p:cNvPr>
          <p:cNvSpPr/>
          <p:nvPr/>
        </p:nvSpPr>
        <p:spPr bwMode="auto">
          <a:xfrm>
            <a:off x="9131572" y="2644142"/>
            <a:ext cx="2575248" cy="477967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Intel Pentium 4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6C619E8-517B-B842-BA8E-88B773556E4B}"/>
              </a:ext>
            </a:extLst>
          </p:cNvPr>
          <p:cNvSpPr/>
          <p:nvPr/>
        </p:nvSpPr>
        <p:spPr bwMode="auto">
          <a:xfrm>
            <a:off x="9096976" y="3347614"/>
            <a:ext cx="2575248" cy="477967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Intel Core i7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D6BFA7F-ACC4-D144-A376-DABAB8B8FC50}"/>
              </a:ext>
            </a:extLst>
          </p:cNvPr>
          <p:cNvSpPr/>
          <p:nvPr/>
        </p:nvSpPr>
        <p:spPr bwMode="auto">
          <a:xfrm>
            <a:off x="9096976" y="4044266"/>
            <a:ext cx="2575248" cy="477967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AMD Ryzen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E529AB0-A0AF-194F-A47B-6B73B8C2AAF8}"/>
              </a:ext>
            </a:extLst>
          </p:cNvPr>
          <p:cNvSpPr/>
          <p:nvPr/>
        </p:nvSpPr>
        <p:spPr bwMode="auto">
          <a:xfrm>
            <a:off x="3145879" y="3563701"/>
            <a:ext cx="1360196" cy="1150676"/>
          </a:xfrm>
          <a:prstGeom prst="roundRect">
            <a:avLst>
              <a:gd name="adj" fmla="val 3960"/>
            </a:avLst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GCC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326DF9A-634E-784B-8024-C4279A7B8DEB}"/>
              </a:ext>
            </a:extLst>
          </p:cNvPr>
          <p:cNvSpPr/>
          <p:nvPr/>
        </p:nvSpPr>
        <p:spPr bwMode="auto">
          <a:xfrm>
            <a:off x="6306533" y="5242529"/>
            <a:ext cx="1977680" cy="1124332"/>
          </a:xfrm>
          <a:prstGeom prst="roundRect">
            <a:avLst>
              <a:gd name="adj" fmla="val 396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60960" rIns="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ARMv8 (AArch64/A64)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C30F367-0907-8F40-BD79-B7B97F2C6D35}"/>
              </a:ext>
            </a:extLst>
          </p:cNvPr>
          <p:cNvSpPr/>
          <p:nvPr/>
        </p:nvSpPr>
        <p:spPr bwMode="auto">
          <a:xfrm>
            <a:off x="9131572" y="5257237"/>
            <a:ext cx="2575248" cy="451268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ARM Cortex-A53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3601DD8-E99D-534F-A0F9-D131CEBB0F17}"/>
              </a:ext>
            </a:extLst>
          </p:cNvPr>
          <p:cNvSpPr/>
          <p:nvPr/>
        </p:nvSpPr>
        <p:spPr bwMode="auto">
          <a:xfrm>
            <a:off x="9131572" y="5934139"/>
            <a:ext cx="2575248" cy="451268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Apple M1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6CEAD78-FCE8-EC41-B3A6-AC053C366B19}"/>
              </a:ext>
            </a:extLst>
          </p:cNvPr>
          <p:cNvSpPr/>
          <p:nvPr/>
        </p:nvSpPr>
        <p:spPr bwMode="auto">
          <a:xfrm>
            <a:off x="3139455" y="4907531"/>
            <a:ext cx="1360196" cy="1150676"/>
          </a:xfrm>
          <a:prstGeom prst="roundRect">
            <a:avLst>
              <a:gd name="adj" fmla="val 3960"/>
            </a:avLst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Clang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4AFED202-8BCD-534A-831C-FEC27687994D}"/>
              </a:ext>
            </a:extLst>
          </p:cNvPr>
          <p:cNvSpPr/>
          <p:nvPr/>
        </p:nvSpPr>
        <p:spPr bwMode="auto">
          <a:xfrm>
            <a:off x="795527" y="4995158"/>
            <a:ext cx="1360196" cy="1150676"/>
          </a:xfrm>
          <a:prstGeom prst="roundRect">
            <a:avLst>
              <a:gd name="adj" fmla="val 3960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Program B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E2305A5-88DC-174A-87F1-B7BE42DA59FE}"/>
              </a:ext>
            </a:extLst>
          </p:cNvPr>
          <p:cNvSpPr/>
          <p:nvPr/>
        </p:nvSpPr>
        <p:spPr bwMode="auto">
          <a:xfrm>
            <a:off x="795526" y="3481002"/>
            <a:ext cx="1360196" cy="1150676"/>
          </a:xfrm>
          <a:prstGeom prst="roundRect">
            <a:avLst>
              <a:gd name="adj" fmla="val 3960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Program A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0C20EA-0BF5-3744-ADAE-F1475B9F4A4C}"/>
              </a:ext>
            </a:extLst>
          </p:cNvPr>
          <p:cNvCxnSpPr>
            <a:stCxn id="39" idx="3"/>
            <a:endCxn id="33" idx="1"/>
          </p:cNvCxnSpPr>
          <p:nvPr/>
        </p:nvCxnSpPr>
        <p:spPr bwMode="auto">
          <a:xfrm flipV="1">
            <a:off x="4506076" y="3481002"/>
            <a:ext cx="1869865" cy="65803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197C71C-9ACA-CB4F-9D2E-2B8A7A47D366}"/>
              </a:ext>
            </a:extLst>
          </p:cNvPr>
          <p:cNvCxnSpPr>
            <a:stCxn id="39" idx="3"/>
            <a:endCxn id="40" idx="1"/>
          </p:cNvCxnSpPr>
          <p:nvPr/>
        </p:nvCxnSpPr>
        <p:spPr bwMode="auto">
          <a:xfrm>
            <a:off x="4506075" y="4139039"/>
            <a:ext cx="1800459" cy="16656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69938F5-9F1B-A64F-85F3-941BD14083B2}"/>
              </a:ext>
            </a:extLst>
          </p:cNvPr>
          <p:cNvCxnSpPr>
            <a:stCxn id="43" idx="3"/>
            <a:endCxn id="40" idx="1"/>
          </p:cNvCxnSpPr>
          <p:nvPr/>
        </p:nvCxnSpPr>
        <p:spPr bwMode="auto">
          <a:xfrm>
            <a:off x="4499651" y="5482870"/>
            <a:ext cx="1806883" cy="3218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1C3551A-024B-6C46-8CDE-1BD22D3CB87C}"/>
              </a:ext>
            </a:extLst>
          </p:cNvPr>
          <p:cNvCxnSpPr>
            <a:stCxn id="43" idx="3"/>
            <a:endCxn id="33" idx="1"/>
          </p:cNvCxnSpPr>
          <p:nvPr/>
        </p:nvCxnSpPr>
        <p:spPr bwMode="auto">
          <a:xfrm flipV="1">
            <a:off x="4499652" y="3481002"/>
            <a:ext cx="1876289" cy="2001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6DF1EAF-317F-AB42-BF17-B59C084638A5}"/>
              </a:ext>
            </a:extLst>
          </p:cNvPr>
          <p:cNvSpPr txBox="1"/>
          <p:nvPr/>
        </p:nvSpPr>
        <p:spPr>
          <a:xfrm>
            <a:off x="3371036" y="1261342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Compiler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BFFF08-F4F0-494D-9469-87484758C198}"/>
              </a:ext>
            </a:extLst>
          </p:cNvPr>
          <p:cNvSpPr txBox="1"/>
          <p:nvPr/>
        </p:nvSpPr>
        <p:spPr>
          <a:xfrm>
            <a:off x="395621" y="1261342"/>
            <a:ext cx="1710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Source code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BBA5CE-2FE5-DE46-B0E7-BB416CE9C8A2}"/>
              </a:ext>
            </a:extLst>
          </p:cNvPr>
          <p:cNvSpPr txBox="1"/>
          <p:nvPr/>
        </p:nvSpPr>
        <p:spPr>
          <a:xfrm>
            <a:off x="6344261" y="1249550"/>
            <a:ext cx="1732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Architecture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3A0A417-55D3-B14F-B305-90B7EEFA5E90}"/>
              </a:ext>
            </a:extLst>
          </p:cNvPr>
          <p:cNvSpPr txBox="1"/>
          <p:nvPr/>
        </p:nvSpPr>
        <p:spPr>
          <a:xfrm>
            <a:off x="389931" y="1773511"/>
            <a:ext cx="2675288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Different applications</a:t>
            </a:r>
          </a:p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or algorithms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F4B6C60-2741-9D42-9BD5-3F653A4DA6AC}"/>
              </a:ext>
            </a:extLst>
          </p:cNvPr>
          <p:cNvSpPr txBox="1"/>
          <p:nvPr/>
        </p:nvSpPr>
        <p:spPr>
          <a:xfrm>
            <a:off x="3383787" y="1765570"/>
            <a:ext cx="2720296" cy="74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Perform optimizations,</a:t>
            </a:r>
          </a:p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generate instructions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717D33-D81B-2F47-ACBC-3DAB823F9979}"/>
              </a:ext>
            </a:extLst>
          </p:cNvPr>
          <p:cNvSpPr txBox="1"/>
          <p:nvPr/>
        </p:nvSpPr>
        <p:spPr>
          <a:xfrm>
            <a:off x="9401859" y="1696397"/>
            <a:ext cx="2420024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Different implementations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92388A5-AF53-8345-A9E7-0B783ABB9CDB}"/>
              </a:ext>
            </a:extLst>
          </p:cNvPr>
          <p:cNvSpPr txBox="1"/>
          <p:nvPr/>
        </p:nvSpPr>
        <p:spPr>
          <a:xfrm>
            <a:off x="9355971" y="1224249"/>
            <a:ext cx="14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Hardware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691F199-147B-CE4C-AB4D-26759427CFCB}"/>
              </a:ext>
            </a:extLst>
          </p:cNvPr>
          <p:cNvCxnSpPr>
            <a:stCxn id="33" idx="3"/>
            <a:endCxn id="34" idx="1"/>
          </p:cNvCxnSpPr>
          <p:nvPr/>
        </p:nvCxnSpPr>
        <p:spPr bwMode="auto">
          <a:xfrm flipV="1">
            <a:off x="8218886" y="2883126"/>
            <a:ext cx="912687" cy="5978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4699F1A-149F-4445-B922-F47C4BC2F8C4}"/>
              </a:ext>
            </a:extLst>
          </p:cNvPr>
          <p:cNvCxnSpPr>
            <a:stCxn id="33" idx="3"/>
            <a:endCxn id="36" idx="1"/>
          </p:cNvCxnSpPr>
          <p:nvPr/>
        </p:nvCxnSpPr>
        <p:spPr bwMode="auto">
          <a:xfrm>
            <a:off x="8218885" y="3481002"/>
            <a:ext cx="878091" cy="10559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A239E5C-D91C-6A41-AFCB-F978702E92DE}"/>
              </a:ext>
            </a:extLst>
          </p:cNvPr>
          <p:cNvCxnSpPr>
            <a:stCxn id="33" idx="3"/>
            <a:endCxn id="37" idx="1"/>
          </p:cNvCxnSpPr>
          <p:nvPr/>
        </p:nvCxnSpPr>
        <p:spPr bwMode="auto">
          <a:xfrm>
            <a:off x="8218885" y="3481001"/>
            <a:ext cx="878091" cy="80224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9E949A2-186C-984D-A57A-555DDBB59E2E}"/>
              </a:ext>
            </a:extLst>
          </p:cNvPr>
          <p:cNvSpPr txBox="1"/>
          <p:nvPr/>
        </p:nvSpPr>
        <p:spPr>
          <a:xfrm>
            <a:off x="6344261" y="1696397"/>
            <a:ext cx="242002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Instruction set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CE47C78-E633-9B4F-93BB-32EB9ABE130D}"/>
              </a:ext>
            </a:extLst>
          </p:cNvPr>
          <p:cNvCxnSpPr>
            <a:stCxn id="40" idx="3"/>
            <a:endCxn id="41" idx="1"/>
          </p:cNvCxnSpPr>
          <p:nvPr/>
        </p:nvCxnSpPr>
        <p:spPr bwMode="auto">
          <a:xfrm flipV="1">
            <a:off x="8284214" y="5482871"/>
            <a:ext cx="847359" cy="3218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E9E7A3B-B99B-5549-8C10-C0BEE29A8D6C}"/>
              </a:ext>
            </a:extLst>
          </p:cNvPr>
          <p:cNvCxnSpPr>
            <a:stCxn id="40" idx="3"/>
            <a:endCxn id="42" idx="1"/>
          </p:cNvCxnSpPr>
          <p:nvPr/>
        </p:nvCxnSpPr>
        <p:spPr bwMode="auto">
          <a:xfrm>
            <a:off x="8284214" y="5804695"/>
            <a:ext cx="847359" cy="35507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644075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CBEA0-306E-F944-BD81-31886F7FF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x86 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B949C-E9D6-2B47-AF20-6C9DBFBE0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Dominate laptop/desktop/server market</a:t>
            </a:r>
          </a:p>
          <a:p>
            <a:pPr lvl="1"/>
            <a:r>
              <a:rPr lang="en-US" dirty="0"/>
              <a:t>No longer completely dominant in laptops though</a:t>
            </a:r>
          </a:p>
          <a:p>
            <a:pPr lvl="1"/>
            <a:endParaRPr lang="en-US" dirty="0"/>
          </a:p>
          <a:p>
            <a:r>
              <a:rPr lang="en-US" dirty="0"/>
              <a:t>Complex instruction set computer (CISC)</a:t>
            </a:r>
          </a:p>
          <a:p>
            <a:pPr lvl="1"/>
            <a:r>
              <a:rPr lang="en-US" dirty="0"/>
              <a:t>Many different instructions with many different formats</a:t>
            </a:r>
          </a:p>
          <a:p>
            <a:pPr lvl="1"/>
            <a:r>
              <a:rPr lang="en-US" dirty="0"/>
              <a:t>But, only small subset encountered by normal programs</a:t>
            </a:r>
          </a:p>
          <a:p>
            <a:pPr lvl="1"/>
            <a:endParaRPr lang="en-US" dirty="0"/>
          </a:p>
          <a:p>
            <a:r>
              <a:rPr lang="en-US" dirty="0"/>
              <a:t>Design evolved over time</a:t>
            </a:r>
          </a:p>
          <a:p>
            <a:pPr lvl="1"/>
            <a:r>
              <a:rPr lang="en-US" dirty="0"/>
              <a:t>Backwards compatible up until 8086, introduced in 1978</a:t>
            </a:r>
          </a:p>
          <a:p>
            <a:pPr lvl="1"/>
            <a:r>
              <a:rPr lang="en-US" dirty="0"/>
              <a:t>Added more features as time goes on</a:t>
            </a:r>
          </a:p>
          <a:p>
            <a:pPr lvl="1"/>
            <a:r>
              <a:rPr lang="en-US" dirty="0"/>
              <a:t>Historical legacy has </a:t>
            </a:r>
            <a:r>
              <a:rPr lang="en-US" b="1" dirty="0"/>
              <a:t>large</a:t>
            </a:r>
            <a:r>
              <a:rPr lang="en-US" dirty="0"/>
              <a:t> impact on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71E6A-E7A2-2748-A974-FAC42768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89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Moore’s Law – CPU transistors counts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945A89-1579-4325-99B1-6F640F1AF0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9"/>
          <a:stretch/>
        </p:blipFill>
        <p:spPr bwMode="auto">
          <a:xfrm>
            <a:off x="607595" y="774840"/>
            <a:ext cx="8680361" cy="585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562186" y="3119909"/>
            <a:ext cx="4018208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“Number of transistors in a chip doubles every 18 months”</a:t>
            </a:r>
          </a:p>
          <a:p>
            <a:endParaRPr lang="en-US" sz="2000" dirty="0"/>
          </a:p>
          <a:p>
            <a:r>
              <a:rPr lang="en-US" sz="2000" dirty="0"/>
              <a:t>Transistors are getting exponentially smaller!</a:t>
            </a:r>
          </a:p>
          <a:p>
            <a:endParaRPr lang="en-US" sz="2000" dirty="0"/>
          </a:p>
          <a:p>
            <a:r>
              <a:rPr lang="en-US" sz="2000" dirty="0"/>
              <a:t>How small? Today: 3nm!</a:t>
            </a:r>
          </a:p>
          <a:p>
            <a:r>
              <a:rPr lang="en-US" sz="2000" dirty="0"/>
              <a:t>&lt; ½ the size of most viruses!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4705FA4-4E81-4495-9EC2-96BF8D85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09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607596" y="228600"/>
            <a:ext cx="2972732" cy="2166870"/>
          </a:xfrm>
        </p:spPr>
        <p:txBody>
          <a:bodyPr>
            <a:normAutofit/>
          </a:bodyPr>
          <a:lstStyle/>
          <a:p>
            <a:r>
              <a:rPr lang="en-US" dirty="0"/>
              <a:t>Evolution</a:t>
            </a:r>
            <a:br>
              <a:rPr lang="en-US" dirty="0"/>
            </a:br>
            <a:r>
              <a:rPr lang="en-US" dirty="0"/>
              <a:t>of x86 ISA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64795" name="Group 2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955703"/>
              </p:ext>
            </p:extLst>
          </p:nvPr>
        </p:nvGraphicFramePr>
        <p:xfrm>
          <a:off x="2884640" y="454152"/>
          <a:ext cx="8863181" cy="5949696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tblPr>
              <a:tblGrid>
                <a:gridCol w="1700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Transistors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8086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16b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processor, basis for IBM PC &amp; DOS; 1MB address space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80286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Elaborate (!useful) addressing; basis for IBM PC and Windows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386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275K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Extended to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32b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added “flat addressing” that Linux/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gcc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uses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1.9M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Improved performance;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integrated FP unit into chip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3.1M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Improved performance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PentiumPro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6.5M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Conditional move instructions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; big change in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microarch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(P6)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 II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Merged Pentium/MMZ +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PentiumPro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MMX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instructions within P6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 III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8.2M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Integer and floating point vector instructions (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SSE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); Level2 cache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8B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ints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and floating point formats to vector instructions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 4E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125M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Hyperthreading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(able to run 2 programs simultaneously),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64b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Core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291M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P6-like,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multicore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no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hyperthreading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Core i7 (Nehalem)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781M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Hyperthreading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 multicore,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TurboBoost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(run fewer cores faster)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Core i3 (Nehalem)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383M+177M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GPU on second silicon die within package (at 2010 version)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Core i3, i5, i7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(Sandy Bridge)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997M </a:t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(i7 – 4 cores)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Cores and GPU within the same processor die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Core i3, i5, i7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(Ivy Bridge)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1400M   </a:t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(i7 – 4 cores)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Tri-gate transistors, much lower power consumption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Xeon E7 8800 V4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Broadwell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-EX)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&gt;5690M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(22 cores)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14nm technology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36DFD-932F-446F-80E0-02DEC2C3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784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Backwards Compatibility </a:t>
            </a:r>
            <a:r>
              <a:rPr lang="en-US" sz="1600" dirty="0"/>
              <a:t>The cause of, and solution to, all of life’s problems.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Programs that worked on one x86 processor should keep working on the next one</a:t>
            </a:r>
          </a:p>
          <a:p>
            <a:pPr lvl="1"/>
            <a:r>
              <a:rPr lang="en-US" dirty="0"/>
              <a:t>Old programs work on new processors, which makes upgrading possible</a:t>
            </a:r>
          </a:p>
          <a:p>
            <a:pPr lvl="1"/>
            <a:r>
              <a:rPr lang="en-US" dirty="0"/>
              <a:t>Even today’s x86-64 processors boot thinking they are 8086s!</a:t>
            </a:r>
            <a:br>
              <a:rPr lang="en-US" dirty="0"/>
            </a:br>
            <a:endParaRPr lang="en-US" dirty="0"/>
          </a:p>
          <a:p>
            <a:r>
              <a:rPr lang="en-US" dirty="0"/>
              <a:t>Adding powerful new features while keeping backwards compatibility is a careful balancing act</a:t>
            </a:r>
          </a:p>
          <a:p>
            <a:pPr lvl="1"/>
            <a:r>
              <a:rPr lang="en-US" dirty="0"/>
              <a:t>Backwards compatibility introduces a lot of constraints</a:t>
            </a:r>
          </a:p>
          <a:p>
            <a:pPr lvl="1"/>
            <a:r>
              <a:rPr lang="en-US" dirty="0"/>
              <a:t>May rule out “cleaner” designs that would break existing programs</a:t>
            </a:r>
          </a:p>
          <a:p>
            <a:pPr lvl="1"/>
            <a:r>
              <a:rPr lang="en-US" dirty="0"/>
              <a:t>The cause of some “surprising” aspects of the design of x86-64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“The x86 really isn't all that complex—it just doesn't make a lot of sense.”</a:t>
            </a:r>
            <a:br>
              <a:rPr lang="en-US" dirty="0"/>
            </a:br>
            <a:r>
              <a:rPr lang="en-US" dirty="0"/>
              <a:t>  — Mike Johnson (AMD's x86 architect), 1994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Not just a hardware thing!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05144-4B4F-4CCA-832F-EC785BE3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080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class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x86-64/EMT64: the current standard</a:t>
            </a:r>
          </a:p>
          <a:p>
            <a:pPr lvl="1"/>
            <a:r>
              <a:rPr lang="en-US" dirty="0"/>
              <a:t>Some asides on IA32: The traditional x86</a:t>
            </a:r>
          </a:p>
          <a:p>
            <a:r>
              <a:rPr lang="en-US" dirty="0"/>
              <a:t>Presentation</a:t>
            </a:r>
          </a:p>
          <a:p>
            <a:pPr lvl="1"/>
            <a:r>
              <a:rPr lang="en-US" dirty="0"/>
              <a:t>Book covers x86-64; web aside on IA32</a:t>
            </a:r>
          </a:p>
          <a:p>
            <a:pPr lvl="1"/>
            <a:r>
              <a:rPr lang="en-US" dirty="0"/>
              <a:t>Labs will be based on x86-64</a:t>
            </a:r>
          </a:p>
        </p:txBody>
      </p:sp>
      <p:pic>
        <p:nvPicPr>
          <p:cNvPr id="3" name="Picture 2" descr="Ivy-Bridge_Die_Labels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080" y="3429000"/>
            <a:ext cx="7132320" cy="2971800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17479A9-1658-481F-A4BF-258722B9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17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Assembly Languages</a:t>
            </a:r>
          </a:p>
          <a:p>
            <a:endParaRPr lang="en-US" dirty="0"/>
          </a:p>
          <a:p>
            <a:r>
              <a:rPr lang="en-US" b="1" dirty="0"/>
              <a:t>Registers</a:t>
            </a:r>
          </a:p>
          <a:p>
            <a:endParaRPr lang="en-US" dirty="0"/>
          </a:p>
          <a:p>
            <a:r>
              <a:rPr lang="en-US" dirty="0"/>
              <a:t>x86-64 Assembly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Move Instruction</a:t>
            </a:r>
          </a:p>
          <a:p>
            <a:pPr lvl="1"/>
            <a:r>
              <a:rPr lang="en-US" dirty="0"/>
              <a:t>Memory Addressing Modes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60295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4D712-3801-894A-ADFA-732103382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uses registers for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644A2-285E-5E4D-BB01-10716635D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406390">
              <a:spcBef>
                <a:spcPts val="640"/>
              </a:spcBef>
              <a:buSzPts val="2800"/>
            </a:pPr>
            <a:r>
              <a:rPr lang="en-US" dirty="0"/>
              <a:t>Unlike C, assembly doesn’t have variables as you know them</a:t>
            </a:r>
          </a:p>
          <a:p>
            <a:pPr indent="-406390">
              <a:spcBef>
                <a:spcPts val="640"/>
              </a:spcBef>
              <a:buSzPts val="2800"/>
            </a:pPr>
            <a:endParaRPr lang="en-US" dirty="0"/>
          </a:p>
          <a:p>
            <a:pPr indent="-406390">
              <a:spcBef>
                <a:spcPts val="0"/>
              </a:spcBef>
              <a:buSzPts val="2800"/>
            </a:pPr>
            <a:r>
              <a:rPr lang="en-US" dirty="0"/>
              <a:t>Instead, assembly uses </a:t>
            </a:r>
            <a:r>
              <a:rPr lang="en-US" i="1" dirty="0"/>
              <a:t>registers</a:t>
            </a:r>
            <a:r>
              <a:rPr lang="en-US" dirty="0"/>
              <a:t> to store values</a:t>
            </a:r>
          </a:p>
          <a:p>
            <a:pPr marL="50799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indent="-406390">
              <a:spcBef>
                <a:spcPts val="0"/>
              </a:spcBef>
              <a:buSzPts val="2800"/>
            </a:pPr>
            <a:r>
              <a:rPr lang="en-US" dirty="0"/>
              <a:t>Registers are:</a:t>
            </a:r>
          </a:p>
          <a:p>
            <a:pPr marL="914377" lvl="1" indent="-406390">
              <a:spcBef>
                <a:spcPts val="0"/>
              </a:spcBef>
              <a:buSzPts val="2800"/>
            </a:pPr>
            <a:r>
              <a:rPr lang="en-US" dirty="0"/>
              <a:t>Small memory chunks of a fixed size</a:t>
            </a:r>
          </a:p>
          <a:p>
            <a:pPr marL="914377" lvl="1" indent="-406390">
              <a:spcBef>
                <a:spcPts val="0"/>
              </a:spcBef>
              <a:buSzPts val="2800"/>
            </a:pPr>
            <a:r>
              <a:rPr lang="en-US" dirty="0"/>
              <a:t>Can be read or written</a:t>
            </a:r>
          </a:p>
          <a:p>
            <a:pPr marL="914377" lvl="1" indent="-406390">
              <a:spcBef>
                <a:spcPts val="0"/>
              </a:spcBef>
              <a:buSzPts val="2800"/>
            </a:pPr>
            <a:r>
              <a:rPr lang="en-US" dirty="0"/>
              <a:t>Limited in number</a:t>
            </a:r>
          </a:p>
          <a:p>
            <a:pPr marL="914377" lvl="1" indent="-406390">
              <a:spcBef>
                <a:spcPts val="0"/>
              </a:spcBef>
              <a:buSzPts val="2800"/>
            </a:pPr>
            <a:r>
              <a:rPr lang="en-US" dirty="0"/>
              <a:t>Very fast and low power to access</a:t>
            </a:r>
          </a:p>
          <a:p>
            <a:pPr marL="914377" lvl="1" indent="-406390">
              <a:spcBef>
                <a:spcPts val="0"/>
              </a:spcBef>
              <a:buSzPts val="2800"/>
            </a:pPr>
            <a:r>
              <a:rPr lang="en-US" dirty="0"/>
              <a:t>Don’t have types (just bits)</a:t>
            </a:r>
          </a:p>
          <a:p>
            <a:pPr marL="1447764" lvl="2" indent="-406390">
              <a:spcBef>
                <a:spcPts val="0"/>
              </a:spcBef>
              <a:buSzPts val="2800"/>
            </a:pPr>
            <a:r>
              <a:rPr lang="en-US" dirty="0"/>
              <a:t>The operation performed</a:t>
            </a:r>
            <a:br>
              <a:rPr lang="en-US" dirty="0"/>
            </a:br>
            <a:r>
              <a:rPr lang="en-US" dirty="0"/>
              <a:t>determines how contents are treated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76180-DBED-9A4D-B1AF-1250734E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19</a:t>
            </a:fld>
            <a:endParaRPr lang="en-US"/>
          </a:p>
        </p:txBody>
      </p:sp>
      <p:pic>
        <p:nvPicPr>
          <p:cNvPr id="5" name="Google Shape;416;g5c482c2159_0_10">
            <a:extLst>
              <a:ext uri="{FF2B5EF4-FFF2-40B4-BE49-F238E27FC236}">
                <a16:creationId xmlns:a16="http://schemas.microsoft.com/office/drawing/2014/main" id="{D1AF7A64-90AF-D042-9941-D699FF31FD5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79755" y="4354286"/>
            <a:ext cx="3947592" cy="18869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831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EBBD-2472-4937-AF8F-B3541CF3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F2ECE-726A-4646-A1E9-D17CD56EB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Pack Lab</a:t>
            </a:r>
          </a:p>
          <a:p>
            <a:pPr lvl="1"/>
            <a:r>
              <a:rPr lang="en-US" dirty="0"/>
              <a:t>Due in one week from today (Thursday, January 25)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haven’t yet, </a:t>
            </a:r>
            <a:r>
              <a:rPr lang="en-US" b="1" dirty="0"/>
              <a:t>get started right away</a:t>
            </a:r>
            <a:r>
              <a:rPr lang="en-US" dirty="0"/>
              <a:t>!</a:t>
            </a:r>
          </a:p>
          <a:p>
            <a:pPr lvl="2"/>
            <a:r>
              <a:rPr lang="en-US" dirty="0"/>
              <a:t>Lots of conceptually difficult parts to understand</a:t>
            </a:r>
          </a:p>
          <a:p>
            <a:pPr lvl="2"/>
            <a:r>
              <a:rPr lang="en-US" dirty="0"/>
              <a:t>Lots of C code to write, which you may have forgotten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Especially, make sure you don’t have issues logging into Moore</a:t>
            </a:r>
          </a:p>
          <a:p>
            <a:pPr lvl="2"/>
            <a:r>
              <a:rPr lang="en-US" dirty="0"/>
              <a:t>Takes ~24 hours to fix and we won’t be giving extensions for it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This assignment is 12.5% of your overall course grade, and takes at least that much effort</a:t>
            </a:r>
          </a:p>
          <a:p>
            <a:pPr lvl="2"/>
            <a:r>
              <a:rPr lang="en-US" dirty="0"/>
              <a:t>Not an “easier first assignment”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CF842-DA15-43E1-88CA-A83256BA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99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D979-1AB5-084C-8EC3-3B481C13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registers?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1045C-0E44-A34B-8449-8F72DB98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891" indent="-342891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Tradeoff between speed and availability</a:t>
            </a:r>
          </a:p>
          <a:p>
            <a:pPr marL="876278" lvl="1" indent="-342891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More registers can hold more variables</a:t>
            </a:r>
          </a:p>
          <a:p>
            <a:pPr marL="876278" lvl="1" indent="-342891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Simultaneously; all registers are slower</a:t>
            </a:r>
          </a:p>
          <a:p>
            <a:pPr marL="876278" lvl="1" indent="-342891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Also registers take physical space within the chip</a:t>
            </a:r>
          </a:p>
          <a:p>
            <a:pPr marL="742932" lvl="1" indent="-285744">
              <a:spcBef>
                <a:spcPts val="560"/>
              </a:spcBef>
              <a:buClr>
                <a:schemeClr val="dk1"/>
              </a:buClr>
              <a:buSzPts val="2800"/>
            </a:pPr>
            <a:endParaRPr lang="en-US" dirty="0"/>
          </a:p>
          <a:p>
            <a:pPr marL="342891" indent="-342891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dirty="0"/>
              <a:t>x86-64 has 16 registers (for integer operations)</a:t>
            </a:r>
          </a:p>
          <a:p>
            <a:pPr marL="876278" lvl="1" indent="-342891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dirty="0"/>
              <a:t>Historically only 8 registers 😱</a:t>
            </a:r>
          </a:p>
          <a:p>
            <a:pPr marL="876278" lvl="1" indent="-342891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dirty="0"/>
              <a:t>Added 8 more with 64-bit extensions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3525-CA1B-B547-AF80-5A9B286A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36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4ADA5-34D9-EA4F-9459-705B3742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big should each register be?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4D64-C5E6-FE4A-AD73-BC01A8806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Registers are usually the size of a </a:t>
            </a:r>
            <a:r>
              <a:rPr lang="en-US" i="1" dirty="0"/>
              <a:t>word</a:t>
            </a:r>
            <a:endParaRPr lang="en-US" dirty="0"/>
          </a:p>
          <a:p>
            <a:pPr lvl="1"/>
            <a:r>
              <a:rPr lang="en-US" dirty="0"/>
              <a:t>The natural unit of data for a processor</a:t>
            </a:r>
          </a:p>
          <a:p>
            <a:pPr lvl="1"/>
            <a:r>
              <a:rPr lang="en-US" dirty="0"/>
              <a:t>Width of the data type that a CPU can process in one instruction</a:t>
            </a:r>
          </a:p>
          <a:p>
            <a:pPr lvl="2"/>
            <a:r>
              <a:rPr lang="en-US" dirty="0"/>
              <a:t>Likely the size of its registers</a:t>
            </a:r>
          </a:p>
          <a:p>
            <a:pPr lvl="1"/>
            <a:r>
              <a:rPr lang="en-US" dirty="0"/>
              <a:t>Imprecise term that will inevitably slip into explanations</a:t>
            </a:r>
          </a:p>
          <a:p>
            <a:endParaRPr lang="en-US" dirty="0"/>
          </a:p>
          <a:p>
            <a:r>
              <a:rPr lang="en-US" dirty="0"/>
              <a:t>x86 processors started with 16-bit words</a:t>
            </a:r>
          </a:p>
          <a:p>
            <a:r>
              <a:rPr lang="en-US" dirty="0"/>
              <a:t>IA32 upgraded to 32-bit “double word” registers</a:t>
            </a:r>
          </a:p>
          <a:p>
            <a:r>
              <a:rPr lang="en-US" dirty="0"/>
              <a:t>x86-64 upgraded again 64-bit “quad word” registers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D6FF1-EF8C-D649-844C-57D6F920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68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18D6-B1DF-7345-90CA-F31D3ED9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x86-64 Integer Registers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4933E-E2CA-6C45-9EF5-128CBE2D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10A9E2-8A91-9945-86F8-255DD2EF4AE5}"/>
              </a:ext>
            </a:extLst>
          </p:cNvPr>
          <p:cNvGrpSpPr/>
          <p:nvPr/>
        </p:nvGrpSpPr>
        <p:grpSpPr>
          <a:xfrm>
            <a:off x="6763289" y="1784860"/>
            <a:ext cx="3948623" cy="3959904"/>
            <a:chOff x="4724400" y="1371600"/>
            <a:chExt cx="3556000" cy="356616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912F7DA-F397-F34C-9533-CF4F76C12F34}"/>
                </a:ext>
              </a:extLst>
            </p:cNvPr>
            <p:cNvGrpSpPr/>
            <p:nvPr/>
          </p:nvGrpSpPr>
          <p:grpSpPr>
            <a:xfrm>
              <a:off x="4724400" y="1371600"/>
              <a:ext cx="3556000" cy="365760"/>
              <a:chOff x="4724400" y="1143000"/>
              <a:chExt cx="3556000" cy="365760"/>
            </a:xfrm>
          </p:grpSpPr>
          <p:sp>
            <p:nvSpPr>
              <p:cNvPr id="28" name="Rectangle 14">
                <a:extLst>
                  <a:ext uri="{FF2B5EF4-FFF2-40B4-BE49-F238E27FC236}">
                    <a16:creationId xmlns:a16="http://schemas.microsoft.com/office/drawing/2014/main" id="{38E2B81F-C7BF-F84A-B51F-29181C41DFFF}"/>
                  </a:ext>
                </a:extLst>
              </p:cNvPr>
              <p:cNvSpPr>
                <a:spLocks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6515100" y="11811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%r8d</a:t>
                </a:r>
              </a:p>
            </p:txBody>
          </p:sp>
          <p:sp>
            <p:nvSpPr>
              <p:cNvPr id="29" name="Rectangle 22">
                <a:extLst>
                  <a:ext uri="{FF2B5EF4-FFF2-40B4-BE49-F238E27FC236}">
                    <a16:creationId xmlns:a16="http://schemas.microsoft.com/office/drawing/2014/main" id="{62D9EE21-22AD-3449-8196-97C482710B8A}"/>
                  </a:ext>
                </a:extLst>
              </p:cNvPr>
              <p:cNvSpPr>
                <a:spLocks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4724400" y="11430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%r8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CE1D26C-F966-5443-9954-EAE6A145E5F4}"/>
                </a:ext>
              </a:extLst>
            </p:cNvPr>
            <p:cNvGrpSpPr/>
            <p:nvPr/>
          </p:nvGrpSpPr>
          <p:grpSpPr>
            <a:xfrm>
              <a:off x="4724400" y="1828800"/>
              <a:ext cx="3556000" cy="365760"/>
              <a:chOff x="4724400" y="1752600"/>
              <a:chExt cx="3556000" cy="365760"/>
            </a:xfrm>
          </p:grpSpPr>
          <p:sp>
            <p:nvSpPr>
              <p:cNvPr id="26" name="Rectangle 15">
                <a:extLst>
                  <a:ext uri="{FF2B5EF4-FFF2-40B4-BE49-F238E27FC236}">
                    <a16:creationId xmlns:a16="http://schemas.microsoft.com/office/drawing/2014/main" id="{1F674D4B-F278-0548-9240-6FBCB436D21B}"/>
                  </a:ext>
                </a:extLst>
              </p:cNvPr>
              <p:cNvSpPr>
                <a:spLocks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6515100" y="17907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%r9d</a:t>
                </a:r>
              </a:p>
            </p:txBody>
          </p:sp>
          <p:sp>
            <p:nvSpPr>
              <p:cNvPr id="27" name="Rectangle 23">
                <a:extLst>
                  <a:ext uri="{FF2B5EF4-FFF2-40B4-BE49-F238E27FC236}">
                    <a16:creationId xmlns:a16="http://schemas.microsoft.com/office/drawing/2014/main" id="{640705DB-70C0-F84F-89DA-09960161E3DD}"/>
                  </a:ext>
                </a:extLst>
              </p:cNvPr>
              <p:cNvSpPr>
                <a:spLocks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4724400" y="17526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%r9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9495AC1-481F-2741-9BEC-4A9DF24EBA9F}"/>
                </a:ext>
              </a:extLst>
            </p:cNvPr>
            <p:cNvGrpSpPr/>
            <p:nvPr/>
          </p:nvGrpSpPr>
          <p:grpSpPr>
            <a:xfrm>
              <a:off x="4724400" y="2286000"/>
              <a:ext cx="3556000" cy="365760"/>
              <a:chOff x="4724400" y="2362200"/>
              <a:chExt cx="3556000" cy="365760"/>
            </a:xfrm>
          </p:grpSpPr>
          <p:sp>
            <p:nvSpPr>
              <p:cNvPr id="24" name="Rectangle 16">
                <a:extLst>
                  <a:ext uri="{FF2B5EF4-FFF2-40B4-BE49-F238E27FC236}">
                    <a16:creationId xmlns:a16="http://schemas.microsoft.com/office/drawing/2014/main" id="{F264A4E3-04B9-FE4C-AC2E-EED949B3FF76}"/>
                  </a:ext>
                </a:extLst>
              </p:cNvPr>
              <p:cNvSpPr>
                <a:spLocks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6515100" y="24003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%r10d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57A05B3-DAD8-DD45-99C8-1EAC0B6DAD96}"/>
                  </a:ext>
                </a:extLst>
              </p:cNvPr>
              <p:cNvSpPr>
                <a:spLocks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4724400" y="23622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%r10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A7A1D90-9C8D-0449-873B-0AD4BCD0AEE6}"/>
                </a:ext>
              </a:extLst>
            </p:cNvPr>
            <p:cNvGrpSpPr/>
            <p:nvPr/>
          </p:nvGrpSpPr>
          <p:grpSpPr>
            <a:xfrm>
              <a:off x="4724400" y="2743200"/>
              <a:ext cx="3556000" cy="365760"/>
              <a:chOff x="4724400" y="2971800"/>
              <a:chExt cx="3556000" cy="365760"/>
            </a:xfrm>
          </p:grpSpPr>
          <p:sp>
            <p:nvSpPr>
              <p:cNvPr id="22" name="Rectangle 17">
                <a:extLst>
                  <a:ext uri="{FF2B5EF4-FFF2-40B4-BE49-F238E27FC236}">
                    <a16:creationId xmlns:a16="http://schemas.microsoft.com/office/drawing/2014/main" id="{12262913-E0C2-C344-AB57-059DF08DB679}"/>
                  </a:ext>
                </a:extLst>
              </p:cNvPr>
              <p:cNvSpPr>
                <a:spLocks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6515100" y="30099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%r11d</a:t>
                </a:r>
              </a:p>
            </p:txBody>
          </p:sp>
          <p:sp>
            <p:nvSpPr>
              <p:cNvPr id="23" name="Rectangle 25">
                <a:extLst>
                  <a:ext uri="{FF2B5EF4-FFF2-40B4-BE49-F238E27FC236}">
                    <a16:creationId xmlns:a16="http://schemas.microsoft.com/office/drawing/2014/main" id="{B117433C-B11F-6B43-84B7-7ABD36A00CD4}"/>
                  </a:ext>
                </a:extLst>
              </p:cNvPr>
              <p:cNvSpPr>
                <a:spLocks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4724400" y="29718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%r11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A0456AB-F4AE-CC48-BC9C-EBF61B74035B}"/>
                </a:ext>
              </a:extLst>
            </p:cNvPr>
            <p:cNvGrpSpPr/>
            <p:nvPr/>
          </p:nvGrpSpPr>
          <p:grpSpPr>
            <a:xfrm>
              <a:off x="4724400" y="3200400"/>
              <a:ext cx="3556000" cy="365760"/>
              <a:chOff x="4724400" y="3581400"/>
              <a:chExt cx="3556000" cy="365760"/>
            </a:xfrm>
          </p:grpSpPr>
          <p:sp>
            <p:nvSpPr>
              <p:cNvPr id="20" name="Rectangle 18">
                <a:extLst>
                  <a:ext uri="{FF2B5EF4-FFF2-40B4-BE49-F238E27FC236}">
                    <a16:creationId xmlns:a16="http://schemas.microsoft.com/office/drawing/2014/main" id="{6456B1E5-EB48-B942-82DD-D5EEC2334904}"/>
                  </a:ext>
                </a:extLst>
              </p:cNvPr>
              <p:cNvSpPr>
                <a:spLocks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6515100" y="36195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%r12d</a:t>
                </a:r>
              </a:p>
            </p:txBody>
          </p:sp>
          <p:sp>
            <p:nvSpPr>
              <p:cNvPr id="21" name="Rectangle 26">
                <a:extLst>
                  <a:ext uri="{FF2B5EF4-FFF2-40B4-BE49-F238E27FC236}">
                    <a16:creationId xmlns:a16="http://schemas.microsoft.com/office/drawing/2014/main" id="{7317E3E1-644A-264C-B636-FE1C2CB3DB22}"/>
                  </a:ext>
                </a:extLst>
              </p:cNvPr>
              <p:cNvSpPr>
                <a:spLocks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724400" y="35814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%r12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DCC5A79-687E-2C4A-BCAA-5C92995CF16A}"/>
                </a:ext>
              </a:extLst>
            </p:cNvPr>
            <p:cNvGrpSpPr/>
            <p:nvPr/>
          </p:nvGrpSpPr>
          <p:grpSpPr>
            <a:xfrm>
              <a:off x="4724400" y="3657600"/>
              <a:ext cx="3556000" cy="365760"/>
              <a:chOff x="4724400" y="4191000"/>
              <a:chExt cx="3556000" cy="365760"/>
            </a:xfrm>
          </p:grpSpPr>
          <p:sp>
            <p:nvSpPr>
              <p:cNvPr id="18" name="Rectangle 19">
                <a:extLst>
                  <a:ext uri="{FF2B5EF4-FFF2-40B4-BE49-F238E27FC236}">
                    <a16:creationId xmlns:a16="http://schemas.microsoft.com/office/drawing/2014/main" id="{345DA7FC-96D7-3D40-B621-ECB77853B5F8}"/>
                  </a:ext>
                </a:extLst>
              </p:cNvPr>
              <p:cNvSpPr>
                <a:spLocks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6515100" y="42291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%r13d</a:t>
                </a:r>
              </a:p>
            </p:txBody>
          </p:sp>
          <p:sp>
            <p:nvSpPr>
              <p:cNvPr id="19" name="Rectangle 27">
                <a:extLst>
                  <a:ext uri="{FF2B5EF4-FFF2-40B4-BE49-F238E27FC236}">
                    <a16:creationId xmlns:a16="http://schemas.microsoft.com/office/drawing/2014/main" id="{F25DAF6A-5D66-EF48-BB9D-2BF931759219}"/>
                  </a:ext>
                </a:extLst>
              </p:cNvPr>
              <p:cNvSpPr>
                <a:spLocks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724400" y="41910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%r13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259A60-8D85-5B45-B190-36DD5919586D}"/>
                </a:ext>
              </a:extLst>
            </p:cNvPr>
            <p:cNvGrpSpPr/>
            <p:nvPr/>
          </p:nvGrpSpPr>
          <p:grpSpPr>
            <a:xfrm>
              <a:off x="4724400" y="4114800"/>
              <a:ext cx="3556000" cy="365760"/>
              <a:chOff x="4724400" y="4800600"/>
              <a:chExt cx="3556000" cy="365760"/>
            </a:xfrm>
          </p:grpSpPr>
          <p:sp>
            <p:nvSpPr>
              <p:cNvPr id="16" name="Rectangle 20">
                <a:extLst>
                  <a:ext uri="{FF2B5EF4-FFF2-40B4-BE49-F238E27FC236}">
                    <a16:creationId xmlns:a16="http://schemas.microsoft.com/office/drawing/2014/main" id="{FC01F407-877B-0145-9313-89B8008EE262}"/>
                  </a:ext>
                </a:extLst>
              </p:cNvPr>
              <p:cNvSpPr>
                <a:spLocks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6515100" y="48387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%r14d</a:t>
                </a:r>
              </a:p>
            </p:txBody>
          </p:sp>
          <p:sp>
            <p:nvSpPr>
              <p:cNvPr id="17" name="Rectangle 28">
                <a:extLst>
                  <a:ext uri="{FF2B5EF4-FFF2-40B4-BE49-F238E27FC236}">
                    <a16:creationId xmlns:a16="http://schemas.microsoft.com/office/drawing/2014/main" id="{9BCC4080-920B-B34C-AA00-5EB70EBDD889}"/>
                  </a:ext>
                </a:extLst>
              </p:cNvPr>
              <p:cNvSpPr>
                <a:spLocks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724400" y="48006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%r14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062E750-FBAC-3347-9655-2A0BEB9F19E3}"/>
                </a:ext>
              </a:extLst>
            </p:cNvPr>
            <p:cNvGrpSpPr/>
            <p:nvPr/>
          </p:nvGrpSpPr>
          <p:grpSpPr>
            <a:xfrm>
              <a:off x="4724400" y="4572000"/>
              <a:ext cx="3556000" cy="365760"/>
              <a:chOff x="4724400" y="5410200"/>
              <a:chExt cx="3556000" cy="365760"/>
            </a:xfrm>
          </p:grpSpPr>
          <p:sp>
            <p:nvSpPr>
              <p:cNvPr id="14" name="Rectangle 21">
                <a:extLst>
                  <a:ext uri="{FF2B5EF4-FFF2-40B4-BE49-F238E27FC236}">
                    <a16:creationId xmlns:a16="http://schemas.microsoft.com/office/drawing/2014/main" id="{756B791C-E605-BC4B-B884-14808CC711F6}"/>
                  </a:ext>
                </a:extLst>
              </p:cNvPr>
              <p:cNvSpPr>
                <a:spLocks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6515100" y="54483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%r15d</a:t>
                </a:r>
              </a:p>
            </p:txBody>
          </p:sp>
          <p:sp>
            <p:nvSpPr>
              <p:cNvPr id="15" name="Rectangle 29">
                <a:extLst>
                  <a:ext uri="{FF2B5EF4-FFF2-40B4-BE49-F238E27FC236}">
                    <a16:creationId xmlns:a16="http://schemas.microsoft.com/office/drawing/2014/main" id="{40D9505A-DB5D-2449-AECC-193BB0066BE8}"/>
                  </a:ext>
                </a:extLst>
              </p:cNvPr>
              <p:cNvSpPr>
                <a:spLocks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724400" y="54102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%r15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ADF1739-E2B1-6440-8638-1718422EAAAC}"/>
              </a:ext>
            </a:extLst>
          </p:cNvPr>
          <p:cNvGrpSpPr/>
          <p:nvPr/>
        </p:nvGrpSpPr>
        <p:grpSpPr>
          <a:xfrm>
            <a:off x="1334036" y="1784860"/>
            <a:ext cx="3949187" cy="3959904"/>
            <a:chOff x="761492" y="1371600"/>
            <a:chExt cx="3556508" cy="356616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D819B5F-F1F0-5C4A-AFDC-F6411BDB0450}"/>
                </a:ext>
              </a:extLst>
            </p:cNvPr>
            <p:cNvGrpSpPr/>
            <p:nvPr/>
          </p:nvGrpSpPr>
          <p:grpSpPr>
            <a:xfrm>
              <a:off x="762000" y="4114800"/>
              <a:ext cx="3556000" cy="365760"/>
              <a:chOff x="762000" y="4800600"/>
              <a:chExt cx="3556000" cy="365760"/>
            </a:xfrm>
          </p:grpSpPr>
          <p:sp>
            <p:nvSpPr>
              <p:cNvPr id="53" name="Rectangle 1">
                <a:extLst>
                  <a:ext uri="{FF2B5EF4-FFF2-40B4-BE49-F238E27FC236}">
                    <a16:creationId xmlns:a16="http://schemas.microsoft.com/office/drawing/2014/main" id="{F71637C7-54A2-0740-A93A-E65D147C0DA9}"/>
                  </a:ext>
                </a:extLst>
              </p:cNvPr>
              <p:cNvSpPr>
                <a:spLocks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762000" y="48006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rsp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54" name="Rectangle 12">
                <a:extLst>
                  <a:ext uri="{FF2B5EF4-FFF2-40B4-BE49-F238E27FC236}">
                    <a16:creationId xmlns:a16="http://schemas.microsoft.com/office/drawing/2014/main" id="{02DB611C-626C-0342-95C8-6F37D836D6C5}"/>
                  </a:ext>
                </a:extLst>
              </p:cNvPr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2552700" y="4838700"/>
                <a:ext cx="1764792" cy="292608"/>
              </a:xfrm>
              <a:prstGeom prst="rect">
                <a:avLst/>
              </a:prstGeom>
              <a:solidFill>
                <a:schemeClr val="bg2">
                  <a:lumMod val="85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esp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536DE26-AE30-C248-9131-4020665524E9}"/>
                </a:ext>
              </a:extLst>
            </p:cNvPr>
            <p:cNvGrpSpPr/>
            <p:nvPr/>
          </p:nvGrpSpPr>
          <p:grpSpPr>
            <a:xfrm>
              <a:off x="762000" y="1371600"/>
              <a:ext cx="3556000" cy="365760"/>
              <a:chOff x="762000" y="1143000"/>
              <a:chExt cx="3556000" cy="365760"/>
            </a:xfrm>
          </p:grpSpPr>
          <p:sp>
            <p:nvSpPr>
              <p:cNvPr id="51" name="Rectangle 6">
                <a:extLst>
                  <a:ext uri="{FF2B5EF4-FFF2-40B4-BE49-F238E27FC236}">
                    <a16:creationId xmlns:a16="http://schemas.microsoft.com/office/drawing/2014/main" id="{1B6DC70B-A864-FD4B-9E3F-32094D1274A8}"/>
                  </a:ext>
                </a:extLst>
              </p:cNvPr>
              <p:cNvSpPr>
                <a:spLocks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552700" y="11811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eax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52" name="Rectangle 30">
                <a:extLst>
                  <a:ext uri="{FF2B5EF4-FFF2-40B4-BE49-F238E27FC236}">
                    <a16:creationId xmlns:a16="http://schemas.microsoft.com/office/drawing/2014/main" id="{E1F5A188-D7BE-9D48-84BA-4E9A8A7789F4}"/>
                  </a:ext>
                </a:extLst>
              </p:cNvPr>
              <p:cNvSpPr>
                <a:spLocks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762000" y="11430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rax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B06AD48-EEE3-F044-9406-31405A61B4BB}"/>
                </a:ext>
              </a:extLst>
            </p:cNvPr>
            <p:cNvGrpSpPr/>
            <p:nvPr/>
          </p:nvGrpSpPr>
          <p:grpSpPr>
            <a:xfrm>
              <a:off x="762000" y="1828800"/>
              <a:ext cx="3556000" cy="365760"/>
              <a:chOff x="762000" y="1752600"/>
              <a:chExt cx="3556000" cy="365760"/>
            </a:xfrm>
          </p:grpSpPr>
          <p:sp>
            <p:nvSpPr>
              <p:cNvPr id="49" name="Rectangle 7">
                <a:extLst>
                  <a:ext uri="{FF2B5EF4-FFF2-40B4-BE49-F238E27FC236}">
                    <a16:creationId xmlns:a16="http://schemas.microsoft.com/office/drawing/2014/main" id="{B0DF8200-AFC3-D743-966C-EB92E03A2BA8}"/>
                  </a:ext>
                </a:extLst>
              </p:cNvPr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552700" y="17907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ebx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50" name="Rectangle 31">
                <a:extLst>
                  <a:ext uri="{FF2B5EF4-FFF2-40B4-BE49-F238E27FC236}">
                    <a16:creationId xmlns:a16="http://schemas.microsoft.com/office/drawing/2014/main" id="{CF45E857-22BF-D44A-91E1-B52EC02A9652}"/>
                  </a:ext>
                </a:extLst>
              </p:cNvPr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62000" y="17526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rbx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3A3FA54-3D4A-434F-8F6E-E56864AC0511}"/>
                </a:ext>
              </a:extLst>
            </p:cNvPr>
            <p:cNvGrpSpPr/>
            <p:nvPr/>
          </p:nvGrpSpPr>
          <p:grpSpPr>
            <a:xfrm>
              <a:off x="762000" y="2286000"/>
              <a:ext cx="3556000" cy="365760"/>
              <a:chOff x="762000" y="2362200"/>
              <a:chExt cx="3556000" cy="365760"/>
            </a:xfrm>
          </p:grpSpPr>
          <p:sp>
            <p:nvSpPr>
              <p:cNvPr id="47" name="Rectangle 8">
                <a:extLst>
                  <a:ext uri="{FF2B5EF4-FFF2-40B4-BE49-F238E27FC236}">
                    <a16:creationId xmlns:a16="http://schemas.microsoft.com/office/drawing/2014/main" id="{4E2475B3-D89A-D044-8FDF-C8E92A042726}"/>
                  </a:ext>
                </a:extLst>
              </p:cNvPr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552700" y="24003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ecx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48" name="Rectangle 32">
                <a:extLst>
                  <a:ext uri="{FF2B5EF4-FFF2-40B4-BE49-F238E27FC236}">
                    <a16:creationId xmlns:a16="http://schemas.microsoft.com/office/drawing/2014/main" id="{60684842-CC11-174D-9ABA-9BCEB71AD996}"/>
                  </a:ext>
                </a:extLst>
              </p:cNvPr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62000" y="23622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rcx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D5EBF82-52A8-FA41-B53C-22556011EA47}"/>
                </a:ext>
              </a:extLst>
            </p:cNvPr>
            <p:cNvGrpSpPr/>
            <p:nvPr/>
          </p:nvGrpSpPr>
          <p:grpSpPr>
            <a:xfrm>
              <a:off x="762000" y="2743200"/>
              <a:ext cx="3556000" cy="365760"/>
              <a:chOff x="762000" y="2971800"/>
              <a:chExt cx="3556000" cy="365760"/>
            </a:xfrm>
          </p:grpSpPr>
          <p:sp>
            <p:nvSpPr>
              <p:cNvPr id="45" name="Rectangle 9">
                <a:extLst>
                  <a:ext uri="{FF2B5EF4-FFF2-40B4-BE49-F238E27FC236}">
                    <a16:creationId xmlns:a16="http://schemas.microsoft.com/office/drawing/2014/main" id="{6D38FDBD-DBE0-A346-BA7F-56EF037727C5}"/>
                  </a:ext>
                </a:extLst>
              </p:cNvPr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2552700" y="30099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edx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46" name="Rectangle 33">
                <a:extLst>
                  <a:ext uri="{FF2B5EF4-FFF2-40B4-BE49-F238E27FC236}">
                    <a16:creationId xmlns:a16="http://schemas.microsoft.com/office/drawing/2014/main" id="{BC0D7DC8-41FF-0346-9D6D-E1F0CD20D8DC}"/>
                  </a:ext>
                </a:extLst>
              </p:cNvPr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62000" y="29718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rdx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9D8E2F5-F1B8-A345-B074-D656FF38337F}"/>
                </a:ext>
              </a:extLst>
            </p:cNvPr>
            <p:cNvGrpSpPr/>
            <p:nvPr/>
          </p:nvGrpSpPr>
          <p:grpSpPr>
            <a:xfrm>
              <a:off x="762000" y="3200400"/>
              <a:ext cx="3556000" cy="365760"/>
              <a:chOff x="762000" y="3581400"/>
              <a:chExt cx="3556000" cy="365760"/>
            </a:xfrm>
          </p:grpSpPr>
          <p:sp>
            <p:nvSpPr>
              <p:cNvPr id="43" name="Rectangle 10">
                <a:extLst>
                  <a:ext uri="{FF2B5EF4-FFF2-40B4-BE49-F238E27FC236}">
                    <a16:creationId xmlns:a16="http://schemas.microsoft.com/office/drawing/2014/main" id="{06895A22-EB3A-FC4C-AECF-9ED643F4D349}"/>
                  </a:ext>
                </a:extLst>
              </p:cNvPr>
              <p:cNvSpPr>
                <a:spLocks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552700" y="36195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esi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44" name="Rectangle 34">
                <a:extLst>
                  <a:ext uri="{FF2B5EF4-FFF2-40B4-BE49-F238E27FC236}">
                    <a16:creationId xmlns:a16="http://schemas.microsoft.com/office/drawing/2014/main" id="{EB5912A3-B38D-434E-B450-FC133F4187F2}"/>
                  </a:ext>
                </a:extLst>
              </p:cNvPr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62000" y="35814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rsi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197EEFE-744B-CC46-BC05-CDCD5094CB04}"/>
                </a:ext>
              </a:extLst>
            </p:cNvPr>
            <p:cNvGrpSpPr/>
            <p:nvPr/>
          </p:nvGrpSpPr>
          <p:grpSpPr>
            <a:xfrm>
              <a:off x="762000" y="3657600"/>
              <a:ext cx="3556000" cy="365760"/>
              <a:chOff x="762000" y="4191000"/>
              <a:chExt cx="3556000" cy="365760"/>
            </a:xfrm>
          </p:grpSpPr>
          <p:sp>
            <p:nvSpPr>
              <p:cNvPr id="41" name="Rectangle 11">
                <a:extLst>
                  <a:ext uri="{FF2B5EF4-FFF2-40B4-BE49-F238E27FC236}">
                    <a16:creationId xmlns:a16="http://schemas.microsoft.com/office/drawing/2014/main" id="{6D80E198-AA06-8140-BCA2-37AD6F8C3F18}"/>
                  </a:ext>
                </a:extLst>
              </p:cNvPr>
              <p:cNvSpPr>
                <a:spLocks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2552700" y="42291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edi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42" name="Rectangle 35">
                <a:extLst>
                  <a:ext uri="{FF2B5EF4-FFF2-40B4-BE49-F238E27FC236}">
                    <a16:creationId xmlns:a16="http://schemas.microsoft.com/office/drawing/2014/main" id="{83D204D3-34D0-7F47-85F4-3DB01C499E24}"/>
                  </a:ext>
                </a:extLst>
              </p:cNvPr>
              <p:cNvSpPr>
                <a:spLocks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62000" y="41910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rdi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63B1C77-E85C-9A4E-B5F8-221222A46CFF}"/>
                </a:ext>
              </a:extLst>
            </p:cNvPr>
            <p:cNvGrpSpPr/>
            <p:nvPr/>
          </p:nvGrpSpPr>
          <p:grpSpPr>
            <a:xfrm>
              <a:off x="761492" y="4572000"/>
              <a:ext cx="3556000" cy="365760"/>
              <a:chOff x="762000" y="5410200"/>
              <a:chExt cx="3556000" cy="365760"/>
            </a:xfrm>
          </p:grpSpPr>
          <p:sp>
            <p:nvSpPr>
              <p:cNvPr id="39" name="Rectangle 13">
                <a:extLst>
                  <a:ext uri="{FF2B5EF4-FFF2-40B4-BE49-F238E27FC236}">
                    <a16:creationId xmlns:a16="http://schemas.microsoft.com/office/drawing/2014/main" id="{0C5AD7BE-965D-6244-B797-1B892353C587}"/>
                  </a:ext>
                </a:extLst>
              </p:cNvPr>
              <p:cNvSpPr>
                <a:spLocks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2552700" y="54356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ebp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40" name="Rectangle 36">
                <a:extLst>
                  <a:ext uri="{FF2B5EF4-FFF2-40B4-BE49-F238E27FC236}">
                    <a16:creationId xmlns:a16="http://schemas.microsoft.com/office/drawing/2014/main" id="{D8BF209C-7794-5F4D-BADA-3D497D2A45D4}"/>
                  </a:ext>
                </a:extLst>
              </p:cNvPr>
              <p:cNvSpPr>
                <a:spLocks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762000" y="54102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rbp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841278F-5AD6-D343-A4F7-1C56AFD44FF4}"/>
              </a:ext>
            </a:extLst>
          </p:cNvPr>
          <p:cNvGrpSpPr/>
          <p:nvPr/>
        </p:nvGrpSpPr>
        <p:grpSpPr>
          <a:xfrm>
            <a:off x="2525486" y="993403"/>
            <a:ext cx="5025473" cy="966389"/>
            <a:chOff x="1894114" y="745052"/>
            <a:chExt cx="3769105" cy="72479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80AF6CA-0D7E-9549-9F0C-210949402592}"/>
                </a:ext>
              </a:extLst>
            </p:cNvPr>
            <p:cNvSpPr txBox="1"/>
            <p:nvPr/>
          </p:nvSpPr>
          <p:spPr>
            <a:xfrm>
              <a:off x="2914170" y="745052"/>
              <a:ext cx="2749049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64-bit names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617E452-1692-EF4E-937E-3626110FA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4114" y="1063229"/>
              <a:ext cx="1060528" cy="406615"/>
            </a:xfrm>
            <a:prstGeom prst="straightConnector1">
              <a:avLst/>
            </a:prstGeom>
            <a:ln w="571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7EE1827-C43C-774C-8B35-BDE342998987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>
              <a:off x="4288695" y="1091301"/>
              <a:ext cx="683355" cy="378543"/>
            </a:xfrm>
            <a:prstGeom prst="straightConnector1">
              <a:avLst/>
            </a:prstGeom>
            <a:ln w="571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08D5690-635A-C740-BF00-55F3CDC4F5E4}"/>
              </a:ext>
            </a:extLst>
          </p:cNvPr>
          <p:cNvGrpSpPr/>
          <p:nvPr/>
        </p:nvGrpSpPr>
        <p:grpSpPr>
          <a:xfrm>
            <a:off x="4376061" y="5744771"/>
            <a:ext cx="4361540" cy="763373"/>
            <a:chOff x="3282045" y="4308573"/>
            <a:chExt cx="3271155" cy="572529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66C8250-0A00-D14A-9C9A-3751A0C0985E}"/>
                </a:ext>
              </a:extLst>
            </p:cNvPr>
            <p:cNvSpPr txBox="1"/>
            <p:nvPr/>
          </p:nvSpPr>
          <p:spPr>
            <a:xfrm>
              <a:off x="3804150" y="4534853"/>
              <a:ext cx="1698579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32-bit names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D3D97D2-741F-344D-8F32-660ABF05C14E}"/>
                </a:ext>
              </a:extLst>
            </p:cNvPr>
            <p:cNvCxnSpPr>
              <a:cxnSpLocks/>
              <a:stCxn id="56" idx="1"/>
            </p:cNvCxnSpPr>
            <p:nvPr/>
          </p:nvCxnSpPr>
          <p:spPr>
            <a:xfrm flipH="1" flipV="1">
              <a:off x="3282045" y="4384725"/>
              <a:ext cx="522105" cy="323253"/>
            </a:xfrm>
            <a:prstGeom prst="straightConnector1">
              <a:avLst/>
            </a:prstGeom>
            <a:ln w="571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A3EAA80-EFA9-D145-AE74-A90980C868F4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5296471" y="4308573"/>
              <a:ext cx="1256729" cy="410946"/>
            </a:xfrm>
            <a:prstGeom prst="straightConnector1">
              <a:avLst/>
            </a:prstGeom>
            <a:ln w="571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5777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15D0F-872B-CA4C-96C3-E4A319A5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Register Purposes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BD050-E1E5-9745-A579-9D10FF338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799" y="1644481"/>
            <a:ext cx="5943599" cy="42641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Accumulate</a:t>
            </a:r>
          </a:p>
          <a:p>
            <a:pPr marL="0" indent="0">
              <a:buNone/>
            </a:pPr>
            <a:r>
              <a:rPr lang="en-US" dirty="0"/>
              <a:t>Base</a:t>
            </a:r>
          </a:p>
          <a:p>
            <a:pPr marL="0" indent="0">
              <a:buNone/>
            </a:pPr>
            <a:r>
              <a:rPr lang="en-US" dirty="0"/>
              <a:t>Counter</a:t>
            </a:r>
          </a:p>
          <a:p>
            <a:pPr marL="0" indent="0">
              <a:buNone/>
            </a:pPr>
            <a:r>
              <a:rPr lang="en-US" dirty="0"/>
              <a:t>Data</a:t>
            </a:r>
          </a:p>
          <a:p>
            <a:pPr marL="0" indent="0">
              <a:buNone/>
            </a:pPr>
            <a:r>
              <a:rPr lang="en-US" dirty="0"/>
              <a:t>Source Index</a:t>
            </a:r>
          </a:p>
          <a:p>
            <a:pPr marL="0" indent="0">
              <a:buNone/>
            </a:pPr>
            <a:r>
              <a:rPr lang="en-US" dirty="0"/>
              <a:t>Destination Index</a:t>
            </a:r>
          </a:p>
          <a:p>
            <a:pPr marL="0" indent="0">
              <a:buNone/>
            </a:pPr>
            <a:r>
              <a:rPr lang="en-US" dirty="0"/>
              <a:t>Stack Pointer (still important)</a:t>
            </a:r>
          </a:p>
          <a:p>
            <a:pPr marL="0" indent="0">
              <a:buNone/>
            </a:pPr>
            <a:r>
              <a:rPr lang="en-US" dirty="0"/>
              <a:t>Base Pointer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71DF6-A577-2043-94D0-64827BE1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61EDFC7-9A83-4F4D-83D4-52F19DA28E10}"/>
              </a:ext>
            </a:extLst>
          </p:cNvPr>
          <p:cNvGrpSpPr/>
          <p:nvPr/>
        </p:nvGrpSpPr>
        <p:grpSpPr>
          <a:xfrm>
            <a:off x="1334036" y="1600201"/>
            <a:ext cx="4133345" cy="4144563"/>
            <a:chOff x="761492" y="1371600"/>
            <a:chExt cx="3556508" cy="356616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7031F0E-DD75-F740-8F6F-E1B31B411601}"/>
                </a:ext>
              </a:extLst>
            </p:cNvPr>
            <p:cNvGrpSpPr/>
            <p:nvPr/>
          </p:nvGrpSpPr>
          <p:grpSpPr>
            <a:xfrm>
              <a:off x="762000" y="4114800"/>
              <a:ext cx="3556000" cy="365760"/>
              <a:chOff x="762000" y="4800600"/>
              <a:chExt cx="3556000" cy="365760"/>
            </a:xfrm>
          </p:grpSpPr>
          <p:sp>
            <p:nvSpPr>
              <p:cNvPr id="28" name="Rectangle 1">
                <a:extLst>
                  <a:ext uri="{FF2B5EF4-FFF2-40B4-BE49-F238E27FC236}">
                    <a16:creationId xmlns:a16="http://schemas.microsoft.com/office/drawing/2014/main" id="{AFC5C8E7-F148-D048-9B39-D521F5E23957}"/>
                  </a:ext>
                </a:extLst>
              </p:cNvPr>
              <p:cNvSpPr>
                <a:spLocks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762000" y="4800600"/>
                <a:ext cx="3556000" cy="3657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rsp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29" name="Rectangle 12">
                <a:extLst>
                  <a:ext uri="{FF2B5EF4-FFF2-40B4-BE49-F238E27FC236}">
                    <a16:creationId xmlns:a16="http://schemas.microsoft.com/office/drawing/2014/main" id="{C38B535D-0A5C-2A45-A49D-030E51622605}"/>
                  </a:ext>
                </a:extLst>
              </p:cNvPr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2552700" y="4838700"/>
                <a:ext cx="1764792" cy="29260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esp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94381D8-5220-6942-BCD4-00707F663ED5}"/>
                </a:ext>
              </a:extLst>
            </p:cNvPr>
            <p:cNvGrpSpPr/>
            <p:nvPr/>
          </p:nvGrpSpPr>
          <p:grpSpPr>
            <a:xfrm>
              <a:off x="762000" y="1371600"/>
              <a:ext cx="3556000" cy="365760"/>
              <a:chOff x="762000" y="1143000"/>
              <a:chExt cx="3556000" cy="365760"/>
            </a:xfrm>
          </p:grpSpPr>
          <p:sp>
            <p:nvSpPr>
              <p:cNvPr id="26" name="Rectangle 6">
                <a:extLst>
                  <a:ext uri="{FF2B5EF4-FFF2-40B4-BE49-F238E27FC236}">
                    <a16:creationId xmlns:a16="http://schemas.microsoft.com/office/drawing/2014/main" id="{551849C1-F7D5-6849-8A64-535B0C225363}"/>
                  </a:ext>
                </a:extLst>
              </p:cNvPr>
              <p:cNvSpPr>
                <a:spLocks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552700" y="11811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eax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27" name="Rectangle 30">
                <a:extLst>
                  <a:ext uri="{FF2B5EF4-FFF2-40B4-BE49-F238E27FC236}">
                    <a16:creationId xmlns:a16="http://schemas.microsoft.com/office/drawing/2014/main" id="{2F73CA2C-DF61-6B46-AC61-2EDB12BCB332}"/>
                  </a:ext>
                </a:extLst>
              </p:cNvPr>
              <p:cNvSpPr>
                <a:spLocks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762000" y="11430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rax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DCF9C6-973A-9F41-A0ED-6DBA717491FC}"/>
                </a:ext>
              </a:extLst>
            </p:cNvPr>
            <p:cNvGrpSpPr/>
            <p:nvPr/>
          </p:nvGrpSpPr>
          <p:grpSpPr>
            <a:xfrm>
              <a:off x="762000" y="1828800"/>
              <a:ext cx="3556000" cy="365760"/>
              <a:chOff x="762000" y="1752600"/>
              <a:chExt cx="3556000" cy="365760"/>
            </a:xfrm>
          </p:grpSpPr>
          <p:sp>
            <p:nvSpPr>
              <p:cNvPr id="24" name="Rectangle 7">
                <a:extLst>
                  <a:ext uri="{FF2B5EF4-FFF2-40B4-BE49-F238E27FC236}">
                    <a16:creationId xmlns:a16="http://schemas.microsoft.com/office/drawing/2014/main" id="{D01FD2B3-3FF8-0A43-8F10-D61D5C278753}"/>
                  </a:ext>
                </a:extLst>
              </p:cNvPr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552700" y="17907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ebx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25" name="Rectangle 31">
                <a:extLst>
                  <a:ext uri="{FF2B5EF4-FFF2-40B4-BE49-F238E27FC236}">
                    <a16:creationId xmlns:a16="http://schemas.microsoft.com/office/drawing/2014/main" id="{39AF96AD-6230-DD44-AB1C-9AD8A5CF9F7A}"/>
                  </a:ext>
                </a:extLst>
              </p:cNvPr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62000" y="17526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rbx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58E34FD-8B30-FB46-93DD-36838734715D}"/>
                </a:ext>
              </a:extLst>
            </p:cNvPr>
            <p:cNvGrpSpPr/>
            <p:nvPr/>
          </p:nvGrpSpPr>
          <p:grpSpPr>
            <a:xfrm>
              <a:off x="762000" y="2286000"/>
              <a:ext cx="3556000" cy="365760"/>
              <a:chOff x="762000" y="2362200"/>
              <a:chExt cx="3556000" cy="365760"/>
            </a:xfrm>
          </p:grpSpPr>
          <p:sp>
            <p:nvSpPr>
              <p:cNvPr id="22" name="Rectangle 8">
                <a:extLst>
                  <a:ext uri="{FF2B5EF4-FFF2-40B4-BE49-F238E27FC236}">
                    <a16:creationId xmlns:a16="http://schemas.microsoft.com/office/drawing/2014/main" id="{605F839B-AB27-284A-867F-CB408DFA978D}"/>
                  </a:ext>
                </a:extLst>
              </p:cNvPr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552700" y="24003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ecx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23" name="Rectangle 32">
                <a:extLst>
                  <a:ext uri="{FF2B5EF4-FFF2-40B4-BE49-F238E27FC236}">
                    <a16:creationId xmlns:a16="http://schemas.microsoft.com/office/drawing/2014/main" id="{72FB312A-AE78-5F4A-A998-5D221BEA9434}"/>
                  </a:ext>
                </a:extLst>
              </p:cNvPr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62000" y="23622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rcx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4B635D9-5694-E545-9066-CD8E93DAABF1}"/>
                </a:ext>
              </a:extLst>
            </p:cNvPr>
            <p:cNvGrpSpPr/>
            <p:nvPr/>
          </p:nvGrpSpPr>
          <p:grpSpPr>
            <a:xfrm>
              <a:off x="762000" y="2743200"/>
              <a:ext cx="3556000" cy="365760"/>
              <a:chOff x="762000" y="2971800"/>
              <a:chExt cx="3556000" cy="365760"/>
            </a:xfrm>
          </p:grpSpPr>
          <p:sp>
            <p:nvSpPr>
              <p:cNvPr id="20" name="Rectangle 9">
                <a:extLst>
                  <a:ext uri="{FF2B5EF4-FFF2-40B4-BE49-F238E27FC236}">
                    <a16:creationId xmlns:a16="http://schemas.microsoft.com/office/drawing/2014/main" id="{B92BAC81-4B1D-4249-B040-38D284259F54}"/>
                  </a:ext>
                </a:extLst>
              </p:cNvPr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2552700" y="30099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edx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21" name="Rectangle 33">
                <a:extLst>
                  <a:ext uri="{FF2B5EF4-FFF2-40B4-BE49-F238E27FC236}">
                    <a16:creationId xmlns:a16="http://schemas.microsoft.com/office/drawing/2014/main" id="{ADF29686-1A44-2E4E-B729-6A0CC152B8F1}"/>
                  </a:ext>
                </a:extLst>
              </p:cNvPr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62000" y="29718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rdx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5CBB756-8795-314B-9A31-2206318FD7E1}"/>
                </a:ext>
              </a:extLst>
            </p:cNvPr>
            <p:cNvGrpSpPr/>
            <p:nvPr/>
          </p:nvGrpSpPr>
          <p:grpSpPr>
            <a:xfrm>
              <a:off x="762000" y="3200400"/>
              <a:ext cx="3556000" cy="365760"/>
              <a:chOff x="762000" y="3581400"/>
              <a:chExt cx="3556000" cy="365760"/>
            </a:xfrm>
          </p:grpSpPr>
          <p:sp>
            <p:nvSpPr>
              <p:cNvPr id="18" name="Rectangle 10">
                <a:extLst>
                  <a:ext uri="{FF2B5EF4-FFF2-40B4-BE49-F238E27FC236}">
                    <a16:creationId xmlns:a16="http://schemas.microsoft.com/office/drawing/2014/main" id="{4A9BEBC2-2ABD-0649-88D4-F08324F9BDF4}"/>
                  </a:ext>
                </a:extLst>
              </p:cNvPr>
              <p:cNvSpPr>
                <a:spLocks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552700" y="36195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esi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19" name="Rectangle 34">
                <a:extLst>
                  <a:ext uri="{FF2B5EF4-FFF2-40B4-BE49-F238E27FC236}">
                    <a16:creationId xmlns:a16="http://schemas.microsoft.com/office/drawing/2014/main" id="{BA92F5DC-0B76-3547-A19E-9C3CA3E4F8BD}"/>
                  </a:ext>
                </a:extLst>
              </p:cNvPr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62000" y="35814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rsi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33CCE12-D99F-9D48-9FAA-EFB81D4E1D83}"/>
                </a:ext>
              </a:extLst>
            </p:cNvPr>
            <p:cNvGrpSpPr/>
            <p:nvPr/>
          </p:nvGrpSpPr>
          <p:grpSpPr>
            <a:xfrm>
              <a:off x="762000" y="3657600"/>
              <a:ext cx="3556000" cy="365760"/>
              <a:chOff x="762000" y="4191000"/>
              <a:chExt cx="3556000" cy="365760"/>
            </a:xfrm>
          </p:grpSpPr>
          <p:sp>
            <p:nvSpPr>
              <p:cNvPr id="16" name="Rectangle 11">
                <a:extLst>
                  <a:ext uri="{FF2B5EF4-FFF2-40B4-BE49-F238E27FC236}">
                    <a16:creationId xmlns:a16="http://schemas.microsoft.com/office/drawing/2014/main" id="{D9F3A5E1-F56F-4845-8B30-1D2CBD9BF97B}"/>
                  </a:ext>
                </a:extLst>
              </p:cNvPr>
              <p:cNvSpPr>
                <a:spLocks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2552700" y="42291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edi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17" name="Rectangle 35">
                <a:extLst>
                  <a:ext uri="{FF2B5EF4-FFF2-40B4-BE49-F238E27FC236}">
                    <a16:creationId xmlns:a16="http://schemas.microsoft.com/office/drawing/2014/main" id="{04B7A78B-FE52-E248-84D9-40385B387FBC}"/>
                  </a:ext>
                </a:extLst>
              </p:cNvPr>
              <p:cNvSpPr>
                <a:spLocks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62000" y="41910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rdi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D628BE4-DB83-3D41-85B1-9B253F278212}"/>
                </a:ext>
              </a:extLst>
            </p:cNvPr>
            <p:cNvGrpSpPr/>
            <p:nvPr/>
          </p:nvGrpSpPr>
          <p:grpSpPr>
            <a:xfrm>
              <a:off x="761492" y="4572000"/>
              <a:ext cx="3556000" cy="365760"/>
              <a:chOff x="762000" y="5410200"/>
              <a:chExt cx="3556000" cy="36576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6DA91C8-67A4-2845-BA95-11A52956006F}"/>
                  </a:ext>
                </a:extLst>
              </p:cNvPr>
              <p:cNvSpPr>
                <a:spLocks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2552700" y="54356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ebp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15" name="Rectangle 36">
                <a:extLst>
                  <a:ext uri="{FF2B5EF4-FFF2-40B4-BE49-F238E27FC236}">
                    <a16:creationId xmlns:a16="http://schemas.microsoft.com/office/drawing/2014/main" id="{FFA24348-CDF9-CD48-BEF0-0939E3AD1FDB}"/>
                  </a:ext>
                </a:extLst>
              </p:cNvPr>
              <p:cNvSpPr>
                <a:spLocks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762000" y="54102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rbp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FE8AB1E-B547-DE42-B3CA-33E546A2CF4F}"/>
              </a:ext>
            </a:extLst>
          </p:cNvPr>
          <p:cNvSpPr txBox="1"/>
          <p:nvPr/>
        </p:nvSpPr>
        <p:spPr>
          <a:xfrm>
            <a:off x="5638799" y="1066722"/>
            <a:ext cx="522514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 Origin</a:t>
            </a:r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(mostly obsolete)</a:t>
            </a:r>
          </a:p>
        </p:txBody>
      </p:sp>
    </p:spTree>
    <p:extLst>
      <p:ext uri="{BB962C8B-B14F-4D97-AF65-F5344CB8AC3E}">
        <p14:creationId xmlns:p14="http://schemas.microsoft.com/office/powerpoint/2010/main" val="3707594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6D6E-C182-3F42-BD0B-282B9D7E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x86-64 Register Access Options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81D23-9966-F442-BCFA-2CED4321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5AE22-6DA8-3947-B359-084771FBE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10" y="1417639"/>
            <a:ext cx="10597981" cy="3889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3316EB-5DC2-A64F-83D1-A768C8B4931E}"/>
              </a:ext>
            </a:extLst>
          </p:cNvPr>
          <p:cNvSpPr txBox="1"/>
          <p:nvPr/>
        </p:nvSpPr>
        <p:spPr>
          <a:xfrm>
            <a:off x="919090" y="5570807"/>
            <a:ext cx="10316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Registers can be accessed by any of these names to work with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8-byte, 4-byte, 2-byte, or 1-byte data</a:t>
            </a:r>
          </a:p>
        </p:txBody>
      </p:sp>
    </p:spTree>
    <p:extLst>
      <p:ext uri="{BB962C8B-B14F-4D97-AF65-F5344CB8AC3E}">
        <p14:creationId xmlns:p14="http://schemas.microsoft.com/office/powerpoint/2010/main" val="584539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6D6E-C182-3F42-BD0B-282B9D7E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x86-64 Register Access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9A3D9-13EC-AFDE-3882-07D195181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065172"/>
            <a:ext cx="10972800" cy="31070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same data can be accessed under different names and widths</a:t>
            </a:r>
          </a:p>
          <a:p>
            <a:endParaRPr lang="en-US" dirty="0"/>
          </a:p>
          <a:p>
            <a:r>
              <a:rPr lang="en-US" dirty="0"/>
              <a:t>Example: store 64-bit value 0x0000000000010A0B in %</a:t>
            </a:r>
            <a:r>
              <a:rPr lang="en-US" dirty="0" err="1"/>
              <a:t>rax</a:t>
            </a:r>
            <a:endParaRPr lang="en-US" dirty="0"/>
          </a:p>
          <a:p>
            <a:pPr lvl="1"/>
            <a:r>
              <a:rPr lang="en-US" dirty="0"/>
              <a:t>%</a:t>
            </a:r>
            <a:r>
              <a:rPr lang="en-US" dirty="0" err="1"/>
              <a:t>rax</a:t>
            </a:r>
            <a:r>
              <a:rPr lang="en-US" dirty="0"/>
              <a:t>:	0x0000000000010A0B (64-bit)</a:t>
            </a:r>
          </a:p>
          <a:p>
            <a:pPr lvl="1"/>
            <a:r>
              <a:rPr lang="en-US" dirty="0"/>
              <a:t>%</a:t>
            </a:r>
            <a:r>
              <a:rPr lang="en-US" dirty="0" err="1"/>
              <a:t>eax</a:t>
            </a:r>
            <a:r>
              <a:rPr lang="en-US" dirty="0"/>
              <a:t>:	0x00010A0B (32-bit)</a:t>
            </a:r>
          </a:p>
          <a:p>
            <a:pPr lvl="1"/>
            <a:r>
              <a:rPr lang="en-US" dirty="0"/>
              <a:t>%ax:	0x0A0B (16-bit)</a:t>
            </a:r>
          </a:p>
          <a:p>
            <a:pPr lvl="1"/>
            <a:r>
              <a:rPr lang="en-US" dirty="0"/>
              <a:t>%al:	0x0B	(8-bit)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81D23-9966-F442-BCFA-2CED4321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5AE22-6DA8-3947-B359-084771FBE0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244"/>
          <a:stretch/>
        </p:blipFill>
        <p:spPr>
          <a:xfrm>
            <a:off x="797010" y="1417640"/>
            <a:ext cx="10597981" cy="127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6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4"/>
          <p:cNvSpPr>
            <a:spLocks noGrp="1" noChangeArrowheads="1"/>
          </p:cNvSpPr>
          <p:nvPr>
            <p:ph type="title"/>
          </p:nvPr>
        </p:nvSpPr>
        <p:spPr>
          <a:xfrm>
            <a:off x="1881019" y="152400"/>
            <a:ext cx="7592093" cy="5334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full register naming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1676400" y="8394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00600" y="8394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eax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689526" y="8776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19" name="Straight Connector 18"/>
          <p:cNvCxnSpPr>
            <a:stCxn id="13" idx="0"/>
            <a:endCxn id="13" idx="2"/>
          </p:cNvCxnSpPr>
          <p:nvPr/>
        </p:nvCxnSpPr>
        <p:spPr bwMode="auto">
          <a:xfrm>
            <a:off x="9099226" y="8776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7086601" y="85952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%ax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077201" y="86907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%ah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448801" y="84997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%al</a:t>
            </a: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1676400" y="12966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4800600" y="12966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ebx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7689526" y="13348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89" name="Straight Connector 88"/>
          <p:cNvCxnSpPr>
            <a:stCxn id="88" idx="0"/>
            <a:endCxn id="88" idx="2"/>
          </p:cNvCxnSpPr>
          <p:nvPr/>
        </p:nvCxnSpPr>
        <p:spPr bwMode="auto">
          <a:xfrm>
            <a:off x="9099226" y="13348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7086600" y="13167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077200" y="1326272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448800" y="13167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1676400" y="17538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rcx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4800600" y="17538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ecx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7689526" y="17920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96" name="Straight Connector 95"/>
          <p:cNvCxnSpPr>
            <a:stCxn id="95" idx="0"/>
            <a:endCxn id="95" idx="2"/>
          </p:cNvCxnSpPr>
          <p:nvPr/>
        </p:nvCxnSpPr>
        <p:spPr bwMode="auto">
          <a:xfrm>
            <a:off x="9099226" y="17920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7086600" y="17739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%cx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077200" y="17739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448800" y="1764376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%cl</a:t>
            </a: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1676400" y="22110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rdx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4800600" y="22110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edx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7689526" y="22492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103" name="Straight Connector 102"/>
          <p:cNvCxnSpPr>
            <a:stCxn id="102" idx="0"/>
            <a:endCxn id="102" idx="2"/>
          </p:cNvCxnSpPr>
          <p:nvPr/>
        </p:nvCxnSpPr>
        <p:spPr bwMode="auto">
          <a:xfrm>
            <a:off x="9099226" y="22492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7086600" y="22311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%dx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077200" y="22311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9448800" y="2221576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%dl</a:t>
            </a: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1676400" y="26682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4800600" y="26682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esi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086600" y="26883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1676400" y="3122980"/>
            <a:ext cx="8839200" cy="4061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rdi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4800600" y="31254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edi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086600" y="31455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%di</a:t>
            </a: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1676400" y="35826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rbp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4800600" y="35826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ebp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086600" y="36027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1676400" y="4039810"/>
            <a:ext cx="8839200" cy="40370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4800600" y="4039810"/>
            <a:ext cx="5715000" cy="406131"/>
          </a:xfrm>
          <a:prstGeom prst="rect">
            <a:avLst/>
          </a:prstGeom>
          <a:solidFill>
            <a:srgbClr val="FF99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086600" y="40599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2" name="Rectangle 141"/>
          <p:cNvSpPr>
            <a:spLocks noChangeArrowheads="1"/>
          </p:cNvSpPr>
          <p:nvPr/>
        </p:nvSpPr>
        <p:spPr bwMode="auto">
          <a:xfrm>
            <a:off x="1676400" y="4502278"/>
            <a:ext cx="8839200" cy="4065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%r8</a:t>
            </a:r>
          </a:p>
        </p:txBody>
      </p:sp>
      <p:sp>
        <p:nvSpPr>
          <p:cNvPr id="143" name="Rectangle 142"/>
          <p:cNvSpPr>
            <a:spLocks noChangeArrowheads="1"/>
          </p:cNvSpPr>
          <p:nvPr/>
        </p:nvSpPr>
        <p:spPr bwMode="auto">
          <a:xfrm>
            <a:off x="4800600" y="4502278"/>
            <a:ext cx="5715000" cy="4090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%r8d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946087" y="452527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ourier New" pitchFamily="49" charset="0"/>
                <a:cs typeface="Courier New" pitchFamily="49" charset="0"/>
              </a:rPr>
              <a:t>%r8w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7692518" y="4536865"/>
            <a:ext cx="2787760" cy="342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7696200" y="4075572"/>
            <a:ext cx="2784076" cy="342900"/>
          </a:xfrm>
          <a:prstGeom prst="rect">
            <a:avLst/>
          </a:prstGeom>
          <a:solidFill>
            <a:srgbClr val="E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7696200" y="3617172"/>
            <a:ext cx="278407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7696200" y="3161172"/>
            <a:ext cx="278407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7696200" y="2702772"/>
            <a:ext cx="278407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60" name="AutoShape 7"/>
          <p:cNvSpPr>
            <a:spLocks/>
          </p:cNvSpPr>
          <p:nvPr/>
        </p:nvSpPr>
        <p:spPr bwMode="auto">
          <a:xfrm rot="5400000">
            <a:off x="7530660" y="3155931"/>
            <a:ext cx="262423" cy="5636811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844263" y="5983360"/>
            <a:ext cx="162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32-bit registers</a:t>
            </a:r>
          </a:p>
        </p:txBody>
      </p:sp>
      <p:sp>
        <p:nvSpPr>
          <p:cNvPr id="63" name="AutoShape 7"/>
          <p:cNvSpPr>
            <a:spLocks/>
          </p:cNvSpPr>
          <p:nvPr/>
        </p:nvSpPr>
        <p:spPr bwMode="auto">
          <a:xfrm rot="16200000">
            <a:off x="8968066" y="-1066681"/>
            <a:ext cx="228991" cy="2795434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262145" y="-76200"/>
            <a:ext cx="162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16-bit registers</a:t>
            </a:r>
          </a:p>
        </p:txBody>
      </p:sp>
      <p:sp>
        <p:nvSpPr>
          <p:cNvPr id="65" name="AutoShape 7"/>
          <p:cNvSpPr>
            <a:spLocks/>
          </p:cNvSpPr>
          <p:nvPr/>
        </p:nvSpPr>
        <p:spPr bwMode="auto">
          <a:xfrm rot="16200000">
            <a:off x="9692918" y="-34392"/>
            <a:ext cx="228992" cy="1416372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501682" y="257010"/>
            <a:ext cx="63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8-bit</a:t>
            </a:r>
          </a:p>
        </p:txBody>
      </p:sp>
      <p:sp>
        <p:nvSpPr>
          <p:cNvPr id="2" name="TextBox 1"/>
          <p:cNvSpPr txBox="1"/>
          <p:nvPr/>
        </p:nvSpPr>
        <p:spPr>
          <a:xfrm rot="5400000">
            <a:off x="3249509" y="4724672"/>
            <a:ext cx="622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…</a:t>
            </a: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1676400" y="5375078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%r15</a:t>
            </a: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4800600" y="5375078"/>
            <a:ext cx="5715000" cy="406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%r15d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07565" y="5395192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ourier New" pitchFamily="49" charset="0"/>
                <a:cs typeface="Courier New" pitchFamily="49" charset="0"/>
              </a:rPr>
              <a:t>%r15w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7692518" y="5400836"/>
            <a:ext cx="2787758" cy="342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 rot="5400000">
            <a:off x="6207408" y="4724672"/>
            <a:ext cx="622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…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9712608" y="4724672"/>
            <a:ext cx="622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…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9099226" y="2706402"/>
            <a:ext cx="1409700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448800" y="2688324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9102908" y="3163602"/>
            <a:ext cx="1406018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448800" y="312642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9102908" y="3620802"/>
            <a:ext cx="1406018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9448800" y="358362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9099226" y="4078002"/>
            <a:ext cx="1409700" cy="342900"/>
          </a:xfrm>
          <a:prstGeom prst="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448800" y="4050376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9099226" y="4539751"/>
            <a:ext cx="1409700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9472046" y="4521374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%r8b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9099226" y="5403722"/>
            <a:ext cx="1409700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472046" y="5372192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%r15b</a:t>
            </a:r>
          </a:p>
        </p:txBody>
      </p:sp>
      <p:sp>
        <p:nvSpPr>
          <p:cNvPr id="80" name="AutoShape 7"/>
          <p:cNvSpPr>
            <a:spLocks/>
          </p:cNvSpPr>
          <p:nvPr/>
        </p:nvSpPr>
        <p:spPr bwMode="auto">
          <a:xfrm rot="5400000">
            <a:off x="5963795" y="2061039"/>
            <a:ext cx="262423" cy="8837211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81454" y="6488668"/>
            <a:ext cx="162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64-bit registers</a:t>
            </a:r>
          </a:p>
        </p:txBody>
      </p:sp>
      <p:sp>
        <p:nvSpPr>
          <p:cNvPr id="82" name="AutoShape 7"/>
          <p:cNvSpPr>
            <a:spLocks/>
          </p:cNvSpPr>
          <p:nvPr/>
        </p:nvSpPr>
        <p:spPr bwMode="auto">
          <a:xfrm rot="16200000">
            <a:off x="8245118" y="-35196"/>
            <a:ext cx="228992" cy="1416372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053882" y="256206"/>
            <a:ext cx="63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8-bit</a:t>
            </a:r>
          </a:p>
        </p:txBody>
      </p:sp>
    </p:spTree>
    <p:extLst>
      <p:ext uri="{BB962C8B-B14F-4D97-AF65-F5344CB8AC3E}">
        <p14:creationId xmlns:p14="http://schemas.microsoft.com/office/powerpoint/2010/main" val="61437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53" grpId="0"/>
      <p:bldP spid="61" grpId="0"/>
      <p:bldP spid="69" grpId="0"/>
      <p:bldP spid="87" grpId="0" animBg="1"/>
      <p:bldP spid="88" grpId="0" animBg="1"/>
      <p:bldP spid="90" grpId="0"/>
      <p:bldP spid="91" grpId="0"/>
      <p:bldP spid="92" grpId="0"/>
      <p:bldP spid="94" grpId="0" animBg="1"/>
      <p:bldP spid="95" grpId="0" animBg="1"/>
      <p:bldP spid="97" grpId="0"/>
      <p:bldP spid="98" grpId="0"/>
      <p:bldP spid="99" grpId="0"/>
      <p:bldP spid="101" grpId="0" animBg="1"/>
      <p:bldP spid="102" grpId="0" animBg="1"/>
      <p:bldP spid="104" grpId="0"/>
      <p:bldP spid="105" grpId="0"/>
      <p:bldP spid="106" grpId="0"/>
      <p:bldP spid="108" grpId="0" animBg="1"/>
      <p:bldP spid="111" grpId="0"/>
      <p:bldP spid="115" grpId="0" animBg="1"/>
      <p:bldP spid="118" grpId="0"/>
      <p:bldP spid="122" grpId="0" animBg="1"/>
      <p:bldP spid="125" grpId="0"/>
      <p:bldP spid="129" grpId="0" animBg="1"/>
      <p:bldP spid="132" grpId="0"/>
      <p:bldP spid="143" grpId="0" animBg="1"/>
      <p:bldP spid="146" grpId="0"/>
      <p:bldP spid="149" grpId="0" animBg="1"/>
      <p:bldP spid="150" grpId="0" animBg="1"/>
      <p:bldP spid="151" grpId="0" animBg="1"/>
      <p:bldP spid="152" grpId="0" animBg="1"/>
      <p:bldP spid="153" grpId="0" animBg="1"/>
      <p:bldP spid="60" grpId="0" animBg="1"/>
      <p:bldP spid="62" grpId="0"/>
      <p:bldP spid="63" grpId="0" animBg="1"/>
      <p:bldP spid="64" grpId="0"/>
      <p:bldP spid="65" grpId="0" animBg="1"/>
      <p:bldP spid="66" grpId="0"/>
      <p:bldP spid="72" grpId="0" animBg="1"/>
      <p:bldP spid="74" grpId="0"/>
      <p:bldP spid="76" grpId="0" animBg="1"/>
      <p:bldP spid="109" grpId="0" animBg="1"/>
      <p:bldP spid="113" grpId="0"/>
      <p:bldP spid="116" grpId="0" animBg="1"/>
      <p:bldP spid="120" grpId="0"/>
      <p:bldP spid="123" grpId="0" animBg="1"/>
      <p:bldP spid="127" grpId="0"/>
      <p:bldP spid="130" grpId="0" animBg="1"/>
      <p:bldP spid="134" grpId="0"/>
      <p:bldP spid="144" grpId="0" animBg="1"/>
      <p:bldP spid="148" grpId="0"/>
      <p:bldP spid="73" grpId="0" animBg="1"/>
      <p:bldP spid="75" grpId="0"/>
      <p:bldP spid="82" grpId="0" animBg="1"/>
      <p:bldP spid="8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4ADA5-34D9-EA4F-9459-705B3742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 versus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4D64-C5E6-FE4A-AD73-BC01A8806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891" indent="-342891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 more variables than registers?</a:t>
            </a:r>
            <a:endParaRPr lang="en-US" dirty="0"/>
          </a:p>
          <a:p>
            <a:pPr marL="742932" lvl="1" indent="-285744"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most frequently used in registers and move the rest to memory (called </a:t>
            </a:r>
            <a:r>
              <a:rPr lang="en-US" sz="2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spilling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memory)</a:t>
            </a:r>
          </a:p>
          <a:p>
            <a:pPr marL="742932" lvl="1" indent="-285744">
              <a:spcBef>
                <a:spcPts val="560"/>
              </a:spcBef>
              <a:buClr>
                <a:schemeClr val="dk1"/>
              </a:buClr>
              <a:buSzPts val="2800"/>
            </a:pPr>
            <a:endParaRPr lang="en-US" dirty="0"/>
          </a:p>
          <a:p>
            <a:pPr marL="342891" indent="-342891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not all variables in memory?</a:t>
            </a:r>
            <a:endParaRPr lang="en-US" dirty="0"/>
          </a:p>
          <a:p>
            <a:pPr marL="742932" lvl="1" indent="-285744"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is faster: registers 100-500 times faster</a:t>
            </a:r>
          </a:p>
          <a:p>
            <a:pPr marL="742932" lvl="1" indent="-285744">
              <a:spcBef>
                <a:spcPts val="560"/>
              </a:spcBef>
              <a:buSzPts val="2800"/>
            </a:pPr>
            <a:r>
              <a:rPr lang="en-US" dirty="0"/>
              <a:t>Memory Hierarchy</a:t>
            </a:r>
          </a:p>
          <a:p>
            <a:pPr marL="1371566" lvl="2" indent="-380990">
              <a:spcBef>
                <a:spcPts val="560"/>
              </a:spcBef>
              <a:buSzPts val="2400"/>
            </a:pPr>
            <a:r>
              <a:rPr lang="en-US" dirty="0"/>
              <a:t>Registers: 16 registers * 64 bits = 128 Bytes</a:t>
            </a:r>
          </a:p>
          <a:p>
            <a:pPr marL="1371566" lvl="2" indent="-380990">
              <a:spcBef>
                <a:spcPts val="560"/>
              </a:spcBef>
              <a:buSzPts val="2400"/>
            </a:pPr>
            <a:r>
              <a:rPr lang="en-US" dirty="0"/>
              <a:t>RAM: 4-32 GB</a:t>
            </a:r>
          </a:p>
          <a:p>
            <a:pPr marL="1371566" lvl="2" indent="-380990">
              <a:spcBef>
                <a:spcPts val="560"/>
              </a:spcBef>
              <a:buSzPts val="2400"/>
            </a:pPr>
            <a:r>
              <a:rPr lang="en-US" dirty="0"/>
              <a:t>SSD: 100-1000 GB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D6FF1-EF8C-D649-844C-57D6F920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16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D979-1AB5-084C-8EC3-3B481C13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3525-CA1B-B547-AF80-5A9B286A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28</a:t>
            </a:fld>
            <a:endParaRPr lang="en-US"/>
          </a:p>
        </p:txBody>
      </p:sp>
      <p:pic>
        <p:nvPicPr>
          <p:cNvPr id="5" name="Google Shape;432;g5c482c2159_0_138">
            <a:extLst>
              <a:ext uri="{FF2B5EF4-FFF2-40B4-BE49-F238E27FC236}">
                <a16:creationId xmlns:a16="http://schemas.microsoft.com/office/drawing/2014/main" id="{5A717C7A-DC59-0649-806F-34BEF31FCB5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80623" y="1027921"/>
            <a:ext cx="9053512" cy="53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33;g5c482c2159_0_138">
            <a:extLst>
              <a:ext uri="{FF2B5EF4-FFF2-40B4-BE49-F238E27FC236}">
                <a16:creationId xmlns:a16="http://schemas.microsoft.com/office/drawing/2014/main" id="{756D4EE3-2BD1-2248-BAC3-EF92633EBDA4}"/>
              </a:ext>
            </a:extLst>
          </p:cNvPr>
          <p:cNvSpPr txBox="1"/>
          <p:nvPr/>
        </p:nvSpPr>
        <p:spPr>
          <a:xfrm>
            <a:off x="8075385" y="2810763"/>
            <a:ext cx="130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434;g5c482c2159_0_138">
            <a:extLst>
              <a:ext uri="{FF2B5EF4-FFF2-40B4-BE49-F238E27FC236}">
                <a16:creationId xmlns:a16="http://schemas.microsoft.com/office/drawing/2014/main" id="{63D6C754-592C-DE49-BC90-919B04891136}"/>
              </a:ext>
            </a:extLst>
          </p:cNvPr>
          <p:cNvCxnSpPr/>
          <p:nvPr/>
        </p:nvCxnSpPr>
        <p:spPr>
          <a:xfrm>
            <a:off x="4506687" y="2001593"/>
            <a:ext cx="888300" cy="2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" name="Google Shape;435;g5c482c2159_0_138">
            <a:extLst>
              <a:ext uri="{FF2B5EF4-FFF2-40B4-BE49-F238E27FC236}">
                <a16:creationId xmlns:a16="http://schemas.microsoft.com/office/drawing/2014/main" id="{27D10C59-5F43-CA4E-A2FB-9355ACF3FB31}"/>
              </a:ext>
            </a:extLst>
          </p:cNvPr>
          <p:cNvCxnSpPr/>
          <p:nvPr/>
        </p:nvCxnSpPr>
        <p:spPr>
          <a:xfrm flipH="1">
            <a:off x="7724487" y="3166363"/>
            <a:ext cx="363600" cy="510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9" name="Google Shape;436;g5c482c2159_0_138">
            <a:extLst>
              <a:ext uri="{FF2B5EF4-FFF2-40B4-BE49-F238E27FC236}">
                <a16:creationId xmlns:a16="http://schemas.microsoft.com/office/drawing/2014/main" id="{30F025A3-2221-7A49-B838-0DE5FC0B98D3}"/>
              </a:ext>
            </a:extLst>
          </p:cNvPr>
          <p:cNvSpPr txBox="1"/>
          <p:nvPr/>
        </p:nvSpPr>
        <p:spPr>
          <a:xfrm>
            <a:off x="3167743" y="1769945"/>
            <a:ext cx="1349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rgbClr val="000000"/>
              </a:buClr>
              <a:buSzPts val="2400"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8582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69767-1223-AEEA-366C-0DA10077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Special-purpose register: Instruction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EE0DB-237C-06EA-0D75-C00880B6E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 Pointer: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</a:p>
          <a:p>
            <a:pPr lvl="1"/>
            <a:r>
              <a:rPr lang="en-US" dirty="0"/>
              <a:t>Contains the address of the currently executing instruction</a:t>
            </a:r>
          </a:p>
          <a:p>
            <a:pPr lvl="1"/>
            <a:r>
              <a:rPr lang="en-US" dirty="0"/>
              <a:t>Actually special-purpose, only used for this one thing</a:t>
            </a:r>
          </a:p>
          <a:p>
            <a:endParaRPr lang="en-US" dirty="0"/>
          </a:p>
          <a:p>
            <a:r>
              <a:rPr lang="en-US" dirty="0"/>
              <a:t>Processor hardware uses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dirty="0"/>
              <a:t> when loading instructions</a:t>
            </a:r>
          </a:p>
          <a:p>
            <a:pPr lvl="1"/>
            <a:r>
              <a:rPr lang="en-US" dirty="0"/>
              <a:t>Load instruction from memory pointed to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</a:p>
          <a:p>
            <a:pPr lvl="1"/>
            <a:r>
              <a:rPr lang="en-US" dirty="0"/>
              <a:t>Advance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dirty="0"/>
              <a:t> to the next instruction</a:t>
            </a:r>
          </a:p>
          <a:p>
            <a:pPr lvl="1"/>
            <a:r>
              <a:rPr lang="en-US" dirty="0"/>
              <a:t>Repeat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Note: hardware does this automatically, you don’t (usually) interact with this at all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3D191-24A2-6D2E-0CB8-1F7F111A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8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8F8A-270A-B031-67A9-E2B5416E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72CF3-6AC1-E7D2-6A52-0065C5169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2</a:t>
            </a:r>
          </a:p>
          <a:p>
            <a:pPr lvl="1"/>
            <a:r>
              <a:rPr lang="en-US" dirty="0"/>
              <a:t>Releases later today</a:t>
            </a:r>
          </a:p>
          <a:p>
            <a:pPr lvl="1"/>
            <a:r>
              <a:rPr lang="en-US" dirty="0"/>
              <a:t>Ready to be worked on (except the last question for Thursday’s lecture)</a:t>
            </a:r>
          </a:p>
          <a:p>
            <a:pPr lvl="1"/>
            <a:r>
              <a:rPr lang="en-US" dirty="0"/>
              <a:t>Due in 1.5 weeks (Tuesday, January 30</a:t>
            </a:r>
            <a:r>
              <a:rPr lang="en-US" baseline="30000" dirty="0"/>
              <a:t>th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Midterm exam</a:t>
            </a:r>
          </a:p>
          <a:p>
            <a:pPr lvl="1"/>
            <a:r>
              <a:rPr lang="en-US" dirty="0"/>
              <a:t>Exactly two weeks from today (February 1</a:t>
            </a:r>
            <a:r>
              <a:rPr lang="en-US" baseline="30000" dirty="0"/>
              <a:t>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Taken here in the classroom</a:t>
            </a:r>
          </a:p>
          <a:p>
            <a:pPr lvl="1"/>
            <a:r>
              <a:rPr lang="en-US" dirty="0"/>
              <a:t>Details next week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BC9B5-96F8-4B30-D77E-888D5627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88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76728" y="1271016"/>
            <a:ext cx="3017520" cy="201168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1" rIns="90487" bIns="44451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Assembly Programmer’s View of System State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827315" y="3291841"/>
            <a:ext cx="6548845" cy="3318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Programmer-visible state</a:t>
            </a:r>
          </a:p>
          <a:p>
            <a:pPr lvl="1"/>
            <a:r>
              <a:rPr lang="en-US" sz="2000" dirty="0"/>
              <a:t>Named registers</a:t>
            </a:r>
          </a:p>
          <a:p>
            <a:pPr lvl="2"/>
            <a:r>
              <a:rPr lang="en-US" sz="1800" dirty="0"/>
              <a:t>Together in “register file”</a:t>
            </a:r>
          </a:p>
          <a:p>
            <a:pPr lvl="2"/>
            <a:r>
              <a:rPr lang="en-US" sz="1800" dirty="0"/>
              <a:t>Heavily used program data</a:t>
            </a:r>
            <a:endParaRPr lang="en-US" sz="2000" dirty="0"/>
          </a:p>
          <a:p>
            <a:pPr lvl="1"/>
            <a:r>
              <a:rPr lang="en-US" sz="2000" dirty="0"/>
              <a:t>The Instruction Pointer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sz="2000" dirty="0"/>
              <a:t> in x86-64)</a:t>
            </a:r>
          </a:p>
          <a:p>
            <a:pPr lvl="2"/>
            <a:r>
              <a:rPr lang="en-US" sz="1800" dirty="0"/>
              <a:t>Address of next instruction</a:t>
            </a:r>
          </a:p>
          <a:p>
            <a:pPr lvl="1"/>
            <a:r>
              <a:rPr lang="en-US" sz="2000" dirty="0"/>
              <a:t>Condition codes</a:t>
            </a:r>
          </a:p>
          <a:p>
            <a:pPr lvl="2"/>
            <a:r>
              <a:rPr lang="en-US" sz="1800" dirty="0"/>
              <a:t>Store status information about most recent arithmetic operation</a:t>
            </a:r>
          </a:p>
          <a:p>
            <a:pPr lvl="2"/>
            <a:r>
              <a:rPr lang="en-US" sz="1800" dirty="0"/>
              <a:t>Used for conditional branching</a:t>
            </a:r>
          </a:p>
        </p:txBody>
      </p:sp>
      <p:sp>
        <p:nvSpPr>
          <p:cNvPr id="14746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200400" y="1863048"/>
            <a:ext cx="533400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PC</a:t>
            </a:r>
          </a:p>
        </p:txBody>
      </p:sp>
      <p:sp>
        <p:nvSpPr>
          <p:cNvPr id="147461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886200" y="1558248"/>
            <a:ext cx="1371600" cy="762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543800" y="1271016"/>
            <a:ext cx="1752600" cy="2743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852611" y="1855879"/>
            <a:ext cx="1263316" cy="1013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1" rIns="90487" bIns="44451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147465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5791200" y="1863048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7466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5791200" y="2396448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7467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5791200" y="2929848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791200" y="1456648"/>
            <a:ext cx="1752600" cy="3975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1" rIns="90487" bIns="4445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791200" y="2015448"/>
            <a:ext cx="1752600" cy="3975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1" rIns="90487" bIns="4445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791200" y="2548848"/>
            <a:ext cx="1755648" cy="3975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1" rIns="90487" bIns="4445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</p:txBody>
      </p:sp>
      <p:sp>
        <p:nvSpPr>
          <p:cNvPr id="147472" name="Rectangle 16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886200" y="2472648"/>
            <a:ext cx="1371600" cy="6858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Condition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Codes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416FD29E-822D-1949-A4F3-0B98445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30</a:t>
            </a:fld>
            <a:endParaRPr lang="en-US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6D077C5B-F929-3048-BD92-D11A9ECD1998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>
          <a:xfrm>
            <a:off x="6708099" y="4600143"/>
            <a:ext cx="4815656" cy="1738264"/>
          </a:xfrm>
          <a:prstGeom prst="rect">
            <a:avLst/>
          </a:prstGeom>
        </p:spPr>
        <p:txBody>
          <a:bodyPr vert="horz" lIns="121920" tIns="60960" rIns="121920" bIns="6096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Memory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733" kern="0" dirty="0"/>
              <a:t>Byte-addressable array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733" kern="0" dirty="0"/>
              <a:t>Code and user data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733" kern="0" dirty="0"/>
              <a:t>Includes </a:t>
            </a:r>
            <a:r>
              <a:rPr lang="en-US" sz="1733" i="1" kern="0" dirty="0"/>
              <a:t>the Stack</a:t>
            </a:r>
            <a:br>
              <a:rPr lang="en-US" sz="1733" i="1" kern="0" dirty="0"/>
            </a:br>
            <a:r>
              <a:rPr lang="en-US" sz="1733" kern="0" dirty="0"/>
              <a:t>(for supporting procedures and variables)</a:t>
            </a:r>
            <a:endParaRPr lang="en-US" sz="1533" dirty="0"/>
          </a:p>
        </p:txBody>
      </p:sp>
    </p:spTree>
    <p:extLst>
      <p:ext uri="{BB962C8B-B14F-4D97-AF65-F5344CB8AC3E}">
        <p14:creationId xmlns:p14="http://schemas.microsoft.com/office/powerpoint/2010/main" val="3394055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EC5B-B3B0-4C70-8F85-49781794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84C8E-FECE-404D-8F58-CDFF720BC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of these is FALSE?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3200" dirty="0"/>
              <a:t>[A]	Registers are faster to access than memory</a:t>
            </a:r>
            <a:br>
              <a:rPr lang="en-US" sz="3200" dirty="0"/>
            </a:b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[B]	Registers do not have a type</a:t>
            </a:r>
            <a:br>
              <a:rPr lang="en-US" sz="3200" dirty="0"/>
            </a:b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[C]	Registers can have special purposes</a:t>
            </a:r>
            <a:br>
              <a:rPr lang="en-US" sz="3200" dirty="0"/>
            </a:b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[D]	Registers are dynamically created as needed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E77D4-32FE-4D2A-A285-610F17D43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00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EC5B-B3B0-4C70-8F85-49781794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84C8E-FECE-404D-8F58-CDFF720BC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Which of these is FALSE?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3200" dirty="0"/>
              <a:t>[A]	Registers are faster to access than memory</a:t>
            </a:r>
            <a:br>
              <a:rPr lang="en-US" sz="3200" dirty="0"/>
            </a:b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[B]	Registers do not have a type</a:t>
            </a:r>
            <a:br>
              <a:rPr lang="en-US" sz="3200" dirty="0"/>
            </a:b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[C]	Registers can have special purposes</a:t>
            </a:r>
            <a:br>
              <a:rPr lang="en-US" sz="3200" dirty="0"/>
            </a:b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[D]	Registers are dynamically created as needed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r>
              <a:rPr lang="en-US" b="1" dirty="0"/>
              <a:t>There are a fixed number of registers for a given architecture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E77D4-32FE-4D2A-A285-610F17D43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3DD843-8919-4C10-95B3-CB769374B237}"/>
              </a:ext>
            </a:extLst>
          </p:cNvPr>
          <p:cNvSpPr/>
          <p:nvPr/>
        </p:nvSpPr>
        <p:spPr>
          <a:xfrm>
            <a:off x="1004552" y="4778062"/>
            <a:ext cx="9852338" cy="9369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EAD4D1-7997-4DA4-9304-9A49E7BA8D2F}"/>
              </a:ext>
            </a:extLst>
          </p:cNvPr>
          <p:cNvCxnSpPr/>
          <p:nvPr/>
        </p:nvCxnSpPr>
        <p:spPr>
          <a:xfrm>
            <a:off x="1004552" y="4778062"/>
            <a:ext cx="9852338" cy="9369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6A6822-42AC-47AC-8008-2C0DA327C370}"/>
              </a:ext>
            </a:extLst>
          </p:cNvPr>
          <p:cNvCxnSpPr>
            <a:cxnSpLocks/>
          </p:cNvCxnSpPr>
          <p:nvPr/>
        </p:nvCxnSpPr>
        <p:spPr>
          <a:xfrm flipV="1">
            <a:off x="1004552" y="4778062"/>
            <a:ext cx="9852338" cy="9369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456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Assembly Languages</a:t>
            </a:r>
          </a:p>
          <a:p>
            <a:endParaRPr lang="en-US" dirty="0"/>
          </a:p>
          <a:p>
            <a:r>
              <a:rPr lang="en-US" dirty="0"/>
              <a:t>Registers</a:t>
            </a:r>
          </a:p>
          <a:p>
            <a:endParaRPr lang="en-US" dirty="0"/>
          </a:p>
          <a:p>
            <a:r>
              <a:rPr lang="en-US" b="1" dirty="0"/>
              <a:t>x86-64 Assembly</a:t>
            </a:r>
          </a:p>
          <a:p>
            <a:pPr lvl="1"/>
            <a:r>
              <a:rPr lang="en-US" b="1" dirty="0"/>
              <a:t>Introduction</a:t>
            </a:r>
          </a:p>
          <a:p>
            <a:pPr lvl="1"/>
            <a:r>
              <a:rPr lang="en-US" dirty="0"/>
              <a:t>Move Instruction</a:t>
            </a:r>
          </a:p>
          <a:p>
            <a:pPr lvl="1"/>
            <a:r>
              <a:rPr lang="en-US" dirty="0"/>
              <a:t>Memory Addressing Modes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59817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Assembly Code? In 2024???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Chances are, you’ll never write a program in assembly, but understanding assembly is the key to the machine-level execution model:</a:t>
            </a:r>
          </a:p>
          <a:p>
            <a:pPr lvl="1"/>
            <a:r>
              <a:rPr lang="en-US" dirty="0"/>
              <a:t>Behavior of programs in the presence of bugs</a:t>
            </a:r>
          </a:p>
          <a:p>
            <a:pPr lvl="2"/>
            <a:r>
              <a:rPr lang="en-US" dirty="0"/>
              <a:t>When high-level language model breaks down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Tuning program performance</a:t>
            </a:r>
          </a:p>
          <a:p>
            <a:pPr lvl="2"/>
            <a:r>
              <a:rPr lang="en-US" dirty="0"/>
              <a:t>Understanding compiler optimizations and sources of program inefficiency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Implementing systems software</a:t>
            </a:r>
          </a:p>
          <a:p>
            <a:pPr lvl="2"/>
            <a:r>
              <a:rPr lang="en-US" dirty="0"/>
              <a:t>What are the “states” of processes that the OS must manage</a:t>
            </a:r>
          </a:p>
          <a:p>
            <a:pPr lvl="2"/>
            <a:r>
              <a:rPr lang="en-US" dirty="0"/>
              <a:t>Using special units (timers, I/O co-processors, etc.) inside processor!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Fighting malicious software</a:t>
            </a:r>
          </a:p>
          <a:p>
            <a:pPr lvl="2"/>
            <a:r>
              <a:rPr lang="en-US" dirty="0"/>
              <a:t>Distributed software is in binary form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0AF1C56-1B9F-E04B-B928-31DCF8B5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9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9A42-1EEB-FD4F-BC69-48080E95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x86-64 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693DA-A331-D44F-B246-38D3F8ED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35</a:t>
            </a:fld>
            <a:endParaRPr lang="en-US"/>
          </a:p>
        </p:txBody>
      </p:sp>
      <p:sp>
        <p:nvSpPr>
          <p:cNvPr id="5" name="Google Shape;568;g5c482c2159_0_108">
            <a:extLst>
              <a:ext uri="{FF2B5EF4-FFF2-40B4-BE49-F238E27FC236}">
                <a16:creationId xmlns:a16="http://schemas.microsoft.com/office/drawing/2014/main" id="{BC2C7C38-C8D2-354B-8EF8-37579025F524}"/>
              </a:ext>
            </a:extLst>
          </p:cNvPr>
          <p:cNvSpPr txBox="1">
            <a:spLocks/>
          </p:cNvSpPr>
          <p:nvPr/>
        </p:nvSpPr>
        <p:spPr>
          <a:xfrm>
            <a:off x="1125416" y="1417639"/>
            <a:ext cx="9085384" cy="50287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multiply and store to memory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save to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call mult2		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restore from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ret</a:t>
            </a:r>
          </a:p>
        </p:txBody>
      </p:sp>
    </p:spTree>
    <p:extLst>
      <p:ext uri="{BB962C8B-B14F-4D97-AF65-F5344CB8AC3E}">
        <p14:creationId xmlns:p14="http://schemas.microsoft.com/office/powerpoint/2010/main" val="37588192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9A42-1EEB-FD4F-BC69-48080E95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x86-64 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693DA-A331-D44F-B246-38D3F8ED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36</a:t>
            </a:fld>
            <a:endParaRPr lang="en-US"/>
          </a:p>
        </p:txBody>
      </p:sp>
      <p:sp>
        <p:nvSpPr>
          <p:cNvPr id="5" name="Google Shape;568;g5c482c2159_0_108">
            <a:extLst>
              <a:ext uri="{FF2B5EF4-FFF2-40B4-BE49-F238E27FC236}">
                <a16:creationId xmlns:a16="http://schemas.microsoft.com/office/drawing/2014/main" id="{BC2C7C38-C8D2-354B-8EF8-37579025F524}"/>
              </a:ext>
            </a:extLst>
          </p:cNvPr>
          <p:cNvSpPr txBox="1">
            <a:spLocks/>
          </p:cNvSpPr>
          <p:nvPr/>
        </p:nvSpPr>
        <p:spPr>
          <a:xfrm>
            <a:off x="1125416" y="1417639"/>
            <a:ext cx="9085384" cy="50287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multiply and store to memory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save to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call mult2		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restore from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ret</a:t>
            </a:r>
          </a:p>
        </p:txBody>
      </p:sp>
      <p:sp>
        <p:nvSpPr>
          <p:cNvPr id="6" name="Google Shape;578;g5c482c2159_0_181">
            <a:extLst>
              <a:ext uri="{FF2B5EF4-FFF2-40B4-BE49-F238E27FC236}">
                <a16:creationId xmlns:a16="http://schemas.microsoft.com/office/drawing/2014/main" id="{28DA0181-007E-9846-9C98-DCC9A588075A}"/>
              </a:ext>
            </a:extLst>
          </p:cNvPr>
          <p:cNvSpPr txBox="1"/>
          <p:nvPr/>
        </p:nvSpPr>
        <p:spPr>
          <a:xfrm>
            <a:off x="8181416" y="4372889"/>
            <a:ext cx="2545200" cy="793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600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Various assembly instructions</a:t>
            </a:r>
            <a:endParaRPr sz="2600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579;g5c482c2159_0_181">
            <a:extLst>
              <a:ext uri="{FF2B5EF4-FFF2-40B4-BE49-F238E27FC236}">
                <a16:creationId xmlns:a16="http://schemas.microsoft.com/office/drawing/2014/main" id="{E5A62BDB-ADD0-7B4B-849A-887C5A47267E}"/>
              </a:ext>
            </a:extLst>
          </p:cNvPr>
          <p:cNvSpPr/>
          <p:nvPr/>
        </p:nvSpPr>
        <p:spPr>
          <a:xfrm>
            <a:off x="6888297" y="3848100"/>
            <a:ext cx="933600" cy="213536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5770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9A42-1EEB-FD4F-BC69-48080E95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x86-64 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693DA-A331-D44F-B246-38D3F8ED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37</a:t>
            </a:fld>
            <a:endParaRPr lang="en-US"/>
          </a:p>
        </p:txBody>
      </p:sp>
      <p:sp>
        <p:nvSpPr>
          <p:cNvPr id="5" name="Google Shape;568;g5c482c2159_0_108">
            <a:extLst>
              <a:ext uri="{FF2B5EF4-FFF2-40B4-BE49-F238E27FC236}">
                <a16:creationId xmlns:a16="http://schemas.microsoft.com/office/drawing/2014/main" id="{BC2C7C38-C8D2-354B-8EF8-37579025F524}"/>
              </a:ext>
            </a:extLst>
          </p:cNvPr>
          <p:cNvSpPr txBox="1">
            <a:spLocks/>
          </p:cNvSpPr>
          <p:nvPr/>
        </p:nvSpPr>
        <p:spPr>
          <a:xfrm>
            <a:off x="1125416" y="1417639"/>
            <a:ext cx="9085384" cy="50287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multiply and store to memory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save to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call mult2		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restore from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ret</a:t>
            </a:r>
          </a:p>
        </p:txBody>
      </p:sp>
      <p:sp>
        <p:nvSpPr>
          <p:cNvPr id="6" name="Google Shape;588;g5c482c2159_0_217">
            <a:extLst>
              <a:ext uri="{FF2B5EF4-FFF2-40B4-BE49-F238E27FC236}">
                <a16:creationId xmlns:a16="http://schemas.microsoft.com/office/drawing/2014/main" id="{6CF69A6B-C9EB-9E47-A4CE-4CF9D3AED3CC}"/>
              </a:ext>
            </a:extLst>
          </p:cNvPr>
          <p:cNvSpPr txBox="1"/>
          <p:nvPr/>
        </p:nvSpPr>
        <p:spPr>
          <a:xfrm>
            <a:off x="8584650" y="2973902"/>
            <a:ext cx="3252300" cy="15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6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Comments use the</a:t>
            </a:r>
            <a:br>
              <a:rPr lang="en-US" sz="26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6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# symbol</a:t>
            </a:r>
            <a:endParaRPr sz="26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589;g5c482c2159_0_217">
            <a:extLst>
              <a:ext uri="{FF2B5EF4-FFF2-40B4-BE49-F238E27FC236}">
                <a16:creationId xmlns:a16="http://schemas.microsoft.com/office/drawing/2014/main" id="{A1A3A2FF-2E34-6B43-8D8A-70ED8060675E}"/>
              </a:ext>
            </a:extLst>
          </p:cNvPr>
          <p:cNvCxnSpPr/>
          <p:nvPr/>
        </p:nvCxnSpPr>
        <p:spPr>
          <a:xfrm rot="10800000">
            <a:off x="6858150" y="3144551"/>
            <a:ext cx="1616100" cy="110400"/>
          </a:xfrm>
          <a:prstGeom prst="straightConnector1">
            <a:avLst/>
          </a:prstGeom>
          <a:noFill/>
          <a:ln w="38100" cap="flat" cmpd="sng">
            <a:solidFill>
              <a:srgbClr val="1C458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" name="Google Shape;590;g5c482c2159_0_217">
            <a:extLst>
              <a:ext uri="{FF2B5EF4-FFF2-40B4-BE49-F238E27FC236}">
                <a16:creationId xmlns:a16="http://schemas.microsoft.com/office/drawing/2014/main" id="{8CCC66EF-7E0C-234E-839B-64D53EC5E4BA}"/>
              </a:ext>
            </a:extLst>
          </p:cNvPr>
          <p:cNvCxnSpPr>
            <a:cxnSpLocks/>
          </p:cNvCxnSpPr>
          <p:nvPr/>
        </p:nvCxnSpPr>
        <p:spPr>
          <a:xfrm flipH="1">
            <a:off x="6858150" y="3756751"/>
            <a:ext cx="1499444" cy="175268"/>
          </a:xfrm>
          <a:prstGeom prst="straightConnector1">
            <a:avLst/>
          </a:prstGeom>
          <a:noFill/>
          <a:ln w="38100" cap="flat" cmpd="sng">
            <a:solidFill>
              <a:srgbClr val="1C458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Google Shape;590;g5c482c2159_0_217">
            <a:extLst>
              <a:ext uri="{FF2B5EF4-FFF2-40B4-BE49-F238E27FC236}">
                <a16:creationId xmlns:a16="http://schemas.microsoft.com/office/drawing/2014/main" id="{4FD02FD7-829B-0247-8BC9-77014AA49183}"/>
              </a:ext>
            </a:extLst>
          </p:cNvPr>
          <p:cNvCxnSpPr>
            <a:cxnSpLocks/>
          </p:cNvCxnSpPr>
          <p:nvPr/>
        </p:nvCxnSpPr>
        <p:spPr>
          <a:xfrm flipH="1">
            <a:off x="7052603" y="3959951"/>
            <a:ext cx="1508192" cy="1442043"/>
          </a:xfrm>
          <a:prstGeom prst="straightConnector1">
            <a:avLst/>
          </a:prstGeom>
          <a:noFill/>
          <a:ln w="38100" cap="flat" cmpd="sng">
            <a:solidFill>
              <a:srgbClr val="1C4587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312189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9A42-1EEB-FD4F-BC69-48080E95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x86-64 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693DA-A331-D44F-B246-38D3F8ED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38</a:t>
            </a:fld>
            <a:endParaRPr lang="en-US"/>
          </a:p>
        </p:txBody>
      </p:sp>
      <p:sp>
        <p:nvSpPr>
          <p:cNvPr id="5" name="Google Shape;568;g5c482c2159_0_108">
            <a:extLst>
              <a:ext uri="{FF2B5EF4-FFF2-40B4-BE49-F238E27FC236}">
                <a16:creationId xmlns:a16="http://schemas.microsoft.com/office/drawing/2014/main" id="{BC2C7C38-C8D2-354B-8EF8-37579025F524}"/>
              </a:ext>
            </a:extLst>
          </p:cNvPr>
          <p:cNvSpPr txBox="1">
            <a:spLocks/>
          </p:cNvSpPr>
          <p:nvPr/>
        </p:nvSpPr>
        <p:spPr>
          <a:xfrm>
            <a:off x="1125416" y="1417639"/>
            <a:ext cx="9085384" cy="50287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multiply and store to memory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save to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call mult2		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restore from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ret</a:t>
            </a:r>
          </a:p>
        </p:txBody>
      </p:sp>
      <p:sp>
        <p:nvSpPr>
          <p:cNvPr id="6" name="Google Shape;599;g5c482c2159_0_191">
            <a:extLst>
              <a:ext uri="{FF2B5EF4-FFF2-40B4-BE49-F238E27FC236}">
                <a16:creationId xmlns:a16="http://schemas.microsoft.com/office/drawing/2014/main" id="{00CCF795-7BE6-F749-8081-B2B30CB1B1BF}"/>
              </a:ext>
            </a:extLst>
          </p:cNvPr>
          <p:cNvSpPr txBox="1"/>
          <p:nvPr/>
        </p:nvSpPr>
        <p:spPr>
          <a:xfrm>
            <a:off x="7772395" y="3104145"/>
            <a:ext cx="3252300" cy="15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600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Labels are arbitrary names that mark a section of code</a:t>
            </a:r>
            <a:endParaRPr sz="2600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2600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600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We’ll get back to these later</a:t>
            </a:r>
            <a:endParaRPr sz="2600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600;g5c482c2159_0_191">
            <a:extLst>
              <a:ext uri="{FF2B5EF4-FFF2-40B4-BE49-F238E27FC236}">
                <a16:creationId xmlns:a16="http://schemas.microsoft.com/office/drawing/2014/main" id="{1F4F9E12-486B-4F43-B14C-211D1D3AA118}"/>
              </a:ext>
            </a:extLst>
          </p:cNvPr>
          <p:cNvCxnSpPr>
            <a:cxnSpLocks/>
          </p:cNvCxnSpPr>
          <p:nvPr/>
        </p:nvCxnSpPr>
        <p:spPr>
          <a:xfrm flipH="1">
            <a:off x="3376248" y="3461219"/>
            <a:ext cx="4275697" cy="140111"/>
          </a:xfrm>
          <a:prstGeom prst="straightConnector1">
            <a:avLst/>
          </a:prstGeom>
          <a:noFill/>
          <a:ln w="38100" cap="flat" cmpd="sng">
            <a:solidFill>
              <a:srgbClr val="1C4587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495145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9A42-1EEB-FD4F-BC69-48080E95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x86-64 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693DA-A331-D44F-B246-38D3F8ED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Google Shape;568;g5c482c2159_0_108">
            <a:extLst>
              <a:ext uri="{FF2B5EF4-FFF2-40B4-BE49-F238E27FC236}">
                <a16:creationId xmlns:a16="http://schemas.microsoft.com/office/drawing/2014/main" id="{BC2C7C38-C8D2-354B-8EF8-37579025F524}"/>
              </a:ext>
            </a:extLst>
          </p:cNvPr>
          <p:cNvSpPr txBox="1">
            <a:spLocks/>
          </p:cNvSpPr>
          <p:nvPr/>
        </p:nvSpPr>
        <p:spPr>
          <a:xfrm>
            <a:off x="1125416" y="1417639"/>
            <a:ext cx="9085384" cy="50287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multiply and store to memory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save to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call mult2		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restore from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ret</a:t>
            </a:r>
          </a:p>
        </p:txBody>
      </p:sp>
      <p:sp>
        <p:nvSpPr>
          <p:cNvPr id="6" name="Google Shape;578;g5c482c2159_0_181">
            <a:extLst>
              <a:ext uri="{FF2B5EF4-FFF2-40B4-BE49-F238E27FC236}">
                <a16:creationId xmlns:a16="http://schemas.microsoft.com/office/drawing/2014/main" id="{377A418D-53F2-EE4F-8FF1-C4ABA8F57748}"/>
              </a:ext>
            </a:extLst>
          </p:cNvPr>
          <p:cNvSpPr txBox="1"/>
          <p:nvPr/>
        </p:nvSpPr>
        <p:spPr>
          <a:xfrm>
            <a:off x="7956333" y="1615485"/>
            <a:ext cx="3035224" cy="945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600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Assembler directives</a:t>
            </a:r>
          </a:p>
          <a:p>
            <a:r>
              <a:rPr lang="en-US" sz="2600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(mostly ignore these)</a:t>
            </a:r>
          </a:p>
          <a:p>
            <a:endParaRPr lang="en-US" sz="2600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600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Can be used to specify data versus code regions, make functions linkable with other code,  and many other tasks.</a:t>
            </a:r>
          </a:p>
          <a:p>
            <a:endParaRPr lang="en-US" sz="2600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2600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579;g5c482c2159_0_181">
            <a:extLst>
              <a:ext uri="{FF2B5EF4-FFF2-40B4-BE49-F238E27FC236}">
                <a16:creationId xmlns:a16="http://schemas.microsoft.com/office/drawing/2014/main" id="{955068F7-D278-6D4C-83A7-CE9C3583867F}"/>
              </a:ext>
            </a:extLst>
          </p:cNvPr>
          <p:cNvSpPr/>
          <p:nvPr/>
        </p:nvSpPr>
        <p:spPr>
          <a:xfrm>
            <a:off x="6888297" y="1417639"/>
            <a:ext cx="933600" cy="1142999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930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assembly and the x86-64 Instruction Set Architecture</a:t>
            </a:r>
          </a:p>
          <a:p>
            <a:pPr lvl="1"/>
            <a:r>
              <a:rPr lang="en-US" dirty="0"/>
              <a:t>Discuss background of the factors that affected its evolution</a:t>
            </a:r>
          </a:p>
          <a:p>
            <a:pPr lvl="1"/>
            <a:endParaRPr lang="en-US" dirty="0"/>
          </a:p>
          <a:p>
            <a:r>
              <a:rPr lang="en-US" dirty="0"/>
              <a:t>Understand registers: the analogy to variables in assembly</a:t>
            </a:r>
          </a:p>
          <a:p>
            <a:endParaRPr lang="en-US" dirty="0"/>
          </a:p>
          <a:p>
            <a:r>
              <a:rPr lang="en-US" dirty="0"/>
              <a:t>Explore our first assembly instruction: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4ADA5-34D9-EA4F-9459-705B3742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x86-64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4D64-C5E6-FE4A-AD73-BC01A8806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891" indent="-342891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Instruction Syntax:</a:t>
            </a:r>
            <a:endParaRPr lang="en-US" dirty="0"/>
          </a:p>
          <a:p>
            <a:pPr marL="342891" indent="-342891">
              <a:spcBef>
                <a:spcPts val="1200"/>
              </a:spcBef>
              <a:buClr>
                <a:schemeClr val="dk1"/>
              </a:buClr>
              <a:buSzPts val="3200"/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en-US" sz="3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32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3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2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lang="en-US" dirty="0"/>
          </a:p>
          <a:p>
            <a:pPr marL="742932" lvl="1" indent="-285744">
              <a:spcBef>
                <a:spcPts val="1200"/>
              </a:spcBef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operator, 2 operands</a:t>
            </a:r>
            <a:endParaRPr lang="en-US" dirty="0"/>
          </a:p>
          <a:p>
            <a:pPr marL="1142971" lvl="2" indent="-228594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operation name (“operator”)</a:t>
            </a:r>
            <a:endParaRPr lang="en-US" dirty="0"/>
          </a:p>
          <a:p>
            <a:pPr marL="1142971" lvl="2" indent="-228594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src1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source location (“source”)</a:t>
            </a:r>
            <a:endParaRPr lang="en-US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2" indent="-228594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destination location (“destination”)</a:t>
            </a:r>
          </a:p>
          <a:p>
            <a:pPr marL="1142971" lvl="2" indent="-228594">
              <a:spcBef>
                <a:spcPts val="480"/>
              </a:spcBef>
              <a:buClr>
                <a:schemeClr val="dk1"/>
              </a:buClr>
              <a:buSzPts val="2400"/>
            </a:pPr>
            <a:endParaRPr lang="en-US" dirty="0"/>
          </a:p>
          <a:p>
            <a:pPr marL="342891" indent="-342891">
              <a:spcBef>
                <a:spcPts val="1800"/>
              </a:spcBef>
              <a:buClr>
                <a:schemeClr val="dk1"/>
              </a:buClr>
              <a:buSzPts val="3200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hardware simple via regularity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D6FF1-EF8C-D649-844C-57D6F920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654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40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Careful! Two Syntaxes for Assembly</a:t>
            </a:r>
          </a:p>
        </p:txBody>
      </p:sp>
      <p:sp>
        <p:nvSpPr>
          <p:cNvPr id="699403" name="Rectangle 11"/>
          <p:cNvSpPr>
            <a:spLocks noGrp="1" noChangeArrowheads="1"/>
          </p:cNvSpPr>
          <p:nvPr>
            <p:ph idx="1"/>
          </p:nvPr>
        </p:nvSpPr>
        <p:spPr>
          <a:xfrm>
            <a:off x="607595" y="3040618"/>
            <a:ext cx="11584406" cy="33086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Intel/Microsoft mnemonics vs. </a:t>
            </a:r>
            <a:r>
              <a:rPr lang="en-US" u="sng" dirty="0">
                <a:solidFill>
                  <a:srgbClr val="C00000"/>
                </a:solidFill>
              </a:rPr>
              <a:t>ATT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Operands listed in opposite order: </a:t>
            </a:r>
            <a:r>
              <a:rPr lang="en-US" sz="1900" b="1" dirty="0">
                <a:latin typeface="Courier New" pitchFamily="49" charset="0"/>
              </a:rPr>
              <a:t>mov </a:t>
            </a:r>
            <a:r>
              <a:rPr lang="en-US" sz="1900" b="1" dirty="0" err="1">
                <a:latin typeface="Courier New" pitchFamily="49" charset="0"/>
              </a:rPr>
              <a:t>Dest</a:t>
            </a:r>
            <a:r>
              <a:rPr lang="en-US" sz="1900" b="1" dirty="0">
                <a:latin typeface="Courier New" pitchFamily="49" charset="0"/>
              </a:rPr>
              <a:t>, </a:t>
            </a:r>
            <a:r>
              <a:rPr lang="en-US" sz="1900" b="1" dirty="0" err="1">
                <a:latin typeface="Courier New" pitchFamily="49" charset="0"/>
              </a:rPr>
              <a:t>Src</a:t>
            </a:r>
            <a:r>
              <a:rPr lang="en-US" sz="1900" b="1" dirty="0">
                <a:latin typeface="Courier New" pitchFamily="49" charset="0"/>
              </a:rPr>
              <a:t>   </a:t>
            </a:r>
            <a:r>
              <a:rPr lang="en-US" sz="1900" b="1" dirty="0"/>
              <a:t>vs.</a:t>
            </a:r>
            <a:r>
              <a:rPr lang="en-US" sz="1900" b="1" dirty="0">
                <a:latin typeface="Courier New" pitchFamily="49" charset="0"/>
              </a:rPr>
              <a:t>   </a:t>
            </a:r>
            <a:r>
              <a:rPr lang="en-US" sz="1900" b="1" u="sng" dirty="0" err="1">
                <a:solidFill>
                  <a:srgbClr val="C00000"/>
                </a:solidFill>
                <a:latin typeface="Courier New" pitchFamily="49" charset="0"/>
              </a:rPr>
              <a:t>movl</a:t>
            </a:r>
            <a:r>
              <a:rPr lang="en-US" sz="1900" b="1" u="sng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900" b="1" u="sng" dirty="0" err="1">
                <a:solidFill>
                  <a:srgbClr val="C00000"/>
                </a:solidFill>
                <a:latin typeface="Courier New" pitchFamily="49" charset="0"/>
              </a:rPr>
              <a:t>Src</a:t>
            </a:r>
            <a:r>
              <a:rPr lang="en-US" sz="1900" b="1" u="sng" dirty="0">
                <a:solidFill>
                  <a:srgbClr val="C00000"/>
                </a:solidFill>
                <a:latin typeface="Courier New" pitchFamily="49" charset="0"/>
              </a:rPr>
              <a:t>, </a:t>
            </a:r>
            <a:r>
              <a:rPr lang="en-US" sz="1900" b="1" u="sng" dirty="0" err="1">
                <a:solidFill>
                  <a:srgbClr val="C00000"/>
                </a:solidFill>
                <a:latin typeface="Courier New" pitchFamily="49" charset="0"/>
              </a:rPr>
              <a:t>Dest</a:t>
            </a:r>
            <a:endParaRPr lang="en-US" sz="1900" b="1" u="sng" dirty="0">
              <a:solidFill>
                <a:srgbClr val="C00000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100" dirty="0"/>
              <a:t>Constants not preceded by ‘$’, Denote hex with ‘h’ at end: </a:t>
            </a:r>
            <a:r>
              <a:rPr lang="en-US" sz="2000" b="1" dirty="0">
                <a:latin typeface="Courier New" pitchFamily="49" charset="0"/>
              </a:rPr>
              <a:t>100h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/>
              <a:t>vs.</a:t>
            </a: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u="sng" dirty="0">
                <a:solidFill>
                  <a:srgbClr val="C00000"/>
                </a:solidFill>
                <a:latin typeface="Courier New" pitchFamily="49" charset="0"/>
              </a:rPr>
              <a:t>$0x100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Operand size indicated by operands rather than operator suffix: </a:t>
            </a:r>
            <a:r>
              <a:rPr lang="en-US" sz="2000" b="1" dirty="0">
                <a:latin typeface="Courier New" pitchFamily="49" charset="0"/>
              </a:rPr>
              <a:t>sub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/>
              <a:t>vs.</a:t>
            </a: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u="sng" dirty="0" err="1">
                <a:solidFill>
                  <a:srgbClr val="C00000"/>
                </a:solidFill>
                <a:latin typeface="Courier New" pitchFamily="49" charset="0"/>
              </a:rPr>
              <a:t>subq</a:t>
            </a:r>
            <a:endParaRPr lang="en-US" sz="2000" b="1" u="sng" dirty="0">
              <a:solidFill>
                <a:srgbClr val="C00000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100" dirty="0"/>
              <a:t>Addressing format shows effective address computation: </a:t>
            </a:r>
            <a:r>
              <a:rPr lang="en-US" sz="1600" b="1" dirty="0">
                <a:latin typeface="Courier New" pitchFamily="49" charset="0"/>
              </a:rPr>
              <a:t>[</a:t>
            </a:r>
            <a:r>
              <a:rPr lang="en-US" sz="1600" b="1" dirty="0" err="1">
                <a:latin typeface="Courier New" pitchFamily="49" charset="0"/>
              </a:rPr>
              <a:t>eax</a:t>
            </a:r>
            <a:r>
              <a:rPr lang="en-US" sz="1600" b="1" dirty="0">
                <a:latin typeface="Courier New" pitchFamily="49" charset="0"/>
              </a:rPr>
              <a:t>*4+100h] </a:t>
            </a:r>
            <a:r>
              <a:rPr lang="en-US" sz="1600" b="1" dirty="0"/>
              <a:t>vs.  </a:t>
            </a:r>
            <a:r>
              <a:rPr lang="en-US" sz="1600" b="1" u="sng" dirty="0">
                <a:solidFill>
                  <a:srgbClr val="C00000"/>
                </a:solidFill>
                <a:latin typeface="Courier New" pitchFamily="49" charset="0"/>
              </a:rPr>
              <a:t>$0x100(,%rax,4)</a:t>
            </a:r>
          </a:p>
          <a:p>
            <a:pPr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gcc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dirty="0">
                <a:latin typeface="Courier New" pitchFamily="49" charset="0"/>
              </a:rPr>
              <a:t>gas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),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gdb</a:t>
            </a:r>
            <a:r>
              <a:rPr lang="en-US" dirty="0"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ourier New" pitchFamily="49" charset="0"/>
              </a:rPr>
              <a:t>objdump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work on the ATT format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We will 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always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use the ATT format as well</a:t>
            </a:r>
          </a:p>
        </p:txBody>
      </p:sp>
      <p:sp>
        <p:nvSpPr>
          <p:cNvPr id="699396" name="Rectangle 4"/>
          <p:cNvSpPr>
            <a:spLocks noChangeArrowheads="1"/>
          </p:cNvSpPr>
          <p:nvPr/>
        </p:nvSpPr>
        <p:spPr bwMode="auto">
          <a:xfrm>
            <a:off x="1752600" y="1534731"/>
            <a:ext cx="4572000" cy="1200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685800" algn="l"/>
                <a:tab pos="4406900" algn="l"/>
              </a:tabLst>
            </a:pPr>
            <a:r>
              <a:rPr lang="en-US" b="1" dirty="0">
                <a:latin typeface="Courier New" pitchFamily="49" charset="0"/>
              </a:rPr>
              <a:t>lea	</a:t>
            </a:r>
            <a:r>
              <a:rPr lang="en-US" b="1" dirty="0" err="1">
                <a:latin typeface="Courier New" pitchFamily="49" charset="0"/>
              </a:rPr>
              <a:t>eax</a:t>
            </a:r>
            <a:r>
              <a:rPr lang="en-US" b="1" dirty="0">
                <a:latin typeface="Courier New" pitchFamily="49" charset="0"/>
              </a:rPr>
              <a:t>,[</a:t>
            </a:r>
            <a:r>
              <a:rPr lang="en-US" b="1" dirty="0" err="1">
                <a:latin typeface="Courier New" pitchFamily="49" charset="0"/>
              </a:rPr>
              <a:t>ecx+ecx</a:t>
            </a:r>
            <a:r>
              <a:rPr lang="en-US" b="1" dirty="0">
                <a:latin typeface="Courier New" pitchFamily="49" charset="0"/>
              </a:rPr>
              <a:t>*2]</a:t>
            </a:r>
          </a:p>
          <a:p>
            <a:pPr eaLnBrk="0" hangingPunct="0">
              <a:tabLst>
                <a:tab pos="685800" algn="l"/>
                <a:tab pos="4406900" algn="l"/>
              </a:tabLst>
            </a:pPr>
            <a:r>
              <a:rPr lang="en-US" b="1" dirty="0">
                <a:latin typeface="Courier New" pitchFamily="49" charset="0"/>
              </a:rPr>
              <a:t>sub	esp,8</a:t>
            </a:r>
          </a:p>
          <a:p>
            <a:pPr eaLnBrk="0" hangingPunct="0">
              <a:tabLst>
                <a:tab pos="685800" algn="l"/>
                <a:tab pos="4406900" algn="l"/>
              </a:tabLst>
            </a:pPr>
            <a:r>
              <a:rPr lang="en-US" b="1" dirty="0" err="1">
                <a:latin typeface="Courier New" pitchFamily="49" charset="0"/>
              </a:rPr>
              <a:t>cmp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dword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ptr</a:t>
            </a:r>
            <a:r>
              <a:rPr lang="en-US" b="1" dirty="0">
                <a:latin typeface="Courier New" pitchFamily="49" charset="0"/>
              </a:rPr>
              <a:t> [ebp-8],0</a:t>
            </a:r>
          </a:p>
          <a:p>
            <a:pPr eaLnBrk="0" hangingPunct="0">
              <a:tabLst>
                <a:tab pos="685800" algn="l"/>
                <a:tab pos="4406900" algn="l"/>
              </a:tabLst>
            </a:pPr>
            <a:r>
              <a:rPr lang="en-US" b="1" dirty="0" err="1">
                <a:latin typeface="Courier New" pitchFamily="49" charset="0"/>
              </a:rPr>
              <a:t>mov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eax,dword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ptr</a:t>
            </a:r>
            <a:r>
              <a:rPr lang="en-US" b="1" dirty="0">
                <a:latin typeface="Courier New" pitchFamily="49" charset="0"/>
              </a:rPr>
              <a:t> [</a:t>
            </a:r>
            <a:r>
              <a:rPr lang="en-US" b="1" dirty="0" err="1">
                <a:latin typeface="Courier New" pitchFamily="49" charset="0"/>
              </a:rPr>
              <a:t>eax</a:t>
            </a:r>
            <a:r>
              <a:rPr lang="en-US" b="1" dirty="0">
                <a:latin typeface="Courier New" pitchFamily="49" charset="0"/>
              </a:rPr>
              <a:t>*4+100h]</a:t>
            </a:r>
          </a:p>
        </p:txBody>
      </p:sp>
      <p:sp>
        <p:nvSpPr>
          <p:cNvPr id="699397" name="Rectangle 5"/>
          <p:cNvSpPr>
            <a:spLocks noChangeArrowheads="1"/>
          </p:cNvSpPr>
          <p:nvPr/>
        </p:nvSpPr>
        <p:spPr bwMode="auto">
          <a:xfrm>
            <a:off x="6477000" y="1534731"/>
            <a:ext cx="36576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6858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</a:rPr>
              <a:t>leal</a:t>
            </a:r>
            <a:r>
              <a:rPr lang="en-US" b="1" dirty="0">
                <a:latin typeface="Courier New" pitchFamily="49" charset="0"/>
              </a:rPr>
              <a:t>	(%ecx,%ecx,2),%</a:t>
            </a:r>
            <a:r>
              <a:rPr lang="en-US" b="1" dirty="0" err="1">
                <a:latin typeface="Courier New" pitchFamily="49" charset="0"/>
              </a:rPr>
              <a:t>eax</a:t>
            </a:r>
            <a:endParaRPr lang="en-US" b="1" dirty="0">
              <a:latin typeface="Courier New" pitchFamily="49" charset="0"/>
            </a:endParaRPr>
          </a:p>
          <a:p>
            <a:pPr eaLnBrk="0" hangingPunct="0">
              <a:tabLst>
                <a:tab pos="6858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</a:rPr>
              <a:t>subl</a:t>
            </a:r>
            <a:r>
              <a:rPr lang="en-US" b="1" dirty="0">
                <a:latin typeface="Courier New" pitchFamily="49" charset="0"/>
              </a:rPr>
              <a:t>	$8,%esp</a:t>
            </a:r>
          </a:p>
          <a:p>
            <a:pPr eaLnBrk="0" hangingPunct="0">
              <a:tabLst>
                <a:tab pos="6858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</a:rPr>
              <a:t>cmpl</a:t>
            </a:r>
            <a:r>
              <a:rPr lang="en-US" b="1" dirty="0">
                <a:latin typeface="Courier New" pitchFamily="49" charset="0"/>
              </a:rPr>
              <a:t>	$0,-8(%</a:t>
            </a:r>
            <a:r>
              <a:rPr lang="en-US" b="1" dirty="0" err="1">
                <a:latin typeface="Courier New" pitchFamily="49" charset="0"/>
              </a:rPr>
              <a:t>ebp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eaLnBrk="0" hangingPunct="0">
              <a:tabLst>
                <a:tab pos="6858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</a:rPr>
              <a:t>movl</a:t>
            </a:r>
            <a:r>
              <a:rPr lang="en-US" b="1" dirty="0">
                <a:latin typeface="Courier New" pitchFamily="49" charset="0"/>
              </a:rPr>
              <a:t>	$0x100(,%eax,4),%</a:t>
            </a:r>
            <a:r>
              <a:rPr lang="en-US" b="1" dirty="0" err="1">
                <a:latin typeface="Courier New" pitchFamily="49" charset="0"/>
              </a:rPr>
              <a:t>eax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699398" name="Text Box 6"/>
          <p:cNvSpPr txBox="1">
            <a:spLocks noChangeArrowheads="1"/>
          </p:cNvSpPr>
          <p:nvPr/>
        </p:nvSpPr>
        <p:spPr bwMode="auto">
          <a:xfrm>
            <a:off x="1752600" y="1001331"/>
            <a:ext cx="260840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Helvetica" pitchFamily="34" charset="0"/>
              </a:rPr>
              <a:t>Intel/Microsoft Format</a:t>
            </a:r>
          </a:p>
        </p:txBody>
      </p:sp>
      <p:sp>
        <p:nvSpPr>
          <p:cNvPr id="699399" name="Text Box 7"/>
          <p:cNvSpPr txBox="1">
            <a:spLocks noChangeArrowheads="1"/>
          </p:cNvSpPr>
          <p:nvPr/>
        </p:nvSpPr>
        <p:spPr bwMode="auto">
          <a:xfrm>
            <a:off x="6477001" y="1001331"/>
            <a:ext cx="146277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latin typeface="Helvetica" pitchFamily="34" charset="0"/>
              </a:rPr>
              <a:t>ATT Format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5895010" y="785611"/>
            <a:ext cx="4505003" cy="2255007"/>
          </a:xfrm>
          <a:prstGeom prst="ellipse">
            <a:avLst/>
          </a:prstGeom>
          <a:noFill/>
          <a:ln w="635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827C5FAA-DD6C-40F4-B537-5DFEB429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3828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9A42-1EEB-FD4F-BC69-48080E95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Break + Example x86-64 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693DA-A331-D44F-B246-38D3F8ED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Google Shape;568;g5c482c2159_0_108">
            <a:extLst>
              <a:ext uri="{FF2B5EF4-FFF2-40B4-BE49-F238E27FC236}">
                <a16:creationId xmlns:a16="http://schemas.microsoft.com/office/drawing/2014/main" id="{BC2C7C38-C8D2-354B-8EF8-37579025F524}"/>
              </a:ext>
            </a:extLst>
          </p:cNvPr>
          <p:cNvSpPr txBox="1">
            <a:spLocks/>
          </p:cNvSpPr>
          <p:nvPr/>
        </p:nvSpPr>
        <p:spPr>
          <a:xfrm>
            <a:off x="1125416" y="1417639"/>
            <a:ext cx="9085384" cy="50287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multiply and store to memory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save to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call mult2		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restore from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ret</a:t>
            </a:r>
          </a:p>
        </p:txBody>
      </p:sp>
      <p:sp>
        <p:nvSpPr>
          <p:cNvPr id="6" name="Google Shape;578;g5c482c2159_0_181">
            <a:extLst>
              <a:ext uri="{FF2B5EF4-FFF2-40B4-BE49-F238E27FC236}">
                <a16:creationId xmlns:a16="http://schemas.microsoft.com/office/drawing/2014/main" id="{377A418D-53F2-EE4F-8FF1-C4ABA8F57748}"/>
              </a:ext>
            </a:extLst>
          </p:cNvPr>
          <p:cNvSpPr txBox="1"/>
          <p:nvPr/>
        </p:nvSpPr>
        <p:spPr>
          <a:xfrm>
            <a:off x="7406640" y="4074344"/>
            <a:ext cx="4501661" cy="945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600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What might this instruction do?</a:t>
            </a:r>
          </a:p>
          <a:p>
            <a:endParaRPr lang="en-US" sz="2600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600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667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667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667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67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r>
              <a:rPr lang="en-US" sz="2600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600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0F6EA5-734B-7F42-BBF0-FC8727CA7678}"/>
              </a:ext>
            </a:extLst>
          </p:cNvPr>
          <p:cNvSpPr/>
          <p:nvPr/>
        </p:nvSpPr>
        <p:spPr>
          <a:xfrm>
            <a:off x="1350499" y="1417640"/>
            <a:ext cx="5730240" cy="2727641"/>
          </a:xfrm>
          <a:prstGeom prst="rect">
            <a:avLst/>
          </a:prstGeom>
          <a:solidFill>
            <a:srgbClr val="DDDDDD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14AFA-EBE8-BA46-9998-5370DBE0EE8B}"/>
              </a:ext>
            </a:extLst>
          </p:cNvPr>
          <p:cNvSpPr/>
          <p:nvPr/>
        </p:nvSpPr>
        <p:spPr>
          <a:xfrm>
            <a:off x="1350499" y="4546920"/>
            <a:ext cx="5730240" cy="1511568"/>
          </a:xfrm>
          <a:prstGeom prst="rect">
            <a:avLst/>
          </a:prstGeom>
          <a:solidFill>
            <a:srgbClr val="DDDDDD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Google Shape;600;g5c482c2159_0_191">
            <a:extLst>
              <a:ext uri="{FF2B5EF4-FFF2-40B4-BE49-F238E27FC236}">
                <a16:creationId xmlns:a16="http://schemas.microsoft.com/office/drawing/2014/main" id="{C16E1CA6-5C34-E442-B8FF-6D6CD7C0B7EA}"/>
              </a:ext>
            </a:extLst>
          </p:cNvPr>
          <p:cNvCxnSpPr>
            <a:cxnSpLocks/>
          </p:cNvCxnSpPr>
          <p:nvPr/>
        </p:nvCxnSpPr>
        <p:spPr>
          <a:xfrm flipH="1">
            <a:off x="5064370" y="4352873"/>
            <a:ext cx="2342271" cy="0"/>
          </a:xfrm>
          <a:prstGeom prst="straightConnector1">
            <a:avLst/>
          </a:prstGeom>
          <a:noFill/>
          <a:ln w="38100" cap="flat" cmpd="sng">
            <a:solidFill>
              <a:srgbClr val="1C4587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1127384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Assembly Languages</a:t>
            </a:r>
          </a:p>
          <a:p>
            <a:endParaRPr lang="en-US" dirty="0"/>
          </a:p>
          <a:p>
            <a:r>
              <a:rPr lang="en-US" dirty="0"/>
              <a:t>Registers</a:t>
            </a:r>
          </a:p>
          <a:p>
            <a:endParaRPr lang="en-US" dirty="0"/>
          </a:p>
          <a:p>
            <a:r>
              <a:rPr lang="en-US" b="1" dirty="0"/>
              <a:t>x86-64 Assembly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b="1" dirty="0"/>
              <a:t>Move Instruction</a:t>
            </a:r>
          </a:p>
          <a:p>
            <a:pPr lvl="1"/>
            <a:r>
              <a:rPr lang="en-US" dirty="0"/>
              <a:t>Memory Addressing Modes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722203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F9FD-1CDC-4545-BEFD-1FACC886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Basic Kinds of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2F446-7C25-7541-846B-B3F08A70A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rmAutofit/>
          </a:bodyPr>
          <a:lstStyle/>
          <a:p>
            <a:pPr marL="609585" indent="-609585">
              <a:buSzPct val="100000"/>
              <a:buFont typeface="+mj-lt"/>
              <a:buAutoNum type="arabicPeriod"/>
            </a:pPr>
            <a:r>
              <a:rPr lang="en-US" dirty="0"/>
              <a:t>Transfer data between memory and register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Load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/>
              <a:t>data from memory into register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/>
              <a:t> = Mem[address] 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Store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/>
              <a:t>register data into memory</a:t>
            </a:r>
          </a:p>
          <a:p>
            <a:pPr lvl="2"/>
            <a:r>
              <a:rPr lang="en-US" dirty="0"/>
              <a:t>Mem[address]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%reg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/>
          </a:p>
          <a:p>
            <a:pPr marL="613818" indent="-596885">
              <a:spcBef>
                <a:spcPts val="1800"/>
              </a:spcBef>
              <a:buSzPct val="100000"/>
              <a:buFont typeface="+mj-lt"/>
              <a:buAutoNum type="arabicPeriod"/>
            </a:pPr>
            <a:r>
              <a:rPr lang="en-US" dirty="0"/>
              <a:t>Perform arithmetic operation on register or memory data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  <a:t>c = a + b;    z = x &lt;&lt; y;    </a:t>
            </a:r>
            <a:r>
              <a:rPr lang="en-US" dirty="0" err="1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  <a:t> = h &amp; g;</a:t>
            </a:r>
            <a:br>
              <a:rPr lang="en-US" dirty="0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</a:br>
            <a:endParaRPr lang="en-US" dirty="0"/>
          </a:p>
          <a:p>
            <a:pPr marL="609585" indent="-609585">
              <a:spcBef>
                <a:spcPts val="1800"/>
              </a:spcBef>
              <a:buSzPct val="100000"/>
              <a:buFont typeface="+mj-lt"/>
              <a:buAutoNum type="arabicPeriod"/>
            </a:pPr>
            <a:r>
              <a:rPr lang="en-US" dirty="0"/>
              <a:t>Control flow: what instruction to execute next</a:t>
            </a:r>
          </a:p>
          <a:p>
            <a:pPr lvl="1"/>
            <a:r>
              <a:rPr lang="en-US" dirty="0"/>
              <a:t>Unconditional jumps to/from procedures</a:t>
            </a:r>
          </a:p>
          <a:p>
            <a:pPr lvl="1"/>
            <a:r>
              <a:rPr lang="en-US" dirty="0"/>
              <a:t>Conditional branches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C3DDF-ADF2-2242-BA4A-F7002000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2B58B173-9A77-2A44-A15C-095ED91E338B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338123" y="2067060"/>
            <a:ext cx="2468880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lvl="2">
              <a:spcBef>
                <a:spcPct val="20000"/>
              </a:spcBef>
              <a:buSzPct val="80000"/>
            </a:pPr>
            <a:r>
              <a:rPr lang="en-US" sz="2000" i="1" kern="0" dirty="0">
                <a:latin typeface="Calibri" pitchFamily="34" charset="0"/>
              </a:rPr>
              <a:t>Remember</a:t>
            </a:r>
            <a:r>
              <a:rPr lang="en-US" sz="2000" kern="0" dirty="0">
                <a:latin typeface="Calibri" pitchFamily="34" charset="0"/>
              </a:rPr>
              <a:t>:  Memory is indexed just like an array of bytes!</a:t>
            </a:r>
          </a:p>
        </p:txBody>
      </p:sp>
    </p:spTree>
    <p:extLst>
      <p:ext uri="{BB962C8B-B14F-4D97-AF65-F5344CB8AC3E}">
        <p14:creationId xmlns:p14="http://schemas.microsoft.com/office/powerpoint/2010/main" val="41340652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General form: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source, destination</a:t>
            </a:r>
          </a:p>
          <a:p>
            <a:pPr lvl="1"/>
            <a:r>
              <a:rPr lang="en-US" sz="2133" dirty="0"/>
              <a:t>Missing letter </a:t>
            </a:r>
            <a:r>
              <a:rPr lang="en-US" sz="2133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133" dirty="0"/>
              <a:t> specifies size of operands</a:t>
            </a:r>
          </a:p>
          <a:p>
            <a:pPr lvl="1"/>
            <a:r>
              <a:rPr lang="en-US" sz="2133" dirty="0"/>
              <a:t>Reminder: backwards compatibility means “word” = 16 bits</a:t>
            </a:r>
          </a:p>
          <a:p>
            <a:pPr lvl="1"/>
            <a:r>
              <a:rPr lang="en-US" sz="2133" dirty="0"/>
              <a:t>Lots of these in typical code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endParaRPr lang="en-US" sz="2400" dirty="0"/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133" dirty="0"/>
              <a:t>Move 1-byte “</a:t>
            </a:r>
            <a:r>
              <a:rPr lang="en-US" sz="2133" b="1" dirty="0"/>
              <a:t>b</a:t>
            </a:r>
            <a:r>
              <a:rPr lang="en-US" sz="2133" dirty="0"/>
              <a:t>yte”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133" dirty="0"/>
              <a:t>Move 2-byte “</a:t>
            </a:r>
            <a:r>
              <a:rPr lang="en-US" sz="2133" b="1" dirty="0"/>
              <a:t>w</a:t>
            </a:r>
            <a:r>
              <a:rPr lang="en-US" sz="2133" dirty="0"/>
              <a:t>ord”</a:t>
            </a:r>
          </a:p>
          <a:p>
            <a:pPr lvl="1"/>
            <a:endParaRPr lang="en-US" sz="2133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342470" y="3062744"/>
            <a:ext cx="6096783" cy="241484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auto"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b="0" kern="0" dirty="0" err="1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mov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l</a:t>
            </a:r>
            <a:r>
              <a:rPr lang="en-US" b="0" kern="0" dirty="0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b="0" kern="0" dirty="0" err="1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src</a:t>
            </a:r>
            <a:r>
              <a:rPr lang="en-US" b="0" kern="0" dirty="0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</a:t>
            </a:r>
            <a:r>
              <a:rPr lang="en-US" b="0" kern="0" dirty="0" err="1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dst</a:t>
            </a:r>
            <a:endParaRPr lang="en-US" b="0" kern="0" dirty="0">
              <a:solidFill>
                <a:srgbClr val="000000"/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990575" lvl="1" fontAlgn="auto">
              <a:spcAft>
                <a:spcPts val="0"/>
              </a:spcAft>
              <a:buClrTx/>
              <a:buSzTx/>
              <a:buFont typeface="Arial"/>
              <a:buChar char="–"/>
            </a:pPr>
            <a:r>
              <a:rPr lang="en-US" sz="2133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Move 4-byte “</a:t>
            </a:r>
            <a:r>
              <a:rPr lang="en-US" sz="2133" b="1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sz="2133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ong word”</a:t>
            </a:r>
          </a:p>
          <a:p>
            <a:pPr fontAlgn="auto"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b="0" kern="0" dirty="0" err="1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mov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q</a:t>
            </a:r>
            <a:r>
              <a:rPr lang="en-US" b="0" kern="0" dirty="0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b="0" kern="0" dirty="0" err="1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src</a:t>
            </a:r>
            <a:r>
              <a:rPr lang="en-US" b="0" kern="0" dirty="0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</a:t>
            </a:r>
            <a:r>
              <a:rPr lang="en-US" b="0" kern="0" dirty="0" err="1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dst</a:t>
            </a:r>
            <a:endParaRPr lang="en-US" b="0" kern="0" dirty="0">
              <a:solidFill>
                <a:srgbClr val="000000"/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990575" lvl="1" fontAlgn="auto">
              <a:spcAft>
                <a:spcPts val="0"/>
              </a:spcAft>
              <a:buClrTx/>
              <a:buSzTx/>
              <a:buFont typeface="Arial"/>
              <a:buChar char="–"/>
            </a:pPr>
            <a:r>
              <a:rPr lang="en-US" sz="2133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Move 8-byte “</a:t>
            </a:r>
            <a:r>
              <a:rPr lang="en-US" sz="2133" b="1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en-US" sz="2133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uad word”</a:t>
            </a:r>
          </a:p>
          <a:p>
            <a:pPr marL="990575" lvl="1" fontAlgn="auto">
              <a:spcAft>
                <a:spcPts val="0"/>
              </a:spcAft>
              <a:buClrTx/>
              <a:buSzTx/>
              <a:buFont typeface="Arial"/>
              <a:buChar char="–"/>
            </a:pPr>
            <a:r>
              <a:rPr lang="en-US" sz="2133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Native size for x86-64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E82C1AD-2CFF-144A-9CF3-81AF69F7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45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F187F95-3BDE-6941-B0A9-48DCE1CC6857}"/>
              </a:ext>
            </a:extLst>
          </p:cNvPr>
          <p:cNvSpPr txBox="1">
            <a:spLocks/>
          </p:cNvSpPr>
          <p:nvPr/>
        </p:nvSpPr>
        <p:spPr>
          <a:xfrm>
            <a:off x="939408" y="5595422"/>
            <a:ext cx="9220592" cy="66885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fontAlgn="auto">
              <a:spcBef>
                <a:spcPts val="1333"/>
              </a:spcBef>
              <a:spcAft>
                <a:spcPts val="0"/>
              </a:spcAft>
              <a:buClrTx/>
              <a:buSzTx/>
              <a:buNone/>
            </a:pPr>
            <a:r>
              <a:rPr lang="en-US" sz="2133" b="0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Note: Instructions </a:t>
            </a:r>
            <a:r>
              <a:rPr lang="en-US" sz="2133" b="0" i="1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must</a:t>
            </a:r>
            <a:r>
              <a:rPr lang="en-US" sz="2133" b="0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 used with properly-sized register names</a:t>
            </a:r>
          </a:p>
        </p:txBody>
      </p:sp>
    </p:spTree>
    <p:extLst>
      <p:ext uri="{BB962C8B-B14F-4D97-AF65-F5344CB8AC3E}">
        <p14:creationId xmlns:p14="http://schemas.microsoft.com/office/powerpoint/2010/main" val="12305694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F9FD-1CDC-4545-BEFD-1FACC886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Operand Types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/>
              <a:t>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2F446-7C25-7541-846B-B3F08A70A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Immediate:</a:t>
            </a:r>
            <a:r>
              <a:rPr lang="en-US" sz="2400" dirty="0"/>
              <a:t>  Constant integer data</a:t>
            </a:r>
          </a:p>
          <a:p>
            <a:pPr lvl="1"/>
            <a:r>
              <a:rPr lang="en-US" sz="2000" dirty="0"/>
              <a:t>Examples: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$0x400</a:t>
            </a:r>
            <a:r>
              <a:rPr lang="en-US" sz="2000" dirty="0"/>
              <a:t>,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$-533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/>
              <a:t>Like C literal, but prefixed with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‘$’</a:t>
            </a:r>
          </a:p>
          <a:p>
            <a:pPr lvl="1"/>
            <a:r>
              <a:rPr lang="en-US" sz="2000" dirty="0"/>
              <a:t>Encoded with 1, 2, 4, or 8 bytes </a:t>
            </a:r>
            <a:r>
              <a:rPr lang="en-US" sz="2000" i="1" dirty="0"/>
              <a:t>depending on the instruction</a:t>
            </a:r>
          </a:p>
          <a:p>
            <a:pPr lvl="1"/>
            <a:endParaRPr lang="en-US" sz="2000" i="1" dirty="0"/>
          </a:p>
          <a:p>
            <a:r>
              <a:rPr lang="en-US" sz="2400" b="1" i="1" dirty="0"/>
              <a:t>Register:  </a:t>
            </a:r>
            <a:r>
              <a:rPr lang="en-US" sz="2400" dirty="0"/>
              <a:t>1 of 16 integer registers</a:t>
            </a:r>
          </a:p>
          <a:p>
            <a:pPr lvl="1"/>
            <a:r>
              <a:rPr lang="en-US" sz="2000" dirty="0"/>
              <a:t>Examples: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/>
              <a:t>,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%r13</a:t>
            </a:r>
          </a:p>
          <a:p>
            <a:pPr lvl="1"/>
            <a:r>
              <a:rPr lang="en-US" sz="2000" dirty="0"/>
              <a:t>But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2000" dirty="0"/>
              <a:t> reserved for special use</a:t>
            </a:r>
          </a:p>
          <a:p>
            <a:pPr lvl="1"/>
            <a:r>
              <a:rPr lang="en-US" sz="2000" dirty="0"/>
              <a:t>Others have special uses for particular instructions</a:t>
            </a:r>
          </a:p>
          <a:p>
            <a:pPr lvl="1"/>
            <a:endParaRPr lang="en-US" sz="2000" dirty="0"/>
          </a:p>
          <a:p>
            <a:r>
              <a:rPr lang="en-US" sz="2400" b="1" i="1" dirty="0"/>
              <a:t>Memory:</a:t>
            </a:r>
            <a:r>
              <a:rPr lang="en-US" sz="2400" dirty="0"/>
              <a:t>  Consecutive bytes of memory at a computed address</a:t>
            </a:r>
          </a:p>
          <a:p>
            <a:pPr lvl="1"/>
            <a:r>
              <a:rPr lang="en-US" sz="2000" dirty="0"/>
              <a:t>Simplest example: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/>
              <a:t>treats value of %</a:t>
            </a:r>
            <a:r>
              <a:rPr lang="en-US" sz="2000" dirty="0" err="1"/>
              <a:t>rax</a:t>
            </a:r>
            <a:r>
              <a:rPr lang="en-US" sz="2000" dirty="0"/>
              <a:t> as an address </a:t>
            </a:r>
            <a:r>
              <a:rPr lang="en-US" b="1" dirty="0"/>
              <a:t>→</a:t>
            </a:r>
            <a:r>
              <a:rPr lang="en-US" sz="2000" dirty="0"/>
              <a:t> access memory</a:t>
            </a:r>
          </a:p>
          <a:p>
            <a:pPr lvl="1"/>
            <a:r>
              <a:rPr lang="en-US" sz="2000" dirty="0"/>
              <a:t>Various other “address modes” we’ll talk about later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C3DDF-ADF2-2242-BA4A-F7002000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F0FE8B-CD44-5A45-A93A-DE4ABA1901D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9629992" y="683900"/>
            <a:ext cx="2106132" cy="3567255"/>
            <a:chOff x="6167416" y="609600"/>
            <a:chExt cx="2519384" cy="4267200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34025D98-1DBC-4643-A45B-8978C4A38667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172200" y="609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rax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142462D1-152A-674E-8358-BEF63430DD31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172200" y="1066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97A463C9-55BD-194B-BB7F-4BA2BB831A9D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172200" y="1524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rdx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DCBBC7E5-9F67-C642-AE5F-AE66FCD6E212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6172200" y="19812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rbx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17936431-8F22-5245-A284-9C114299D1BC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172200" y="24384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rsi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1B55A4BF-2CB5-AD48-AD97-2DDDE1B19FF6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6172200" y="2895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rdi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EE8E5FB6-D17E-C943-9668-EAD93D3FBA70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6172200" y="3352800"/>
              <a:ext cx="2514600" cy="3810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D99C5B33-97FF-9845-9D6E-DBBA600B9FF7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172200" y="3810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rbp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4204ED31-D9DC-1846-9AD0-3BC40B4A3F35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6167416" y="4495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rN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(r8-r15)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5" name="Google Shape;579;g5c482c2159_0_181">
            <a:extLst>
              <a:ext uri="{FF2B5EF4-FFF2-40B4-BE49-F238E27FC236}">
                <a16:creationId xmlns:a16="http://schemas.microsoft.com/office/drawing/2014/main" id="{8C812758-0175-E84C-BE1C-149D8DF5CE17}"/>
              </a:ext>
            </a:extLst>
          </p:cNvPr>
          <p:cNvSpPr/>
          <p:nvPr/>
        </p:nvSpPr>
        <p:spPr>
          <a:xfrm flipH="1">
            <a:off x="9003994" y="687518"/>
            <a:ext cx="476273" cy="3563636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F9A9D72B-8C05-CD45-8F26-034DEB9FC961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72767" y="2469335"/>
            <a:ext cx="3131229" cy="750383"/>
          </a:xfrm>
          <a:prstGeom prst="curvedConnector3">
            <a:avLst>
              <a:gd name="adj1" fmla="val 8047"/>
            </a:avLst>
          </a:prstGeom>
          <a:ln w="571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16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 Operand Combinations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706880" y="1554480"/>
          <a:ext cx="8686800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Src</a:t>
                      </a:r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Analog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rowSpan="7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Imm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$0x4,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$-147, (%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AutoShape 20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621280" y="2350008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AutoShape 2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627120" y="2386584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" name="AutoShape 2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627120" y="3575304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Text Box 2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016240" y="228600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0x4;</a:t>
            </a:r>
          </a:p>
        </p:txBody>
      </p:sp>
      <p:sp>
        <p:nvSpPr>
          <p:cNvPr id="12" name="Text Box 2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016240" y="274320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-147;</a:t>
            </a:r>
          </a:p>
        </p:txBody>
      </p:sp>
      <p:sp>
        <p:nvSpPr>
          <p:cNvPr id="13" name="Text Box 2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016240" y="347472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4" name="Text Box 2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016240" y="393192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5" name="Text Box 28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016240" y="466344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92572DCD-2745-5F47-8A7E-7F28C0B9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47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B35325-71FA-AD42-B08D-948FBC2C7E5D}"/>
              </a:ext>
            </a:extLst>
          </p:cNvPr>
          <p:cNvSpPr txBox="1"/>
          <p:nvPr/>
        </p:nvSpPr>
        <p:spPr>
          <a:xfrm>
            <a:off x="1566204" y="5547361"/>
            <a:ext cx="8968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Cannot do memory-memory transfer with a single instruction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US" sz="2400" b="1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would you do it?</a:t>
            </a:r>
          </a:p>
        </p:txBody>
      </p:sp>
    </p:spTree>
    <p:extLst>
      <p:ext uri="{BB962C8B-B14F-4D97-AF65-F5344CB8AC3E}">
        <p14:creationId xmlns:p14="http://schemas.microsoft.com/office/powerpoint/2010/main" val="418812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 Operand Combinations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706880" y="1554480"/>
          <a:ext cx="8686800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Src</a:t>
                      </a:r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Analog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rowSpan="7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Imm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$0x4,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$-147, (%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AutoShape 20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621280" y="2350008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AutoShape 2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627120" y="2386584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" name="AutoShape 2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627120" y="3575304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Text Box 2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016240" y="228600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0x4;</a:t>
            </a:r>
          </a:p>
        </p:txBody>
      </p:sp>
      <p:sp>
        <p:nvSpPr>
          <p:cNvPr id="12" name="Text Box 2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016240" y="274320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-147;</a:t>
            </a:r>
          </a:p>
        </p:txBody>
      </p:sp>
      <p:sp>
        <p:nvSpPr>
          <p:cNvPr id="13" name="Text Box 2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016240" y="347472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4" name="Text Box 2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016240" y="393192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5" name="Text Box 28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016240" y="466344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92572DCD-2745-5F47-8A7E-7F28C0B9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48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B35325-71FA-AD42-B08D-948FBC2C7E5D}"/>
              </a:ext>
            </a:extLst>
          </p:cNvPr>
          <p:cNvSpPr txBox="1"/>
          <p:nvPr/>
        </p:nvSpPr>
        <p:spPr>
          <a:xfrm>
            <a:off x="1566204" y="5547361"/>
            <a:ext cx="8968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Cannot do memory-memory transfer with a single instruction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US" sz="2400" b="1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would you do it? </a:t>
            </a:r>
            <a:r>
              <a:rPr lang="en-US" sz="24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1) Mem-&gt;Reg, 2) Reg-&gt;Mem</a:t>
            </a:r>
          </a:p>
        </p:txBody>
      </p:sp>
    </p:spTree>
    <p:extLst>
      <p:ext uri="{BB962C8B-B14F-4D97-AF65-F5344CB8AC3E}">
        <p14:creationId xmlns:p14="http://schemas.microsoft.com/office/powerpoint/2010/main" val="26425671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918960" y="3718571"/>
            <a:ext cx="1752600" cy="2301240"/>
            <a:chOff x="5394960" y="1280160"/>
            <a:chExt cx="1752600" cy="2301240"/>
          </a:xfrm>
        </p:grpSpPr>
        <p:grpSp>
          <p:nvGrpSpPr>
            <p:cNvPr id="7" name="Group 6"/>
            <p:cNvGrpSpPr/>
            <p:nvPr>
              <p:custDataLst>
                <p:tags r:id="rId14"/>
              </p:custDataLst>
            </p:nvPr>
          </p:nvGrpSpPr>
          <p:grpSpPr>
            <a:xfrm>
              <a:off x="5394960" y="1828800"/>
              <a:ext cx="1752600" cy="1752600"/>
              <a:chOff x="9111129" y="1790700"/>
              <a:chExt cx="1752600" cy="1752600"/>
            </a:xfrm>
          </p:grpSpPr>
          <p:sp>
            <p:nvSpPr>
              <p:cNvPr id="56" name="Rectangle 43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9111129" y="17907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Rectangle 44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9111129" y="22479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Rectangle 45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9111129" y="27051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Rectangle 46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9111129" y="31623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Rectangle 52"/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9796929" y="17907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61" name="Rectangle 53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9796929" y="22479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62" name="Rectangle 54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796929" y="27051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63" name="Rectangle 55"/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9796929" y="31623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</p:grpSp>
        <p:sp>
          <p:nvSpPr>
            <p:cNvPr id="28" name="Text Box 5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561814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</p:grpSp>
      <p:cxnSp>
        <p:nvCxnSpPr>
          <p:cNvPr id="3" name="Straight Arrow Connector 2"/>
          <p:cNvCxnSpPr>
            <a:endCxn id="34" idx="1"/>
          </p:cNvCxnSpPr>
          <p:nvPr>
            <p:custDataLst>
              <p:tags r:id="rId1"/>
            </p:custDataLst>
          </p:nvPr>
        </p:nvCxnSpPr>
        <p:spPr bwMode="auto">
          <a:xfrm>
            <a:off x="8471130" y="4457711"/>
            <a:ext cx="825271" cy="0"/>
          </a:xfrm>
          <a:prstGeom prst="straightConnector1">
            <a:avLst/>
          </a:prstGeom>
          <a:noFill/>
          <a:ln w="25400" cap="flat" cmpd="sng" algn="ctr">
            <a:solidFill>
              <a:srgbClr val="4B2A8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33" idx="5"/>
            <a:endCxn id="38" idx="1"/>
          </p:cNvCxnSpPr>
          <p:nvPr>
            <p:custDataLst>
              <p:tags r:id="rId2"/>
            </p:custDataLst>
          </p:nvPr>
        </p:nvCxnSpPr>
        <p:spPr bwMode="auto">
          <a:xfrm>
            <a:off x="8451457" y="4971593"/>
            <a:ext cx="844945" cy="1010119"/>
          </a:xfrm>
          <a:prstGeom prst="straightConnector1">
            <a:avLst/>
          </a:prstGeom>
          <a:noFill/>
          <a:ln w="25400" cap="flat" cmpd="sng" algn="ctr">
            <a:solidFill>
              <a:srgbClr val="4B2A8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Oval 4"/>
          <p:cNvSpPr/>
          <p:nvPr>
            <p:custDataLst>
              <p:tags r:id="rId3"/>
            </p:custDataLst>
          </p:nvPr>
        </p:nvSpPr>
        <p:spPr bwMode="auto">
          <a:xfrm>
            <a:off x="8318729" y="4381511"/>
            <a:ext cx="152400" cy="152400"/>
          </a:xfrm>
          <a:prstGeom prst="ellipse">
            <a:avLst/>
          </a:prstGeom>
          <a:solidFill>
            <a:srgbClr val="4B2A85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3" name="Oval 32"/>
          <p:cNvSpPr/>
          <p:nvPr>
            <p:custDataLst>
              <p:tags r:id="rId4"/>
            </p:custDataLst>
          </p:nvPr>
        </p:nvSpPr>
        <p:spPr bwMode="auto">
          <a:xfrm>
            <a:off x="8321373" y="4841509"/>
            <a:ext cx="152400" cy="152400"/>
          </a:xfrm>
          <a:prstGeom prst="ellipse">
            <a:avLst/>
          </a:prstGeom>
          <a:solidFill>
            <a:srgbClr val="4B2A85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9201322" y="3718571"/>
            <a:ext cx="1256947" cy="2453640"/>
            <a:chOff x="7677326" y="1280160"/>
            <a:chExt cx="1256948" cy="2453640"/>
          </a:xfrm>
        </p:grpSpPr>
        <p:sp>
          <p:nvSpPr>
            <p:cNvPr id="160773" name="Text Box 5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7677326" y="1280160"/>
              <a:ext cx="1256948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Memory</a:t>
              </a:r>
            </a:p>
          </p:txBody>
        </p:sp>
        <p:grpSp>
          <p:nvGrpSpPr>
            <p:cNvPr id="6" name="Group 5"/>
            <p:cNvGrpSpPr/>
            <p:nvPr>
              <p:custDataLst>
                <p:tags r:id="rId8"/>
              </p:custDataLst>
            </p:nvPr>
          </p:nvGrpSpPr>
          <p:grpSpPr>
            <a:xfrm>
              <a:off x="7772400" y="1828800"/>
              <a:ext cx="1066800" cy="1905000"/>
              <a:chOff x="7181178" y="1456675"/>
              <a:chExt cx="1066800" cy="1905000"/>
            </a:xfrm>
          </p:grpSpPr>
          <p:sp>
            <p:nvSpPr>
              <p:cNvPr id="34" name="Rectangle 8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181178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35" name="Rectangle 9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181178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36" name="Rectangle 10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181178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37" name="Rectangle 11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181178" y="2599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38" name="Rectangle 20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7181178" y="2980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Calibri" pitchFamily="34" charset="0"/>
                </a:endParaRPr>
              </a:p>
            </p:txBody>
          </p:sp>
        </p:grpSp>
      </p:grpSp>
      <p:sp>
        <p:nvSpPr>
          <p:cNvPr id="9" name="Rounded Rectangle 8"/>
          <p:cNvSpPr/>
          <p:nvPr/>
        </p:nvSpPr>
        <p:spPr bwMode="auto">
          <a:xfrm>
            <a:off x="7382001" y="1397645"/>
            <a:ext cx="2450592" cy="1828800"/>
          </a:xfrm>
          <a:prstGeom prst="roundRect">
            <a:avLst>
              <a:gd name="adj" fmla="val 5966"/>
            </a:avLst>
          </a:prstGeom>
          <a:noFill/>
          <a:ln w="25400" cap="flat" cmpd="sng" algn="ctr">
            <a:solidFill>
              <a:srgbClr val="4B2A8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1206470" algn="l"/>
              </a:tabLst>
            </a:pPr>
            <a:r>
              <a:rPr lang="en-US" sz="2000" u="sng" dirty="0">
                <a:latin typeface="Calibri" pitchFamily="34" charset="0"/>
              </a:rPr>
              <a:t>Register</a:t>
            </a:r>
            <a:r>
              <a:rPr lang="en-US" sz="2000" dirty="0">
                <a:latin typeface="Calibri" pitchFamily="34" charset="0"/>
              </a:rPr>
              <a:t>        </a:t>
            </a:r>
            <a:r>
              <a:rPr lang="en-US" sz="2000" u="sng" dirty="0">
                <a:latin typeface="Calibri" pitchFamily="34" charset="0"/>
              </a:rPr>
              <a:t>Variable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55561" algn="l"/>
                <a:tab pos="969938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⇔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55561" algn="l"/>
                <a:tab pos="969938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⇔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55561" algn="l"/>
                <a:tab pos="969938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⇔  t0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55561" algn="l"/>
                <a:tab pos="969938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⇔  t1</a:t>
            </a:r>
          </a:p>
        </p:txBody>
      </p:sp>
      <p:sp>
        <p:nvSpPr>
          <p:cNvPr id="30" name="Rectangle 4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1917192" y="1362458"/>
            <a:ext cx="4572000" cy="22313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457189" algn="l"/>
                <a:tab pos="1485863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swap(long*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long*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tabLst>
                <a:tab pos="457189" algn="l"/>
                <a:tab pos="1485863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457189" algn="l"/>
                <a:tab pos="1485863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long t0 =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457189" algn="l"/>
                <a:tab pos="1485863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long t1 =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457189" algn="l"/>
                <a:tab pos="1485863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t1;</a:t>
            </a:r>
          </a:p>
          <a:p>
            <a:pPr>
              <a:tabLst>
                <a:tab pos="457189" algn="l"/>
                <a:tab pos="1485863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t0;</a:t>
            </a:r>
          </a:p>
          <a:p>
            <a:pPr>
              <a:tabLst>
                <a:tab pos="457189" algn="l"/>
                <a:tab pos="1485863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Rectangle 4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1917192" y="4114802"/>
            <a:ext cx="4572000" cy="192360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swap: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movq  (%rdi), %rax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movq  (%rsi), %rdx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movq  %rdx, (%rdi)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movq  %rax, (%rsi)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92C50-51E3-4F3E-9AF8-D67D2A0B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 of Move Instructions: swap()</a:t>
            </a:r>
            <a:endParaRPr lang="en-US" dirty="0"/>
          </a:p>
        </p:txBody>
      </p: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005B59DB-91C8-844A-BBE4-FD79046F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27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Assembly Languages</a:t>
            </a:r>
          </a:p>
          <a:p>
            <a:endParaRPr lang="en-US" dirty="0"/>
          </a:p>
          <a:p>
            <a:r>
              <a:rPr lang="en-US" dirty="0"/>
              <a:t>Registers</a:t>
            </a:r>
          </a:p>
          <a:p>
            <a:endParaRPr lang="en-US" dirty="0"/>
          </a:p>
          <a:p>
            <a:r>
              <a:rPr lang="en-US" dirty="0"/>
              <a:t>x86-64 Assembly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Move Instruction</a:t>
            </a:r>
          </a:p>
          <a:p>
            <a:pPr lvl="1"/>
            <a:r>
              <a:rPr lang="en-US" dirty="0"/>
              <a:t>Memory Addressing Modes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>
            <p:custDataLst>
              <p:tags r:id="rId1"/>
            </p:custDataLst>
          </p:nvPr>
        </p:nvGrpSpPr>
        <p:grpSpPr>
          <a:xfrm>
            <a:off x="7924800" y="1362456"/>
            <a:ext cx="914400" cy="2379227"/>
            <a:chOff x="6126480" y="1188720"/>
            <a:chExt cx="914400" cy="2379226"/>
          </a:xfrm>
        </p:grpSpPr>
        <p:sp>
          <p:nvSpPr>
            <p:cNvPr id="59" name="Text Box 34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126480" y="166430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0x120 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6126480" y="2046470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0x118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6126480" y="2430518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0x110 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6126480" y="281456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0x108 </a:t>
              </a:r>
            </a:p>
          </p:txBody>
        </p:sp>
        <p:sp>
          <p:nvSpPr>
            <p:cNvPr id="63" name="Text Box 38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6126480" y="3198614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6126480" y="1188720"/>
              <a:ext cx="914400" cy="54104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Word</a:t>
              </a:r>
            </a:p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Address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352800" y="1280160"/>
            <a:ext cx="1752600" cy="2301240"/>
            <a:chOff x="5394960" y="1280160"/>
            <a:chExt cx="1752600" cy="2301240"/>
          </a:xfrm>
        </p:grpSpPr>
        <p:grpSp>
          <p:nvGrpSpPr>
            <p:cNvPr id="30" name="Group 29"/>
            <p:cNvGrpSpPr/>
            <p:nvPr>
              <p:custDataLst>
                <p:tags r:id="rId15"/>
              </p:custDataLst>
            </p:nvPr>
          </p:nvGrpSpPr>
          <p:grpSpPr>
            <a:xfrm>
              <a:off x="5394960" y="1828800"/>
              <a:ext cx="1752600" cy="1752600"/>
              <a:chOff x="9111129" y="1790700"/>
              <a:chExt cx="1752600" cy="1752600"/>
            </a:xfrm>
          </p:grpSpPr>
          <p:sp>
            <p:nvSpPr>
              <p:cNvPr id="32" name="Rectangle 43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9111129" y="17907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9111129" y="22479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9111129" y="27051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9111129" y="31623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Rectangle 52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9796929" y="17907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0x120</a:t>
                </a:r>
              </a:p>
            </p:txBody>
          </p:sp>
          <p:sp>
            <p:nvSpPr>
              <p:cNvPr id="37" name="Rectangle 53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796929" y="22479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8" name="Rectangle 54"/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9796929" y="27051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Rectangle 55"/>
              <p:cNvSpPr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9796929" y="31623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1" name="Text Box 5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61814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655982" y="1280160"/>
            <a:ext cx="1256947" cy="2453640"/>
            <a:chOff x="7677326" y="1280160"/>
            <a:chExt cx="1256946" cy="2453640"/>
          </a:xfrm>
        </p:grpSpPr>
        <p:sp>
          <p:nvSpPr>
            <p:cNvPr id="41" name="Text Box 5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677326" y="1280160"/>
              <a:ext cx="1256946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Memory</a:t>
              </a:r>
            </a:p>
          </p:txBody>
        </p:sp>
        <p:grpSp>
          <p:nvGrpSpPr>
            <p:cNvPr id="42" name="Group 41"/>
            <p:cNvGrpSpPr/>
            <p:nvPr>
              <p:custDataLst>
                <p:tags r:id="rId6"/>
              </p:custDataLst>
            </p:nvPr>
          </p:nvGrpSpPr>
          <p:grpSpPr>
            <a:xfrm>
              <a:off x="7772399" y="1828800"/>
              <a:ext cx="1066801" cy="1905000"/>
              <a:chOff x="7181177" y="1456675"/>
              <a:chExt cx="1066801" cy="1905000"/>
            </a:xfrm>
          </p:grpSpPr>
          <p:sp>
            <p:nvSpPr>
              <p:cNvPr id="43" name="Rectangle 8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7181178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Anonymous Pro" panose="02060609030202000504" pitchFamily="49" charset="0"/>
                  </a:rPr>
                  <a:t>123</a:t>
                </a:r>
              </a:p>
            </p:txBody>
          </p:sp>
          <p:sp>
            <p:nvSpPr>
              <p:cNvPr id="44" name="Rectangle 9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181178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45" name="Rectangle 10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181178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6" name="Rectangle 11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181178" y="2599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Rectangle 20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181178" y="2980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456</a:t>
                </a:r>
              </a:p>
            </p:txBody>
          </p:sp>
          <p:sp>
            <p:nvSpPr>
              <p:cNvPr id="49" name="Rectangle 8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181177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123</a:t>
                </a:r>
              </a:p>
            </p:txBody>
          </p:sp>
          <p:sp>
            <p:nvSpPr>
              <p:cNvPr id="50" name="Rectangle 9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7181177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Rectangle 10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7181177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52" name="Slide Number Placeholder 3">
            <a:extLst>
              <a:ext uri="{FF2B5EF4-FFF2-40B4-BE49-F238E27FC236}">
                <a16:creationId xmlns:a16="http://schemas.microsoft.com/office/drawing/2014/main" id="{C9736F07-B832-D24C-AAD3-234D75AF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50</a:t>
            </a:fld>
            <a:endParaRPr lang="en-US" dirty="0"/>
          </a:p>
        </p:txBody>
      </p:sp>
      <p:sp>
        <p:nvSpPr>
          <p:cNvPr id="55" name="Rectangle 4">
            <a:extLst>
              <a:ext uri="{FF2B5EF4-FFF2-40B4-BE49-F238E27FC236}">
                <a16:creationId xmlns:a16="http://schemas.microsoft.com/office/drawing/2014/main" id="{097B1293-28F3-6B4B-B4BD-F5B3956FD904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352800" y="4114801"/>
            <a:ext cx="5486400" cy="192360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swap: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t0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t1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t1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t0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E53B5C9-8D82-A84C-89FA-FB36C4CF90A7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 bwMode="auto">
          <a:xfrm flipV="1">
            <a:off x="5105401" y="1998829"/>
            <a:ext cx="1519767" cy="11183"/>
          </a:xfrm>
          <a:prstGeom prst="straightConnector1">
            <a:avLst/>
          </a:prstGeom>
          <a:noFill/>
          <a:ln w="25400" cap="flat" cmpd="sng" algn="ctr">
            <a:solidFill>
              <a:srgbClr val="4B2A8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D9FA81F-27B4-814F-BA15-49ED3211DD8A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 bwMode="auto">
          <a:xfrm>
            <a:off x="5105401" y="2428641"/>
            <a:ext cx="1538700" cy="1190860"/>
          </a:xfrm>
          <a:prstGeom prst="straightConnector1">
            <a:avLst/>
          </a:prstGeom>
          <a:noFill/>
          <a:ln w="25400" cap="flat" cmpd="sng" algn="ctr">
            <a:solidFill>
              <a:srgbClr val="4B2A8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Title 1">
            <a:extLst>
              <a:ext uri="{FF2B5EF4-FFF2-40B4-BE49-F238E27FC236}">
                <a16:creationId xmlns:a16="http://schemas.microsoft.com/office/drawing/2014/main" id="{6BC94324-079C-4C9D-A585-CFDD50ED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>
            <a:normAutofit/>
          </a:bodyPr>
          <a:lstStyle/>
          <a:p>
            <a:r>
              <a:rPr lang="en-US" sz="3200" dirty="0"/>
              <a:t>Example of Move Instructions: swap()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71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>
            <p:custDataLst>
              <p:tags r:id="rId1"/>
            </p:custDataLst>
          </p:nvPr>
        </p:nvGrpSpPr>
        <p:grpSpPr>
          <a:xfrm>
            <a:off x="7924800" y="1362456"/>
            <a:ext cx="914400" cy="2379227"/>
            <a:chOff x="6126480" y="1188720"/>
            <a:chExt cx="914400" cy="2379226"/>
          </a:xfrm>
        </p:grpSpPr>
        <p:sp>
          <p:nvSpPr>
            <p:cNvPr id="59" name="Text Box 34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6126480" y="166430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0x120 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6126480" y="2046470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0x118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126480" y="2430518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0x110 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6126480" y="281456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0x108 </a:t>
              </a:r>
            </a:p>
          </p:txBody>
        </p:sp>
        <p:sp>
          <p:nvSpPr>
            <p:cNvPr id="63" name="Text Box 38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6126480" y="3198614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6126480" y="1188720"/>
              <a:ext cx="914400" cy="54104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Word</a:t>
              </a:r>
            </a:p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Address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352800" y="1280160"/>
            <a:ext cx="1752600" cy="2301240"/>
            <a:chOff x="5394960" y="1280160"/>
            <a:chExt cx="1752600" cy="2301240"/>
          </a:xfrm>
        </p:grpSpPr>
        <p:grpSp>
          <p:nvGrpSpPr>
            <p:cNvPr id="30" name="Group 29"/>
            <p:cNvGrpSpPr/>
            <p:nvPr>
              <p:custDataLst>
                <p:tags r:id="rId13"/>
              </p:custDataLst>
            </p:nvPr>
          </p:nvGrpSpPr>
          <p:grpSpPr>
            <a:xfrm>
              <a:off x="5394960" y="1828800"/>
              <a:ext cx="1752600" cy="1752600"/>
              <a:chOff x="9111129" y="1790700"/>
              <a:chExt cx="1752600" cy="1752600"/>
            </a:xfrm>
          </p:grpSpPr>
          <p:sp>
            <p:nvSpPr>
              <p:cNvPr id="32" name="Rectangle 43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9111129" y="17907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9111129" y="22479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9111129" y="27051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9111129" y="31623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Rectangle 52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9796929" y="17907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0x120</a:t>
                </a:r>
              </a:p>
            </p:txBody>
          </p:sp>
          <p:sp>
            <p:nvSpPr>
              <p:cNvPr id="37" name="Rectangle 53"/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9796929" y="22479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8" name="Rectangle 54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9796929" y="27051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123</a:t>
                </a:r>
              </a:p>
            </p:txBody>
          </p:sp>
          <p:sp>
            <p:nvSpPr>
              <p:cNvPr id="39" name="Rectangle 55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796929" y="31623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1" name="Text Box 5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61814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655982" y="1280160"/>
            <a:ext cx="1256947" cy="2453640"/>
            <a:chOff x="7677326" y="1280160"/>
            <a:chExt cx="1256946" cy="2453640"/>
          </a:xfrm>
        </p:grpSpPr>
        <p:sp>
          <p:nvSpPr>
            <p:cNvPr id="41" name="Text Box 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677326" y="1280160"/>
              <a:ext cx="1256946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Memory</a:t>
              </a:r>
            </a:p>
          </p:txBody>
        </p:sp>
        <p:grpSp>
          <p:nvGrpSpPr>
            <p:cNvPr id="42" name="Group 41"/>
            <p:cNvGrpSpPr/>
            <p:nvPr>
              <p:custDataLst>
                <p:tags r:id="rId4"/>
              </p:custDataLst>
            </p:nvPr>
          </p:nvGrpSpPr>
          <p:grpSpPr>
            <a:xfrm>
              <a:off x="7772399" y="1828800"/>
              <a:ext cx="1066801" cy="1905000"/>
              <a:chOff x="7181177" y="1456675"/>
              <a:chExt cx="1066801" cy="1905000"/>
            </a:xfrm>
          </p:grpSpPr>
          <p:sp>
            <p:nvSpPr>
              <p:cNvPr id="43" name="Rectangle 8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181178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Anonymous Pro" panose="02060609030202000504" pitchFamily="49" charset="0"/>
                  </a:rPr>
                  <a:t>123</a:t>
                </a:r>
              </a:p>
            </p:txBody>
          </p:sp>
          <p:sp>
            <p:nvSpPr>
              <p:cNvPr id="44" name="Rectangle 9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81178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45" name="Rectangle 10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7181178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6" name="Rectangle 11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181178" y="2599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Rectangle 20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181178" y="2980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456</a:t>
                </a:r>
              </a:p>
            </p:txBody>
          </p:sp>
          <p:sp>
            <p:nvSpPr>
              <p:cNvPr id="49" name="Rectangle 8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181177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123</a:t>
                </a:r>
              </a:p>
            </p:txBody>
          </p:sp>
          <p:sp>
            <p:nvSpPr>
              <p:cNvPr id="50" name="Rectangle 9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181177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Rectangle 10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181177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48" name="Rectangle 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352800" y="4114801"/>
            <a:ext cx="5486400" cy="192360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swap: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t0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t1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t1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t0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28BCF1AA-4EA1-D146-86EC-FEC80B10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51</a:t>
            </a:fld>
            <a:endParaRPr lang="en-US" dirty="0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73C53D6D-9A90-4371-B124-3007EC576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>
            <a:normAutofit/>
          </a:bodyPr>
          <a:lstStyle/>
          <a:p>
            <a:r>
              <a:rPr lang="en-US" sz="3200" dirty="0"/>
              <a:t>Example of Move Instructions: swap()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991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>
            <p:custDataLst>
              <p:tags r:id="rId1"/>
            </p:custDataLst>
          </p:nvPr>
        </p:nvGrpSpPr>
        <p:grpSpPr>
          <a:xfrm>
            <a:off x="7924800" y="1362456"/>
            <a:ext cx="914400" cy="2379227"/>
            <a:chOff x="6126480" y="1188720"/>
            <a:chExt cx="914400" cy="2379226"/>
          </a:xfrm>
        </p:grpSpPr>
        <p:sp>
          <p:nvSpPr>
            <p:cNvPr id="59" name="Text Box 34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6126480" y="166430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0x120 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6126480" y="2046470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0x118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126480" y="2430518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0x110 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6126480" y="281456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0x108 </a:t>
              </a:r>
            </a:p>
          </p:txBody>
        </p:sp>
        <p:sp>
          <p:nvSpPr>
            <p:cNvPr id="63" name="Text Box 38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6126480" y="3198614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6126480" y="1188720"/>
              <a:ext cx="914400" cy="54104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Word</a:t>
              </a:r>
            </a:p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Address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352800" y="1280160"/>
            <a:ext cx="1752600" cy="2301240"/>
            <a:chOff x="5394960" y="1280160"/>
            <a:chExt cx="1752600" cy="2301240"/>
          </a:xfrm>
        </p:grpSpPr>
        <p:grpSp>
          <p:nvGrpSpPr>
            <p:cNvPr id="30" name="Group 29"/>
            <p:cNvGrpSpPr/>
            <p:nvPr>
              <p:custDataLst>
                <p:tags r:id="rId13"/>
              </p:custDataLst>
            </p:nvPr>
          </p:nvGrpSpPr>
          <p:grpSpPr>
            <a:xfrm>
              <a:off x="5394960" y="1828800"/>
              <a:ext cx="1752600" cy="1752600"/>
              <a:chOff x="9111129" y="1790700"/>
              <a:chExt cx="1752600" cy="1752600"/>
            </a:xfrm>
          </p:grpSpPr>
          <p:sp>
            <p:nvSpPr>
              <p:cNvPr id="32" name="Rectangle 43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9111129" y="17907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9111129" y="22479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9111129" y="27051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9111129" y="31623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Rectangle 52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9796929" y="17907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0x120</a:t>
                </a:r>
              </a:p>
            </p:txBody>
          </p:sp>
          <p:sp>
            <p:nvSpPr>
              <p:cNvPr id="37" name="Rectangle 53"/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9796929" y="22479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8" name="Rectangle 54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9796929" y="27051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123</a:t>
                </a:r>
              </a:p>
            </p:txBody>
          </p:sp>
          <p:sp>
            <p:nvSpPr>
              <p:cNvPr id="39" name="Rectangle 55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796929" y="31623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456</a:t>
                </a:r>
              </a:p>
            </p:txBody>
          </p:sp>
        </p:grpSp>
        <p:sp>
          <p:nvSpPr>
            <p:cNvPr id="31" name="Text Box 5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61814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655982" y="1280160"/>
            <a:ext cx="1256947" cy="2453640"/>
            <a:chOff x="7677326" y="1280160"/>
            <a:chExt cx="1256946" cy="2453640"/>
          </a:xfrm>
        </p:grpSpPr>
        <p:sp>
          <p:nvSpPr>
            <p:cNvPr id="41" name="Text Box 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677326" y="1280160"/>
              <a:ext cx="1256946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Memory</a:t>
              </a:r>
            </a:p>
          </p:txBody>
        </p:sp>
        <p:grpSp>
          <p:nvGrpSpPr>
            <p:cNvPr id="42" name="Group 41"/>
            <p:cNvGrpSpPr/>
            <p:nvPr>
              <p:custDataLst>
                <p:tags r:id="rId4"/>
              </p:custDataLst>
            </p:nvPr>
          </p:nvGrpSpPr>
          <p:grpSpPr>
            <a:xfrm>
              <a:off x="7772399" y="1828800"/>
              <a:ext cx="1066801" cy="1905000"/>
              <a:chOff x="7181177" y="1456675"/>
              <a:chExt cx="1066801" cy="1905000"/>
            </a:xfrm>
          </p:grpSpPr>
          <p:sp>
            <p:nvSpPr>
              <p:cNvPr id="43" name="Rectangle 8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181178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Anonymous Pro" panose="02060609030202000504" pitchFamily="49" charset="0"/>
                  </a:rPr>
                  <a:t>123</a:t>
                </a:r>
              </a:p>
            </p:txBody>
          </p:sp>
          <p:sp>
            <p:nvSpPr>
              <p:cNvPr id="44" name="Rectangle 9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81178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45" name="Rectangle 10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7181178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6" name="Rectangle 11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181178" y="2599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Rectangle 20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181178" y="2980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456</a:t>
                </a:r>
              </a:p>
            </p:txBody>
          </p:sp>
          <p:sp>
            <p:nvSpPr>
              <p:cNvPr id="49" name="Rectangle 8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181177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123</a:t>
                </a:r>
              </a:p>
            </p:txBody>
          </p:sp>
          <p:sp>
            <p:nvSpPr>
              <p:cNvPr id="50" name="Rectangle 9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181177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Rectangle 10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181177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48" name="Rectangle 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352800" y="4114801"/>
            <a:ext cx="5486400" cy="192360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swap: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t0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t1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t1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t0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5A1E6330-8E6D-5246-9B26-D55D81FC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52</a:t>
            </a:fld>
            <a:endParaRPr lang="en-US" dirty="0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AC0352FC-BB0B-40B5-9787-0B0835D62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>
            <a:normAutofit/>
          </a:bodyPr>
          <a:lstStyle/>
          <a:p>
            <a:r>
              <a:rPr lang="en-US" sz="3200" dirty="0"/>
              <a:t>Example of Move Instructions: swap()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744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>
            <p:custDataLst>
              <p:tags r:id="rId1"/>
            </p:custDataLst>
          </p:nvPr>
        </p:nvGrpSpPr>
        <p:grpSpPr>
          <a:xfrm>
            <a:off x="7924800" y="1362456"/>
            <a:ext cx="914400" cy="2379227"/>
            <a:chOff x="6126480" y="1188720"/>
            <a:chExt cx="914400" cy="2379226"/>
          </a:xfrm>
        </p:grpSpPr>
        <p:sp>
          <p:nvSpPr>
            <p:cNvPr id="59" name="Text Box 34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6126480" y="166430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0x120 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6126480" y="2046470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0x118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126480" y="2430518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0x110 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6126480" y="281456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0x108 </a:t>
              </a:r>
            </a:p>
          </p:txBody>
        </p:sp>
        <p:sp>
          <p:nvSpPr>
            <p:cNvPr id="63" name="Text Box 38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6126480" y="3198614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6126480" y="1188720"/>
              <a:ext cx="914400" cy="54104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Word</a:t>
              </a:r>
            </a:p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Address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352800" y="1280160"/>
            <a:ext cx="1752600" cy="2301240"/>
            <a:chOff x="5394960" y="1280160"/>
            <a:chExt cx="1752600" cy="2301240"/>
          </a:xfrm>
        </p:grpSpPr>
        <p:grpSp>
          <p:nvGrpSpPr>
            <p:cNvPr id="30" name="Group 29"/>
            <p:cNvGrpSpPr/>
            <p:nvPr>
              <p:custDataLst>
                <p:tags r:id="rId13"/>
              </p:custDataLst>
            </p:nvPr>
          </p:nvGrpSpPr>
          <p:grpSpPr>
            <a:xfrm>
              <a:off x="5394960" y="1828800"/>
              <a:ext cx="1752600" cy="1752600"/>
              <a:chOff x="9111129" y="1790700"/>
              <a:chExt cx="1752600" cy="1752600"/>
            </a:xfrm>
          </p:grpSpPr>
          <p:sp>
            <p:nvSpPr>
              <p:cNvPr id="32" name="Rectangle 43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9111129" y="17907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9111129" y="22479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9111129" y="27051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9111129" y="31623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Rectangle 52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9796929" y="17907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0x120</a:t>
                </a:r>
              </a:p>
            </p:txBody>
          </p:sp>
          <p:sp>
            <p:nvSpPr>
              <p:cNvPr id="37" name="Rectangle 53"/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9796929" y="22479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8" name="Rectangle 54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9796929" y="27051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123</a:t>
                </a:r>
              </a:p>
            </p:txBody>
          </p:sp>
          <p:sp>
            <p:nvSpPr>
              <p:cNvPr id="39" name="Rectangle 55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796929" y="31623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456</a:t>
                </a:r>
              </a:p>
            </p:txBody>
          </p:sp>
        </p:grpSp>
        <p:sp>
          <p:nvSpPr>
            <p:cNvPr id="31" name="Text Box 5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61814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655982" y="1280160"/>
            <a:ext cx="1256947" cy="2453640"/>
            <a:chOff x="7677326" y="1280160"/>
            <a:chExt cx="1256946" cy="2453640"/>
          </a:xfrm>
        </p:grpSpPr>
        <p:sp>
          <p:nvSpPr>
            <p:cNvPr id="41" name="Text Box 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677326" y="1280160"/>
              <a:ext cx="1256946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Memory</a:t>
              </a:r>
            </a:p>
          </p:txBody>
        </p:sp>
        <p:grpSp>
          <p:nvGrpSpPr>
            <p:cNvPr id="42" name="Group 41"/>
            <p:cNvGrpSpPr/>
            <p:nvPr>
              <p:custDataLst>
                <p:tags r:id="rId4"/>
              </p:custDataLst>
            </p:nvPr>
          </p:nvGrpSpPr>
          <p:grpSpPr>
            <a:xfrm>
              <a:off x="7772399" y="1828800"/>
              <a:ext cx="1066801" cy="1905000"/>
              <a:chOff x="7181177" y="1456675"/>
              <a:chExt cx="1066801" cy="1905000"/>
            </a:xfrm>
          </p:grpSpPr>
          <p:sp>
            <p:nvSpPr>
              <p:cNvPr id="43" name="Rectangle 8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181178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Anonymous Pro" panose="02060609030202000504" pitchFamily="49" charset="0"/>
                  </a:rPr>
                  <a:t>123</a:t>
                </a:r>
              </a:p>
            </p:txBody>
          </p:sp>
          <p:sp>
            <p:nvSpPr>
              <p:cNvPr id="44" name="Rectangle 9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81178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45" name="Rectangle 10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7181178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6" name="Rectangle 11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181178" y="2599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Rectangle 20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181178" y="2980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456</a:t>
                </a:r>
              </a:p>
            </p:txBody>
          </p:sp>
          <p:sp>
            <p:nvSpPr>
              <p:cNvPr id="49" name="Rectangle 8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181177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456</a:t>
                </a:r>
              </a:p>
            </p:txBody>
          </p:sp>
          <p:sp>
            <p:nvSpPr>
              <p:cNvPr id="50" name="Rectangle 9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181177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Rectangle 10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181177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48" name="Rectangle 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352800" y="4114801"/>
            <a:ext cx="5486400" cy="192360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swap: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t0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t1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t1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t0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BA4FD8A5-31DD-5F49-BE48-1BC2F32F3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53</a:t>
            </a:fld>
            <a:endParaRPr lang="en-US" dirty="0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D0901AF5-5AFC-4DE8-82CE-34A2FB1D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>
            <a:normAutofit/>
          </a:bodyPr>
          <a:lstStyle/>
          <a:p>
            <a:r>
              <a:rPr lang="en-US" sz="3200" dirty="0"/>
              <a:t>Example of Move Instructions: swap()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256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>
            <p:custDataLst>
              <p:tags r:id="rId1"/>
            </p:custDataLst>
          </p:nvPr>
        </p:nvGrpSpPr>
        <p:grpSpPr>
          <a:xfrm>
            <a:off x="7924800" y="1362456"/>
            <a:ext cx="914400" cy="2379227"/>
            <a:chOff x="6126480" y="1188720"/>
            <a:chExt cx="914400" cy="2379226"/>
          </a:xfrm>
        </p:grpSpPr>
        <p:sp>
          <p:nvSpPr>
            <p:cNvPr id="59" name="Text Box 34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6126480" y="166430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0x120 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6126480" y="2046470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0x118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126480" y="2430518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0x110 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6126480" y="281456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0x108 </a:t>
              </a:r>
            </a:p>
          </p:txBody>
        </p:sp>
        <p:sp>
          <p:nvSpPr>
            <p:cNvPr id="63" name="Text Box 38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6126480" y="3198614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6126480" y="1188720"/>
              <a:ext cx="914400" cy="54104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Word</a:t>
              </a:r>
            </a:p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Address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352800" y="1280160"/>
            <a:ext cx="1752600" cy="2301240"/>
            <a:chOff x="5394960" y="1280160"/>
            <a:chExt cx="1752600" cy="2301240"/>
          </a:xfrm>
        </p:grpSpPr>
        <p:grpSp>
          <p:nvGrpSpPr>
            <p:cNvPr id="30" name="Group 29"/>
            <p:cNvGrpSpPr/>
            <p:nvPr>
              <p:custDataLst>
                <p:tags r:id="rId13"/>
              </p:custDataLst>
            </p:nvPr>
          </p:nvGrpSpPr>
          <p:grpSpPr>
            <a:xfrm>
              <a:off x="5394960" y="1828800"/>
              <a:ext cx="1752600" cy="1752600"/>
              <a:chOff x="9111129" y="1790700"/>
              <a:chExt cx="1752600" cy="1752600"/>
            </a:xfrm>
          </p:grpSpPr>
          <p:sp>
            <p:nvSpPr>
              <p:cNvPr id="32" name="Rectangle 43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9111129" y="17907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9111129" y="22479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9111129" y="27051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9111129" y="31623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Rectangle 52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9796929" y="17907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0x120</a:t>
                </a:r>
              </a:p>
            </p:txBody>
          </p:sp>
          <p:sp>
            <p:nvSpPr>
              <p:cNvPr id="37" name="Rectangle 53"/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9796929" y="22479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8" name="Rectangle 54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9796929" y="27051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123</a:t>
                </a:r>
              </a:p>
            </p:txBody>
          </p:sp>
          <p:sp>
            <p:nvSpPr>
              <p:cNvPr id="39" name="Rectangle 55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796929" y="31623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456</a:t>
                </a:r>
              </a:p>
            </p:txBody>
          </p:sp>
        </p:grpSp>
        <p:sp>
          <p:nvSpPr>
            <p:cNvPr id="31" name="Text Box 5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61814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655982" y="1280160"/>
            <a:ext cx="1256947" cy="2453640"/>
            <a:chOff x="7677326" y="1280160"/>
            <a:chExt cx="1256946" cy="2453640"/>
          </a:xfrm>
        </p:grpSpPr>
        <p:sp>
          <p:nvSpPr>
            <p:cNvPr id="41" name="Text Box 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677326" y="1280160"/>
              <a:ext cx="1256946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Memory</a:t>
              </a:r>
            </a:p>
          </p:txBody>
        </p:sp>
        <p:grpSp>
          <p:nvGrpSpPr>
            <p:cNvPr id="42" name="Group 41"/>
            <p:cNvGrpSpPr/>
            <p:nvPr>
              <p:custDataLst>
                <p:tags r:id="rId4"/>
              </p:custDataLst>
            </p:nvPr>
          </p:nvGrpSpPr>
          <p:grpSpPr>
            <a:xfrm>
              <a:off x="7772399" y="1828800"/>
              <a:ext cx="1066801" cy="1905000"/>
              <a:chOff x="7181177" y="1456675"/>
              <a:chExt cx="1066801" cy="1905000"/>
            </a:xfrm>
          </p:grpSpPr>
          <p:sp>
            <p:nvSpPr>
              <p:cNvPr id="43" name="Rectangle 8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181178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Anonymous Pro" panose="02060609030202000504" pitchFamily="49" charset="0"/>
                  </a:rPr>
                  <a:t>123</a:t>
                </a:r>
              </a:p>
            </p:txBody>
          </p:sp>
          <p:sp>
            <p:nvSpPr>
              <p:cNvPr id="44" name="Rectangle 9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81178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45" name="Rectangle 10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7181178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6" name="Rectangle 11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181178" y="2599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Rectangle 20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181178" y="2980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123</a:t>
                </a:r>
              </a:p>
            </p:txBody>
          </p:sp>
          <p:sp>
            <p:nvSpPr>
              <p:cNvPr id="49" name="Rectangle 8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181177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456</a:t>
                </a:r>
              </a:p>
            </p:txBody>
          </p:sp>
          <p:sp>
            <p:nvSpPr>
              <p:cNvPr id="50" name="Rectangle 9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181177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Rectangle 10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181177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48" name="Rectangle 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352800" y="4114801"/>
            <a:ext cx="5486400" cy="192360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swap: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t0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t1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t1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t0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2A8F77CD-D981-A148-A305-DB6DE142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54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989693-3A9D-8846-AF61-AD0DEED8D242}"/>
              </a:ext>
            </a:extLst>
          </p:cNvPr>
          <p:cNvGrpSpPr/>
          <p:nvPr/>
        </p:nvGrpSpPr>
        <p:grpSpPr>
          <a:xfrm>
            <a:off x="637737" y="1772604"/>
            <a:ext cx="2600671" cy="830998"/>
            <a:chOff x="478302" y="1329452"/>
            <a:chExt cx="1950503" cy="62324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CD77D23-16A4-2C4B-AA18-65E90A1603C2}"/>
                </a:ext>
              </a:extLst>
            </p:cNvPr>
            <p:cNvSpPr txBox="1"/>
            <p:nvPr/>
          </p:nvSpPr>
          <p:spPr>
            <a:xfrm>
              <a:off x="478302" y="1329452"/>
              <a:ext cx="1758461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Note: these did not change</a:t>
              </a:r>
            </a:p>
          </p:txBody>
        </p:sp>
        <p:sp>
          <p:nvSpPr>
            <p:cNvPr id="56" name="Google Shape;579;g5c482c2159_0_181">
              <a:extLst>
                <a:ext uri="{FF2B5EF4-FFF2-40B4-BE49-F238E27FC236}">
                  <a16:creationId xmlns:a16="http://schemas.microsoft.com/office/drawing/2014/main" id="{034A21C0-C79D-854E-8517-8C80B324B863}"/>
                </a:ext>
              </a:extLst>
            </p:cNvPr>
            <p:cNvSpPr/>
            <p:nvPr/>
          </p:nvSpPr>
          <p:spPr>
            <a:xfrm flipH="1">
              <a:off x="2138289" y="1357104"/>
              <a:ext cx="290516" cy="591026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2" name="Title 1">
            <a:extLst>
              <a:ext uri="{FF2B5EF4-FFF2-40B4-BE49-F238E27FC236}">
                <a16:creationId xmlns:a16="http://schemas.microsoft.com/office/drawing/2014/main" id="{50DA998C-5DEB-4880-B244-3CD4FA3F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>
            <a:normAutofit/>
          </a:bodyPr>
          <a:lstStyle/>
          <a:p>
            <a:r>
              <a:rPr lang="en-US" sz="3200" dirty="0"/>
              <a:t>Example of Move Instructions: swap()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5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number of available registers affect a system?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if x86-64 only had two registers?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What if x86-64 instead had 512 registers?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535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number of available registers affect a system?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if x86-64 only had two registers?</a:t>
            </a:r>
          </a:p>
          <a:p>
            <a:pPr lvl="2"/>
            <a:r>
              <a:rPr lang="en-US" dirty="0"/>
              <a:t>“Register Pressure” becomes a problem</a:t>
            </a:r>
          </a:p>
          <a:p>
            <a:pPr lvl="2"/>
            <a:r>
              <a:rPr lang="en-US" dirty="0"/>
              <a:t>Accessing 3+ things at once requires memory</a:t>
            </a:r>
          </a:p>
          <a:p>
            <a:pPr lvl="2"/>
            <a:r>
              <a:rPr lang="en-US" dirty="0"/>
              <a:t>Way more memory reads/writes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if x86-64 instead had 512 registers?</a:t>
            </a:r>
          </a:p>
          <a:p>
            <a:pPr lvl="2"/>
            <a:r>
              <a:rPr lang="en-US" dirty="0"/>
              <a:t>Most of the registers would never be used</a:t>
            </a:r>
          </a:p>
          <a:p>
            <a:pPr lvl="3"/>
            <a:r>
              <a:rPr lang="en-US" dirty="0"/>
              <a:t>For any realistic program</a:t>
            </a:r>
          </a:p>
          <a:p>
            <a:pPr lvl="2"/>
            <a:r>
              <a:rPr lang="en-US" dirty="0"/>
              <a:t>Could have spent that silicon on something more important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0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Assembly Languages</a:t>
            </a:r>
          </a:p>
          <a:p>
            <a:endParaRPr lang="en-US" dirty="0"/>
          </a:p>
          <a:p>
            <a:r>
              <a:rPr lang="en-US" dirty="0"/>
              <a:t>Registers</a:t>
            </a:r>
          </a:p>
          <a:p>
            <a:endParaRPr lang="en-US" dirty="0"/>
          </a:p>
          <a:p>
            <a:r>
              <a:rPr lang="en-US" b="1" dirty="0"/>
              <a:t>x86-64 Assembly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Move Instruction</a:t>
            </a:r>
          </a:p>
          <a:p>
            <a:pPr lvl="1"/>
            <a:r>
              <a:rPr lang="en-US" b="1" dirty="0"/>
              <a:t>Memory Addressing Modes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745115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Addressing Modes: Basic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Common need: interact with memory</a:t>
            </a:r>
          </a:p>
          <a:p>
            <a:pPr lvl="1"/>
            <a:r>
              <a:rPr lang="en-US" dirty="0"/>
              <a:t>Exact address might be made of multiple parts</a:t>
            </a:r>
          </a:p>
          <a:p>
            <a:pPr lvl="1"/>
            <a:endParaRPr lang="en-US" b="1" dirty="0"/>
          </a:p>
          <a:p>
            <a:r>
              <a:rPr lang="en-US" b="1" dirty="0"/>
              <a:t>Indirect:</a:t>
            </a:r>
            <a:r>
              <a:rPr lang="en-US" dirty="0"/>
              <a:t>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(R)</a:t>
            </a:r>
            <a:r>
              <a:rPr lang="en-US" dirty="0"/>
              <a:t>		</a:t>
            </a:r>
            <a:r>
              <a:rPr lang="en-US" dirty="0">
                <a:cs typeface="Calibri" panose="020F0502020204030204" pitchFamily="34" charset="0"/>
              </a:rPr>
              <a:t>Mem[Reg[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cs typeface="Calibri" panose="020F0502020204030204" pitchFamily="34" charset="0"/>
              </a:rPr>
              <a:t>]]</a:t>
            </a:r>
          </a:p>
          <a:p>
            <a:pPr lvl="1"/>
            <a:r>
              <a:rPr lang="en-US" dirty="0"/>
              <a:t>Data in register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specifies the memory address</a:t>
            </a:r>
          </a:p>
          <a:p>
            <a:pPr lvl="1"/>
            <a:r>
              <a:rPr lang="en-US" dirty="0"/>
              <a:t>Like pointer dereference in C</a:t>
            </a:r>
          </a:p>
          <a:p>
            <a:pPr lvl="1"/>
            <a:r>
              <a:rPr lang="en-US" u="sng" dirty="0"/>
              <a:t>Example</a:t>
            </a:r>
            <a:r>
              <a:rPr lang="en-US" dirty="0"/>
              <a:t>: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/>
              <a:t>Displacement:</a:t>
            </a: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D(R)</a:t>
            </a:r>
            <a:r>
              <a:rPr lang="en-US" dirty="0"/>
              <a:t>		</a:t>
            </a:r>
            <a:r>
              <a:rPr lang="en-US" dirty="0">
                <a:cs typeface="Calibri" panose="020F0502020204030204" pitchFamily="34" charset="0"/>
              </a:rPr>
              <a:t>Mem[</a:t>
            </a:r>
            <a:r>
              <a:rPr lang="en-US" dirty="0" err="1">
                <a:cs typeface="Calibri" panose="020F0502020204030204" pitchFamily="34" charset="0"/>
              </a:rPr>
              <a:t>Reg</a:t>
            </a:r>
            <a:r>
              <a:rPr lang="en-US" dirty="0">
                <a:cs typeface="Calibri" panose="020F0502020204030204" pitchFamily="34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+D</a:t>
            </a:r>
            <a:r>
              <a:rPr lang="en-US" dirty="0">
                <a:cs typeface="Calibri" panose="020F0502020204030204" pitchFamily="34" charset="0"/>
              </a:rPr>
              <a:t>]</a:t>
            </a:r>
          </a:p>
          <a:p>
            <a:pPr lvl="1"/>
            <a:r>
              <a:rPr lang="en-US" dirty="0"/>
              <a:t>Data in register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specifies the </a:t>
            </a:r>
            <a:r>
              <a:rPr lang="en-US" i="1" dirty="0"/>
              <a:t>start</a:t>
            </a:r>
            <a:r>
              <a:rPr lang="en-US" dirty="0"/>
              <a:t> of some memory region</a:t>
            </a:r>
          </a:p>
          <a:p>
            <a:pPr lvl="1"/>
            <a:r>
              <a:rPr lang="en-US" dirty="0"/>
              <a:t>Constant displacement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specifies the offset from that address</a:t>
            </a:r>
          </a:p>
          <a:p>
            <a:pPr lvl="1"/>
            <a:r>
              <a:rPr lang="en-US" u="sng" dirty="0"/>
              <a:t>Example</a:t>
            </a:r>
            <a:r>
              <a:rPr lang="en-US" dirty="0"/>
              <a:t>: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8(%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0D7AB313-550F-B74E-8362-9A90A27A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596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Memory 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2075"/>
            <a:ext cx="9723755" cy="4972051"/>
          </a:xfrm>
        </p:spPr>
        <p:txBody>
          <a:bodyPr>
            <a:normAutofit/>
          </a:bodyPr>
          <a:lstStyle/>
          <a:p>
            <a:r>
              <a:rPr lang="en-US" b="1" dirty="0"/>
              <a:t>General:</a:t>
            </a:r>
            <a:r>
              <a:rPr lang="en-US" dirty="0"/>
              <a:t>	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Rb,Ri,S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	</a:t>
            </a:r>
            <a:r>
              <a:rPr lang="en-US" dirty="0">
                <a:cs typeface="Calibri" panose="020F0502020204030204" pitchFamily="34" charset="0"/>
              </a:rPr>
              <a:t>Mem[Reg[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cs typeface="Calibri" panose="020F0502020204030204" pitchFamily="34" charset="0"/>
              </a:rPr>
              <a:t>Reg[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*S+D</a:t>
            </a:r>
            <a:r>
              <a:rPr lang="en-US" dirty="0">
                <a:cs typeface="Calibri" panose="020F0502020204030204" pitchFamily="34" charset="0"/>
              </a:rPr>
              <a:t>]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dirty="0"/>
              <a:t>:	Base register (any register)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dirty="0"/>
              <a:t>:	Index register (any register except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:	Scale factor (1, 2, 4, 8) </a:t>
            </a:r>
            <a:r>
              <a:rPr lang="en-US" dirty="0">
                <a:solidFill>
                  <a:srgbClr val="FF0000"/>
                </a:solidFill>
              </a:rPr>
              <a:t>– </a:t>
            </a:r>
            <a:r>
              <a:rPr lang="en-US" i="1" dirty="0">
                <a:solidFill>
                  <a:srgbClr val="FF0000"/>
                </a:solidFill>
              </a:rPr>
              <a:t>why these numbers?</a:t>
            </a:r>
            <a:endParaRPr lang="en-US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:	Constant displacement value (a.k.a. immediate)</a:t>
            </a:r>
          </a:p>
          <a:p>
            <a:pPr lvl="1"/>
            <a:endParaRPr lang="en-US" dirty="0"/>
          </a:p>
          <a:p>
            <a:r>
              <a:rPr lang="en-US" b="1" dirty="0"/>
              <a:t>Special cases  </a:t>
            </a:r>
            <a:r>
              <a:rPr lang="en-US" dirty="0"/>
              <a:t>(see textbook Figure 3.3 or next slide)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Rb,Ri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n-US" dirty="0">
                <a:cs typeface="Calibri" panose="020F0502020204030204" pitchFamily="34" charset="0"/>
              </a:rPr>
              <a:t>Mem[</a:t>
            </a:r>
            <a:r>
              <a:rPr lang="en-US" dirty="0" err="1">
                <a:cs typeface="Calibri" panose="020F0502020204030204" pitchFamily="34" charset="0"/>
              </a:rPr>
              <a:t>Reg</a:t>
            </a:r>
            <a:r>
              <a:rPr lang="en-US" dirty="0">
                <a:cs typeface="Calibri" panose="020F0502020204030204" pitchFamily="34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err="1">
                <a:cs typeface="Calibri" panose="020F0502020204030204" pitchFamily="34" charset="0"/>
              </a:rPr>
              <a:t>Reg</a:t>
            </a:r>
            <a:r>
              <a:rPr lang="en-US" dirty="0">
                <a:cs typeface="Calibri" panose="020F0502020204030204" pitchFamily="34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+D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(S=1)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Rb,Ri,S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n-US" dirty="0">
                <a:cs typeface="Calibri" panose="020F0502020204030204" pitchFamily="34" charset="0"/>
              </a:rPr>
              <a:t>Mem[</a:t>
            </a:r>
            <a:r>
              <a:rPr lang="en-US" dirty="0" err="1">
                <a:cs typeface="Calibri" panose="020F0502020204030204" pitchFamily="34" charset="0"/>
              </a:rPr>
              <a:t>Reg</a:t>
            </a:r>
            <a:r>
              <a:rPr lang="en-US" dirty="0">
                <a:cs typeface="Calibri" panose="020F0502020204030204" pitchFamily="34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err="1">
                <a:cs typeface="Calibri" panose="020F0502020204030204" pitchFamily="34" charset="0"/>
              </a:rPr>
              <a:t>Reg</a:t>
            </a:r>
            <a:r>
              <a:rPr lang="en-US" dirty="0">
                <a:cs typeface="Calibri" panose="020F0502020204030204" pitchFamily="34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*S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(D=0)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Rb,Ri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n-US" dirty="0">
                <a:cs typeface="Calibri" panose="020F0502020204030204" pitchFamily="34" charset="0"/>
              </a:rPr>
              <a:t>Mem[Reg[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cs typeface="Calibri" panose="020F0502020204030204" pitchFamily="34" charset="0"/>
              </a:rPr>
              <a:t>Reg[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dirty="0">
                <a:cs typeface="Calibri" panose="020F0502020204030204" pitchFamily="34" charset="0"/>
              </a:rPr>
              <a:t>]]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(S=1,D=0)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Ri,S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n-US" dirty="0">
                <a:cs typeface="Calibri" panose="020F0502020204030204" pitchFamily="34" charset="0"/>
              </a:rPr>
              <a:t>Mem[Reg[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*S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(Rb=0,D=0)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2DB6521A-D3F0-F545-9B7C-40CFC42F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59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527DAA-0C8A-4798-BF09-428947261BC7}"/>
              </a:ext>
            </a:extLst>
          </p:cNvPr>
          <p:cNvSpPr txBox="1"/>
          <p:nvPr/>
        </p:nvSpPr>
        <p:spPr>
          <a:xfrm>
            <a:off x="9738360" y="2712045"/>
            <a:ext cx="1825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Sizes of common C types!</a:t>
            </a:r>
          </a:p>
        </p:txBody>
      </p:sp>
    </p:spTree>
    <p:extLst>
      <p:ext uri="{BB962C8B-B14F-4D97-AF65-F5344CB8AC3E}">
        <p14:creationId xmlns:p14="http://schemas.microsoft.com/office/powerpoint/2010/main" val="44189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(Also known as: Assembly Language, ASM)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a CPU: execute instructions</a:t>
            </a:r>
          </a:p>
          <a:p>
            <a:endParaRPr lang="en-US" dirty="0"/>
          </a:p>
          <a:p>
            <a:r>
              <a:rPr lang="en-US" dirty="0"/>
              <a:t>High-level programs (like in C) are split into many small instructions</a:t>
            </a:r>
          </a:p>
          <a:p>
            <a:endParaRPr lang="en-US" dirty="0"/>
          </a:p>
          <a:p>
            <a:r>
              <a:rPr lang="en-US" dirty="0"/>
              <a:t>Assembly is a low-level programming language where the program instructions match a particular architecture’s operations</a:t>
            </a:r>
          </a:p>
          <a:p>
            <a:pPr lvl="1"/>
            <a:r>
              <a:rPr lang="en-US" dirty="0"/>
              <a:t>Assembly is a human-readable text representation of machine code</a:t>
            </a:r>
          </a:p>
          <a:p>
            <a:pPr lvl="1"/>
            <a:r>
              <a:rPr lang="en-US" dirty="0"/>
              <a:t>Each assembly instruction is one machine instruction (usually)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041C23-0ED8-490E-9E27-8213BA96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list of addressing mode 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EFDE4-ECCA-49D2-B9B6-D33EE1770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58768C-48D9-4D3E-909F-069AE8C5E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862" y="914400"/>
            <a:ext cx="9315338" cy="551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642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Address Computation Examples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29842" y="1645920"/>
            <a:ext cx="2468879" cy="914400"/>
            <a:chOff x="1005840" y="1600200"/>
            <a:chExt cx="2468879" cy="914400"/>
          </a:xfrm>
        </p:grpSpPr>
        <p:sp>
          <p:nvSpPr>
            <p:cNvPr id="187398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05840" y="16002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399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05840" y="20574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407" name="Rectangle 1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103119" y="16002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0xf000</a:t>
              </a:r>
            </a:p>
          </p:txBody>
        </p:sp>
        <p:sp>
          <p:nvSpPr>
            <p:cNvPr id="187408" name="Rectangle 1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103119" y="20574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0x0100</a:t>
              </a:r>
            </a:p>
          </p:txBody>
        </p:sp>
      </p:grpSp>
      <p:graphicFrame>
        <p:nvGraphicFramePr>
          <p:cNvPr id="187509" name="Group 11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438400" y="3200400"/>
          <a:ext cx="7315200" cy="2540000"/>
        </p:xfrm>
        <a:graphic>
          <a:graphicData uri="http://schemas.openxmlformats.org/drawingml/2006/table">
            <a:tbl>
              <a:tblPr/>
              <a:tblGrid>
                <a:gridCol w="265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Expression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 Computation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(%rdx,%rcx,4)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0x80(,%rdx,2)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Rb,Ri,S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>
                  <a:tabLst>
                    <a:tab pos="858817" algn="l"/>
                  </a:tabLst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Mem[Reg[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Rb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+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Ri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*S+D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blipFill>
                <a:blip r:embed="rId9"/>
                <a:stretch>
                  <a:fillRect l="-2222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B350D6A-A0F8-DF4C-8B64-AB2C1F30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3923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Address Computation Examples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29842" y="1645920"/>
            <a:ext cx="2468879" cy="914400"/>
            <a:chOff x="1005840" y="1600200"/>
            <a:chExt cx="2468879" cy="914400"/>
          </a:xfrm>
        </p:grpSpPr>
        <p:sp>
          <p:nvSpPr>
            <p:cNvPr id="187398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05840" y="16002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399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05840" y="20574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407" name="Rectangle 1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103119" y="16002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0xf000</a:t>
              </a:r>
            </a:p>
          </p:txBody>
        </p:sp>
        <p:sp>
          <p:nvSpPr>
            <p:cNvPr id="187408" name="Rectangle 1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103119" y="20574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0x0100</a:t>
              </a:r>
            </a:p>
          </p:txBody>
        </p:sp>
      </p:grpSp>
      <p:graphicFrame>
        <p:nvGraphicFramePr>
          <p:cNvPr id="187509" name="Group 11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438400" y="3200400"/>
          <a:ext cx="7315200" cy="2540000"/>
        </p:xfrm>
        <a:graphic>
          <a:graphicData uri="http://schemas.openxmlformats.org/drawingml/2006/table">
            <a:tbl>
              <a:tblPr/>
              <a:tblGrid>
                <a:gridCol w="265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Expression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 Computation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+ 0x8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0xf008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(%rdx,%rcx,4)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0x80(,%rdx,2)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B350D6A-A0F8-DF4C-8B64-AB2C1F30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62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0EF2D7-68BC-41FA-87C3-AD87AE3EB04F}"/>
                  </a:ext>
                </a:extLst>
              </p:cNvPr>
              <p:cNvSpPr txBox="1"/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Rb,Ri,S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>
                  <a:tabLst>
                    <a:tab pos="858817" algn="l"/>
                  </a:tabLst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Mem[Reg[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Rb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+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Ri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*S+D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0EF2D7-68BC-41FA-87C3-AD87AE3EB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blipFill>
                <a:blip r:embed="rId9"/>
                <a:stretch>
                  <a:fillRect l="-2222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825664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Address Computation Examples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29842" y="1645920"/>
            <a:ext cx="2468879" cy="914400"/>
            <a:chOff x="1005840" y="1600200"/>
            <a:chExt cx="2468879" cy="914400"/>
          </a:xfrm>
        </p:grpSpPr>
        <p:sp>
          <p:nvSpPr>
            <p:cNvPr id="187398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05840" y="16002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399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05840" y="20574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407" name="Rectangle 1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103119" y="16002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0xf000</a:t>
              </a:r>
            </a:p>
          </p:txBody>
        </p:sp>
        <p:sp>
          <p:nvSpPr>
            <p:cNvPr id="187408" name="Rectangle 1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103119" y="20574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0x0100</a:t>
              </a:r>
            </a:p>
          </p:txBody>
        </p:sp>
      </p:grpSp>
      <p:graphicFrame>
        <p:nvGraphicFramePr>
          <p:cNvPr id="187509" name="Group 11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438400" y="3200400"/>
          <a:ext cx="7315200" cy="2540000"/>
        </p:xfrm>
        <a:graphic>
          <a:graphicData uri="http://schemas.openxmlformats.org/drawingml/2006/table">
            <a:tbl>
              <a:tblPr/>
              <a:tblGrid>
                <a:gridCol w="265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Expression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 Computation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+ 0x8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0xf008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(%rdx,%rcx,4)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0x80(,%rdx,2)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B350D6A-A0F8-DF4C-8B64-AB2C1F30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63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FD18BE-50E9-4F18-A08D-BF6E499A3E86}"/>
                  </a:ext>
                </a:extLst>
              </p:cNvPr>
              <p:cNvSpPr txBox="1"/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Rb,Ri,S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>
                  <a:tabLst>
                    <a:tab pos="858817" algn="l"/>
                  </a:tabLst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Mem[Reg[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Rb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+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Ri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*S+D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FD18BE-50E9-4F18-A08D-BF6E499A3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blipFill>
                <a:blip r:embed="rId9"/>
                <a:stretch>
                  <a:fillRect l="-2222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68872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Address Computation Examples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29842" y="1645920"/>
            <a:ext cx="2468879" cy="914400"/>
            <a:chOff x="1005840" y="1600200"/>
            <a:chExt cx="2468879" cy="914400"/>
          </a:xfrm>
        </p:grpSpPr>
        <p:sp>
          <p:nvSpPr>
            <p:cNvPr id="187398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05840" y="16002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399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05840" y="20574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407" name="Rectangle 1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103119" y="16002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0xf000</a:t>
              </a:r>
            </a:p>
          </p:txBody>
        </p:sp>
        <p:sp>
          <p:nvSpPr>
            <p:cNvPr id="187408" name="Rectangle 1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103119" y="20574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0x0100</a:t>
              </a:r>
            </a:p>
          </p:txBody>
        </p:sp>
      </p:grpSp>
      <p:graphicFrame>
        <p:nvGraphicFramePr>
          <p:cNvPr id="187509" name="Group 11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438400" y="3200400"/>
          <a:ext cx="7315200" cy="2540000"/>
        </p:xfrm>
        <a:graphic>
          <a:graphicData uri="http://schemas.openxmlformats.org/drawingml/2006/table">
            <a:tbl>
              <a:tblPr/>
              <a:tblGrid>
                <a:gridCol w="265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Expression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 Computation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+ 0x8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0xf008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(%rdx,%rcx,4)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0xf400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0x80(,%rdx,2)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B350D6A-A0F8-DF4C-8B64-AB2C1F30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64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3E6E07-283A-4B6F-A902-0DFFBBCA1102}"/>
                  </a:ext>
                </a:extLst>
              </p:cNvPr>
              <p:cNvSpPr txBox="1"/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Rb,Ri,S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>
                  <a:tabLst>
                    <a:tab pos="858817" algn="l"/>
                  </a:tabLst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Mem[Reg[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Rb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+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Ri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*S+D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3E6E07-283A-4B6F-A902-0DFFBBCA1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blipFill>
                <a:blip r:embed="rId9"/>
                <a:stretch>
                  <a:fillRect l="-2222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47833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Address Computation Examples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29842" y="1645920"/>
            <a:ext cx="2468879" cy="914400"/>
            <a:chOff x="1005840" y="1600200"/>
            <a:chExt cx="2468879" cy="914400"/>
          </a:xfrm>
        </p:grpSpPr>
        <p:sp>
          <p:nvSpPr>
            <p:cNvPr id="187398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05840" y="16002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399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05840" y="20574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407" name="Rectangle 1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103119" y="16002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0xf000</a:t>
              </a:r>
            </a:p>
          </p:txBody>
        </p:sp>
        <p:sp>
          <p:nvSpPr>
            <p:cNvPr id="187408" name="Rectangle 1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103119" y="20574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0x0100</a:t>
              </a:r>
            </a:p>
          </p:txBody>
        </p:sp>
      </p:grpSp>
      <p:graphicFrame>
        <p:nvGraphicFramePr>
          <p:cNvPr id="187509" name="Group 11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438400" y="3200400"/>
          <a:ext cx="7315200" cy="2540000"/>
        </p:xfrm>
        <a:graphic>
          <a:graphicData uri="http://schemas.openxmlformats.org/drawingml/2006/table">
            <a:tbl>
              <a:tblPr/>
              <a:tblGrid>
                <a:gridCol w="265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Expression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 Computation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+ 0x8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0xf008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(%rdx,%rcx,4)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0xf400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0x80(,%rdx,2)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*2 + 0x80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0x1e080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B350D6A-A0F8-DF4C-8B64-AB2C1F30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65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C5047F-5347-45A7-9B5F-9E546143EF4D}"/>
                  </a:ext>
                </a:extLst>
              </p:cNvPr>
              <p:cNvSpPr txBox="1"/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Rb,Ri,S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>
                  <a:tabLst>
                    <a:tab pos="858817" algn="l"/>
                  </a:tabLst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Mem[Reg[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Rb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+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Ri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*S+D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C5047F-5347-45A7-9B5F-9E546143E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blipFill>
                <a:blip r:embed="rId9"/>
                <a:stretch>
                  <a:fillRect l="-2222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265259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Assembly Languages</a:t>
            </a:r>
          </a:p>
          <a:p>
            <a:endParaRPr lang="en-US" dirty="0"/>
          </a:p>
          <a:p>
            <a:r>
              <a:rPr lang="en-US" dirty="0"/>
              <a:t>Registers</a:t>
            </a:r>
          </a:p>
          <a:p>
            <a:endParaRPr lang="en-US" dirty="0"/>
          </a:p>
          <a:p>
            <a:r>
              <a:rPr lang="en-US" dirty="0"/>
              <a:t>x86-64 Assembly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Move Instruction</a:t>
            </a:r>
          </a:p>
          <a:p>
            <a:pPr lvl="1"/>
            <a:r>
              <a:rPr lang="en-US" dirty="0"/>
              <a:t>Memory Addressing Modes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582441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0CED-242E-8346-9ADC-7BAE533A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67" dirty="0"/>
              <a:t>Programs can be written in assembly or machine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CF495-4143-4240-9621-17054F319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 Program (source code)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b+c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)–(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d+e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sz="2800" dirty="0"/>
              <a:t>Assembly Program</a:t>
            </a:r>
          </a:p>
          <a:p>
            <a:pPr marL="1447787" lvl="3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47787" lvl="3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47787" lvl="3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subq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47787" lvl="3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5D824-9FF4-6441-A02B-C9E0578B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F85709-E116-FD47-B744-C25964BC782E}"/>
              </a:ext>
            </a:extLst>
          </p:cNvPr>
          <p:cNvSpPr txBox="1"/>
          <p:nvPr/>
        </p:nvSpPr>
        <p:spPr>
          <a:xfrm>
            <a:off x="6095999" y="2789667"/>
            <a:ext cx="4770619" cy="2164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Machine Instructions</a:t>
            </a:r>
          </a:p>
          <a:p>
            <a:r>
              <a:rPr lang="en-US" sz="26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	</a:t>
            </a:r>
            <a:r>
              <a:rPr lang="en-US" sz="2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0x4889D3</a:t>
            </a:r>
          </a:p>
          <a:p>
            <a:r>
              <a:rPr lang="en-US" sz="2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0x488903</a:t>
            </a:r>
          </a:p>
          <a:p>
            <a:r>
              <a:rPr lang="en-US" sz="2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0x53</a:t>
            </a:r>
            <a:br>
              <a:rPr lang="en-US" sz="2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</a:br>
            <a:r>
              <a:rPr lang="en-US" sz="2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0x5B</a:t>
            </a:r>
          </a:p>
        </p:txBody>
      </p:sp>
    </p:spTree>
    <p:extLst>
      <p:ext uri="{BB962C8B-B14F-4D97-AF65-F5344CB8AC3E}">
        <p14:creationId xmlns:p14="http://schemas.microsoft.com/office/powerpoint/2010/main" val="306832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4CF7-C8BA-2D4B-BAEB-D66280F87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many assembly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62735-8B08-D94C-BA1D-1EE7DDC7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40"/>
              </a:spcBef>
              <a:buSzPts val="2700"/>
            </a:pPr>
            <a:r>
              <a:rPr lang="en-US" dirty="0"/>
              <a:t>Instruction Set Architecture: All programmer-visible components of a processor needed to write software for it</a:t>
            </a:r>
          </a:p>
          <a:p>
            <a:pPr lvl="1" indent="-400041">
              <a:spcBef>
                <a:spcPts val="640"/>
              </a:spcBef>
              <a:buSzPts val="2700"/>
            </a:pPr>
            <a:r>
              <a:rPr lang="en-US" dirty="0"/>
              <a:t>Operations the processor can execute</a:t>
            </a:r>
          </a:p>
          <a:p>
            <a:pPr lvl="1" indent="-400041">
              <a:spcBef>
                <a:spcPts val="640"/>
              </a:spcBef>
              <a:buSzPts val="2700"/>
            </a:pPr>
            <a:r>
              <a:rPr lang="en-US" dirty="0"/>
              <a:t>The system’s state (registers, memory, program counter)</a:t>
            </a:r>
          </a:p>
          <a:p>
            <a:pPr lvl="1" indent="-400041">
              <a:spcBef>
                <a:spcPts val="640"/>
              </a:spcBef>
              <a:buSzPts val="2700"/>
            </a:pPr>
            <a:r>
              <a:rPr lang="en-US" dirty="0"/>
              <a:t>The effect operations have on system state</a:t>
            </a:r>
          </a:p>
          <a:p>
            <a:pPr marL="57148" indent="0">
              <a:spcBef>
                <a:spcPts val="640"/>
              </a:spcBef>
              <a:buSzPts val="2700"/>
              <a:buNone/>
            </a:pPr>
            <a:endParaRPr lang="en-US" dirty="0"/>
          </a:p>
          <a:p>
            <a:pPr>
              <a:spcBef>
                <a:spcPts val="640"/>
              </a:spcBef>
              <a:buSzPts val="2700"/>
            </a:pPr>
            <a:r>
              <a:rPr lang="en-US" dirty="0"/>
              <a:t>Each assembly language has instructions that match a particular processor’s Instruction Set Architecture (ISA)</a:t>
            </a:r>
          </a:p>
          <a:p>
            <a:pPr marL="0" indent="457189">
              <a:spcBef>
                <a:spcPts val="640"/>
              </a:spcBef>
              <a:buNone/>
            </a:pPr>
            <a:endParaRPr lang="en-US" dirty="0"/>
          </a:p>
          <a:p>
            <a:pPr>
              <a:spcBef>
                <a:spcPts val="640"/>
              </a:spcBef>
              <a:buSzPts val="2600"/>
            </a:pPr>
            <a:r>
              <a:rPr lang="en-US" dirty="0"/>
              <a:t>Assembly is not portable to other architectures (like C is)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81D19-8A02-0D43-85E2-58CFB494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18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37796-705B-3A4B-AEF6-5FB73469D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instructions should an assembly include?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4C55FC-D3B5-3946-A216-0F89440D8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Each assembly language has its own operations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some obviously useful instructions:</a:t>
            </a:r>
          </a:p>
          <a:p>
            <a:r>
              <a:rPr lang="en-US" dirty="0"/>
              <a:t>Add, subtract, and bit shift</a:t>
            </a:r>
          </a:p>
          <a:p>
            <a:r>
              <a:rPr lang="en-US" dirty="0"/>
              <a:t>Read and write memory</a:t>
            </a:r>
          </a:p>
          <a:p>
            <a:pPr marL="0" indent="0">
              <a:buNone/>
            </a:pP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dirty="0"/>
              <a:t>But what about:</a:t>
            </a:r>
          </a:p>
          <a:p>
            <a:r>
              <a:rPr lang="en-US" dirty="0"/>
              <a:t>Only run the next instruction if these two values are equal</a:t>
            </a:r>
          </a:p>
          <a:p>
            <a:r>
              <a:rPr lang="en-US" dirty="0"/>
              <a:t>Perform four pairwise multiplications simultaneously</a:t>
            </a:r>
          </a:p>
          <a:p>
            <a:r>
              <a:rPr lang="en-US" dirty="0"/>
              <a:t>Add two ascii numbers together (‘2’ + ‘3’ = 5)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FD444-2C42-4642-9741-277FE0B0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0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773</TotalTime>
  <Words>5212</Words>
  <Application>Microsoft Office PowerPoint</Application>
  <PresentationFormat>Widescreen</PresentationFormat>
  <Paragraphs>1150</Paragraphs>
  <Slides>66</Slides>
  <Notes>30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8" baseType="lpstr">
      <vt:lpstr>Anonymous Pro</vt:lpstr>
      <vt:lpstr>Arial</vt:lpstr>
      <vt:lpstr>Arial Narrow</vt:lpstr>
      <vt:lpstr>Calibri</vt:lpstr>
      <vt:lpstr>Cambria Math</vt:lpstr>
      <vt:lpstr>Consolas</vt:lpstr>
      <vt:lpstr>Courier New</vt:lpstr>
      <vt:lpstr>Helvetica</vt:lpstr>
      <vt:lpstr>Roboto</vt:lpstr>
      <vt:lpstr>Tahoma</vt:lpstr>
      <vt:lpstr>Wingdings</vt:lpstr>
      <vt:lpstr>Class Slides</vt:lpstr>
      <vt:lpstr>Lecture 05 Intro to x86-64 Assembly</vt:lpstr>
      <vt:lpstr>Administrivia</vt:lpstr>
      <vt:lpstr>Administrivia</vt:lpstr>
      <vt:lpstr>Today’s Goals</vt:lpstr>
      <vt:lpstr>Outline</vt:lpstr>
      <vt:lpstr>Assembly (Also known as: Assembly Language, ASM)</vt:lpstr>
      <vt:lpstr>Programs can be written in assembly or machine instructions</vt:lpstr>
      <vt:lpstr>There are many assembly languages</vt:lpstr>
      <vt:lpstr>Which instructions should an assembly include?</vt:lpstr>
      <vt:lpstr>Instruction Set Philosophies</vt:lpstr>
      <vt:lpstr>Mainstream Instruction Set Architectures</vt:lpstr>
      <vt:lpstr>Instruction Set Architecture sits at software/hardware interface</vt:lpstr>
      <vt:lpstr>Intel x86 Processors</vt:lpstr>
      <vt:lpstr>Moore’s Law – CPU transistors counts </vt:lpstr>
      <vt:lpstr>Evolution of x86 ISA </vt:lpstr>
      <vt:lpstr>Backwards Compatibility The cause of, and solution to, all of life’s problems.</vt:lpstr>
      <vt:lpstr>In this class</vt:lpstr>
      <vt:lpstr>Outline</vt:lpstr>
      <vt:lpstr>Hardware uses registers for variables</vt:lpstr>
      <vt:lpstr>How many registers?</vt:lpstr>
      <vt:lpstr>How big should each register be?</vt:lpstr>
      <vt:lpstr>x86-64 Integer Registers</vt:lpstr>
      <vt:lpstr>Historical Register Purposes</vt:lpstr>
      <vt:lpstr>x86-64 Register Access Options</vt:lpstr>
      <vt:lpstr>x86-64 Register Access Options</vt:lpstr>
      <vt:lpstr>x86-64 full register naming</vt:lpstr>
      <vt:lpstr>Registers versus Memory</vt:lpstr>
      <vt:lpstr>Memory Hierarchy</vt:lpstr>
      <vt:lpstr>Special-purpose register: Instruction Pointer</vt:lpstr>
      <vt:lpstr>Assembly Programmer’s View of System State</vt:lpstr>
      <vt:lpstr>Break + Question</vt:lpstr>
      <vt:lpstr>Break + Question</vt:lpstr>
      <vt:lpstr>Outline</vt:lpstr>
      <vt:lpstr>Writing Assembly Code? In 2024???</vt:lpstr>
      <vt:lpstr>Example x86-64 Assembly</vt:lpstr>
      <vt:lpstr>Example x86-64 Assembly</vt:lpstr>
      <vt:lpstr>Example x86-64 Assembly</vt:lpstr>
      <vt:lpstr>Example x86-64 Assembly</vt:lpstr>
      <vt:lpstr>Example x86-64 Assembly</vt:lpstr>
      <vt:lpstr>x86-64 Instructions</vt:lpstr>
      <vt:lpstr>Careful! Two Syntaxes for Assembly</vt:lpstr>
      <vt:lpstr>Short Break + Example x86-64 Assembly</vt:lpstr>
      <vt:lpstr>Outline</vt:lpstr>
      <vt:lpstr>Three Basic Kinds of Instructions</vt:lpstr>
      <vt:lpstr>Moving Data</vt:lpstr>
      <vt:lpstr>Operand Types (src and dst)</vt:lpstr>
      <vt:lpstr>MOV Operand Combinations</vt:lpstr>
      <vt:lpstr>MOV Operand Combinations</vt:lpstr>
      <vt:lpstr>Example of Move Instructions: swap()</vt:lpstr>
      <vt:lpstr>Example of Move Instructions: swap()</vt:lpstr>
      <vt:lpstr>Example of Move Instructions: swap()</vt:lpstr>
      <vt:lpstr>Example of Move Instructions: swap()</vt:lpstr>
      <vt:lpstr>Example of Move Instructions: swap()</vt:lpstr>
      <vt:lpstr>Example of Move Instructions: swap()</vt:lpstr>
      <vt:lpstr>Break + Open Question</vt:lpstr>
      <vt:lpstr>Break + Open Question</vt:lpstr>
      <vt:lpstr>Outline</vt:lpstr>
      <vt:lpstr>Memory Addressing Modes: Basic</vt:lpstr>
      <vt:lpstr>Complete Memory Addressing Modes</vt:lpstr>
      <vt:lpstr>Full list of addressing mode forms</vt:lpstr>
      <vt:lpstr>Address Computation Examples</vt:lpstr>
      <vt:lpstr>Address Computation Examples</vt:lpstr>
      <vt:lpstr>Address Computation Examples</vt:lpstr>
      <vt:lpstr>Address Computation Examples</vt:lpstr>
      <vt:lpstr>Address Computation Examples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05 Intro to x86-64 Assembly</dc:title>
  <dc:creator>Branden Ghena</dc:creator>
  <cp:lastModifiedBy>Branden Ghena</cp:lastModifiedBy>
  <cp:revision>56</cp:revision>
  <dcterms:created xsi:type="dcterms:W3CDTF">2021-04-15T03:12:32Z</dcterms:created>
  <dcterms:modified xsi:type="dcterms:W3CDTF">2024-01-18T19:49:25Z</dcterms:modified>
</cp:coreProperties>
</file>