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384" r:id="rId3"/>
    <p:sldId id="264" r:id="rId4"/>
    <p:sldId id="383" r:id="rId5"/>
    <p:sldId id="425" r:id="rId6"/>
    <p:sldId id="426" r:id="rId7"/>
    <p:sldId id="1131" r:id="rId8"/>
    <p:sldId id="1060" r:id="rId9"/>
    <p:sldId id="1061" r:id="rId10"/>
    <p:sldId id="1062" r:id="rId11"/>
    <p:sldId id="1006" r:id="rId12"/>
    <p:sldId id="1007" r:id="rId13"/>
    <p:sldId id="1063" r:id="rId14"/>
    <p:sldId id="1142" r:id="rId15"/>
    <p:sldId id="1141" r:id="rId16"/>
    <p:sldId id="1140" r:id="rId17"/>
    <p:sldId id="1139" r:id="rId18"/>
    <p:sldId id="1138" r:id="rId19"/>
    <p:sldId id="1137" r:id="rId20"/>
    <p:sldId id="1135" r:id="rId21"/>
    <p:sldId id="1136" r:id="rId22"/>
    <p:sldId id="1017" r:id="rId23"/>
    <p:sldId id="1070" r:id="rId24"/>
    <p:sldId id="1109" r:id="rId25"/>
    <p:sldId id="1105" r:id="rId26"/>
    <p:sldId id="1130" r:id="rId27"/>
    <p:sldId id="1024" r:id="rId28"/>
    <p:sldId id="1072" r:id="rId29"/>
    <p:sldId id="1073" r:id="rId30"/>
    <p:sldId id="386" r:id="rId31"/>
    <p:sldId id="1132" r:id="rId32"/>
    <p:sldId id="1129" r:id="rId33"/>
    <p:sldId id="1133" r:id="rId34"/>
    <p:sldId id="388" r:id="rId35"/>
    <p:sldId id="1080" r:id="rId36"/>
    <p:sldId id="1124" r:id="rId37"/>
    <p:sldId id="1081" r:id="rId38"/>
    <p:sldId id="1115" r:id="rId39"/>
    <p:sldId id="1116" r:id="rId40"/>
    <p:sldId id="1117" r:id="rId41"/>
    <p:sldId id="1118" r:id="rId42"/>
    <p:sldId id="1119" r:id="rId43"/>
    <p:sldId id="1120" r:id="rId44"/>
    <p:sldId id="1121" r:id="rId45"/>
    <p:sldId id="1122" r:id="rId46"/>
    <p:sldId id="1123" r:id="rId47"/>
    <p:sldId id="1082" r:id="rId48"/>
    <p:sldId id="1128" r:id="rId49"/>
    <p:sldId id="1126" r:id="rId50"/>
    <p:sldId id="1102" r:id="rId51"/>
    <p:sldId id="1103" r:id="rId52"/>
    <p:sldId id="1143" r:id="rId53"/>
    <p:sldId id="1144" r:id="rId54"/>
    <p:sldId id="1113" r:id="rId55"/>
    <p:sldId id="431" r:id="rId56"/>
    <p:sldId id="38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383"/>
            <p14:sldId id="425"/>
            <p14:sldId id="426"/>
          </p14:sldIdLst>
        </p14:section>
        <p14:section name="Buffer Overflows" id="{B55B8E8C-5EAB-4A1E-A4E9-AE5E896E46FA}">
          <p14:sldIdLst>
            <p14:sldId id="1131"/>
            <p14:sldId id="1060"/>
            <p14:sldId id="1061"/>
            <p14:sldId id="1062"/>
            <p14:sldId id="1006"/>
            <p14:sldId id="1007"/>
            <p14:sldId id="1063"/>
            <p14:sldId id="1142"/>
            <p14:sldId id="1141"/>
            <p14:sldId id="1140"/>
            <p14:sldId id="1139"/>
            <p14:sldId id="1138"/>
            <p14:sldId id="1137"/>
            <p14:sldId id="1135"/>
            <p14:sldId id="1136"/>
            <p14:sldId id="1017"/>
            <p14:sldId id="1070"/>
            <p14:sldId id="1109"/>
            <p14:sldId id="1105"/>
          </p14:sldIdLst>
        </p14:section>
        <p14:section name="Protecting Against Buffer Overflows" id="{2F787188-91BE-480F-B0B9-30C660154D09}">
          <p14:sldIdLst>
            <p14:sldId id="1130"/>
            <p14:sldId id="1024"/>
            <p14:sldId id="1072"/>
            <p14:sldId id="1073"/>
            <p14:sldId id="386"/>
            <p14:sldId id="1132"/>
          </p14:sldIdLst>
        </p14:section>
        <p14:section name="Return-Oriented Programming" id="{CAA795B9-B18E-48E7-8AB8-DA8FC208C5FB}">
          <p14:sldIdLst>
            <p14:sldId id="1129"/>
            <p14:sldId id="1133"/>
            <p14:sldId id="388"/>
            <p14:sldId id="1080"/>
            <p14:sldId id="1124"/>
            <p14:sldId id="1081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082"/>
          </p14:sldIdLst>
        </p14:section>
        <p14:section name="Protections Against ROP" id="{2320815C-AE6B-4028-B9A8-1C7A7A6E5505}">
          <p14:sldIdLst>
            <p14:sldId id="1128"/>
            <p14:sldId id="1126"/>
            <p14:sldId id="1102"/>
            <p14:sldId id="1103"/>
            <p14:sldId id="1143"/>
            <p14:sldId id="1144"/>
            <p14:sldId id="1113"/>
          </p14:sldIdLst>
        </p14:section>
        <p14:section name="Wrapup" id="{29A7F866-9DA9-446B-8359-CE426CB89C7A}">
          <p14:sldIdLst>
            <p14:sldId id="43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19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224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058C-E735-4C72-B135-BAC87FAAC59E}" type="slidenum">
              <a:rPr lang="en-US"/>
              <a:pPr/>
              <a:t>22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905A6-55BD-4215-AA75-33112130540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“canary” from the history use of these birds to detect the presence of dangerous gases</a:t>
            </a:r>
            <a:r>
              <a:rPr lang="en-US" baseline="0" dirty="0"/>
              <a:t> in mines</a:t>
            </a:r>
          </a:p>
          <a:p>
            <a:r>
              <a:rPr lang="en-US" baseline="0" dirty="0"/>
              <a:t>%gs:20 is segmented addressing, from the 80286, store as read-only.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2A8D-483E-43F3-A11F-F5584CC2C658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55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7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1E6E-D0E0-4DC1-9814-6818DE4E440F}" type="slidenum">
              <a:rPr lang="en-US"/>
              <a:pPr/>
              <a:t>12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4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1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085E5CA6-4C1A-48EF-A6B8-6783AF8938C2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BFDB-CD3A-42FF-A322-2726B809F5E4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D708-E79B-4709-A7EA-02C88A4FB364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329-FF5C-434C-BD80-904D7F80AC89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939-D7E8-4FA1-B550-54FCD225E2D0}" type="datetime1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4DC33-A81D-4C45-80A6-169EFA6AA735}" type="datetime1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85C66-B498-4B68-838D-E00FA085A7DB}" type="datetime1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Such problems are a </a:t>
            </a:r>
            <a:r>
              <a:rPr lang="en-US" b="1" i="1" dirty="0"/>
              <a:t>BIG</a:t>
            </a:r>
            <a:r>
              <a:rPr lang="en-US" dirty="0"/>
              <a:t>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Going past end of memory allocated for an array (AKA buffer)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is it a big deal?</a:t>
            </a:r>
          </a:p>
          <a:p>
            <a:pPr lvl="1" eaLnBrk="1" hangingPunct="1"/>
            <a:r>
              <a:rPr lang="en-US" dirty="0"/>
              <a:t>#1 </a:t>
            </a:r>
            <a:r>
              <a:rPr lang="en-US" b="1" i="1" dirty="0"/>
              <a:t>technical</a:t>
            </a:r>
            <a:r>
              <a:rPr lang="en-US" dirty="0"/>
              <a:t> cause of security vulnerabilities</a:t>
            </a:r>
          </a:p>
          <a:p>
            <a:pPr lvl="2" eaLnBrk="1" hangingPunct="1"/>
            <a:r>
              <a:rPr lang="en-US" dirty="0"/>
              <a:t>(#1 overall cause is social engineering)</a:t>
            </a:r>
            <a:endParaRPr lang="en-US" sz="1800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Most common form: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with character arrays on the stack</a:t>
            </a:r>
          </a:p>
          <a:p>
            <a:pPr lvl="2" eaLnBrk="1" hangingPunct="1"/>
            <a:r>
              <a:rPr lang="en-US" dirty="0"/>
              <a:t>Sometimes referred to as “stack smashing”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4A9EA-F795-4E38-9FE0-42B686E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81400" y="3146196"/>
            <a:ext cx="4953000" cy="457200"/>
          </a:xfrm>
          <a:prstGeom prst="rect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124200" y="2050052"/>
            <a:ext cx="5562600" cy="2675092"/>
          </a:xfrm>
          <a:prstGeom prst="rect">
            <a:avLst/>
          </a:prstGeom>
          <a:solidFill>
            <a:srgbClr val="F6F5BD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3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673802" name="Rectangle 10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gets</a:t>
            </a:r>
          </a:p>
          <a:p>
            <a:pPr lvl="1"/>
            <a:r>
              <a:rPr lang="en-US" dirty="0"/>
              <a:t>No way to specify limit on number of characters to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sscanf</a:t>
            </a:r>
            <a:r>
              <a:rPr lang="en-US" dirty="0"/>
              <a:t>, when given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%s</a:t>
            </a:r>
            <a:r>
              <a:rPr lang="en-US" dirty="0"/>
              <a:t> specifier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816080" y="2426116"/>
            <a:ext cx="1718320" cy="576064"/>
          </a:xfrm>
          <a:prstGeom prst="wedgeRectCallout">
            <a:avLst>
              <a:gd name="adj1" fmla="val -125767"/>
              <a:gd name="adj2" fmla="val 8494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No bounds checking!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014B4-2A3D-4A24-826E-0C42DA62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buffer code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607595" y="914400"/>
            <a:ext cx="497815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int main(){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printf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("Type a string:");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07594" y="3919609"/>
            <a:ext cx="497815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/* Prints whatever is read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void echo(){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char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[4]; /* Way too small!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gets(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puts(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15326" y="2387414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5326" y="4448511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  <a:r>
              <a:rPr lang="en-US" sz="1600" b="1" i="1" u="sng" dirty="0">
                <a:solidFill>
                  <a:srgbClr val="C00000"/>
                </a:solidFill>
                <a:latin typeface="Courier New" pitchFamily="49" charset="0"/>
                <a:ea typeface="MS Mincho" pitchFamily="49" charset="-128"/>
              </a:rPr>
              <a:t>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7594" y="2694003"/>
            <a:ext cx="4978152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750" y="3578941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Much more than 4 characters!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 flipV="1">
            <a:off x="9493815" y="2937010"/>
            <a:ext cx="371403" cy="6450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2B82AA8-5D83-CB45-8117-619E3D3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72" y="893791"/>
            <a:ext cx="5664922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67CF-B6D5-40EF-BFB8-649625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157133" y="1298377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$24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61387" y="4562611"/>
            <a:ext cx="8045450" cy="17517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00000000004006e8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mov    $0,%eax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4006f6:	48 83 c4 08          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7132" y="4117777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7133" y="8367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05320" y="1556792"/>
            <a:ext cx="1603648" cy="6309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82B7-7423-4BD7-A3D3-C887AE33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0EA22-070F-3EFB-ABA8-522CE8A5E07C}"/>
              </a:ext>
            </a:extLst>
          </p:cNvPr>
          <p:cNvSpPr txBox="1"/>
          <p:nvPr/>
        </p:nvSpPr>
        <p:spPr>
          <a:xfrm>
            <a:off x="9311425" y="1390918"/>
            <a:ext cx="243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Sidebar: the compiler is optimizing here to use 8-byte alignment instead of 16-byte.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knows no function this calls needs 16-byte alignment.</a:t>
            </a:r>
          </a:p>
        </p:txBody>
      </p:sp>
    </p:spTree>
    <p:extLst>
      <p:ext uri="{BB962C8B-B14F-4D97-AF65-F5344CB8AC3E}">
        <p14:creationId xmlns:p14="http://schemas.microsoft.com/office/powerpoint/2010/main" val="2143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E50C-C963-44D8-90B8-5BC318D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20313F-D9EB-3F8C-2895-A95922A88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EE404-924B-91C9-E469-856FFFA60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92650-C090-7D26-295B-BAD4A0A63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Line 29">
            <a:extLst>
              <a:ext uri="{FF2B5EF4-FFF2-40B4-BE49-F238E27FC236}">
                <a16:creationId xmlns:a16="http://schemas.microsoft.com/office/drawing/2014/main" id="{9F8A5619-0FDB-A9EF-6B11-1B04FE95B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5D131F68-A464-7A4D-1171-F26C752A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EDACE88-E557-1B7A-41A2-D705E52651F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834536-7744-FD89-536E-B042E4513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C113189-8A88-8032-E6E2-32237AE62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596528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2" name="Rectangle 28">
            <a:extLst>
              <a:ext uri="{FF2B5EF4-FFF2-40B4-BE49-F238E27FC236}">
                <a16:creationId xmlns:a16="http://schemas.microsoft.com/office/drawing/2014/main" id="{8E8B1CCF-2B1A-8215-6742-553C108E4A8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0BD5A3E-8E55-D363-5786-076690B420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7032FECE-8D93-F363-3CCA-32032E35D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E083C10D-D697-2EAE-AE57-A9AFAEB4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6D6D5DCB-1B9C-7BE7-A2A8-5F035CAA48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12CA4-0BCE-F0E2-E3D1-9B2DC13CD49D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E1476B18-FE6A-1A27-329D-3FD22957C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3FA6F1-7418-9CBE-E965-8AC13AD8FBA6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76710AF8-81E7-51BD-E0AF-2B6A17FC5E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A89150FE-8660-8B01-1469-6CEC9333DED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2038438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4B5E-A85F-4A1F-9927-DE1BBB3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1829F2-8D84-2628-2C90-D0FB4383C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CFB6E99-E59E-DA1A-7BE8-6F2DA862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D72D0C0-51F7-53BA-725C-72245F51A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E8CD597-7C24-1509-B3A9-859B2E3FDE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B5804914-BCC4-D811-2F96-BCB262E75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03902BD-B596-D548-634B-C9987DFD6276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F5AD5-3587-DD66-F9D8-7773FD59B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782084D-1A35-8280-2F9C-0CDED5B52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610974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D337C451-2CC3-8AAC-CC9A-A5AFFB8910E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4D06AFC1-EF93-16B3-9EC6-17680FC2F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818E63C7-6D3A-56AB-7224-9AAEB1713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7696A8F8-48BA-C00E-9D4C-8D0654639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1" name="Line 29">
            <a:extLst>
              <a:ext uri="{FF2B5EF4-FFF2-40B4-BE49-F238E27FC236}">
                <a16:creationId xmlns:a16="http://schemas.microsoft.com/office/drawing/2014/main" id="{F0B79948-7BDF-60E1-614B-6DDBB23144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407D16-3265-F1D3-7E2A-DA21D24C7227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3" name="Line 29">
            <a:extLst>
              <a:ext uri="{FF2B5EF4-FFF2-40B4-BE49-F238E27FC236}">
                <a16:creationId xmlns:a16="http://schemas.microsoft.com/office/drawing/2014/main" id="{6F1DCDB3-77C2-676F-CF4E-EA21365B2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FB2AC2-911D-6CE5-3D9B-6C5F6AAD9362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ABF1DE24-DEA7-FBAA-F0EB-33A2F40B0F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28">
            <a:extLst>
              <a:ext uri="{FF2B5EF4-FFF2-40B4-BE49-F238E27FC236}">
                <a16:creationId xmlns:a16="http://schemas.microsoft.com/office/drawing/2014/main" id="{E04F7886-9184-B5DB-7263-466B4765419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1E58B-28E7-6C6D-00FE-1B94997AA382}"/>
              </a:ext>
            </a:extLst>
          </p:cNvPr>
          <p:cNvCxnSpPr/>
          <p:nvPr/>
        </p:nvCxnSpPr>
        <p:spPr>
          <a:xfrm>
            <a:off x="4514658" y="3199999"/>
            <a:ext cx="1992468" cy="1075667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88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762-C3D9-4088-AFE0-7B090B9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21B3CC0-C262-EC1D-6B29-1B8CB4345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319621-1CBE-468C-3126-54C4A958B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36FA953-90FD-22DF-71D0-4A380063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78B04E6E-3E25-4B46-CF27-02A0F1EE8A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DB473E09-9D5A-0E89-CABD-4FAE71051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010C9EA-9989-7B93-FB08-BBB0528075A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1F44F8-D9E3-FA6C-CBCA-988EB9DF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63266E1-A9EE-3995-4481-9D8EA4F5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131503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42FE4897-D27A-4CB6-9F85-665F8750D78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A15650A9-5166-DAAE-E2F6-BF80D704C86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B7DA1400-37EF-DAA4-6D05-4FF5414F1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7C71BE4B-A51B-18F7-79E6-E690FCD61C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AFA7BA2C-FBEA-30BA-EE19-37B0777600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A2D2C083-DBD6-1FE7-E2CA-278330CD0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7260BC95-CF6B-42AE-4011-484CA58620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1B5B49-814E-939C-9B8A-E50C6D704BA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FED7024D-788A-FD6B-DAD3-B8CB5C442D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EA54E1-9391-1AEB-E3C7-14D9DEFFEA60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ABDEE83-7A22-FDB1-298A-1483F147A530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B9261A0-FA82-883B-527B-157BC90A2FF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E88874DE-D5B1-D446-176A-D7BDE8283E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46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	0000111122223333444455556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36154" y="6300028"/>
            <a:ext cx="86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 and corrupted return address. Could point to unmapped memory,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24" y="5241974"/>
            <a:ext cx="216642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 it a string?</a:t>
            </a:r>
          </a:p>
          <a:p>
            <a:r>
              <a:rPr lang="en-US" dirty="0">
                <a:latin typeface="Calibri" pitchFamily="34" charset="0"/>
              </a:rPr>
              <a:t>Is it an address?</a:t>
            </a:r>
          </a:p>
          <a:p>
            <a:r>
              <a:rPr lang="en-US" dirty="0">
                <a:latin typeface="Calibri" pitchFamily="34" charset="0"/>
              </a:rPr>
              <a:t>Depends on context!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D33E-2C25-4BB7-90EC-BF1BE02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89D80D7-CDAD-F13B-5E96-6D2859AFB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E09169-0E64-B4F2-2078-88CCE08E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E437F2E-AFCB-991E-B2D1-5E7387B51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53F4969-3FB5-870F-1794-2132347AED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8F685CCF-B0B2-B218-7B61-918909177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F9E88977-FF90-C826-49C4-E8E44AD769A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92CB82-654E-C257-229A-473C77A3E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A291024-9C8C-599E-3B77-F7A440FDA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70260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36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4" name="Rectangle 28">
            <a:extLst>
              <a:ext uri="{FF2B5EF4-FFF2-40B4-BE49-F238E27FC236}">
                <a16:creationId xmlns:a16="http://schemas.microsoft.com/office/drawing/2014/main" id="{7C41EFF8-D927-5077-3AF2-BAC7B72BF8E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DB3D2CD9-A051-7EC7-1969-71E6CE8B48A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BBF435A8-5FC5-8960-7433-3BA9FC495B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0B5EC52F-E5AB-58E4-6967-41FE4E873B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B468CCFE-302D-9BCF-3C94-F66D99D343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16EF3ED8-2400-AF5B-D4A9-4AFB70229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439BB172-F009-1009-AE34-950BE40CA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737DCD-CE2C-DD74-CADA-D21E77160C20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DAA79EC9-C88D-16FF-5885-6B51049CF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A71AEF-2CAD-CC51-03A8-B2BAB3074CB6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3D5A60F-AEF3-EF68-C0C2-893C54D6D865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AC731701-993B-CB36-4D59-256B3A17962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7301D1FB-670B-8C53-BC01-382924877A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	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000011112222333344445555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000011112222333344445555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7528" y="6292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corrupted return address, but program </a:t>
            </a:r>
            <a:r>
              <a:rPr lang="en-US" i="1" dirty="0">
                <a:latin typeface="Calibri" pitchFamily="34" charset="0"/>
              </a:rPr>
              <a:t>seems</a:t>
            </a:r>
            <a:r>
              <a:rPr lang="en-US" dirty="0">
                <a:latin typeface="Calibri" pitchFamily="34" charset="0"/>
              </a:rPr>
              <a:t> to work! Latent bug!</a:t>
            </a:r>
          </a:p>
        </p:txBody>
      </p: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8288440" y="1497942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5693944" y="1497942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6171868" y="3275695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DB8-8623-40C3-9F62-B237073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3" name="Line 29">
            <a:extLst>
              <a:ext uri="{FF2B5EF4-FFF2-40B4-BE49-F238E27FC236}">
                <a16:creationId xmlns:a16="http://schemas.microsoft.com/office/drawing/2014/main" id="{2550BFA7-1818-4656-3B62-16C5105D02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8BBCE3B7-E8DB-3B8F-A32B-2A68C917C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097125C1-5722-3711-FEBD-C5A0570AB4D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B2C09E-8A07-6A12-1778-40FBCB8EE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5447001-32C3-9D57-62C6-4E1D040B74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363912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10" name="Rectangle 28">
            <a:extLst>
              <a:ext uri="{FF2B5EF4-FFF2-40B4-BE49-F238E27FC236}">
                <a16:creationId xmlns:a16="http://schemas.microsoft.com/office/drawing/2014/main" id="{A8728386-5745-DFDD-D0ED-BE0611F1F39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D6A3DB89-CBBD-CA1D-8924-9BED3C47F21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603AAEB4-2E42-8185-87B0-FB7563FFFE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D00C24B6-A4B1-602A-75CB-A21D72125C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29">
            <a:extLst>
              <a:ext uri="{FF2B5EF4-FFF2-40B4-BE49-F238E27FC236}">
                <a16:creationId xmlns:a16="http://schemas.microsoft.com/office/drawing/2014/main" id="{87D15A57-1410-0CC8-0A7F-6ECED750A3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30">
            <a:extLst>
              <a:ext uri="{FF2B5EF4-FFF2-40B4-BE49-F238E27FC236}">
                <a16:creationId xmlns:a16="http://schemas.microsoft.com/office/drawing/2014/main" id="{D3550A7F-D7B7-CD50-93DD-EFD46DFD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09FF991A-FCE9-1932-6C9B-B2029E6AC0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9A13F3-8204-0921-F163-219C20C79273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20" name="Line 29">
            <a:extLst>
              <a:ext uri="{FF2B5EF4-FFF2-40B4-BE49-F238E27FC236}">
                <a16:creationId xmlns:a16="http://schemas.microsoft.com/office/drawing/2014/main" id="{713A68D3-D781-9345-D0D9-C461487A0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45660-DA40-CC78-610B-07CC2296712B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556FB2FE-F37A-E1CB-1BE3-B7767609C9C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4" name="Line 29">
            <a:extLst>
              <a:ext uri="{FF2B5EF4-FFF2-40B4-BE49-F238E27FC236}">
                <a16:creationId xmlns:a16="http://schemas.microsoft.com/office/drawing/2014/main" id="{5882D371-FFA8-6944-C5A1-8F4875CE05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825DFB-0134-C151-8517-7A11671CB548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4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6472740" y="1642448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1" y="5410200"/>
            <a:ext cx="644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as if nothing happened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3F26-14F4-43F9-AFA6-5451893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5CEC02-EA95-C175-B43A-1896439B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77757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6" name="Rectangle 28">
            <a:extLst>
              <a:ext uri="{FF2B5EF4-FFF2-40B4-BE49-F238E27FC236}">
                <a16:creationId xmlns:a16="http://schemas.microsoft.com/office/drawing/2014/main" id="{B2162B58-659E-D229-A1F2-89E86E0BE71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444827B6-8B88-F946-21B9-10FCF07F0BA7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3636703" y="462419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[7]</a:t>
            </a:r>
          </a:p>
        </p:txBody>
      </p:sp>
      <p:sp>
        <p:nvSpPr>
          <p:cNvPr id="8" name="Line 29">
            <a:extLst>
              <a:ext uri="{FF2B5EF4-FFF2-40B4-BE49-F238E27FC236}">
                <a16:creationId xmlns:a16="http://schemas.microsoft.com/office/drawing/2014/main" id="{BEC675CE-C3B9-535E-386C-A6ED16270B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29">
            <a:extLst>
              <a:ext uri="{FF2B5EF4-FFF2-40B4-BE49-F238E27FC236}">
                <a16:creationId xmlns:a16="http://schemas.microsoft.com/office/drawing/2014/main" id="{B798199F-A20D-1863-9A00-8BD01F065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A5ECA408-2524-96E1-C950-DA814F3BA2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2633" y="4282529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350A6533-0B08-AB88-B515-EB4A8D27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2" name="Line 29">
            <a:extLst>
              <a:ext uri="{FF2B5EF4-FFF2-40B4-BE49-F238E27FC236}">
                <a16:creationId xmlns:a16="http://schemas.microsoft.com/office/drawing/2014/main" id="{DC00B4BD-3701-ED7E-2593-593BB5749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00B3E-C4E4-2097-0A6D-2ACB4ADA22B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D8822022-CE22-3ECE-6B09-2DEFA04768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910D4E-9302-FA3A-E5B9-93357B06A942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7618BC2C-1AF7-CA5D-FF8E-71C334765EBC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22" name="Line 29">
            <a:extLst>
              <a:ext uri="{FF2B5EF4-FFF2-40B4-BE49-F238E27FC236}">
                <a16:creationId xmlns:a16="http://schemas.microsoft.com/office/drawing/2014/main" id="{B77DF43E-EA72-ED42-3145-81D4C04291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72CE8F-D79C-D253-FF5B-1A993A01EBFA}"/>
              </a:ext>
            </a:extLst>
          </p:cNvPr>
          <p:cNvSpPr/>
          <p:nvPr/>
        </p:nvSpPr>
        <p:spPr>
          <a:xfrm>
            <a:off x="1885506" y="3021464"/>
            <a:ext cx="2629152" cy="31007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8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446-766A-4CEC-A4A7-3B5CF57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ED3-9CFF-4F70-A6C4-73B2E79E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work on Bomb Lab</a:t>
            </a:r>
          </a:p>
          <a:p>
            <a:endParaRPr lang="en-US" dirty="0"/>
          </a:p>
          <a:p>
            <a:r>
              <a:rPr lang="en-US" dirty="0"/>
              <a:t>Homework 3 is out now</a:t>
            </a:r>
          </a:p>
          <a:p>
            <a:pPr lvl="1"/>
            <a:r>
              <a:rPr lang="en-US" dirty="0"/>
              <a:t>Due on Thursday, February 15th</a:t>
            </a:r>
          </a:p>
          <a:p>
            <a:pPr lvl="1"/>
            <a:endParaRPr lang="en-US" dirty="0"/>
          </a:p>
          <a:p>
            <a:r>
              <a:rPr lang="en-US" dirty="0"/>
              <a:t>Attack Lab will go out sometime tonight or tomorrow</a:t>
            </a:r>
          </a:p>
          <a:p>
            <a:pPr lvl="1"/>
            <a:r>
              <a:rPr lang="en-US" dirty="0"/>
              <a:t>Due on Thursday, February 22nd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FE1F-1C93-4865-99D5-BA5220D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63143" cy="5029200"/>
          </a:xfrm>
        </p:spPr>
        <p:txBody>
          <a:bodyPr/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the same each time the code runs?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F0CB0B34-BAB8-56DD-25F6-9BFD6F3CA4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0629" y="349378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47053C16-ADEC-605D-D11D-48350AA3B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195" y="331088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002B3543-14AD-6340-4365-AAB02E9824E8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960492" y="373053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D2F7DB-644C-5976-0F97-87453AD50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319" y="40142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969EFBC5-9646-AF65-479C-BF38E5FFD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061959"/>
              </p:ext>
            </p:extLst>
          </p:nvPr>
        </p:nvGraphicFramePr>
        <p:xfrm>
          <a:off x="8315816" y="91440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B6CE7ED7-8354-4CC6-16C0-4FC851F0CA0A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8357065" y="375427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1D092F26-2529-93BC-9509-AB85608202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3737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6FE8F873-42B3-ED3D-E06A-347047668C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0248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91D4DA5C-9C37-3F85-3932-6F521767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76" y="215004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D53E66EA-722F-3DB9-E6EA-19FF82234D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1" y="234722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36463-4F62-D305-86D4-749D0BC89426}"/>
              </a:ext>
            </a:extLst>
          </p:cNvPr>
          <p:cNvSpPr txBox="1"/>
          <p:nvPr/>
        </p:nvSpPr>
        <p:spPr>
          <a:xfrm>
            <a:off x="7534271" y="73322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549876E2-0ED4-ADE6-FA46-E13B271758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58" y="273929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24E176-C309-4D6F-870C-CFD3178B9AD2}"/>
              </a:ext>
            </a:extLst>
          </p:cNvPr>
          <p:cNvSpPr txBox="1"/>
          <p:nvPr/>
        </p:nvSpPr>
        <p:spPr>
          <a:xfrm>
            <a:off x="11467258" y="262449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DAEC606F-FC0D-097D-6C61-16D04D43C0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8682" y="344004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51003B5C-61DA-5B7F-8475-BDFDCF80D4F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005499" y="37714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8870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7263143" cy="4961587"/>
          </a:xfrm>
        </p:spPr>
        <p:txBody>
          <a:bodyPr>
            <a:normAutofit/>
          </a:bodyPr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 -&gt; 25 bytes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pPr lvl="1"/>
            <a:r>
              <a:rPr lang="en-US" dirty="0"/>
              <a:t>No! Depends how much stack space the function uses</a:t>
            </a:r>
          </a:p>
          <a:p>
            <a:endParaRPr lang="en-US" dirty="0"/>
          </a:p>
          <a:p>
            <a:r>
              <a:rPr lang="en-US" dirty="0"/>
              <a:t>Is it the same each time the code runs?</a:t>
            </a:r>
          </a:p>
          <a:p>
            <a:pPr lvl="1"/>
            <a:r>
              <a:rPr lang="en-US" dirty="0"/>
              <a:t>Almost certainly yes. Functions usually use the same amount of stack space each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58DC6F7E-B968-D3E5-524B-C4C4F9B29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60629" y="349378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30">
            <a:extLst>
              <a:ext uri="{FF2B5EF4-FFF2-40B4-BE49-F238E27FC236}">
                <a16:creationId xmlns:a16="http://schemas.microsoft.com/office/drawing/2014/main" id="{0E16B11E-D3D1-6AE3-FC80-D7EB8E54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195" y="331088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129922CF-4D88-2CBA-6272-4E034BDB20B4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7960492" y="373053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73AB29-D068-B7FD-BABD-3C4118B0C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8319" y="40142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73BA50F3-C1CF-1525-08A9-363081A55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40049"/>
              </p:ext>
            </p:extLst>
          </p:nvPr>
        </p:nvGraphicFramePr>
        <p:xfrm>
          <a:off x="8315816" y="91440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20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32" name="Rectangle 28">
            <a:extLst>
              <a:ext uri="{FF2B5EF4-FFF2-40B4-BE49-F238E27FC236}">
                <a16:creationId xmlns:a16="http://schemas.microsoft.com/office/drawing/2014/main" id="{83F68769-C678-1680-053B-45F9E89D2F9E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8357065" y="375427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5EF1C7B4-1102-6886-6777-9677779A87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23737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>
            <a:extLst>
              <a:ext uri="{FF2B5EF4-FFF2-40B4-BE49-F238E27FC236}">
                <a16:creationId xmlns:a16="http://schemas.microsoft.com/office/drawing/2014/main" id="{E31E1955-D978-27EF-F8C9-AF97276AF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70248" y="342289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F097452E-6168-898E-7CF7-657AAAC7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576" y="215004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36" name="Line 29">
            <a:extLst>
              <a:ext uri="{FF2B5EF4-FFF2-40B4-BE49-F238E27FC236}">
                <a16:creationId xmlns:a16="http://schemas.microsoft.com/office/drawing/2014/main" id="{1F5A58B0-6280-B480-ACEA-2F7130E00A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761" y="234722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77800F-6E64-A5EF-5CAF-C0A737013E12}"/>
              </a:ext>
            </a:extLst>
          </p:cNvPr>
          <p:cNvSpPr txBox="1"/>
          <p:nvPr/>
        </p:nvSpPr>
        <p:spPr>
          <a:xfrm>
            <a:off x="7534271" y="73322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38" name="Line 29">
            <a:extLst>
              <a:ext uri="{FF2B5EF4-FFF2-40B4-BE49-F238E27FC236}">
                <a16:creationId xmlns:a16="http://schemas.microsoft.com/office/drawing/2014/main" id="{1A8324FD-F2A8-B71D-BAD7-625641902A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67258" y="273929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98488D-B8E0-92EC-CF49-2BF3C695761A}"/>
              </a:ext>
            </a:extLst>
          </p:cNvPr>
          <p:cNvSpPr txBox="1"/>
          <p:nvPr/>
        </p:nvSpPr>
        <p:spPr>
          <a:xfrm>
            <a:off x="11467258" y="262449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40" name="Line 29">
            <a:extLst>
              <a:ext uri="{FF2B5EF4-FFF2-40B4-BE49-F238E27FC236}">
                <a16:creationId xmlns:a16="http://schemas.microsoft.com/office/drawing/2014/main" id="{94D61974-3E04-13A6-DD02-C0B108A59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8682" y="344004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28">
            <a:extLst>
              <a:ext uri="{FF2B5EF4-FFF2-40B4-BE49-F238E27FC236}">
                <a16:creationId xmlns:a16="http://schemas.microsoft.com/office/drawing/2014/main" id="{89C7DD36-D9CB-B5A8-749D-B088065C6FB1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9005499" y="377142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</p:spTree>
    <p:extLst>
      <p:ext uri="{BB962C8B-B14F-4D97-AF65-F5344CB8AC3E}">
        <p14:creationId xmlns:p14="http://schemas.microsoft.com/office/powerpoint/2010/main" val="398347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9494990" y="1040699"/>
            <a:ext cx="1066800" cy="1595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99524" y="2264416"/>
            <a:ext cx="1066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94990" y="2272778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buffer overflow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5013522"/>
            <a:ext cx="10972800" cy="1504762"/>
          </a:xfrm>
        </p:spPr>
        <p:txBody>
          <a:bodyPr>
            <a:normAutofit/>
          </a:bodyPr>
          <a:lstStyle/>
          <a:p>
            <a:pPr marL="223838" indent="-223838" defTabSz="895350"/>
            <a:r>
              <a:rPr lang="en-US" sz="1800" dirty="0"/>
              <a:t>Input string contains binary representation of executable code</a:t>
            </a:r>
          </a:p>
          <a:p>
            <a:pPr marL="223838" indent="-223838" defTabSz="895350"/>
            <a:r>
              <a:rPr lang="en-US" sz="1800" dirty="0"/>
              <a:t>Overwrite return address with address of buffer</a:t>
            </a:r>
          </a:p>
          <a:p>
            <a:pPr marL="223838" indent="-223838" defTabSz="895350"/>
            <a:r>
              <a:rPr lang="en-US" sz="1800" dirty="0"/>
              <a:t>When </a:t>
            </a:r>
            <a:r>
              <a:rPr lang="en-US" sz="1800" b="1" dirty="0">
                <a:latin typeface="Courier New" pitchFamily="49" charset="0"/>
              </a:rPr>
              <a:t>bar()</a:t>
            </a:r>
            <a:r>
              <a:rPr lang="en-US" sz="1800" dirty="0"/>
              <a:t> returns, where do we go?</a:t>
            </a:r>
          </a:p>
          <a:p>
            <a:pPr marL="681038" lvl="1" indent="-223838" defTabSz="895350"/>
            <a:r>
              <a:rPr lang="en-US" sz="1400" dirty="0"/>
              <a:t>Into the beginning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malicious_code</a:t>
            </a:r>
            <a:r>
              <a:rPr lang="en-US" sz="1400" dirty="0"/>
              <a:t> on the stack! 😱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448817" y="1079996"/>
            <a:ext cx="24384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gets(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82764" y="1062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93" name="AutoShape 9"/>
          <p:cNvSpPr>
            <a:spLocks/>
          </p:cNvSpPr>
          <p:nvPr/>
        </p:nvSpPr>
        <p:spPr bwMode="auto">
          <a:xfrm>
            <a:off x="10637990" y="1625772"/>
            <a:ext cx="228600" cy="430054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AutoShape 10"/>
          <p:cNvSpPr>
            <a:spLocks/>
          </p:cNvSpPr>
          <p:nvPr/>
        </p:nvSpPr>
        <p:spPr bwMode="auto">
          <a:xfrm>
            <a:off x="10655452" y="3530772"/>
            <a:ext cx="211138" cy="430054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9494990" y="2645417"/>
            <a:ext cx="1066800" cy="21417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617514" y="1367123"/>
            <a:ext cx="1060450" cy="915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Helvetica" pitchFamily="34" charset="0"/>
              </a:rPr>
              <a:t>return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address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1754164" y="183543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10758640" y="1420112"/>
            <a:ext cx="89795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foo stack frame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0803090" y="3339399"/>
            <a:ext cx="85350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bar stack frame</a:t>
            </a: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8762676" y="4311847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 flipV="1">
            <a:off x="9067952" y="4167506"/>
            <a:ext cx="361950" cy="241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493402" y="2644499"/>
            <a:ext cx="1066800" cy="94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pad</a:t>
            </a:r>
          </a:p>
        </p:txBody>
      </p:sp>
      <p:sp>
        <p:nvSpPr>
          <p:cNvPr id="682004" name="AutoShape 20"/>
          <p:cNvSpPr>
            <a:spLocks/>
          </p:cNvSpPr>
          <p:nvPr/>
        </p:nvSpPr>
        <p:spPr bwMode="auto">
          <a:xfrm>
            <a:off x="9283852" y="2272599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240866" y="2637725"/>
            <a:ext cx="9175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written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by</a:t>
            </a:r>
          </a:p>
          <a:p>
            <a:pPr algn="ctr" eaLnBrk="0" hangingPunct="0"/>
            <a:r>
              <a:rPr lang="en-US" sz="1600" b="1">
                <a:latin typeface="Courier New" pitchFamily="49" charset="0"/>
              </a:rPr>
              <a:t>gets()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5233" y="2714834"/>
            <a:ext cx="5978328" cy="2028761"/>
          </a:xfrm>
          <a:prstGeom prst="rect">
            <a:avLst/>
          </a:prstGeom>
          <a:solidFill>
            <a:srgbClr val="333333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08048444 &lt;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malicious_code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8048444:    55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8048445:    89 e5   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esp,%ebp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8048447:    53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8048448:    83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24           sub    $0x24,%esp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804844b:    8d 5d f4           lea    -0xc(%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804844e: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8048451:    e8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fa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ff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 call   8048350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8048456: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</p:txBody>
      </p:sp>
      <p:sp>
        <p:nvSpPr>
          <p:cNvPr id="3" name="Oval Callout 2"/>
          <p:cNvSpPr/>
          <p:nvPr/>
        </p:nvSpPr>
        <p:spPr bwMode="auto">
          <a:xfrm>
            <a:off x="2069108" y="2773730"/>
            <a:ext cx="2088232" cy="2097509"/>
          </a:xfrm>
          <a:prstGeom prst="wedgeEllipseCallout">
            <a:avLst>
              <a:gd name="adj1" fmla="val 305802"/>
              <a:gd name="adj2" fmla="val 4713"/>
            </a:avLst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742900" y="228600"/>
            <a:ext cx="16340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Max Memory Address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843030" y="5103896"/>
            <a:ext cx="13868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Memory Address 0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16200000">
            <a:off x="9479707" y="507987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16200000">
            <a:off x="9480867" y="4900475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493105" y="3815311"/>
            <a:ext cx="1066800" cy="338554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buf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485463" y="3581537"/>
            <a:ext cx="10747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exploit</a:t>
            </a:r>
          </a:p>
          <a:p>
            <a:pPr algn="ctr" eaLnBrk="0" hangingPunct="0"/>
            <a:r>
              <a:rPr lang="en-US" sz="1600" b="1" dirty="0">
                <a:latin typeface="Helvetica" pitchFamily="34" charset="0"/>
              </a:rPr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FD5B4-F332-4C73-8514-F4D0F45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81991" grpId="0" animBg="1"/>
      <p:bldP spid="681987" grpId="0" uiExpand="1" build="p"/>
      <p:bldP spid="681988" grpId="0" animBg="1"/>
      <p:bldP spid="681994" grpId="0" animBg="1"/>
      <p:bldP spid="681995" grpId="0" animBg="1"/>
      <p:bldP spid="681996" grpId="0"/>
      <p:bldP spid="681997" grpId="0" animBg="1"/>
      <p:bldP spid="681999" grpId="0"/>
      <p:bldP spid="682000" grpId="0"/>
      <p:bldP spid="682001" grpId="0" animBg="1"/>
      <p:bldP spid="682003" grpId="0" animBg="1"/>
      <p:bldP spid="682004" grpId="0" animBg="1"/>
      <p:bldP spid="682005" grpId="0"/>
      <p:bldP spid="22" grpId="0" animBg="1"/>
      <p:bldP spid="3" grpId="0" animBg="1"/>
      <p:bldP spid="29" grpId="0" animBg="1"/>
      <p:bldP spid="6820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Buffer overflow bugs can allow remote machines to execute arbitrary code on victim machines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😭</a:t>
            </a:r>
            <a:endParaRPr lang="en-US" dirty="0">
              <a:sym typeface="Wingdings"/>
            </a:endParaRP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2"/>
            <a:r>
              <a:rPr lang="en-US" dirty="0"/>
              <a:t>Attacked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server, replicated itself across the internet</a:t>
            </a:r>
          </a:p>
          <a:p>
            <a:pPr lvl="1" eaLnBrk="1" hangingPunct="1"/>
            <a:r>
              <a:rPr lang="en-US" dirty="0"/>
              <a:t>Stuxnet (2010)</a:t>
            </a:r>
          </a:p>
          <a:p>
            <a:pPr lvl="2"/>
            <a:r>
              <a:rPr lang="en-US" dirty="0"/>
              <a:t>Attack on Iran nuclear program, malicious code destroyed centrifuges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will learn some of these tricks with the attack lab</a:t>
            </a:r>
          </a:p>
          <a:p>
            <a:pPr lvl="1" eaLnBrk="1" hangingPunct="1"/>
            <a:r>
              <a:rPr lang="en-US" dirty="0"/>
              <a:t>Hopefully convincing you to never leave such holes in your programs!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1521F-8D88-483C-8998-9884DA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The original Internet worm (1988)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Internet worm</a:t>
            </a:r>
          </a:p>
          <a:p>
            <a:pPr lvl="1"/>
            <a:r>
              <a:rPr lang="en-US" sz="2000" dirty="0"/>
              <a:t>Early versions of the finger server (</a:t>
            </a:r>
            <a:r>
              <a:rPr lang="en-US" sz="2000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dirty="0"/>
              <a:t> to read the argument sent by the client: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branden@northwestern.edu</a:t>
            </a:r>
          </a:p>
          <a:p>
            <a:pPr lvl="1"/>
            <a:r>
              <a:rPr lang="en-US" sz="2000" dirty="0"/>
              <a:t>Worm attacked </a:t>
            </a:r>
            <a:r>
              <a:rPr lang="en-US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erver by sending phony argument: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“exploit-code  padding  new-return-address”</a:t>
            </a:r>
          </a:p>
          <a:p>
            <a:pPr lvl="2"/>
            <a:r>
              <a:rPr lang="en-US" sz="1800" dirty="0"/>
              <a:t>Exploit code: execute a root shell on the victim machine with a direct TCP connection to the attacker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Communications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F2825-E211-45DB-96A2-9B98DC5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Attack on Nuclear Plants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dirty="0"/>
          </a:p>
          <a:p>
            <a:pPr lvl="1"/>
            <a:r>
              <a:rPr lang="en-US" dirty="0"/>
              <a:t>Spread through buffer overflow</a:t>
            </a:r>
          </a:p>
          <a:p>
            <a:pPr lvl="1"/>
            <a:r>
              <a:rPr lang="en-US" dirty="0"/>
              <a:t>Disrupted Iran’s nuclear program</a:t>
            </a:r>
          </a:p>
          <a:p>
            <a:pPr lvl="2"/>
            <a:r>
              <a:rPr lang="en-US" dirty="0"/>
              <a:t>Damage uranium enrichment plants</a:t>
            </a:r>
          </a:p>
          <a:p>
            <a:pPr lvl="2"/>
            <a:r>
              <a:rPr lang="en-US" dirty="0"/>
              <a:t>Malicious code destroys centrifuges</a:t>
            </a:r>
          </a:p>
          <a:p>
            <a:pPr lvl="1"/>
            <a:r>
              <a:rPr lang="en-US" dirty="0"/>
              <a:t>At the time, likely the most sophisticated malware ever</a:t>
            </a:r>
          </a:p>
        </p:txBody>
      </p:sp>
      <p:pic>
        <p:nvPicPr>
          <p:cNvPr id="6" name="Picture 5" descr="PLC-Siem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0" y="3933056"/>
            <a:ext cx="3781034" cy="2304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9896" y="3645025"/>
            <a:ext cx="5472608" cy="3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Targets only specific Siemens SCADA systems, plants with </a:t>
            </a:r>
            <a:r>
              <a:rPr lang="en-US" dirty="0" err="1"/>
              <a:t>Natanz</a:t>
            </a:r>
            <a:r>
              <a:rPr lang="en-US" dirty="0"/>
              <a:t>-like centrifuge cascade setups</a:t>
            </a:r>
          </a:p>
          <a:p>
            <a:pPr lvl="2"/>
            <a:r>
              <a:rPr lang="en-US" dirty="0"/>
              <a:t>Centrifuge rotor frequency: 1064 Hz</a:t>
            </a:r>
          </a:p>
          <a:p>
            <a:pPr lvl="2"/>
            <a:r>
              <a:rPr lang="en-US" dirty="0" err="1"/>
              <a:t>Stuxnet</a:t>
            </a:r>
            <a:r>
              <a:rPr lang="en-US" dirty="0"/>
              <a:t> speeds rotors up to 1410 Hz</a:t>
            </a:r>
          </a:p>
          <a:p>
            <a:pPr lvl="2"/>
            <a:r>
              <a:rPr lang="en-US" dirty="0"/>
              <a:t>Spinning so fast destroys the rotors</a:t>
            </a:r>
          </a:p>
          <a:p>
            <a:pPr lvl="1"/>
            <a:r>
              <a:rPr lang="en-US" dirty="0"/>
              <a:t>Was somewhat effective: may have destroyed 1,000 centrifuges, reduced output, sowed chaos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F4A3-39BD-4BAB-AFE9-E0AE5CC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b="1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543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193961"/>
            <a:ext cx="10972800" cy="32969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safe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format specifier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  <a:p>
            <a:pPr>
              <a:lnSpc>
                <a:spcPct val="97000"/>
              </a:lnSpc>
            </a:pPr>
            <a:r>
              <a:rPr lang="en-US" dirty="0"/>
              <a:t>Also: don’t write your programs in C, when possible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Fundamental design of C is to be fast, not to be secure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78052" y="914400"/>
            <a:ext cx="6410672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 /* length limit!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2E2F6-B0DA-4675-B8F7-A001841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System-Level Protection: Randomized Stack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Buffer overflow attack requires knowing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address of the buffer</a:t>
            </a:r>
          </a:p>
          <a:p>
            <a:pPr lvl="1"/>
            <a:r>
              <a:rPr lang="en-US" dirty="0"/>
              <a:t>To overwrite return address to that</a:t>
            </a:r>
          </a:p>
          <a:p>
            <a:pPr lvl="1"/>
            <a:endParaRPr lang="en-US" dirty="0"/>
          </a:p>
          <a:p>
            <a:r>
              <a:rPr lang="en-US" dirty="0"/>
              <a:t>At start of program, allocate a random</a:t>
            </a:r>
            <a:br>
              <a:rPr lang="en-US" dirty="0"/>
            </a:br>
            <a:r>
              <a:rPr lang="en-US" dirty="0"/>
              <a:t>amount of space on stack</a:t>
            </a:r>
          </a:p>
          <a:p>
            <a:pPr lvl="1"/>
            <a:r>
              <a:rPr lang="en-US" dirty="0"/>
              <a:t>Different every time the program runs</a:t>
            </a:r>
          </a:p>
          <a:p>
            <a:pPr lvl="1"/>
            <a:endParaRPr lang="en-US" dirty="0"/>
          </a:p>
          <a:p>
            <a:r>
              <a:rPr lang="en-US" dirty="0"/>
              <a:t>Shifts stack addresses for entire program</a:t>
            </a:r>
          </a:p>
          <a:p>
            <a:pPr lvl="1"/>
            <a:r>
              <a:rPr lang="en-US" dirty="0"/>
              <a:t>Program still runs fine</a:t>
            </a:r>
          </a:p>
          <a:p>
            <a:pPr lvl="1"/>
            <a:r>
              <a:rPr lang="en-US" dirty="0"/>
              <a:t>Legitimate accesses to the stack are </a:t>
            </a:r>
            <a:r>
              <a:rPr lang="en-US" b="1" i="1" dirty="0"/>
              <a:t>relative</a:t>
            </a:r>
            <a:r>
              <a:rPr lang="en-US" dirty="0"/>
              <a:t> to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rsp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But absolute addresses get randomly shifted</a:t>
            </a:r>
          </a:p>
          <a:p>
            <a:pPr lvl="1"/>
            <a:r>
              <a:rPr lang="en-US" dirty="0"/>
              <a:t>Don’t know what return address should be!</a:t>
            </a:r>
          </a:p>
          <a:p>
            <a:pPr lvl="1"/>
            <a:r>
              <a:rPr lang="en-US" dirty="0"/>
              <a:t>Still not impossible to overcome (NOP sled)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18682" y="954227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9779A-7FD0-4E7F-8CE5-E38989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System-Level Protection: Explicit Execute Page Permissions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6274204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On x86-64, can mark a region of memory as “non-executable”</a:t>
            </a:r>
          </a:p>
          <a:p>
            <a:pPr lvl="1"/>
            <a:r>
              <a:rPr lang="en-US" dirty="0"/>
              <a:t>Trying to execute something in that region </a:t>
            </a:r>
            <a:r>
              <a:rPr lang="is-IS" dirty="0"/>
              <a:t>→ crash</a:t>
            </a:r>
          </a:p>
          <a:p>
            <a:pPr lvl="1"/>
            <a:r>
              <a:rPr lang="is-IS" dirty="0"/>
              <a:t>More about page permissions in the virtual memory lecture (later in class)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OpenBSD goes further: W^X</a:t>
            </a:r>
          </a:p>
          <a:p>
            <a:pPr lvl="1"/>
            <a:r>
              <a:rPr lang="en-US" dirty="0"/>
              <a:t>A region of memory can be writeable or executable, but not both (</a:t>
            </a:r>
            <a:r>
              <a:rPr lang="en-US" dirty="0" err="1"/>
              <a:t>xor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Causes trouble for JITs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83386" y="11430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9720251" y="4560751"/>
            <a:ext cx="539598" cy="9944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84900" y="5555217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9AE09-580B-4E43-AE5C-D663F0F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domain of Computer Security</a:t>
            </a:r>
          </a:p>
          <a:p>
            <a:endParaRPr lang="en-US" dirty="0"/>
          </a:p>
          <a:p>
            <a:r>
              <a:rPr lang="en-US" dirty="0"/>
              <a:t>Understand buffer overflows and return-oriented programming</a:t>
            </a:r>
          </a:p>
          <a:p>
            <a:pPr lvl="1"/>
            <a:r>
              <a:rPr lang="en-US" dirty="0"/>
              <a:t>What enables them</a:t>
            </a:r>
          </a:p>
          <a:p>
            <a:pPr lvl="1"/>
            <a:r>
              <a:rPr lang="en-US" dirty="0"/>
              <a:t>How they are used</a:t>
            </a:r>
          </a:p>
          <a:p>
            <a:pPr lvl="1"/>
            <a:r>
              <a:rPr lang="en-US" dirty="0"/>
              <a:t>How to protect against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  <a:p>
            <a:endParaRPr lang="en-US" b="1" dirty="0"/>
          </a:p>
          <a:p>
            <a:pPr lvl="1"/>
            <a:r>
              <a:rPr lang="en-US" dirty="0"/>
              <a:t>The buffer overflow will exist in </a:t>
            </a:r>
            <a:r>
              <a:rPr lang="en-US" i="1" dirty="0"/>
              <a:t>at least</a:t>
            </a:r>
            <a:r>
              <a:rPr lang="en-US" dirty="0"/>
              <a:t> all instances of the same version of the web browser installed on the same OS and architecture</a:t>
            </a:r>
          </a:p>
          <a:p>
            <a:pPr lvl="2"/>
            <a:r>
              <a:rPr lang="en-US" dirty="0"/>
              <a:t>Possibly many other versions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it can be triggered from a website, then you could run malicious code on computers without any manual effort</a:t>
            </a:r>
          </a:p>
          <a:p>
            <a:pPr lvl="2"/>
            <a:r>
              <a:rPr lang="en-US" dirty="0"/>
              <a:t>Any website could be suspect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Scale is enormous: Chrome has roughly 3 billion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b="1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1549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AAB1-9CF0-46B4-B9ED-F1D9964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are buffer overflows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14E-CC7A-4118-A6E7-D144943E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ability to write malicious code, our computers are safe, right??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computers won’t fix it: legacy hardware, forgot,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overflows are definitely still happening</a:t>
            </a:r>
          </a:p>
          <a:p>
            <a:pPr lvl="1"/>
            <a:r>
              <a:rPr lang="en-US" dirty="0"/>
              <a:t>Can we take advantage of that in some way?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EE6E-8CC7-458E-9792-A487B31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new way to abuse a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/>
          <a:lstStyle/>
          <a:p>
            <a:r>
              <a:rPr lang="en-US" dirty="0"/>
              <a:t>Buffer overflows can still write values to the stack</a:t>
            </a:r>
          </a:p>
          <a:p>
            <a:pPr lvl="1"/>
            <a:endParaRPr lang="en-US" dirty="0"/>
          </a:p>
          <a:p>
            <a:r>
              <a:rPr lang="en-US" dirty="0"/>
              <a:t>Even if they can’t place malicious code directly on the stack, they can always modify return addresses</a:t>
            </a:r>
          </a:p>
          <a:p>
            <a:pPr lvl="1"/>
            <a:endParaRPr lang="en-US" dirty="0"/>
          </a:p>
          <a:p>
            <a:r>
              <a:rPr lang="en-US" dirty="0"/>
              <a:t>We can use that idea to build an attack from pieces of already existing program code that we reuse for malicious purposes</a:t>
            </a:r>
          </a:p>
          <a:p>
            <a:pPr lvl="1"/>
            <a:r>
              <a:rPr lang="en-US" dirty="0"/>
              <a:t>This is one of those ideas that sounds impossible to pull off in the real world</a:t>
            </a:r>
          </a:p>
          <a:p>
            <a:pPr lvl="1"/>
            <a:r>
              <a:rPr lang="en-US" dirty="0"/>
              <a:t>But actually, it totally works AND we’ll have you do it in Attack Lab!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(for would-be hackers)</a:t>
            </a:r>
          </a:p>
          <a:p>
            <a:pPr lvl="1"/>
            <a:r>
              <a:rPr lang="en-US" dirty="0"/>
              <a:t>Stack randomization </a:t>
            </a:r>
            <a:r>
              <a:rPr lang="is-IS" dirty="0"/>
              <a:t>→</a:t>
            </a:r>
            <a:r>
              <a:rPr lang="en-US" dirty="0"/>
              <a:t> predicting buffer location is hard</a:t>
            </a:r>
          </a:p>
          <a:p>
            <a:pPr lvl="2"/>
            <a:r>
              <a:rPr lang="en-US" dirty="0"/>
              <a:t>So it’s hard to know where to jump and start executing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stack non-executable </a:t>
            </a:r>
            <a:r>
              <a:rPr lang="is-IS" dirty="0"/>
              <a:t>→</a:t>
            </a:r>
            <a:r>
              <a:rPr lang="en-US" dirty="0"/>
              <a:t> injecting code doesn’t work</a:t>
            </a:r>
          </a:p>
          <a:p>
            <a:pPr lvl="2"/>
            <a:r>
              <a:rPr lang="en-US" dirty="0"/>
              <a:t>We can inject anything we want, but we can’t run it</a:t>
            </a:r>
          </a:p>
          <a:p>
            <a:pPr lvl="1"/>
            <a:endParaRPr lang="en-US" dirty="0"/>
          </a:p>
          <a:p>
            <a:r>
              <a:rPr lang="en-US" dirty="0"/>
              <a:t>Alternative strategy: Don’t inject your own code!</a:t>
            </a:r>
          </a:p>
          <a:p>
            <a:pPr lvl="1"/>
            <a:r>
              <a:rPr lang="en-US" dirty="0"/>
              <a:t>Use code that’s already in the program!</a:t>
            </a:r>
          </a:p>
          <a:p>
            <a:pPr lvl="1"/>
            <a:r>
              <a:rPr lang="en-US" dirty="0"/>
              <a:t>It’s in a predictable location!</a:t>
            </a:r>
          </a:p>
          <a:p>
            <a:pPr lvl="2"/>
            <a:r>
              <a:rPr lang="en-US" dirty="0"/>
              <a:t>Otherwise, don’t know where to call/jump</a:t>
            </a:r>
          </a:p>
          <a:p>
            <a:pPr lvl="1"/>
            <a:r>
              <a:rPr lang="en-US" dirty="0"/>
              <a:t>It’s executable</a:t>
            </a:r>
          </a:p>
          <a:p>
            <a:pPr lvl="2"/>
            <a:r>
              <a:rPr lang="en-US" dirty="0"/>
              <a:t>Otherwise, the program wouldn’t run at all…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B896-673C-4434-BF66-9205649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F20-D0FD-4044-9CFB-C59B35A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DB6-CDD1-6A4B-A967-003CD186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wait, the code I want to run isn’t in the program!</a:t>
            </a:r>
          </a:p>
          <a:p>
            <a:pPr lvl="1"/>
            <a:r>
              <a:rPr lang="en-US" dirty="0"/>
              <a:t>Unlikely that, e.g., a mail client includes code to, e.g., launch missiles</a:t>
            </a:r>
          </a:p>
          <a:p>
            <a:pPr lvl="1"/>
            <a:endParaRPr lang="en-US" dirty="0"/>
          </a:p>
          <a:p>
            <a:r>
              <a:rPr lang="en-US" dirty="0"/>
              <a:t>Key idea: construct the code you want to run from pieces that you find in the program!</a:t>
            </a:r>
          </a:p>
          <a:p>
            <a:pPr lvl="1"/>
            <a:r>
              <a:rPr lang="en-US" dirty="0"/>
              <a:t>We’ll call these pieces </a:t>
            </a:r>
            <a:r>
              <a:rPr lang="en-US" b="1" dirty="0"/>
              <a:t>gadgets</a:t>
            </a:r>
          </a:p>
          <a:p>
            <a:pPr lvl="1"/>
            <a:endParaRPr lang="en-US" dirty="0"/>
          </a:p>
          <a:p>
            <a:r>
              <a:rPr lang="en-US" dirty="0"/>
              <a:t>Strategy: find machine code fragments that do </a:t>
            </a:r>
            <a:r>
              <a:rPr lang="en-US" i="1" dirty="0"/>
              <a:t>one small step</a:t>
            </a:r>
            <a:r>
              <a:rPr lang="en-US" dirty="0"/>
              <a:t> of the malicious program you want to run, then return</a:t>
            </a:r>
          </a:p>
          <a:p>
            <a:pPr lvl="1"/>
            <a:r>
              <a:rPr lang="en-US" dirty="0"/>
              <a:t>Then we’ll put these small steps together to get the whole program</a:t>
            </a:r>
          </a:p>
          <a:p>
            <a:pPr lvl="1"/>
            <a:r>
              <a:rPr lang="en-US" dirty="0"/>
              <a:t>These return instructions will be the glue that tie them together</a:t>
            </a:r>
          </a:p>
          <a:p>
            <a:pPr lvl="1"/>
            <a:endParaRPr lang="en-US" dirty="0"/>
          </a:p>
          <a:p>
            <a:r>
              <a:rPr lang="en-US" dirty="0"/>
              <a:t>“The program” includes the standard library!</a:t>
            </a:r>
          </a:p>
          <a:p>
            <a:pPr lvl="1"/>
            <a:r>
              <a:rPr lang="en-US" dirty="0"/>
              <a:t>Things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That’s a lot of code! So, lots of gadgets to choose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EFAA-3350-4BF0-A125-D799BE2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end of existing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Repurpose parts of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95" y="1833792"/>
            <a:ext cx="4034606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(long a, long b, long c){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return a*b + c;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95" y="4536629"/>
            <a:ext cx="2943563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(unsigned *p)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*p = 3347663060u;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923" y="1833792"/>
            <a:ext cx="6617471" cy="1200329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00000000004004d0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4004d0: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fe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4004d4: 48 8d 04 17    lea (%rdi,%rdx,1),%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4004d8: c3             ret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545" y="4536629"/>
            <a:ext cx="7632848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00000000004004d9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4004d9: c7 07 d4 48 89 c7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$0xc78948d4,(%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4004df: c3                   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5817" y="2409855"/>
            <a:ext cx="1584176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7785" y="3201944"/>
            <a:ext cx="30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0x4004d4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43889" y="2985919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1959" y="5578027"/>
            <a:ext cx="315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movq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1842" y="4852125"/>
            <a:ext cx="1140117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9098" y="5130286"/>
            <a:ext cx="371345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6" idx="1"/>
          </p:cNvCxnSpPr>
          <p:nvPr/>
        </p:nvCxnSpPr>
        <p:spPr bwMode="auto">
          <a:xfrm flipH="1" flipV="1">
            <a:off x="7379594" y="5261723"/>
            <a:ext cx="372365" cy="777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0D2-A271-44DA-821C-CECD0FA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/>
      <p:bldP spid="17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A22-FD6F-9E45-AA05-19FDC35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F62-ED16-CF4F-BB57-949D781C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Let’s say our malicious program is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 =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/>
              <a:t>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/>
              <a:t>)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And let’s say we found the following gadgets in the standard library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Combine gadgets by adding pointers to them to the stack</a:t>
            </a:r>
          </a:p>
          <a:p>
            <a:pPr lvl="1"/>
            <a:r>
              <a:rPr lang="en-US" sz="1800" dirty="0"/>
              <a:t>Arrange on the stack by overflowing a buffer, like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723A6-1F87-3E4F-880B-C990F492C12F}"/>
              </a:ext>
            </a:extLst>
          </p:cNvPr>
          <p:cNvSpPr txBox="1"/>
          <p:nvPr/>
        </p:nvSpPr>
        <p:spPr>
          <a:xfrm>
            <a:off x="980189" y="229971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3D91-4575-DA42-B437-47BA6564EE17}"/>
              </a:ext>
            </a:extLst>
          </p:cNvPr>
          <p:cNvSpPr txBox="1"/>
          <p:nvPr/>
        </p:nvSpPr>
        <p:spPr>
          <a:xfrm>
            <a:off x="981582" y="414637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180A-971B-6046-82A9-85ED892A5D4D}"/>
              </a:ext>
            </a:extLst>
          </p:cNvPr>
          <p:cNvSpPr txBox="1"/>
          <p:nvPr/>
        </p:nvSpPr>
        <p:spPr>
          <a:xfrm>
            <a:off x="980189" y="322304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B70B-A7D6-234A-A609-F1D087880605}"/>
              </a:ext>
            </a:extLst>
          </p:cNvPr>
          <p:cNvSpPr txBox="1"/>
          <p:nvPr/>
        </p:nvSpPr>
        <p:spPr>
          <a:xfrm>
            <a:off x="7353272" y="2371574"/>
            <a:ext cx="2200218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a large enough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standard library, can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find gadgets that do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pretty much anything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we want! Plenty of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code to pick from.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B4589-C5B9-0A44-BDE8-ECCE830B27DE}"/>
              </a:ext>
            </a:extLst>
          </p:cNvPr>
          <p:cNvSpPr/>
          <p:nvPr/>
        </p:nvSpPr>
        <p:spPr bwMode="auto">
          <a:xfrm>
            <a:off x="7830459" y="5261938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91043-0BBF-2445-9FA1-47F6A5CAF4A1}"/>
              </a:ext>
            </a:extLst>
          </p:cNvPr>
          <p:cNvSpPr/>
          <p:nvPr/>
        </p:nvSpPr>
        <p:spPr bwMode="auto">
          <a:xfrm>
            <a:off x="7830459" y="4450694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40056d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6BEEC-65E6-6F43-B00D-DD56A0519E45}"/>
              </a:ext>
            </a:extLst>
          </p:cNvPr>
          <p:cNvSpPr/>
          <p:nvPr/>
        </p:nvSpPr>
        <p:spPr bwMode="auto">
          <a:xfrm>
            <a:off x="7830459" y="4856316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400739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B950-6562-0D4B-9544-2BF872DAE5A5}"/>
              </a:ext>
            </a:extLst>
          </p:cNvPr>
          <p:cNvSpPr txBox="1"/>
          <p:nvPr/>
        </p:nvSpPr>
        <p:spPr>
          <a:xfrm>
            <a:off x="9558651" y="52982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9AC20-0D21-F14E-A628-E610C74CD5A8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9126603" y="5482894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0658-A080-8A49-88CB-D48B92CCEBA5}"/>
              </a:ext>
            </a:extLst>
          </p:cNvPr>
          <p:cNvSpPr/>
          <p:nvPr/>
        </p:nvSpPr>
        <p:spPr bwMode="auto">
          <a:xfrm>
            <a:off x="7830459" y="5667560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84E7F-55FF-FC44-9497-09EDD37B3453}"/>
              </a:ext>
            </a:extLst>
          </p:cNvPr>
          <p:cNvSpPr/>
          <p:nvPr/>
        </p:nvSpPr>
        <p:spPr bwMode="auto">
          <a:xfrm>
            <a:off x="7830459" y="5984115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C681E-5A64-2242-B69C-1E42E2F7AD64}"/>
              </a:ext>
            </a:extLst>
          </p:cNvPr>
          <p:cNvSpPr txBox="1"/>
          <p:nvPr/>
        </p:nvSpPr>
        <p:spPr>
          <a:xfrm>
            <a:off x="9545254" y="59280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0A2FFF-4EDD-CC47-9F0A-2D2891206AA1}"/>
              </a:ext>
            </a:extLst>
          </p:cNvPr>
          <p:cNvCxnSpPr>
            <a:stCxn id="19" idx="1"/>
          </p:cNvCxnSpPr>
          <p:nvPr/>
        </p:nvCxnSpPr>
        <p:spPr bwMode="auto">
          <a:xfrm flipH="1">
            <a:off x="9113206" y="6112688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2F4C-1679-44E7-997E-5906FC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we overflowed the buffer, like before</a:t>
            </a:r>
          </a:p>
          <a:p>
            <a:pPr lvl="1"/>
            <a:r>
              <a:rPr lang="en-US" dirty="0"/>
              <a:t>We set up the stack with the gadget addresses, as on last slide</a:t>
            </a:r>
          </a:p>
          <a:p>
            <a:pPr lvl="1"/>
            <a:r>
              <a:rPr lang="en-US" dirty="0"/>
              <a:t>Now we’re about to return from the vulnerable function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3AF456-6E3E-1749-BB81-48C15824F473}"/>
              </a:ext>
            </a:extLst>
          </p:cNvPr>
          <p:cNvGrpSpPr/>
          <p:nvPr/>
        </p:nvGrpSpPr>
        <p:grpSpPr>
          <a:xfrm>
            <a:off x="8077250" y="4678684"/>
            <a:ext cx="2664296" cy="1846660"/>
            <a:chOff x="5324672" y="4859461"/>
            <a:chExt cx="2664296" cy="1846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C28A9-3DE9-0941-A40E-FCBFFA6FACCC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51110-DC7F-D447-9A40-364673FFA34D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DF87DC-C6E2-014F-A518-ADE6800FEBDC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40056d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6A919-E933-0044-84A0-1DFD5438E0B0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400739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9F2DC-324C-7C4E-B7AD-062818F5EFD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CFFB9-3523-E94E-8E85-A42F751ECFEF}"/>
                  </a:ext>
                </a:extLst>
              </p:cNvPr>
              <p:cNvCxnSpPr>
                <a:stCxn id="17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03C4-28BE-6F4D-9FE7-BFF7BFFA8517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58B97-A66D-714C-8AA2-E67FD061683C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A1D180-0F0D-A942-9C01-D8A2DEB788B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B4FF19-73F3-1F42-A206-2D8A80CF6E05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3546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EAD5C-C9EF-974F-AB0E-F5DDA72B04D6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4006e7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CCDB2-7000-D048-9B74-FA3424DB0830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8A3-83C4-4112-812C-FAF881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7DE45B-0B56-6E4E-03A7-38088F9C54A9}"/>
              </a:ext>
            </a:extLst>
          </p:cNvPr>
          <p:cNvSpPr txBox="1"/>
          <p:nvPr/>
        </p:nvSpPr>
        <p:spPr>
          <a:xfrm>
            <a:off x="1980746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306EA3-0414-406F-1B92-C5F91D1D2FC5}"/>
              </a:ext>
            </a:extLst>
          </p:cNvPr>
          <p:cNvSpPr txBox="1"/>
          <p:nvPr/>
        </p:nvSpPr>
        <p:spPr>
          <a:xfrm>
            <a:off x="1979353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25373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first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1216866"/>
            <a:chOff x="3275856" y="5452494"/>
            <a:chExt cx="2664296" cy="1216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51110-DC7F-D447-9A40-364673FFA34D}"/>
                </a:ext>
              </a:extLst>
            </p:cNvPr>
            <p:cNvSpPr/>
            <p:nvPr/>
          </p:nvSpPr>
          <p:spPr bwMode="auto">
            <a:xfrm>
              <a:off x="3275856" y="6263738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400739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63000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484694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AC4D-62DA-3D42-962D-72CEC74DA891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7A04-6DC7-1349-8C80-35E6A8AB1D0F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8CA838-5A39-9145-9702-8464AFFA5ABC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50100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50F1-78B1-460B-B128-68644C2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C7C4B8-C6BA-F18A-8C4A-8CBF78F9D93F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BE7BC8-D91E-CA74-424A-3EDB619BF57B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3267221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run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400739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293096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1F78-D59E-4B2D-B4C6-37FCDAF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65982-3D12-888C-A62C-A0098AD1A189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D798D0-2DA4-1335-4294-B92779A12B4C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116063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return from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QUIZ</a:t>
            </a:r>
            <a:r>
              <a:rPr lang="en-US" dirty="0"/>
              <a:t>: where do we go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5811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813B39-F1FE-0741-8231-2914DD99DE8F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F9AA66-3D14-E346-998D-DB1D3323C7D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37594-9DB8-FD4C-9D0B-E4718DA5545F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400739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2A6C5-525B-E647-AC41-FDD3AC183446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985295-511A-7A4E-A551-17226700E6A9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C41638-ABD8-2249-BA86-CB4011593CF2}"/>
              </a:ext>
            </a:extLst>
          </p:cNvPr>
          <p:cNvSpPr txBox="1"/>
          <p:nvPr/>
        </p:nvSpPr>
        <p:spPr>
          <a:xfrm>
            <a:off x="6424829" y="1744036"/>
            <a:ext cx="285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400739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that’s gadget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06F2-6364-47B0-93D2-CF17A73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DA18B-FED5-CDEB-A3EE-7CE0B6266321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2A3E6-3149-A0EB-FD44-1566596B98C2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</p:spTree>
    <p:extLst>
      <p:ext uri="{BB962C8B-B14F-4D97-AF65-F5344CB8AC3E}">
        <p14:creationId xmlns:p14="http://schemas.microsoft.com/office/powerpoint/2010/main" val="29029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run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400739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4476-A874-4534-B9B8-939E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9D8A6-3A35-2FE0-0C38-620C11BEE644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43BC45-4DC3-4953-0E7E-748FADAA2C01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29559" y="6159321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211339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6: return from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third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40056d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039-1F69-7549-AAEE-BC51C501D904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B6804-D0CC-144E-8252-89C4E733F10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40056d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6E430F-295B-BC43-8C5B-46C7850F2D8F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7F0449-9F5A-754D-BC1A-9B211854F416}"/>
                </a:ext>
              </a:extLst>
            </p:cNvPr>
            <p:cNvCxnSpPr>
              <a:stCxn id="31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F1D9-0318-4FC6-8EAF-B9DDDD3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07DD-8AA6-15ED-3C20-1A986E333540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E76DD-307E-CCB4-345F-C003642B9ED9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F71EF-FFA0-6E27-A736-E42515AA9D0C}"/>
              </a:ext>
            </a:extLst>
          </p:cNvPr>
          <p:cNvCxnSpPr>
            <a:cxnSpLocks/>
          </p:cNvCxnSpPr>
          <p:nvPr/>
        </p:nvCxnSpPr>
        <p:spPr bwMode="auto">
          <a:xfrm>
            <a:off x="1655317" y="64207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702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4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run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program we wanted to run. Our job is done.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40056d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9F02-351D-433F-94F4-F8BB938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5E051-5111-0219-0490-5EC647DEC6DD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922F0-E309-8A62-BE23-D2BA2159A9ED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55317" y="5250904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49410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422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8: Return from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At this point, return to whatever address we find on the stack.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That’s past the data we put there ourselves, so it’s whatever was there before.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Maybe not meant to be an address! Could be anything!</a:t>
            </a:r>
            <a:br>
              <a:rPr lang="en-US" dirty="0">
                <a:cs typeface="Calibri" panose="020F0502020204030204" pitchFamily="34" charset="0"/>
              </a:rPr>
            </a:b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we don’t care about what the program does anymore!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code we wanted to run, nothing else matters!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(Maybe we stole from bank accounts, launched missiles, etc.)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3" y="386104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54B8-F49A-4026-BB54-CA1A186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12D48-595D-32E8-9C53-44A61F0D5C0D}"/>
              </a:ext>
            </a:extLst>
          </p:cNvPr>
          <p:cNvSpPr txBox="1"/>
          <p:nvPr/>
        </p:nvSpPr>
        <p:spPr>
          <a:xfrm>
            <a:off x="1980746" y="570607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9: 48 01 cf       add %rcx,%rdi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73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c: c3             retq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5E2D6F-B21F-5C2B-E3A6-A860AA033C3E}"/>
              </a:ext>
            </a:extLst>
          </p:cNvPr>
          <p:cNvSpPr txBox="1"/>
          <p:nvPr/>
        </p:nvSpPr>
        <p:spPr>
          <a:xfrm>
            <a:off x="1979353" y="4782740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56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d: 48 89 f8       mov %rdi,%rax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57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0: c3             retq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43592D9-9373-1E9E-7699-7E44E0EA99E6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502499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33045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8870950" y="1447059"/>
            <a:ext cx="1797050" cy="2374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870950" y="4429972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Return-Oriented 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3813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</a:t>
            </a:r>
            <a:r>
              <a:rPr lang="en-US" dirty="0"/>
              <a:t> instruction in the current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“Returns” to gadget 1, instead of to its caller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Gadget 1 does its thing, then returns to gadget 2, etc.</a:t>
            </a:r>
          </a:p>
          <a:p>
            <a:pPr lvl="1"/>
            <a:r>
              <a:rPr lang="en-US" dirty="0"/>
              <a:t>Repeat as necessary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Complete! You’ve “run” the “function” you wanted to run!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870950" y="1429077"/>
            <a:ext cx="1797050" cy="60829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10743158" y="4913016"/>
            <a:ext cx="4508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1194008" y="4728350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870950" y="3821674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5880" y="1563922"/>
            <a:ext cx="1555426" cy="369332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</a:t>
            </a:r>
            <a:r>
              <a:rPr lang="en-US" i="1" dirty="0">
                <a:latin typeface="Calibri" pitchFamily="34" charset="0"/>
              </a:rPr>
              <a:t>n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286" y="4552534"/>
            <a:ext cx="1550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1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095" y="3945135"/>
            <a:ext cx="1550617" cy="369332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2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902" y="1563922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8902" y="3945135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4357" y="4552206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cxnSp>
        <p:nvCxnSpPr>
          <p:cNvPr id="36" name="Straight Arrow Connector 35"/>
          <p:cNvCxnSpPr>
            <a:cxnSpLocks/>
            <a:endCxn id="32" idx="3"/>
          </p:cNvCxnSpPr>
          <p:nvPr/>
        </p:nvCxnSpPr>
        <p:spPr bwMode="auto">
          <a:xfrm flipH="1" flipV="1">
            <a:off x="8219318" y="1748588"/>
            <a:ext cx="1336806" cy="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H="1" flipV="1">
            <a:off x="8204775" y="4139261"/>
            <a:ext cx="1351349" cy="638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8204775" y="4747115"/>
            <a:ext cx="1351349" cy="812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E8E66-1F12-4822-A23A-7BDEB30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F93D4B85-DA83-4CDC-BA55-EA1E92A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3232543"/>
            <a:ext cx="1795237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1C04B10-9C5A-4016-941A-EFFD99AA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330" y="2624693"/>
            <a:ext cx="1786044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b="1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254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Write better code please</a:t>
            </a:r>
          </a:p>
          <a:p>
            <a:pPr eaLnBrk="1" hangingPunct="1">
              <a:lnSpc>
                <a:spcPct val="85000"/>
              </a:lnSpc>
            </a:pP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dirty="0"/>
              <a:t>Return-oriented programming starts with a buffer overflow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 set up gadget addresses on the stack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No buffer overflow, no return-oriented programming!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3599-CC3B-4103-A8EF-BDD2B07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Sometimes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lvl="1" eaLnBrk="1" hangingPunct="1"/>
            <a:r>
              <a:rPr lang="en-US" dirty="0"/>
              <a:t>So we can detect buffer overflows </a:t>
            </a:r>
            <a:r>
              <a:rPr lang="en-US" b="1" i="1" dirty="0"/>
              <a:t>before</a:t>
            </a:r>
            <a:r>
              <a:rPr lang="en-US" dirty="0"/>
              <a:t> we run malicious code</a:t>
            </a:r>
          </a:p>
          <a:p>
            <a:pPr lvl="2"/>
            <a:r>
              <a:rPr lang="en-US" dirty="0"/>
              <a:t>Then just crash the program instead of doing bad things</a:t>
            </a:r>
          </a:p>
          <a:p>
            <a:pPr lvl="1" eaLnBrk="1" hangingPunct="1"/>
            <a:r>
              <a:rPr lang="en-US" dirty="0"/>
              <a:t>Analogy: canary in a coal mine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for potentially</a:t>
            </a:r>
            <a:br>
              <a:rPr lang="en-US" dirty="0"/>
            </a:br>
            <a:r>
              <a:rPr lang="en-US" dirty="0"/>
              <a:t>vulnerable functions</a:t>
            </a:r>
          </a:p>
          <a:p>
            <a:pPr lvl="2"/>
            <a:r>
              <a:rPr lang="en-US" dirty="0"/>
              <a:t>(disabled in attack lab to show the vulnerability)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6462" y="3686488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16462" y="4591363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EF692-F529-4F7E-9BFD-5ECF740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 -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974" y="207350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Read value from a special, read-only segment in memory</a:t>
            </a:r>
          </a:p>
        </p:txBody>
      </p:sp>
      <p:sp>
        <p:nvSpPr>
          <p:cNvPr id="7" name="Freeform 6"/>
          <p:cNvSpPr/>
          <p:nvPr/>
        </p:nvSpPr>
        <p:spPr>
          <a:xfrm>
            <a:off x="6041974" y="2012702"/>
            <a:ext cx="933775" cy="226762"/>
          </a:xfrm>
          <a:custGeom>
            <a:avLst/>
            <a:gdLst>
              <a:gd name="connsiteX0" fmla="*/ 933775 w 933775"/>
              <a:gd name="connsiteY0" fmla="*/ 226762 h 226762"/>
              <a:gd name="connsiteX1" fmla="*/ 457550 w 933775"/>
              <a:gd name="connsiteY1" fmla="*/ 2636 h 226762"/>
              <a:gd name="connsiteX2" fmla="*/ 0 w 933775"/>
              <a:gd name="connsiteY2" fmla="*/ 124038 h 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5" h="226762">
                <a:moveTo>
                  <a:pt x="933775" y="226762"/>
                </a:moveTo>
                <a:cubicBezTo>
                  <a:pt x="773477" y="123259"/>
                  <a:pt x="613179" y="19757"/>
                  <a:pt x="457550" y="2636"/>
                </a:cubicBezTo>
                <a:cubicBezTo>
                  <a:pt x="301921" y="-14485"/>
                  <a:pt x="150960" y="54776"/>
                  <a:pt x="0" y="12403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0096" y="31409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it on the stack at offset 8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32635" y="2432534"/>
            <a:ext cx="999140" cy="780443"/>
          </a:xfrm>
          <a:custGeom>
            <a:avLst/>
            <a:gdLst>
              <a:gd name="connsiteX0" fmla="*/ 999140 w 999140"/>
              <a:gd name="connsiteY0" fmla="*/ 969853 h 969853"/>
              <a:gd name="connsiteX1" fmla="*/ 606954 w 999140"/>
              <a:gd name="connsiteY1" fmla="*/ 92029 h 969853"/>
              <a:gd name="connsiteX2" fmla="*/ 0 w 999140"/>
              <a:gd name="connsiteY2" fmla="*/ 26659 h 96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140" h="969853">
                <a:moveTo>
                  <a:pt x="999140" y="969853"/>
                </a:moveTo>
                <a:cubicBezTo>
                  <a:pt x="886308" y="609540"/>
                  <a:pt x="773477" y="249228"/>
                  <a:pt x="606954" y="92029"/>
                </a:cubicBezTo>
                <a:cubicBezTo>
                  <a:pt x="440431" y="-65170"/>
                  <a:pt x="0" y="26659"/>
                  <a:pt x="0" y="26659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97389" y="3789040"/>
            <a:ext cx="28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canary is fine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xorl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(0 if the two values are identical)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8008" y="4077072"/>
            <a:ext cx="1224136" cy="144016"/>
          </a:xfrm>
          <a:custGeom>
            <a:avLst/>
            <a:gdLst>
              <a:gd name="connsiteX0" fmla="*/ 756358 w 756358"/>
              <a:gd name="connsiteY0" fmla="*/ 662306 h 662306"/>
              <a:gd name="connsiteX1" fmla="*/ 476226 w 756358"/>
              <a:gd name="connsiteY1" fmla="*/ 73977 h 662306"/>
              <a:gd name="connsiteX2" fmla="*/ 0 w 756358"/>
              <a:gd name="connsiteY2" fmla="*/ 8608 h 6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358" h="662306">
                <a:moveTo>
                  <a:pt x="756358" y="662306"/>
                </a:moveTo>
                <a:cubicBezTo>
                  <a:pt x="679322" y="422616"/>
                  <a:pt x="602286" y="182927"/>
                  <a:pt x="476226" y="73977"/>
                </a:cubicBezTo>
                <a:cubicBezTo>
                  <a:pt x="350166" y="-34973"/>
                  <a:pt x="0" y="8608"/>
                  <a:pt x="0" y="860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8096-13B6-4679-89DC-1E3A13F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76969" y="3492118"/>
            <a:ext cx="5479454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819201DC-E92D-5F35-3ACC-9BDDBB742F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46990101-DC1A-19EB-D2DC-F72C42DBF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B88C4A9-4308-2282-079E-2D14E3312FA2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794316-3385-46E5-E719-B053EB953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9D73CB-8678-3C03-C8DE-9073D43E6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240750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Canary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12 bytes unused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??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1E384229-FFC9-B68D-C335-C09596B9E06F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9237F0A2-4DF2-E814-D149-5BF2DA40D1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202D81C8-3099-2C04-732F-6CD550B9DD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D729F743-0C1E-1BC6-B92E-E13E924F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793443BE-613D-2087-C4CF-FF5FADE48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31DAC-9F45-DBF3-9EF7-37CF01E2A103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6D827A18-2ED0-E5E1-DA7F-82FEAD32E1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AD3D7C-03A6-349D-C704-DC8F5070EB95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243A5346-1AB5-A481-0223-52A8A9D549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589FA5B-C1A3-CB25-4B64-27F33A9801ED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97C1EB62-A8B4-E457-9F0A-0503DA363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969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7525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5476969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FBC6B8E-70C6-4895-8CEC-8F4BB7A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969" y="3191729"/>
            <a:ext cx="6518721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2" name="Line 29">
            <a:extLst>
              <a:ext uri="{FF2B5EF4-FFF2-40B4-BE49-F238E27FC236}">
                <a16:creationId xmlns:a16="http://schemas.microsoft.com/office/drawing/2014/main" id="{479339E3-5E7F-E44E-E929-ED3F478516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1648" y="4346550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" name="Rectangle 30">
            <a:extLst>
              <a:ext uri="{FF2B5EF4-FFF2-40B4-BE49-F238E27FC236}">
                <a16:creationId xmlns:a16="http://schemas.microsoft.com/office/drawing/2014/main" id="{50CE35A6-3E3F-28A6-A899-0DE8E1CC0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14" y="4163651"/>
            <a:ext cx="6783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%</a:t>
            </a:r>
            <a:r>
              <a:rPr lang="en-US" sz="1600" dirty="0" err="1">
                <a:latin typeface="Courier New" pitchFamily="49" charset="0"/>
              </a:rPr>
              <a:t>rsp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819D9415-1F50-7110-452D-B4473991B179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201511" y="4583308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F5075-62D2-E041-0E78-F530F6970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9338" y="1254194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1D38DA-B394-5A20-C9EA-D81B439AD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79434"/>
              </p:ext>
            </p:extLst>
          </p:nvPr>
        </p:nvGraphicFramePr>
        <p:xfrm>
          <a:off x="1556835" y="1767170"/>
          <a:ext cx="2957823" cy="25084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647">
                  <a:extLst>
                    <a:ext uri="{9D8B030D-6E8A-4147-A177-3AD203B41FA5}">
                      <a16:colId xmlns:a16="http://schemas.microsoft.com/office/drawing/2014/main" val="91954638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1950463676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075865733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44282679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724040285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98504785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98349371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3125010278"/>
                    </a:ext>
                  </a:extLst>
                </a:gridCol>
                <a:gridCol w="328647">
                  <a:extLst>
                    <a:ext uri="{9D8B030D-6E8A-4147-A177-3AD203B41FA5}">
                      <a16:colId xmlns:a16="http://schemas.microsoft.com/office/drawing/2014/main" val="2323951181"/>
                    </a:ext>
                  </a:extLst>
                </a:gridCol>
              </a:tblGrid>
              <a:tr h="313562"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44968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gridSpan="8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Stack frame for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call_echo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04205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835775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700052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Return Address (8 bytes)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15836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00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Canary (overwritten)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24904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495848"/>
                  </a:ext>
                </a:extLst>
              </a:tr>
              <a:tr h="3135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793363"/>
                  </a:ext>
                </a:extLst>
              </a:tr>
            </a:tbl>
          </a:graphicData>
        </a:graphic>
      </p:graphicFrame>
      <p:sp>
        <p:nvSpPr>
          <p:cNvPr id="9" name="Rectangle 28">
            <a:extLst>
              <a:ext uri="{FF2B5EF4-FFF2-40B4-BE49-F238E27FC236}">
                <a16:creationId xmlns:a16="http://schemas.microsoft.com/office/drawing/2014/main" id="{F9C3D3D9-B567-A418-F821-FBEEAD8E211B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1598084" y="4607040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[1]</a:t>
            </a:r>
          </a:p>
        </p:txBody>
      </p:sp>
      <p:sp>
        <p:nvSpPr>
          <p:cNvPr id="10" name="Line 29">
            <a:extLst>
              <a:ext uri="{FF2B5EF4-FFF2-40B4-BE49-F238E27FC236}">
                <a16:creationId xmlns:a16="http://schemas.microsoft.com/office/drawing/2014/main" id="{FC507B53-5D8D-C32B-B863-4217A3AB73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64756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29">
            <a:extLst>
              <a:ext uri="{FF2B5EF4-FFF2-40B4-BE49-F238E27FC236}">
                <a16:creationId xmlns:a16="http://schemas.microsoft.com/office/drawing/2014/main" id="{43F7843C-2565-7547-669C-E58621942B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11267" y="4275666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71172862-C819-883B-9727-1EEDA092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95" y="3002819"/>
            <a:ext cx="745717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50" dirty="0">
                <a:latin typeface="Courier New" pitchFamily="49" charset="0"/>
              </a:rPr>
              <a:t>return</a:t>
            </a:r>
            <a:br>
              <a:rPr lang="en-US" sz="1050" dirty="0">
                <a:latin typeface="Courier New" pitchFamily="49" charset="0"/>
              </a:rPr>
            </a:br>
            <a:r>
              <a:rPr lang="en-US" sz="1050" dirty="0">
                <a:latin typeface="Courier New" pitchFamily="49" charset="0"/>
              </a:rPr>
              <a:t>address</a:t>
            </a:r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5EAF2320-6466-B95F-7BBF-20D817CA3E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46780" y="3199999"/>
            <a:ext cx="2551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DC1CF0-E883-D492-2D1A-C41FB7B18766}"/>
              </a:ext>
            </a:extLst>
          </p:cNvPr>
          <p:cNvSpPr txBox="1"/>
          <p:nvPr/>
        </p:nvSpPr>
        <p:spPr>
          <a:xfrm>
            <a:off x="775290" y="1585998"/>
            <a:ext cx="1620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Offsets from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400" dirty="0"/>
              <a:t> in hex</a:t>
            </a:r>
          </a:p>
        </p:txBody>
      </p:sp>
      <p:sp>
        <p:nvSpPr>
          <p:cNvPr id="15" name="Line 29">
            <a:extLst>
              <a:ext uri="{FF2B5EF4-FFF2-40B4-BE49-F238E27FC236}">
                <a16:creationId xmlns:a16="http://schemas.microsoft.com/office/drawing/2014/main" id="{97D1CF4F-F54F-17E2-B465-DACD81CE7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8277" y="3592064"/>
            <a:ext cx="0" cy="65673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48C428-F7D5-8435-3372-4E748EF75A4F}"/>
              </a:ext>
            </a:extLst>
          </p:cNvPr>
          <p:cNvSpPr txBox="1"/>
          <p:nvPr/>
        </p:nvSpPr>
        <p:spPr>
          <a:xfrm>
            <a:off x="4708277" y="3477268"/>
            <a:ext cx="7247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Stack grows down</a:t>
            </a: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0FD6D4EA-24F7-A348-5F05-5E6EE31F28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9701" y="4292817"/>
            <a:ext cx="1" cy="2374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A1CFC675-D0B8-8B8E-D0AB-B5EABBD60BC0}"/>
              </a:ext>
            </a:extLst>
          </p:cNvPr>
          <p:cNvSpPr>
            <a:spLocks noChangeArrowheads="1"/>
          </p:cNvSpPr>
          <p:nvPr/>
        </p:nvSpPr>
        <p:spPr bwMode="auto">
          <a:xfrm rot="19475244">
            <a:off x="2246518" y="4624191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>
                <a:latin typeface="Courier New" pitchFamily="49" charset="0"/>
              </a:rPr>
              <a:t>buf</a:t>
            </a:r>
            <a:r>
              <a:rPr lang="en-US" sz="1600" dirty="0">
                <a:latin typeface="Courier New" pitchFamily="49" charset="0"/>
              </a:rPr>
              <a:t>[3]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781564-A2F0-0A3B-5A48-8122FC2103C9}"/>
              </a:ext>
            </a:extLst>
          </p:cNvPr>
          <p:cNvSpPr txBox="1"/>
          <p:nvPr/>
        </p:nvSpPr>
        <p:spPr>
          <a:xfrm>
            <a:off x="1742470" y="5433020"/>
            <a:ext cx="3708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000111122223333</a:t>
            </a:r>
          </a:p>
          <a:p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Code crashes due to canary mismatch</a:t>
            </a:r>
          </a:p>
        </p:txBody>
      </p:sp>
    </p:spTree>
    <p:extLst>
      <p:ext uri="{BB962C8B-B14F-4D97-AF65-F5344CB8AC3E}">
        <p14:creationId xmlns:p14="http://schemas.microsoft.com/office/powerpoint/2010/main" val="386854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FAC-C607-FC43-BA06-408DAAD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 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4B9-EB8B-3B43-A2AB-6CAF9788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5533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stack randomization, generalized to all of memory</a:t>
            </a:r>
          </a:p>
          <a:p>
            <a:pPr lvl="1"/>
            <a:r>
              <a:rPr lang="en-US" b="1" i="1" dirty="0"/>
              <a:t>Especially</a:t>
            </a:r>
            <a:r>
              <a:rPr lang="en-US" dirty="0"/>
              <a:t>: executable code</a:t>
            </a:r>
          </a:p>
          <a:p>
            <a:pPr lvl="1"/>
            <a:endParaRPr lang="en-US" dirty="0"/>
          </a:p>
          <a:p>
            <a:r>
              <a:rPr lang="en-US" dirty="0"/>
              <a:t>Code, stack, heap all start in random locations</a:t>
            </a:r>
          </a:p>
          <a:p>
            <a:pPr lvl="1"/>
            <a:r>
              <a:rPr lang="en-US" dirty="0"/>
              <a:t>Determined when program starts up</a:t>
            </a:r>
          </a:p>
          <a:p>
            <a:pPr lvl="1"/>
            <a:r>
              <a:rPr lang="en-US" dirty="0"/>
              <a:t>You know the gadget you want is at the end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if you don’t know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r>
              <a:rPr lang="en-US" dirty="0"/>
              <a:t> </a:t>
            </a:r>
            <a:r>
              <a:rPr lang="en-US" b="1" i="1" dirty="0"/>
              <a:t>is</a:t>
            </a:r>
            <a:r>
              <a:rPr lang="en-US" dirty="0"/>
              <a:t>, that’s no use!</a:t>
            </a:r>
          </a:p>
          <a:p>
            <a:pPr lvl="1"/>
            <a:endParaRPr lang="en-US" dirty="0"/>
          </a:p>
          <a:p>
            <a:r>
              <a:rPr lang="en-US" dirty="0"/>
              <a:t>Can be circumvented by clever side-channel attacks</a:t>
            </a:r>
          </a:p>
          <a:p>
            <a:pPr lvl="1"/>
            <a:r>
              <a:rPr lang="en-US" dirty="0"/>
              <a:t>But really hard! Much harder than ROP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C08284-3E18-1841-842D-2A9F33E3BE1D}"/>
              </a:ext>
            </a:extLst>
          </p:cNvPr>
          <p:cNvGrpSpPr/>
          <p:nvPr/>
        </p:nvGrpSpPr>
        <p:grpSpPr>
          <a:xfrm>
            <a:off x="8171868" y="4329982"/>
            <a:ext cx="2880320" cy="1200329"/>
            <a:chOff x="762842" y="1844824"/>
            <a:chExt cx="288032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E6FB0-C407-534A-ABC1-CD19E12C67F8}"/>
                </a:ext>
              </a:extLst>
            </p:cNvPr>
            <p:cNvSpPr txBox="1"/>
            <p:nvPr/>
          </p:nvSpPr>
          <p:spPr>
            <a:xfrm>
              <a:off x="762842" y="1844824"/>
              <a:ext cx="2880320" cy="1200329"/>
            </a:xfrm>
            <a:prstGeom prst="rect">
              <a:avLst/>
            </a:prstGeom>
            <a:solidFill>
              <a:srgbClr val="EFBFB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???? &lt;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ab_plus_c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&gt;: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0f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af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fe</a:t>
              </a:r>
              <a:endParaRPr lang="ro-RO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8d 04 17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c3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3A80C-B80D-0F4B-889D-9BC676336605}"/>
                </a:ext>
              </a:extLst>
            </p:cNvPr>
            <p:cNvSpPr/>
            <p:nvPr/>
          </p:nvSpPr>
          <p:spPr bwMode="auto">
            <a:xfrm>
              <a:off x="1914969" y="2420888"/>
              <a:ext cx="1584176" cy="57606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E79DD-3D20-8F4A-B840-A545AB90A69C}"/>
              </a:ext>
            </a:extLst>
          </p:cNvPr>
          <p:cNvGrpSpPr/>
          <p:nvPr/>
        </p:nvGrpSpPr>
        <p:grpSpPr>
          <a:xfrm>
            <a:off x="8099861" y="1137320"/>
            <a:ext cx="3024336" cy="2520280"/>
            <a:chOff x="683568" y="3429000"/>
            <a:chExt cx="302433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875742-B374-3D47-9DDB-BF3B27CF1906}"/>
                </a:ext>
              </a:extLst>
            </p:cNvPr>
            <p:cNvSpPr/>
            <p:nvPr/>
          </p:nvSpPr>
          <p:spPr bwMode="auto">
            <a:xfrm>
              <a:off x="683568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1319D-5D51-094C-B9ED-7B26F0525FA8}"/>
                </a:ext>
              </a:extLst>
            </p:cNvPr>
            <p:cNvSpPr/>
            <p:nvPr/>
          </p:nvSpPr>
          <p:spPr bwMode="auto">
            <a:xfrm>
              <a:off x="683568" y="5391329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95BA8A-7D9B-B44A-A2C7-969CB510B115}"/>
                </a:ext>
              </a:extLst>
            </p:cNvPr>
            <p:cNvSpPr/>
            <p:nvPr/>
          </p:nvSpPr>
          <p:spPr bwMode="auto">
            <a:xfrm>
              <a:off x="683568" y="436510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902A0-F451-FF42-81A6-F1BE13C7D70B}"/>
                </a:ext>
              </a:extLst>
            </p:cNvPr>
            <p:cNvSpPr/>
            <p:nvPr/>
          </p:nvSpPr>
          <p:spPr bwMode="auto">
            <a:xfrm>
              <a:off x="683568" y="3771442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C53B6-9AD9-E846-9735-567A28506376}"/>
                </a:ext>
              </a:extLst>
            </p:cNvPr>
            <p:cNvSpPr/>
            <p:nvPr/>
          </p:nvSpPr>
          <p:spPr bwMode="auto">
            <a:xfrm>
              <a:off x="2771800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2D5E3-70B4-EB48-9D85-CD754F0A8525}"/>
                </a:ext>
              </a:extLst>
            </p:cNvPr>
            <p:cNvSpPr/>
            <p:nvPr/>
          </p:nvSpPr>
          <p:spPr bwMode="auto">
            <a:xfrm>
              <a:off x="2771799" y="4517906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AE210E-D6C8-2647-AED3-C726DA194209}"/>
                </a:ext>
              </a:extLst>
            </p:cNvPr>
            <p:cNvSpPr/>
            <p:nvPr/>
          </p:nvSpPr>
          <p:spPr bwMode="auto">
            <a:xfrm>
              <a:off x="2771799" y="3681028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3225FD-B4F9-5442-9B54-48B17B09E254}"/>
                </a:ext>
              </a:extLst>
            </p:cNvPr>
            <p:cNvSpPr/>
            <p:nvPr/>
          </p:nvSpPr>
          <p:spPr bwMode="auto">
            <a:xfrm>
              <a:off x="2771799" y="5101244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8F3547-0821-1340-B0C7-E097633DECEB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 bwMode="auto">
            <a:xfrm>
              <a:off x="1619672" y="3978410"/>
              <a:ext cx="1152127" cy="1329802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74A4E-787F-9B4D-A196-A7C9311C2735}"/>
                </a:ext>
              </a:extLst>
            </p:cNvPr>
            <p:cNvCxnSpPr>
              <a:stCxn id="11" idx="3"/>
            </p:cNvCxnSpPr>
            <p:nvPr/>
          </p:nvCxnSpPr>
          <p:spPr bwMode="auto">
            <a:xfrm flipV="1">
              <a:off x="1619672" y="4005064"/>
              <a:ext cx="1152127" cy="684076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971082-857D-DB48-8E26-1337A128C079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 bwMode="auto">
            <a:xfrm flipV="1">
              <a:off x="1619672" y="4724874"/>
              <a:ext cx="1152127" cy="873423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123D-63DB-443D-8E21-448A4E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good goal is to at least avoid all the simple known attacks</a:t>
            </a:r>
          </a:p>
          <a:p>
            <a:r>
              <a:rPr lang="en-US" dirty="0"/>
              <a:t>Designing with security in mind can make vulnerabilities harder to find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of physical items is dependent on the fact that only one person can possess a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r>
              <a:rPr lang="en-US" dirty="0"/>
              <a:t>Not the case for private information on a computer!</a:t>
            </a:r>
          </a:p>
          <a:p>
            <a:pPr lvl="1"/>
            <a:endParaRPr lang="en-US" dirty="0"/>
          </a:p>
          <a:p>
            <a:r>
              <a:rPr lang="en-US" dirty="0"/>
              <a:t>The internet makes security incredibly important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Instead,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00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490952" y="4011960"/>
            <a:ext cx="5089443" cy="2160240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342900"/>
            <a:r>
              <a:rPr lang="en-US" dirty="0"/>
              <a:t>Abuses undefined behavior</a:t>
            </a:r>
          </a:p>
          <a:p>
            <a:pPr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595" y="4011960"/>
            <a:ext cx="5381081" cy="216024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 (core dumped)</a:t>
            </a:r>
            <a:endParaRPr lang="en-US" dirty="0">
              <a:solidFill>
                <a:srgbClr val="000000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7595" y="914400"/>
            <a:ext cx="7622232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 // volatile ≈ don’t optimize this away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// Possibly out of bounds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AB00-2BBC-4AA1-BB6F-E1A5B01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 animBg="1"/>
      <p:bldP spid="184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196752"/>
            <a:ext cx="4419600" cy="22056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821347"/>
              </p:ext>
            </p:extLst>
          </p:nvPr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d4 ... d7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d0 ... d3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26030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40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53424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800674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2074611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2356519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63045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05400" y="290439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5656322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038600" y="5277975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38600" y="489619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16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12785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6400" y="3755544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2182-E302-4BF1-A80C-4608721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444</TotalTime>
  <Words>6255</Words>
  <Application>Microsoft Office PowerPoint</Application>
  <PresentationFormat>Widescreen</PresentationFormat>
  <Paragraphs>1332</Paragraphs>
  <Slides>56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9" baseType="lpstr">
      <vt:lpstr>Arial</vt:lpstr>
      <vt:lpstr>Arial Narrow</vt:lpstr>
      <vt:lpstr>Calibri</vt:lpstr>
      <vt:lpstr>Calibri Bold</vt:lpstr>
      <vt:lpstr>Consolas</vt:lpstr>
      <vt:lpstr>Courier New</vt:lpstr>
      <vt:lpstr>Gill Sans</vt:lpstr>
      <vt:lpstr>Helvetica</vt:lpstr>
      <vt:lpstr>Tahoma</vt:lpstr>
      <vt:lpstr>Times New Roman</vt:lpstr>
      <vt:lpstr>Wingdings</vt:lpstr>
      <vt:lpstr>Wingdings 2</vt:lpstr>
      <vt:lpstr>Class Slides</vt:lpstr>
      <vt:lpstr>Lecture 10 Buffer Overflows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Outline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Break + Question</vt:lpstr>
      <vt:lpstr>Break + Question</vt:lpstr>
      <vt:lpstr>Malicious use of buffer overflow</vt:lpstr>
      <vt:lpstr>Exploits based on buffer overflows</vt:lpstr>
      <vt:lpstr>Example: The original Internet worm (1988)</vt:lpstr>
      <vt:lpstr>Example: Attack on Nuclear Plants (2010)</vt:lpstr>
      <vt:lpstr>Outline</vt:lpstr>
      <vt:lpstr>1. Avoiding Buffer Overflow Vulnerability</vt:lpstr>
      <vt:lpstr>2. System-Level Protection: Randomized Stack</vt:lpstr>
      <vt:lpstr>3. System-Level Protection: Explicit Execute Page Permissions</vt:lpstr>
      <vt:lpstr>Break + Open Question</vt:lpstr>
      <vt:lpstr>Break + Open Question</vt:lpstr>
      <vt:lpstr>Outline</vt:lpstr>
      <vt:lpstr>How else are buffer overflows dangerous?</vt:lpstr>
      <vt:lpstr>Finding a new way to abuse a vulnerability</vt:lpstr>
      <vt:lpstr>Return-Oriented Programming (ROP)</vt:lpstr>
      <vt:lpstr>Return-Oriented Programming (ROP)</vt:lpstr>
      <vt:lpstr>Gadget Examples</vt:lpstr>
      <vt:lpstr>Combining Gadgets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Return-Oriented Programming Execution</vt:lpstr>
      <vt:lpstr>Outline</vt:lpstr>
      <vt:lpstr>1. Avoiding buffer overflow vulnerabilities</vt:lpstr>
      <vt:lpstr>2. Stack Canaries</vt:lpstr>
      <vt:lpstr>2. Stack Canaries - Disassembly</vt:lpstr>
      <vt:lpstr>2. Stack Canaries - Setting up canary</vt:lpstr>
      <vt:lpstr>2. Stack Canaries - Setting up canary</vt:lpstr>
      <vt:lpstr>3. Address space layout randomization (ASLR)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Buffer Overflows</dc:title>
  <dc:creator>Branden Ghena</dc:creator>
  <cp:lastModifiedBy>Branden Ghena</cp:lastModifiedBy>
  <cp:revision>57</cp:revision>
  <dcterms:created xsi:type="dcterms:W3CDTF">2021-05-11T14:27:33Z</dcterms:created>
  <dcterms:modified xsi:type="dcterms:W3CDTF">2024-02-08T16:11:15Z</dcterms:modified>
</cp:coreProperties>
</file>