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9"/>
  </p:notesMasterIdLst>
  <p:sldIdLst>
    <p:sldId id="256" r:id="rId2"/>
    <p:sldId id="1380" r:id="rId3"/>
    <p:sldId id="264" r:id="rId4"/>
    <p:sldId id="1375" r:id="rId5"/>
    <p:sldId id="1354" r:id="rId6"/>
    <p:sldId id="1056" r:id="rId7"/>
    <p:sldId id="1372" r:id="rId8"/>
    <p:sldId id="1373" r:id="rId9"/>
    <p:sldId id="1374" r:id="rId10"/>
    <p:sldId id="1060" r:id="rId11"/>
    <p:sldId id="1376" r:id="rId12"/>
    <p:sldId id="1243" r:id="rId13"/>
    <p:sldId id="1339" r:id="rId14"/>
    <p:sldId id="1346" r:id="rId15"/>
    <p:sldId id="1290" r:id="rId16"/>
    <p:sldId id="1340" r:id="rId17"/>
    <p:sldId id="1291" r:id="rId18"/>
    <p:sldId id="1329" r:id="rId19"/>
    <p:sldId id="1330" r:id="rId20"/>
    <p:sldId id="1341" r:id="rId21"/>
    <p:sldId id="1338" r:id="rId22"/>
    <p:sldId id="389" r:id="rId23"/>
    <p:sldId id="1358" r:id="rId24"/>
    <p:sldId id="1303" r:id="rId25"/>
    <p:sldId id="1368" r:id="rId26"/>
    <p:sldId id="1377" r:id="rId27"/>
    <p:sldId id="1351" r:id="rId28"/>
    <p:sldId id="1355" r:id="rId29"/>
    <p:sldId id="1292" r:id="rId30"/>
    <p:sldId id="1293" r:id="rId31"/>
    <p:sldId id="1294" r:id="rId32"/>
    <p:sldId id="1332" r:id="rId33"/>
    <p:sldId id="1347" r:id="rId34"/>
    <p:sldId id="1369" r:id="rId35"/>
    <p:sldId id="388" r:id="rId36"/>
    <p:sldId id="1357" r:id="rId37"/>
    <p:sldId id="1301" r:id="rId38"/>
    <p:sldId id="1302" r:id="rId39"/>
    <p:sldId id="1298" r:id="rId40"/>
    <p:sldId id="1257" r:id="rId41"/>
    <p:sldId id="1361" r:id="rId42"/>
    <p:sldId id="1362" r:id="rId43"/>
    <p:sldId id="1370" r:id="rId44"/>
    <p:sldId id="1371" r:id="rId45"/>
    <p:sldId id="1356" r:id="rId46"/>
    <p:sldId id="1381" r:id="rId47"/>
    <p:sldId id="1363" r:id="rId48"/>
    <p:sldId id="1382" r:id="rId49"/>
    <p:sldId id="1365" r:id="rId50"/>
    <p:sldId id="1364" r:id="rId51"/>
    <p:sldId id="1353" r:id="rId52"/>
    <p:sldId id="1305" r:id="rId53"/>
    <p:sldId id="1378" r:id="rId54"/>
    <p:sldId id="1309" r:id="rId55"/>
    <p:sldId id="1323" r:id="rId56"/>
    <p:sldId id="1367" r:id="rId57"/>
    <p:sldId id="137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1380"/>
            <p14:sldId id="264"/>
          </p14:sldIdLst>
        </p14:section>
        <p14:section name="Locality of Reference" id="{2EB8CF44-D749-4D53-BFE1-653E7436CA8D}">
          <p14:sldIdLst>
            <p14:sldId id="1375"/>
            <p14:sldId id="1354"/>
            <p14:sldId id="1056"/>
            <p14:sldId id="1372"/>
            <p14:sldId id="1373"/>
            <p14:sldId id="1374"/>
            <p14:sldId id="1060"/>
          </p14:sldIdLst>
        </p14:section>
        <p14:section name="Cache Organization" id="{B55B8E8C-5EAB-4A1E-A4E9-AE5E896E46FA}">
          <p14:sldIdLst>
            <p14:sldId id="1376"/>
            <p14:sldId id="1243"/>
            <p14:sldId id="1339"/>
            <p14:sldId id="1346"/>
            <p14:sldId id="1290"/>
            <p14:sldId id="1340"/>
            <p14:sldId id="1291"/>
            <p14:sldId id="1329"/>
            <p14:sldId id="1330"/>
            <p14:sldId id="1341"/>
            <p14:sldId id="1338"/>
            <p14:sldId id="389"/>
            <p14:sldId id="1358"/>
            <p14:sldId id="1303"/>
            <p14:sldId id="1368"/>
          </p14:sldIdLst>
        </p14:section>
        <p14:section name="Associativity" id="{FCF0DEBF-5A84-4019-8EE5-68D81DC4C292}">
          <p14:sldIdLst>
            <p14:sldId id="1377"/>
            <p14:sldId id="1351"/>
            <p14:sldId id="1355"/>
            <p14:sldId id="1292"/>
            <p14:sldId id="1293"/>
            <p14:sldId id="1294"/>
            <p14:sldId id="1332"/>
            <p14:sldId id="1347"/>
            <p14:sldId id="1369"/>
            <p14:sldId id="388"/>
            <p14:sldId id="1357"/>
            <p14:sldId id="1301"/>
            <p14:sldId id="1302"/>
            <p14:sldId id="1298"/>
            <p14:sldId id="1257"/>
            <p14:sldId id="1361"/>
            <p14:sldId id="1362"/>
            <p14:sldId id="1370"/>
            <p14:sldId id="1371"/>
            <p14:sldId id="1356"/>
            <p14:sldId id="1381"/>
            <p14:sldId id="1363"/>
            <p14:sldId id="1382"/>
            <p14:sldId id="1365"/>
            <p14:sldId id="1364"/>
            <p14:sldId id="1353"/>
            <p14:sldId id="1305"/>
          </p14:sldIdLst>
        </p14:section>
        <p14:section name="Cache Performance" id="{33A03CC9-3A06-4DBE-B818-F1D98BDD497A}">
          <p14:sldIdLst>
            <p14:sldId id="1378"/>
            <p14:sldId id="1309"/>
            <p14:sldId id="1323"/>
            <p14:sldId id="1367"/>
          </p14:sldIdLst>
        </p14:section>
        <p14:section name="Wrapup" id="{29A7F866-9DA9-446B-8359-CE426CB89C7A}">
          <p14:sldIdLst>
            <p14:sldId id="1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45" d="100"/>
          <a:sy n="145" d="100"/>
        </p:scale>
        <p:origin x="120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8FD99-9C07-409F-8CCA-E18516F13411}" type="slidenum">
              <a:rPr lang="en-US"/>
              <a:pPr/>
              <a:t>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4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0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5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22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1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33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9315F-2102-4DEA-B9BA-799E235E9232}" type="slidenum">
              <a:rPr lang="en-US"/>
              <a:pPr/>
              <a:t>8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sum: both</a:t>
            </a:r>
          </a:p>
          <a:p>
            <a:r>
              <a:rPr lang="en-US" dirty="0"/>
              <a:t>a: mostly</a:t>
            </a:r>
            <a:r>
              <a:rPr lang="en-US" baseline="0" dirty="0"/>
              <a:t> spatial</a:t>
            </a:r>
          </a:p>
          <a:p>
            <a:r>
              <a:rPr lang="en-US" baseline="0" dirty="0"/>
              <a:t>loop body instructions: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4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34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70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7075"/>
            <a:ext cx="6364288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3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4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281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EB891-D734-419D-96D5-B12C916E8CDD}" type="slidenum">
              <a:rPr lang="en-US"/>
              <a:pPr/>
              <a:t>9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sum: both</a:t>
            </a:r>
          </a:p>
          <a:p>
            <a:r>
              <a:rPr lang="en-US" dirty="0"/>
              <a:t>instructions:</a:t>
            </a:r>
            <a:r>
              <a:rPr lang="en-US" baseline="0" dirty="0"/>
              <a:t> both</a:t>
            </a:r>
          </a:p>
          <a:p>
            <a:r>
              <a:rPr lang="en-US" baseline="0" dirty="0"/>
              <a:t>a: nope!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B: 32, 64, sometimes up to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87ADF06-6660-4569-8E2A-54017E8E4167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731-3AA3-41E1-A33D-782A9002FB22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DB5-872B-410C-BFE9-93C03AC0E8C5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B2BA-EACB-43FE-B97D-E188A29C3DE4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E7A8-68EC-40DC-AFEC-7827D6DBF8B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598A8F-E016-4853-AA74-346FF6B158FE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6D99F2-4334-4EEF-B640-38E3A44AE575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Cache Memories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can we exploit locality to bridge the CPU-memory gap?</a:t>
            </a:r>
          </a:p>
          <a:p>
            <a:pPr lvl="1"/>
            <a:r>
              <a:rPr lang="en-US" dirty="0"/>
              <a:t>Use it to determine which data to put in a cache!</a:t>
            </a:r>
          </a:p>
          <a:p>
            <a:pPr lvl="1"/>
            <a:endParaRPr lang="en-US" dirty="0"/>
          </a:p>
          <a:p>
            <a:r>
              <a:rPr lang="en-US" dirty="0"/>
              <a:t>Spatial locality</a:t>
            </a:r>
          </a:p>
          <a:p>
            <a:pPr lvl="1"/>
            <a:r>
              <a:rPr lang="en-US" dirty="0"/>
              <a:t>When level </a:t>
            </a:r>
            <a:r>
              <a:rPr lang="en-US" i="1" dirty="0"/>
              <a:t>k</a:t>
            </a:r>
            <a:r>
              <a:rPr lang="en-US" dirty="0"/>
              <a:t> needs a byte from level </a:t>
            </a:r>
            <a:r>
              <a:rPr lang="en-US" i="1" dirty="0"/>
              <a:t>k+1</a:t>
            </a:r>
            <a:r>
              <a:rPr lang="en-US" dirty="0"/>
              <a:t>, don’t just bring one byte</a:t>
            </a:r>
          </a:p>
          <a:p>
            <a:pPr lvl="1"/>
            <a:r>
              <a:rPr lang="en-US" dirty="0"/>
              <a:t>Bring neighboring bytes as well!</a:t>
            </a:r>
          </a:p>
          <a:p>
            <a:pPr lvl="1"/>
            <a:r>
              <a:rPr lang="en-US" dirty="0"/>
              <a:t>Good chances we’ll need them too in the near future</a:t>
            </a:r>
          </a:p>
          <a:p>
            <a:pPr lvl="1"/>
            <a:endParaRPr lang="en-US" dirty="0"/>
          </a:p>
          <a:p>
            <a:r>
              <a:rPr lang="en-US" dirty="0"/>
              <a:t>Temporal locality</a:t>
            </a:r>
          </a:p>
          <a:p>
            <a:pPr lvl="1"/>
            <a:r>
              <a:rPr lang="en-US" dirty="0"/>
              <a:t>Anything accessed goes in the cache, and we’ll try to keep it there for a while</a:t>
            </a:r>
          </a:p>
          <a:p>
            <a:pPr lvl="1"/>
            <a:r>
              <a:rPr lang="en-US" dirty="0"/>
              <a:t>Good chances we’ll need it again in the near future</a:t>
            </a:r>
          </a:p>
          <a:p>
            <a:pPr lvl="1"/>
            <a:endParaRPr lang="en-US" dirty="0"/>
          </a:p>
          <a:p>
            <a:r>
              <a:rPr lang="en-US" dirty="0"/>
              <a:t>Result: most accesses should be cache hits!</a:t>
            </a:r>
          </a:p>
          <a:p>
            <a:pPr lvl="1"/>
            <a:r>
              <a:rPr lang="is-IS" dirty="0"/>
              <a:t>Memory system: size of largest memory, with speed close to that of fastest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4AAE5-A265-45FE-9D19-D85EF7A4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  <a:p>
            <a:endParaRPr lang="en-US" dirty="0"/>
          </a:p>
          <a:p>
            <a:r>
              <a:rPr lang="en-US" b="1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7322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memories</a:t>
            </a:r>
          </a:p>
        </p:txBody>
      </p:sp>
      <p:sp>
        <p:nvSpPr>
          <p:cNvPr id="187424" name="Rectangle 3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specific instance of the general principle of caching  </a:t>
            </a:r>
          </a:p>
          <a:p>
            <a:pPr lvl="1"/>
            <a:r>
              <a:rPr lang="en-US" dirty="0"/>
              <a:t>Small, fast SRAM-based memories between CPU and main memory</a:t>
            </a:r>
          </a:p>
          <a:p>
            <a:pPr lvl="1"/>
            <a:r>
              <a:rPr lang="en-US" dirty="0"/>
              <a:t>Can include multiple levels</a:t>
            </a:r>
          </a:p>
          <a:p>
            <a:pPr lvl="2"/>
            <a:r>
              <a:rPr lang="en-US" dirty="0"/>
              <a:t>L1 = small, but really fast, L2 = larger, slower, L3, etc.</a:t>
            </a:r>
          </a:p>
          <a:p>
            <a:pPr lvl="1"/>
            <a:endParaRPr lang="en-US" dirty="0"/>
          </a:p>
          <a:p>
            <a:r>
              <a:rPr lang="en-US" dirty="0"/>
              <a:t>CPU looks for data in caches first</a:t>
            </a:r>
          </a:p>
          <a:p>
            <a:pPr lvl="1"/>
            <a:r>
              <a:rPr lang="en-US" dirty="0"/>
              <a:t>e.g., L1, then L2, then L3, then finally in main memory as a last resort</a:t>
            </a:r>
          </a:p>
          <a:p>
            <a:pPr lvl="1"/>
            <a:endParaRPr lang="en-US" dirty="0"/>
          </a:p>
          <a:p>
            <a:r>
              <a:rPr lang="en-US" dirty="0"/>
              <a:t>Mechanisms we’ll see today are implemented in </a:t>
            </a:r>
            <a:r>
              <a:rPr lang="en-US" i="1" dirty="0"/>
              <a:t>hardware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F31E0-0F53-4927-B3A2-6F17D55A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Thought a Memory Access Worked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59" idx="3"/>
          </p:cNvCxnSpPr>
          <p:nvPr/>
        </p:nvCxnSpPr>
        <p:spPr bwMode="auto">
          <a:xfrm rot="5400000">
            <a:off x="6671410" y="3083570"/>
            <a:ext cx="2324100" cy="240536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4384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D136-2494-4CAF-8E89-5BC1C6F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0283A19-D9A9-46EC-8D96-0C3160C6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90CB65F-072A-4783-AF47-1C0C5D18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9" name="AutoShape 16">
            <a:extLst>
              <a:ext uri="{FF2B5EF4-FFF2-40B4-BE49-F238E27FC236}">
                <a16:creationId xmlns:a16="http://schemas.microsoft.com/office/drawing/2014/main" id="{98243BB4-2273-4D7D-BB46-CB17A112FFE2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D6EF0F-889A-4063-8AF4-BC68D9ECD1C3}"/>
              </a:ext>
            </a:extLst>
          </p:cNvPr>
          <p:cNvCxnSpPr>
            <a:stCxn id="37" idx="3"/>
            <a:endCxn id="38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05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Memory Access Actually Works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4727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4727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4727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4727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4727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4727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24401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>
            <a:cxnSpLocks/>
          </p:cNvCxnSpPr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35" idx="3"/>
          </p:cNvCxnSpPr>
          <p:nvPr/>
        </p:nvCxnSpPr>
        <p:spPr bwMode="auto">
          <a:xfrm rot="5400000">
            <a:off x="7623220" y="4035380"/>
            <a:ext cx="2324100" cy="50174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cxnSpLocks/>
            <a:endCxn id="119" idx="3"/>
          </p:cNvCxnSpPr>
          <p:nvPr/>
        </p:nvCxnSpPr>
        <p:spPr bwMode="auto">
          <a:xfrm rot="10800000">
            <a:off x="3505200" y="3009900"/>
            <a:ext cx="3151632" cy="4191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46760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746760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46760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746760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746760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746760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64840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Cache: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251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6251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6251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6251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6251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6251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8401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L2 Cache: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78776" y="4920734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78776" y="3733800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0B4ED-0175-41C5-A0F4-9F8EF667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EA4A8BCF-5BBE-404C-81BD-D8EEB023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18353C71-4023-4439-A3CD-62965FD1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8" name="AutoShape 16">
            <a:extLst>
              <a:ext uri="{FF2B5EF4-FFF2-40B4-BE49-F238E27FC236}">
                <a16:creationId xmlns:a16="http://schemas.microsoft.com/office/drawing/2014/main" id="{7D0B4DEC-0FF4-40CB-850A-FD5776B671C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8620F6-79A5-4295-8070-3F0A2A5D67AF}"/>
              </a:ext>
            </a:extLst>
          </p:cNvPr>
          <p:cNvCxnSpPr>
            <a:stCxn id="56" idx="3"/>
            <a:endCxn id="57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E0561B6F-6DBF-4053-A14F-E0D0A2EEAEE6}"/>
              </a:ext>
            </a:extLst>
          </p:cNvPr>
          <p:cNvSpPr/>
          <p:nvPr/>
        </p:nvSpPr>
        <p:spPr>
          <a:xfrm rot="16200000">
            <a:off x="6448282" y="1749921"/>
            <a:ext cx="369331" cy="3718561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4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Organization (S, A, B)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899765" y="-76667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2689964" y="180815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918564" y="374844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308964" y="179689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58434" y="1049177"/>
            <a:ext cx="394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alibri" pitchFamily="34" charset="0"/>
              </a:rPr>
              <a:t>A</a:t>
            </a:r>
            <a:r>
              <a:rPr lang="en-US" sz="2000" dirty="0">
                <a:latin typeface="Calibri" pitchFamily="34" charset="0"/>
              </a:rPr>
              <a:t> blocks per set (associativity)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041" y="2423030"/>
            <a:ext cx="1239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s</a:t>
            </a:r>
            <a:r>
              <a:rPr lang="en-US" sz="2000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7325364" y="4096654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910198" y="3815878"/>
            <a:ext cx="1159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set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2689964" y="237684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2689964" y="295115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2689964" y="401795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931789" y="4438725"/>
            <a:ext cx="3523449" cy="489394"/>
          </a:xfrm>
          <a:prstGeom prst="trapezoid">
            <a:avLst>
              <a:gd name="adj" fmla="val 2348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31789" y="494115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430033" y="5055456"/>
            <a:ext cx="437537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509365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70160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042764" y="5055456"/>
            <a:ext cx="292268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867570" y="505545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975964" y="520706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527443" y="5055456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058433" y="50678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281109" y="4699145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59206" y="5751621"/>
            <a:ext cx="418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080322" y="1706535"/>
            <a:ext cx="305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sz="2400" i="1" dirty="0">
                <a:latin typeface="Calibri" pitchFamily="34" charset="0"/>
              </a:rPr>
              <a:t>C = K x A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51339" y="5020145"/>
            <a:ext cx="97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valid</a:t>
            </a:r>
            <a:r>
              <a:rPr lang="en-US" dirty="0">
                <a:latin typeface="Calibri" pitchFamily="34" charset="0"/>
              </a:rPr>
              <a:t> bit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 bwMode="auto">
          <a:xfrm>
            <a:off x="2423264" y="5220200"/>
            <a:ext cx="634996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180394" y="4371065"/>
            <a:ext cx="449771" cy="424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634568" y="4160665"/>
            <a:ext cx="180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block</a:t>
            </a:r>
          </a:p>
          <a:p>
            <a:r>
              <a:rPr lang="en-US" sz="2000" dirty="0">
                <a:latin typeface="Calibri" pitchFamily="34" charset="0"/>
              </a:rPr>
              <a:t>(aka cache line)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8BE5AA-5FAC-DD40-BF8B-141FAB4536C5}"/>
              </a:ext>
            </a:extLst>
          </p:cNvPr>
          <p:cNvSpPr txBox="1"/>
          <p:nvPr/>
        </p:nvSpPr>
        <p:spPr>
          <a:xfrm>
            <a:off x="463463" y="2874535"/>
            <a:ext cx="1959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Set ≈ column from last lecture.</a:t>
            </a:r>
          </a:p>
          <a:p>
            <a:r>
              <a:rPr lang="en-US" sz="2000" dirty="0">
                <a:latin typeface="Calibri" pitchFamily="34" charset="0"/>
              </a:rPr>
              <a:t>Specific data can go in only one set!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7534-3A8F-4D20-A123-9C8979FF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6567B-420D-4785-9362-F97B64D41C7B}"/>
              </a:ext>
            </a:extLst>
          </p:cNvPr>
          <p:cNvSpPr txBox="1"/>
          <p:nvPr/>
        </p:nvSpPr>
        <p:spPr>
          <a:xfrm>
            <a:off x="1176178" y="5701361"/>
            <a:ext cx="279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tag identifies which data is in this cache block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633D06-42FD-4864-AC28-8DB1EC4B3F95}"/>
              </a:ext>
            </a:extLst>
          </p:cNvPr>
          <p:cNvCxnSpPr>
            <a:cxnSpLocks/>
          </p:cNvCxnSpPr>
          <p:nvPr/>
        </p:nvCxnSpPr>
        <p:spPr bwMode="auto">
          <a:xfrm flipV="1">
            <a:off x="3900313" y="5509045"/>
            <a:ext cx="0" cy="478396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4" grpId="0" animBg="1"/>
      <p:bldP spid="56" grpId="0"/>
      <p:bldP spid="57" grpId="0"/>
      <p:bldP spid="61" grpId="0"/>
      <p:bldP spid="99" grpId="0" animBg="1"/>
      <p:bldP spid="72" grpId="0" animBg="1"/>
      <p:bldP spid="73" grpId="0" animBg="1"/>
      <p:bldP spid="100" grpId="0"/>
      <p:bldP spid="53" grpId="0"/>
      <p:bldP spid="63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438399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44" idx="3"/>
          </p:cNvCxnSpPr>
          <p:nvPr/>
        </p:nvCxnSpPr>
        <p:spPr bwMode="auto">
          <a:xfrm rot="5400000">
            <a:off x="7302590" y="3594012"/>
            <a:ext cx="2247900" cy="1308279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3622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70560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670560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670560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670560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670560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670560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853352"/>
            <a:ext cx="990600" cy="268774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852078" y="28533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9614078" y="285335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004BF-9D68-474F-9647-CF6C98B3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297320DF-350C-4D7C-8341-5EBF3CF4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944EDDA4-AA34-43B6-8975-5F709B37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AutoShape 16">
            <a:extLst>
              <a:ext uri="{FF2B5EF4-FFF2-40B4-BE49-F238E27FC236}">
                <a16:creationId xmlns:a16="http://schemas.microsoft.com/office/drawing/2014/main" id="{CA8DE3CA-69C6-43D1-8488-8BEC49E564EE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DFAE6B-9805-48B9-8856-7B286E044F55}"/>
              </a:ext>
            </a:extLst>
          </p:cNvPr>
          <p:cNvCxnSpPr>
            <a:stCxn id="50" idx="3"/>
            <a:endCxn id="56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49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(1): Locate 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5" y="10941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3400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48000" y="4873751"/>
            <a:ext cx="606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Each address maps to a particular set!</a:t>
            </a:r>
          </a:p>
          <a:p>
            <a:r>
              <a:rPr lang="en-US" dirty="0">
                <a:latin typeface="Calibri" pitchFamily="34" charset="0"/>
              </a:rPr>
              <a:t>Data has to be stored at that particular set!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Even if that set is full and there would be space elsewhere!</a:t>
            </a:r>
          </a:p>
          <a:p>
            <a:r>
              <a:rPr lang="en-US" dirty="0">
                <a:latin typeface="Calibri" pitchFamily="34" charset="0"/>
              </a:rPr>
              <a:t>(That’s where conflict misses come from.)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A1DA5D-1510-4F36-9804-4A4337FE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(2): Tag Match + Valid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1675"/>
            <a:ext cx="275908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block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valid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1" name="Elbow Connector 20"/>
          <p:cNvCxnSpPr>
            <a:stCxn id="75" idx="2"/>
            <a:endCxn id="95" idx="0"/>
          </p:cNvCxnSpPr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7" name="Elbow Connector 76"/>
          <p:cNvCxnSpPr>
            <a:endCxn id="97" idx="0"/>
          </p:cNvCxnSpPr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7861123" y="2601764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738786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13444" y="4858788"/>
            <a:ext cx="4237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Within a set, could be anywhere! So, need to check all blocks!</a:t>
            </a:r>
            <a:br>
              <a:rPr lang="en-US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But if it’s not in that set, it’s not in the cache at all! (It’s the only place it could be.)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4018-CF00-4C90-A70E-1C8FD654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72" grpId="0" animBg="1"/>
      <p:bldP spid="73" grpId="0" animBg="1"/>
      <p:bldP spid="74" grpId="0"/>
      <p:bldP spid="63" grpId="0" animBg="1"/>
      <p:bldP spid="65" grpId="0" animBg="1"/>
      <p:bldP spid="67" grpId="0" animBg="1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(3): Block Offset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280596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006636" y="5439459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31933" y="544017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631262" y="543925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090138" y="543836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185833" y="560841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493184" y="508294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43033" y="6050068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7057437" y="2571078"/>
            <a:ext cx="1679891" cy="4058292"/>
          </a:xfrm>
          <a:prstGeom prst="bentConnector3">
            <a:avLst>
              <a:gd name="adj1" fmla="val 7412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508050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35007" y="531675"/>
            <a:ext cx="345094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block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data starting at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63" name="Elbow Connector 62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7" name="Elbow Connector 86"/>
          <p:cNvCxnSpPr/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0" name="Elbow Connector 99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8852099" y="2601939"/>
            <a:ext cx="762000" cy="27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68372" y="4102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2504470" y="4283628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7861855" y="2600871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3739518" y="5438365"/>
            <a:ext cx="717995" cy="304086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271240" y="5438365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9614078" y="2603348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0x2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803B4D6-9B70-EB4D-B974-B7CAAA2DFFDC}"/>
              </a:ext>
            </a:extLst>
          </p:cNvPr>
          <p:cNvSpPr/>
          <p:nvPr/>
        </p:nvSpPr>
        <p:spPr bwMode="auto">
          <a:xfrm>
            <a:off x="5730318" y="543656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11EB-7CA1-4FB2-B1CE-8EE315AB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10" grpId="0" animBg="1"/>
      <p:bldP spid="1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E221-F017-1972-7929-A7074120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9D71-C2AE-766B-9B64-86476015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 reminders</a:t>
            </a:r>
          </a:p>
          <a:p>
            <a:pPr lvl="1"/>
            <a:r>
              <a:rPr lang="en-US" dirty="0"/>
              <a:t>Homework 3 tonight</a:t>
            </a:r>
          </a:p>
          <a:p>
            <a:pPr lvl="1"/>
            <a:r>
              <a:rPr lang="en-US" dirty="0"/>
              <a:t>Attack Lab next week Thursday</a:t>
            </a:r>
          </a:p>
          <a:p>
            <a:pPr lvl="1"/>
            <a:endParaRPr lang="en-US" dirty="0"/>
          </a:p>
          <a:p>
            <a:r>
              <a:rPr lang="en-US" dirty="0"/>
              <a:t>Next week</a:t>
            </a:r>
          </a:p>
          <a:p>
            <a:pPr lvl="1"/>
            <a:r>
              <a:rPr lang="en-US" dirty="0"/>
              <a:t>Homework 4 &amp; SETI Lab come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F741-0372-DFAF-482A-631BCAAA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0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 bwMode="auto">
          <a:xfrm>
            <a:off x="5193626" y="149581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6918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9644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8788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39669" y="1610116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7237080" y="161011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7345474" y="176172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5789280" y="161011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</a:t>
            </a:r>
            <a:r>
              <a:rPr lang="is-IS" sz="1600" dirty="0">
                <a:latin typeface="Calibri" pitchFamily="34" charset="0"/>
              </a:rPr>
              <a:t>…0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53202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128 sets, 64 bytes per 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5134" y="5185530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72969" y="5300322"/>
            <a:ext cx="457200" cy="3112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45303" y="530118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456047" y="546490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1987096" y="5301185"/>
            <a:ext cx="414727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21217" y="5301185"/>
            <a:ext cx="457200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890028" y="530118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65134" y="46536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80027" y="4773420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127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350625" y="4773420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463227" y="4928819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987097" y="4767984"/>
            <a:ext cx="42265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20276" y="4768445"/>
            <a:ext cx="4572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65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892641" y="4768272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65134" y="41202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76498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191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333699" y="4234783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451580" y="439823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987097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130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448910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129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910723" y="423565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128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2060534" y="3583488"/>
            <a:ext cx="0" cy="39266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25754" y="3181890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896986" y="1938213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658985" y="1938213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67960" y="1938213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700" y="108383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65</a:t>
            </a:r>
            <a:r>
              <a:rPr lang="en-US" baseline="-25000" dirty="0">
                <a:latin typeface="Calibri" pitchFamily="34" charset="0"/>
              </a:rPr>
              <a:t>10</a:t>
            </a:r>
            <a:r>
              <a:rPr lang="en-US" dirty="0">
                <a:latin typeface="Calibri" pitchFamily="34" charset="0"/>
              </a:rPr>
              <a:t> = 100 0001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896986" y="1572016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00...0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58986" y="1572016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0000001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567960" y="1572016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000001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41142" y="2257816"/>
            <a:ext cx="3085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64 bytes per block </a:t>
            </a:r>
            <a:r>
              <a:rPr lang="en-US" dirty="0">
                <a:latin typeface="Calibri" pitchFamily="34" charset="0"/>
                <a:sym typeface="Wingdings"/>
              </a:rPr>
              <a:t> b = 6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128 sets  s = 7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remaining address bits  t bits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62853" y="603615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a byte in memory</a:t>
            </a:r>
          </a:p>
        </p:txBody>
      </p:sp>
      <p:sp>
        <p:nvSpPr>
          <p:cNvPr id="53" name="Freeform 52"/>
          <p:cNvSpPr/>
          <p:nvPr/>
        </p:nvSpPr>
        <p:spPr>
          <a:xfrm>
            <a:off x="1109813" y="5516652"/>
            <a:ext cx="686447" cy="733837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982585" y="1453171"/>
            <a:ext cx="1529056" cy="3402794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utoShape 16"/>
          <p:cNvSpPr>
            <a:spLocks/>
          </p:cNvSpPr>
          <p:nvPr/>
        </p:nvSpPr>
        <p:spPr bwMode="auto">
          <a:xfrm rot="5400000">
            <a:off x="7840774" y="1876283"/>
            <a:ext cx="228600" cy="27431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64" name="Group 79"/>
          <p:cNvGrpSpPr/>
          <p:nvPr/>
        </p:nvGrpSpPr>
        <p:grpSpPr>
          <a:xfrm>
            <a:off x="6583474" y="3498615"/>
            <a:ext cx="2743197" cy="492484"/>
            <a:chOff x="3276778" y="1995289"/>
            <a:chExt cx="3009188" cy="492484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" name="Straight Connector 69"/>
          <p:cNvCxnSpPr/>
          <p:nvPr/>
        </p:nvCxnSpPr>
        <p:spPr bwMode="auto">
          <a:xfrm>
            <a:off x="6583472" y="5438899"/>
            <a:ext cx="2610140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7155078" y="2764250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blocks per set</a:t>
            </a:r>
          </a:p>
        </p:txBody>
      </p:sp>
      <p:grpSp>
        <p:nvGrpSpPr>
          <p:cNvPr id="73" name="Group 80"/>
          <p:cNvGrpSpPr/>
          <p:nvPr/>
        </p:nvGrpSpPr>
        <p:grpSpPr>
          <a:xfrm>
            <a:off x="6583473" y="4067299"/>
            <a:ext cx="2743201" cy="492484"/>
            <a:chOff x="3276774" y="1995289"/>
            <a:chExt cx="3009192" cy="492484"/>
          </a:xfrm>
        </p:grpSpPr>
        <p:sp>
          <p:nvSpPr>
            <p:cNvPr id="74" name="Rectangle 73"/>
            <p:cNvSpPr/>
            <p:nvPr/>
          </p:nvSpPr>
          <p:spPr bwMode="auto">
            <a:xfrm>
              <a:off x="3276774" y="1995289"/>
              <a:ext cx="3009192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443953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112662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>
              <a:off x="4840480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86"/>
          <p:cNvGrpSpPr/>
          <p:nvPr/>
        </p:nvGrpSpPr>
        <p:grpSpPr>
          <a:xfrm>
            <a:off x="6583475" y="4641615"/>
            <a:ext cx="2743199" cy="492484"/>
            <a:chOff x="3276777" y="1995289"/>
            <a:chExt cx="3009189" cy="492484"/>
          </a:xfrm>
        </p:grpSpPr>
        <p:sp>
          <p:nvSpPr>
            <p:cNvPr id="80" name="Rectangle 79"/>
            <p:cNvSpPr/>
            <p:nvPr/>
          </p:nvSpPr>
          <p:spPr bwMode="auto">
            <a:xfrm>
              <a:off x="3276777" y="1995289"/>
              <a:ext cx="3009189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92"/>
          <p:cNvGrpSpPr/>
          <p:nvPr/>
        </p:nvGrpSpPr>
        <p:grpSpPr>
          <a:xfrm>
            <a:off x="6583475" y="5708415"/>
            <a:ext cx="2743198" cy="492484"/>
            <a:chOff x="3276778" y="1995289"/>
            <a:chExt cx="3009188" cy="49248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897674" y="3563938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0: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97674" y="40866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1: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97674" y="46962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2: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69075" y="5774684"/>
            <a:ext cx="9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127: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2621075" y="1481566"/>
            <a:ext cx="920934" cy="41802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8" name="Freeform 97"/>
          <p:cNvSpPr/>
          <p:nvPr/>
        </p:nvSpPr>
        <p:spPr>
          <a:xfrm flipH="1" flipV="1">
            <a:off x="3196184" y="1907650"/>
            <a:ext cx="2930090" cy="2319951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6583472" y="2029217"/>
            <a:ext cx="2286002" cy="2299255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 bwMode="auto">
          <a:xfrm>
            <a:off x="3579920" y="1460148"/>
            <a:ext cx="845112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820786" y="1470786"/>
            <a:ext cx="800288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2524190" y="810017"/>
            <a:ext cx="3449685" cy="953293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9190" y="796161"/>
            <a:ext cx="326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Goal: Get byte M[65] from cache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7875608" y="1608788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4265613" y="985193"/>
            <a:ext cx="3743343" cy="698308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C1D501-D9B5-D147-80D0-B328821C1CD8}"/>
              </a:ext>
            </a:extLst>
          </p:cNvPr>
          <p:cNvSpPr txBox="1"/>
          <p:nvPr/>
        </p:nvSpPr>
        <p:spPr>
          <a:xfrm>
            <a:off x="9600098" y="1707440"/>
            <a:ext cx="194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#1: which set</a:t>
            </a:r>
          </a:p>
          <a:p>
            <a:r>
              <a:rPr lang="en-US" dirty="0">
                <a:latin typeface="Calibri" pitchFamily="34" charset="0"/>
              </a:rPr>
              <a:t>should we look in?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739358-8E02-EB4D-9B87-D819ADEF2F20}"/>
              </a:ext>
            </a:extLst>
          </p:cNvPr>
          <p:cNvSpPr txBox="1"/>
          <p:nvPr/>
        </p:nvSpPr>
        <p:spPr>
          <a:xfrm>
            <a:off x="9600098" y="2899730"/>
            <a:ext cx="203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#2: which tag</a:t>
            </a:r>
          </a:p>
          <a:p>
            <a:r>
              <a:rPr lang="en-US" dirty="0">
                <a:latin typeface="Calibri" pitchFamily="34" charset="0"/>
              </a:rPr>
              <a:t>are we looking for?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62277B-EA66-4446-9E62-52B44464FDE2}"/>
              </a:ext>
            </a:extLst>
          </p:cNvPr>
          <p:cNvSpPr txBox="1"/>
          <p:nvPr/>
        </p:nvSpPr>
        <p:spPr>
          <a:xfrm>
            <a:off x="9600098" y="4092020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#3: which byte</a:t>
            </a:r>
          </a:p>
          <a:p>
            <a:r>
              <a:rPr lang="en-US" dirty="0">
                <a:latin typeface="Calibri" pitchFamily="34" charset="0"/>
              </a:rPr>
              <a:t>within the block is the</a:t>
            </a:r>
          </a:p>
          <a:p>
            <a:r>
              <a:rPr lang="en-US" dirty="0">
                <a:latin typeface="Calibri" pitchFamily="34" charset="0"/>
              </a:rPr>
              <a:t>one that we want?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997F4-347A-415F-AFE7-F64BDBB8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8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102" grpId="0" animBg="1"/>
      <p:bldP spid="107" grpId="0" animBg="1"/>
      <p:bldP spid="110" grpId="0" animBg="1"/>
      <p:bldP spid="111" grpId="0" animBg="1"/>
      <p:bldP spid="113" grpId="0" animBg="1"/>
      <p:bldP spid="114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/>
      <p:bldP spid="54" grpId="0" animBg="1"/>
      <p:bldP spid="63" grpId="0" animBg="1"/>
      <p:bldP spid="72" grpId="0"/>
      <p:bldP spid="93" grpId="0"/>
      <p:bldP spid="94" grpId="0"/>
      <p:bldP spid="95" grpId="0"/>
      <p:bldP spid="96" grpId="0"/>
      <p:bldP spid="97" grpId="0" animBg="1"/>
      <p:bldP spid="98" grpId="0" animBg="1"/>
      <p:bldP spid="106" grpId="0" animBg="1"/>
      <p:bldP spid="108" grpId="0" animBg="1"/>
      <p:bldP spid="118" grpId="0" animBg="1"/>
      <p:bldP spid="119" grpId="0" animBg="1"/>
      <p:bldP spid="121" grpId="0" animBg="1"/>
      <p:bldP spid="109" grpId="0" animBg="1"/>
      <p:bldP spid="99" grpId="0"/>
      <p:bldP spid="100" grpId="0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 overview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6040449" y="1652327"/>
            <a:ext cx="228601" cy="295175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772937" y="4039788"/>
            <a:ext cx="2705288" cy="0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4419600" y="3330373"/>
            <a:ext cx="228600" cy="13758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00496" y="2677004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23966" y="3824014"/>
            <a:ext cx="79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5" name="Group 86"/>
          <p:cNvGrpSpPr/>
          <p:nvPr/>
        </p:nvGrpSpPr>
        <p:grpSpPr>
          <a:xfrm>
            <a:off x="4678873" y="3318704"/>
            <a:ext cx="295175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4678873" y="4213787"/>
            <a:ext cx="295175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4200622" y="4640917"/>
            <a:ext cx="3523449" cy="709429"/>
          </a:xfrm>
          <a:prstGeom prst="trapezoid">
            <a:avLst>
              <a:gd name="adj" fmla="val 2079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206640" y="535034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3152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042596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7818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682224" y="546464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140006" y="546464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6248400" y="561625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802294" y="546464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333284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6555960" y="510833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71874" y="614977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66856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66856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66856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635722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747206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823405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79182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77973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115901" y="3339029"/>
            <a:ext cx="635726" cy="1606277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9" idx="0"/>
          </p:cNvCxnSpPr>
          <p:nvPr/>
        </p:nvCxnSpPr>
        <p:spPr bwMode="auto">
          <a:xfrm rot="5400000">
            <a:off x="7373544" y="2911663"/>
            <a:ext cx="1640345" cy="3465624"/>
          </a:xfrm>
          <a:prstGeom prst="bentConnector3">
            <a:avLst>
              <a:gd name="adj1" fmla="val 65375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486846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77973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cxnSp>
        <p:nvCxnSpPr>
          <p:cNvPr id="100" name="Shape 92"/>
          <p:cNvCxnSpPr/>
          <p:nvPr/>
        </p:nvCxnSpPr>
        <p:spPr bwMode="auto">
          <a:xfrm rot="16200000" flipH="1">
            <a:off x="6683068" y="1614248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4" name="Group 42"/>
          <p:cNvGrpSpPr>
            <a:grpSpLocks/>
          </p:cNvGrpSpPr>
          <p:nvPr/>
        </p:nvGrpSpPr>
        <p:grpSpPr bwMode="auto">
          <a:xfrm>
            <a:off x="536338" y="2437072"/>
            <a:ext cx="685800" cy="3581400"/>
            <a:chOff x="3984" y="1008"/>
            <a:chExt cx="1584" cy="2256"/>
          </a:xfrm>
        </p:grpSpPr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2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33" name="Group 51"/>
          <p:cNvGrpSpPr>
            <a:grpSpLocks/>
          </p:cNvGrpSpPr>
          <p:nvPr/>
        </p:nvGrpSpPr>
        <p:grpSpPr bwMode="auto">
          <a:xfrm>
            <a:off x="1222138" y="2437072"/>
            <a:ext cx="1066800" cy="3581400"/>
            <a:chOff x="3984" y="1008"/>
            <a:chExt cx="1584" cy="2256"/>
          </a:xfrm>
        </p:grpSpPr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5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6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7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8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9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41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16" name="Freeform 15"/>
          <p:cNvSpPr/>
          <p:nvPr/>
        </p:nvSpPr>
        <p:spPr>
          <a:xfrm>
            <a:off x="1843762" y="2666856"/>
            <a:ext cx="4480839" cy="2765831"/>
          </a:xfrm>
          <a:custGeom>
            <a:avLst/>
            <a:gdLst>
              <a:gd name="connsiteX0" fmla="*/ 3184705 w 3184705"/>
              <a:gd name="connsiteY0" fmla="*/ 2597909 h 2597909"/>
              <a:gd name="connsiteX1" fmla="*/ 2578552 w 3184705"/>
              <a:gd name="connsiteY1" fmla="*/ 1068029 h 2597909"/>
              <a:gd name="connsiteX2" fmla="*/ 0 w 3184705"/>
              <a:gd name="connsiteY2" fmla="*/ 0 h 25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05" h="2597909">
                <a:moveTo>
                  <a:pt x="3184705" y="2597909"/>
                </a:moveTo>
                <a:cubicBezTo>
                  <a:pt x="3147020" y="2049461"/>
                  <a:pt x="3109336" y="1501014"/>
                  <a:pt x="2578552" y="1068029"/>
                </a:cubicBezTo>
                <a:cubicBezTo>
                  <a:pt x="2047768" y="635044"/>
                  <a:pt x="0" y="0"/>
                  <a:pt x="0" y="0"/>
                </a:cubicBezTo>
              </a:path>
            </a:pathLst>
          </a:cu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963A1-1F43-4A02-A04F-16C3C2D5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D71A20D-F750-421E-AD49-FB31E5C4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065063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3" name="Rectangle 6">
            <a:extLst>
              <a:ext uri="{FF2B5EF4-FFF2-40B4-BE49-F238E27FC236}">
                <a16:creationId xmlns:a16="http://schemas.microsoft.com/office/drawing/2014/main" id="{29C31401-A7D7-4026-BEEE-5733DF1C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065063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4" name="AutoShape 16">
            <a:extLst>
              <a:ext uri="{FF2B5EF4-FFF2-40B4-BE49-F238E27FC236}">
                <a16:creationId xmlns:a16="http://schemas.microsoft.com/office/drawing/2014/main" id="{1B188902-59DF-4F14-B59F-28518D005D3A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293663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9C7DB6-CDAC-4F51-949A-F927F7D297C7}"/>
              </a:ext>
            </a:extLst>
          </p:cNvPr>
          <p:cNvCxnSpPr>
            <a:stCxn id="82" idx="3"/>
            <a:endCxn id="83" idx="1"/>
          </p:cNvCxnSpPr>
          <p:nvPr/>
        </p:nvCxnSpPr>
        <p:spPr bwMode="auto">
          <a:xfrm>
            <a:off x="4099222" y="1525445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73A6A9A-85E5-4286-9B76-D55A1CB9F1C2}"/>
              </a:ext>
            </a:extLst>
          </p:cNvPr>
          <p:cNvSpPr txBox="1"/>
          <p:nvPr/>
        </p:nvSpPr>
        <p:spPr>
          <a:xfrm>
            <a:off x="3072832" y="5405133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</a:t>
            </a:r>
            <a:r>
              <a:rPr lang="en-US" sz="1600" dirty="0">
                <a:latin typeface="Calibri" pitchFamily="34" charset="0"/>
              </a:rPr>
              <a:t> bit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A0A1676-8F93-45A8-83E7-C7EB0129DFFF}"/>
              </a:ext>
            </a:extLst>
          </p:cNvPr>
          <p:cNvCxnSpPr>
            <a:cxnSpLocks/>
          </p:cNvCxnSpPr>
          <p:nvPr/>
        </p:nvCxnSpPr>
        <p:spPr bwMode="auto">
          <a:xfrm>
            <a:off x="3908121" y="5595924"/>
            <a:ext cx="43866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4C544A6-05E2-4A2B-AD0D-CC7432EB9E36}"/>
              </a:ext>
            </a:extLst>
          </p:cNvPr>
          <p:cNvSpPr txBox="1"/>
          <p:nvPr/>
        </p:nvSpPr>
        <p:spPr>
          <a:xfrm>
            <a:off x="2701131" y="5957359"/>
            <a:ext cx="246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identifies which data is in this cache block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58E7515-3AF3-4E30-8E8D-E8239C5C64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9133" y="5707338"/>
            <a:ext cx="0" cy="47839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2309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dirty="0"/>
              <a:t>D: 49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13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	(6 bits for block, 9 bits for set)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b="1" dirty="0"/>
              <a:t>D: 49 bits		</a:t>
            </a:r>
            <a:r>
              <a:rPr lang="en-US" sz="3200" dirty="0"/>
              <a:t>(Tag is remaining bits. 64 - 6 - 9 = 49)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06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copies of data exist: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L1, L2, Main Memory, Disk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Don’t want them to get (or at least not to stay) out of sync!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Otherwise, who do you believe?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configuration options that a cache could have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2D23A-07B9-4DAE-987F-4267F8C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Write configurations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 fontScale="92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write-hit?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Write-through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 immediately to memory)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Write-back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(delay write until we evict this cache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Need a dirty bit (indicate if block differs from memory)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We had an example of that last lecture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(load into cache, update block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No-write-allocate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(writes immediately to memory, doesn’t bring into cache)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Typical combinations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/>
              <a:t>Write-back + Write-allocate ← by far the most common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Write-through + No-write-allocate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2D23A-07B9-4DAE-987F-4267F8C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0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  <a:p>
            <a:endParaRPr lang="en-US" dirty="0"/>
          </a:p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b="1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8881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designing a cache, a number of parameters to choose</a:t>
            </a:r>
          </a:p>
          <a:p>
            <a:pPr lvl="1"/>
            <a:r>
              <a:rPr lang="en-US" dirty="0"/>
              <a:t>Total size (C), cache block size (B), number of sets (K), </a:t>
            </a:r>
            <a:r>
              <a:rPr lang="is-I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The most interesting one: associativity (A)</a:t>
            </a:r>
          </a:p>
          <a:p>
            <a:pPr lvl="1"/>
            <a:r>
              <a:rPr lang="en-US" dirty="0"/>
              <a:t>i.e., how many cache blocks per set</a:t>
            </a:r>
          </a:p>
          <a:p>
            <a:pPr lvl="1"/>
            <a:r>
              <a:rPr lang="en-US" dirty="0"/>
              <a:t>Has a significant impact on effectiveness (and complexity!)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6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block per set, data blocks can only go in that one cache block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9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94D46-F419-4FC1-AB68-9F08D873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organization of various cache designs</a:t>
            </a:r>
          </a:p>
          <a:p>
            <a:pPr lvl="1"/>
            <a:r>
              <a:rPr lang="en-US" dirty="0"/>
              <a:t>Direct-mapped caches</a:t>
            </a:r>
          </a:p>
          <a:p>
            <a:pPr lvl="1"/>
            <a:r>
              <a:rPr lang="en-US" dirty="0"/>
              <a:t>N-way set-associative caches</a:t>
            </a:r>
          </a:p>
          <a:p>
            <a:pPr lvl="1"/>
            <a:r>
              <a:rPr lang="en-US" dirty="0"/>
              <a:t>Fully-associative caches</a:t>
            </a:r>
          </a:p>
          <a:p>
            <a:endParaRPr lang="en-US" dirty="0"/>
          </a:p>
          <a:p>
            <a:r>
              <a:rPr lang="en-US" dirty="0"/>
              <a:t>Understand how cache memories are used to reduce the average time to access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48975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E39F-7D2C-4623-8823-B51DBEC0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B0929-24BC-4075-BD05-50D9C44E97BB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755616" y="3545971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5751" y="4624439"/>
            <a:ext cx="21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 is here (4 bytes)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cxnSp>
        <p:nvCxnSpPr>
          <p:cNvPr id="30" name="Elbow Connector 29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E9AF1-3858-4A4E-A660-CECE4585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195D1-07D4-4A89-9D0C-0044406C6A73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9036" y="5624163"/>
            <a:ext cx="697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If tag doesn’t match or valid bit is not set: cache miss!</a:t>
            </a:r>
          </a:p>
          <a:p>
            <a:r>
              <a:rPr lang="en-US" sz="2000" dirty="0">
                <a:latin typeface="Calibri" pitchFamily="34" charset="0"/>
                <a:sym typeface="Wingdings"/>
              </a:rPr>
              <a:t> </a:t>
            </a:r>
            <a:r>
              <a:rPr lang="en-US" sz="2000" dirty="0">
                <a:latin typeface="Calibri" pitchFamily="34" charset="0"/>
              </a:rPr>
              <a:t>old block is evicted and replaced with currently requested 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8103" y="3071373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94512" y="3063582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647069" y="3245436"/>
            <a:ext cx="7179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178059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449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817570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0783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5004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351693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2092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17287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5625365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46FA-DAD4-4C98-8800-43E6D47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25864E-BC50-4926-A05A-E46C9AC681D6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18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60" grpId="0"/>
      <p:bldP spid="3" grpId="0"/>
      <p:bldP spid="3" grpId="1"/>
      <p:bldP spid="59" grpId="0"/>
      <p:bldP spid="59" grpId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sp>
        <p:nvSpPr>
          <p:cNvPr id="26767" name="Rectangle 45"/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50" name="Rectangle 63"/>
          <p:cNvSpPr>
            <a:spLocks noChangeArrowheads="1"/>
          </p:cNvSpPr>
          <p:nvPr/>
        </p:nvSpPr>
        <p:spPr bwMode="auto">
          <a:xfrm>
            <a:off x="4119773" y="4383260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8 </a:t>
            </a:r>
            <a:r>
              <a:rPr lang="en-US">
                <a:latin typeface="Calibri"/>
                <a:cs typeface="Calibri"/>
              </a:rPr>
              <a:t>[1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33" name="Rectangle 81"/>
          <p:cNvSpPr>
            <a:spLocks noChangeArrowheads="1"/>
          </p:cNvSpPr>
          <p:nvPr/>
        </p:nvSpPr>
        <p:spPr bwMode="auto">
          <a:xfrm>
            <a:off x="4112818" y="5501352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68" name="Rectangle 27"/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grpSp>
        <p:nvGrpSpPr>
          <p:cNvPr id="160" name="Group 4"/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/>
              <p:cNvCxnSpPr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/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231" name="Rectangle 27"/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364279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8364278" y="181858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8361547" y="114083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8363994" y="114777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8366390" y="18200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41" name="Rectangle 27"/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2" name="Rectangle 27"/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43" name="Rectangle 27"/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4" name="Rectangle 27"/>
          <p:cNvSpPr>
            <a:spLocks noChangeArrowheads="1"/>
          </p:cNvSpPr>
          <p:nvPr/>
        </p:nvSpPr>
        <p:spPr bwMode="auto">
          <a:xfrm>
            <a:off x="5643520" y="4383260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5639673" y="5501352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64684" y="113662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73219" y="1166734"/>
            <a:ext cx="174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64278" y="183242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04" name="Rectangle 27">
            <a:extLst>
              <a:ext uri="{FF2B5EF4-FFF2-40B4-BE49-F238E27FC236}">
                <a16:creationId xmlns:a16="http://schemas.microsoft.com/office/drawing/2014/main" id="{3C1CBE1D-7635-204A-9719-38EA2D8C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078" y="2267387"/>
            <a:ext cx="504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???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3692-09C5-42A6-A0D2-3D8894DA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5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67" grpId="0"/>
      <p:bldP spid="26750" grpId="0"/>
      <p:bldP spid="26733" grpId="0"/>
      <p:bldP spid="168" grpId="0"/>
      <p:bldP spid="231" grpId="0"/>
      <p:bldP spid="234" grpId="0"/>
      <p:bldP spid="234" grpId="1"/>
      <p:bldP spid="235" grpId="0"/>
      <p:bldP spid="235" grpId="1"/>
      <p:bldP spid="236" grpId="0"/>
      <p:bldP spid="236" grpId="1"/>
      <p:bldP spid="237" grpId="0"/>
      <p:bldP spid="237" grpId="1"/>
      <p:bldP spid="238" grpId="0"/>
      <p:bldP spid="239" grpId="0"/>
      <p:bldP spid="241" grpId="0"/>
      <p:bldP spid="242" grpId="0"/>
      <p:bldP spid="243" grpId="0"/>
      <p:bldP spid="244" grpId="0"/>
      <p:bldP spid="245" grpId="0"/>
      <p:bldP spid="92" grpId="0"/>
      <p:bldP spid="92" grpId="1"/>
      <p:bldP spid="93" grpId="0"/>
      <p:bldP spid="99" grpId="0"/>
      <p:bldP spid="104" grpId="0"/>
      <p:bldP spid="10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are the types of each miss here?</a:t>
            </a:r>
          </a:p>
        </p:txBody>
      </p:sp>
      <p:sp>
        <p:nvSpPr>
          <p:cNvPr id="26767" name="Rectangle 45"/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50" name="Rectangle 63"/>
          <p:cNvSpPr>
            <a:spLocks noChangeArrowheads="1"/>
          </p:cNvSpPr>
          <p:nvPr/>
        </p:nvSpPr>
        <p:spPr bwMode="auto">
          <a:xfrm>
            <a:off x="4119773" y="4383260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8 </a:t>
            </a:r>
            <a:r>
              <a:rPr lang="en-US">
                <a:latin typeface="Calibri"/>
                <a:cs typeface="Calibri"/>
              </a:rPr>
              <a:t>[1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33" name="Rectangle 81"/>
          <p:cNvSpPr>
            <a:spLocks noChangeArrowheads="1"/>
          </p:cNvSpPr>
          <p:nvPr/>
        </p:nvSpPr>
        <p:spPr bwMode="auto">
          <a:xfrm>
            <a:off x="4112818" y="5501352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68" name="Rectangle 27"/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grpSp>
        <p:nvGrpSpPr>
          <p:cNvPr id="160" name="Group 4"/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743208" y="4994931"/>
            <a:ext cx="3668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Conflict misses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:</a:t>
            </a:r>
            <a:br>
              <a:rPr lang="en-US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There is “room” in the cache,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but two blocks map to the same set; one evicts the other!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/>
              <p:cNvCxnSpPr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/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231" name="Rectangle 27"/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41" name="Rectangle 27"/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2" name="Rectangle 27"/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43" name="Rectangle 27"/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4" name="Rectangle 27"/>
          <p:cNvSpPr>
            <a:spLocks noChangeArrowheads="1"/>
          </p:cNvSpPr>
          <p:nvPr/>
        </p:nvSpPr>
        <p:spPr bwMode="auto">
          <a:xfrm>
            <a:off x="5643520" y="4383260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5639673" y="5501352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3692-09C5-42A6-A0D2-3D8894DA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0E33A-A935-4A51-A9E0-2AE1A5EB976C}"/>
              </a:ext>
            </a:extLst>
          </p:cNvPr>
          <p:cNvSpPr txBox="1"/>
          <p:nvPr/>
        </p:nvSpPr>
        <p:spPr>
          <a:xfrm>
            <a:off x="6296318" y="1655058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57EC3C-341B-4C45-91BE-CE2EC97EEBF1}"/>
              </a:ext>
            </a:extLst>
          </p:cNvPr>
          <p:cNvSpPr txBox="1"/>
          <p:nvPr/>
        </p:nvSpPr>
        <p:spPr>
          <a:xfrm>
            <a:off x="6296318" y="3213556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21F2C8-1929-4DEC-8DC9-29A4D298C2CF}"/>
              </a:ext>
            </a:extLst>
          </p:cNvPr>
          <p:cNvSpPr txBox="1"/>
          <p:nvPr/>
        </p:nvSpPr>
        <p:spPr>
          <a:xfrm>
            <a:off x="6296318" y="4477612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F67AF6-3A7F-45D1-9963-21F49D8205FD}"/>
              </a:ext>
            </a:extLst>
          </p:cNvPr>
          <p:cNvSpPr txBox="1"/>
          <p:nvPr/>
        </p:nvSpPr>
        <p:spPr>
          <a:xfrm>
            <a:off x="6292614" y="5589749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Conflict 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AC2A06-87C4-4E19-841D-B130DBD68581}"/>
              </a:ext>
            </a:extLst>
          </p:cNvPr>
          <p:cNvSpPr txBox="1"/>
          <p:nvPr/>
        </p:nvSpPr>
        <p:spPr>
          <a:xfrm>
            <a:off x="8366390" y="18200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213BC-B002-4390-A486-BE72DD831D59}"/>
              </a:ext>
            </a:extLst>
          </p:cNvPr>
          <p:cNvSpPr txBox="1"/>
          <p:nvPr/>
        </p:nvSpPr>
        <p:spPr>
          <a:xfrm>
            <a:off x="7743208" y="2972798"/>
            <a:ext cx="167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Compulsory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Conflict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175FC9-5637-48FB-A63F-8D6B869CB726}"/>
              </a:ext>
            </a:extLst>
          </p:cNvPr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</p:spTree>
    <p:extLst>
      <p:ext uri="{BB962C8B-B14F-4D97-AF65-F5344CB8AC3E}">
        <p14:creationId xmlns:p14="http://schemas.microsoft.com/office/powerpoint/2010/main" val="124486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5" grpId="0"/>
      <p:bldP spid="51" grpId="0"/>
      <p:bldP spid="52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direct-mapped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0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block per set, blocks can only go in that one block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cache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cache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0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2286000" y="4800601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blocks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981200" y="25146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30607" y="25908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423925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659243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388436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11190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644789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23992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20310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6053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608545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56551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604935" y="25940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898253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133571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35869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58623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119117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71425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594638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33486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082873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7830879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1981200" y="38862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2130607" y="39624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3423925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3659243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388436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511190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2644789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223992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4120310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486053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4608545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4356551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604935" y="39656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898253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7133571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735869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858623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6119117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571425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7594638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833486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8082873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7830879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1981200" y="5102158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2130607" y="5178361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423925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3659243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388436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511190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2644789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223992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4120310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486053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4608545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4356551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5604935" y="5181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6898253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133571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735869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858623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6119117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571425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7594638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833486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8082873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7830879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9448801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0BB93-3C13-4ADC-B2F7-FA112A80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blocks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</a:t>
            </a:r>
            <a:r>
              <a:rPr lang="en-US" dirty="0">
                <a:latin typeface="Calibri" pitchFamily="34" charset="0"/>
              </a:rPr>
              <a:t> hit</a:t>
            </a:r>
          </a:p>
        </p:txBody>
      </p:sp>
      <p:cxnSp>
        <p:nvCxnSpPr>
          <p:cNvPr id="143" name="Elbow Connector 142"/>
          <p:cNvCxnSpPr>
            <a:stCxn id="130" idx="2"/>
            <a:endCxn id="121" idx="2"/>
          </p:cNvCxnSpPr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48186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6707" y="5266226"/>
            <a:ext cx="774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 data we want is either on the left, or on the right, or not in </a:t>
            </a:r>
            <a:r>
              <a:rPr lang="en-US">
                <a:latin typeface="Calibri" pitchFamily="34" charset="0"/>
              </a:rPr>
              <a:t>the cache at all.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It can’t be anywhere else! Addresses map to a single set!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E06D-E6DA-4D73-B75B-FDC1CE5C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blocks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8" y="2641599"/>
            <a:ext cx="22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= hit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3677048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63040" y="4812268"/>
            <a:ext cx="250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alibri" pitchFamily="34" charset="0"/>
              </a:rPr>
              <a:t>is here (2 bytes)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0" y="5199459"/>
            <a:ext cx="7361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block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More clever </a:t>
            </a:r>
            <a:r>
              <a:rPr lang="is-IS" dirty="0">
                <a:latin typeface="Calibri" pitchFamily="34" charset="0"/>
              </a:rPr>
              <a:t>→</a:t>
            </a:r>
            <a:r>
              <a:rPr lang="en-US" dirty="0">
                <a:latin typeface="Calibri" pitchFamily="34" charset="0"/>
              </a:rPr>
              <a:t> lower miss rate, but harder to implement in hardware</a:t>
            </a:r>
          </a:p>
        </p:txBody>
      </p:sp>
      <p:cxnSp>
        <p:nvCxnSpPr>
          <p:cNvPr id="46" name="Elbow Connector 45"/>
          <p:cNvCxnSpPr/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07E2-A58D-4F97-A382-3113980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Locality of Reference</a:t>
            </a:r>
          </a:p>
          <a:p>
            <a:endParaRPr lang="en-US" dirty="0"/>
          </a:p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67407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2935443" y="5195219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7059610" y="5181764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860749" y="2327929"/>
            <a:ext cx="4572000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Address </a:t>
            </a:r>
            <a:r>
              <a:rPr lang="en-US" sz="2000" dirty="0">
                <a:latin typeface="Calibri"/>
                <a:cs typeface="Calibri"/>
              </a:rPr>
              <a:t>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1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96491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83975" y="160154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3712625" y="160154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4452399" y="160154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68246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4398425" y="1935589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35443" y="508919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3084667" y="4706604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562505" y="4706604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4422930" y="4706604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2935442" y="539875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3510117" y="539875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4178455" y="539875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7059609" y="507573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7634284" y="507573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8302622" y="507573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7059609" y="539958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7634284" y="539958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8302622" y="539958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5335955" y="2699441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35443" y="5092367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M[1-0]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5426443" y="29913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5335955" y="32961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059610" y="507256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M[7-6]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5335955" y="36009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935443" y="5395578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M[9-8]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5426443" y="39057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400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39775" y="51638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3942" y="51826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6618588" y="1999088"/>
            <a:ext cx="4122643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The same address sequence in the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direct mapped cache resulted in: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miss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6488" y="805692"/>
            <a:ext cx="43733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/>
                <a:cs typeface="Calibri"/>
              </a:rPr>
              <a:t>M=16 addresses, byte-addressable,</a:t>
            </a:r>
          </a:p>
          <a:p>
            <a:r>
              <a:rPr lang="en-US" sz="1900" dirty="0">
                <a:latin typeface="Calibri"/>
                <a:cs typeface="Calibri"/>
              </a:rPr>
              <a:t>B=2 bytes/block, K=2 sets, A=2 blocks/set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6649" y="2855159"/>
            <a:ext cx="28984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Higher associativity =</a:t>
            </a:r>
          </a:p>
          <a:p>
            <a:r>
              <a:rPr lang="en-US" dirty="0">
                <a:latin typeface="Calibri" pitchFamily="34" charset="0"/>
              </a:rPr>
              <a:t>Less likely to have to evict!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Temporal locality: want data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in cache to </a:t>
            </a:r>
            <a:r>
              <a:rPr lang="en-US" i="1" dirty="0">
                <a:latin typeface="Calibri" pitchFamily="34" charset="0"/>
              </a:rPr>
              <a:t>stay</a:t>
            </a:r>
            <a:r>
              <a:rPr lang="en-US" dirty="0">
                <a:latin typeface="Calibri" pitchFamily="34" charset="0"/>
              </a:rPr>
              <a:t> in cache!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7232355" y="469945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7710193" y="4699451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8570618" y="4699451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201" y="806304"/>
            <a:ext cx="44169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 pitchFamily="34" charset="0"/>
              </a:rPr>
              <a:t>Same total size and block size as before.</a:t>
            </a:r>
          </a:p>
          <a:p>
            <a:r>
              <a:rPr lang="en-US" sz="1900" dirty="0">
                <a:latin typeface="Calibri" pitchFamily="34" charset="0"/>
              </a:rPr>
              <a:t>Associativity (and thus # of sets) changed.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AEA620-8915-4B50-A2BD-ACF8064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D5EFF-3AB3-4177-BB8B-1FE8139701A6}"/>
              </a:ext>
            </a:extLst>
          </p:cNvPr>
          <p:cNvSpPr/>
          <p:nvPr/>
        </p:nvSpPr>
        <p:spPr>
          <a:xfrm>
            <a:off x="6551812" y="1935589"/>
            <a:ext cx="4260671" cy="239689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  <p:bldP spid="50" grpId="0"/>
      <p:bldP spid="9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set-associative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43000"/>
            <a:ext cx="10972800" cy="5029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54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changes with fully-associative caches?</a:t>
            </a:r>
          </a:p>
          <a:p>
            <a:pPr lvl="1"/>
            <a:r>
              <a:rPr lang="en-US" dirty="0"/>
              <a:t>Anything can go anywhere</a:t>
            </a:r>
          </a:p>
          <a:p>
            <a:pPr lvl="1"/>
            <a:r>
              <a:rPr lang="en-US" dirty="0"/>
              <a:t>Only one set (s = 0 bits)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Otherwise, same steps as for a set-associative cache</a:t>
            </a:r>
          </a:p>
          <a:p>
            <a:pPr lvl="1"/>
            <a:r>
              <a:rPr lang="en-US" dirty="0"/>
              <a:t>Compare tag against all blocks in the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8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??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3478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t=??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682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b=??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565127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336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</a:t>
            </a:r>
          </a:p>
          <a:p>
            <a:pPr lvl="1"/>
            <a:r>
              <a:rPr lang="en-US" dirty="0"/>
              <a:t>0x0410</a:t>
            </a:r>
          </a:p>
          <a:p>
            <a:pPr lvl="1"/>
            <a:r>
              <a:rPr lang="en-US" dirty="0"/>
              <a:t>0xC002</a:t>
            </a:r>
          </a:p>
          <a:p>
            <a:pPr lvl="1"/>
            <a:r>
              <a:rPr lang="en-US" dirty="0"/>
              <a:t>0xC048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616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E239F-6F5F-4E80-56AA-6B53D6B0D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BE26-AE4A-33BA-8FDD-2F048517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AC32-59A0-77D8-1B64-7181B3DB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0x0400⇨0b0000 0100 0000 0000</a:t>
            </a:r>
            <a:endParaRPr lang="en-US" b="1" dirty="0"/>
          </a:p>
          <a:p>
            <a:pPr lvl="1"/>
            <a:r>
              <a:rPr lang="en-US" dirty="0"/>
              <a:t>0x0410⇨0b0000 0100 0001 0000</a:t>
            </a:r>
          </a:p>
          <a:p>
            <a:pPr lvl="1"/>
            <a:r>
              <a:rPr lang="en-US" dirty="0"/>
              <a:t>0xC002⇨0b1100 0000 0000 0010</a:t>
            </a:r>
          </a:p>
          <a:p>
            <a:pPr lvl="1"/>
            <a:r>
              <a:rPr lang="en-US" dirty="0"/>
              <a:t>0xC048⇨0b1100 0000 0100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46D75-9267-D190-8230-CCD59F77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C5168-AA78-FA35-B209-59E2BE0C97E1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84393-0EF5-7902-0FDE-9E5EDFC3CFEA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60FE1-32AC-2624-3C0E-2FFAE4D5901D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9B4C3-47B0-7A11-1CD3-42CF431BB791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1B7FC-C594-9272-0314-9D3DA8C916B5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87BB9C-FFEF-51AB-F1C2-06DC313ACB40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63FAEA-2AC3-9B13-9092-260D660DAE76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00D314-2C3C-F0E2-DEBD-CAE6D13EF4FA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F9CA46-459C-4912-F76C-71397ACEF9B9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59628CE-709B-A399-BE0C-40B978EB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4AC4F76-7485-49BB-F9EE-724397661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791FC1EB-8335-CEBF-BD40-93C5917D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22EC2FF1-9FE5-BC63-E330-EE59C48C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476D6D59-B774-E39F-96E6-6F6F2C1C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423C391-4F13-C633-7D6C-BB24A9FE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429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F4B303-284C-FD20-C6AB-09DCA5B6C6E1}"/>
              </a:ext>
            </a:extLst>
          </p:cNvPr>
          <p:cNvSpPr/>
          <p:nvPr/>
        </p:nvSpPr>
        <p:spPr>
          <a:xfrm>
            <a:off x="4822522" y="4158641"/>
            <a:ext cx="1130946" cy="1515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DC6E3-26E1-DB85-3B63-914361902257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0x0400⇨0b0000 0100 0000 0000</a:t>
            </a:r>
            <a:endParaRPr lang="en-US" b="1" dirty="0"/>
          </a:p>
          <a:p>
            <a:pPr lvl="1"/>
            <a:r>
              <a:rPr lang="en-US" dirty="0"/>
              <a:t>0x0410⇨0b0000 0100 0001 0000</a:t>
            </a:r>
          </a:p>
          <a:p>
            <a:pPr lvl="1"/>
            <a:r>
              <a:rPr lang="en-US" dirty="0"/>
              <a:t>0xC002⇨0b1100 0000 0000 0010</a:t>
            </a:r>
          </a:p>
          <a:p>
            <a:pPr lvl="1"/>
            <a:r>
              <a:rPr lang="en-US" dirty="0"/>
              <a:t>0xC048⇨0b1100 0000 0100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AEE244C-F8DF-EE71-356E-B4DB71ED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716B38D-8650-EC75-1C07-88A60D106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104A346-C337-81C5-E5E9-7033E042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5570ACA-D4AB-A0AB-79F9-18111F88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0D5C019-6DAB-81E5-5925-5AD0F02F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D08720B-133C-2DF0-42ED-2CBFFBBB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032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5E616-37EE-F797-A1EC-7C64F332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D0CE95-7438-B578-0C15-67481C24516F}"/>
              </a:ext>
            </a:extLst>
          </p:cNvPr>
          <p:cNvSpPr/>
          <p:nvPr/>
        </p:nvSpPr>
        <p:spPr>
          <a:xfrm>
            <a:off x="4822522" y="4158641"/>
            <a:ext cx="1130946" cy="1515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C6923E-0F06-E1D7-7678-CB0ECF193EF0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187D8-4AC9-33E0-D69B-C0F902ED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D461-413B-4BBF-BA04-E1867A8E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0x0400⇨0b0000 0100 0000 0000</a:t>
            </a:r>
            <a:endParaRPr lang="en-US" b="1" dirty="0"/>
          </a:p>
          <a:p>
            <a:pPr lvl="1"/>
            <a:r>
              <a:rPr lang="en-US" dirty="0"/>
              <a:t>0x0410⇨0b0000 0100 0001 0000</a:t>
            </a:r>
          </a:p>
          <a:p>
            <a:pPr lvl="1"/>
            <a:r>
              <a:rPr lang="en-US" dirty="0"/>
              <a:t>0xC002⇨0b1100 0000 0000 0010</a:t>
            </a:r>
          </a:p>
          <a:p>
            <a:pPr lvl="1"/>
            <a:r>
              <a:rPr lang="en-US" dirty="0"/>
              <a:t>0xC048⇨0b1100 0000 0100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039E3-6A10-B662-E153-B749A257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B35B2-09F5-C113-5437-5B74104E8C18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83C7D-07D5-81E0-54D9-3E57317AC84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8E630-DB48-9476-3345-05F1751F45AA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702C72-7AF5-D9F1-AD4C-F0331D03BEDB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82909-9F1D-1686-9F1C-D55E6BC3B029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404FE-18DD-BEFE-D0E2-86D65D8713DE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28008-7089-8EAD-1B02-0C32F7CBB9FD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83859-CECE-B63C-0E05-3AB96FB2838F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7D7C3-532D-EF1C-B90C-BE5404D7DAEF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C8A5CC9-83B8-8B4E-61B6-556CA9E6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063318F-DD32-82BF-D62A-3659E5126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1718BC7-5AB4-9310-6E00-A58344F08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3B92D7F5-24C3-CC1B-699B-FE003AD1E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7C18859-4ACD-CC55-C7F5-9C004609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628E1C8-745B-5FC5-560F-6CFBDC70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114F99-63BC-FA79-4595-82206AB55F1C}"/>
              </a:ext>
            </a:extLst>
          </p:cNvPr>
          <p:cNvSpPr txBox="1"/>
          <p:nvPr/>
        </p:nvSpPr>
        <p:spPr>
          <a:xfrm>
            <a:off x="7183595" y="4367196"/>
            <a:ext cx="3769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You figure out the rest!</a:t>
            </a:r>
          </a:p>
        </p:txBody>
      </p:sp>
    </p:spTree>
    <p:extLst>
      <p:ext uri="{BB962C8B-B14F-4D97-AF65-F5344CB8AC3E}">
        <p14:creationId xmlns:p14="http://schemas.microsoft.com/office/powerpoint/2010/main" val="188241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DB3925-75A6-8BC3-0674-FD3AE8F3B60C}"/>
              </a:ext>
            </a:extLst>
          </p:cNvPr>
          <p:cNvSpPr/>
          <p:nvPr/>
        </p:nvSpPr>
        <p:spPr>
          <a:xfrm>
            <a:off x="4822522" y="4158641"/>
            <a:ext cx="1130946" cy="1515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A3612-5394-425D-977D-0271D06C187B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58BF7AA-BE55-12C1-DB15-1F163FC3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5CE15A0E-921E-D40E-D20A-2FFC194B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9D5D52D-697F-FE29-AC85-6C8904BC9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207F397-AD4E-A59B-6DB9-FDC12AC06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E41A37D-683E-87E5-6936-FC9A9EA0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953687-6A9F-A308-AC3A-11A92699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42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speeds up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Cache: smaller, faster storage device that keeps copies of a subset of the data in a larger, slower device</a:t>
            </a:r>
          </a:p>
          <a:p>
            <a:pPr lvl="1"/>
            <a:r>
              <a:rPr lang="en-US" dirty="0"/>
              <a:t>If the data we access is already in the cache, we win!</a:t>
            </a:r>
          </a:p>
          <a:p>
            <a:pPr lvl="1"/>
            <a:r>
              <a:rPr lang="en-US" dirty="0"/>
              <a:t>Can get access time of faster memory, with overall capacity of larger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how do we decide which data to keep in the cache?</a:t>
            </a:r>
          </a:p>
          <a:p>
            <a:pPr lvl="1"/>
            <a:r>
              <a:rPr lang="en-US" dirty="0"/>
              <a:t>Can we predict which data is likely to be necessary in the future?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C553-DB59-4804-A561-802BA160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E2C8C56-B93B-309E-F291-40A5FC4FCC46}"/>
              </a:ext>
            </a:extLst>
          </p:cNvPr>
          <p:cNvSpPr/>
          <p:nvPr/>
        </p:nvSpPr>
        <p:spPr>
          <a:xfrm>
            <a:off x="4822522" y="4158641"/>
            <a:ext cx="1130946" cy="1515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07653-01A2-4854-BD84-4D5E8025DBA4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 → Tag 0x300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 → Tag 0x301 (different block!)	</a:t>
            </a:r>
            <a:r>
              <a:rPr lang="en-US" b="1" dirty="0"/>
              <a:t>MISS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54CBEC-2A9D-9F26-6A27-286FBC3C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A18B415-A93F-1609-52FE-DC122614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CF7C7C99-F17F-D282-E1B0-DA06D767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AFA0F567-6FF3-0994-269B-C10246E5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DC02F4D-4EDA-9DE5-CF3C-7F1F3C6C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D9110925-ECF0-5453-D4D1-25213B92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337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Direct-mapped</a:t>
            </a:r>
          </a:p>
          <a:p>
            <a:pPr lvl="1"/>
            <a:r>
              <a:rPr lang="en-US" dirty="0"/>
              <a:t>Simplest to implement: look-up compares tag with 1 cache block</a:t>
            </a:r>
            <a:br>
              <a:rPr lang="en-US" dirty="0"/>
            </a:br>
            <a:r>
              <a:rPr lang="is-IS" dirty="0"/>
              <a:t>→ requires fewer transistors, which can be used elsewhere on the chip</a:t>
            </a:r>
          </a:p>
          <a:p>
            <a:pPr lvl="1"/>
            <a:r>
              <a:rPr lang="is-IS" dirty="0"/>
              <a:t>Conflicts can easily lead to </a:t>
            </a:r>
            <a:r>
              <a:rPr lang="is-IS" i="1" dirty="0"/>
              <a:t>thrashing</a:t>
            </a:r>
          </a:p>
          <a:p>
            <a:pPr lvl="2"/>
            <a:r>
              <a:rPr lang="is-IS" dirty="0"/>
              <a:t>Two cache blocks map to the same set, program needs both, and they keep kicking each other out of the cache. Lots of misses. Bad times.</a:t>
            </a:r>
          </a:p>
          <a:p>
            <a:pPr lvl="2"/>
            <a:endParaRPr lang="is-IS" dirty="0"/>
          </a:p>
          <a:p>
            <a:r>
              <a:rPr lang="is-IS" dirty="0"/>
              <a:t>Set-associative</a:t>
            </a:r>
          </a:p>
          <a:p>
            <a:pPr lvl="1"/>
            <a:r>
              <a:rPr lang="is-IS" dirty="0"/>
              <a:t>More complex implementation: requires more (HW) tag comparators</a:t>
            </a:r>
          </a:p>
          <a:p>
            <a:pPr lvl="1"/>
            <a:r>
              <a:rPr lang="is-IS" dirty="0"/>
              <a:t>Lower miss rate than direct-mapped caches (fewer conflict misses)</a:t>
            </a:r>
          </a:p>
          <a:p>
            <a:pPr lvl="2"/>
            <a:r>
              <a:rPr lang="is-IS" dirty="0"/>
              <a:t>2-way is a significant improvement over direct-mapped</a:t>
            </a:r>
          </a:p>
          <a:p>
            <a:pPr lvl="2"/>
            <a:r>
              <a:rPr lang="is-IS" dirty="0"/>
              <a:t>4-way is a more modest improvement over 2-way, and so on</a:t>
            </a:r>
          </a:p>
          <a:p>
            <a:pPr lvl="2"/>
            <a:endParaRPr lang="is-IS" dirty="0"/>
          </a:p>
          <a:p>
            <a:r>
              <a:rPr lang="is-IS" dirty="0"/>
              <a:t>Fully-associative</a:t>
            </a:r>
          </a:p>
          <a:p>
            <a:pPr lvl="1"/>
            <a:r>
              <a:rPr lang="is-IS" dirty="0"/>
              <a:t>One comparator per cache block in the cache means a LOT of hardware. Ouch.</a:t>
            </a:r>
          </a:p>
          <a:p>
            <a:pPr lvl="2"/>
            <a:r>
              <a:rPr lang="is-IS" dirty="0"/>
              <a:t>Often a deal-breaker for hardware</a:t>
            </a:r>
          </a:p>
          <a:p>
            <a:pPr lvl="1"/>
            <a:r>
              <a:rPr lang="is-IS" dirty="0"/>
              <a:t>Very low miss rate!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DD2-D1E8-4965-B61E-D237C1A7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975986" y="1349375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11283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8621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12934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Regs</a:t>
            </a:r>
            <a:endParaRPr lang="en-US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13363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/>
              <a:t>L1 </a:t>
            </a:r>
          </a:p>
          <a:p>
            <a:pPr algn="ctr"/>
            <a:r>
              <a:rPr lang="en-US" sz="17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22713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13569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8141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814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26523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10521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50272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50701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d</a:t>
            </a:r>
            <a:r>
              <a:rPr lang="en-US" sz="17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60051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50907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55479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55479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6386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7859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3719186" y="2656444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21951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9289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845936" y="4473575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L3 unified cache</a:t>
            </a:r>
          </a:p>
          <a:p>
            <a:pPr algn="ctr"/>
            <a:r>
              <a:rPr lang="en-US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975986" y="5730875"/>
            <a:ext cx="6172200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4119236" y="50450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899787" y="968375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21205" y="612844"/>
            <a:ext cx="4443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 and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-cache:</a:t>
            </a:r>
          </a:p>
          <a:p>
            <a:pPr lvl="1"/>
            <a:r>
              <a:rPr lang="en-US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4 cycles</a:t>
            </a:r>
          </a:p>
          <a:p>
            <a:r>
              <a:rPr lang="en-US" dirty="0">
                <a:latin typeface="Calibri" pitchFamily="34" charset="0"/>
              </a:rPr>
              <a:t>Keep separate caches for instructions and data. Don’t want them to step on each other’s toes!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11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dirty="0">
                <a:latin typeface="Calibri" pitchFamily="34" charset="0"/>
              </a:rPr>
              <a:t>Access: 30-40 cycles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Last resort before going to main memory (slow!) So want this large and highly-associative, to have very few misses.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Block size: 64 bytes for all caches.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C39AF6D-AF9E-4C45-A054-7A5FAA22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  <a:p>
            <a:endParaRPr lang="en-US" dirty="0"/>
          </a:p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b="1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15368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 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dataset size, etc.</a:t>
            </a:r>
          </a:p>
          <a:p>
            <a:pPr lvl="2"/>
            <a:r>
              <a:rPr lang="en-GB" dirty="0"/>
              <a:t>However, many applications have &gt;30% miss rate in L2 cache</a:t>
            </a:r>
            <a:br>
              <a:rPr lang="en-GB" dirty="0"/>
            </a:br>
            <a:endParaRPr lang="en-GB" dirty="0"/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block in the cache to the processor</a:t>
            </a:r>
          </a:p>
          <a:p>
            <a:pPr lvl="2"/>
            <a:r>
              <a:rPr lang="en-GB" dirty="0"/>
              <a:t>Includes time to determine whether the block is in the cache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1-2 clock cycles for L1</a:t>
            </a:r>
          </a:p>
          <a:p>
            <a:pPr lvl="2"/>
            <a:r>
              <a:rPr lang="en-GB" dirty="0"/>
              <a:t>5-20 clock cycles for L2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1"/>
            <a:r>
              <a:rPr lang="en-GB" dirty="0"/>
              <a:t>Typically 50-200 cycles for main memory</a:t>
            </a:r>
          </a:p>
          <a:p>
            <a:pPr lvl="2"/>
            <a:r>
              <a:rPr lang="en-GB" dirty="0"/>
              <a:t>Not really a “penalty”, just how long it takes to read from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D5C30-B024-4A25-BF9A-F580F30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comparing L1 and main memory</a:t>
            </a:r>
            <a:endParaRPr lang="en-US" dirty="0"/>
          </a:p>
          <a:p>
            <a:pPr>
              <a:defRPr/>
            </a:pPr>
            <a:r>
              <a:rPr lang="en-US" dirty="0"/>
              <a:t>Would you believe a 99% hit rate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Consider: </a:t>
            </a:r>
            <a:br>
              <a:rPr lang="en-US" sz="1800" dirty="0"/>
            </a:br>
            <a:r>
              <a:rPr lang="en-US" sz="1800" dirty="0"/>
              <a:t>cache hit time of 1 cycle</a:t>
            </a:r>
            <a:br>
              <a:rPr lang="en-US" sz="1800" dirty="0"/>
            </a:br>
            <a:r>
              <a:rPr lang="en-US" sz="1800" dirty="0"/>
              <a:t>miss penalty of 100 cycles</a:t>
            </a:r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100 instructions: 100 cycles (1 per instruction) + 3*100 (misses)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		on average: 1 cycle/instr. + 0.03 * 100 cycles/instr.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cycles/instr.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	on average: 1 cycle/instr. + 0.01 * 100 cycles/instr. = </a:t>
            </a:r>
            <a:r>
              <a:rPr lang="en-US" sz="1800" b="1" dirty="0">
                <a:solidFill>
                  <a:srgbClr val="C00000"/>
                </a:solidFill>
              </a:rPr>
              <a:t>2 cycles/instr.</a:t>
            </a: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/>
              <a:t>This is why “miss rate” is used instead of “hit rate”</a:t>
            </a:r>
          </a:p>
          <a:p>
            <a:pPr lvl="1">
              <a:defRPr/>
            </a:pPr>
            <a:r>
              <a:rPr lang="en-US" sz="1800" dirty="0"/>
              <a:t>In our example, 1% miss rate vs. 3% miss rate</a:t>
            </a:r>
          </a:p>
          <a:p>
            <a:pPr lvl="1">
              <a:defRPr/>
            </a:pPr>
            <a:r>
              <a:rPr lang="en-US" sz="1800" dirty="0"/>
              <a:t>Makes the radical performance difference more obvious</a:t>
            </a:r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en-US" sz="2200" dirty="0"/>
              <a:t>“Computation is what happens between cache misses.”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0DE4E-38E3-4BF7-8F32-D535E54D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51EE-8659-49CA-A141-19C99DA7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2187-0C6C-4D1B-97E5-E2A9B3BC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22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AMAT = Hit time + Miss rate × Miss penalty</a:t>
            </a:r>
          </a:p>
          <a:p>
            <a:pPr lvl="1"/>
            <a:r>
              <a:rPr lang="en-US" dirty="0"/>
              <a:t>Generalization of previous formula</a:t>
            </a:r>
          </a:p>
          <a:p>
            <a:pPr lvl="1"/>
            <a:endParaRPr lang="en-US" dirty="0"/>
          </a:p>
          <a:p>
            <a:r>
              <a:rPr lang="en-US" dirty="0"/>
              <a:t>Can extend for multiple layers of caching</a:t>
            </a:r>
          </a:p>
          <a:p>
            <a:pPr lvl="1"/>
            <a:r>
              <a:rPr lang="en-US" dirty="0"/>
              <a:t>AMAT = Hit Time L1 + Miss Rate L1 × Miss Penalty L1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L1 = Hit Time L2 + Miss Rate L2 × Miss Penalty L2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L2 = Hit Time Main Memory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Multi-level caching helps minimize AMAT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9573-05A2-455E-A016-0808903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57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  <a:p>
            <a:endParaRPr lang="en-US" dirty="0"/>
          </a:p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282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Goal: predict which data the CPU will want to access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So we can bring it to (and keep it in!) fast memory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Problem: memory is huge! (billions of bytes) how do you decide which to save?</a:t>
            </a:r>
          </a:p>
          <a:p>
            <a:pPr lvl="1"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Principle of Locality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Programs tend to access data in predictable ways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Temporal locality</a:t>
            </a:r>
          </a:p>
          <a:p>
            <a:pPr lvl="1"/>
            <a:r>
              <a:rPr lang="en-US" dirty="0"/>
              <a:t>Recently referenced items are likely to be referenced in the near future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Spatial locality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Items with nearby addresses tend to be referenced close together in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71609-9453-42CF-8934-1C0167EE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locality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/>
          </a:bodyPr>
          <a:lstStyle/>
          <a:p>
            <a:r>
              <a:rPr lang="en-US" sz="2400" dirty="0"/>
              <a:t>Temporal locality</a:t>
            </a:r>
          </a:p>
          <a:p>
            <a:pPr lvl="1"/>
            <a:r>
              <a:rPr lang="en-US" sz="2000" dirty="0"/>
              <a:t>Recently referenced items are likely to be referenced in the near future</a:t>
            </a:r>
          </a:p>
          <a:p>
            <a:r>
              <a:rPr lang="en-US" sz="2400" dirty="0"/>
              <a:t>Spatial locality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Items with nearby addresses tend to be referenced close together in time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r>
              <a:rPr lang="en-US" sz="2400" dirty="0"/>
              <a:t>Quiz: what kind of locality?</a:t>
            </a:r>
          </a:p>
          <a:p>
            <a:pPr lvl="1"/>
            <a:r>
              <a:rPr lang="en-US" sz="2000" dirty="0"/>
              <a:t>Data</a:t>
            </a:r>
          </a:p>
          <a:p>
            <a:pPr lvl="2"/>
            <a:r>
              <a:rPr lang="en-US" sz="2000" dirty="0"/>
              <a:t>Reference array elements in succession:</a:t>
            </a:r>
          </a:p>
          <a:p>
            <a:pPr lvl="2"/>
            <a:r>
              <a:rPr lang="en-US" sz="2000" dirty="0"/>
              <a:t>Reference sum each iteration:</a:t>
            </a:r>
          </a:p>
          <a:p>
            <a:pPr lvl="1"/>
            <a:r>
              <a:rPr lang="en-US" sz="2000" dirty="0"/>
              <a:t>Instructions</a:t>
            </a:r>
          </a:p>
          <a:p>
            <a:pPr lvl="2"/>
            <a:r>
              <a:rPr lang="en-US" sz="2000" dirty="0"/>
              <a:t>Execute instructions in sequence:</a:t>
            </a:r>
          </a:p>
          <a:p>
            <a:pPr lvl="2"/>
            <a:r>
              <a:rPr lang="en-US" sz="2000" dirty="0"/>
              <a:t>Cycle through loop repeatedly: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58EB6-DB77-4D8F-A6B3-01C5BD5C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02" y="2924388"/>
            <a:ext cx="3705895" cy="132087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sum = 0;</a:t>
            </a:r>
          </a:p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&lt; n;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	sum +=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</a:p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return sum;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D53CED2-2068-4486-844D-84DBB772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734" y="4307756"/>
            <a:ext cx="1708161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Spatial locality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5BF7FC0-8A88-4CA0-BE71-728BD8591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772" y="5274841"/>
            <a:ext cx="1708161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Spatial locality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8DA0C0A-F246-4CD8-AAD4-590F2D3D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315" y="5616421"/>
            <a:ext cx="1973169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Temporal locality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37C6965D-A941-41C9-8959-29D6E35F1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315" y="4623578"/>
            <a:ext cx="1973169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Temporal locality</a:t>
            </a:r>
          </a:p>
        </p:txBody>
      </p:sp>
    </p:spTree>
    <p:extLst>
      <p:ext uri="{BB962C8B-B14F-4D97-AF65-F5344CB8AC3E}">
        <p14:creationId xmlns:p14="http://schemas.microsoft.com/office/powerpoint/2010/main" val="41053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Can get a sense for whether a function has good locality just by looking at its memory access patterns</a:t>
            </a:r>
          </a:p>
          <a:p>
            <a:r>
              <a:rPr lang="en-US" sz="2400" dirty="0"/>
              <a:t>Does this function have good locality?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i="1" dirty="0"/>
              <a:t>Yes!</a:t>
            </a:r>
          </a:p>
          <a:p>
            <a:pPr lvl="1"/>
            <a:r>
              <a:rPr lang="en-US" sz="2200" dirty="0"/>
              <a:t>Array is accessed in same row-major order in which it is stored in memory</a:t>
            </a:r>
          </a:p>
          <a:p>
            <a:pPr lvl="1"/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a+3</a:t>
            </a:r>
            <a:r>
              <a:rPr lang="en-US" sz="2200" dirty="0"/>
              <a:t> ,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a+4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a+7</a:t>
            </a:r>
            <a:r>
              <a:rPr lang="en-US" sz="2200" dirty="0"/>
              <a:t>,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a+8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a+11</a:t>
            </a:r>
            <a:r>
              <a:rPr lang="en-US" sz="2200" dirty="0"/>
              <a:t>, etc.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901522" y="2386291"/>
            <a:ext cx="4842455" cy="258532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sumarrayrows</a:t>
            </a:r>
            <a:r>
              <a:rPr lang="en-US" b="1" dirty="0">
                <a:latin typeface="Courier New" pitchFamily="49" charset="0"/>
              </a:rPr>
              <a:t>(int a[M][N]){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sum = 0;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for (int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M;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for (int j = 0; j &lt; N; </a:t>
            </a:r>
            <a:r>
              <a:rPr lang="en-US" b="1" dirty="0" err="1">
                <a:latin typeface="Courier New" pitchFamily="49" charset="0"/>
              </a:rPr>
              <a:t>j++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 sum +=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][j];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return sum;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059668"/>
            <a:ext cx="31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Temporal or spatial locality?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67B74-5DFC-4B99-9866-E0FA9F33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9907B-ED4A-4C39-8129-A95F46A4752D}"/>
              </a:ext>
            </a:extLst>
          </p:cNvPr>
          <p:cNvSpPr txBox="1"/>
          <p:nvPr/>
        </p:nvSpPr>
        <p:spPr>
          <a:xfrm>
            <a:off x="6096000" y="3657600"/>
            <a:ext cx="310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Spatial: accesses to array</a:t>
            </a:r>
          </a:p>
          <a:p>
            <a:r>
              <a:rPr lang="en-US" dirty="0"/>
              <a:t>Temporal: accesses to sum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CE69D83-B84F-5743-7975-6C9F2FB2DB59}"/>
              </a:ext>
            </a:extLst>
          </p:cNvPr>
          <p:cNvGrpSpPr/>
          <p:nvPr/>
        </p:nvGrpSpPr>
        <p:grpSpPr>
          <a:xfrm>
            <a:off x="6714253" y="1789331"/>
            <a:ext cx="4710865" cy="748422"/>
            <a:chOff x="6714253" y="1789331"/>
            <a:chExt cx="4710865" cy="748422"/>
          </a:xfrm>
        </p:grpSpPr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2BCC98E-35F3-6C32-58C4-11230E1AC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2024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63D23E5B-7C50-29EE-7E66-FCB6C892D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4253" y="1792487"/>
              <a:ext cx="1177716" cy="504874"/>
              <a:chOff x="816" y="2640"/>
              <a:chExt cx="960" cy="480"/>
            </a:xfrm>
          </p:grpSpPr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14DB1ED3-1A74-51C3-0C5B-A05C37164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F8EE40C6-51D0-B3D9-E3E4-D0C0BF090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6" name="Rectangle 22">
                <a:extLst>
                  <a:ext uri="{FF2B5EF4-FFF2-40B4-BE49-F238E27FC236}">
                    <a16:creationId xmlns:a16="http://schemas.microsoft.com/office/drawing/2014/main" id="{720BAA58-03EA-182F-FB5A-461326C00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7" name="Rectangle 23">
                <a:extLst>
                  <a:ext uri="{FF2B5EF4-FFF2-40B4-BE49-F238E27FC236}">
                    <a16:creationId xmlns:a16="http://schemas.microsoft.com/office/drawing/2014/main" id="{72BA0285-492B-CE11-9512-63C11A656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8" name="Rectangle 24">
                <a:extLst>
                  <a:ext uri="{FF2B5EF4-FFF2-40B4-BE49-F238E27FC236}">
                    <a16:creationId xmlns:a16="http://schemas.microsoft.com/office/drawing/2014/main" id="{3303F2F3-3740-81F4-B597-19191558F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E9CC8FB0-98A1-2C84-D411-57C322756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1969" y="1792487"/>
              <a:ext cx="1177716" cy="504874"/>
              <a:chOff x="816" y="2640"/>
              <a:chExt cx="960" cy="480"/>
            </a:xfrm>
          </p:grpSpPr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8BC13BB4-066D-71F5-CB1E-9E3EE3B85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89BEAB6A-C79F-02DC-7E8A-30B0188B8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BACFFD87-9A62-3133-6F4A-CDEAF195B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45D63B66-95B2-2670-4D88-0B980096E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D5CCD1CE-8535-8108-45F2-2C6B1773D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3" name="Group 31">
              <a:extLst>
                <a:ext uri="{FF2B5EF4-FFF2-40B4-BE49-F238E27FC236}">
                  <a16:creationId xmlns:a16="http://schemas.microsoft.com/office/drawing/2014/main" id="{0D9CA676-CB1C-1AF0-80DE-8271EBD1C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9686" y="1792487"/>
              <a:ext cx="1177716" cy="504874"/>
              <a:chOff x="816" y="2640"/>
              <a:chExt cx="960" cy="480"/>
            </a:xfrm>
          </p:grpSpPr>
          <p:sp>
            <p:nvSpPr>
              <p:cNvPr id="24" name="Rectangle 32">
                <a:extLst>
                  <a:ext uri="{FF2B5EF4-FFF2-40B4-BE49-F238E27FC236}">
                    <a16:creationId xmlns:a16="http://schemas.microsoft.com/office/drawing/2014/main" id="{4956BCD5-510D-5D9E-CCB3-38DC82AC8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5" name="Rectangle 33">
                <a:extLst>
                  <a:ext uri="{FF2B5EF4-FFF2-40B4-BE49-F238E27FC236}">
                    <a16:creationId xmlns:a16="http://schemas.microsoft.com/office/drawing/2014/main" id="{B3C3C2EB-A4C0-D768-22C8-6B980941E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6" name="Rectangle 34">
                <a:extLst>
                  <a:ext uri="{FF2B5EF4-FFF2-40B4-BE49-F238E27FC236}">
                    <a16:creationId xmlns:a16="http://schemas.microsoft.com/office/drawing/2014/main" id="{CC243655-D65E-02C3-2411-AF5EDA951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7" name="Rectangle 35">
                <a:extLst>
                  <a:ext uri="{FF2B5EF4-FFF2-40B4-BE49-F238E27FC236}">
                    <a16:creationId xmlns:a16="http://schemas.microsoft.com/office/drawing/2014/main" id="{584CB416-13E2-F019-BE48-640810119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8" name="Rectangle 36">
                <a:extLst>
                  <a:ext uri="{FF2B5EF4-FFF2-40B4-BE49-F238E27FC236}">
                    <a16:creationId xmlns:a16="http://schemas.microsoft.com/office/drawing/2014/main" id="{772A8F84-72AA-F224-335C-6E76017C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14" name="Group 37">
              <a:extLst>
                <a:ext uri="{FF2B5EF4-FFF2-40B4-BE49-F238E27FC236}">
                  <a16:creationId xmlns:a16="http://schemas.microsoft.com/office/drawing/2014/main" id="{1AF216B1-479D-884F-A785-4795122733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7402" y="1789331"/>
              <a:ext cx="1177716" cy="508030"/>
              <a:chOff x="816" y="2637"/>
              <a:chExt cx="960" cy="483"/>
            </a:xfrm>
          </p:grpSpPr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F79C6D2-F156-963C-600C-EC1CC8AA2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E845F0F9-0BF0-B070-2EB5-E9DBF42AA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5D8F9-0665-F51D-A147-30318F540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9A45287-34EB-14DF-D6D7-1A47B796B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3" name="Rectangle 42">
                <a:extLst>
                  <a:ext uri="{FF2B5EF4-FFF2-40B4-BE49-F238E27FC236}">
                    <a16:creationId xmlns:a16="http://schemas.microsoft.com/office/drawing/2014/main" id="{09EE0878-AF57-8FBE-FF20-50B16CF50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9DE181C1-B7CE-4A6E-CC85-1AD6B476C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253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6" name="Rectangle 44">
              <a:extLst>
                <a:ext uri="{FF2B5EF4-FFF2-40B4-BE49-F238E27FC236}">
                  <a16:creationId xmlns:a16="http://schemas.microsoft.com/office/drawing/2014/main" id="{15FB693E-F83E-88B3-36B3-71B94EF75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969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7" name="Rectangle 45">
              <a:extLst>
                <a:ext uri="{FF2B5EF4-FFF2-40B4-BE49-F238E27FC236}">
                  <a16:creationId xmlns:a16="http://schemas.microsoft.com/office/drawing/2014/main" id="{1741329C-544B-D80C-FC91-662774D97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9686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8" name="Rectangle 46">
              <a:extLst>
                <a:ext uri="{FF2B5EF4-FFF2-40B4-BE49-F238E27FC236}">
                  <a16:creationId xmlns:a16="http://schemas.microsoft.com/office/drawing/2014/main" id="{C4032FA2-A0B6-E973-7716-55DEC412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402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68525EBD-3666-1689-139F-B702FE145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5447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87788DB2-8D46-F520-4604-94C1039BE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1255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8">
              <a:extLst>
                <a:ext uri="{FF2B5EF4-FFF2-40B4-BE49-F238E27FC236}">
                  <a16:creationId xmlns:a16="http://schemas.microsoft.com/office/drawing/2014/main" id="{7DF5C6BA-75E8-0709-CC27-397EED95A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0220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9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Does this function have good locality?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900" b="1" i="1" dirty="0"/>
              <a:t>No!</a:t>
            </a:r>
          </a:p>
          <a:p>
            <a:pPr lvl="1"/>
            <a:r>
              <a:rPr lang="en-US" sz="2600" dirty="0"/>
              <a:t>Scans array column-wise instead of row-wise</a:t>
            </a:r>
          </a:p>
          <a:p>
            <a:pPr lvl="1"/>
            <a:r>
              <a:rPr lang="en-US" sz="2900" b="1" dirty="0"/>
              <a:t>a</a:t>
            </a:r>
            <a:r>
              <a:rPr lang="en-US" sz="2900" dirty="0"/>
              <a:t> through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a+3</a:t>
            </a:r>
            <a:r>
              <a:rPr lang="en-US" sz="2900" dirty="0"/>
              <a:t>, then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a+4*N</a:t>
            </a:r>
            <a:r>
              <a:rPr lang="en-US" sz="2900" dirty="0"/>
              <a:t> through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a+4*N+3</a:t>
            </a:r>
            <a:r>
              <a:rPr lang="en-US" sz="2900" dirty="0"/>
              <a:t>, etc.</a:t>
            </a:r>
          </a:p>
          <a:p>
            <a:pPr lvl="1"/>
            <a:r>
              <a:rPr lang="en-US" sz="2600" dirty="0"/>
              <a:t>Holy jumping around memory Batman!</a:t>
            </a:r>
          </a:p>
          <a:p>
            <a:pPr lvl="1"/>
            <a:endParaRPr lang="en-US" sz="2000" dirty="0"/>
          </a:p>
          <a:p>
            <a:r>
              <a:rPr lang="en-US" dirty="0"/>
              <a:t>More on that in a later lectures</a:t>
            </a:r>
          </a:p>
          <a:p>
            <a:endParaRPr lang="en-US" sz="2400" dirty="0"/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933340" y="1592671"/>
            <a:ext cx="5016699" cy="258532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sumarraycols</a:t>
            </a:r>
            <a:r>
              <a:rPr lang="en-US" b="1" dirty="0">
                <a:latin typeface="Courier New" pitchFamily="49" charset="0"/>
              </a:rPr>
              <a:t>(int a[M][N]){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sum = 0;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for (int j = 0; j &lt; N; </a:t>
            </a:r>
            <a:r>
              <a:rPr lang="en-US" b="1" dirty="0" err="1">
                <a:latin typeface="Courier New" pitchFamily="49" charset="0"/>
              </a:rPr>
              <a:t>j++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for (int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M;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 sum +=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][j];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return sum;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BED35-9C08-4AB1-8269-31D05576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AA5207-C4BB-F09A-23CE-8E6BDD4E884E}"/>
              </a:ext>
            </a:extLst>
          </p:cNvPr>
          <p:cNvGrpSpPr/>
          <p:nvPr/>
        </p:nvGrpSpPr>
        <p:grpSpPr>
          <a:xfrm>
            <a:off x="6714253" y="1789331"/>
            <a:ext cx="4710865" cy="748422"/>
            <a:chOff x="6714253" y="1789331"/>
            <a:chExt cx="4710865" cy="748422"/>
          </a:xfrm>
        </p:grpSpPr>
        <p:sp>
          <p:nvSpPr>
            <p:cNvPr id="3" name="Line 8">
              <a:extLst>
                <a:ext uri="{FF2B5EF4-FFF2-40B4-BE49-F238E27FC236}">
                  <a16:creationId xmlns:a16="http://schemas.microsoft.com/office/drawing/2014/main" id="{1FEB3230-8757-BC9E-822D-E3AA02ED2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2024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19">
              <a:extLst>
                <a:ext uri="{FF2B5EF4-FFF2-40B4-BE49-F238E27FC236}">
                  <a16:creationId xmlns:a16="http://schemas.microsoft.com/office/drawing/2014/main" id="{3FE2AB28-834E-388E-F1D0-109E64465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4253" y="1792487"/>
              <a:ext cx="1177716" cy="504874"/>
              <a:chOff x="816" y="2640"/>
              <a:chExt cx="960" cy="480"/>
            </a:xfrm>
          </p:grpSpPr>
          <p:sp>
            <p:nvSpPr>
              <p:cNvPr id="5" name="Rectangle 20">
                <a:extLst>
                  <a:ext uri="{FF2B5EF4-FFF2-40B4-BE49-F238E27FC236}">
                    <a16:creationId xmlns:a16="http://schemas.microsoft.com/office/drawing/2014/main" id="{7263ED94-38B6-3985-CBD1-BF74969C3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6" name="Rectangle 21">
                <a:extLst>
                  <a:ext uri="{FF2B5EF4-FFF2-40B4-BE49-F238E27FC236}">
                    <a16:creationId xmlns:a16="http://schemas.microsoft.com/office/drawing/2014/main" id="{017A7447-403F-3A53-D39E-3F10F384F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7" name="Rectangle 22">
                <a:extLst>
                  <a:ext uri="{FF2B5EF4-FFF2-40B4-BE49-F238E27FC236}">
                    <a16:creationId xmlns:a16="http://schemas.microsoft.com/office/drawing/2014/main" id="{622E9299-4D9D-4E2C-CF5B-A1613EE92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471F78D1-9CDE-57D5-927D-00B473FC0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9" name="Rectangle 24">
                <a:extLst>
                  <a:ext uri="{FF2B5EF4-FFF2-40B4-BE49-F238E27FC236}">
                    <a16:creationId xmlns:a16="http://schemas.microsoft.com/office/drawing/2014/main" id="{665C4558-26D6-EBAB-CFDC-DF66B421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0" name="Group 25">
              <a:extLst>
                <a:ext uri="{FF2B5EF4-FFF2-40B4-BE49-F238E27FC236}">
                  <a16:creationId xmlns:a16="http://schemas.microsoft.com/office/drawing/2014/main" id="{EA514478-F426-AD9D-20F2-CF9269339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1969" y="1792487"/>
              <a:ext cx="1177716" cy="504874"/>
              <a:chOff x="816" y="2640"/>
              <a:chExt cx="960" cy="480"/>
            </a:xfrm>
          </p:grpSpPr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91B5F9A7-5D50-E159-8F3D-A8C4A13B0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2" name="Rectangle 27">
                <a:extLst>
                  <a:ext uri="{FF2B5EF4-FFF2-40B4-BE49-F238E27FC236}">
                    <a16:creationId xmlns:a16="http://schemas.microsoft.com/office/drawing/2014/main" id="{3B629EC8-6094-B57B-BFA3-64E91FEBD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3" name="Rectangle 28">
                <a:extLst>
                  <a:ext uri="{FF2B5EF4-FFF2-40B4-BE49-F238E27FC236}">
                    <a16:creationId xmlns:a16="http://schemas.microsoft.com/office/drawing/2014/main" id="{C4FAD61B-708B-9444-4C14-43DCCE2E0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4" name="Rectangle 29">
                <a:extLst>
                  <a:ext uri="{FF2B5EF4-FFF2-40B4-BE49-F238E27FC236}">
                    <a16:creationId xmlns:a16="http://schemas.microsoft.com/office/drawing/2014/main" id="{ED5B51F7-0F84-F8F2-856E-AC632D506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5" name="Rectangle 30">
                <a:extLst>
                  <a:ext uri="{FF2B5EF4-FFF2-40B4-BE49-F238E27FC236}">
                    <a16:creationId xmlns:a16="http://schemas.microsoft.com/office/drawing/2014/main" id="{DB3F3D9F-4D46-F62C-29E9-ED7919719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6" name="Group 31">
              <a:extLst>
                <a:ext uri="{FF2B5EF4-FFF2-40B4-BE49-F238E27FC236}">
                  <a16:creationId xmlns:a16="http://schemas.microsoft.com/office/drawing/2014/main" id="{93E54172-320A-A5E3-D53A-00A2F0760D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9686" y="1792487"/>
              <a:ext cx="1177716" cy="504874"/>
              <a:chOff x="816" y="2640"/>
              <a:chExt cx="960" cy="480"/>
            </a:xfrm>
          </p:grpSpPr>
          <p:sp>
            <p:nvSpPr>
              <p:cNvPr id="17" name="Rectangle 32">
                <a:extLst>
                  <a:ext uri="{FF2B5EF4-FFF2-40B4-BE49-F238E27FC236}">
                    <a16:creationId xmlns:a16="http://schemas.microsoft.com/office/drawing/2014/main" id="{A15BFBDF-B413-5A5D-2A87-304891E9E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18" name="Rectangle 33">
                <a:extLst>
                  <a:ext uri="{FF2B5EF4-FFF2-40B4-BE49-F238E27FC236}">
                    <a16:creationId xmlns:a16="http://schemas.microsoft.com/office/drawing/2014/main" id="{4010EA62-8A84-F8DC-FBB5-8E239E180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9" name="Rectangle 34">
                <a:extLst>
                  <a:ext uri="{FF2B5EF4-FFF2-40B4-BE49-F238E27FC236}">
                    <a16:creationId xmlns:a16="http://schemas.microsoft.com/office/drawing/2014/main" id="{13B9F91E-30A5-75D6-8404-7220A6F03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0" name="Rectangle 35">
                <a:extLst>
                  <a:ext uri="{FF2B5EF4-FFF2-40B4-BE49-F238E27FC236}">
                    <a16:creationId xmlns:a16="http://schemas.microsoft.com/office/drawing/2014/main" id="{2E06D19A-5D5A-963C-4450-8C3ACD544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1" name="Rectangle 36">
                <a:extLst>
                  <a:ext uri="{FF2B5EF4-FFF2-40B4-BE49-F238E27FC236}">
                    <a16:creationId xmlns:a16="http://schemas.microsoft.com/office/drawing/2014/main" id="{447E6B51-AA19-16B1-3C18-B911EEDAE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22" name="Group 37">
              <a:extLst>
                <a:ext uri="{FF2B5EF4-FFF2-40B4-BE49-F238E27FC236}">
                  <a16:creationId xmlns:a16="http://schemas.microsoft.com/office/drawing/2014/main" id="{38D641B1-345F-327B-3C8A-3B964B42C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7402" y="1789331"/>
              <a:ext cx="1177716" cy="508030"/>
              <a:chOff x="816" y="2637"/>
              <a:chExt cx="960" cy="483"/>
            </a:xfrm>
          </p:grpSpPr>
          <p:sp>
            <p:nvSpPr>
              <p:cNvPr id="23" name="Rectangle 38">
                <a:extLst>
                  <a:ext uri="{FF2B5EF4-FFF2-40B4-BE49-F238E27FC236}">
                    <a16:creationId xmlns:a16="http://schemas.microsoft.com/office/drawing/2014/main" id="{4FF2F77F-C89C-2C67-67D5-F42470801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4" name="Rectangle 39">
                <a:extLst>
                  <a:ext uri="{FF2B5EF4-FFF2-40B4-BE49-F238E27FC236}">
                    <a16:creationId xmlns:a16="http://schemas.microsoft.com/office/drawing/2014/main" id="{82A225DA-1F18-DA8F-3A97-8349E989A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5" name="Rectangle 40">
                <a:extLst>
                  <a:ext uri="{FF2B5EF4-FFF2-40B4-BE49-F238E27FC236}">
                    <a16:creationId xmlns:a16="http://schemas.microsoft.com/office/drawing/2014/main" id="{7B559788-A0FF-88F9-9131-31CB89910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C501DF09-9A52-0AC9-D452-D9AE5DF51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7" name="Rectangle 42">
                <a:extLst>
                  <a:ext uri="{FF2B5EF4-FFF2-40B4-BE49-F238E27FC236}">
                    <a16:creationId xmlns:a16="http://schemas.microsoft.com/office/drawing/2014/main" id="{FB011C97-2018-ED52-CBF3-4D37C7E03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28" name="Rectangle 43">
              <a:extLst>
                <a:ext uri="{FF2B5EF4-FFF2-40B4-BE49-F238E27FC236}">
                  <a16:creationId xmlns:a16="http://schemas.microsoft.com/office/drawing/2014/main" id="{BD21FB00-FCBA-A580-90A3-D1344FE7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253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009B93A7-FFEA-FBD0-6F0F-2001A318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969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3A0E8089-E923-1C71-C2A5-EE456124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9686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59FFAA7F-44A5-7FFF-9598-F0FB2FC1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402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7A740FC9-03A4-4B3E-F6A9-1BB9371C4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9582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">
              <a:extLst>
                <a:ext uri="{FF2B5EF4-FFF2-40B4-BE49-F238E27FC236}">
                  <a16:creationId xmlns:a16="http://schemas.microsoft.com/office/drawing/2014/main" id="{047DB680-246B-AED3-781D-04F78FF09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02418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DF1DD72E-C5B7-0B7D-80F1-26C7E109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58939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65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624</TotalTime>
  <Words>4701</Words>
  <Application>Microsoft Office PowerPoint</Application>
  <PresentationFormat>Widescreen</PresentationFormat>
  <Paragraphs>1349</Paragraphs>
  <Slides>57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Courier New</vt:lpstr>
      <vt:lpstr>Helvetica</vt:lpstr>
      <vt:lpstr>Tahoma</vt:lpstr>
      <vt:lpstr>Wingdings</vt:lpstr>
      <vt:lpstr>Class Slides</vt:lpstr>
      <vt:lpstr>Lecture 12 Cache Memories</vt:lpstr>
      <vt:lpstr>Administrivia</vt:lpstr>
      <vt:lpstr>Today’s Goals</vt:lpstr>
      <vt:lpstr>Outline</vt:lpstr>
      <vt:lpstr>Caching speeds up code</vt:lpstr>
      <vt:lpstr>Locality</vt:lpstr>
      <vt:lpstr>Types of locality practice</vt:lpstr>
      <vt:lpstr>Locality example</vt:lpstr>
      <vt:lpstr>Locality example</vt:lpstr>
      <vt:lpstr>Locality to the Rescue!</vt:lpstr>
      <vt:lpstr>Outline</vt:lpstr>
      <vt:lpstr>Cache memories</vt:lpstr>
      <vt:lpstr>How You Probably Thought a Memory Access Worked</vt:lpstr>
      <vt:lpstr>How a Memory Access Actually Works</vt:lpstr>
      <vt:lpstr>General Cache Organization (S, A, B)</vt:lpstr>
      <vt:lpstr>Cache Access</vt:lpstr>
      <vt:lpstr>Cache Read (1): Locate Set</vt:lpstr>
      <vt:lpstr>Cache Read (2): Tag Match + Valid</vt:lpstr>
      <vt:lpstr>Cache Read (3): Block Offset</vt:lpstr>
      <vt:lpstr>Example: 128 sets, 64 bytes per block</vt:lpstr>
      <vt:lpstr>Cache access overview</vt:lpstr>
      <vt:lpstr>Break + Question</vt:lpstr>
      <vt:lpstr>Break + Question</vt:lpstr>
      <vt:lpstr>What about writes?</vt:lpstr>
      <vt:lpstr>Write configurations</vt:lpstr>
      <vt:lpstr>Outline</vt:lpstr>
      <vt:lpstr>Cache memory associativity</vt:lpstr>
      <vt:lpstr>Associativity choices</vt:lpstr>
      <vt:lpstr>Direct-mapped cache (associativity = 1)</vt:lpstr>
      <vt:lpstr>Direct-mapped cache (associativity = 1)</vt:lpstr>
      <vt:lpstr>Direct-mapped cache (associativity = 1)</vt:lpstr>
      <vt:lpstr>Direct-mapped cache (associativity = 1)</vt:lpstr>
      <vt:lpstr>Direct-mapped cache simulation</vt:lpstr>
      <vt:lpstr>What are the types of each miss here?</vt:lpstr>
      <vt:lpstr>Pause for questions on direct-mapped caches</vt:lpstr>
      <vt:lpstr>Associativity choices</vt:lpstr>
      <vt:lpstr>2-way set-associative cache (associativity = 2)</vt:lpstr>
      <vt:lpstr>2-way set-associative cache (associativity = 2)</vt:lpstr>
      <vt:lpstr>2-way set-associative cache (associativity = 2)</vt:lpstr>
      <vt:lpstr>2-way set-associative cache simulation</vt:lpstr>
      <vt:lpstr>Pause for questions on set-associative caches</vt:lpstr>
      <vt:lpstr>Fully-associative caches</vt:lpstr>
      <vt:lpstr>Fully-Associative Cache Practice</vt:lpstr>
      <vt:lpstr>Fully-Associative Cache Practice</vt:lpstr>
      <vt:lpstr>Fully-Associative Cache Practice</vt:lpstr>
      <vt:lpstr>Fully-Associative Cache Practice</vt:lpstr>
      <vt:lpstr>Fully-Associative Cache Practice</vt:lpstr>
      <vt:lpstr>Break + Question</vt:lpstr>
      <vt:lpstr>Break + Question</vt:lpstr>
      <vt:lpstr>Break + Question</vt:lpstr>
      <vt:lpstr>Associativity Pros and Cons</vt:lpstr>
      <vt:lpstr>Intel Core i7 Cache Hierarchy</vt:lpstr>
      <vt:lpstr>Outline</vt:lpstr>
      <vt:lpstr>Cache Performance Metrics</vt:lpstr>
      <vt:lpstr>Let’s think about those numbers</vt:lpstr>
      <vt:lpstr>Average Memory Access Time (AMAT)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Cache Memories</dc:title>
  <dc:creator>Branden Ghena</dc:creator>
  <cp:lastModifiedBy>Branden Ghena</cp:lastModifiedBy>
  <cp:revision>54</cp:revision>
  <dcterms:created xsi:type="dcterms:W3CDTF">2021-05-18T14:05:21Z</dcterms:created>
  <dcterms:modified xsi:type="dcterms:W3CDTF">2024-02-15T19:50:42Z</dcterms:modified>
</cp:coreProperties>
</file>