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8"/>
  </p:notesMasterIdLst>
  <p:sldIdLst>
    <p:sldId id="256" r:id="rId2"/>
    <p:sldId id="384" r:id="rId3"/>
    <p:sldId id="257" r:id="rId4"/>
    <p:sldId id="264" r:id="rId5"/>
    <p:sldId id="348" r:id="rId6"/>
    <p:sldId id="329" r:id="rId7"/>
    <p:sldId id="415" r:id="rId8"/>
    <p:sldId id="330" r:id="rId9"/>
    <p:sldId id="331" r:id="rId10"/>
    <p:sldId id="383" r:id="rId11"/>
    <p:sldId id="391" r:id="rId12"/>
    <p:sldId id="392" r:id="rId13"/>
    <p:sldId id="393" r:id="rId14"/>
    <p:sldId id="394" r:id="rId15"/>
    <p:sldId id="411" r:id="rId16"/>
    <p:sldId id="386" r:id="rId17"/>
    <p:sldId id="395" r:id="rId18"/>
    <p:sldId id="396" r:id="rId19"/>
    <p:sldId id="397" r:id="rId20"/>
    <p:sldId id="398" r:id="rId21"/>
    <p:sldId id="399" r:id="rId22"/>
    <p:sldId id="400" r:id="rId23"/>
    <p:sldId id="388" r:id="rId24"/>
    <p:sldId id="404" r:id="rId25"/>
    <p:sldId id="412" r:id="rId26"/>
    <p:sldId id="345" r:id="rId27"/>
    <p:sldId id="403" r:id="rId28"/>
    <p:sldId id="361" r:id="rId29"/>
    <p:sldId id="349" r:id="rId30"/>
    <p:sldId id="350" r:id="rId31"/>
    <p:sldId id="351" r:id="rId32"/>
    <p:sldId id="352" r:id="rId33"/>
    <p:sldId id="355" r:id="rId34"/>
    <p:sldId id="360" r:id="rId35"/>
    <p:sldId id="390" r:id="rId36"/>
    <p:sldId id="406" r:id="rId37"/>
    <p:sldId id="405" r:id="rId38"/>
    <p:sldId id="413" r:id="rId39"/>
    <p:sldId id="370" r:id="rId40"/>
    <p:sldId id="373" r:id="rId41"/>
    <p:sldId id="372" r:id="rId42"/>
    <p:sldId id="371" r:id="rId43"/>
    <p:sldId id="365" r:id="rId44"/>
    <p:sldId id="375" r:id="rId45"/>
    <p:sldId id="402" r:id="rId46"/>
    <p:sldId id="408" r:id="rId47"/>
    <p:sldId id="409" r:id="rId48"/>
    <p:sldId id="401" r:id="rId49"/>
    <p:sldId id="414" r:id="rId50"/>
    <p:sldId id="382" r:id="rId51"/>
    <p:sldId id="366" r:id="rId52"/>
    <p:sldId id="367" r:id="rId53"/>
    <p:sldId id="368" r:id="rId54"/>
    <p:sldId id="369" r:id="rId55"/>
    <p:sldId id="376" r:id="rId56"/>
    <p:sldId id="37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57"/>
            <p14:sldId id="264"/>
          </p14:sldIdLst>
        </p14:section>
        <p14:section name="Course Theme" id="{B55B8E8C-5EAB-4A1E-A4E9-AE5E896E46FA}">
          <p14:sldIdLst>
            <p14:sldId id="348"/>
            <p14:sldId id="329"/>
            <p14:sldId id="415"/>
            <p14:sldId id="330"/>
            <p14:sldId id="331"/>
            <p14:sldId id="383"/>
            <p14:sldId id="391"/>
            <p14:sldId id="392"/>
            <p14:sldId id="393"/>
            <p14:sldId id="394"/>
          </p14:sldIdLst>
        </p14:section>
        <p14:section name="Course Logistics" id="{E5ED56FB-A721-4D68-A358-2320B4890130}">
          <p14:sldIdLst>
            <p14:sldId id="411"/>
            <p14:sldId id="386"/>
            <p14:sldId id="395"/>
            <p14:sldId id="396"/>
            <p14:sldId id="397"/>
            <p14:sldId id="398"/>
            <p14:sldId id="399"/>
            <p14:sldId id="400"/>
            <p14:sldId id="388"/>
            <p14:sldId id="404"/>
          </p14:sldIdLst>
        </p14:section>
        <p14:section name="Overview of Computer Systems" id="{DAF8E405-8CB8-4616-BB1A-EB9F311554BC}">
          <p14:sldIdLst>
            <p14:sldId id="412"/>
            <p14:sldId id="345"/>
            <p14:sldId id="403"/>
            <p14:sldId id="361"/>
            <p14:sldId id="349"/>
            <p14:sldId id="350"/>
            <p14:sldId id="351"/>
            <p14:sldId id="352"/>
            <p14:sldId id="355"/>
            <p14:sldId id="360"/>
            <p14:sldId id="390"/>
            <p14:sldId id="406"/>
            <p14:sldId id="405"/>
          </p14:sldIdLst>
        </p14:section>
        <p14:section name="Basic Notations" id="{A3148134-2DBE-41A9-8D49-995E3D54B122}">
          <p14:sldIdLst>
            <p14:sldId id="413"/>
            <p14:sldId id="370"/>
            <p14:sldId id="373"/>
            <p14:sldId id="372"/>
            <p14:sldId id="371"/>
            <p14:sldId id="365"/>
            <p14:sldId id="375"/>
            <p14:sldId id="402"/>
            <p14:sldId id="408"/>
            <p14:sldId id="409"/>
            <p14:sldId id="401"/>
          </p14:sldIdLst>
        </p14:section>
        <p14:section name="Wrapup" id="{29A7F866-9DA9-446B-8359-CE426CB89C7A}">
          <p14:sldIdLst>
            <p14:sldId id="414"/>
          </p14:sldIdLst>
        </p14:section>
        <p14:section name="Boolean Algebra" id="{373991DF-46DA-4C54-84AE-82EE8BDAFF37}">
          <p14:sldIdLst>
            <p14:sldId id="382"/>
            <p14:sldId id="366"/>
            <p14:sldId id="367"/>
            <p14:sldId id="368"/>
            <p14:sldId id="369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Conveniences</a:t>
            </a:r>
            <a:r>
              <a:rPr lang="en-US" baseline="0" dirty="0"/>
              <a:t> which you’re familiar with from 111, and to some extent also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7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0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7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Mayans use a </a:t>
            </a:r>
            <a:r>
              <a:rPr lang="en-US" dirty="0" err="1"/>
              <a:t>vigesimal</a:t>
            </a:r>
            <a:r>
              <a:rPr lang="en-US" dirty="0"/>
              <a:t> system (base 20)</a:t>
            </a:r>
          </a:p>
          <a:p>
            <a:r>
              <a:rPr lang="en-US" dirty="0"/>
              <a:t>Decima</a:t>
            </a:r>
            <a:r>
              <a:rPr lang="en-US" baseline="0" dirty="0"/>
              <a:t>l system – developed in India, improved by Arab mathematicians and brought to the west by Pisano (in the 13</a:t>
            </a:r>
            <a:r>
              <a:rPr lang="en-US" baseline="30000" dirty="0"/>
              <a:t>th</a:t>
            </a:r>
            <a:r>
              <a:rPr lang="en-US" baseline="0" dirty="0"/>
              <a:t> century!)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2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EA5C7825-00BE-43E4-A821-851048A08676}" type="slidenum">
              <a:rPr lang="en-US"/>
              <a:pPr/>
              <a:t>55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5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F9081B29-FF3A-44C8-92E1-E28E86E8BA6C}" type="slidenum">
              <a:rPr lang="en-US"/>
              <a:pPr/>
              <a:t>56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Conveniences</a:t>
            </a:r>
            <a:r>
              <a:rPr lang="en-US" baseline="0" dirty="0"/>
              <a:t> which you’re familiar with from 111, and to some extent also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3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aseline="0" dirty="0"/>
              <a:t>If you think of the classical “Hello world!” program, the course helps you understand what happens and why when you run 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9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Shell</a:t>
            </a:r>
            <a:r>
              <a:rPr lang="en-US" baseline="0" dirty="0"/>
              <a:t> – a command line interpreter that follows that basic loop; if what you entered is not a built-in command, it assumes it is an executable that it should load and run … to understand what happen next we need to understand the HW arch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3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Shell</a:t>
            </a:r>
            <a:r>
              <a:rPr lang="en-US" baseline="0" dirty="0"/>
              <a:t> – a command line interpreter that follows that basic loop; if what you entered is not a built-in command, it assumes it is an executable that it should load and run … to understand what happen next we need to understand the HW arch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2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062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865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08414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85927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queue.acm.org/detail.cfm?id=181432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meltdownattack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ather.tow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tiff"/><Relationship Id="rId10" Type="http://schemas.openxmlformats.org/officeDocument/2006/relationships/image" Target="../media/image10.png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Expectation/Implementation Mismatch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Ariane 5 explosion (1996)</a:t>
            </a:r>
          </a:p>
          <a:p>
            <a:pPr lvl="1"/>
            <a:r>
              <a:rPr lang="en-US" dirty="0"/>
              <a:t>Inertial reference system converted a 64-bit float to a 16-bit integer</a:t>
            </a:r>
          </a:p>
          <a:p>
            <a:pPr lvl="1"/>
            <a:r>
              <a:rPr lang="en-US" dirty="0"/>
              <a:t>Had worked in the past in Ariane 4, but Ariane 5 was faster</a:t>
            </a:r>
          </a:p>
          <a:p>
            <a:pPr lvl="1"/>
            <a:r>
              <a:rPr lang="en-US" dirty="0"/>
              <a:t>Speed too large to fit in a 16-bit integer -&gt; software fault</a:t>
            </a:r>
          </a:p>
          <a:p>
            <a:pPr lvl="1"/>
            <a:r>
              <a:rPr lang="en-US" dirty="0"/>
              <a:t>Expectation: inertial reference system could handle any rocket</a:t>
            </a:r>
          </a:p>
          <a:p>
            <a:pPr lvl="1"/>
            <a:r>
              <a:rPr lang="en-US" dirty="0"/>
              <a:t>Reality: guidance system faults when traveling at supersonic speeds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C6B55-0ECA-48A9-A5C3-C84E7402A479}"/>
              </a:ext>
            </a:extLst>
          </p:cNvPr>
          <p:cNvGrpSpPr/>
          <p:nvPr/>
        </p:nvGrpSpPr>
        <p:grpSpPr>
          <a:xfrm>
            <a:off x="2098516" y="3683000"/>
            <a:ext cx="7990956" cy="3175000"/>
            <a:chOff x="63663" y="3276600"/>
            <a:chExt cx="9013798" cy="3581400"/>
          </a:xfrm>
        </p:grpSpPr>
        <p:pic>
          <p:nvPicPr>
            <p:cNvPr id="5" name="Picture 4" descr="Screen shot 2012-10-14 at 10.34.40 AM.png">
              <a:extLst>
                <a:ext uri="{FF2B5EF4-FFF2-40B4-BE49-F238E27FC236}">
                  <a16:creationId xmlns:a16="http://schemas.microsoft.com/office/drawing/2014/main" id="{0494BCE0-8CB6-4BDD-8474-EE3D7411D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0" y="3276600"/>
              <a:ext cx="4657861" cy="3581400"/>
            </a:xfrm>
            <a:prstGeom prst="rect">
              <a:avLst/>
            </a:prstGeom>
          </p:spPr>
        </p:pic>
        <p:pic>
          <p:nvPicPr>
            <p:cNvPr id="6" name="Picture 5" descr="ariane5-pic2.jpg">
              <a:extLst>
                <a:ext uri="{FF2B5EF4-FFF2-40B4-BE49-F238E27FC236}">
                  <a16:creationId xmlns:a16="http://schemas.microsoft.com/office/drawing/2014/main" id="{0C8CEB47-B5B2-4AB1-8CC7-96B3973A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3276600"/>
              <a:ext cx="1921968" cy="3581400"/>
            </a:xfrm>
            <a:prstGeom prst="rect">
              <a:avLst/>
            </a:prstGeom>
          </p:spPr>
        </p:pic>
        <p:pic>
          <p:nvPicPr>
            <p:cNvPr id="7" name="Picture 6" descr="ariane5.jpg">
              <a:extLst>
                <a:ext uri="{FF2B5EF4-FFF2-40B4-BE49-F238E27FC236}">
                  <a16:creationId xmlns:a16="http://schemas.microsoft.com/office/drawing/2014/main" id="{E0A4F373-0717-4C5B-8405-1A204D8FA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3" y="3276600"/>
              <a:ext cx="1841337" cy="3581400"/>
            </a:xfrm>
            <a:prstGeom prst="rect">
              <a:avLst/>
            </a:prstGeom>
          </p:spPr>
        </p:pic>
        <p:pic>
          <p:nvPicPr>
            <p:cNvPr id="8" name="Picture 7" descr="ariane5-pic3.png">
              <a:extLst>
                <a:ext uri="{FF2B5EF4-FFF2-40B4-BE49-F238E27FC236}">
                  <a16:creationId xmlns:a16="http://schemas.microsoft.com/office/drawing/2014/main" id="{5CC34327-C3A9-41FF-9527-872CFD2F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277" y="3276600"/>
              <a:ext cx="2402523" cy="358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1CD6-9090-4367-B0E1-1DCF064A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Inadequate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301C-B0AF-41D9-A87A-2119B429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Abstracted lower-level details can affect performance a lot!</a:t>
            </a:r>
          </a:p>
          <a:p>
            <a:r>
              <a:rPr lang="en-US" b="1" dirty="0"/>
              <a:t>Web accelerators</a:t>
            </a:r>
            <a:r>
              <a:rPr lang="en-US" dirty="0"/>
              <a:t>: Squid vs Varnish</a:t>
            </a:r>
          </a:p>
          <a:p>
            <a:pPr lvl="1"/>
            <a:r>
              <a:rPr lang="en-US" dirty="0"/>
              <a:t>Varnish is designed to take advantage of virtual memory, Squid is not</a:t>
            </a:r>
          </a:p>
          <a:p>
            <a:pPr lvl="2"/>
            <a:r>
              <a:rPr lang="en-US" dirty="0"/>
              <a:t>Squid needed 12 servers running at 100% CPU usage</a:t>
            </a:r>
          </a:p>
          <a:p>
            <a:pPr lvl="2"/>
            <a:r>
              <a:rPr lang="en-US" dirty="0"/>
              <a:t>Varnish needed 3 servers running at 10% CPU usage for the same load</a:t>
            </a:r>
          </a:p>
          <a:p>
            <a:pPr lvl="2"/>
            <a:r>
              <a:rPr lang="en-US" dirty="0">
                <a:hlinkClick r:id="rId2"/>
              </a:rPr>
              <a:t>http://queue.acm.org/detail.cfm?id=1814327</a:t>
            </a:r>
            <a:endParaRPr lang="en-US" dirty="0"/>
          </a:p>
          <a:p>
            <a:r>
              <a:rPr lang="en-US" b="1" dirty="0"/>
              <a:t>Cache friendliness</a:t>
            </a:r>
            <a:r>
              <a:rPr lang="en-US" dirty="0"/>
              <a:t>: latter is 10-32 times slower on Intel systems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21F26-2ED2-415A-8A07-DC925BAD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82559-E426-4944-B116-8D786025753D}"/>
              </a:ext>
            </a:extLst>
          </p:cNvPr>
          <p:cNvSpPr>
            <a:spLocks/>
          </p:cNvSpPr>
          <p:nvPr/>
        </p:nvSpPr>
        <p:spPr bwMode="auto">
          <a:xfrm>
            <a:off x="6096000" y="439102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copyji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(j = 0; j &lt; 4096; j++)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&lt; 4096;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++)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dst[i][j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src[i][j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7BE17-FB2D-4D3A-B543-B23595C70600}"/>
              </a:ext>
            </a:extLst>
          </p:cNvPr>
          <p:cNvSpPr>
            <a:spLocks/>
          </p:cNvSpPr>
          <p:nvPr/>
        </p:nvSpPr>
        <p:spPr bwMode="auto">
          <a:xfrm>
            <a:off x="1866900" y="439102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copyij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&lt; 4096;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++)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16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(j = 0; j &lt; 4096; j++)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][j]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B9FA08-50AB-47C4-BF2A-FC1C78921777}"/>
              </a:ext>
            </a:extLst>
          </p:cNvPr>
          <p:cNvGrpSpPr>
            <a:grpSpLocks/>
          </p:cNvGrpSpPr>
          <p:nvPr/>
        </p:nvGrpSpPr>
        <p:grpSpPr bwMode="auto">
          <a:xfrm>
            <a:off x="5603875" y="5610225"/>
            <a:ext cx="762000" cy="228600"/>
            <a:chOff x="0" y="0"/>
            <a:chExt cx="480" cy="144"/>
          </a:xfrm>
        </p:grpSpPr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59180086-2C36-4B35-8DA1-BB5C6D6F7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618FD208-D48E-488D-B672-94ED05C0DA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68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6C80-25B0-4414-8DA2-4DE671B7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99E1-6286-4CBC-9334-4D2FE0D2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example: Meltdown and </a:t>
            </a:r>
            <a:r>
              <a:rPr lang="en-US" dirty="0" err="1"/>
              <a:t>Spectre</a:t>
            </a:r>
            <a:r>
              <a:rPr lang="en-US" dirty="0"/>
              <a:t> (2018)</a:t>
            </a:r>
          </a:p>
          <a:p>
            <a:pPr lvl="1"/>
            <a:r>
              <a:rPr lang="en-US" dirty="0">
                <a:hlinkClick r:id="rId2"/>
              </a:rPr>
              <a:t>https://meltdownattack.com/</a:t>
            </a:r>
            <a:endParaRPr lang="en-US" dirty="0"/>
          </a:p>
          <a:p>
            <a:pPr lvl="1"/>
            <a:r>
              <a:rPr lang="en-US" dirty="0"/>
              <a:t>Speculative execution on processors allows code to run before checking if it </a:t>
            </a:r>
            <a:r>
              <a:rPr lang="en-US" i="1" dirty="0"/>
              <a:t>should</a:t>
            </a:r>
            <a:r>
              <a:rPr lang="en-US" dirty="0"/>
              <a:t> run</a:t>
            </a:r>
          </a:p>
          <a:p>
            <a:pPr lvl="1"/>
            <a:r>
              <a:rPr lang="en-US" dirty="0"/>
              <a:t>Cache timing attacks can tell if some value was recently loaded from memory</a:t>
            </a:r>
          </a:p>
          <a:p>
            <a:pPr lvl="1"/>
            <a:r>
              <a:rPr lang="en-US" b="1" dirty="0"/>
              <a:t>Combination:</a:t>
            </a:r>
            <a:r>
              <a:rPr lang="en-US" dirty="0"/>
              <a:t> attacker can read memory that should be protected</a:t>
            </a:r>
          </a:p>
          <a:p>
            <a:pPr lvl="2"/>
            <a:r>
              <a:rPr lang="en-US" dirty="0"/>
              <a:t>Huge vulnerability that was actually easy to understand</a:t>
            </a:r>
          </a:p>
          <a:p>
            <a:pPr lvl="2"/>
            <a:r>
              <a:rPr lang="en-US" dirty="0"/>
              <a:t>But no one had realized it existed!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932D0-D5A4-40A0-AF1F-47430830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6" descr="ttps://www.androidcentral.com/sites/androidcentral.com/files/styles/larger/public/field/image/2018/01/me">
            <a:extLst>
              <a:ext uri="{FF2B5EF4-FFF2-40B4-BE49-F238E27FC236}">
                <a16:creationId xmlns:a16="http://schemas.microsoft.com/office/drawing/2014/main" id="{E3E23F8E-38DE-4DEB-AD38-C44C58E9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4465593"/>
            <a:ext cx="3006725" cy="22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26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C2B7-F90B-4880-A78F-917B41DC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CS213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61AE-F8EE-464A-A305-1CE1B693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through abstractions to understand how computer processors and memories affect software design and performance.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Introduce concepts of “computer systems” areas:</a:t>
            </a:r>
          </a:p>
          <a:p>
            <a:pPr lvl="1"/>
            <a:r>
              <a:rPr lang="en-US" dirty="0"/>
              <a:t>Architecture, Compilers, Security, Embedded, Operating Systems,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900B-B44A-4FD7-B9EB-18E8482D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CFF3-E7D9-43BF-A9A9-C65F7528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design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8395-4007-4A27-8135-EA52AF39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systems courses are builder-centric</a:t>
            </a:r>
          </a:p>
          <a:p>
            <a:pPr lvl="1"/>
            <a:r>
              <a:rPr lang="en-US" b="1" dirty="0"/>
              <a:t>Computer Architecture</a:t>
            </a:r>
            <a:r>
              <a:rPr lang="en-US" dirty="0"/>
              <a:t>: design a pipelined processor in Verilog</a:t>
            </a:r>
          </a:p>
          <a:p>
            <a:pPr lvl="1"/>
            <a:r>
              <a:rPr lang="en-US" b="1" dirty="0"/>
              <a:t>Operating Systems</a:t>
            </a:r>
            <a:r>
              <a:rPr lang="en-US" dirty="0"/>
              <a:t>: implement portions of an operating system</a:t>
            </a:r>
          </a:p>
          <a:p>
            <a:pPr lvl="1"/>
            <a:r>
              <a:rPr lang="en-US" b="1" dirty="0"/>
              <a:t>Compilers</a:t>
            </a:r>
            <a:r>
              <a:rPr lang="en-US" dirty="0"/>
              <a:t>: write a compiler for a simple language</a:t>
            </a:r>
          </a:p>
          <a:p>
            <a:pPr lvl="1"/>
            <a:r>
              <a:rPr lang="en-US" b="1" dirty="0"/>
              <a:t>Networking</a:t>
            </a:r>
            <a:r>
              <a:rPr lang="en-US" dirty="0"/>
              <a:t>: Implement and simulate network protocols</a:t>
            </a:r>
          </a:p>
          <a:p>
            <a:pPr lvl="1"/>
            <a:r>
              <a:rPr lang="en-US" dirty="0"/>
              <a:t>Fun, for sure</a:t>
            </a:r>
          </a:p>
          <a:p>
            <a:pPr lvl="2"/>
            <a:r>
              <a:rPr lang="en-US" dirty="0"/>
              <a:t>But ultimately, many more of you will </a:t>
            </a:r>
            <a:r>
              <a:rPr lang="en-US" b="1" i="1" dirty="0"/>
              <a:t>build on </a:t>
            </a:r>
            <a:r>
              <a:rPr lang="en-US" dirty="0"/>
              <a:t>systems</a:t>
            </a:r>
          </a:p>
          <a:p>
            <a:pPr lvl="2"/>
            <a:r>
              <a:rPr lang="en-US" dirty="0"/>
              <a:t>Rather than </a:t>
            </a:r>
            <a:r>
              <a:rPr lang="en-US" b="1" i="1" dirty="0"/>
              <a:t>build systems</a:t>
            </a:r>
            <a:r>
              <a:rPr lang="en-US" dirty="0"/>
              <a:t> directly</a:t>
            </a:r>
          </a:p>
          <a:p>
            <a:pPr lvl="2"/>
            <a:endParaRPr lang="en-US" dirty="0"/>
          </a:p>
          <a:p>
            <a:r>
              <a:rPr lang="en-US" dirty="0"/>
              <a:t>This course is programmer-centric</a:t>
            </a:r>
          </a:p>
          <a:p>
            <a:pPr lvl="1"/>
            <a:r>
              <a:rPr lang="en-US" dirty="0"/>
              <a:t>Purpose is to show that by knowing more about the underlying system, one can be more effective as a programmer</a:t>
            </a:r>
          </a:p>
          <a:p>
            <a:pPr lvl="1"/>
            <a:r>
              <a:rPr lang="en-US" dirty="0"/>
              <a:t>Not just a course for dedicated hackers</a:t>
            </a:r>
          </a:p>
          <a:p>
            <a:pPr lvl="2"/>
            <a:r>
              <a:rPr lang="en-US" b="1" dirty="0"/>
              <a:t>We bring out the hacker in everyone!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DA08-8996-4E0A-A989-690B9093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endParaRPr lang="en-US" dirty="0"/>
          </a:p>
          <a:p>
            <a:r>
              <a:rPr lang="en-US" b="1" dirty="0"/>
              <a:t>Logistics</a:t>
            </a:r>
          </a:p>
          <a:p>
            <a:endParaRPr lang="en-US" dirty="0"/>
          </a:p>
          <a:p>
            <a:r>
              <a:rPr lang="en-US" dirty="0"/>
              <a:t>Running a program</a:t>
            </a:r>
          </a:p>
          <a:p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6017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TA: Drake Han</a:t>
            </a:r>
          </a:p>
          <a:p>
            <a:pPr lvl="1"/>
            <a:r>
              <a:rPr lang="en-US" dirty="0"/>
              <a:t>PhD student in Computer Engineering</a:t>
            </a:r>
          </a:p>
          <a:p>
            <a:endParaRPr lang="en-US" dirty="0"/>
          </a:p>
          <a:p>
            <a:r>
              <a:rPr lang="en-US" dirty="0"/>
              <a:t>PMs:</a:t>
            </a:r>
          </a:p>
          <a:p>
            <a:pPr lvl="1"/>
            <a:r>
              <a:rPr lang="en-US" dirty="0" err="1"/>
              <a:t>Huaxuan</a:t>
            </a:r>
            <a:r>
              <a:rPr lang="en-US" dirty="0"/>
              <a:t> Chen,	Seth May,</a:t>
            </a:r>
            <a:br>
              <a:rPr lang="en-US" dirty="0"/>
            </a:br>
            <a:r>
              <a:rPr lang="en-US" dirty="0"/>
              <a:t>Neil </a:t>
            </a:r>
            <a:r>
              <a:rPr lang="en-US" dirty="0" err="1"/>
              <a:t>Vakharia</a:t>
            </a:r>
            <a:r>
              <a:rPr lang="en-US" dirty="0"/>
              <a:t>,		Spencer Colton,</a:t>
            </a:r>
            <a:br>
              <a:rPr lang="en-US" dirty="0"/>
            </a:br>
            <a:r>
              <a:rPr lang="en-US" dirty="0"/>
              <a:t>Jacob Tucker,		Anthony Roytman,</a:t>
            </a:r>
            <a:br>
              <a:rPr lang="en-US" dirty="0"/>
            </a:br>
            <a:r>
              <a:rPr lang="en-US" dirty="0" err="1"/>
              <a:t>Atishay</a:t>
            </a:r>
            <a:r>
              <a:rPr lang="en-US" dirty="0"/>
              <a:t> Saraogi,	Peter 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5210B-8253-4933-9A30-4EBB5798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31321"/>
            <a:ext cx="4341395" cy="61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18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1FC3-CC7B-4F66-8BC6-142D5708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CD54-D7B9-4001-8086-1C5EB1F8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Lectures: synchronous, recorded via Zoom</a:t>
            </a:r>
          </a:p>
          <a:p>
            <a:pPr lvl="1"/>
            <a:r>
              <a:rPr lang="en-US" dirty="0"/>
              <a:t>Please attend and ask questions!</a:t>
            </a:r>
          </a:p>
          <a:p>
            <a:pPr lvl="1"/>
            <a:r>
              <a:rPr lang="en-US" dirty="0"/>
              <a:t>Panopto tab on Canvas will have recordings (a few hours later)</a:t>
            </a:r>
          </a:p>
          <a:p>
            <a:pPr lvl="1"/>
            <a:endParaRPr lang="en-US" dirty="0"/>
          </a:p>
          <a:p>
            <a:r>
              <a:rPr lang="en-US" dirty="0"/>
              <a:t>Office hours: (start next week)</a:t>
            </a:r>
          </a:p>
          <a:p>
            <a:pPr lvl="1"/>
            <a:r>
              <a:rPr lang="en-US" dirty="0"/>
              <a:t>Via </a:t>
            </a:r>
            <a:r>
              <a:rPr lang="en-US" dirty="0">
                <a:hlinkClick r:id="rId2"/>
              </a:rPr>
              <a:t>gather.town</a:t>
            </a:r>
            <a:endParaRPr lang="en-US" dirty="0"/>
          </a:p>
          <a:p>
            <a:pPr lvl="1"/>
            <a:r>
              <a:rPr lang="en-US" dirty="0"/>
              <a:t>More info will be posted to </a:t>
            </a:r>
            <a:r>
              <a:rPr lang="en-US" dirty="0" err="1"/>
              <a:t>Campuswire</a:t>
            </a:r>
            <a:r>
              <a:rPr lang="en-US" dirty="0"/>
              <a:t> when schedule is ready</a:t>
            </a:r>
          </a:p>
          <a:p>
            <a:pPr lvl="1"/>
            <a:r>
              <a:rPr lang="en-US" dirty="0"/>
              <a:t>Scheduling a wide range of hours to work for everyone</a:t>
            </a:r>
          </a:p>
          <a:p>
            <a:pPr lvl="2"/>
            <a:r>
              <a:rPr lang="en-US" dirty="0"/>
              <a:t>Can reach out on </a:t>
            </a:r>
            <a:r>
              <a:rPr lang="en-US" dirty="0" err="1"/>
              <a:t>Campuswire</a:t>
            </a:r>
            <a:r>
              <a:rPr lang="en-US" dirty="0"/>
              <a:t> to schedule a meeting too</a:t>
            </a:r>
          </a:p>
          <a:p>
            <a:pPr lvl="1"/>
            <a:endParaRPr lang="en-US" dirty="0"/>
          </a:p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Computer Systems: A Programmer’s Perspective </a:t>
            </a: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Edition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useful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3F324-17FB-476A-82E1-40D3291A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ED3E-5B9A-44ED-8E3C-6D2A9F8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E40F-D094-433D-ACE9-55F99A08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and office hours are always an option!</a:t>
            </a:r>
          </a:p>
          <a:p>
            <a:pPr lvl="1"/>
            <a:endParaRPr lang="en-US" dirty="0"/>
          </a:p>
          <a:p>
            <a:r>
              <a:rPr lang="en-US" dirty="0" err="1"/>
              <a:t>Campuswire</a:t>
            </a:r>
            <a:r>
              <a:rPr lang="en-US" dirty="0"/>
              <a:t>: (similar to piazza)</a:t>
            </a:r>
          </a:p>
          <a:p>
            <a:pPr lvl="1"/>
            <a:r>
              <a:rPr lang="en-US" dirty="0"/>
              <a:t>Post questions</a:t>
            </a:r>
          </a:p>
          <a:p>
            <a:pPr lvl="1"/>
            <a:r>
              <a:rPr lang="en-US" dirty="0"/>
              <a:t>Answer each other’s questions</a:t>
            </a:r>
          </a:p>
          <a:p>
            <a:pPr lvl="1"/>
            <a:r>
              <a:rPr lang="en-US" dirty="0"/>
              <a:t>Find lab partners</a:t>
            </a:r>
          </a:p>
          <a:p>
            <a:pPr lvl="1"/>
            <a:r>
              <a:rPr lang="en-US" dirty="0"/>
              <a:t>Find posts from the course staff</a:t>
            </a:r>
          </a:p>
          <a:p>
            <a:pPr lvl="1"/>
            <a:r>
              <a:rPr lang="en-US" dirty="0"/>
              <a:t>Post private info just to course staff</a:t>
            </a:r>
          </a:p>
          <a:p>
            <a:pPr lvl="1"/>
            <a:endParaRPr lang="en-US" dirty="0"/>
          </a:p>
          <a:p>
            <a:r>
              <a:rPr lang="en-US" dirty="0"/>
              <a:t>Please do not email me! Post to </a:t>
            </a:r>
            <a:r>
              <a:rPr lang="en-US" dirty="0" err="1"/>
              <a:t>Campuswire</a:t>
            </a:r>
            <a:r>
              <a:rPr lang="en-US" dirty="0"/>
              <a:t> instead!</a:t>
            </a:r>
          </a:p>
          <a:p>
            <a:pPr lvl="1"/>
            <a:r>
              <a:rPr lang="en-US" dirty="0"/>
              <a:t>I’ll be updating roster again a few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A8325-A71A-4B56-B760-217371E3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DB79-3533-4EF1-9A06-95DDE772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15EF-CB15-4D6E-BF01-209A114E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Four labs</a:t>
            </a:r>
          </a:p>
          <a:p>
            <a:pPr lvl="1"/>
            <a:r>
              <a:rPr lang="en-US" dirty="0"/>
              <a:t>Data Lab – manipulate bits and bytes</a:t>
            </a:r>
          </a:p>
          <a:p>
            <a:pPr lvl="1"/>
            <a:r>
              <a:rPr lang="en-US" dirty="0"/>
              <a:t>Bomb Lab – deconstruct software to understand it</a:t>
            </a:r>
          </a:p>
          <a:p>
            <a:pPr lvl="1"/>
            <a:r>
              <a:rPr lang="en-US" dirty="0"/>
              <a:t>Attack Lab – exploit security vulnerabilities in software</a:t>
            </a:r>
          </a:p>
          <a:p>
            <a:pPr lvl="1"/>
            <a:r>
              <a:rPr lang="en-US" dirty="0"/>
              <a:t>SETI Lab – make software faster with concurrency</a:t>
            </a:r>
          </a:p>
          <a:p>
            <a:pPr lvl="1"/>
            <a:endParaRPr lang="en-US" dirty="0"/>
          </a:p>
          <a:p>
            <a:r>
              <a:rPr lang="en-US" dirty="0"/>
              <a:t>Work on these preferably as a group of two</a:t>
            </a:r>
          </a:p>
          <a:p>
            <a:pPr lvl="1"/>
            <a:r>
              <a:rPr lang="en-US" dirty="0"/>
              <a:t>Work together and don’t split up assignments (otherwise you won’t learn)</a:t>
            </a:r>
          </a:p>
          <a:p>
            <a:pPr lvl="1"/>
            <a:r>
              <a:rPr lang="en-US" dirty="0"/>
              <a:t>Individual is acceptable but less good</a:t>
            </a:r>
          </a:p>
          <a:p>
            <a:pPr lvl="1"/>
            <a:endParaRPr lang="en-US" dirty="0"/>
          </a:p>
          <a:p>
            <a:r>
              <a:rPr lang="en-US" dirty="0"/>
              <a:t>Very different from CS211 style projects</a:t>
            </a:r>
          </a:p>
          <a:p>
            <a:pPr lvl="1"/>
            <a:r>
              <a:rPr lang="en-US" dirty="0"/>
              <a:t>Emphasis on the thinking rather than the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05E7-994C-480E-B1D0-6FB9A0B1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1A85-C3DB-4F8D-A777-1B0EC764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CS213!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6B64-3C4D-44D1-871B-3899EB65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brief: How </a:t>
            </a:r>
            <a:r>
              <a:rPr lang="en-US" i="1" dirty="0"/>
              <a:t>does</a:t>
            </a:r>
            <a:r>
              <a:rPr lang="en-US" dirty="0"/>
              <a:t> a computer work anyway?</a:t>
            </a:r>
          </a:p>
          <a:p>
            <a:endParaRPr lang="en-US" dirty="0"/>
          </a:p>
          <a:p>
            <a:r>
              <a:rPr lang="en-US" dirty="0"/>
              <a:t>We will explore that question across four major sections:</a:t>
            </a:r>
          </a:p>
          <a:p>
            <a:pPr lvl="1"/>
            <a:r>
              <a:rPr lang="en-US" b="1" dirty="0"/>
              <a:t>Representations</a:t>
            </a:r>
            <a:r>
              <a:rPr lang="en-US" dirty="0"/>
              <a:t> of information on a computer</a:t>
            </a:r>
          </a:p>
          <a:p>
            <a:pPr lvl="1"/>
            <a:r>
              <a:rPr lang="en-US" dirty="0"/>
              <a:t>How the </a:t>
            </a:r>
            <a:r>
              <a:rPr lang="en-US" b="1" dirty="0"/>
              <a:t>machine</a:t>
            </a:r>
            <a:r>
              <a:rPr lang="en-US" dirty="0"/>
              <a:t> executes software</a:t>
            </a:r>
          </a:p>
          <a:p>
            <a:pPr lvl="1"/>
            <a:r>
              <a:rPr lang="en-US" dirty="0"/>
              <a:t>How </a:t>
            </a:r>
            <a:r>
              <a:rPr lang="en-US" b="1" dirty="0"/>
              <a:t>memory</a:t>
            </a:r>
            <a:r>
              <a:rPr lang="en-US" dirty="0"/>
              <a:t> is organized</a:t>
            </a:r>
          </a:p>
          <a:p>
            <a:pPr lvl="1"/>
            <a:r>
              <a:rPr lang="en-US" dirty="0"/>
              <a:t>How the </a:t>
            </a:r>
            <a:r>
              <a:rPr lang="en-US" b="1" dirty="0"/>
              <a:t>operating system </a:t>
            </a:r>
            <a:r>
              <a:rPr lang="en-US" dirty="0"/>
              <a:t>manages this all for efficiency and security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BCD7-4C2E-4F85-9AB4-39287122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 breakdown</a:t>
            </a:r>
          </a:p>
          <a:p>
            <a:pPr lvl="1"/>
            <a:r>
              <a:rPr lang="en-US" dirty="0"/>
              <a:t>50% Programming Labs 	(4 labs at 12.5% each)</a:t>
            </a:r>
          </a:p>
          <a:p>
            <a:pPr lvl="1"/>
            <a:r>
              <a:rPr lang="en-US" dirty="0"/>
              <a:t>20% </a:t>
            </a:r>
            <a:r>
              <a:rPr lang="en-US" dirty="0" err="1"/>
              <a:t>Homeworks</a:t>
            </a:r>
            <a:r>
              <a:rPr lang="en-US" dirty="0"/>
              <a:t> 		(4 </a:t>
            </a:r>
            <a:r>
              <a:rPr lang="en-US" dirty="0" err="1"/>
              <a:t>homeworks</a:t>
            </a:r>
            <a:r>
              <a:rPr lang="en-US" dirty="0"/>
              <a:t> at 5% each)</a:t>
            </a:r>
          </a:p>
          <a:p>
            <a:pPr lvl="1"/>
            <a:r>
              <a:rPr lang="en-US" dirty="0"/>
              <a:t>15% Midterm Exam 1</a:t>
            </a:r>
          </a:p>
          <a:p>
            <a:pPr lvl="1"/>
            <a:r>
              <a:rPr lang="en-US" dirty="0"/>
              <a:t>15% Midterm Exam 2</a:t>
            </a:r>
          </a:p>
          <a:p>
            <a:endParaRPr lang="en-US" dirty="0"/>
          </a:p>
          <a:p>
            <a:r>
              <a:rPr lang="en-US" dirty="0"/>
              <a:t>Exact number to letter mapping is flexible</a:t>
            </a:r>
          </a:p>
          <a:p>
            <a:pPr lvl="1"/>
            <a:r>
              <a:rPr lang="en-US" dirty="0"/>
              <a:t>But this course is not curved</a:t>
            </a:r>
          </a:p>
          <a:p>
            <a:pPr lvl="1"/>
            <a:endParaRPr lang="en-US" dirty="0"/>
          </a:p>
          <a:p>
            <a:r>
              <a:rPr lang="en-US" dirty="0"/>
              <a:t>Exams will be synchronous during class time</a:t>
            </a:r>
          </a:p>
          <a:p>
            <a:pPr lvl="1"/>
            <a:r>
              <a:rPr lang="en-US" dirty="0"/>
              <a:t>With an alternate time for students in opposite </a:t>
            </a:r>
            <a:r>
              <a:rPr lang="en-US" dirty="0" err="1"/>
              <a:t>timezones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16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B50-4CAC-42DD-B1BF-8AEB9B1E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639F-BDF1-446D-9DC9-A9B5252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something I take very seriously</a:t>
            </a:r>
          </a:p>
          <a:p>
            <a:pPr lvl="1"/>
            <a:endParaRPr lang="en-US" dirty="0"/>
          </a:p>
          <a:p>
            <a:r>
              <a:rPr lang="en-US" dirty="0"/>
              <a:t>Collaboration good; plagiarism bad</a:t>
            </a:r>
          </a:p>
          <a:p>
            <a:pPr lvl="1"/>
            <a:r>
              <a:rPr lang="en-US" dirty="0"/>
              <a:t>You should know where that line is, and be nowhere near it </a:t>
            </a:r>
          </a:p>
          <a:p>
            <a:pPr lvl="1"/>
            <a:r>
              <a:rPr lang="en-US" dirty="0"/>
              <a:t>When in doubt, ask the instructor </a:t>
            </a:r>
            <a:r>
              <a:rPr lang="en-US" i="1" dirty="0"/>
              <a:t>before </a:t>
            </a:r>
            <a:r>
              <a:rPr lang="en-US" dirty="0"/>
              <a:t>you do something you’re not sure about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At no point should you see someone else’s solutions</a:t>
            </a:r>
          </a:p>
          <a:p>
            <a:pPr lvl="1"/>
            <a:r>
              <a:rPr lang="en-US" dirty="0"/>
              <a:t>Not your colleagues’, not your friends’, not your cousin’s, not something you found online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I report everything suspicious to the dean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C50B0-EFEC-41A1-872C-485EA725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1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92BC-DFF1-493D-AFE5-D71C7122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F631-BB4A-4A9F-BC19-DDE37CA2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14505" cy="5029200"/>
          </a:xfrm>
        </p:spPr>
        <p:txBody>
          <a:bodyPr/>
          <a:lstStyle/>
          <a:p>
            <a:r>
              <a:rPr lang="en-US" dirty="0"/>
              <a:t>This class is </a:t>
            </a:r>
            <a:r>
              <a:rPr lang="en-US" b="1" dirty="0"/>
              <a:t>hard</a:t>
            </a:r>
          </a:p>
          <a:p>
            <a:pPr lvl="1"/>
            <a:r>
              <a:rPr lang="en-US" dirty="0"/>
              <a:t>And it’s hard in a different way. So much new material that interacts</a:t>
            </a:r>
          </a:p>
          <a:p>
            <a:pPr lvl="1"/>
            <a:r>
              <a:rPr lang="en-US" dirty="0"/>
              <a:t>Opportunity to learn a lot from it</a:t>
            </a:r>
          </a:p>
          <a:p>
            <a:pPr lvl="1"/>
            <a:endParaRPr lang="en-US" dirty="0"/>
          </a:p>
          <a:p>
            <a:r>
              <a:rPr lang="en-US" dirty="0"/>
              <a:t>I’m confident that you can all succeed</a:t>
            </a:r>
          </a:p>
          <a:p>
            <a:pPr lvl="1"/>
            <a:r>
              <a:rPr lang="en-US" dirty="0"/>
              <a:t>Every CS student has to pass through this course</a:t>
            </a:r>
          </a:p>
          <a:p>
            <a:pPr lvl="1"/>
            <a:r>
              <a:rPr lang="en-US" dirty="0"/>
              <a:t>Labs, </a:t>
            </a:r>
            <a:r>
              <a:rPr lang="en-US" dirty="0" err="1"/>
              <a:t>Homeworks</a:t>
            </a:r>
            <a:r>
              <a:rPr lang="en-US" dirty="0"/>
              <a:t>, Lecture, Office Hours all designed to support you</a:t>
            </a:r>
          </a:p>
          <a:p>
            <a:pPr lvl="1"/>
            <a:endParaRPr lang="en-US" dirty="0"/>
          </a:p>
          <a:p>
            <a:r>
              <a:rPr lang="en-US" dirty="0"/>
              <a:t>You’ll gain a much deeper understanding of how computers operate</a:t>
            </a:r>
          </a:p>
          <a:p>
            <a:pPr lvl="1"/>
            <a:r>
              <a:rPr lang="en-US" dirty="0"/>
              <a:t>Maybe it’s not for you, maybe you’ll love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59C10-6410-437C-BE71-606F07D0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Do the readings</a:t>
            </a:r>
          </a:p>
          <a:p>
            <a:r>
              <a:rPr lang="en-US" sz="3200" dirty="0"/>
              <a:t> Come to lecture</a:t>
            </a:r>
          </a:p>
          <a:p>
            <a:r>
              <a:rPr lang="en-US" sz="3200" dirty="0"/>
              <a:t> Ask questions</a:t>
            </a:r>
          </a:p>
          <a:p>
            <a:r>
              <a:rPr lang="en-US" sz="3200" dirty="0"/>
              <a:t> Solve practice problems in the textbook</a:t>
            </a:r>
          </a:p>
          <a:p>
            <a:r>
              <a:rPr lang="en-US" sz="3200" dirty="0"/>
              <a:t> Start assignments early</a:t>
            </a:r>
          </a:p>
          <a:p>
            <a:r>
              <a:rPr lang="en-US" sz="3200" dirty="0"/>
              <a:t> Stay on top of the material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23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0F9-DA05-4B99-A5BC-EF45B7F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CB7A-0E40-414F-8241-3FEBAED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Google Shape;442;p28">
            <a:extLst>
              <a:ext uri="{FF2B5EF4-FFF2-40B4-BE49-F238E27FC236}">
                <a16:creationId xmlns:a16="http://schemas.microsoft.com/office/drawing/2014/main" id="{0AC0A0D0-F875-48BD-9D33-2A3E13C839FE}"/>
              </a:ext>
            </a:extLst>
          </p:cNvPr>
          <p:cNvSpPr txBox="1"/>
          <p:nvPr/>
        </p:nvSpPr>
        <p:spPr>
          <a:xfrm rot="-5400000">
            <a:off x="1787975" y="3073249"/>
            <a:ext cx="1814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43;p28">
            <a:extLst>
              <a:ext uri="{FF2B5EF4-FFF2-40B4-BE49-F238E27FC236}">
                <a16:creationId xmlns:a16="http://schemas.microsoft.com/office/drawing/2014/main" id="{756FFEF1-FC0C-40C1-B4A3-352D7D6842E5}"/>
              </a:ext>
            </a:extLst>
          </p:cNvPr>
          <p:cNvSpPr txBox="1"/>
          <p:nvPr/>
        </p:nvSpPr>
        <p:spPr>
          <a:xfrm>
            <a:off x="4345328" y="5130224"/>
            <a:ext cx="270338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(minutes)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44;p28">
            <a:extLst>
              <a:ext uri="{FF2B5EF4-FFF2-40B4-BE49-F238E27FC236}">
                <a16:creationId xmlns:a16="http://schemas.microsoft.com/office/drawing/2014/main" id="{A96B2BF7-6805-4FF3-885C-11474EE622F2}"/>
              </a:ext>
            </a:extLst>
          </p:cNvPr>
          <p:cNvCxnSpPr/>
          <p:nvPr/>
        </p:nvCxnSpPr>
        <p:spPr>
          <a:xfrm rot="-5400000">
            <a:off x="1610594" y="3022024"/>
            <a:ext cx="3031066" cy="15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" name="Google Shape;445;p28">
            <a:extLst>
              <a:ext uri="{FF2B5EF4-FFF2-40B4-BE49-F238E27FC236}">
                <a16:creationId xmlns:a16="http://schemas.microsoft.com/office/drawing/2014/main" id="{965AFD12-0DC9-4322-9897-6414166F32A1}"/>
              </a:ext>
            </a:extLst>
          </p:cNvPr>
          <p:cNvCxnSpPr/>
          <p:nvPr/>
        </p:nvCxnSpPr>
        <p:spPr>
          <a:xfrm rot="10800000" flipH="1">
            <a:off x="3125333" y="4520624"/>
            <a:ext cx="5893594" cy="177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9" name="Google Shape;446;p28">
            <a:extLst>
              <a:ext uri="{FF2B5EF4-FFF2-40B4-BE49-F238E27FC236}">
                <a16:creationId xmlns:a16="http://schemas.microsoft.com/office/drawing/2014/main" id="{9DFBF7D9-559C-404A-B6AA-C568C9EEF8D3}"/>
              </a:ext>
            </a:extLst>
          </p:cNvPr>
          <p:cNvSpPr txBox="1"/>
          <p:nvPr/>
        </p:nvSpPr>
        <p:spPr>
          <a:xfrm>
            <a:off x="3075328" y="4503694"/>
            <a:ext cx="3926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47;p28">
            <a:extLst>
              <a:ext uri="{FF2B5EF4-FFF2-40B4-BE49-F238E27FC236}">
                <a16:creationId xmlns:a16="http://schemas.microsoft.com/office/drawing/2014/main" id="{8C63B879-60AF-4618-BA7A-DA4029611F1E}"/>
              </a:ext>
            </a:extLst>
          </p:cNvPr>
          <p:cNvSpPr txBox="1"/>
          <p:nvPr/>
        </p:nvSpPr>
        <p:spPr>
          <a:xfrm>
            <a:off x="4192928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8;p28">
            <a:extLst>
              <a:ext uri="{FF2B5EF4-FFF2-40B4-BE49-F238E27FC236}">
                <a16:creationId xmlns:a16="http://schemas.microsoft.com/office/drawing/2014/main" id="{C600BC4B-2DCC-4777-BE75-CE7469F51046}"/>
              </a:ext>
            </a:extLst>
          </p:cNvPr>
          <p:cNvSpPr txBox="1"/>
          <p:nvPr/>
        </p:nvSpPr>
        <p:spPr>
          <a:xfrm>
            <a:off x="48194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49;p28">
            <a:extLst>
              <a:ext uri="{FF2B5EF4-FFF2-40B4-BE49-F238E27FC236}">
                <a16:creationId xmlns:a16="http://schemas.microsoft.com/office/drawing/2014/main" id="{11DFBA70-578D-4FA1-BF59-90C2E9918BF0}"/>
              </a:ext>
            </a:extLst>
          </p:cNvPr>
          <p:cNvSpPr txBox="1"/>
          <p:nvPr/>
        </p:nvSpPr>
        <p:spPr>
          <a:xfrm>
            <a:off x="61910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0;p28">
            <a:extLst>
              <a:ext uri="{FF2B5EF4-FFF2-40B4-BE49-F238E27FC236}">
                <a16:creationId xmlns:a16="http://schemas.microsoft.com/office/drawing/2014/main" id="{8590C5C8-4365-4332-A927-91B75DB4B228}"/>
              </a:ext>
            </a:extLst>
          </p:cNvPr>
          <p:cNvSpPr txBox="1"/>
          <p:nvPr/>
        </p:nvSpPr>
        <p:spPr>
          <a:xfrm>
            <a:off x="6766794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51;p28">
            <a:extLst>
              <a:ext uri="{FF2B5EF4-FFF2-40B4-BE49-F238E27FC236}">
                <a16:creationId xmlns:a16="http://schemas.microsoft.com/office/drawing/2014/main" id="{15BBA685-0CD3-460A-BDDE-18F1CD5C2988}"/>
              </a:ext>
            </a:extLst>
          </p:cNvPr>
          <p:cNvSpPr txBox="1"/>
          <p:nvPr/>
        </p:nvSpPr>
        <p:spPr>
          <a:xfrm>
            <a:off x="79182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2;p28">
            <a:extLst>
              <a:ext uri="{FF2B5EF4-FFF2-40B4-BE49-F238E27FC236}">
                <a16:creationId xmlns:a16="http://schemas.microsoft.com/office/drawing/2014/main" id="{56FB8800-7789-49F3-8DB2-12A322D9E1F0}"/>
              </a:ext>
            </a:extLst>
          </p:cNvPr>
          <p:cNvSpPr txBox="1"/>
          <p:nvPr/>
        </p:nvSpPr>
        <p:spPr>
          <a:xfrm>
            <a:off x="85278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53;p28">
            <a:extLst>
              <a:ext uri="{FF2B5EF4-FFF2-40B4-BE49-F238E27FC236}">
                <a16:creationId xmlns:a16="http://schemas.microsoft.com/office/drawing/2014/main" id="{971EC48D-A408-4BCA-BAC0-BA22FAC9F869}"/>
              </a:ext>
            </a:extLst>
          </p:cNvPr>
          <p:cNvSpPr/>
          <p:nvPr/>
        </p:nvSpPr>
        <p:spPr>
          <a:xfrm>
            <a:off x="3159994" y="2079402"/>
            <a:ext cx="1550505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54;p28">
            <a:extLst>
              <a:ext uri="{FF2B5EF4-FFF2-40B4-BE49-F238E27FC236}">
                <a16:creationId xmlns:a16="http://schemas.microsoft.com/office/drawing/2014/main" id="{64217546-A91D-4DD5-9869-0B8FE811DACC}"/>
              </a:ext>
            </a:extLst>
          </p:cNvPr>
          <p:cNvSpPr/>
          <p:nvPr/>
        </p:nvSpPr>
        <p:spPr>
          <a:xfrm>
            <a:off x="4956460" y="2130202"/>
            <a:ext cx="1505534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55;p28">
            <a:extLst>
              <a:ext uri="{FF2B5EF4-FFF2-40B4-BE49-F238E27FC236}">
                <a16:creationId xmlns:a16="http://schemas.microsoft.com/office/drawing/2014/main" id="{EAA42BD9-9487-4B15-9615-0B698090AA82}"/>
              </a:ext>
            </a:extLst>
          </p:cNvPr>
          <p:cNvSpPr/>
          <p:nvPr/>
        </p:nvSpPr>
        <p:spPr>
          <a:xfrm>
            <a:off x="6732928" y="2164069"/>
            <a:ext cx="1540132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456;p28">
            <a:extLst>
              <a:ext uri="{FF2B5EF4-FFF2-40B4-BE49-F238E27FC236}">
                <a16:creationId xmlns:a16="http://schemas.microsoft.com/office/drawing/2014/main" id="{009EED70-AA6D-4DAF-A0D2-40B942685C49}"/>
              </a:ext>
            </a:extLst>
          </p:cNvPr>
          <p:cNvGrpSpPr/>
          <p:nvPr/>
        </p:nvGrpSpPr>
        <p:grpSpPr>
          <a:xfrm>
            <a:off x="3685347" y="2855785"/>
            <a:ext cx="2050305" cy="1599365"/>
            <a:chOff x="2760560" y="3026489"/>
            <a:chExt cx="2050305" cy="1599365"/>
          </a:xfrm>
        </p:grpSpPr>
        <p:sp>
          <p:nvSpPr>
            <p:cNvPr id="20" name="Google Shape;457;p28">
              <a:extLst>
                <a:ext uri="{FF2B5EF4-FFF2-40B4-BE49-F238E27FC236}">
                  <a16:creationId xmlns:a16="http://schemas.microsoft.com/office/drawing/2014/main" id="{3F12C08A-F4A9-403F-94BE-48DF9819154B}"/>
                </a:ext>
              </a:extLst>
            </p:cNvPr>
            <p:cNvSpPr txBox="1"/>
            <p:nvPr/>
          </p:nvSpPr>
          <p:spPr>
            <a:xfrm>
              <a:off x="2760560" y="3026489"/>
              <a:ext cx="20503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Administrivia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stretch break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458;p28">
              <a:extLst>
                <a:ext uri="{FF2B5EF4-FFF2-40B4-BE49-F238E27FC236}">
                  <a16:creationId xmlns:a16="http://schemas.microsoft.com/office/drawing/2014/main" id="{DFF0E734-9F58-4370-A8E0-B3ED9155AA15}"/>
                </a:ext>
              </a:extLst>
            </p:cNvPr>
            <p:cNvCxnSpPr/>
            <p:nvPr/>
          </p:nvCxnSpPr>
          <p:spPr>
            <a:xfrm>
              <a:off x="3868785" y="3982391"/>
              <a:ext cx="1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2" name="Google Shape;459;p28">
            <a:extLst>
              <a:ext uri="{FF2B5EF4-FFF2-40B4-BE49-F238E27FC236}">
                <a16:creationId xmlns:a16="http://schemas.microsoft.com/office/drawing/2014/main" id="{A5F4E033-FC5D-4C5A-96AE-7FF9173A8C22}"/>
              </a:ext>
            </a:extLst>
          </p:cNvPr>
          <p:cNvGrpSpPr/>
          <p:nvPr/>
        </p:nvGrpSpPr>
        <p:grpSpPr>
          <a:xfrm>
            <a:off x="7651637" y="2855785"/>
            <a:ext cx="1373966" cy="1597105"/>
            <a:chOff x="6726850" y="3026489"/>
            <a:chExt cx="1373966" cy="1597105"/>
          </a:xfrm>
        </p:grpSpPr>
        <p:sp>
          <p:nvSpPr>
            <p:cNvPr id="23" name="Google Shape;460;p28">
              <a:extLst>
                <a:ext uri="{FF2B5EF4-FFF2-40B4-BE49-F238E27FC236}">
                  <a16:creationId xmlns:a16="http://schemas.microsoft.com/office/drawing/2014/main" id="{8A985508-3E37-442D-AFAB-C243900027C4}"/>
                </a:ext>
              </a:extLst>
            </p:cNvPr>
            <p:cNvSpPr txBox="1"/>
            <p:nvPr/>
          </p:nvSpPr>
          <p:spPr>
            <a:xfrm>
              <a:off x="6726850" y="3026489"/>
              <a:ext cx="1373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Bonus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461;p28">
              <a:extLst>
                <a:ext uri="{FF2B5EF4-FFF2-40B4-BE49-F238E27FC236}">
                  <a16:creationId xmlns:a16="http://schemas.microsoft.com/office/drawing/2014/main" id="{7CE0B657-3641-437E-A0F7-614F85F073A0}"/>
                </a:ext>
              </a:extLst>
            </p:cNvPr>
            <p:cNvCxnSpPr/>
            <p:nvPr/>
          </p:nvCxnSpPr>
          <p:spPr>
            <a:xfrm rot="5400000">
              <a:off x="7095067" y="4368800"/>
              <a:ext cx="508000" cy="158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5" name="Google Shape;462;p28">
            <a:extLst>
              <a:ext uri="{FF2B5EF4-FFF2-40B4-BE49-F238E27FC236}">
                <a16:creationId xmlns:a16="http://schemas.microsoft.com/office/drawing/2014/main" id="{058D6880-F93F-488C-842F-9EBBEF094572}"/>
              </a:ext>
            </a:extLst>
          </p:cNvPr>
          <p:cNvGrpSpPr/>
          <p:nvPr/>
        </p:nvGrpSpPr>
        <p:grpSpPr>
          <a:xfrm>
            <a:off x="5735653" y="2855785"/>
            <a:ext cx="1517198" cy="1599365"/>
            <a:chOff x="3930333" y="2433822"/>
            <a:chExt cx="1517198" cy="1599365"/>
          </a:xfrm>
        </p:grpSpPr>
        <p:sp>
          <p:nvSpPr>
            <p:cNvPr id="26" name="Google Shape;463;p28">
              <a:extLst>
                <a:ext uri="{FF2B5EF4-FFF2-40B4-BE49-F238E27FC236}">
                  <a16:creationId xmlns:a16="http://schemas.microsoft.com/office/drawing/2014/main" id="{E7875A96-934F-4050-A67E-49F2C9CA5F9D}"/>
                </a:ext>
              </a:extLst>
            </p:cNvPr>
            <p:cNvSpPr txBox="1"/>
            <p:nvPr/>
          </p:nvSpPr>
          <p:spPr>
            <a:xfrm>
              <a:off x="3930333" y="2433822"/>
              <a:ext cx="15171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</a:t>
              </a:r>
              <a:b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464;p28">
              <a:extLst>
                <a:ext uri="{FF2B5EF4-FFF2-40B4-BE49-F238E27FC236}">
                  <a16:creationId xmlns:a16="http://schemas.microsoft.com/office/drawing/2014/main" id="{F6FCBE5A-2393-4A0C-AC06-A99E14DEFF88}"/>
                </a:ext>
              </a:extLst>
            </p:cNvPr>
            <p:cNvCxnSpPr/>
            <p:nvPr/>
          </p:nvCxnSpPr>
          <p:spPr>
            <a:xfrm>
              <a:off x="4688932" y="3389724"/>
              <a:ext cx="0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28" name="Google Shape;465;p28">
            <a:extLst>
              <a:ext uri="{FF2B5EF4-FFF2-40B4-BE49-F238E27FC236}">
                <a16:creationId xmlns:a16="http://schemas.microsoft.com/office/drawing/2014/main" id="{9606D7C0-223B-49C8-96AF-D5D81472ADB6}"/>
              </a:ext>
            </a:extLst>
          </p:cNvPr>
          <p:cNvSpPr txBox="1"/>
          <p:nvPr/>
        </p:nvSpPr>
        <p:spPr>
          <a:xfrm>
            <a:off x="2402827" y="1899369"/>
            <a:ext cx="628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endParaRPr lang="en-US" dirty="0"/>
          </a:p>
          <a:p>
            <a:r>
              <a:rPr lang="en-US" dirty="0"/>
              <a:t>Logistics</a:t>
            </a:r>
          </a:p>
          <a:p>
            <a:endParaRPr lang="en-US" dirty="0"/>
          </a:p>
          <a:p>
            <a:r>
              <a:rPr lang="en-US" b="1" dirty="0"/>
              <a:t>Running a program</a:t>
            </a:r>
          </a:p>
          <a:p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0685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Hello World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happens when you run “hello” on your system?</a:t>
            </a:r>
          </a:p>
          <a:p>
            <a:pPr lvl="1"/>
            <a:r>
              <a:rPr lang="en-US" dirty="0"/>
              <a:t>And </a:t>
            </a:r>
            <a:r>
              <a:rPr lang="en-US" i="1" dirty="0"/>
              <a:t>why</a:t>
            </a:r>
            <a:r>
              <a:rPr lang="en-US" dirty="0"/>
              <a:t> does it happen?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Goal</a:t>
            </a:r>
            <a:r>
              <a:rPr lang="en-US" dirty="0"/>
              <a:t>: introduce key concepts, terminology, and components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3276600" y="2392895"/>
            <a:ext cx="5181600" cy="252941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* hello world 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endParaRPr lang="en-US" sz="1600" b="1" dirty="0">
              <a:latin typeface="Courier New" pitchFamily="49" charset="0"/>
            </a:endParaRP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(“hello, world\n”);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B8927D-7FA6-4ED8-8B54-2A14CB00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8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Compiling </a:t>
            </a:r>
            <a:r>
              <a:rPr lang="en-US" b="1" dirty="0">
                <a:latin typeface="Courier New" pitchFamily="49" charset="0"/>
              </a:rPr>
              <a:t>hello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Compiling </a:t>
            </a:r>
            <a:r>
              <a:rPr lang="en-US" b="1" dirty="0">
                <a:latin typeface="Courier New" pitchFamily="49" charset="0"/>
              </a:rPr>
              <a:t>hello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GCC is our compiler</a:t>
            </a:r>
          </a:p>
          <a:p>
            <a:pPr eaLnBrk="1" hangingPunct="1"/>
            <a:r>
              <a:rPr lang="en-US" dirty="0"/>
              <a:t>It takes our source code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hello.c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text file containing characters</a:t>
            </a:r>
          </a:p>
          <a:p>
            <a:pPr lvl="1"/>
            <a:r>
              <a:rPr lang="en-US" dirty="0"/>
              <a:t>Text file = readable by humans</a:t>
            </a:r>
          </a:p>
          <a:p>
            <a:pPr eaLnBrk="1" hangingPunct="1"/>
            <a:r>
              <a:rPr lang="en-US" dirty="0"/>
              <a:t>And translates (compiles) it into </a:t>
            </a:r>
            <a:r>
              <a:rPr lang="en-US" b="1" dirty="0"/>
              <a:t>assembly code</a:t>
            </a:r>
          </a:p>
          <a:p>
            <a:pPr lvl="1"/>
            <a:r>
              <a:rPr lang="en-US" dirty="0"/>
              <a:t>A text representation of x86 instructions</a:t>
            </a:r>
          </a:p>
          <a:p>
            <a:pPr lvl="1"/>
            <a:r>
              <a:rPr lang="en-US" dirty="0"/>
              <a:t>Here, not explicitly stored in a file</a:t>
            </a:r>
          </a:p>
          <a:p>
            <a:pPr lvl="1"/>
            <a:r>
              <a:rPr lang="en-US" dirty="0"/>
              <a:t>We’ll be working with assembly a lot this quarter</a:t>
            </a:r>
          </a:p>
          <a:p>
            <a:pPr eaLnBrk="1" hangingPunct="1"/>
            <a:r>
              <a:rPr lang="en-US" dirty="0"/>
              <a:t> Then translates (assembles) that into an executable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binary file containing x86 machine code</a:t>
            </a:r>
          </a:p>
          <a:p>
            <a:pPr lvl="1"/>
            <a:r>
              <a:rPr lang="en-US" dirty="0"/>
              <a:t>Binary file = not meant to be read by humans (but sometimes we have to)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1041400" y="1676400"/>
            <a:ext cx="5181600" cy="27135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gcc</a:t>
            </a:r>
            <a:r>
              <a:rPr lang="en-US" sz="1600" b="1" dirty="0">
                <a:latin typeface="Courier New" pitchFamily="49" charset="0"/>
              </a:rPr>
              <a:t> –o hello </a:t>
            </a:r>
            <a:r>
              <a:rPr lang="en-US" sz="1600" b="1" dirty="0" err="1">
                <a:latin typeface="Courier New" pitchFamily="49" charset="0"/>
              </a:rPr>
              <a:t>hello.c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B2F5B04-FC87-4AED-9A63-C4EF249F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20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What does the shell do?</a:t>
            </a:r>
          </a:p>
          <a:p>
            <a:pPr lvl="1" eaLnBrk="1" hangingPunct="1"/>
            <a:r>
              <a:rPr lang="en-US" dirty="0"/>
              <a:t>Prints a prompt</a:t>
            </a:r>
          </a:p>
          <a:p>
            <a:pPr lvl="1" eaLnBrk="1" hangingPunct="1"/>
            <a:r>
              <a:rPr lang="en-US" dirty="0"/>
              <a:t>Waits for you to type a command</a:t>
            </a:r>
          </a:p>
          <a:p>
            <a:pPr lvl="1" eaLnBrk="1" hangingPunct="1"/>
            <a:r>
              <a:rPr lang="en-US" dirty="0"/>
              <a:t>Then loads and runs 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 program</a:t>
            </a:r>
          </a:p>
          <a:p>
            <a:pPr lvl="1" eaLnBrk="1" hangingPunct="1"/>
            <a:endParaRPr lang="en-US" dirty="0"/>
          </a:p>
          <a:p>
            <a:r>
              <a:rPr lang="en-US" dirty="0"/>
              <a:t>What happens at the hardware level?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2209800" y="2057400"/>
            <a:ext cx="5181600" cy="830484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 ./hello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hello, world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DA1171B-E673-492D-BEDE-2FBF5CB3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01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Hardware organization</a:t>
            </a:r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4" name="Text Box 34"/>
            <p:cNvSpPr txBox="1">
              <a:spLocks noChangeArrowheads="1"/>
            </p:cNvSpPr>
            <p:nvPr/>
          </p:nvSpPr>
          <p:spPr bwMode="auto">
            <a:xfrm>
              <a:off x="341" y="3536"/>
              <a:ext cx="52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Mouse</a:t>
              </a:r>
            </a:p>
          </p:txBody>
        </p:sp>
        <p:sp>
          <p:nvSpPr>
            <p:cNvPr id="26665" name="Text Box 35"/>
            <p:cNvSpPr txBox="1">
              <a:spLocks noChangeArrowheads="1"/>
            </p:cNvSpPr>
            <p:nvPr/>
          </p:nvSpPr>
          <p:spPr bwMode="auto">
            <a:xfrm>
              <a:off x="864" y="3535"/>
              <a:ext cx="700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Keyboard</a:t>
              </a:r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1" y="2739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586804" name="AutoShape 52"/>
          <p:cNvSpPr>
            <a:spLocks noChangeArrowheads="1"/>
          </p:cNvSpPr>
          <p:nvPr/>
        </p:nvSpPr>
        <p:spPr bwMode="auto">
          <a:xfrm>
            <a:off x="5008595" y="1353324"/>
            <a:ext cx="2317750" cy="373876"/>
          </a:xfrm>
          <a:prstGeom prst="wedgeRectCallout">
            <a:avLst>
              <a:gd name="adj1" fmla="val -17303"/>
              <a:gd name="adj2" fmla="val 19263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Buses: transfer data</a:t>
            </a:r>
          </a:p>
        </p:txBody>
      </p:sp>
      <p:sp>
        <p:nvSpPr>
          <p:cNvPr id="586805" name="AutoShape 53"/>
          <p:cNvSpPr>
            <a:spLocks noChangeArrowheads="1"/>
          </p:cNvSpPr>
          <p:nvPr/>
        </p:nvSpPr>
        <p:spPr bwMode="auto">
          <a:xfrm>
            <a:off x="1600201" y="6053666"/>
            <a:ext cx="3563825" cy="665478"/>
          </a:xfrm>
          <a:prstGeom prst="wedgeRectCallout">
            <a:avLst>
              <a:gd name="adj1" fmla="val 8208"/>
              <a:gd name="adj2" fmla="val -104279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 err="1">
                <a:latin typeface="Arial" charset="0"/>
              </a:rPr>
              <a:t>Input/Output</a:t>
            </a:r>
            <a:r>
              <a:rPr lang="en-US" sz="1600" dirty="0">
                <a:latin typeface="Arial" charset="0"/>
              </a:rPr>
              <a:t> (I/O) Devices:</a:t>
            </a:r>
          </a:p>
          <a:p>
            <a:pPr>
              <a:buNone/>
            </a:pPr>
            <a:r>
              <a:rPr lang="en-US" sz="1600" dirty="0">
                <a:latin typeface="Arial" charset="0"/>
              </a:rPr>
              <a:t>System connections to outside world.</a:t>
            </a:r>
          </a:p>
        </p:txBody>
      </p:sp>
      <p:sp>
        <p:nvSpPr>
          <p:cNvPr id="586806" name="AutoShape 54"/>
          <p:cNvSpPr>
            <a:spLocks noChangeArrowheads="1"/>
          </p:cNvSpPr>
          <p:nvPr/>
        </p:nvSpPr>
        <p:spPr bwMode="auto">
          <a:xfrm>
            <a:off x="7504779" y="1270149"/>
            <a:ext cx="3066760" cy="835678"/>
          </a:xfrm>
          <a:prstGeom prst="wedgeRectCallout">
            <a:avLst>
              <a:gd name="adj1" fmla="val -14657"/>
              <a:gd name="adj2" fmla="val 9770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Main mem.: Temporary storage device. Holds both a program and the data it manipulates.</a:t>
            </a:r>
          </a:p>
        </p:txBody>
      </p:sp>
      <p:sp>
        <p:nvSpPr>
          <p:cNvPr id="586807" name="AutoShape 55"/>
          <p:cNvSpPr>
            <a:spLocks noChangeArrowheads="1"/>
          </p:cNvSpPr>
          <p:nvPr/>
        </p:nvSpPr>
        <p:spPr bwMode="auto">
          <a:xfrm>
            <a:off x="2311192" y="1203183"/>
            <a:ext cx="2136775" cy="873126"/>
          </a:xfrm>
          <a:prstGeom prst="wedgeRectCallout">
            <a:avLst>
              <a:gd name="adj1" fmla="val -12502"/>
              <a:gd name="adj2" fmla="val 85892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Processor: Executes instructions stored in main memory</a:t>
            </a:r>
          </a:p>
        </p:txBody>
      </p:sp>
      <p:sp>
        <p:nvSpPr>
          <p:cNvPr id="57" name="AutoShape 53"/>
          <p:cNvSpPr>
            <a:spLocks noChangeArrowheads="1"/>
          </p:cNvSpPr>
          <p:nvPr/>
        </p:nvSpPr>
        <p:spPr bwMode="auto">
          <a:xfrm>
            <a:off x="5232404" y="6002869"/>
            <a:ext cx="1642530" cy="618065"/>
          </a:xfrm>
          <a:prstGeom prst="wedgeRectCallout">
            <a:avLst>
              <a:gd name="adj1" fmla="val 55563"/>
              <a:gd name="adj2" fmla="val -9058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Disk: Persistent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storage device</a:t>
            </a:r>
          </a:p>
        </p:txBody>
      </p: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4C0ABC9F-688A-43C5-8E2B-C609E010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804" grpId="0" animBg="1"/>
      <p:bldP spid="586804" grpId="1" animBg="1"/>
      <p:bldP spid="586805" grpId="0" animBg="1"/>
      <p:bldP spid="586805" grpId="1" animBg="1"/>
      <p:bldP spid="586806" grpId="0" animBg="1"/>
      <p:bldP spid="586806" grpId="1" animBg="1"/>
      <p:bldP spid="586807" grpId="0" animBg="1"/>
      <p:bldP spid="586807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Branden Ghena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Assistant Faculty of Instruction</a:t>
            </a:r>
          </a:p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Undergrad: Michigan Tech</a:t>
            </a:r>
          </a:p>
          <a:p>
            <a:pPr lvl="1"/>
            <a:r>
              <a:rPr lang="en-US" sz="2000" dirty="0"/>
              <a:t>Master’s: University of Michigan</a:t>
            </a:r>
          </a:p>
          <a:p>
            <a:pPr lvl="1"/>
            <a:r>
              <a:rPr lang="en-US" sz="2000" dirty="0"/>
              <a:t>PhD: University of California, Berkeley</a:t>
            </a:r>
          </a:p>
          <a:p>
            <a:r>
              <a:rPr lang="en-US" sz="2400" dirty="0"/>
              <a:t>Research</a:t>
            </a:r>
          </a:p>
          <a:p>
            <a:pPr lvl="1"/>
            <a:r>
              <a:rPr lang="en-US" sz="2000" dirty="0"/>
              <a:t>Resource-constrained sensing systems</a:t>
            </a:r>
          </a:p>
          <a:p>
            <a:pPr lvl="1"/>
            <a:r>
              <a:rPr lang="en-US" sz="2000" dirty="0"/>
              <a:t>Low-energy wireless networks</a:t>
            </a:r>
          </a:p>
          <a:p>
            <a:pPr lvl="1"/>
            <a:r>
              <a:rPr lang="en-US" sz="2000" dirty="0"/>
              <a:t>Embedded operating systems</a:t>
            </a:r>
          </a:p>
          <a:p>
            <a:r>
              <a:rPr lang="en-US" sz="2400" dirty="0"/>
              <a:t>Teaching</a:t>
            </a:r>
          </a:p>
          <a:p>
            <a:pPr lvl="1"/>
            <a:r>
              <a:rPr lang="en-US" sz="2000" dirty="0"/>
              <a:t>Computer Systems</a:t>
            </a:r>
          </a:p>
          <a:p>
            <a:pPr lvl="2"/>
            <a:r>
              <a:rPr lang="en-US" sz="2000" dirty="0"/>
              <a:t>Fundamentals of Computer Programming II</a:t>
            </a:r>
          </a:p>
          <a:p>
            <a:pPr lvl="2"/>
            <a:r>
              <a:rPr lang="en-US" sz="2000" dirty="0"/>
              <a:t>Operating Systems</a:t>
            </a:r>
          </a:p>
          <a:p>
            <a:pPr lvl="2"/>
            <a:r>
              <a:rPr lang="en-US" sz="2000" dirty="0"/>
              <a:t>Microprocessor System Design</a:t>
            </a:r>
          </a:p>
          <a:p>
            <a:pPr lvl="2"/>
            <a:r>
              <a:rPr lang="en-US" sz="2000" dirty="0"/>
              <a:t>Wireless Protocols for the IoT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pic>
        <p:nvPicPr>
          <p:cNvPr id="6" name="Google Shape;146;g5c617d92c5_1_0">
            <a:extLst>
              <a:ext uri="{FF2B5EF4-FFF2-40B4-BE49-F238E27FC236}">
                <a16:creationId xmlns:a16="http://schemas.microsoft.com/office/drawing/2014/main" id="{D2DC6C1D-38E0-4B59-A83C-1DE9328E46DD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040" y="228600"/>
            <a:ext cx="2311192" cy="147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7;g5c617d92c5_1_0">
            <a:extLst>
              <a:ext uri="{FF2B5EF4-FFF2-40B4-BE49-F238E27FC236}">
                <a16:creationId xmlns:a16="http://schemas.microsoft.com/office/drawing/2014/main" id="{0ED34F3A-FDD2-4273-925E-B2168437E6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794" y="228600"/>
            <a:ext cx="2667600" cy="2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458F9-36F1-4269-A022-EE12427AE4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1656" y="4185927"/>
            <a:ext cx="1588738" cy="894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22DA6C-9979-43F5-9EA0-3691FD54C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719" y="3126467"/>
            <a:ext cx="1590675" cy="952500"/>
          </a:xfrm>
          <a:prstGeom prst="rect">
            <a:avLst/>
          </a:prstGeom>
        </p:spPr>
      </p:pic>
      <p:pic>
        <p:nvPicPr>
          <p:cNvPr id="2054" name="Picture 6" descr="Parents' Ultimate Guide to Twitch | Common Sense Media">
            <a:extLst>
              <a:ext uri="{FF2B5EF4-FFF2-40B4-BE49-F238E27FC236}">
                <a16:creationId xmlns:a16="http://schemas.microsoft.com/office/drawing/2014/main" id="{1ED15ED4-DC3C-48B0-AE15-7880A8D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7154" y="5187517"/>
            <a:ext cx="1583240" cy="9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0E3D32B-6636-4A01-97FE-11A7742C3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3417898"/>
            <a:ext cx="2879766" cy="1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150427-B83B-4115-B73A-4A663B32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5581404"/>
            <a:ext cx="590796" cy="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0CCB7-5A4C-4C15-8F91-A1AB4EF52D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040" y="1884181"/>
            <a:ext cx="2514829" cy="1372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013C8-3BEB-403D-AFFD-01F09B8CD64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1397" y="5581405"/>
            <a:ext cx="2063410" cy="590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059812-E4EE-49E5-BFE5-756752BF81F8}"/>
              </a:ext>
            </a:extLst>
          </p:cNvPr>
          <p:cNvSpPr txBox="1"/>
          <p:nvPr/>
        </p:nvSpPr>
        <p:spPr>
          <a:xfrm>
            <a:off x="9989718" y="2722396"/>
            <a:ext cx="15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I love</a:t>
            </a:r>
          </a:p>
        </p:txBody>
      </p:sp>
    </p:spTree>
    <p:extLst>
      <p:ext uri="{BB962C8B-B14F-4D97-AF65-F5344CB8AC3E}">
        <p14:creationId xmlns:p14="http://schemas.microsoft.com/office/powerpoint/2010/main" val="3885365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4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106" name="Text Box 58"/>
          <p:cNvSpPr txBox="1">
            <a:spLocks noChangeArrowheads="1"/>
          </p:cNvSpPr>
          <p:nvPr/>
        </p:nvSpPr>
        <p:spPr bwMode="auto">
          <a:xfrm>
            <a:off x="8944167" y="2531765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2371518" y="5953311"/>
            <a:ext cx="243451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Helvetica" pitchFamily="34" charset="0"/>
              </a:rPr>
              <a:t>User types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464183" y="2980273"/>
            <a:ext cx="2834585" cy="2230876"/>
            <a:chOff x="1957115" y="3037416"/>
            <a:chExt cx="2834585" cy="2230876"/>
          </a:xfrm>
        </p:grpSpPr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 flipV="1">
              <a:off x="1957115" y="4678609"/>
              <a:ext cx="372972" cy="5896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V="1">
              <a:off x="1957115" y="4088926"/>
              <a:ext cx="0" cy="5896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1957115" y="4088926"/>
              <a:ext cx="28345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 flipV="1">
              <a:off x="4791700" y="3056980"/>
              <a:ext cx="0" cy="10319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H="1" flipV="1">
              <a:off x="2455332" y="3037416"/>
              <a:ext cx="2336367" cy="195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" name="Line 57"/>
          <p:cNvSpPr>
            <a:spLocks noChangeShapeType="1"/>
          </p:cNvSpPr>
          <p:nvPr/>
        </p:nvSpPr>
        <p:spPr bwMode="auto">
          <a:xfrm>
            <a:off x="4003276" y="2863371"/>
            <a:ext cx="42518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61"/>
          <p:cNvSpPr>
            <a:spLocks noChangeArrowheads="1"/>
          </p:cNvSpPr>
          <p:nvPr/>
        </p:nvSpPr>
        <p:spPr bwMode="auto">
          <a:xfrm>
            <a:off x="6330902" y="1289051"/>
            <a:ext cx="375295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Reading the </a:t>
            </a:r>
            <a:r>
              <a:rPr lang="en-US" b="1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./hello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 command </a:t>
            </a:r>
            <a:br>
              <a:rPr lang="en-US" b="1" dirty="0">
                <a:solidFill>
                  <a:srgbClr val="FF0000"/>
                </a:solidFill>
                <a:latin typeface="Arial" charset="0"/>
              </a:rPr>
            </a:br>
            <a:r>
              <a:rPr lang="en-US" b="1" dirty="0">
                <a:solidFill>
                  <a:srgbClr val="FF0000"/>
                </a:solidFill>
                <a:latin typeface="Arial" charset="0"/>
              </a:rPr>
              <a:t>from the keyboard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ACE82854-82A4-42D1-A692-C37B5A7D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2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</p:grpSp>
      <p:sp>
        <p:nvSpPr>
          <p:cNvPr id="39" name="Rectangle 57"/>
          <p:cNvSpPr>
            <a:spLocks noChangeArrowheads="1"/>
          </p:cNvSpPr>
          <p:nvPr/>
        </p:nvSpPr>
        <p:spPr bwMode="auto">
          <a:xfrm>
            <a:off x="6341325" y="1371601"/>
            <a:ext cx="356700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Shell program loads the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executable into main memory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71685" y="2977098"/>
            <a:ext cx="1935163" cy="2924175"/>
            <a:chOff x="4781550" y="3248025"/>
            <a:chExt cx="1935163" cy="2924175"/>
          </a:xfrm>
        </p:grpSpPr>
        <p:sp>
          <p:nvSpPr>
            <p:cNvPr id="42" name="Line 51"/>
            <p:cNvSpPr>
              <a:spLocks noChangeShapeType="1"/>
            </p:cNvSpPr>
            <p:nvPr/>
          </p:nvSpPr>
          <p:spPr bwMode="auto">
            <a:xfrm flipV="1">
              <a:off x="4781550" y="3248025"/>
              <a:ext cx="0" cy="10223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 flipV="1">
              <a:off x="5897563" y="4270375"/>
              <a:ext cx="0" cy="190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 flipH="1">
              <a:off x="4781550" y="4270375"/>
              <a:ext cx="11160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4781550" y="3248025"/>
              <a:ext cx="19351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9053513" y="2853803"/>
            <a:ext cx="138588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b="1" i="1" dirty="0">
                <a:latin typeface="Helvetica" pitchFamily="34" charset="0"/>
              </a:rPr>
              <a:t> code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114800" y="3014133"/>
            <a:ext cx="914400" cy="914400"/>
          </a:xfrm>
          <a:prstGeom prst="lin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4106334" y="3033186"/>
            <a:ext cx="3166533" cy="1951564"/>
            <a:chOff x="2582333" y="3033186"/>
            <a:chExt cx="3166533" cy="1951564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2582333" y="3047999"/>
              <a:ext cx="2082800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4643965" y="3033186"/>
              <a:ext cx="0" cy="1049864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4622802" y="4076700"/>
              <a:ext cx="1117598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5746750" y="4049187"/>
              <a:ext cx="2116" cy="935563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67" name="Text Box 58"/>
          <p:cNvSpPr txBox="1">
            <a:spLocks noChangeArrowheads="1"/>
          </p:cNvSpPr>
          <p:nvPr/>
        </p:nvSpPr>
        <p:spPr bwMode="auto">
          <a:xfrm>
            <a:off x="8944168" y="2531765"/>
            <a:ext cx="104868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sp>
        <p:nvSpPr>
          <p:cNvPr id="68" name="Text Box 50"/>
          <p:cNvSpPr txBox="1">
            <a:spLocks noChangeArrowheads="1"/>
          </p:cNvSpPr>
          <p:nvPr/>
        </p:nvSpPr>
        <p:spPr bwMode="auto">
          <a:xfrm>
            <a:off x="7641870" y="5536291"/>
            <a:ext cx="190789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i="1" dirty="0">
                <a:latin typeface="Helvetica" pitchFamily="34" charset="0"/>
              </a:rPr>
              <a:t> executable </a:t>
            </a:r>
          </a:p>
          <a:p>
            <a:pPr algn="ctr" eaLnBrk="0" hangingPunct="0">
              <a:buNone/>
            </a:pPr>
            <a:r>
              <a:rPr lang="en-US" sz="1600" i="1" dirty="0">
                <a:latin typeface="Helvetica" pitchFamily="34" charset="0"/>
              </a:rPr>
              <a:t>stored on disk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5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139CE29D-70B1-4BF4-BA62-5BF7826F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2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42" name="Line 53"/>
          <p:cNvSpPr>
            <a:spLocks noChangeShapeType="1"/>
          </p:cNvSpPr>
          <p:nvPr/>
        </p:nvSpPr>
        <p:spPr bwMode="auto">
          <a:xfrm>
            <a:off x="4037542" y="2909893"/>
            <a:ext cx="42386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4246563" y="5883280"/>
            <a:ext cx="168751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Helvetica" pitchFamily="34" charset="0"/>
              </a:rPr>
              <a:t>"</a:t>
            </a:r>
            <a:r>
              <a:rPr lang="en-US" sz="1600" b="1" i="1" dirty="0" err="1">
                <a:latin typeface="Helvetica" pitchFamily="34" charset="0"/>
              </a:rPr>
              <a:t>hello,world</a:t>
            </a:r>
            <a:r>
              <a:rPr lang="en-US" sz="1600" b="1" i="1" dirty="0">
                <a:latin typeface="Helvetica" pitchFamily="34" charset="0"/>
              </a:rPr>
              <a:t>\n"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64000" y="3057531"/>
            <a:ext cx="2193926" cy="2516188"/>
            <a:chOff x="2540000" y="3057531"/>
            <a:chExt cx="2193926" cy="2516188"/>
          </a:xfrm>
        </p:grpSpPr>
        <p:sp>
          <p:nvSpPr>
            <p:cNvPr id="39" name="Line 50"/>
            <p:cNvSpPr>
              <a:spLocks noChangeShapeType="1"/>
            </p:cNvSpPr>
            <p:nvPr/>
          </p:nvSpPr>
          <p:spPr bwMode="auto">
            <a:xfrm flipV="1">
              <a:off x="4733926" y="3057531"/>
              <a:ext cx="0" cy="9620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 flipV="1">
              <a:off x="3544889" y="4019556"/>
              <a:ext cx="0" cy="155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 flipH="1">
              <a:off x="3544889" y="4019556"/>
              <a:ext cx="11890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 flipH="1">
              <a:off x="2540000" y="3057531"/>
              <a:ext cx="2193926" cy="74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5474850" y="1363663"/>
            <a:ext cx="5147563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The processor reads the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 code,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executes instructions, and displays “hello…”</a:t>
            </a:r>
          </a:p>
        </p:txBody>
      </p:sp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9053513" y="2853803"/>
            <a:ext cx="138588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b="1" i="1" dirty="0">
                <a:latin typeface="Helvetica" pitchFamily="34" charset="0"/>
              </a:rPr>
              <a:t> code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8944168" y="2531765"/>
            <a:ext cx="104868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87B8B997-1766-4B62-8FE9-B21525F3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Operating system</a:t>
            </a:r>
          </a:p>
        </p:txBody>
      </p:sp>
      <p:sp>
        <p:nvSpPr>
          <p:cNvPr id="33797" name="Rectangle 1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Neither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 nor our shell interfaced with the hardware directly</a:t>
            </a:r>
          </a:p>
          <a:p>
            <a:pPr lvl="1"/>
            <a:r>
              <a:rPr lang="en-US" dirty="0"/>
              <a:t>All interactions were mediated by the </a:t>
            </a:r>
            <a:r>
              <a:rPr lang="en-US" b="1" i="1" dirty="0"/>
              <a:t>operating system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i="1" dirty="0"/>
              <a:t>Operating system</a:t>
            </a:r>
            <a:r>
              <a:rPr lang="en-US" dirty="0"/>
              <a:t>: a layer of software interposed between the application program and the hardware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Primary goals</a:t>
            </a:r>
          </a:p>
          <a:p>
            <a:pPr lvl="1" eaLnBrk="1" hangingPunct="1"/>
            <a:r>
              <a:rPr lang="en-US" dirty="0"/>
              <a:t>Protect resources from misuse by applications</a:t>
            </a:r>
          </a:p>
          <a:p>
            <a:pPr lvl="1" eaLnBrk="1" hangingPunct="1"/>
            <a:r>
              <a:rPr lang="en-US" dirty="0"/>
              <a:t>Provide simple and uniform mechanisms for manipulating hardware devices</a:t>
            </a:r>
          </a:p>
          <a:p>
            <a:pPr lvl="1" eaLnBrk="1" hangingPunct="1"/>
            <a:r>
              <a:rPr lang="en-US" dirty="0"/>
              <a:t>Manage sharing of resources between applications</a:t>
            </a:r>
          </a:p>
        </p:txBody>
      </p:sp>
      <p:grpSp>
        <p:nvGrpSpPr>
          <p:cNvPr id="33798" name="Group 13"/>
          <p:cNvGrpSpPr>
            <a:grpSpLocks/>
          </p:cNvGrpSpPr>
          <p:nvPr/>
        </p:nvGrpSpPr>
        <p:grpSpPr bwMode="auto">
          <a:xfrm>
            <a:off x="1854200" y="3340100"/>
            <a:ext cx="6345238" cy="1143000"/>
            <a:chOff x="608" y="1720"/>
            <a:chExt cx="3997" cy="72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608" y="1720"/>
              <a:ext cx="316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Application programs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608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Processor 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64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Main memory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2720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I/O devices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608" y="1960"/>
              <a:ext cx="316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Operating system</a:t>
              </a:r>
            </a:p>
          </p:txBody>
        </p:sp>
        <p:sp>
          <p:nvSpPr>
            <p:cNvPr id="33804" name="AutoShape 9"/>
            <p:cNvSpPr>
              <a:spLocks/>
            </p:cNvSpPr>
            <p:nvPr/>
          </p:nvSpPr>
          <p:spPr bwMode="auto">
            <a:xfrm>
              <a:off x="3824" y="1720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AutoShape 10"/>
            <p:cNvSpPr>
              <a:spLocks/>
            </p:cNvSpPr>
            <p:nvPr/>
          </p:nvSpPr>
          <p:spPr bwMode="auto">
            <a:xfrm>
              <a:off x="3824" y="2200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11"/>
            <p:cNvSpPr txBox="1">
              <a:spLocks noChangeArrowheads="1"/>
            </p:cNvSpPr>
            <p:nvPr/>
          </p:nvSpPr>
          <p:spPr bwMode="auto">
            <a:xfrm>
              <a:off x="3934" y="1816"/>
              <a:ext cx="62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Software</a:t>
              </a:r>
            </a:p>
          </p:txBody>
        </p:sp>
        <p:sp>
          <p:nvSpPr>
            <p:cNvPr id="33807" name="Text Box 12"/>
            <p:cNvSpPr txBox="1">
              <a:spLocks noChangeArrowheads="1"/>
            </p:cNvSpPr>
            <p:nvPr/>
          </p:nvSpPr>
          <p:spPr bwMode="auto">
            <a:xfrm>
              <a:off x="3935" y="2200"/>
              <a:ext cx="67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Hardware</a:t>
              </a:r>
            </a:p>
          </p:txBody>
        </p:sp>
      </p:grp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685471-FAA2-4B69-B093-2C3BB456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73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computer system is more than just HW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intertwined hardware and software that must cooperate to achieve the end goal – running applications</a:t>
            </a:r>
          </a:p>
          <a:p>
            <a:pPr lvl="1"/>
            <a:r>
              <a:rPr lang="en-US" b="1" dirty="0"/>
              <a:t>Hardware</a:t>
            </a:r>
            <a:r>
              <a:rPr lang="en-US" dirty="0"/>
              <a:t>: expensive, fast, immutable</a:t>
            </a:r>
          </a:p>
          <a:p>
            <a:pPr lvl="1"/>
            <a:r>
              <a:rPr lang="en-US" b="1" dirty="0"/>
              <a:t>Software</a:t>
            </a:r>
            <a:r>
              <a:rPr lang="en-US" dirty="0"/>
              <a:t>: cheap (comparatively), flexible, easily changed</a:t>
            </a:r>
          </a:p>
          <a:p>
            <a:pPr lvl="1"/>
            <a:r>
              <a:rPr lang="en-US" dirty="0"/>
              <a:t>Different tradeoffs</a:t>
            </a:r>
          </a:p>
          <a:p>
            <a:pPr lvl="2"/>
            <a:r>
              <a:rPr lang="en-US" dirty="0"/>
              <a:t>So we’ll use them for different roles!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rest of the course will expand on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0A087-3C65-4688-896D-B392B073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33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5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  <a:p>
            <a:endParaRPr lang="en-US" b="1" dirty="0"/>
          </a:p>
          <a:p>
            <a:pPr lvl="1"/>
            <a:r>
              <a:rPr lang="en-US" dirty="0"/>
              <a:t>The user typing (seconds)</a:t>
            </a:r>
          </a:p>
          <a:p>
            <a:pPr lvl="2"/>
            <a:r>
              <a:rPr lang="en-US" dirty="0"/>
              <a:t>Maybe that’s cheating and we should start after they hit enter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4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  <a:p>
            <a:endParaRPr lang="en-US" b="1" dirty="0"/>
          </a:p>
          <a:p>
            <a:pPr lvl="1"/>
            <a:r>
              <a:rPr lang="en-US" dirty="0"/>
              <a:t>The user typing (seconds)</a:t>
            </a:r>
          </a:p>
          <a:p>
            <a:pPr lvl="2"/>
            <a:r>
              <a:rPr lang="en-US" dirty="0"/>
              <a:t>Maybe that’s cheating and we should start after they hit enter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Almost certainly loading the program from disk (milliseconds)</a:t>
            </a:r>
          </a:p>
          <a:p>
            <a:pPr lvl="2"/>
            <a:r>
              <a:rPr lang="en-US" dirty="0"/>
              <a:t>Possibly sending text to graphics (microseconds – milliseconds)</a:t>
            </a:r>
          </a:p>
          <a:p>
            <a:pPr lvl="2"/>
            <a:r>
              <a:rPr lang="en-US" dirty="0"/>
              <a:t>Definitely not executing the code (nanoseconds – microseconds)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64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endParaRPr lang="en-US" dirty="0"/>
          </a:p>
          <a:p>
            <a:r>
              <a:rPr lang="en-US" dirty="0"/>
              <a:t>Logistics</a:t>
            </a:r>
          </a:p>
          <a:p>
            <a:endParaRPr lang="en-US" dirty="0"/>
          </a:p>
          <a:p>
            <a:r>
              <a:rPr lang="en-US" dirty="0"/>
              <a:t>Running a program</a:t>
            </a:r>
          </a:p>
          <a:p>
            <a:endParaRPr lang="en-US" dirty="0"/>
          </a:p>
          <a:p>
            <a:r>
              <a:rPr lang="en-US" b="1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58461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position of a </a:t>
            </a:r>
            <a:r>
              <a:rPr lang="en-US" i="1" dirty="0"/>
              <a:t>numeral</a:t>
            </a:r>
            <a:r>
              <a:rPr lang="en-US" dirty="0"/>
              <a:t> (e.g., digit) determines its contribution to the overall number</a:t>
            </a:r>
          </a:p>
          <a:p>
            <a:pPr lvl="1"/>
            <a:r>
              <a:rPr lang="en-US" dirty="0"/>
              <a:t>Makes arithmetic simple (compared to, say, roman numerals)</a:t>
            </a:r>
          </a:p>
          <a:p>
            <a:pPr lvl="1"/>
            <a:r>
              <a:rPr lang="en-US" dirty="0"/>
              <a:t>Any number has one canonical representation</a:t>
            </a:r>
          </a:p>
          <a:p>
            <a:endParaRPr lang="en-US" dirty="0"/>
          </a:p>
          <a:p>
            <a:r>
              <a:rPr lang="en-US" dirty="0"/>
              <a:t>Example: base 10</a:t>
            </a:r>
          </a:p>
          <a:p>
            <a:pPr lvl="1"/>
            <a:r>
              <a:rPr lang="en-US" dirty="0"/>
              <a:t>10456</a:t>
            </a:r>
            <a:r>
              <a:rPr lang="en-US" baseline="-25000" dirty="0"/>
              <a:t>10</a:t>
            </a:r>
            <a:r>
              <a:rPr lang="en-US" dirty="0"/>
              <a:t> = 1*10</a:t>
            </a:r>
            <a:r>
              <a:rPr lang="en-US" baseline="30000" dirty="0"/>
              <a:t>4</a:t>
            </a:r>
            <a:r>
              <a:rPr lang="en-US" dirty="0"/>
              <a:t> + 0*10</a:t>
            </a:r>
            <a:r>
              <a:rPr lang="en-US" baseline="30000" dirty="0"/>
              <a:t>3</a:t>
            </a:r>
            <a:r>
              <a:rPr lang="en-US" dirty="0"/>
              <a:t> + 4*10</a:t>
            </a:r>
            <a:r>
              <a:rPr lang="en-US" baseline="30000" dirty="0"/>
              <a:t>2</a:t>
            </a:r>
            <a:r>
              <a:rPr lang="en-US" dirty="0"/>
              <a:t> + 5*10</a:t>
            </a:r>
            <a:r>
              <a:rPr lang="en-US" baseline="30000" dirty="0"/>
              <a:t>1</a:t>
            </a:r>
            <a:r>
              <a:rPr lang="en-US" dirty="0"/>
              <a:t> + 6*10</a:t>
            </a:r>
            <a:r>
              <a:rPr lang="en-US" baseline="30000" dirty="0"/>
              <a:t>0</a:t>
            </a:r>
          </a:p>
          <a:p>
            <a:endParaRPr lang="en-US" dirty="0"/>
          </a:p>
          <a:p>
            <a:r>
              <a:rPr lang="en-US" dirty="0"/>
              <a:t>Other bases are also possible</a:t>
            </a:r>
          </a:p>
          <a:p>
            <a:pPr lvl="1"/>
            <a:r>
              <a:rPr lang="en-US" dirty="0"/>
              <a:t>Base 2: 10010010</a:t>
            </a:r>
            <a:r>
              <a:rPr lang="en-US" baseline="-25000" dirty="0"/>
              <a:t>2</a:t>
            </a:r>
            <a:r>
              <a:rPr lang="en-US" dirty="0"/>
              <a:t> = 1*2</a:t>
            </a:r>
            <a:r>
              <a:rPr lang="en-US" baseline="30000" dirty="0"/>
              <a:t>7</a:t>
            </a:r>
            <a:r>
              <a:rPr lang="en-US" dirty="0"/>
              <a:t> + 1*2</a:t>
            </a:r>
            <a:r>
              <a:rPr lang="en-US" baseline="30000" dirty="0"/>
              <a:t>4</a:t>
            </a:r>
            <a:r>
              <a:rPr lang="en-US" dirty="0"/>
              <a:t> + 1*2</a:t>
            </a:r>
            <a:r>
              <a:rPr lang="en-US" baseline="30000" dirty="0"/>
              <a:t>1</a:t>
            </a:r>
            <a:r>
              <a:rPr lang="en-US" dirty="0"/>
              <a:t> = 146</a:t>
            </a:r>
            <a:r>
              <a:rPr lang="en-US" baseline="-25000" dirty="0"/>
              <a:t>10</a:t>
            </a:r>
            <a:endParaRPr lang="en-US" dirty="0"/>
          </a:p>
          <a:p>
            <a:pPr lvl="1"/>
            <a:r>
              <a:rPr lang="en-US" dirty="0"/>
              <a:t>Base 60, used by the Babylonians</a:t>
            </a:r>
          </a:p>
          <a:p>
            <a:pPr lvl="2"/>
            <a:r>
              <a:rPr lang="en-US" dirty="0"/>
              <a:t>The source of 60 seconds in a minute, 60 minutes in an hour</a:t>
            </a:r>
          </a:p>
          <a:p>
            <a:pPr lvl="2"/>
            <a:r>
              <a:rPr lang="en-US" dirty="0"/>
              <a:t>And 360 degrees in a circle</a:t>
            </a:r>
          </a:p>
          <a:p>
            <a:pPr lvl="1"/>
            <a:r>
              <a:rPr lang="en-US" dirty="0"/>
              <a:t>Base 20, used by the Maya and </a:t>
            </a:r>
            <a:r>
              <a:rPr lang="en-US" dirty="0" err="1"/>
              <a:t>Gauls</a:t>
            </a:r>
            <a:r>
              <a:rPr lang="en-US" dirty="0"/>
              <a:t> (bits remain in French today)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theme and goals of the course</a:t>
            </a:r>
          </a:p>
          <a:p>
            <a:endParaRPr lang="en-US" dirty="0"/>
          </a:p>
          <a:p>
            <a:r>
              <a:rPr lang="en-US" dirty="0"/>
              <a:t>Describe how this class is going to function</a:t>
            </a:r>
          </a:p>
          <a:p>
            <a:endParaRPr lang="en-US" dirty="0"/>
          </a:p>
          <a:p>
            <a:r>
              <a:rPr lang="en-US" dirty="0"/>
              <a:t>Discuss how a computer system works at a high level</a:t>
            </a:r>
          </a:p>
          <a:p>
            <a:endParaRPr lang="en-US" dirty="0"/>
          </a:p>
          <a:p>
            <a:r>
              <a:rPr lang="en-US" dirty="0"/>
              <a:t>Begin exploring how computers represent information with bits and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2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We’ll use base 2 a </a:t>
            </a:r>
            <a:r>
              <a:rPr lang="en-US" b="1" i="1" dirty="0"/>
              <a:t>LOT</a:t>
            </a:r>
          </a:p>
          <a:p>
            <a:r>
              <a:rPr lang="en-US" dirty="0"/>
              <a:t>Let’s convert 134</a:t>
            </a:r>
            <a:r>
              <a:rPr lang="en-US" baseline="-25000" dirty="0"/>
              <a:t>10</a:t>
            </a:r>
            <a:r>
              <a:rPr lang="en-US" dirty="0"/>
              <a:t> to base 2</a:t>
            </a:r>
          </a:p>
          <a:p>
            <a:r>
              <a:rPr lang="en-US" dirty="0"/>
              <a:t>We need to decompose 134</a:t>
            </a:r>
            <a:r>
              <a:rPr lang="en-US" baseline="-25000" dirty="0"/>
              <a:t>10 </a:t>
            </a:r>
            <a:r>
              <a:rPr lang="en-US" dirty="0"/>
              <a:t>into a sum of powers of 2</a:t>
            </a:r>
          </a:p>
          <a:p>
            <a:pPr lvl="1"/>
            <a:r>
              <a:rPr lang="en-US" dirty="0"/>
              <a:t>Start with the largest power of 2 that is smaller or equal to 134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Subtract it, then repeat the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5806" y="3429000"/>
            <a:ext cx="3669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128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= 6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5806" y="3906798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4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806" y="4419600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800" y="5049798"/>
            <a:ext cx="899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×128 + 0×64 + 0×32 + 0×16 + 0×8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×4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 + 0×1</a:t>
            </a:r>
            <a:endParaRPr lang="en-US" sz="2800" baseline="30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801" y="610641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10000110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90DCA-A439-984B-B4C9-8ABFD87C31C0}"/>
              </a:ext>
            </a:extLst>
          </p:cNvPr>
          <p:cNvSpPr txBox="1"/>
          <p:nvPr/>
        </p:nvSpPr>
        <p:spPr>
          <a:xfrm>
            <a:off x="1701800" y="5583198"/>
            <a:ext cx="905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D5F8AE-CFA7-4425-A913-4FED46F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computers use Base 2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electronic implementation</a:t>
            </a:r>
          </a:p>
          <a:p>
            <a:pPr lvl="1"/>
            <a:r>
              <a:rPr lang="en-US" dirty="0"/>
              <a:t>Easy to store with bi-stable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Straightforward implementation of arithmetic functions</a:t>
            </a:r>
          </a:p>
          <a:p>
            <a:pPr lvl="1"/>
            <a:endParaRPr lang="en-US" dirty="0"/>
          </a:p>
          <a:p>
            <a:r>
              <a:rPr lang="en-US" dirty="0"/>
              <a:t>(Pretty much) all computers use base 2</a:t>
            </a:r>
            <a:endParaRPr lang="en-US" sz="2400" dirty="0"/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741194" y="2362993"/>
            <a:ext cx="6705600" cy="2132013"/>
            <a:chOff x="192" y="2400"/>
            <a:chExt cx="4320" cy="1391"/>
          </a:xfrm>
        </p:grpSpPr>
        <p:sp>
          <p:nvSpPr>
            <p:cNvPr id="592901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3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/>
              <a:ahLst/>
              <a:cxnLst>
                <a:cxn ang="0">
                  <a:pos x="0" y="706"/>
                </a:cxn>
                <a:cxn ang="0">
                  <a:pos x="157" y="653"/>
                </a:cxn>
                <a:cxn ang="0">
                  <a:pos x="294" y="643"/>
                </a:cxn>
                <a:cxn ang="0">
                  <a:pos x="547" y="685"/>
                </a:cxn>
                <a:cxn ang="0">
                  <a:pos x="768" y="653"/>
                </a:cxn>
                <a:cxn ang="0">
                  <a:pos x="894" y="632"/>
                </a:cxn>
                <a:cxn ang="0">
                  <a:pos x="1021" y="664"/>
                </a:cxn>
                <a:cxn ang="0">
                  <a:pos x="1178" y="674"/>
                </a:cxn>
                <a:cxn ang="0">
                  <a:pos x="1273" y="664"/>
                </a:cxn>
                <a:cxn ang="0">
                  <a:pos x="1305" y="653"/>
                </a:cxn>
                <a:cxn ang="0">
                  <a:pos x="1347" y="569"/>
                </a:cxn>
                <a:cxn ang="0">
                  <a:pos x="1463" y="253"/>
                </a:cxn>
                <a:cxn ang="0">
                  <a:pos x="1547" y="116"/>
                </a:cxn>
                <a:cxn ang="0">
                  <a:pos x="1642" y="53"/>
                </a:cxn>
                <a:cxn ang="0">
                  <a:pos x="1831" y="21"/>
                </a:cxn>
                <a:cxn ang="0">
                  <a:pos x="2031" y="32"/>
                </a:cxn>
                <a:cxn ang="0">
                  <a:pos x="2073" y="42"/>
                </a:cxn>
                <a:cxn ang="0">
                  <a:pos x="2252" y="11"/>
                </a:cxn>
                <a:cxn ang="0">
                  <a:pos x="2315" y="42"/>
                </a:cxn>
                <a:cxn ang="0">
                  <a:pos x="2389" y="53"/>
                </a:cxn>
                <a:cxn ang="0">
                  <a:pos x="2557" y="42"/>
                </a:cxn>
                <a:cxn ang="0">
                  <a:pos x="2620" y="64"/>
                </a:cxn>
                <a:cxn ang="0">
                  <a:pos x="2715" y="11"/>
                </a:cxn>
                <a:cxn ang="0">
                  <a:pos x="2768" y="0"/>
                </a:cxn>
                <a:cxn ang="0">
                  <a:pos x="3041" y="411"/>
                </a:cxn>
                <a:cxn ang="0">
                  <a:pos x="3157" y="643"/>
                </a:cxn>
                <a:cxn ang="0">
                  <a:pos x="3347" y="716"/>
                </a:cxn>
                <a:cxn ang="0">
                  <a:pos x="3441" y="706"/>
                </a:cxn>
                <a:cxn ang="0">
                  <a:pos x="3462" y="674"/>
                </a:cxn>
                <a:cxn ang="0">
                  <a:pos x="3578" y="653"/>
                </a:cxn>
              </a:cxnLst>
              <a:rect l="0" t="0" r="r" b="b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4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0.0V</a:t>
              </a:r>
            </a:p>
          </p:txBody>
        </p:sp>
        <p:sp>
          <p:nvSpPr>
            <p:cNvPr id="592907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0.5V</a:t>
              </a:r>
            </a:p>
          </p:txBody>
        </p:sp>
        <p:sp>
          <p:nvSpPr>
            <p:cNvPr id="592908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2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2.8V</a:t>
              </a:r>
            </a:p>
          </p:txBody>
        </p: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3.3V</a:t>
              </a:r>
            </a:p>
          </p:txBody>
        </p:sp>
        <p:sp>
          <p:nvSpPr>
            <p:cNvPr id="592910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4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18" name="Text Box 22"/>
            <p:cNvSpPr txBox="1">
              <a:spLocks noChangeArrowheads="1"/>
            </p:cNvSpPr>
            <p:nvPr/>
          </p:nvSpPr>
          <p:spPr bwMode="auto">
            <a:xfrm>
              <a:off x="2832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592919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20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1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3C6DD5A-5418-4A9D-A381-BCF311A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04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computers use Base 10?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8345905" cy="5029200"/>
          </a:xfrm>
        </p:spPr>
        <p:txBody>
          <a:bodyPr>
            <a:normAutofit/>
          </a:bodyPr>
          <a:lstStyle/>
          <a:p>
            <a:r>
              <a:rPr lang="en-US" dirty="0"/>
              <a:t>Because implementing it electronically is a pain</a:t>
            </a:r>
          </a:p>
          <a:p>
            <a:pPr lvl="1"/>
            <a:r>
              <a:rPr lang="en-US" dirty="0"/>
              <a:t>Hard to store</a:t>
            </a:r>
          </a:p>
          <a:p>
            <a:pPr lvl="2"/>
            <a:r>
              <a:rPr lang="en-US" sz="2000" dirty="0"/>
              <a:t>ENIAC (first general-purpose electronic computer) </a:t>
            </a:r>
            <a:br>
              <a:rPr lang="en-US" sz="2000" dirty="0"/>
            </a:br>
            <a:r>
              <a:rPr lang="en-US" sz="2000" dirty="0"/>
              <a:t>used 10 vacuum tubes / digit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Hard to transmit</a:t>
            </a:r>
          </a:p>
          <a:p>
            <a:pPr lvl="2"/>
            <a:r>
              <a:rPr lang="en-US" sz="2000" dirty="0"/>
              <a:t>Need high precision to encode</a:t>
            </a:r>
            <a:br>
              <a:rPr lang="en-US" sz="2000" dirty="0"/>
            </a:br>
            <a:r>
              <a:rPr lang="en-US" sz="2000" dirty="0"/>
              <a:t>10 signal levels on single wire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Messy to implement digital logic functions</a:t>
            </a:r>
          </a:p>
          <a:p>
            <a:pPr lvl="2"/>
            <a:r>
              <a:rPr lang="en-US" sz="2000" dirty="0"/>
              <a:t>Addition, multiplication, etc.</a:t>
            </a:r>
          </a:p>
        </p:txBody>
      </p:sp>
      <p:pic>
        <p:nvPicPr>
          <p:cNvPr id="5918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0" y="2574131"/>
            <a:ext cx="4114800" cy="31408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AF3A8EC-5F30-4D95-94DF-FF9A07A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Writing long sequences of 0s and 1s is tedious and error-prone</a:t>
            </a:r>
          </a:p>
          <a:p>
            <a:pPr lvl="1"/>
            <a:r>
              <a:rPr lang="en-US" dirty="0"/>
              <a:t>And takes up a lot of space on a page!</a:t>
            </a:r>
          </a:p>
          <a:p>
            <a:r>
              <a:rPr lang="en-US" dirty="0"/>
              <a:t>So we’ll often use base 16 (also called </a:t>
            </a:r>
            <a:r>
              <a:rPr lang="en-US" i="1" dirty="0"/>
              <a:t>hexadecimal</a:t>
            </a:r>
            <a:r>
              <a:rPr lang="en-US" dirty="0"/>
              <a:t>)</a:t>
            </a:r>
          </a:p>
          <a:p>
            <a:r>
              <a:rPr lang="en-US" dirty="0"/>
              <a:t>16 = 2</a:t>
            </a:r>
            <a:r>
              <a:rPr lang="en-US" baseline="30000" dirty="0"/>
              <a:t>4</a:t>
            </a:r>
            <a:r>
              <a:rPr lang="en-US" dirty="0"/>
              <a:t>, so every group of 4 bits becomes a hexadecimal digit (or </a:t>
            </a:r>
            <a:r>
              <a:rPr lang="en-US" i="1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we have a number of bits not divisible by 4, add 0s on the left (always ok, just like base 10)</a:t>
            </a:r>
          </a:p>
          <a:p>
            <a:r>
              <a:rPr lang="en-US" dirty="0"/>
              <a:t>Base 2 = 2 symbols (0, 1)</a:t>
            </a:r>
            <a:br>
              <a:rPr lang="en-US" dirty="0"/>
            </a:br>
            <a:r>
              <a:rPr lang="en-US" dirty="0"/>
              <a:t>Base 10 = 10 symbols (0-9)</a:t>
            </a:r>
            <a:br>
              <a:rPr lang="en-US" dirty="0"/>
            </a:br>
            <a:r>
              <a:rPr lang="en-US" dirty="0"/>
              <a:t>Base 16, need 16 symbols</a:t>
            </a:r>
          </a:p>
          <a:p>
            <a:pPr lvl="1"/>
            <a:r>
              <a:rPr lang="en-US" dirty="0"/>
              <a:t>Use letters A-F once we run out of decimal digits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61785"/>
              </p:ext>
            </p:extLst>
          </p:nvPr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362076" y="6015336"/>
            <a:ext cx="4352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2400" dirty="0"/>
              <a:t> 1 0 1 0 0 1 0 1 1 1 1 0 1 1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80484" y="6019801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0x297B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791200" y="62484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514600" y="6019800"/>
            <a:ext cx="2082800" cy="533400"/>
            <a:chOff x="1219200" y="5105400"/>
            <a:chExt cx="1693334" cy="533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912534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0574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12192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412082" y="6015336"/>
            <a:ext cx="64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65784" y="6040515"/>
            <a:ext cx="3205160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“0x” prefix = it’s in hex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bit doesn’t hold much information</a:t>
            </a:r>
          </a:p>
          <a:p>
            <a:pPr lvl="1"/>
            <a:r>
              <a:rPr lang="en-US" dirty="0"/>
              <a:t>Only two possible values: 0 and 1</a:t>
            </a:r>
          </a:p>
          <a:p>
            <a:pPr lvl="1"/>
            <a:r>
              <a:rPr lang="en-US" dirty="0"/>
              <a:t>So we’ll typically work with larger groups of bits</a:t>
            </a:r>
          </a:p>
          <a:p>
            <a:pPr lvl="1"/>
            <a:endParaRPr lang="en-US" dirty="0"/>
          </a:p>
          <a:p>
            <a:r>
              <a:rPr lang="en-US" dirty="0"/>
              <a:t>For convenience, we’ll refer to groups of 8 bits as </a:t>
            </a:r>
            <a:r>
              <a:rPr lang="en-US" b="1" i="1" dirty="0"/>
              <a:t>bytes</a:t>
            </a:r>
          </a:p>
          <a:p>
            <a:pPr lvl="1"/>
            <a:r>
              <a:rPr lang="en-US" dirty="0"/>
              <a:t>And usually work with multiples of 8 bits at a time</a:t>
            </a:r>
          </a:p>
          <a:p>
            <a:pPr lvl="1"/>
            <a:r>
              <a:rPr lang="en-US" dirty="0"/>
              <a:t>Conveniently, 8 bits = 2 </a:t>
            </a:r>
            <a:r>
              <a:rPr lang="en-US" dirty="0" err="1"/>
              <a:t>hexits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1 byte: 0b01100111 = 0x67</a:t>
            </a:r>
          </a:p>
          <a:p>
            <a:pPr lvl="1"/>
            <a:r>
              <a:rPr lang="en-US" dirty="0"/>
              <a:t>2 bytes: 11000100  00101111</a:t>
            </a:r>
            <a:r>
              <a:rPr lang="en-US" baseline="-25000" dirty="0"/>
              <a:t>2</a:t>
            </a:r>
            <a:r>
              <a:rPr lang="en-US" dirty="0"/>
              <a:t> = 0xC42F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3AB9-5C56-4688-BF11-B6FB4B6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DE5FF-1B99-47AD-96AB-2CF4A005808E}"/>
              </a:ext>
            </a:extLst>
          </p:cNvPr>
          <p:cNvSpPr txBox="1"/>
          <p:nvPr/>
        </p:nvSpPr>
        <p:spPr>
          <a:xfrm>
            <a:off x="6444984" y="4872115"/>
            <a:ext cx="3892816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“0b” prefix = it’s in binary</a:t>
            </a:r>
          </a:p>
        </p:txBody>
      </p:sp>
    </p:spTree>
    <p:extLst>
      <p:ext uri="{BB962C8B-B14F-4D97-AF65-F5344CB8AC3E}">
        <p14:creationId xmlns:p14="http://schemas.microsoft.com/office/powerpoint/2010/main" val="1145522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4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  <a:p>
            <a:pPr lvl="2"/>
            <a:r>
              <a:rPr lang="en-US" dirty="0"/>
              <a:t>1*2</a:t>
            </a:r>
            <a:r>
              <a:rPr lang="en-US" baseline="30000" dirty="0"/>
              <a:t>6</a:t>
            </a:r>
            <a:r>
              <a:rPr lang="en-US" baseline="-25000" dirty="0"/>
              <a:t> </a:t>
            </a:r>
            <a:r>
              <a:rPr lang="en-US" dirty="0"/>
              <a:t>+ 1*2</a:t>
            </a:r>
            <a:r>
              <a:rPr lang="en-US" baseline="30000" dirty="0"/>
              <a:t>1 </a:t>
            </a:r>
            <a:r>
              <a:rPr lang="en-US" dirty="0"/>
              <a:t>= 64 + 2 = 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5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Critical thinking:</a:t>
            </a:r>
          </a:p>
          <a:p>
            <a:pPr lvl="1"/>
            <a:r>
              <a:rPr lang="en-US" dirty="0"/>
              <a:t>What are the maximum and minimum values?</a:t>
            </a:r>
          </a:p>
          <a:p>
            <a:pPr lvl="2"/>
            <a:r>
              <a:rPr lang="en-US" dirty="0"/>
              <a:t>Minimum 0</a:t>
            </a:r>
          </a:p>
          <a:p>
            <a:pPr lvl="2"/>
            <a:r>
              <a:rPr lang="en-US" dirty="0"/>
              <a:t>Maximum 255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big is 0x42 out of 0xFF?</a:t>
            </a:r>
          </a:p>
          <a:p>
            <a:pPr lvl="2"/>
            <a:r>
              <a:rPr lang="en-US" dirty="0"/>
              <a:t>~25% (0x40, 0x80, 0xC0, 0x100)</a:t>
            </a:r>
          </a:p>
          <a:p>
            <a:pPr lvl="2"/>
            <a:r>
              <a:rPr lang="en-US" dirty="0"/>
              <a:t>So 255/4 ≈ 240/4 ≈ 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6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idea:</a:t>
            </a:r>
            <a:r>
              <a:rPr lang="en-US" dirty="0"/>
              <a:t> bits can be used to represent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8005" cy="5029200"/>
          </a:xfrm>
        </p:spPr>
        <p:txBody>
          <a:bodyPr/>
          <a:lstStyle/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-1.1875</a:t>
            </a:r>
          </a:p>
          <a:p>
            <a:pPr lvl="1"/>
            <a:r>
              <a:rPr lang="en-US" dirty="0"/>
              <a:t>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endParaRPr lang="en-US" dirty="0"/>
          </a:p>
          <a:p>
            <a:r>
              <a:rPr lang="en-US" dirty="0"/>
              <a:t>You have to know the </a:t>
            </a:r>
            <a:r>
              <a:rPr lang="en-US" b="1" dirty="0"/>
              <a:t>context</a:t>
            </a:r>
            <a:r>
              <a:rPr lang="en-US" dirty="0"/>
              <a:t> to make sense of any bits you have!</a:t>
            </a:r>
          </a:p>
          <a:p>
            <a:pPr lvl="1"/>
            <a:r>
              <a:rPr lang="en-US" dirty="0"/>
              <a:t>People and software they write determine what the bits actually mean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8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endParaRPr lang="en-US" dirty="0"/>
          </a:p>
          <a:p>
            <a:r>
              <a:rPr lang="en-US" dirty="0"/>
              <a:t>Logistics</a:t>
            </a:r>
          </a:p>
          <a:p>
            <a:endParaRPr lang="en-US" dirty="0"/>
          </a:p>
          <a:p>
            <a:r>
              <a:rPr lang="en-US" dirty="0"/>
              <a:t>Running a program</a:t>
            </a:r>
          </a:p>
          <a:p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5595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Course Themes</a:t>
            </a:r>
          </a:p>
          <a:p>
            <a:endParaRPr lang="en-US" dirty="0"/>
          </a:p>
          <a:p>
            <a:r>
              <a:rPr lang="en-US" dirty="0"/>
              <a:t>Logistics</a:t>
            </a:r>
          </a:p>
          <a:p>
            <a:endParaRPr lang="en-US" dirty="0"/>
          </a:p>
          <a:p>
            <a:r>
              <a:rPr lang="en-US" dirty="0"/>
              <a:t>Running a program</a:t>
            </a:r>
          </a:p>
          <a:p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Backup: Boolean Algebra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uk-UA" dirty="0"/>
              <a:t>’</a:t>
            </a:r>
            <a:r>
              <a:rPr lang="en-US" dirty="0" err="1"/>
              <a:t>ve</a:t>
            </a:r>
            <a:r>
              <a:rPr lang="en-US" dirty="0"/>
              <a:t> programmed with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in earlier classes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Written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dirty="0">
                <a:ea typeface="Calibri" charset="0"/>
                <a:cs typeface="Calibri" charset="0"/>
              </a:rPr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||</a:t>
            </a:r>
            <a:r>
              <a:rPr lang="en-US" dirty="0">
                <a:ea typeface="Calibri" charset="0"/>
                <a:cs typeface="Calibri" charset="0"/>
              </a:rPr>
              <a:t> in C and C++</a:t>
            </a:r>
          </a:p>
          <a:p>
            <a:pPr lvl="1"/>
            <a:endParaRPr lang="en-US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Boolean algebra is a generalization of that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A mathematical system to represent (propositional) logic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2 truth values: true = </a:t>
            </a:r>
            <a:r>
              <a:rPr lang="en-US" b="1" dirty="0">
                <a:ea typeface="Calibri" charset="0"/>
                <a:cs typeface="Calibri" charset="0"/>
              </a:rPr>
              <a:t>1</a:t>
            </a:r>
            <a:r>
              <a:rPr lang="en-US" dirty="0">
                <a:ea typeface="Calibri" charset="0"/>
                <a:cs typeface="Calibri" charset="0"/>
              </a:rPr>
              <a:t>, false = </a:t>
            </a:r>
            <a:r>
              <a:rPr lang="en-US" b="1" dirty="0">
                <a:ea typeface="Calibri" charset="0"/>
                <a:cs typeface="Calibri" charset="0"/>
              </a:rPr>
              <a:t>0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3 operations: and = </a:t>
            </a:r>
            <a:r>
              <a:rPr lang="en-US" b="1" dirty="0">
                <a:ea typeface="Calibri" charset="0"/>
                <a:cs typeface="Calibri" charset="0"/>
              </a:rPr>
              <a:t>&amp;</a:t>
            </a:r>
            <a:r>
              <a:rPr lang="en-US" dirty="0">
                <a:ea typeface="Calibri" charset="0"/>
                <a:cs typeface="Calibri" charset="0"/>
              </a:rPr>
              <a:t>, or = </a:t>
            </a:r>
            <a:r>
              <a:rPr lang="en-US" b="1" dirty="0">
                <a:ea typeface="Calibri" charset="0"/>
                <a:cs typeface="Calibri" charset="0"/>
              </a:rPr>
              <a:t>|</a:t>
            </a:r>
            <a:r>
              <a:rPr lang="en-US" dirty="0">
                <a:ea typeface="Calibri" charset="0"/>
                <a:cs typeface="Calibri" charset="0"/>
              </a:rPr>
              <a:t>, not (or complement) = </a:t>
            </a:r>
            <a:r>
              <a:rPr lang="en-US" b="1" dirty="0">
                <a:ea typeface="Calibri" charset="0"/>
                <a:cs typeface="Calibri" charset="0"/>
              </a:rPr>
              <a:t>~</a:t>
            </a:r>
          </a:p>
          <a:p>
            <a:pPr lvl="1"/>
            <a:endParaRPr lang="en-US" b="1" dirty="0"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Follow the rules for each operation to compute results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Rules are the like those you know from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5950" y="5410200"/>
            <a:ext cx="184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(1 | 0) &amp;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54102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2800" y="5410200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6041211"/>
            <a:ext cx="3019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(1 &amp; 1) &amp; ~(0 | 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26" y="6041211"/>
            <a:ext cx="1538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</a:t>
            </a:r>
            <a:r>
              <a:rPr lang="en-US" sz="3000">
                <a:latin typeface="Calibri" charset="0"/>
                <a:ea typeface="Calibri" charset="0"/>
                <a:cs typeface="Calibri" charset="0"/>
              </a:rPr>
              <a:t>&amp; ~(0)</a:t>
            </a:r>
            <a:endParaRPr lang="en-US" sz="3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2306" y="6041211"/>
            <a:ext cx="1085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1550" y="6041211"/>
            <a:ext cx="1866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 bwMode="auto">
          <a:xfrm>
            <a:off x="3733800" y="5687199"/>
            <a:ext cx="12954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 bwMode="auto">
          <a:xfrm>
            <a:off x="6096000" y="5687199"/>
            <a:ext cx="1066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 bwMode="auto">
          <a:xfrm>
            <a:off x="4543425" y="6318210"/>
            <a:ext cx="457201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 bwMode="auto">
          <a:xfrm>
            <a:off x="6538912" y="6318210"/>
            <a:ext cx="4833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cxnSpLocks/>
            <a:stCxn id="9" idx="3"/>
            <a:endCxn id="10" idx="1"/>
          </p:cNvCxnSpPr>
          <p:nvPr/>
        </p:nvCxnSpPr>
        <p:spPr bwMode="auto">
          <a:xfrm>
            <a:off x="8108156" y="6318210"/>
            <a:ext cx="4833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438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for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possible value of each input, what is the output</a:t>
            </a:r>
          </a:p>
          <a:p>
            <a:pPr lvl="1"/>
            <a:r>
              <a:rPr lang="en-US" dirty="0"/>
              <a:t>Axes are the inputs</a:t>
            </a:r>
          </a:p>
          <a:p>
            <a:pPr lvl="1"/>
            <a:r>
              <a:rPr lang="en-US" dirty="0"/>
              <a:t>Inside of the table are the outputs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398838" y="3768725"/>
            <a:ext cx="1452564" cy="2093912"/>
            <a:chOff x="477" y="1897"/>
            <a:chExt cx="915" cy="1319"/>
          </a:xfrm>
        </p:grpSpPr>
        <p:graphicFrame>
          <p:nvGraphicFramePr>
            <p:cNvPr id="5" name="Object 8"/>
            <p:cNvGraphicFramePr>
              <a:graphicFrameLocks noChangeAspect="1"/>
            </p:cNvGraphicFramePr>
            <p:nvPr/>
          </p:nvGraphicFramePr>
          <p:xfrm>
            <a:off x="512" y="2349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6258280" imgH="1375941" progId="Word.Document.8">
                    <p:embed/>
                  </p:oleObj>
                </mc:Choice>
                <mc:Fallback>
                  <p:oleObj name="Document" r:id="rId2" imgW="6258280" imgH="1375941" progId="Word.Document.8">
                    <p:embed/>
                    <p:pic>
                      <p:nvPicPr>
                        <p:cNvPr id="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512" y="2349"/>
                          <a:ext cx="880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477" y="1897"/>
              <a:ext cx="73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not: ~A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235575" y="3805238"/>
            <a:ext cx="1622426" cy="2062163"/>
            <a:chOff x="1634" y="1920"/>
            <a:chExt cx="1022" cy="1299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1664" y="2352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6258280" imgH="1375941" progId="Word.Document.8">
                    <p:embed/>
                  </p:oleObj>
                </mc:Choice>
                <mc:Fallback>
                  <p:oleObj name="Document" r:id="rId4" imgW="6258280" imgH="1375941" progId="Word.Document.8">
                    <p:embed/>
                    <p:pic>
                      <p:nvPicPr>
                        <p:cNvPr id="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1664" y="2352"/>
                          <a:ext cx="880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1634" y="1920"/>
              <a:ext cx="102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and: A &amp; B</a:t>
              </a:r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7442200" y="3805238"/>
            <a:ext cx="1397000" cy="2062163"/>
            <a:chOff x="3024" y="1920"/>
            <a:chExt cx="880" cy="1299"/>
          </a:xfrm>
        </p:grpSpPr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3024" y="2352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6" imgW="6258280" imgH="1375941" progId="Word.Document.8">
                    <p:embed/>
                  </p:oleObj>
                </mc:Choice>
                <mc:Fallback>
                  <p:oleObj name="Document" r:id="rId6" imgW="6258280" imgH="1375941" progId="Word.Document.8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3024" y="2352"/>
                          <a:ext cx="880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080" y="1920"/>
              <a:ext cx="79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or: A |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2552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Laws, Exclusive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express </a:t>
            </a:r>
            <a:r>
              <a:rPr lang="en-US" dirty="0" err="1"/>
              <a:t>boolean</a:t>
            </a:r>
            <a:r>
              <a:rPr lang="en-US" dirty="0"/>
              <a:t> operators in terms of the others</a:t>
            </a:r>
          </a:p>
          <a:p>
            <a:endParaRPr lang="en-US" dirty="0"/>
          </a:p>
          <a:p>
            <a:r>
              <a:rPr lang="en-US" dirty="0"/>
              <a:t>De Morgan’s laws: &amp; using | and ~, | using &amp; and ~</a:t>
            </a:r>
          </a:p>
          <a:p>
            <a:pPr lvl="1"/>
            <a:r>
              <a:rPr lang="en-US" dirty="0"/>
              <a:t>A &amp; B  =  ~(~A | ~B)</a:t>
            </a:r>
          </a:p>
          <a:p>
            <a:pPr lvl="2"/>
            <a:r>
              <a:rPr lang="en-US" dirty="0"/>
              <a:t>A and B are true if and only if neither A nor B is false</a:t>
            </a:r>
          </a:p>
          <a:p>
            <a:pPr lvl="1"/>
            <a:r>
              <a:rPr lang="en-US" dirty="0"/>
              <a:t>A | B  =  ~(~A &amp; ~B)</a:t>
            </a:r>
          </a:p>
          <a:p>
            <a:pPr lvl="2"/>
            <a:r>
              <a:rPr lang="en-US" dirty="0"/>
              <a:t>A or B are true if and only if A and B are not both false</a:t>
            </a:r>
          </a:p>
          <a:p>
            <a:pPr lvl="1"/>
            <a:endParaRPr lang="en-US" dirty="0"/>
          </a:p>
          <a:p>
            <a:r>
              <a:rPr lang="en-US" dirty="0"/>
              <a:t>Can define new operators in terms of existing ones:</a:t>
            </a:r>
          </a:p>
          <a:p>
            <a:pPr lvl="1"/>
            <a:r>
              <a:rPr lang="en-US" dirty="0"/>
              <a:t>Exclusive or (</a:t>
            </a:r>
            <a:r>
              <a:rPr lang="en-US" dirty="0" err="1"/>
              <a:t>xor</a:t>
            </a:r>
            <a:r>
              <a:rPr lang="en-US" dirty="0"/>
              <a:t>, ^) in terms of inclusive or (|)</a:t>
            </a:r>
          </a:p>
          <a:p>
            <a:pPr lvl="2"/>
            <a:r>
              <a:rPr lang="en-US" dirty="0"/>
              <a:t>A ^ B  =  (~A &amp; B) | (A &amp; ~B)</a:t>
            </a:r>
          </a:p>
          <a:p>
            <a:pPr lvl="3"/>
            <a:r>
              <a:rPr lang="en-US" dirty="0"/>
              <a:t>Exactly one of A and B is true</a:t>
            </a:r>
          </a:p>
          <a:p>
            <a:pPr lvl="2"/>
            <a:r>
              <a:rPr lang="en-US" dirty="0"/>
              <a:t>A ^ B  =  (A | B) &amp; ~(A &amp; B)</a:t>
            </a:r>
          </a:p>
          <a:p>
            <a:pPr lvl="3"/>
            <a:r>
              <a:rPr lang="en-US" dirty="0"/>
              <a:t>Either A is true, or B is true, but not both</a:t>
            </a:r>
          </a:p>
          <a:p>
            <a:pPr lvl="2"/>
            <a:r>
              <a:rPr lang="en-US" dirty="0"/>
              <a:t>The two definitions are equivalent</a:t>
            </a:r>
          </a:p>
          <a:p>
            <a:pPr lvl="1"/>
            <a:endParaRPr lang="en-US" dirty="0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534400" y="4572001"/>
            <a:ext cx="1477964" cy="2062163"/>
            <a:chOff x="4368" y="1920"/>
            <a:chExt cx="931" cy="1299"/>
          </a:xfrm>
        </p:grpSpPr>
        <p:graphicFrame>
          <p:nvGraphicFramePr>
            <p:cNvPr id="5" name="Object 14"/>
            <p:cNvGraphicFramePr>
              <a:graphicFrameLocks noChangeAspect="1"/>
            </p:cNvGraphicFramePr>
            <p:nvPr/>
          </p:nvGraphicFramePr>
          <p:xfrm>
            <a:off x="4368" y="2352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6258280" imgH="1375941" progId="Word.Document.8">
                    <p:embed/>
                  </p:oleObj>
                </mc:Choice>
                <mc:Fallback>
                  <p:oleObj name="Document" r:id="rId2" imgW="6258280" imgH="1375941" progId="Word.Document.8">
                    <p:embed/>
                    <p:pic>
                      <p:nvPicPr>
                        <p:cNvPr id="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4368" y="2352"/>
                          <a:ext cx="880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4370" y="1920"/>
              <a:ext cx="929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latin typeface="Arial" charset="0"/>
                </a:rPr>
                <a:t>xor</a:t>
              </a:r>
              <a:r>
                <a:rPr lang="en-US" sz="2400" dirty="0">
                  <a:latin typeface="Arial" charset="0"/>
                </a:rPr>
                <a:t>: A ^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0002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bits can represent truth values: 0 = false, 1 = true</a:t>
            </a:r>
          </a:p>
          <a:p>
            <a:endParaRPr lang="en-US" dirty="0"/>
          </a:p>
          <a:p>
            <a:r>
              <a:rPr lang="en-US" dirty="0"/>
              <a:t>Boolean operations can be extended to work on vectors of bits</a:t>
            </a:r>
          </a:p>
          <a:p>
            <a:pPr lvl="1"/>
            <a:r>
              <a:rPr lang="en-US" dirty="0"/>
              <a:t>Operations applied one bit at a time: </a:t>
            </a:r>
            <a:r>
              <a:rPr lang="en-US" b="1" i="1" dirty="0"/>
              <a:t>bitwise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of the properties of Boolean algebra apply</a:t>
            </a:r>
          </a:p>
          <a:p>
            <a:pPr lvl="1"/>
            <a:r>
              <a:rPr lang="en-US" dirty="0"/>
              <a:t>Relationships between operations, etc.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482850" y="3184526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&amp;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01000001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559050" y="38163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311650" y="3184526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|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01111101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4387850" y="38163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140450" y="3184526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^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00111100</a:t>
            </a: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6292850" y="38163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8045450" y="3184526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~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10101010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8121650" y="381635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482850" y="3870326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  01000001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616450" y="3870326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01111101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445250" y="3870326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00111100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8350250" y="3870326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12398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5" grpId="0" build="p" autoUpdateAnimBg="0"/>
      <p:bldP spid="26" grpId="0" build="p" autoUpdateAnimBg="0"/>
      <p:bldP spid="2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Bit-level operations </a:t>
            </a:r>
            <a:r>
              <a:rPr lang="en-US"/>
              <a:t>in C</a:t>
            </a:r>
            <a:endParaRPr lang="en-US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Operations &amp;,  |,  ~,  ^ available in C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Apply to any “integral” data type</a:t>
            </a:r>
          </a:p>
          <a:p>
            <a:pPr marL="1146175" lvl="2" indent="-238125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000" b="1" dirty="0">
                <a:latin typeface="Courier New" pitchFamily="49" charset="0"/>
              </a:rPr>
              <a:t>long</a:t>
            </a:r>
            <a:r>
              <a:rPr lang="en-US" sz="2000" dirty="0"/>
              <a:t>,  </a:t>
            </a:r>
            <a:r>
              <a:rPr lang="en-US" sz="2000" b="1" dirty="0">
                <a:latin typeface="Courier New" pitchFamily="49" charset="0"/>
              </a:rPr>
              <a:t>int</a:t>
            </a:r>
            <a:r>
              <a:rPr lang="en-US" sz="2000" dirty="0"/>
              <a:t>,  </a:t>
            </a:r>
            <a:r>
              <a:rPr lang="en-US" sz="2000" b="1" dirty="0">
                <a:latin typeface="Courier New" pitchFamily="49" charset="0"/>
              </a:rPr>
              <a:t>short</a:t>
            </a:r>
            <a:r>
              <a:rPr lang="en-US" sz="2000" dirty="0"/>
              <a:t>,  </a:t>
            </a:r>
            <a:r>
              <a:rPr lang="en-US" sz="2000" b="1" dirty="0">
                <a:latin typeface="Courier New" pitchFamily="49" charset="0"/>
              </a:rPr>
              <a:t>char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b="1" dirty="0">
                <a:latin typeface="Courier New" pitchFamily="49" charset="0"/>
              </a:rPr>
              <a:t>unsigned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View arguments as bit vectors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Arguments applied bit-wise</a:t>
            </a:r>
          </a:p>
          <a:p>
            <a:pPr marL="385763" indent="-3857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Examples (char data type, single byte)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b="1" dirty="0">
                <a:latin typeface="Courier New" pitchFamily="49" charset="0"/>
              </a:rPr>
              <a:t>~0x00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sym typeface="Wingdings"/>
              </a:rPr>
              <a:t>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0xFF</a:t>
            </a:r>
          </a:p>
          <a:p>
            <a:pPr marL="1146175" lvl="2" indent="-238125"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000" dirty="0">
                <a:latin typeface="Courier New" pitchFamily="49" charset="0"/>
              </a:rPr>
              <a:t>~00000000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sym typeface="Wingdings"/>
              </a:rPr>
              <a:t> </a:t>
            </a:r>
            <a:r>
              <a:rPr lang="en-US" sz="2000" dirty="0">
                <a:latin typeface="Courier New" pitchFamily="49" charset="0"/>
              </a:rPr>
              <a:t>11111111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800" b="1" dirty="0">
                <a:latin typeface="Courier New" pitchFamily="49" charset="0"/>
              </a:rPr>
              <a:t>~0x41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sym typeface="Wingdings"/>
              </a:rPr>
              <a:t> </a:t>
            </a:r>
            <a:r>
              <a:rPr lang="en-US" sz="2800" b="1" dirty="0">
                <a:latin typeface="Courier New" pitchFamily="49" charset="0"/>
              </a:rPr>
              <a:t>0xBE</a:t>
            </a:r>
          </a:p>
          <a:p>
            <a:pPr marL="1146175" lvl="2" indent="-238125"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000" dirty="0">
                <a:latin typeface="Courier New" pitchFamily="49" charset="0"/>
              </a:rPr>
              <a:t>~01000001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sym typeface="Wingdings"/>
              </a:rPr>
              <a:t> </a:t>
            </a:r>
            <a:r>
              <a:rPr lang="en-US" sz="2000" dirty="0">
                <a:latin typeface="Courier New" pitchFamily="49" charset="0"/>
              </a:rPr>
              <a:t>10111110</a:t>
            </a:r>
            <a:r>
              <a:rPr lang="en-US" sz="2000" baseline="-25000" dirty="0">
                <a:latin typeface="Courier New" pitchFamily="49" charset="0"/>
              </a:rPr>
              <a:t>2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b="1" dirty="0">
                <a:latin typeface="Courier New" pitchFamily="49" charset="0"/>
              </a:rPr>
              <a:t>0x69 | 0x55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sym typeface="Wingdings"/>
              </a:rPr>
              <a:t> </a:t>
            </a:r>
            <a:r>
              <a:rPr lang="en-US" b="1" dirty="0">
                <a:latin typeface="Courier New" pitchFamily="49" charset="0"/>
              </a:rPr>
              <a:t>0x7D</a:t>
            </a:r>
          </a:p>
          <a:p>
            <a:pPr marL="1146175" lvl="2" indent="-238125"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000" dirty="0">
                <a:latin typeface="Courier New" pitchFamily="49" charset="0"/>
              </a:rPr>
              <a:t>01101001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| 01010101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sym typeface="Wingdings"/>
              </a:rPr>
              <a:t></a:t>
            </a:r>
            <a:r>
              <a:rPr lang="en-US" sz="2000" dirty="0">
                <a:latin typeface="Courier New" pitchFamily="49" charset="0"/>
              </a:rPr>
              <a:t> 01111101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endParaRPr lang="en-US" sz="2000" b="1" baseline="-25000" dirty="0">
              <a:latin typeface="Courier New" pitchFamily="49" charset="0"/>
            </a:endParaRPr>
          </a:p>
          <a:p>
            <a:pPr marL="1146175" lvl="2" indent="-238125"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endParaRPr lang="en-US" sz="1800" b="1" baseline="-25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39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operations in C – not the same!</a:t>
            </a:r>
          </a:p>
        </p:txBody>
      </p:sp>
      <p:sp>
        <p:nvSpPr>
          <p:cNvPr id="6185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operations ||, &amp;&amp; and ! (Logic OR, AND &amp; Not)</a:t>
            </a:r>
          </a:p>
          <a:p>
            <a:pPr lvl="1"/>
            <a:r>
              <a:rPr lang="en-US" sz="2000" dirty="0"/>
              <a:t>Contrast to </a:t>
            </a:r>
            <a:r>
              <a:rPr lang="en-US" dirty="0"/>
              <a:t>bit-wise</a:t>
            </a:r>
            <a:r>
              <a:rPr lang="en-US" sz="2000" dirty="0"/>
              <a:t> operators</a:t>
            </a:r>
            <a:endParaRPr lang="en-US" sz="1600" dirty="0"/>
          </a:p>
          <a:p>
            <a:pPr lvl="2"/>
            <a:r>
              <a:rPr lang="en-US" sz="1800" dirty="0"/>
              <a:t>View 0 as “False”</a:t>
            </a:r>
          </a:p>
          <a:p>
            <a:pPr lvl="2"/>
            <a:r>
              <a:rPr lang="en-US" sz="1800" i="1" dirty="0"/>
              <a:t>View anything nonzero as “True”</a:t>
            </a:r>
          </a:p>
          <a:p>
            <a:pPr lvl="2"/>
            <a:r>
              <a:rPr lang="en-US" sz="1800" dirty="0"/>
              <a:t>Always return 0 or 1 (i.e., false or true) rather than a sequence of bits</a:t>
            </a:r>
          </a:p>
          <a:p>
            <a:pPr lvl="2"/>
            <a:r>
              <a:rPr lang="en-US" sz="1800" dirty="0"/>
              <a:t>Early termination </a:t>
            </a:r>
            <a:r>
              <a:rPr lang="en-US" sz="1800" i="1" dirty="0"/>
              <a:t>(if you can answer by just looking at the first argument, you are done)</a:t>
            </a:r>
          </a:p>
          <a:p>
            <a:r>
              <a:rPr lang="en-US" sz="2400" dirty="0"/>
              <a:t>Examples (char data type)</a:t>
            </a:r>
          </a:p>
          <a:p>
            <a:pPr lvl="1"/>
            <a:r>
              <a:rPr lang="en-US" sz="2000" dirty="0"/>
              <a:t>!0x41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0x00</a:t>
            </a:r>
          </a:p>
          <a:p>
            <a:pPr lvl="1"/>
            <a:r>
              <a:rPr lang="en-US" sz="2000" dirty="0"/>
              <a:t>!0x00  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0x01</a:t>
            </a:r>
          </a:p>
          <a:p>
            <a:pPr lvl="1"/>
            <a:r>
              <a:rPr lang="en-US" sz="2000" dirty="0"/>
              <a:t>!!0x41 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  0x01</a:t>
            </a:r>
          </a:p>
          <a:p>
            <a:pPr lvl="1"/>
            <a:r>
              <a:rPr lang="en-US" sz="2000" dirty="0"/>
              <a:t>0x59 &amp;&amp; 0x35  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 0x01</a:t>
            </a:r>
          </a:p>
          <a:p>
            <a:pPr lvl="1"/>
            <a:r>
              <a:rPr lang="en-US" sz="2000" dirty="0"/>
              <a:t>0x59 || 0x35  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0x01</a:t>
            </a:r>
          </a:p>
          <a:p>
            <a:pPr lvl="1"/>
            <a:r>
              <a:rPr lang="en-US" dirty="0"/>
              <a:t>p &amp;&amp; *p 	(avoids null pointer access)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638800" y="3581400"/>
            <a:ext cx="4572000" cy="2514600"/>
          </a:xfrm>
          <a:prstGeom prst="wedgeRoundRectCallout">
            <a:avLst>
              <a:gd name="adj1" fmla="val -23428"/>
              <a:gd name="adj2" fmla="val -37592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</a:t>
            </a:r>
          </a:p>
          <a:p>
            <a:r>
              <a:rPr lang="en-US" sz="3200" dirty="0">
                <a:solidFill>
                  <a:srgbClr val="000000"/>
                </a:solidFill>
              </a:rPr>
              <a:t>(and || vs. |) …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one of the more common </a:t>
            </a:r>
            <a:r>
              <a:rPr lang="en-US" sz="3200" dirty="0"/>
              <a:t>slip-ups</a:t>
            </a:r>
            <a:r>
              <a:rPr lang="en-US" sz="3200" dirty="0">
                <a:solidFill>
                  <a:srgbClr val="000000"/>
                </a:solidFill>
              </a:rPr>
              <a:t> in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145278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Convenient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Computers operate on integers, reals, </a:t>
            </a:r>
            <a:r>
              <a:rPr lang="en-US" sz="2400" dirty="0" err="1"/>
              <a:t>structs</a:t>
            </a:r>
            <a:r>
              <a:rPr lang="en-US" sz="2400" dirty="0"/>
              <a:t>, arrays, etc.</a:t>
            </a:r>
          </a:p>
          <a:p>
            <a:r>
              <a:rPr lang="en-US" sz="2400" dirty="0"/>
              <a:t>Computers operate on variables and functions</a:t>
            </a:r>
            <a:endParaRPr lang="is-IS" sz="2400" dirty="0"/>
          </a:p>
          <a:p>
            <a:r>
              <a:rPr lang="is-IS" sz="2400" dirty="0"/>
              <a:t>Computers execute conditionals, loops, etc.</a:t>
            </a:r>
          </a:p>
          <a:p>
            <a:r>
              <a:rPr lang="is-IS" sz="2400" dirty="0"/>
              <a:t>Memory is an infinite bag of objects my program can allocate</a:t>
            </a:r>
          </a:p>
          <a:p>
            <a:r>
              <a:rPr lang="is-IS" sz="2400" dirty="0"/>
              <a:t>Memory doesn’t have to be shared with any other program</a:t>
            </a:r>
          </a:p>
          <a:p>
            <a:r>
              <a:rPr lang="is-IS" sz="2400" dirty="0"/>
              <a:t>Memory is always equivalently fast to access</a:t>
            </a:r>
          </a:p>
          <a:p>
            <a:r>
              <a:rPr lang="en-US" sz="2400" dirty="0"/>
              <a:t>Etc.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4F75-33BF-43B7-B340-489EA18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Convenient </a:t>
            </a:r>
            <a:r>
              <a:rPr lang="en-US" b="1" dirty="0">
                <a:cs typeface="Calibri" panose="020F0502020204030204" pitchFamily="34" charset="0"/>
              </a:rPr>
              <a:t>illusions</a:t>
            </a:r>
            <a:r>
              <a:rPr lang="en-US" dirty="0">
                <a:cs typeface="Calibri" panose="020F0502020204030204" pitchFamily="34" charset="0"/>
              </a:rPr>
              <a:t>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Computers operate on integers, reals, </a:t>
            </a:r>
            <a:r>
              <a:rPr lang="en-US" sz="2400" dirty="0" err="1"/>
              <a:t>structs</a:t>
            </a:r>
            <a:r>
              <a:rPr lang="en-US" sz="2400" dirty="0"/>
              <a:t>, arrays, etc.</a:t>
            </a:r>
          </a:p>
          <a:p>
            <a:r>
              <a:rPr lang="en-US" sz="2400" dirty="0"/>
              <a:t>Computers operate on variables and functions</a:t>
            </a:r>
            <a:endParaRPr lang="is-IS" sz="2400" dirty="0"/>
          </a:p>
          <a:p>
            <a:r>
              <a:rPr lang="is-IS" sz="2400" dirty="0"/>
              <a:t>Computers execute conditionals, loops, etc.</a:t>
            </a:r>
          </a:p>
          <a:p>
            <a:r>
              <a:rPr lang="is-IS" sz="2400" dirty="0"/>
              <a:t>Memory is an infinite bag of objects my program can allocate</a:t>
            </a:r>
          </a:p>
          <a:p>
            <a:r>
              <a:rPr lang="is-IS" sz="2400" dirty="0"/>
              <a:t>Memory doesn’t have to be shared with any other program</a:t>
            </a:r>
          </a:p>
          <a:p>
            <a:r>
              <a:rPr lang="is-IS" sz="2400" dirty="0"/>
              <a:t>Memory is always equivalently fast to access</a:t>
            </a:r>
          </a:p>
          <a:p>
            <a:r>
              <a:rPr lang="en-US" sz="2400" dirty="0"/>
              <a:t>Etc.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None of these are actually true!</a:t>
            </a:r>
          </a:p>
          <a:p>
            <a:pPr lvl="1"/>
            <a:r>
              <a:rPr lang="en-US" sz="2000" dirty="0"/>
              <a:t>But we usually program as if they were, and we get away with it!</a:t>
            </a:r>
          </a:p>
          <a:p>
            <a:pPr lvl="1"/>
            <a:r>
              <a:rPr lang="en-US" sz="2000" dirty="0"/>
              <a:t>What’s going 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4F75-33BF-43B7-B340-489EA18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4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The power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illusions are really </a:t>
            </a:r>
            <a:r>
              <a:rPr lang="en-US" b="1" i="1" dirty="0"/>
              <a:t>abstractions</a:t>
            </a:r>
          </a:p>
          <a:p>
            <a:r>
              <a:rPr lang="en-US" dirty="0"/>
              <a:t>They approximate reality, but leave out details</a:t>
            </a:r>
          </a:p>
          <a:p>
            <a:pPr lvl="1"/>
            <a:r>
              <a:rPr lang="en-US" dirty="0"/>
              <a:t>Instead, they provide an </a:t>
            </a:r>
            <a:r>
              <a:rPr lang="en-US" i="1" dirty="0"/>
              <a:t>interface</a:t>
            </a:r>
            <a:r>
              <a:rPr lang="en-US" dirty="0"/>
              <a:t> that we can work and think with</a:t>
            </a:r>
          </a:p>
          <a:p>
            <a:r>
              <a:rPr lang="en-US" dirty="0"/>
              <a:t>We can forget about those details, and be more productive</a:t>
            </a:r>
          </a:p>
          <a:p>
            <a:endParaRPr lang="en-US" b="1" dirty="0"/>
          </a:p>
          <a:p>
            <a:r>
              <a:rPr lang="en-US" dirty="0"/>
              <a:t>Abstractions we love</a:t>
            </a:r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Asymptotic analysis</a:t>
            </a:r>
          </a:p>
          <a:p>
            <a:pPr lvl="1"/>
            <a:r>
              <a:rPr lang="en-US" dirty="0"/>
              <a:t>High-level programming languages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3121-F8A5-4234-BA30-0FD60BD3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2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The Limits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Sometimes, abstractions break down</a:t>
            </a:r>
          </a:p>
          <a:p>
            <a:pPr lvl="1"/>
            <a:r>
              <a:rPr lang="en-US" dirty="0"/>
              <a:t>Their implementation is buggy</a:t>
            </a:r>
          </a:p>
          <a:p>
            <a:pPr lvl="1"/>
            <a:r>
              <a:rPr lang="en-US" dirty="0"/>
              <a:t>Mismatch between expected interface and implementation</a:t>
            </a:r>
          </a:p>
          <a:p>
            <a:pPr lvl="1"/>
            <a:r>
              <a:rPr lang="en-US" dirty="0"/>
              <a:t>Their performance is inadequate</a:t>
            </a:r>
          </a:p>
          <a:p>
            <a:pPr lvl="1"/>
            <a:r>
              <a:rPr lang="en-US" dirty="0"/>
              <a:t>We need control over the details they hide</a:t>
            </a:r>
          </a:p>
          <a:p>
            <a:pPr lvl="1"/>
            <a:r>
              <a:rPr lang="en-US" dirty="0"/>
              <a:t>Security concerns make these details important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At that point, details come rushing back</a:t>
            </a:r>
          </a:p>
          <a:p>
            <a:pPr lvl="1"/>
            <a:r>
              <a:rPr lang="en-US" dirty="0"/>
              <a:t>Can’t pretend they don’t exist anymore</a:t>
            </a:r>
          </a:p>
          <a:p>
            <a:pPr lvl="1"/>
            <a:r>
              <a:rPr lang="en-US" dirty="0"/>
              <a:t>We must know how to deal with them</a:t>
            </a:r>
          </a:p>
          <a:p>
            <a:endParaRPr lang="en-US" dirty="0"/>
          </a:p>
          <a:p>
            <a:r>
              <a:rPr lang="en-US" dirty="0"/>
              <a:t>This class is about being ready when that happens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07B1-6276-47ED-9E8C-1F40340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0376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1462</TotalTime>
  <Words>3892</Words>
  <Application>Microsoft Office PowerPoint</Application>
  <PresentationFormat>Widescreen</PresentationFormat>
  <Paragraphs>821</Paragraphs>
  <Slides>56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Consolas</vt:lpstr>
      <vt:lpstr>Courier New</vt:lpstr>
      <vt:lpstr>Helvetica</vt:lpstr>
      <vt:lpstr>Tahoma</vt:lpstr>
      <vt:lpstr>Class Slides</vt:lpstr>
      <vt:lpstr>Document</vt:lpstr>
      <vt:lpstr>Lecture 01 Introduction</vt:lpstr>
      <vt:lpstr>Welcome to CS213!</vt:lpstr>
      <vt:lpstr>Branden Ghena (he/him)</vt:lpstr>
      <vt:lpstr>Today’s Goals</vt:lpstr>
      <vt:lpstr>Outline</vt:lpstr>
      <vt:lpstr>Convenient computing</vt:lpstr>
      <vt:lpstr>Convenient illusions in computing</vt:lpstr>
      <vt:lpstr>The power of abstraction</vt:lpstr>
      <vt:lpstr>The Limits of Abstraction</vt:lpstr>
      <vt:lpstr>Expectation/Implementation Mismatch</vt:lpstr>
      <vt:lpstr>Inadequate performance</vt:lpstr>
      <vt:lpstr>Security concerns</vt:lpstr>
      <vt:lpstr>CS213 goals</vt:lpstr>
      <vt:lpstr>Course design goal</vt:lpstr>
      <vt:lpstr>Outline</vt:lpstr>
      <vt:lpstr>Course Staff</vt:lpstr>
      <vt:lpstr>Course details</vt:lpstr>
      <vt:lpstr>Asking questions</vt:lpstr>
      <vt:lpstr>Programming Labs</vt:lpstr>
      <vt:lpstr>Grades</vt:lpstr>
      <vt:lpstr>Academic Integrity</vt:lpstr>
      <vt:lpstr>Expectations</vt:lpstr>
      <vt:lpstr>How to succeed in this class</vt:lpstr>
      <vt:lpstr>Architecture of a lecture</vt:lpstr>
      <vt:lpstr>Outline</vt:lpstr>
      <vt:lpstr>Hello World</vt:lpstr>
      <vt:lpstr>Compiling hello</vt:lpstr>
      <vt:lpstr>Running hello</vt:lpstr>
      <vt:lpstr>Hardware organization</vt:lpstr>
      <vt:lpstr>Running hello</vt:lpstr>
      <vt:lpstr>Running hello</vt:lpstr>
      <vt:lpstr>Running hello</vt:lpstr>
      <vt:lpstr>Operating system</vt:lpstr>
      <vt:lpstr>A computer system is more than just HW</vt:lpstr>
      <vt:lpstr>Open Question + Break</vt:lpstr>
      <vt:lpstr>Open Question + Break</vt:lpstr>
      <vt:lpstr>Open Question + Break</vt:lpstr>
      <vt:lpstr>Outline</vt:lpstr>
      <vt:lpstr>Positional Numbering Systems</vt:lpstr>
      <vt:lpstr>Base 2 Example</vt:lpstr>
      <vt:lpstr>Why computers use Base 2</vt:lpstr>
      <vt:lpstr>Why don’t computers use Base 10?</vt:lpstr>
      <vt:lpstr>Base 16: Hexadecimal</vt:lpstr>
      <vt:lpstr>Bytes</vt:lpstr>
      <vt:lpstr>Practice problem</vt:lpstr>
      <vt:lpstr>Practice problem</vt:lpstr>
      <vt:lpstr>Practice problem</vt:lpstr>
      <vt:lpstr>Big idea: bits can be used to represent anything</vt:lpstr>
      <vt:lpstr>Outline</vt:lpstr>
      <vt:lpstr>Outline</vt:lpstr>
      <vt:lpstr>Boolean Algebra</vt:lpstr>
      <vt:lpstr>Truth Tables for Boolean Algebra</vt:lpstr>
      <vt:lpstr>De Morgan’s Laws, Exclusive Or</vt:lpstr>
      <vt:lpstr>Generalized Boolean Algebra</vt:lpstr>
      <vt:lpstr>Bit-level operations in C</vt:lpstr>
      <vt:lpstr>Logic operations in C – not the same!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 Introduction</dc:title>
  <dc:creator>Branden Ghena</dc:creator>
  <cp:lastModifiedBy>Branden Ghena</cp:lastModifiedBy>
  <cp:revision>44</cp:revision>
  <dcterms:created xsi:type="dcterms:W3CDTF">2021-03-31T21:24:19Z</dcterms:created>
  <dcterms:modified xsi:type="dcterms:W3CDTF">2021-04-01T21:46:20Z</dcterms:modified>
</cp:coreProperties>
</file>