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7"/>
  </p:notesMasterIdLst>
  <p:sldIdLst>
    <p:sldId id="256" r:id="rId2"/>
    <p:sldId id="384" r:id="rId3"/>
    <p:sldId id="264" r:id="rId4"/>
    <p:sldId id="348" r:id="rId5"/>
    <p:sldId id="383" r:id="rId6"/>
    <p:sldId id="385" r:id="rId7"/>
    <p:sldId id="386" r:id="rId8"/>
    <p:sldId id="389" r:id="rId9"/>
    <p:sldId id="388" r:id="rId10"/>
    <p:sldId id="390" r:id="rId11"/>
    <p:sldId id="391" r:id="rId12"/>
    <p:sldId id="487" r:id="rId13"/>
    <p:sldId id="488" r:id="rId14"/>
    <p:sldId id="481" r:id="rId15"/>
    <p:sldId id="425" r:id="rId16"/>
    <p:sldId id="465" r:id="rId17"/>
    <p:sldId id="428" r:id="rId18"/>
    <p:sldId id="489" r:id="rId19"/>
    <p:sldId id="429" r:id="rId20"/>
    <p:sldId id="430" r:id="rId21"/>
    <p:sldId id="482" r:id="rId22"/>
    <p:sldId id="467" r:id="rId23"/>
    <p:sldId id="468" r:id="rId24"/>
    <p:sldId id="453" r:id="rId25"/>
    <p:sldId id="394" r:id="rId26"/>
    <p:sldId id="470" r:id="rId27"/>
    <p:sldId id="483" r:id="rId28"/>
    <p:sldId id="471" r:id="rId29"/>
    <p:sldId id="463" r:id="rId30"/>
    <p:sldId id="472" r:id="rId31"/>
    <p:sldId id="469" r:id="rId32"/>
    <p:sldId id="473" r:id="rId33"/>
    <p:sldId id="474" r:id="rId34"/>
    <p:sldId id="396" r:id="rId35"/>
    <p:sldId id="475" r:id="rId36"/>
    <p:sldId id="476" r:id="rId37"/>
    <p:sldId id="477" r:id="rId38"/>
    <p:sldId id="353" r:id="rId39"/>
    <p:sldId id="354" r:id="rId40"/>
    <p:sldId id="479" r:id="rId41"/>
    <p:sldId id="480" r:id="rId42"/>
    <p:sldId id="484" r:id="rId43"/>
    <p:sldId id="405" r:id="rId44"/>
    <p:sldId id="358" r:id="rId45"/>
    <p:sldId id="361" r:id="rId46"/>
    <p:sldId id="363" r:id="rId47"/>
    <p:sldId id="364" r:id="rId48"/>
    <p:sldId id="365" r:id="rId49"/>
    <p:sldId id="485" r:id="rId50"/>
    <p:sldId id="478" r:id="rId51"/>
    <p:sldId id="460" r:id="rId52"/>
    <p:sldId id="368" r:id="rId53"/>
    <p:sldId id="369" r:id="rId54"/>
    <p:sldId id="409" r:id="rId55"/>
    <p:sldId id="48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384"/>
            <p14:sldId id="264"/>
          </p14:sldIdLst>
        </p14:section>
        <p14:section name="Boolean Algebra" id="{B55B8E8C-5EAB-4A1E-A4E9-AE5E896E46FA}">
          <p14:sldIdLst>
            <p14:sldId id="348"/>
            <p14:sldId id="383"/>
            <p14:sldId id="385"/>
            <p14:sldId id="386"/>
            <p14:sldId id="389"/>
            <p14:sldId id="388"/>
            <p14:sldId id="390"/>
            <p14:sldId id="391"/>
            <p14:sldId id="487"/>
            <p14:sldId id="488"/>
          </p14:sldIdLst>
        </p14:section>
        <p14:section name="Memory" id="{DE30311F-11D8-42C1-BA67-A32758693C61}">
          <p14:sldIdLst>
            <p14:sldId id="481"/>
            <p14:sldId id="425"/>
            <p14:sldId id="465"/>
            <p14:sldId id="428"/>
            <p14:sldId id="489"/>
            <p14:sldId id="429"/>
            <p14:sldId id="430"/>
          </p14:sldIdLst>
        </p14:section>
        <p14:section name="Encoding" id="{643E4A34-D015-4927-B2C8-D52EE0AEAA99}">
          <p14:sldIdLst>
            <p14:sldId id="482"/>
            <p14:sldId id="467"/>
            <p14:sldId id="468"/>
            <p14:sldId id="453"/>
            <p14:sldId id="394"/>
            <p14:sldId id="470"/>
          </p14:sldIdLst>
        </p14:section>
        <p14:section name="Integer Encodings" id="{8339CCB9-A7C6-47EF-9FFF-04FF38510CA8}">
          <p14:sldIdLst>
            <p14:sldId id="483"/>
            <p14:sldId id="471"/>
            <p14:sldId id="463"/>
            <p14:sldId id="472"/>
            <p14:sldId id="469"/>
            <p14:sldId id="473"/>
            <p14:sldId id="474"/>
            <p14:sldId id="396"/>
            <p14:sldId id="475"/>
            <p14:sldId id="476"/>
            <p14:sldId id="477"/>
            <p14:sldId id="353"/>
            <p14:sldId id="354"/>
            <p14:sldId id="479"/>
            <p14:sldId id="480"/>
          </p14:sldIdLst>
        </p14:section>
        <p14:section name="Converting Sign" id="{FCDF62DA-6566-4E7F-B3AF-BFC0CEDC3D6F}">
          <p14:sldIdLst>
            <p14:sldId id="484"/>
            <p14:sldId id="405"/>
            <p14:sldId id="358"/>
            <p14:sldId id="361"/>
            <p14:sldId id="363"/>
            <p14:sldId id="364"/>
            <p14:sldId id="365"/>
          </p14:sldIdLst>
        </p14:section>
        <p14:section name="Converting Length" id="{2CFBDD1D-FEC2-4374-9B55-081F5D323D4C}">
          <p14:sldIdLst>
            <p14:sldId id="485"/>
            <p14:sldId id="478"/>
            <p14:sldId id="460"/>
            <p14:sldId id="368"/>
            <p14:sldId id="369"/>
            <p14:sldId id="409"/>
          </p14:sldIdLst>
        </p14:section>
        <p14:section name="Wrapup" id="{29A7F866-9DA9-446B-8359-CE426CB89C7A}">
          <p14:sldIdLst>
            <p14:sldId id="4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97436" autoAdjust="0"/>
  </p:normalViewPr>
  <p:slideViewPr>
    <p:cSldViewPr snapToGrid="0">
      <p:cViewPr varScale="1">
        <p:scale>
          <a:sx n="76" d="100"/>
          <a:sy n="76" d="100"/>
        </p:scale>
        <p:origin x="126" y="20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56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471488" y="727075"/>
            <a:ext cx="6375400" cy="3586163"/>
          </a:xfrm>
          <a:ln/>
        </p:spPr>
      </p:sp>
      <p:sp>
        <p:nvSpPr>
          <p:cNvPr id="6246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8396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460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608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368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71488" y="727075"/>
            <a:ext cx="6375400" cy="3586163"/>
          </a:xfrm>
          <a:ln/>
        </p:spPr>
      </p:sp>
      <p:sp>
        <p:nvSpPr>
          <p:cNvPr id="68611"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52360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71488" y="727075"/>
            <a:ext cx="6375400" cy="3586163"/>
          </a:xfrm>
          <a:ln/>
        </p:spPr>
      </p:sp>
      <p:sp>
        <p:nvSpPr>
          <p:cNvPr id="69635"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025271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4142749" y="9119173"/>
            <a:ext cx="3170763" cy="480388"/>
          </a:xfrm>
          <a:prstGeom prst="rect">
            <a:avLst/>
          </a:prstGeom>
          <a:noFill/>
        </p:spPr>
        <p:txBody>
          <a:bodyPr/>
          <a:lstStyle/>
          <a:p>
            <a:fld id="{FC6B3C85-FCC3-498D-8F89-579795790699}" type="slidenum">
              <a:rPr lang="en-US" smtClean="0"/>
              <a:pPr/>
              <a:t>54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a:t>Truncating</a:t>
            </a:r>
            <a:r>
              <a:rPr lang="en-US" baseline="0" dirty="0"/>
              <a:t> from a w-bit number to a k-bit one – drop the high-order w-k bits; clearly can alter its value </a:t>
            </a:r>
            <a:endParaRPr lang="en-US" dirty="0"/>
          </a:p>
        </p:txBody>
      </p:sp>
    </p:spTree>
    <p:extLst>
      <p:ext uri="{BB962C8B-B14F-4D97-AF65-F5344CB8AC3E}">
        <p14:creationId xmlns:p14="http://schemas.microsoft.com/office/powerpoint/2010/main" val="112496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r>
              <a:rPr lang="en-US" dirty="0"/>
              <a:t>For objects that span</a:t>
            </a:r>
            <a:r>
              <a:rPr lang="en-US" baseline="0" dirty="0"/>
              <a:t> multiple bytes we need to agree on two things </a:t>
            </a:r>
          </a:p>
          <a:p>
            <a:r>
              <a:rPr lang="en-US" baseline="0" dirty="0"/>
              <a:t> - what would be the address of the object?</a:t>
            </a:r>
          </a:p>
          <a:p>
            <a:r>
              <a:rPr lang="en-US" baseline="0" dirty="0"/>
              <a:t> - how would we order the bytes in memory?</a:t>
            </a:r>
            <a:endParaRPr lang="en-US" dirty="0"/>
          </a:p>
        </p:txBody>
      </p:sp>
    </p:spTree>
    <p:extLst>
      <p:ext uri="{BB962C8B-B14F-4D97-AF65-F5344CB8AC3E}">
        <p14:creationId xmlns:p14="http://schemas.microsoft.com/office/powerpoint/2010/main" val="10650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r>
              <a:rPr lang="en-US" dirty="0"/>
              <a:t>most</a:t>
            </a:r>
            <a:r>
              <a:rPr lang="en-US" baseline="0" dirty="0"/>
              <a:t> significant</a:t>
            </a:r>
            <a:r>
              <a:rPr lang="en-US" dirty="0"/>
              <a:t> comes</a:t>
            </a:r>
            <a:r>
              <a:rPr lang="en-US" baseline="0" dirty="0"/>
              <a:t> first -&gt; </a:t>
            </a:r>
            <a:r>
              <a:rPr lang="en-US" dirty="0"/>
              <a:t>big endian</a:t>
            </a:r>
          </a:p>
          <a:p>
            <a:r>
              <a:rPr lang="en-US" dirty="0"/>
              <a:t>Little</a:t>
            </a:r>
            <a:r>
              <a:rPr lang="en-US" baseline="0" dirty="0"/>
              <a:t> and big endian comes from Jonathan Swifts’ </a:t>
            </a:r>
            <a:r>
              <a:rPr lang="en-US" baseline="0" dirty="0" err="1"/>
              <a:t>Guilliver’s</a:t>
            </a:r>
            <a:r>
              <a:rPr lang="en-US" baseline="0" dirty="0"/>
              <a:t> Travels where two groups couldn’t agree as to how a soft-boiled egg should be opened (big or little end first)</a:t>
            </a:r>
          </a:p>
          <a:p>
            <a:r>
              <a:rPr lang="en-US" baseline="0" dirty="0"/>
              <a:t>Anecdote: little endian was developed by </a:t>
            </a:r>
            <a:r>
              <a:rPr lang="en-US" baseline="0" dirty="0" err="1"/>
              <a:t>intel</a:t>
            </a:r>
            <a:r>
              <a:rPr lang="en-US" baseline="0" dirty="0"/>
              <a:t> to keep backwards compatibility with cashier’s machines that were streaming data in the proper order for computation (LSB in first). </a:t>
            </a:r>
          </a:p>
          <a:p>
            <a:r>
              <a:rPr lang="en-US" dirty="0"/>
              <a:t>The CTC  </a:t>
            </a:r>
            <a:r>
              <a:rPr lang="en-US" dirty="0" err="1"/>
              <a:t>Datapoint</a:t>
            </a:r>
            <a:r>
              <a:rPr lang="en-US" baseline="0" dirty="0"/>
              <a:t> 2200 </a:t>
            </a:r>
            <a:r>
              <a:rPr lang="en-US" dirty="0"/>
              <a:t>was designed using simpler bit-serial logic in which little-endian address and data formats facilitate carry propagation. When Intel implemented the 8008 for </a:t>
            </a:r>
            <a:r>
              <a:rPr lang="en-US" dirty="0" err="1"/>
              <a:t>Datapoint</a:t>
            </a:r>
            <a:r>
              <a:rPr lang="en-US" dirty="0"/>
              <a:t>, they kept the little-endian architecture. However, </a:t>
            </a:r>
            <a:r>
              <a:rPr lang="en-US" dirty="0" err="1"/>
              <a:t>Datapoint</a:t>
            </a:r>
            <a:r>
              <a:rPr lang="en-US" dirty="0"/>
              <a:t> never used the 8008 chip, using an MSI equivalent implementation as Intel was unable to deliver the 8008 in time. After renegotiation, CTC kept its money and Intel kept the rights</a:t>
            </a:r>
            <a:r>
              <a:rPr lang="en-US" baseline="0" dirty="0"/>
              <a:t> to 8008. That was the beginning of the x86 architecture.</a:t>
            </a:r>
            <a:endParaRPr lang="en-US" dirty="0"/>
          </a:p>
        </p:txBody>
      </p:sp>
    </p:spTree>
    <p:extLst>
      <p:ext uri="{BB962C8B-B14F-4D97-AF65-F5344CB8AC3E}">
        <p14:creationId xmlns:p14="http://schemas.microsoft.com/office/powerpoint/2010/main" val="96612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194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r>
              <a:rPr lang="en-US" dirty="0"/>
              <a:t>Note</a:t>
            </a:r>
            <a:r>
              <a:rPr lang="en-US" baseline="0" dirty="0"/>
              <a:t> that short </a:t>
            </a:r>
            <a:r>
              <a:rPr lang="en-US" baseline="0" dirty="0" err="1"/>
              <a:t>int</a:t>
            </a:r>
            <a:r>
              <a:rPr lang="en-US" baseline="0" dirty="0"/>
              <a:t> use 2-bytes, unqualified </a:t>
            </a:r>
            <a:r>
              <a:rPr lang="en-US" baseline="0" dirty="0" err="1"/>
              <a:t>int</a:t>
            </a:r>
            <a:r>
              <a:rPr lang="en-US" baseline="0" dirty="0"/>
              <a:t> is 4B and long </a:t>
            </a:r>
            <a:r>
              <a:rPr lang="en-US" baseline="0" dirty="0" err="1"/>
              <a:t>int</a:t>
            </a:r>
            <a:r>
              <a:rPr lang="en-US" baseline="0" dirty="0"/>
              <a:t> uses the full word size (4 or 8)</a:t>
            </a:r>
          </a:p>
          <a:p>
            <a:r>
              <a:rPr lang="en-US" baseline="0" dirty="0"/>
              <a:t>Also note two different floating-point formats – single and double precision</a:t>
            </a:r>
          </a:p>
          <a:p>
            <a:r>
              <a:rPr lang="en-US" baseline="0" dirty="0"/>
              <a:t>There are differences among same architectures of different width, different </a:t>
            </a:r>
            <a:r>
              <a:rPr lang="en-US" baseline="0" dirty="0" err="1"/>
              <a:t>archs</a:t>
            </a:r>
            <a:r>
              <a:rPr lang="en-US" baseline="0" dirty="0"/>
              <a:t> of same width, and the standard is in </a:t>
            </a:r>
            <a:r>
              <a:rPr lang="en-US" baseline="0" dirty="0" err="1"/>
              <a:t>lala</a:t>
            </a:r>
            <a:r>
              <a:rPr lang="en-US" baseline="0" dirty="0"/>
              <a:t> land</a:t>
            </a:r>
            <a:endParaRPr lang="en-US" dirty="0"/>
          </a:p>
        </p:txBody>
      </p:sp>
    </p:spTree>
    <p:extLst>
      <p:ext uri="{BB962C8B-B14F-4D97-AF65-F5344CB8AC3E}">
        <p14:creationId xmlns:p14="http://schemas.microsoft.com/office/powerpoint/2010/main" val="1787165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71488" y="727075"/>
            <a:ext cx="6375400" cy="3586163"/>
          </a:xfrm>
          <a:ln/>
        </p:spPr>
      </p:sp>
      <p:sp>
        <p:nvSpPr>
          <p:cNvPr id="56323" name="Rectangle 3"/>
          <p:cNvSpPr>
            <a:spLocks noGrp="1" noChangeArrowheads="1"/>
          </p:cNvSpPr>
          <p:nvPr>
            <p:ph type="body" idx="1"/>
          </p:nvPr>
        </p:nvSpPr>
        <p:spPr>
          <a:xfrm>
            <a:off x="974726" y="4562476"/>
            <a:ext cx="5365749" cy="4319587"/>
          </a:xfrm>
          <a:noFill/>
          <a:ln w="9525"/>
        </p:spPr>
        <p:txBody>
          <a:bodyPr/>
          <a:lstStyle/>
          <a:p>
            <a:pPr eaLnBrk="1" hangingPunct="1"/>
            <a:r>
              <a:rPr lang="en-US" dirty="0"/>
              <a:t>Note the asymmetry on the 2’s-complement</a:t>
            </a:r>
            <a:r>
              <a:rPr lang="en-US" baseline="0" dirty="0"/>
              <a:t> range, a source of bugs; why the asymmetry? 0 is nonnegative which means it can represent one less positive number</a:t>
            </a:r>
          </a:p>
          <a:p>
            <a:pPr eaLnBrk="1" hangingPunct="1"/>
            <a:r>
              <a:rPr lang="en-US" baseline="0" dirty="0"/>
              <a:t>Note also that </a:t>
            </a:r>
            <a:r>
              <a:rPr lang="en-US" baseline="0" dirty="0" err="1"/>
              <a:t>UMax</a:t>
            </a:r>
            <a:r>
              <a:rPr lang="en-US" baseline="0" dirty="0"/>
              <a:t> is just over 2 </a:t>
            </a:r>
            <a:r>
              <a:rPr lang="en-US" baseline="0" dirty="0" err="1"/>
              <a:t>TMax</a:t>
            </a:r>
            <a:r>
              <a:rPr lang="en-US" baseline="0" dirty="0"/>
              <a:t> (</a:t>
            </a:r>
            <a:r>
              <a:rPr lang="en-US" baseline="0" dirty="0" err="1"/>
              <a:t>Umax</a:t>
            </a:r>
            <a:r>
              <a:rPr lang="en-US" baseline="0" dirty="0"/>
              <a:t> = 2*Tmax+1)</a:t>
            </a:r>
            <a:endParaRPr lang="en-US" dirty="0"/>
          </a:p>
        </p:txBody>
      </p:sp>
    </p:spTree>
    <p:extLst>
      <p:ext uri="{BB962C8B-B14F-4D97-AF65-F5344CB8AC3E}">
        <p14:creationId xmlns:p14="http://schemas.microsoft.com/office/powerpoint/2010/main" val="156421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1488" y="727075"/>
            <a:ext cx="6375400" cy="3586163"/>
          </a:xfrm>
          <a:ln/>
        </p:spPr>
      </p:sp>
      <p:sp>
        <p:nvSpPr>
          <p:cNvPr id="5734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4592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4142749" y="9119173"/>
            <a:ext cx="3170763" cy="480388"/>
          </a:xfrm>
          <a:prstGeom prst="rect">
            <a:avLst/>
          </a:prstGeom>
          <a:noFill/>
        </p:spPr>
        <p:txBody>
          <a:bodyPr/>
          <a:lstStyle/>
          <a:p>
            <a:fld id="{2A84619A-C8A0-4823-B65C-8AEFA27CCA85}" type="slidenum">
              <a:rPr lang="en-US" smtClean="0"/>
              <a:pPr/>
              <a:t>43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7729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71488" y="727075"/>
            <a:ext cx="6375400" cy="3586163"/>
          </a:xfrm>
          <a:ln/>
        </p:spPr>
      </p:sp>
      <p:sp>
        <p:nvSpPr>
          <p:cNvPr id="59395" name="Rectangle 3"/>
          <p:cNvSpPr>
            <a:spLocks noGrp="1" noChangeArrowheads="1"/>
          </p:cNvSpPr>
          <p:nvPr>
            <p:ph type="body" idx="1"/>
          </p:nvPr>
        </p:nvSpPr>
        <p:spPr>
          <a:xfrm>
            <a:off x="974726" y="4562476"/>
            <a:ext cx="5365749" cy="4319587"/>
          </a:xfrm>
          <a:noFill/>
          <a:ln w="9525"/>
        </p:spPr>
        <p:txBody>
          <a:bodyPr/>
          <a:lstStyle/>
          <a:p>
            <a:endParaRPr lang="en-US" dirty="0"/>
          </a:p>
        </p:txBody>
      </p:sp>
    </p:spTree>
    <p:extLst>
      <p:ext uri="{BB962C8B-B14F-4D97-AF65-F5344CB8AC3E}">
        <p14:creationId xmlns:p14="http://schemas.microsoft.com/office/powerpoint/2010/main" val="4163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4/5/2021</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4/5/2021</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4/5/2021</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4/5/2021</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4/5/2021</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4/5/2021</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4/5/2021</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02</a:t>
            </a:r>
            <a:br>
              <a:rPr lang="en-US" dirty="0"/>
            </a:br>
            <a:r>
              <a:rPr lang="en-US" dirty="0"/>
              <a:t>Integer Representations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Spring 2021</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6D3D-143A-4733-BD31-586DD65B9021}"/>
              </a:ext>
            </a:extLst>
          </p:cNvPr>
          <p:cNvSpPr>
            <a:spLocks noGrp="1"/>
          </p:cNvSpPr>
          <p:nvPr>
            <p:ph type="title"/>
          </p:nvPr>
        </p:nvSpPr>
        <p:spPr/>
        <p:txBody>
          <a:bodyPr/>
          <a:lstStyle/>
          <a:p>
            <a:r>
              <a:rPr lang="en-US" dirty="0"/>
              <a:t>Generalized Boolean algebra</a:t>
            </a:r>
          </a:p>
        </p:txBody>
      </p:sp>
      <p:sp>
        <p:nvSpPr>
          <p:cNvPr id="3" name="Content Placeholder 2">
            <a:extLst>
              <a:ext uri="{FF2B5EF4-FFF2-40B4-BE49-F238E27FC236}">
                <a16:creationId xmlns:a16="http://schemas.microsoft.com/office/drawing/2014/main" id="{0EE9E860-66B2-4F69-ABDA-413F17088797}"/>
              </a:ext>
            </a:extLst>
          </p:cNvPr>
          <p:cNvSpPr>
            <a:spLocks noGrp="1"/>
          </p:cNvSpPr>
          <p:nvPr>
            <p:ph idx="1"/>
          </p:nvPr>
        </p:nvSpPr>
        <p:spPr/>
        <p:txBody>
          <a:bodyPr>
            <a:normAutofit/>
          </a:bodyPr>
          <a:lstStyle/>
          <a:p>
            <a:r>
              <a:rPr lang="en-US" sz="2400" dirty="0"/>
              <a:t>Boolean operations can be extended to work on vectors of bits (i.e., bytes)</a:t>
            </a:r>
          </a:p>
          <a:p>
            <a:pPr marL="457200" lvl="1" indent="0">
              <a:buNone/>
            </a:pPr>
            <a:endParaRPr lang="en-US" sz="2000" dirty="0"/>
          </a:p>
          <a:p>
            <a:r>
              <a:rPr lang="en-US" sz="2400" dirty="0"/>
              <a:t>Operations are applied one bit at a time: </a:t>
            </a:r>
            <a:r>
              <a:rPr lang="en-US" sz="2400" b="1" i="1" dirty="0"/>
              <a:t>bitwise</a:t>
            </a:r>
          </a:p>
          <a:p>
            <a:endParaRPr lang="en-US" sz="2400" b="1" i="1" dirty="0"/>
          </a:p>
          <a:p>
            <a:endParaRPr lang="en-US" sz="2400" b="1" i="1" dirty="0"/>
          </a:p>
          <a:p>
            <a:endParaRPr lang="en-US" sz="2400" b="1" i="1" dirty="0"/>
          </a:p>
          <a:p>
            <a:r>
              <a:rPr lang="en-US" sz="2400" dirty="0"/>
              <a:t>All of the properties of Boolean algebra still apply</a:t>
            </a:r>
          </a:p>
          <a:p>
            <a:pPr lvl="1"/>
            <a:r>
              <a:rPr lang="en-US" sz="2000" dirty="0"/>
              <a:t>Relationships between operations, etc.</a:t>
            </a:r>
          </a:p>
          <a:p>
            <a:pPr lvl="1"/>
            <a:endParaRPr lang="en-US" sz="2000" dirty="0"/>
          </a:p>
          <a:p>
            <a:r>
              <a:rPr lang="en-US" sz="2400" dirty="0"/>
              <a:t>Bitwise operations are usable in C: </a:t>
            </a:r>
            <a:r>
              <a:rPr lang="en-US" sz="2400" b="1" dirty="0"/>
              <a:t>&amp;</a:t>
            </a:r>
            <a:r>
              <a:rPr lang="en-US" sz="2400" dirty="0"/>
              <a:t>, </a:t>
            </a:r>
            <a:r>
              <a:rPr lang="en-US" sz="2400" b="1" dirty="0"/>
              <a:t>|</a:t>
            </a:r>
            <a:r>
              <a:rPr lang="en-US" sz="2400" dirty="0"/>
              <a:t>, </a:t>
            </a:r>
            <a:r>
              <a:rPr lang="en-US" sz="2400" b="1" dirty="0"/>
              <a:t>~</a:t>
            </a:r>
            <a:r>
              <a:rPr lang="en-US" sz="2400" dirty="0"/>
              <a:t>, </a:t>
            </a:r>
            <a:r>
              <a:rPr lang="en-US" sz="2400" b="1" dirty="0"/>
              <a:t>^</a:t>
            </a:r>
          </a:p>
          <a:p>
            <a:pPr lvl="1"/>
            <a:r>
              <a:rPr lang="en-US" sz="2000" dirty="0"/>
              <a:t>Can operate on any integer type (long, int, short, char, signed or unsigned)</a:t>
            </a:r>
          </a:p>
        </p:txBody>
      </p:sp>
      <p:sp>
        <p:nvSpPr>
          <p:cNvPr id="4" name="Slide Number Placeholder 3">
            <a:extLst>
              <a:ext uri="{FF2B5EF4-FFF2-40B4-BE49-F238E27FC236}">
                <a16:creationId xmlns:a16="http://schemas.microsoft.com/office/drawing/2014/main" id="{606747B7-5AF2-48F0-B9B2-915E35FD7749}"/>
              </a:ext>
            </a:extLst>
          </p:cNvPr>
          <p:cNvSpPr>
            <a:spLocks noGrp="1"/>
          </p:cNvSpPr>
          <p:nvPr>
            <p:ph type="sldNum" sz="quarter" idx="12"/>
          </p:nvPr>
        </p:nvSpPr>
        <p:spPr/>
        <p:txBody>
          <a:bodyPr/>
          <a:lstStyle/>
          <a:p>
            <a:fld id="{0778C724-3839-4D76-A707-B4C23905D055}" type="slidenum">
              <a:rPr lang="en-US" smtClean="0"/>
              <a:t>10</a:t>
            </a:fld>
            <a:endParaRPr lang="en-US"/>
          </a:p>
        </p:txBody>
      </p:sp>
      <p:sp>
        <p:nvSpPr>
          <p:cNvPr id="5" name="Text Box 4">
            <a:extLst>
              <a:ext uri="{FF2B5EF4-FFF2-40B4-BE49-F238E27FC236}">
                <a16:creationId xmlns:a16="http://schemas.microsoft.com/office/drawing/2014/main" id="{995A056D-7BF0-442A-B1E4-E6EAD3BA0AE2}"/>
              </a:ext>
            </a:extLst>
          </p:cNvPr>
          <p:cNvSpPr txBox="1">
            <a:spLocks noChangeArrowheads="1"/>
          </p:cNvSpPr>
          <p:nvPr/>
        </p:nvSpPr>
        <p:spPr bwMode="auto">
          <a:xfrm>
            <a:off x="1568450" y="2651125"/>
            <a:ext cx="1708150" cy="1006475"/>
          </a:xfrm>
          <a:prstGeom prst="rect">
            <a:avLst/>
          </a:prstGeom>
          <a:noFill/>
          <a:ln w="25400">
            <a:noFill/>
            <a:miter lim="800000"/>
            <a:headEnd/>
            <a:tailEnd/>
          </a:ln>
          <a:effectLst/>
        </p:spPr>
        <p:txBody>
          <a:bodyPr wrap="none">
            <a:spAutoFit/>
          </a:bodyPr>
          <a:lstStyle/>
          <a:p>
            <a:pPr eaLnBrk="0" hangingPunct="0"/>
            <a:r>
              <a:rPr lang="en-US" sz="2000" b="1">
                <a:latin typeface="Courier New" pitchFamily="49" charset="0"/>
              </a:rPr>
              <a:t>  01101001</a:t>
            </a:r>
          </a:p>
          <a:p>
            <a:pPr eaLnBrk="0" hangingPunct="0"/>
            <a:r>
              <a:rPr lang="en-US" sz="2000" b="1">
                <a:latin typeface="Courier New" pitchFamily="49" charset="0"/>
              </a:rPr>
              <a:t>&amp; 01010101</a:t>
            </a:r>
          </a:p>
          <a:p>
            <a:pPr eaLnBrk="0" hangingPunct="0"/>
            <a:r>
              <a:rPr lang="en-US" sz="2000" b="1">
                <a:latin typeface="Courier New" pitchFamily="49" charset="0"/>
              </a:rPr>
              <a:t>  </a:t>
            </a:r>
            <a:r>
              <a:rPr lang="en-US" sz="2000" b="1">
                <a:solidFill>
                  <a:schemeClr val="bg1"/>
                </a:solidFill>
                <a:latin typeface="Courier New" pitchFamily="49" charset="0"/>
              </a:rPr>
              <a:t>01000001</a:t>
            </a:r>
          </a:p>
        </p:txBody>
      </p:sp>
      <p:sp>
        <p:nvSpPr>
          <p:cNvPr id="6" name="Line 5">
            <a:extLst>
              <a:ext uri="{FF2B5EF4-FFF2-40B4-BE49-F238E27FC236}">
                <a16:creationId xmlns:a16="http://schemas.microsoft.com/office/drawing/2014/main" id="{E90775DF-CC25-4A16-AB82-6842E35A67F6}"/>
              </a:ext>
            </a:extLst>
          </p:cNvPr>
          <p:cNvSpPr>
            <a:spLocks noChangeShapeType="1"/>
          </p:cNvSpPr>
          <p:nvPr/>
        </p:nvSpPr>
        <p:spPr bwMode="auto">
          <a:xfrm>
            <a:off x="1644650" y="3282950"/>
            <a:ext cx="1524000" cy="0"/>
          </a:xfrm>
          <a:prstGeom prst="line">
            <a:avLst/>
          </a:prstGeom>
          <a:noFill/>
          <a:ln w="25400">
            <a:solidFill>
              <a:schemeClr val="tx1"/>
            </a:solidFill>
            <a:round/>
            <a:headEnd/>
            <a:tailEnd/>
          </a:ln>
          <a:effectLst/>
        </p:spPr>
        <p:txBody>
          <a:bodyPr wrap="none" anchor="ctr"/>
          <a:lstStyle/>
          <a:p>
            <a:endParaRPr lang="en-US"/>
          </a:p>
        </p:txBody>
      </p:sp>
      <p:sp>
        <p:nvSpPr>
          <p:cNvPr id="7" name="Text Box 6">
            <a:extLst>
              <a:ext uri="{FF2B5EF4-FFF2-40B4-BE49-F238E27FC236}">
                <a16:creationId xmlns:a16="http://schemas.microsoft.com/office/drawing/2014/main" id="{E70405BA-0E42-40EC-9BC8-9688E6C195C6}"/>
              </a:ext>
            </a:extLst>
          </p:cNvPr>
          <p:cNvSpPr txBox="1">
            <a:spLocks noChangeArrowheads="1"/>
          </p:cNvSpPr>
          <p:nvPr/>
        </p:nvSpPr>
        <p:spPr bwMode="auto">
          <a:xfrm>
            <a:off x="3397250" y="2651125"/>
            <a:ext cx="1708150" cy="1006475"/>
          </a:xfrm>
          <a:prstGeom prst="rect">
            <a:avLst/>
          </a:prstGeom>
          <a:noFill/>
          <a:ln w="25400">
            <a:noFill/>
            <a:miter lim="800000"/>
            <a:headEnd/>
            <a:tailEnd/>
          </a:ln>
          <a:effectLst/>
        </p:spPr>
        <p:txBody>
          <a:bodyPr wrap="none">
            <a:spAutoFit/>
          </a:bodyPr>
          <a:lstStyle/>
          <a:p>
            <a:pPr eaLnBrk="0" hangingPunct="0"/>
            <a:r>
              <a:rPr lang="en-US" sz="2000" b="1">
                <a:latin typeface="Courier New" pitchFamily="49" charset="0"/>
              </a:rPr>
              <a:t>  01101001</a:t>
            </a:r>
          </a:p>
          <a:p>
            <a:pPr eaLnBrk="0" hangingPunct="0"/>
            <a:r>
              <a:rPr lang="en-US" sz="2000" b="1">
                <a:latin typeface="Courier New" pitchFamily="49" charset="0"/>
              </a:rPr>
              <a:t>| 01010101</a:t>
            </a:r>
          </a:p>
          <a:p>
            <a:pPr eaLnBrk="0" hangingPunct="0"/>
            <a:r>
              <a:rPr lang="en-US" sz="2000" b="1">
                <a:latin typeface="Courier New" pitchFamily="49" charset="0"/>
              </a:rPr>
              <a:t>  </a:t>
            </a:r>
            <a:r>
              <a:rPr lang="en-US" sz="2000" b="1">
                <a:solidFill>
                  <a:schemeClr val="bg1"/>
                </a:solidFill>
                <a:latin typeface="Courier New" pitchFamily="49" charset="0"/>
              </a:rPr>
              <a:t>01111101</a:t>
            </a:r>
          </a:p>
        </p:txBody>
      </p:sp>
      <p:sp>
        <p:nvSpPr>
          <p:cNvPr id="8" name="Line 7">
            <a:extLst>
              <a:ext uri="{FF2B5EF4-FFF2-40B4-BE49-F238E27FC236}">
                <a16:creationId xmlns:a16="http://schemas.microsoft.com/office/drawing/2014/main" id="{D94F2717-B3C2-422F-BD9A-A194339E23F3}"/>
              </a:ext>
            </a:extLst>
          </p:cNvPr>
          <p:cNvSpPr>
            <a:spLocks noChangeShapeType="1"/>
          </p:cNvSpPr>
          <p:nvPr/>
        </p:nvSpPr>
        <p:spPr bwMode="auto">
          <a:xfrm>
            <a:off x="3473450" y="3282950"/>
            <a:ext cx="1524000" cy="0"/>
          </a:xfrm>
          <a:prstGeom prst="line">
            <a:avLst/>
          </a:prstGeom>
          <a:noFill/>
          <a:ln w="25400">
            <a:solidFill>
              <a:schemeClr val="tx1"/>
            </a:solidFill>
            <a:round/>
            <a:headEnd/>
            <a:tailEnd/>
          </a:ln>
          <a:effectLst/>
        </p:spPr>
        <p:txBody>
          <a:bodyPr wrap="none" anchor="ctr"/>
          <a:lstStyle/>
          <a:p>
            <a:endParaRPr lang="en-US"/>
          </a:p>
        </p:txBody>
      </p:sp>
      <p:sp>
        <p:nvSpPr>
          <p:cNvPr id="9" name="Text Box 8">
            <a:extLst>
              <a:ext uri="{FF2B5EF4-FFF2-40B4-BE49-F238E27FC236}">
                <a16:creationId xmlns:a16="http://schemas.microsoft.com/office/drawing/2014/main" id="{FF8BA10A-4E09-4569-97A8-98E52F300DCC}"/>
              </a:ext>
            </a:extLst>
          </p:cNvPr>
          <p:cNvSpPr txBox="1">
            <a:spLocks noChangeArrowheads="1"/>
          </p:cNvSpPr>
          <p:nvPr/>
        </p:nvSpPr>
        <p:spPr bwMode="auto">
          <a:xfrm>
            <a:off x="5226050" y="2651125"/>
            <a:ext cx="1708150" cy="1006475"/>
          </a:xfrm>
          <a:prstGeom prst="rect">
            <a:avLst/>
          </a:prstGeom>
          <a:noFill/>
          <a:ln w="25400">
            <a:noFill/>
            <a:miter lim="800000"/>
            <a:headEnd/>
            <a:tailEnd/>
          </a:ln>
          <a:effectLst/>
        </p:spPr>
        <p:txBody>
          <a:bodyPr wrap="none">
            <a:spAutoFit/>
          </a:bodyPr>
          <a:lstStyle/>
          <a:p>
            <a:pPr eaLnBrk="0" hangingPunct="0"/>
            <a:r>
              <a:rPr lang="en-US" sz="2000" b="1">
                <a:latin typeface="Courier New" pitchFamily="49" charset="0"/>
              </a:rPr>
              <a:t>  01101001</a:t>
            </a:r>
          </a:p>
          <a:p>
            <a:pPr eaLnBrk="0" hangingPunct="0"/>
            <a:r>
              <a:rPr lang="en-US" sz="2000" b="1">
                <a:latin typeface="Courier New" pitchFamily="49" charset="0"/>
              </a:rPr>
              <a:t>^ 01010101</a:t>
            </a:r>
          </a:p>
          <a:p>
            <a:pPr eaLnBrk="0" hangingPunct="0"/>
            <a:r>
              <a:rPr lang="en-US" sz="2000" b="1">
                <a:latin typeface="Courier New" pitchFamily="49" charset="0"/>
              </a:rPr>
              <a:t>  </a:t>
            </a:r>
            <a:r>
              <a:rPr lang="en-US" sz="2000" b="1">
                <a:solidFill>
                  <a:schemeClr val="bg1"/>
                </a:solidFill>
                <a:latin typeface="Courier New" pitchFamily="49" charset="0"/>
              </a:rPr>
              <a:t>00111100</a:t>
            </a:r>
          </a:p>
        </p:txBody>
      </p:sp>
      <p:sp>
        <p:nvSpPr>
          <p:cNvPr id="10" name="Line 9">
            <a:extLst>
              <a:ext uri="{FF2B5EF4-FFF2-40B4-BE49-F238E27FC236}">
                <a16:creationId xmlns:a16="http://schemas.microsoft.com/office/drawing/2014/main" id="{3173312D-28DA-48CE-99E1-57C3A47D1C6C}"/>
              </a:ext>
            </a:extLst>
          </p:cNvPr>
          <p:cNvSpPr>
            <a:spLocks noChangeShapeType="1"/>
          </p:cNvSpPr>
          <p:nvPr/>
        </p:nvSpPr>
        <p:spPr bwMode="auto">
          <a:xfrm>
            <a:off x="5378450" y="3282950"/>
            <a:ext cx="1524000" cy="0"/>
          </a:xfrm>
          <a:prstGeom prst="line">
            <a:avLst/>
          </a:prstGeom>
          <a:noFill/>
          <a:ln w="25400">
            <a:solidFill>
              <a:schemeClr val="tx1"/>
            </a:solidFill>
            <a:round/>
            <a:headEnd/>
            <a:tailEnd/>
          </a:ln>
          <a:effectLst/>
        </p:spPr>
        <p:txBody>
          <a:bodyPr wrap="none" anchor="ctr"/>
          <a:lstStyle/>
          <a:p>
            <a:endParaRPr lang="en-US"/>
          </a:p>
        </p:txBody>
      </p:sp>
      <p:sp>
        <p:nvSpPr>
          <p:cNvPr id="11" name="Text Box 10">
            <a:extLst>
              <a:ext uri="{FF2B5EF4-FFF2-40B4-BE49-F238E27FC236}">
                <a16:creationId xmlns:a16="http://schemas.microsoft.com/office/drawing/2014/main" id="{9F31D73C-778D-460A-8DD9-E5C46D056AE3}"/>
              </a:ext>
            </a:extLst>
          </p:cNvPr>
          <p:cNvSpPr txBox="1">
            <a:spLocks noChangeArrowheads="1"/>
          </p:cNvSpPr>
          <p:nvPr/>
        </p:nvSpPr>
        <p:spPr bwMode="auto">
          <a:xfrm>
            <a:off x="7131050" y="2651125"/>
            <a:ext cx="1708150" cy="1006475"/>
          </a:xfrm>
          <a:prstGeom prst="rect">
            <a:avLst/>
          </a:prstGeom>
          <a:noFill/>
          <a:ln w="25400">
            <a:noFill/>
            <a:miter lim="800000"/>
            <a:headEnd/>
            <a:tailEnd/>
          </a:ln>
          <a:effectLst/>
        </p:spPr>
        <p:txBody>
          <a:bodyPr wrap="none">
            <a:spAutoFit/>
          </a:bodyPr>
          <a:lstStyle/>
          <a:p>
            <a:pPr eaLnBrk="0" hangingPunct="0"/>
            <a:r>
              <a:rPr lang="en-US" sz="2000" b="1">
                <a:latin typeface="Courier New" pitchFamily="49" charset="0"/>
              </a:rPr>
              <a:t>  </a:t>
            </a:r>
          </a:p>
          <a:p>
            <a:pPr eaLnBrk="0" hangingPunct="0"/>
            <a:r>
              <a:rPr lang="en-US" sz="2000" b="1">
                <a:latin typeface="Courier New" pitchFamily="49" charset="0"/>
              </a:rPr>
              <a:t>~ 01010101</a:t>
            </a:r>
          </a:p>
          <a:p>
            <a:pPr eaLnBrk="0" hangingPunct="0"/>
            <a:r>
              <a:rPr lang="en-US" sz="2000" b="1">
                <a:latin typeface="Courier New" pitchFamily="49" charset="0"/>
              </a:rPr>
              <a:t>  </a:t>
            </a:r>
            <a:r>
              <a:rPr lang="en-US" sz="2000" b="1">
                <a:solidFill>
                  <a:schemeClr val="bg1"/>
                </a:solidFill>
                <a:latin typeface="Courier New" pitchFamily="49" charset="0"/>
              </a:rPr>
              <a:t>10101010</a:t>
            </a:r>
          </a:p>
        </p:txBody>
      </p:sp>
      <p:sp>
        <p:nvSpPr>
          <p:cNvPr id="12" name="Line 11">
            <a:extLst>
              <a:ext uri="{FF2B5EF4-FFF2-40B4-BE49-F238E27FC236}">
                <a16:creationId xmlns:a16="http://schemas.microsoft.com/office/drawing/2014/main" id="{AE73EF94-F99F-47CF-8D23-A4C76C00F60A}"/>
              </a:ext>
            </a:extLst>
          </p:cNvPr>
          <p:cNvSpPr>
            <a:spLocks noChangeShapeType="1"/>
          </p:cNvSpPr>
          <p:nvPr/>
        </p:nvSpPr>
        <p:spPr bwMode="auto">
          <a:xfrm>
            <a:off x="7207250" y="3282950"/>
            <a:ext cx="1600200" cy="0"/>
          </a:xfrm>
          <a:prstGeom prst="line">
            <a:avLst/>
          </a:prstGeom>
          <a:noFill/>
          <a:ln w="25400">
            <a:solidFill>
              <a:schemeClr val="tx1"/>
            </a:solidFill>
            <a:round/>
            <a:headEnd/>
            <a:tailEnd/>
          </a:ln>
          <a:effectLst/>
        </p:spPr>
        <p:txBody>
          <a:bodyPr wrap="none" anchor="ctr"/>
          <a:lstStyle/>
          <a:p>
            <a:endParaRPr lang="en-US"/>
          </a:p>
        </p:txBody>
      </p:sp>
      <p:sp>
        <p:nvSpPr>
          <p:cNvPr id="13" name="Text Box 12">
            <a:extLst>
              <a:ext uri="{FF2B5EF4-FFF2-40B4-BE49-F238E27FC236}">
                <a16:creationId xmlns:a16="http://schemas.microsoft.com/office/drawing/2014/main" id="{C6CBF880-0527-4019-A9B0-03641AAE7A21}"/>
              </a:ext>
            </a:extLst>
          </p:cNvPr>
          <p:cNvSpPr txBox="1">
            <a:spLocks noChangeArrowheads="1"/>
          </p:cNvSpPr>
          <p:nvPr/>
        </p:nvSpPr>
        <p:spPr bwMode="auto">
          <a:xfrm>
            <a:off x="1568450" y="3336925"/>
            <a:ext cx="1708150" cy="396875"/>
          </a:xfrm>
          <a:prstGeom prst="rect">
            <a:avLst/>
          </a:prstGeom>
          <a:noFill/>
          <a:ln w="25400">
            <a:noFill/>
            <a:miter lim="800000"/>
            <a:headEnd/>
            <a:tailEnd/>
          </a:ln>
          <a:effectLst/>
        </p:spPr>
        <p:txBody>
          <a:bodyPr wrap="none">
            <a:spAutoFit/>
          </a:bodyPr>
          <a:lstStyle/>
          <a:p>
            <a:pPr eaLnBrk="0" hangingPunct="0"/>
            <a:r>
              <a:rPr lang="en-US" sz="2000" b="1" dirty="0">
                <a:solidFill>
                  <a:srgbClr val="CC0000"/>
                </a:solidFill>
                <a:latin typeface="Courier New" pitchFamily="49" charset="0"/>
              </a:rPr>
              <a:t>  01000001</a:t>
            </a:r>
          </a:p>
        </p:txBody>
      </p:sp>
      <p:sp>
        <p:nvSpPr>
          <p:cNvPr id="14" name="Text Box 13">
            <a:extLst>
              <a:ext uri="{FF2B5EF4-FFF2-40B4-BE49-F238E27FC236}">
                <a16:creationId xmlns:a16="http://schemas.microsoft.com/office/drawing/2014/main" id="{F6BBE0AB-A476-433F-A107-BE4902F2BFD2}"/>
              </a:ext>
            </a:extLst>
          </p:cNvPr>
          <p:cNvSpPr txBox="1">
            <a:spLocks noChangeArrowheads="1"/>
          </p:cNvSpPr>
          <p:nvPr/>
        </p:nvSpPr>
        <p:spPr bwMode="auto">
          <a:xfrm>
            <a:off x="3702050" y="3336925"/>
            <a:ext cx="1403350" cy="396875"/>
          </a:xfrm>
          <a:prstGeom prst="rect">
            <a:avLst/>
          </a:prstGeom>
          <a:noFill/>
          <a:ln w="25400">
            <a:noFill/>
            <a:miter lim="800000"/>
            <a:headEnd/>
            <a:tailEnd/>
          </a:ln>
          <a:effectLst/>
        </p:spPr>
        <p:txBody>
          <a:bodyPr wrap="none">
            <a:spAutoFit/>
          </a:bodyPr>
          <a:lstStyle/>
          <a:p>
            <a:pPr eaLnBrk="0" hangingPunct="0"/>
            <a:r>
              <a:rPr lang="en-US" sz="2000" b="1">
                <a:solidFill>
                  <a:srgbClr val="CC0000"/>
                </a:solidFill>
                <a:latin typeface="Courier New" pitchFamily="49" charset="0"/>
              </a:rPr>
              <a:t>01111101</a:t>
            </a:r>
          </a:p>
        </p:txBody>
      </p:sp>
      <p:sp>
        <p:nvSpPr>
          <p:cNvPr id="15" name="Text Box 14">
            <a:extLst>
              <a:ext uri="{FF2B5EF4-FFF2-40B4-BE49-F238E27FC236}">
                <a16:creationId xmlns:a16="http://schemas.microsoft.com/office/drawing/2014/main" id="{D2A7E860-F125-4DC1-8961-D1A2E3F297AC}"/>
              </a:ext>
            </a:extLst>
          </p:cNvPr>
          <p:cNvSpPr txBox="1">
            <a:spLocks noChangeArrowheads="1"/>
          </p:cNvSpPr>
          <p:nvPr/>
        </p:nvSpPr>
        <p:spPr bwMode="auto">
          <a:xfrm>
            <a:off x="5530850" y="3336925"/>
            <a:ext cx="1403350" cy="396875"/>
          </a:xfrm>
          <a:prstGeom prst="rect">
            <a:avLst/>
          </a:prstGeom>
          <a:noFill/>
          <a:ln w="25400">
            <a:noFill/>
            <a:miter lim="800000"/>
            <a:headEnd/>
            <a:tailEnd/>
          </a:ln>
          <a:effectLst/>
        </p:spPr>
        <p:txBody>
          <a:bodyPr wrap="none">
            <a:spAutoFit/>
          </a:bodyPr>
          <a:lstStyle/>
          <a:p>
            <a:pPr eaLnBrk="0" hangingPunct="0"/>
            <a:r>
              <a:rPr lang="en-US" sz="2000" b="1">
                <a:solidFill>
                  <a:srgbClr val="CC0000"/>
                </a:solidFill>
                <a:latin typeface="Courier New" pitchFamily="49" charset="0"/>
              </a:rPr>
              <a:t>00111100</a:t>
            </a:r>
          </a:p>
        </p:txBody>
      </p:sp>
      <p:sp>
        <p:nvSpPr>
          <p:cNvPr id="16" name="Text Box 15">
            <a:extLst>
              <a:ext uri="{FF2B5EF4-FFF2-40B4-BE49-F238E27FC236}">
                <a16:creationId xmlns:a16="http://schemas.microsoft.com/office/drawing/2014/main" id="{680E580D-64FF-45EB-8862-731CBFF4E12F}"/>
              </a:ext>
            </a:extLst>
          </p:cNvPr>
          <p:cNvSpPr txBox="1">
            <a:spLocks noChangeArrowheads="1"/>
          </p:cNvSpPr>
          <p:nvPr/>
        </p:nvSpPr>
        <p:spPr bwMode="auto">
          <a:xfrm>
            <a:off x="7435850" y="3336925"/>
            <a:ext cx="1403350" cy="396875"/>
          </a:xfrm>
          <a:prstGeom prst="rect">
            <a:avLst/>
          </a:prstGeom>
          <a:noFill/>
          <a:ln w="25400">
            <a:noFill/>
            <a:miter lim="800000"/>
            <a:headEnd/>
            <a:tailEnd/>
          </a:ln>
          <a:effectLst/>
        </p:spPr>
        <p:txBody>
          <a:bodyPr wrap="none">
            <a:spAutoFit/>
          </a:bodyPr>
          <a:lstStyle/>
          <a:p>
            <a:pPr eaLnBrk="0" hangingPunct="0"/>
            <a:r>
              <a:rPr lang="en-US" sz="2000" b="1">
                <a:solidFill>
                  <a:srgbClr val="CC0000"/>
                </a:solidFill>
                <a:latin typeface="Courier New" pitchFamily="49" charset="0"/>
              </a:rPr>
              <a:t>10101010</a:t>
            </a:r>
          </a:p>
        </p:txBody>
      </p:sp>
    </p:spTree>
    <p:extLst>
      <p:ext uri="{BB962C8B-B14F-4D97-AF65-F5344CB8AC3E}">
        <p14:creationId xmlns:p14="http://schemas.microsoft.com/office/powerpoint/2010/main" val="28642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build="p" autoUpdateAnimBg="0"/>
      <p:bldP spid="15" grpId="0" build="p" autoUpdateAnimBg="0"/>
      <p:bldP spid="1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52C9-A31C-46CB-B5C2-A41FDED7CFF1}"/>
              </a:ext>
            </a:extLst>
          </p:cNvPr>
          <p:cNvSpPr>
            <a:spLocks noGrp="1"/>
          </p:cNvSpPr>
          <p:nvPr>
            <p:ph type="title"/>
          </p:nvPr>
        </p:nvSpPr>
        <p:spPr/>
        <p:txBody>
          <a:bodyPr/>
          <a:lstStyle/>
          <a:p>
            <a:r>
              <a:rPr lang="en-US" dirty="0"/>
              <a:t>Warning: bitwise operations are NOT logical operations</a:t>
            </a:r>
          </a:p>
        </p:txBody>
      </p:sp>
      <p:sp>
        <p:nvSpPr>
          <p:cNvPr id="3" name="Content Placeholder 2">
            <a:extLst>
              <a:ext uri="{FF2B5EF4-FFF2-40B4-BE49-F238E27FC236}">
                <a16:creationId xmlns:a16="http://schemas.microsoft.com/office/drawing/2014/main" id="{15846E5F-E8E4-4309-BD14-23922BDC4AB7}"/>
              </a:ext>
            </a:extLst>
          </p:cNvPr>
          <p:cNvSpPr>
            <a:spLocks noGrp="1"/>
          </p:cNvSpPr>
          <p:nvPr>
            <p:ph idx="1"/>
          </p:nvPr>
        </p:nvSpPr>
        <p:spPr/>
        <p:txBody>
          <a:bodyPr>
            <a:normAutofit fontScale="92500" lnSpcReduction="10000"/>
          </a:bodyPr>
          <a:lstStyle/>
          <a:p>
            <a:r>
              <a:rPr lang="en-US" dirty="0"/>
              <a:t>Logical operations in C: </a:t>
            </a:r>
            <a:r>
              <a:rPr lang="en-US" b="1" dirty="0"/>
              <a:t>||</a:t>
            </a:r>
            <a:r>
              <a:rPr lang="en-US" dirty="0"/>
              <a:t>, </a:t>
            </a:r>
            <a:r>
              <a:rPr lang="en-US" b="1" dirty="0"/>
              <a:t>&amp;&amp;</a:t>
            </a:r>
            <a:r>
              <a:rPr lang="en-US" dirty="0"/>
              <a:t>, </a:t>
            </a:r>
            <a:r>
              <a:rPr lang="en-US" b="1" dirty="0"/>
              <a:t>!</a:t>
            </a:r>
            <a:r>
              <a:rPr lang="en-US" dirty="0"/>
              <a:t> (logical Or, And, and Not)</a:t>
            </a:r>
          </a:p>
          <a:p>
            <a:pPr lvl="1"/>
            <a:r>
              <a:rPr lang="en-US" dirty="0"/>
              <a:t>Only operate on a single bit</a:t>
            </a:r>
          </a:p>
          <a:p>
            <a:pPr lvl="2"/>
            <a:r>
              <a:rPr lang="en-US" dirty="0"/>
              <a:t>View 0 as “False”</a:t>
            </a:r>
          </a:p>
          <a:p>
            <a:pPr lvl="2"/>
            <a:r>
              <a:rPr lang="en-US" dirty="0"/>
              <a:t>View </a:t>
            </a:r>
            <a:r>
              <a:rPr lang="en-US" i="1" dirty="0"/>
              <a:t>anything nonzero</a:t>
            </a:r>
            <a:r>
              <a:rPr lang="en-US" dirty="0"/>
              <a:t> as “True”</a:t>
            </a:r>
          </a:p>
          <a:p>
            <a:pPr lvl="2"/>
            <a:r>
              <a:rPr lang="en-US" dirty="0"/>
              <a:t>Always return 0 or 1</a:t>
            </a:r>
          </a:p>
          <a:p>
            <a:pPr lvl="1"/>
            <a:r>
              <a:rPr lang="en-US" dirty="0"/>
              <a:t>Short-circuit evaluation: only checks the first operand if that is sufficient</a:t>
            </a:r>
          </a:p>
          <a:p>
            <a:pPr lvl="1"/>
            <a:endParaRPr lang="en-US" dirty="0"/>
          </a:p>
          <a:p>
            <a:r>
              <a:rPr lang="en-US" dirty="0"/>
              <a:t>Examples</a:t>
            </a:r>
          </a:p>
          <a:p>
            <a:pPr lvl="1"/>
            <a:r>
              <a:rPr lang="en-US" dirty="0"/>
              <a:t>!0x41 -&gt; 0x00		!0x00 -&gt; 0x01			!!0x41 -&gt; 0x01</a:t>
            </a:r>
          </a:p>
          <a:p>
            <a:pPr lvl="1"/>
            <a:r>
              <a:rPr lang="en-US" dirty="0"/>
              <a:t>0x59 &amp;&amp; 0x35 -&gt; 0x01</a:t>
            </a:r>
          </a:p>
          <a:p>
            <a:pPr lvl="1"/>
            <a:r>
              <a:rPr lang="en-US" dirty="0"/>
              <a:t>p &amp;&amp; *p (short circuit avoids null pointer access)</a:t>
            </a:r>
          </a:p>
          <a:p>
            <a:pPr lvl="1"/>
            <a:endParaRPr lang="en-US" dirty="0"/>
          </a:p>
          <a:p>
            <a:r>
              <a:rPr lang="en-US" dirty="0"/>
              <a:t>Don’t confuse the two!! It’s a common C mistake</a:t>
            </a:r>
          </a:p>
        </p:txBody>
      </p:sp>
      <p:sp>
        <p:nvSpPr>
          <p:cNvPr id="4" name="Slide Number Placeholder 3">
            <a:extLst>
              <a:ext uri="{FF2B5EF4-FFF2-40B4-BE49-F238E27FC236}">
                <a16:creationId xmlns:a16="http://schemas.microsoft.com/office/drawing/2014/main" id="{06722A87-2910-4499-9EEB-C6FAF18763C0}"/>
              </a:ext>
            </a:extLst>
          </p:cNvPr>
          <p:cNvSpPr>
            <a:spLocks noGrp="1"/>
          </p:cNvSpPr>
          <p:nvPr>
            <p:ph type="sldNum" sz="quarter" idx="12"/>
          </p:nvPr>
        </p:nvSpPr>
        <p:spPr/>
        <p:txBody>
          <a:bodyPr/>
          <a:lstStyle/>
          <a:p>
            <a:fld id="{0778C724-3839-4D76-A707-B4C23905D055}" type="slidenum">
              <a:rPr lang="en-US" smtClean="0"/>
              <a:t>11</a:t>
            </a:fld>
            <a:endParaRPr lang="en-US"/>
          </a:p>
        </p:txBody>
      </p:sp>
      <p:sp>
        <p:nvSpPr>
          <p:cNvPr id="5" name="TextBox 4">
            <a:extLst>
              <a:ext uri="{FF2B5EF4-FFF2-40B4-BE49-F238E27FC236}">
                <a16:creationId xmlns:a16="http://schemas.microsoft.com/office/drawing/2014/main" id="{B85C4D97-BE58-4E3C-9937-1309DD2D10CB}"/>
              </a:ext>
            </a:extLst>
          </p:cNvPr>
          <p:cNvSpPr txBox="1"/>
          <p:nvPr/>
        </p:nvSpPr>
        <p:spPr>
          <a:xfrm>
            <a:off x="8876297" y="4673600"/>
            <a:ext cx="2247900" cy="646331"/>
          </a:xfrm>
          <a:prstGeom prst="rect">
            <a:avLst/>
          </a:prstGeom>
          <a:noFill/>
        </p:spPr>
        <p:txBody>
          <a:bodyPr wrap="square" rtlCol="0">
            <a:spAutoFit/>
          </a:bodyPr>
          <a:lstStyle/>
          <a:p>
            <a:r>
              <a:rPr lang="en-US" dirty="0"/>
              <a:t>Useful for turning many bits into 1 bit</a:t>
            </a:r>
          </a:p>
        </p:txBody>
      </p:sp>
      <p:cxnSp>
        <p:nvCxnSpPr>
          <p:cNvPr id="7" name="Straight Arrow Connector 6">
            <a:extLst>
              <a:ext uri="{FF2B5EF4-FFF2-40B4-BE49-F238E27FC236}">
                <a16:creationId xmlns:a16="http://schemas.microsoft.com/office/drawing/2014/main" id="{CEEC3F6C-844C-423B-B428-6A6F98D13BC1}"/>
              </a:ext>
            </a:extLst>
          </p:cNvPr>
          <p:cNvCxnSpPr>
            <a:cxnSpLocks/>
          </p:cNvCxnSpPr>
          <p:nvPr/>
        </p:nvCxnSpPr>
        <p:spPr>
          <a:xfrm flipH="1" flipV="1">
            <a:off x="8229600" y="4381500"/>
            <a:ext cx="646697" cy="469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76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177F-CF8D-49E6-BE4A-8643422E93EA}"/>
              </a:ext>
            </a:extLst>
          </p:cNvPr>
          <p:cNvSpPr>
            <a:spLocks noGrp="1"/>
          </p:cNvSpPr>
          <p:nvPr>
            <p:ph type="title"/>
          </p:nvPr>
        </p:nvSpPr>
        <p:spPr/>
        <p:txBody>
          <a:bodyPr/>
          <a:lstStyle/>
          <a:p>
            <a:r>
              <a:rPr lang="en-US" dirty="0"/>
              <a:t>Practice problem</a:t>
            </a:r>
          </a:p>
        </p:txBody>
      </p:sp>
      <p:sp>
        <p:nvSpPr>
          <p:cNvPr id="4" name="Slide Number Placeholder 3">
            <a:extLst>
              <a:ext uri="{FF2B5EF4-FFF2-40B4-BE49-F238E27FC236}">
                <a16:creationId xmlns:a16="http://schemas.microsoft.com/office/drawing/2014/main" id="{11192348-A670-49CE-AED1-3CF6727790FA}"/>
              </a:ext>
            </a:extLst>
          </p:cNvPr>
          <p:cNvSpPr>
            <a:spLocks noGrp="1"/>
          </p:cNvSpPr>
          <p:nvPr>
            <p:ph type="sldNum" sz="quarter" idx="12"/>
          </p:nvPr>
        </p:nvSpPr>
        <p:spPr/>
        <p:txBody>
          <a:bodyPr/>
          <a:lstStyle/>
          <a:p>
            <a:fld id="{0778C724-3839-4D76-A707-B4C23905D055}" type="slidenum">
              <a:rPr lang="en-US" smtClean="0"/>
              <a:t>12</a:t>
            </a:fld>
            <a:endParaRPr lang="en-US"/>
          </a:p>
        </p:txBody>
      </p:sp>
      <p:graphicFrame>
        <p:nvGraphicFramePr>
          <p:cNvPr id="5" name="Table 4">
            <a:extLst>
              <a:ext uri="{FF2B5EF4-FFF2-40B4-BE49-F238E27FC236}">
                <a16:creationId xmlns:a16="http://schemas.microsoft.com/office/drawing/2014/main" id="{7CC962C1-7E77-4D2A-8A39-59FEDD976C7B}"/>
              </a:ext>
            </a:extLst>
          </p:cNvPr>
          <p:cNvGraphicFramePr>
            <a:graphicFrameLocks noGrp="1"/>
          </p:cNvGraphicFramePr>
          <p:nvPr>
            <p:extLst>
              <p:ext uri="{D42A27DB-BD31-4B8C-83A1-F6EECF244321}">
                <p14:modId xmlns:p14="http://schemas.microsoft.com/office/powerpoint/2010/main" val="2328870973"/>
              </p:ext>
            </p:extLst>
          </p:nvPr>
        </p:nvGraphicFramePr>
        <p:xfrm>
          <a:off x="3024607" y="1752600"/>
          <a:ext cx="3833393" cy="2743200"/>
        </p:xfrm>
        <a:graphic>
          <a:graphicData uri="http://schemas.openxmlformats.org/drawingml/2006/table">
            <a:tbl>
              <a:tblPr>
                <a:tableStyleId>{2D5ABB26-0587-4C30-8999-92F81FD0307C}</a:tableStyleId>
              </a:tblPr>
              <a:tblGrid>
                <a:gridCol w="848893">
                  <a:extLst>
                    <a:ext uri="{9D8B030D-6E8A-4147-A177-3AD203B41FA5}">
                      <a16:colId xmlns:a16="http://schemas.microsoft.com/office/drawing/2014/main" val="324365316"/>
                    </a:ext>
                  </a:extLst>
                </a:gridCol>
                <a:gridCol w="571500">
                  <a:extLst>
                    <a:ext uri="{9D8B030D-6E8A-4147-A177-3AD203B41FA5}">
                      <a16:colId xmlns:a16="http://schemas.microsoft.com/office/drawing/2014/main" val="53167449"/>
                    </a:ext>
                  </a:extLst>
                </a:gridCol>
                <a:gridCol w="2413000">
                  <a:extLst>
                    <a:ext uri="{9D8B030D-6E8A-4147-A177-3AD203B41FA5}">
                      <a16:colId xmlns:a16="http://schemas.microsoft.com/office/drawing/2014/main" val="288598948"/>
                    </a:ext>
                  </a:extLst>
                </a:gridCol>
              </a:tblGrid>
              <a:tr h="414161">
                <a:tc gridSpan="3">
                  <a:txBody>
                    <a:bodyPr/>
                    <a:lstStyle/>
                    <a:p>
                      <a:pPr algn="ctr"/>
                      <a:r>
                        <a:rPr lang="en-US" sz="2400" b="1" dirty="0"/>
                        <a:t>(A &amp; B)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(A&amp;B)|B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spTree>
    <p:extLst>
      <p:ext uri="{BB962C8B-B14F-4D97-AF65-F5344CB8AC3E}">
        <p14:creationId xmlns:p14="http://schemas.microsoft.com/office/powerpoint/2010/main" val="332617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177F-CF8D-49E6-BE4A-8643422E93EA}"/>
              </a:ext>
            </a:extLst>
          </p:cNvPr>
          <p:cNvSpPr>
            <a:spLocks noGrp="1"/>
          </p:cNvSpPr>
          <p:nvPr>
            <p:ph type="title"/>
          </p:nvPr>
        </p:nvSpPr>
        <p:spPr/>
        <p:txBody>
          <a:bodyPr/>
          <a:lstStyle/>
          <a:p>
            <a:r>
              <a:rPr lang="en-US" dirty="0"/>
              <a:t>Practice problem</a:t>
            </a:r>
          </a:p>
        </p:txBody>
      </p:sp>
      <p:sp>
        <p:nvSpPr>
          <p:cNvPr id="4" name="Slide Number Placeholder 3">
            <a:extLst>
              <a:ext uri="{FF2B5EF4-FFF2-40B4-BE49-F238E27FC236}">
                <a16:creationId xmlns:a16="http://schemas.microsoft.com/office/drawing/2014/main" id="{11192348-A670-49CE-AED1-3CF6727790FA}"/>
              </a:ext>
            </a:extLst>
          </p:cNvPr>
          <p:cNvSpPr>
            <a:spLocks noGrp="1"/>
          </p:cNvSpPr>
          <p:nvPr>
            <p:ph type="sldNum" sz="quarter" idx="12"/>
          </p:nvPr>
        </p:nvSpPr>
        <p:spPr/>
        <p:txBody>
          <a:bodyPr/>
          <a:lstStyle/>
          <a:p>
            <a:fld id="{0778C724-3839-4D76-A707-B4C23905D055}" type="slidenum">
              <a:rPr lang="en-US" smtClean="0"/>
              <a:t>13</a:t>
            </a:fld>
            <a:endParaRPr lang="en-US"/>
          </a:p>
        </p:txBody>
      </p:sp>
      <p:graphicFrame>
        <p:nvGraphicFramePr>
          <p:cNvPr id="5" name="Table 4">
            <a:extLst>
              <a:ext uri="{FF2B5EF4-FFF2-40B4-BE49-F238E27FC236}">
                <a16:creationId xmlns:a16="http://schemas.microsoft.com/office/drawing/2014/main" id="{7CC962C1-7E77-4D2A-8A39-59FEDD976C7B}"/>
              </a:ext>
            </a:extLst>
          </p:cNvPr>
          <p:cNvGraphicFramePr>
            <a:graphicFrameLocks noGrp="1"/>
          </p:cNvGraphicFramePr>
          <p:nvPr>
            <p:extLst>
              <p:ext uri="{D42A27DB-BD31-4B8C-83A1-F6EECF244321}">
                <p14:modId xmlns:p14="http://schemas.microsoft.com/office/powerpoint/2010/main" val="1376514771"/>
              </p:ext>
            </p:extLst>
          </p:nvPr>
        </p:nvGraphicFramePr>
        <p:xfrm>
          <a:off x="3024607" y="1752600"/>
          <a:ext cx="3833393" cy="2743200"/>
        </p:xfrm>
        <a:graphic>
          <a:graphicData uri="http://schemas.openxmlformats.org/drawingml/2006/table">
            <a:tbl>
              <a:tblPr>
                <a:tableStyleId>{2D5ABB26-0587-4C30-8999-92F81FD0307C}</a:tableStyleId>
              </a:tblPr>
              <a:tblGrid>
                <a:gridCol w="848893">
                  <a:extLst>
                    <a:ext uri="{9D8B030D-6E8A-4147-A177-3AD203B41FA5}">
                      <a16:colId xmlns:a16="http://schemas.microsoft.com/office/drawing/2014/main" val="324365316"/>
                    </a:ext>
                  </a:extLst>
                </a:gridCol>
                <a:gridCol w="571500">
                  <a:extLst>
                    <a:ext uri="{9D8B030D-6E8A-4147-A177-3AD203B41FA5}">
                      <a16:colId xmlns:a16="http://schemas.microsoft.com/office/drawing/2014/main" val="53167449"/>
                    </a:ext>
                  </a:extLst>
                </a:gridCol>
                <a:gridCol w="2413000">
                  <a:extLst>
                    <a:ext uri="{9D8B030D-6E8A-4147-A177-3AD203B41FA5}">
                      <a16:colId xmlns:a16="http://schemas.microsoft.com/office/drawing/2014/main" val="288598948"/>
                    </a:ext>
                  </a:extLst>
                </a:gridCol>
              </a:tblGrid>
              <a:tr h="414161">
                <a:tc gridSpan="3">
                  <a:txBody>
                    <a:bodyPr/>
                    <a:lstStyle/>
                    <a:p>
                      <a:pPr algn="ctr"/>
                      <a:r>
                        <a:rPr lang="en-US" sz="2400" b="1" dirty="0"/>
                        <a:t>(A &amp; B)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(A&amp;B)|B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sp>
        <p:nvSpPr>
          <p:cNvPr id="3" name="TextBox 2">
            <a:extLst>
              <a:ext uri="{FF2B5EF4-FFF2-40B4-BE49-F238E27FC236}">
                <a16:creationId xmlns:a16="http://schemas.microsoft.com/office/drawing/2014/main" id="{810C9D4C-B957-44B9-A0FA-5F45930AA132}"/>
              </a:ext>
            </a:extLst>
          </p:cNvPr>
          <p:cNvSpPr txBox="1"/>
          <p:nvPr/>
        </p:nvSpPr>
        <p:spPr>
          <a:xfrm>
            <a:off x="3441700" y="4914900"/>
            <a:ext cx="5918200" cy="892552"/>
          </a:xfrm>
          <a:prstGeom prst="rect">
            <a:avLst/>
          </a:prstGeom>
          <a:noFill/>
        </p:spPr>
        <p:txBody>
          <a:bodyPr wrap="square" rtlCol="0">
            <a:spAutoFit/>
          </a:bodyPr>
          <a:lstStyle/>
          <a:p>
            <a:r>
              <a:rPr lang="en-US" sz="2800" dirty="0"/>
              <a:t>This is equivalent to B</a:t>
            </a:r>
            <a:br>
              <a:rPr lang="en-US" sz="2800" dirty="0"/>
            </a:br>
            <a:r>
              <a:rPr lang="en-US" sz="2400" dirty="0"/>
              <a:t>(A has no influence on the solution)</a:t>
            </a:r>
            <a:endParaRPr lang="en-US" sz="2800" dirty="0"/>
          </a:p>
        </p:txBody>
      </p:sp>
    </p:spTree>
    <p:extLst>
      <p:ext uri="{BB962C8B-B14F-4D97-AF65-F5344CB8AC3E}">
        <p14:creationId xmlns:p14="http://schemas.microsoft.com/office/powerpoint/2010/main" val="234565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b="1" dirty="0"/>
              <a:t>Data in memory</a:t>
            </a:r>
          </a:p>
          <a:p>
            <a:endParaRPr lang="en-US" dirty="0"/>
          </a:p>
          <a:p>
            <a:r>
              <a:rPr lang="en-US" dirty="0"/>
              <a:t>Encoding</a:t>
            </a:r>
          </a:p>
          <a:p>
            <a:r>
              <a:rPr lang="en-US"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394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Byte-oriented memory organization</a:t>
            </a:r>
          </a:p>
        </p:txBody>
      </p:sp>
      <p:sp>
        <p:nvSpPr>
          <p:cNvPr id="593923" name="Rectangle 3"/>
          <p:cNvSpPr>
            <a:spLocks noGrp="1" noChangeArrowheads="1"/>
          </p:cNvSpPr>
          <p:nvPr>
            <p:ph idx="1"/>
          </p:nvPr>
        </p:nvSpPr>
        <p:spPr/>
        <p:txBody>
          <a:bodyPr>
            <a:normAutofit lnSpcReduction="10000"/>
          </a:bodyPr>
          <a:lstStyle/>
          <a:p>
            <a:r>
              <a:rPr lang="en-US" sz="2400" dirty="0"/>
              <a:t>We’ve seen how sequences of bits can express numbers</a:t>
            </a:r>
          </a:p>
          <a:p>
            <a:pPr lvl="1"/>
            <a:r>
              <a:rPr lang="en-US" sz="2000" dirty="0"/>
              <a:t>And how we usually work with groups of 8 bits (</a:t>
            </a:r>
            <a:r>
              <a:rPr lang="en-US" sz="2000" b="1" i="1" dirty="0"/>
              <a:t>bytes</a:t>
            </a:r>
            <a:r>
              <a:rPr lang="en-US" sz="2000" dirty="0"/>
              <a:t>) for convenience</a:t>
            </a:r>
          </a:p>
          <a:p>
            <a:pPr lvl="1"/>
            <a:endParaRPr lang="en-US" sz="2000" dirty="0"/>
          </a:p>
          <a:p>
            <a:r>
              <a:rPr lang="en-US" sz="2400" dirty="0"/>
              <a:t>In a computer system, bytes can be stored in memory</a:t>
            </a:r>
          </a:p>
          <a:p>
            <a:pPr lvl="1"/>
            <a:r>
              <a:rPr lang="en-US" sz="2000" dirty="0"/>
              <a:t>Conceptually, memory is a very large array of bytes</a:t>
            </a:r>
          </a:p>
          <a:p>
            <a:pPr lvl="1"/>
            <a:r>
              <a:rPr lang="en-US" sz="2000" dirty="0"/>
              <a:t>Each byte has its own </a:t>
            </a:r>
            <a:r>
              <a:rPr lang="en-US" dirty="0"/>
              <a:t>address (≈ pointer)</a:t>
            </a:r>
            <a:endParaRPr lang="en-US" sz="2000" dirty="0"/>
          </a:p>
          <a:p>
            <a:pPr lvl="1"/>
            <a:endParaRPr lang="en-US" sz="1800" dirty="0"/>
          </a:p>
          <a:p>
            <a:endParaRPr lang="en-US" sz="2400" dirty="0"/>
          </a:p>
          <a:p>
            <a:endParaRPr lang="en-US" dirty="0"/>
          </a:p>
          <a:p>
            <a:endParaRPr lang="en-US" sz="2400" dirty="0"/>
          </a:p>
          <a:p>
            <a:r>
              <a:rPr lang="en-US" sz="2400" dirty="0"/>
              <a:t>Compiler + run-time system control allocation</a:t>
            </a:r>
          </a:p>
          <a:p>
            <a:pPr lvl="1"/>
            <a:r>
              <a:rPr lang="en-US" sz="2000" dirty="0"/>
              <a:t>Where different program objects should be stored</a:t>
            </a:r>
          </a:p>
          <a:p>
            <a:pPr lvl="1"/>
            <a:r>
              <a:rPr lang="en-US" sz="2000" dirty="0"/>
              <a:t>Multiple mechanisms, each with its own region: static, stack, and heap</a:t>
            </a:r>
          </a:p>
        </p:txBody>
      </p:sp>
      <p:grpSp>
        <p:nvGrpSpPr>
          <p:cNvPr id="22" name="Group 21">
            <a:extLst>
              <a:ext uri="{FF2B5EF4-FFF2-40B4-BE49-F238E27FC236}">
                <a16:creationId xmlns:a16="http://schemas.microsoft.com/office/drawing/2014/main" id="{F45ECF14-DFEE-4B45-9E26-6F7B4450D933}"/>
              </a:ext>
            </a:extLst>
          </p:cNvPr>
          <p:cNvGrpSpPr>
            <a:grpSpLocks/>
          </p:cNvGrpSpPr>
          <p:nvPr/>
        </p:nvGrpSpPr>
        <p:grpSpPr bwMode="auto">
          <a:xfrm>
            <a:off x="1787524" y="3657600"/>
            <a:ext cx="6424615" cy="968028"/>
            <a:chOff x="-2" y="171"/>
            <a:chExt cx="4047" cy="609"/>
          </a:xfrm>
        </p:grpSpPr>
        <p:sp>
          <p:nvSpPr>
            <p:cNvPr id="23" name="Rectangle 22">
              <a:extLst>
                <a:ext uri="{FF2B5EF4-FFF2-40B4-BE49-F238E27FC236}">
                  <a16:creationId xmlns:a16="http://schemas.microsoft.com/office/drawing/2014/main" id="{39E1A4EF-AB35-4A3B-B8A8-1F9E29136978}"/>
                </a:ext>
              </a:extLst>
            </p:cNvPr>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4" name="Rectangle 23">
              <a:extLst>
                <a:ext uri="{FF2B5EF4-FFF2-40B4-BE49-F238E27FC236}">
                  <a16:creationId xmlns:a16="http://schemas.microsoft.com/office/drawing/2014/main" id="{661657AC-CDBF-44BD-8A06-C3D543C62185}"/>
                </a:ext>
              </a:extLst>
            </p:cNvPr>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5" name="Rectangle 24">
              <a:extLst>
                <a:ext uri="{FF2B5EF4-FFF2-40B4-BE49-F238E27FC236}">
                  <a16:creationId xmlns:a16="http://schemas.microsoft.com/office/drawing/2014/main" id="{4620C66F-7CF6-4F12-BE2F-76C254CAFADD}"/>
                </a:ext>
              </a:extLst>
            </p:cNvPr>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6" name="Rectangle 25">
              <a:extLst>
                <a:ext uri="{FF2B5EF4-FFF2-40B4-BE49-F238E27FC236}">
                  <a16:creationId xmlns:a16="http://schemas.microsoft.com/office/drawing/2014/main" id="{022A0BE0-A0C7-41D1-8148-4FB7A415C18B}"/>
                </a:ext>
              </a:extLst>
            </p:cNvPr>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7" name="Rectangle 26">
              <a:extLst>
                <a:ext uri="{FF2B5EF4-FFF2-40B4-BE49-F238E27FC236}">
                  <a16:creationId xmlns:a16="http://schemas.microsoft.com/office/drawing/2014/main" id="{1BFFB728-FF55-46DB-B977-CCCA226746F9}"/>
                </a:ext>
              </a:extLst>
            </p:cNvPr>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27">
              <a:extLst>
                <a:ext uri="{FF2B5EF4-FFF2-40B4-BE49-F238E27FC236}">
                  <a16:creationId xmlns:a16="http://schemas.microsoft.com/office/drawing/2014/main" id="{E9242FC5-40E8-47CD-8736-D12F69BB2E5E}"/>
                </a:ext>
              </a:extLst>
            </p:cNvPr>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Rectangle 28">
              <a:extLst>
                <a:ext uri="{FF2B5EF4-FFF2-40B4-BE49-F238E27FC236}">
                  <a16:creationId xmlns:a16="http://schemas.microsoft.com/office/drawing/2014/main" id="{28EDEA07-E00F-406B-8ABB-A903198FF327}"/>
                </a:ext>
              </a:extLst>
            </p:cNvPr>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Rectangle 29">
              <a:extLst>
                <a:ext uri="{FF2B5EF4-FFF2-40B4-BE49-F238E27FC236}">
                  <a16:creationId xmlns:a16="http://schemas.microsoft.com/office/drawing/2014/main" id="{37B26448-598F-4451-9BC2-DA1A9BB15CAB}"/>
                </a:ext>
              </a:extLst>
            </p:cNvPr>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Rectangle 30">
              <a:extLst>
                <a:ext uri="{FF2B5EF4-FFF2-40B4-BE49-F238E27FC236}">
                  <a16:creationId xmlns:a16="http://schemas.microsoft.com/office/drawing/2014/main" id="{D6187BCA-AA05-46BD-85D0-2570DC0330CD}"/>
                </a:ext>
              </a:extLst>
            </p:cNvPr>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31">
              <a:extLst>
                <a:ext uri="{FF2B5EF4-FFF2-40B4-BE49-F238E27FC236}">
                  <a16:creationId xmlns:a16="http://schemas.microsoft.com/office/drawing/2014/main" id="{A8D3BA35-1ABC-4FDF-8A75-6FFBEDF98C7D}"/>
                </a:ext>
              </a:extLst>
            </p:cNvPr>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3" name="Rectangle 32">
              <a:extLst>
                <a:ext uri="{FF2B5EF4-FFF2-40B4-BE49-F238E27FC236}">
                  <a16:creationId xmlns:a16="http://schemas.microsoft.com/office/drawing/2014/main" id="{CCDA8A7D-0CD6-42EB-AC1D-70DB8BEB6519}"/>
                </a:ext>
              </a:extLst>
            </p:cNvPr>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4" name="Rectangle 33">
              <a:extLst>
                <a:ext uri="{FF2B5EF4-FFF2-40B4-BE49-F238E27FC236}">
                  <a16:creationId xmlns:a16="http://schemas.microsoft.com/office/drawing/2014/main" id="{BC9CA30F-F084-446B-8F30-597A211ED273}"/>
                </a:ext>
              </a:extLst>
            </p:cNvPr>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5" name="Rectangle 34">
              <a:extLst>
                <a:ext uri="{FF2B5EF4-FFF2-40B4-BE49-F238E27FC236}">
                  <a16:creationId xmlns:a16="http://schemas.microsoft.com/office/drawing/2014/main" id="{317A6A65-D562-4A10-88CB-019D9E2FE747}"/>
                </a:ext>
              </a:extLst>
            </p:cNvPr>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sz="2400" dirty="0">
                  <a:latin typeface="Helvetica" charset="0"/>
                  <a:ea typeface="Helvetica" charset="0"/>
                  <a:cs typeface="Helvetica" charset="0"/>
                  <a:sym typeface="Helvetica" charset="0"/>
                </a:rPr>
                <a:t>• • •</a:t>
              </a:r>
            </a:p>
          </p:txBody>
        </p:sp>
        <p:sp>
          <p:nvSpPr>
            <p:cNvPr id="36" name="Rectangle 35">
              <a:extLst>
                <a:ext uri="{FF2B5EF4-FFF2-40B4-BE49-F238E27FC236}">
                  <a16:creationId xmlns:a16="http://schemas.microsoft.com/office/drawing/2014/main" id="{56C82127-38D3-49CB-8359-C77359C0E953}"/>
                </a:ext>
              </a:extLst>
            </p:cNvPr>
            <p:cNvSpPr>
              <a:spLocks/>
            </p:cNvSpPr>
            <p:nvPr/>
          </p:nvSpPr>
          <p:spPr bwMode="auto">
            <a:xfrm rot="19020000">
              <a:off x="-2" y="171"/>
              <a:ext cx="589"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00•••0</a:t>
              </a:r>
            </a:p>
          </p:txBody>
        </p:sp>
        <p:sp>
          <p:nvSpPr>
            <p:cNvPr id="37" name="Rectangle 36">
              <a:extLst>
                <a:ext uri="{FF2B5EF4-FFF2-40B4-BE49-F238E27FC236}">
                  <a16:creationId xmlns:a16="http://schemas.microsoft.com/office/drawing/2014/main" id="{DDA81017-E674-4F01-B05A-E9FC8B59A2D8}"/>
                </a:ext>
              </a:extLst>
            </p:cNvPr>
            <p:cNvSpPr>
              <a:spLocks/>
            </p:cNvSpPr>
            <p:nvPr/>
          </p:nvSpPr>
          <p:spPr bwMode="auto">
            <a:xfrm rot="19020000">
              <a:off x="3455" y="171"/>
              <a:ext cx="590"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FF•••F</a:t>
              </a:r>
            </a:p>
          </p:txBody>
        </p:sp>
      </p:grpSp>
      <p:cxnSp>
        <p:nvCxnSpPr>
          <p:cNvPr id="3" name="Straight Arrow Connector 2">
            <a:extLst>
              <a:ext uri="{FF2B5EF4-FFF2-40B4-BE49-F238E27FC236}">
                <a16:creationId xmlns:a16="http://schemas.microsoft.com/office/drawing/2014/main" id="{01CE6DA8-C16C-4817-AEBA-F63E5C1D79CE}"/>
              </a:ext>
            </a:extLst>
          </p:cNvPr>
          <p:cNvCxnSpPr/>
          <p:nvPr/>
        </p:nvCxnSpPr>
        <p:spPr>
          <a:xfrm>
            <a:off x="2587624" y="4025900"/>
            <a:ext cx="2851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Slide Number Placeholder 3">
            <a:extLst>
              <a:ext uri="{FF2B5EF4-FFF2-40B4-BE49-F238E27FC236}">
                <a16:creationId xmlns:a16="http://schemas.microsoft.com/office/drawing/2014/main" id="{0D7BF4A2-B18D-4DDD-9671-EC4CAFF60D9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805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Most/least significant bits/bytes</a:t>
            </a:r>
          </a:p>
        </p:txBody>
      </p:sp>
      <p:sp>
        <p:nvSpPr>
          <p:cNvPr id="3" name="Content Placeholder 2"/>
          <p:cNvSpPr>
            <a:spLocks noGrp="1"/>
          </p:cNvSpPr>
          <p:nvPr>
            <p:ph idx="1"/>
          </p:nvPr>
        </p:nvSpPr>
        <p:spPr>
          <a:xfrm>
            <a:off x="607595" y="1143000"/>
            <a:ext cx="10972800" cy="3396584"/>
          </a:xfrm>
        </p:spPr>
        <p:txBody>
          <a:bodyPr>
            <a:normAutofit fontScale="92500" lnSpcReduction="10000"/>
          </a:bodyPr>
          <a:lstStyle/>
          <a:p>
            <a:r>
              <a:rPr lang="en-US" dirty="0"/>
              <a:t>When working with sequences of bits (or sequences of bytes), need to be able to talk about specific bits (bytes)</a:t>
            </a:r>
          </a:p>
          <a:p>
            <a:pPr lvl="1"/>
            <a:endParaRPr lang="en-US" dirty="0"/>
          </a:p>
          <a:p>
            <a:pPr lvl="1"/>
            <a:r>
              <a:rPr lang="en-US" dirty="0"/>
              <a:t>Most Significant bit (</a:t>
            </a:r>
            <a:r>
              <a:rPr lang="en-US" dirty="0" err="1"/>
              <a:t>MSb</a:t>
            </a:r>
            <a:r>
              <a:rPr lang="en-US" dirty="0"/>
              <a:t>) and Most Significant Byte (MSB)</a:t>
            </a:r>
          </a:p>
          <a:p>
            <a:pPr lvl="2"/>
            <a:r>
              <a:rPr lang="en-US" dirty="0"/>
              <a:t>Have the largest possible contribution to numeric value</a:t>
            </a:r>
          </a:p>
          <a:p>
            <a:pPr lvl="2"/>
            <a:r>
              <a:rPr lang="en-US" dirty="0"/>
              <a:t>Leftmost when writing out the binary sequence</a:t>
            </a:r>
          </a:p>
          <a:p>
            <a:pPr lvl="2"/>
            <a:endParaRPr lang="en-US" dirty="0"/>
          </a:p>
          <a:p>
            <a:pPr lvl="1"/>
            <a:r>
              <a:rPr lang="en-US" dirty="0"/>
              <a:t>Least Significant bit (</a:t>
            </a:r>
            <a:r>
              <a:rPr lang="en-US" dirty="0" err="1"/>
              <a:t>LSb</a:t>
            </a:r>
            <a:r>
              <a:rPr lang="en-US" dirty="0"/>
              <a:t>) and Least Significant Byte (LSB)</a:t>
            </a:r>
          </a:p>
          <a:p>
            <a:pPr lvl="2"/>
            <a:r>
              <a:rPr lang="en-US" dirty="0"/>
              <a:t>Have the smallest possible contribution to numeric value</a:t>
            </a:r>
          </a:p>
          <a:p>
            <a:pPr lvl="2"/>
            <a:r>
              <a:rPr lang="en-US" dirty="0"/>
              <a:t>Rightmost when writing out the binary sequence</a:t>
            </a:r>
          </a:p>
        </p:txBody>
      </p:sp>
      <p:sp>
        <p:nvSpPr>
          <p:cNvPr id="4" name="TextBox 3"/>
          <p:cNvSpPr txBox="1"/>
          <p:nvPr/>
        </p:nvSpPr>
        <p:spPr>
          <a:xfrm>
            <a:off x="1739903" y="4668242"/>
            <a:ext cx="8712194" cy="523220"/>
          </a:xfrm>
          <a:prstGeom prst="rect">
            <a:avLst/>
          </a:prstGeom>
          <a:noFill/>
        </p:spPr>
        <p:txBody>
          <a:bodyPr wrap="square" rtlCol="0">
            <a:spAutoFit/>
          </a:bodyPr>
          <a:lstStyle/>
          <a:p>
            <a:r>
              <a:rPr lang="en-US" sz="2800" dirty="0"/>
              <a:t>10110110     01101010     10101010     01111100</a:t>
            </a:r>
          </a:p>
        </p:txBody>
      </p:sp>
      <p:sp>
        <p:nvSpPr>
          <p:cNvPr id="5" name="TextBox 4"/>
          <p:cNvSpPr txBox="1"/>
          <p:nvPr/>
        </p:nvSpPr>
        <p:spPr>
          <a:xfrm>
            <a:off x="1255063" y="6112221"/>
            <a:ext cx="2570961" cy="461665"/>
          </a:xfrm>
          <a:prstGeom prst="rect">
            <a:avLst/>
          </a:prstGeom>
          <a:noFill/>
        </p:spPr>
        <p:txBody>
          <a:bodyPr wrap="none" rtlCol="0">
            <a:spAutoFit/>
          </a:bodyPr>
          <a:lstStyle/>
          <a:p>
            <a:r>
              <a:rPr lang="en-US" sz="2400" dirty="0">
                <a:latin typeface="Calibri" charset="0"/>
                <a:ea typeface="Calibri" charset="0"/>
                <a:cs typeface="Calibri" charset="0"/>
              </a:rPr>
              <a:t>Most significant bit</a:t>
            </a:r>
          </a:p>
        </p:txBody>
      </p:sp>
      <p:sp>
        <p:nvSpPr>
          <p:cNvPr id="6" name="TextBox 5"/>
          <p:cNvSpPr txBox="1"/>
          <p:nvPr/>
        </p:nvSpPr>
        <p:spPr>
          <a:xfrm>
            <a:off x="2515072" y="5629235"/>
            <a:ext cx="2854195" cy="461665"/>
          </a:xfrm>
          <a:prstGeom prst="rect">
            <a:avLst/>
          </a:prstGeom>
          <a:noFill/>
        </p:spPr>
        <p:txBody>
          <a:bodyPr wrap="square" rtlCol="0">
            <a:spAutoFit/>
          </a:bodyPr>
          <a:lstStyle/>
          <a:p>
            <a:r>
              <a:rPr lang="en-US" sz="2400" dirty="0">
                <a:latin typeface="Calibri" charset="0"/>
                <a:ea typeface="Calibri" charset="0"/>
                <a:cs typeface="Calibri" charset="0"/>
              </a:rPr>
              <a:t>Most significant byte</a:t>
            </a:r>
          </a:p>
        </p:txBody>
      </p:sp>
      <p:sp>
        <p:nvSpPr>
          <p:cNvPr id="7" name="TextBox 6"/>
          <p:cNvSpPr txBox="1"/>
          <p:nvPr/>
        </p:nvSpPr>
        <p:spPr>
          <a:xfrm>
            <a:off x="6563064" y="5662614"/>
            <a:ext cx="2797112" cy="461665"/>
          </a:xfrm>
          <a:prstGeom prst="rect">
            <a:avLst/>
          </a:prstGeom>
          <a:noFill/>
        </p:spPr>
        <p:txBody>
          <a:bodyPr wrap="none" rtlCol="0">
            <a:spAutoFit/>
          </a:bodyPr>
          <a:lstStyle/>
          <a:p>
            <a:r>
              <a:rPr lang="en-US" sz="2400" dirty="0">
                <a:latin typeface="Calibri" charset="0"/>
                <a:ea typeface="Calibri" charset="0"/>
                <a:cs typeface="Calibri" charset="0"/>
              </a:rPr>
              <a:t>Least significant byte</a:t>
            </a:r>
          </a:p>
        </p:txBody>
      </p:sp>
      <p:sp>
        <p:nvSpPr>
          <p:cNvPr id="8" name="TextBox 7"/>
          <p:cNvSpPr txBox="1"/>
          <p:nvPr/>
        </p:nvSpPr>
        <p:spPr>
          <a:xfrm>
            <a:off x="7628067" y="6167735"/>
            <a:ext cx="2577372" cy="461665"/>
          </a:xfrm>
          <a:prstGeom prst="rect">
            <a:avLst/>
          </a:prstGeom>
          <a:noFill/>
        </p:spPr>
        <p:txBody>
          <a:bodyPr wrap="none" rtlCol="0">
            <a:spAutoFit/>
          </a:bodyPr>
          <a:lstStyle/>
          <a:p>
            <a:r>
              <a:rPr lang="en-US" sz="2400" dirty="0">
                <a:latin typeface="Calibri" charset="0"/>
                <a:ea typeface="Calibri" charset="0"/>
                <a:cs typeface="Calibri" charset="0"/>
              </a:rPr>
              <a:t>Least significant bit</a:t>
            </a:r>
          </a:p>
        </p:txBody>
      </p:sp>
      <p:cxnSp>
        <p:nvCxnSpPr>
          <p:cNvPr id="10" name="Straight Arrow Connector 9"/>
          <p:cNvCxnSpPr/>
          <p:nvPr/>
        </p:nvCxnSpPr>
        <p:spPr bwMode="auto">
          <a:xfrm flipV="1">
            <a:off x="1986582" y="5237369"/>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Right Brace 10"/>
          <p:cNvSpPr/>
          <p:nvPr/>
        </p:nvSpPr>
        <p:spPr bwMode="auto">
          <a:xfrm rot="5400000">
            <a:off x="2524852" y="453414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 name="Right Brace 11"/>
          <p:cNvSpPr/>
          <p:nvPr/>
        </p:nvSpPr>
        <p:spPr bwMode="auto">
          <a:xfrm rot="5400000">
            <a:off x="8815760" y="453310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cxnSp>
        <p:nvCxnSpPr>
          <p:cNvPr id="14" name="Straight Arrow Connector 13"/>
          <p:cNvCxnSpPr/>
          <p:nvPr/>
        </p:nvCxnSpPr>
        <p:spPr bwMode="auto">
          <a:xfrm flipV="1">
            <a:off x="2625845" y="5320120"/>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6" name="Straight Arrow Connector 15"/>
          <p:cNvCxnSpPr/>
          <p:nvPr/>
        </p:nvCxnSpPr>
        <p:spPr bwMode="auto">
          <a:xfrm flipV="1">
            <a:off x="9592040" y="5219125"/>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7" name="Straight Arrow Connector 16"/>
          <p:cNvCxnSpPr/>
          <p:nvPr/>
        </p:nvCxnSpPr>
        <p:spPr bwMode="auto">
          <a:xfrm flipV="1">
            <a:off x="8895154" y="5337827"/>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5" name="Slide Number Placeholder 3">
            <a:extLst>
              <a:ext uri="{FF2B5EF4-FFF2-40B4-BE49-F238E27FC236}">
                <a16:creationId xmlns:a16="http://schemas.microsoft.com/office/drawing/2014/main" id="{342CEE99-5532-4B12-9CB7-5B7F94D578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192843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and byte ordering</a:t>
            </a:r>
          </a:p>
        </p:txBody>
      </p:sp>
      <p:sp>
        <p:nvSpPr>
          <p:cNvPr id="3" name="Content Placeholder 2"/>
          <p:cNvSpPr>
            <a:spLocks noGrp="1"/>
          </p:cNvSpPr>
          <p:nvPr>
            <p:ph idx="1"/>
          </p:nvPr>
        </p:nvSpPr>
        <p:spPr/>
        <p:txBody>
          <a:bodyPr>
            <a:normAutofit/>
          </a:bodyPr>
          <a:lstStyle/>
          <a:p>
            <a:r>
              <a:rPr lang="en-US" dirty="0"/>
              <a:t>For data that spans multiple bytes, need to agree on two things </a:t>
            </a:r>
          </a:p>
          <a:p>
            <a:pPr lvl="1"/>
            <a:r>
              <a:rPr lang="en-US" b="1" dirty="0"/>
              <a:t>1. What should be the address of the object?</a:t>
            </a:r>
            <a:r>
              <a:rPr lang="en-US" dirty="0"/>
              <a:t> (each byte has its own!)</a:t>
            </a:r>
          </a:p>
          <a:p>
            <a:pPr lvl="2"/>
            <a:r>
              <a:rPr lang="en-US" dirty="0"/>
              <a:t>And by extension, given an address, how do we find the relevant bytes</a:t>
            </a:r>
            <a:br>
              <a:rPr lang="en-US" dirty="0"/>
            </a:br>
            <a:r>
              <a:rPr lang="en-US" dirty="0"/>
              <a:t>(same question!)</a:t>
            </a:r>
            <a:br>
              <a:rPr lang="en-US" dirty="0"/>
            </a:br>
            <a:endParaRPr lang="en-US" dirty="0"/>
          </a:p>
          <a:p>
            <a:pPr lvl="1"/>
            <a:r>
              <a:rPr lang="en-US" b="1" dirty="0"/>
              <a:t>2. How should we order the bytes in memory?</a:t>
            </a:r>
          </a:p>
          <a:p>
            <a:pPr lvl="2"/>
            <a:r>
              <a:rPr lang="en-US" dirty="0"/>
              <a:t>Do we put the most or least significant byte at the first address?</a:t>
            </a:r>
          </a:p>
          <a:p>
            <a:pPr lvl="2"/>
            <a:endParaRPr lang="en-US" dirty="0"/>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85054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isn’t always one correct answer</a:t>
            </a:r>
          </a:p>
        </p:txBody>
      </p:sp>
      <p:sp>
        <p:nvSpPr>
          <p:cNvPr id="3" name="Content Placeholder 2"/>
          <p:cNvSpPr>
            <a:spLocks noGrp="1"/>
          </p:cNvSpPr>
          <p:nvPr>
            <p:ph idx="1"/>
          </p:nvPr>
        </p:nvSpPr>
        <p:spPr/>
        <p:txBody>
          <a:bodyPr>
            <a:normAutofit/>
          </a:bodyPr>
          <a:lstStyle/>
          <a:p>
            <a:r>
              <a:rPr lang="en-US" dirty="0"/>
              <a:t>Different systems can pick different answers! (mostly for 2</a:t>
            </a:r>
            <a:r>
              <a:rPr lang="en-US" baseline="30000" dirty="0"/>
              <a:t>nd</a:t>
            </a:r>
            <a:r>
              <a:rPr lang="en-US" dirty="0"/>
              <a:t> Q)</a:t>
            </a:r>
          </a:p>
          <a:p>
            <a:pPr lvl="1"/>
            <a:endParaRPr lang="en-US" dirty="0"/>
          </a:p>
          <a:p>
            <a:pPr lvl="1"/>
            <a:r>
              <a:rPr lang="en-US" dirty="0"/>
              <a:t>Very nice illustration of two overarching principles in systems:</a:t>
            </a:r>
            <a:br>
              <a:rPr lang="en-US" dirty="0"/>
            </a:br>
            <a:r>
              <a:rPr lang="en-US" dirty="0"/>
              <a:t>You need to know the specifics of the system you’re using!</a:t>
            </a:r>
            <a:br>
              <a:rPr lang="en-US" dirty="0"/>
            </a:br>
            <a:endParaRPr lang="en-US" dirty="0"/>
          </a:p>
          <a:p>
            <a:pPr lvl="2"/>
            <a:r>
              <a:rPr lang="en-US" dirty="0"/>
              <a:t>Many questions don’t really have right or wrong answers!</a:t>
            </a:r>
          </a:p>
          <a:p>
            <a:pPr lvl="2"/>
            <a:r>
              <a:rPr lang="en-US" dirty="0"/>
              <a:t>Instead, they have tradeoffs. What the “right” answer is depends on context!</a:t>
            </a:r>
          </a:p>
          <a:p>
            <a:pPr lvl="3"/>
            <a:endParaRPr lang="en-US" dirty="0"/>
          </a:p>
          <a:p>
            <a:pPr lvl="1"/>
            <a:r>
              <a:rPr lang="en-US" dirty="0"/>
              <a:t>Different answers across systems is perfectly fine</a:t>
            </a:r>
          </a:p>
          <a:p>
            <a:pPr lvl="2"/>
            <a:r>
              <a:rPr lang="en-US" dirty="0"/>
              <a:t>But all the parts of a given system must agree with each other!</a:t>
            </a:r>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18</a:t>
            </a:fld>
            <a:endParaRPr lang="en-US"/>
          </a:p>
        </p:txBody>
      </p:sp>
    </p:spTree>
    <p:extLst>
      <p:ext uri="{BB962C8B-B14F-4D97-AF65-F5344CB8AC3E}">
        <p14:creationId xmlns:p14="http://schemas.microsoft.com/office/powerpoint/2010/main" val="66895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52" name="Rectangle 60"/>
          <p:cNvSpPr>
            <a:spLocks noGrp="1" noChangeArrowheads="1"/>
          </p:cNvSpPr>
          <p:nvPr>
            <p:ph type="title"/>
          </p:nvPr>
        </p:nvSpPr>
        <p:spPr/>
        <p:txBody>
          <a:bodyPr/>
          <a:lstStyle/>
          <a:p>
            <a:r>
              <a:rPr lang="en-US" dirty="0"/>
              <a:t>1. Data organization in memory</a:t>
            </a:r>
          </a:p>
        </p:txBody>
      </p:sp>
      <p:sp>
        <p:nvSpPr>
          <p:cNvPr id="597053" name="Rectangle 61"/>
          <p:cNvSpPr>
            <a:spLocks noGrp="1" noChangeArrowheads="1"/>
          </p:cNvSpPr>
          <p:nvPr>
            <p:ph idx="1"/>
          </p:nvPr>
        </p:nvSpPr>
        <p:spPr/>
        <p:txBody>
          <a:bodyPr/>
          <a:lstStyle/>
          <a:p>
            <a:r>
              <a:rPr lang="en-US" dirty="0"/>
              <a:t>Addresses specify byte locations</a:t>
            </a:r>
          </a:p>
          <a:p>
            <a:pPr lvl="1"/>
            <a:r>
              <a:rPr lang="en-US" dirty="0"/>
              <a:t>Address of first byte in object is used</a:t>
            </a:r>
          </a:p>
          <a:p>
            <a:pPr lvl="1"/>
            <a:r>
              <a:rPr lang="en-US" dirty="0"/>
              <a:t>Addresses of successive objects differ by </a:t>
            </a:r>
            <a:br>
              <a:rPr lang="en-US" dirty="0"/>
            </a:br>
            <a:r>
              <a:rPr lang="en-US" dirty="0"/>
              <a:t>4 (32-bit) or 8 (64-bit)</a:t>
            </a:r>
          </a:p>
          <a:p>
            <a:pPr lvl="1"/>
            <a:endParaRPr lang="en-US" dirty="0"/>
          </a:p>
          <a:p>
            <a:r>
              <a:rPr lang="en-US" dirty="0"/>
              <a:t>Systems pretty much universally</a:t>
            </a:r>
            <a:br>
              <a:rPr lang="en-US" dirty="0"/>
            </a:br>
            <a:r>
              <a:rPr lang="en-US" dirty="0"/>
              <a:t>use the address of the first byte as</a:t>
            </a:r>
            <a:br>
              <a:rPr lang="en-US" dirty="0"/>
            </a:br>
            <a:r>
              <a:rPr lang="en-US" dirty="0"/>
              <a:t>the address for the whole object</a:t>
            </a:r>
          </a:p>
          <a:p>
            <a:pPr lvl="1"/>
            <a:r>
              <a:rPr lang="en-US" dirty="0"/>
              <a:t>I’m not aware of any system that does</a:t>
            </a:r>
            <a:br>
              <a:rPr lang="en-US" dirty="0"/>
            </a:br>
            <a:r>
              <a:rPr lang="en-US" dirty="0"/>
              <a:t>otherwise</a:t>
            </a:r>
          </a:p>
          <a:p>
            <a:pPr lvl="1"/>
            <a:r>
              <a:rPr lang="en-US" dirty="0"/>
              <a:t>But there could be some weirdo systems</a:t>
            </a:r>
            <a:br>
              <a:rPr lang="en-US" dirty="0"/>
            </a:br>
            <a:r>
              <a:rPr lang="en-US" dirty="0"/>
              <a:t>out there (or historically)</a:t>
            </a:r>
          </a:p>
        </p:txBody>
      </p:sp>
      <p:grpSp>
        <p:nvGrpSpPr>
          <p:cNvPr id="597020" name="Group 28"/>
          <p:cNvGrpSpPr>
            <a:grpSpLocks/>
          </p:cNvGrpSpPr>
          <p:nvPr/>
        </p:nvGrpSpPr>
        <p:grpSpPr bwMode="auto">
          <a:xfrm>
            <a:off x="10494544" y="1295400"/>
            <a:ext cx="609600" cy="4876800"/>
            <a:chOff x="4176" y="768"/>
            <a:chExt cx="240" cy="3072"/>
          </a:xfrm>
        </p:grpSpPr>
        <p:sp>
          <p:nvSpPr>
            <p:cNvPr id="597021" name="Rectangle 29"/>
            <p:cNvSpPr>
              <a:spLocks noChangeArrowheads="1"/>
            </p:cNvSpPr>
            <p:nvPr/>
          </p:nvSpPr>
          <p:spPr bwMode="auto">
            <a:xfrm>
              <a:off x="4176" y="2304"/>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2" name="Rectangle 30"/>
            <p:cNvSpPr>
              <a:spLocks noChangeArrowheads="1"/>
            </p:cNvSpPr>
            <p:nvPr/>
          </p:nvSpPr>
          <p:spPr bwMode="auto">
            <a:xfrm>
              <a:off x="4176" y="768"/>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23" name="Group 31"/>
          <p:cNvGrpSpPr>
            <a:grpSpLocks/>
          </p:cNvGrpSpPr>
          <p:nvPr/>
        </p:nvGrpSpPr>
        <p:grpSpPr bwMode="auto">
          <a:xfrm>
            <a:off x="9503944" y="1295400"/>
            <a:ext cx="609600" cy="4876800"/>
            <a:chOff x="3792" y="768"/>
            <a:chExt cx="240" cy="3072"/>
          </a:xfrm>
        </p:grpSpPr>
        <p:sp>
          <p:nvSpPr>
            <p:cNvPr id="597024" name="Rectangle 32"/>
            <p:cNvSpPr>
              <a:spLocks noChangeArrowheads="1"/>
            </p:cNvSpPr>
            <p:nvPr/>
          </p:nvSpPr>
          <p:spPr bwMode="auto">
            <a:xfrm>
              <a:off x="3792" y="768"/>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5" name="Rectangle 33"/>
            <p:cNvSpPr>
              <a:spLocks noChangeArrowheads="1"/>
            </p:cNvSpPr>
            <p:nvPr/>
          </p:nvSpPr>
          <p:spPr bwMode="auto">
            <a:xfrm>
              <a:off x="3792" y="1536"/>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6" name="Rectangle 34"/>
            <p:cNvSpPr>
              <a:spLocks noChangeArrowheads="1"/>
            </p:cNvSpPr>
            <p:nvPr/>
          </p:nvSpPr>
          <p:spPr bwMode="auto">
            <a:xfrm>
              <a:off x="3792" y="2304"/>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7" name="Rectangle 35"/>
            <p:cNvSpPr>
              <a:spLocks noChangeArrowheads="1"/>
            </p:cNvSpPr>
            <p:nvPr/>
          </p:nvSpPr>
          <p:spPr bwMode="auto">
            <a:xfrm>
              <a:off x="3792" y="3072"/>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sp>
        <p:nvSpPr>
          <p:cNvPr id="597028" name="Text Box 36"/>
          <p:cNvSpPr txBox="1">
            <a:spLocks noChangeArrowheads="1"/>
          </p:cNvSpPr>
          <p:nvPr/>
        </p:nvSpPr>
        <p:spPr bwMode="auto">
          <a:xfrm>
            <a:off x="9364243" y="773668"/>
            <a:ext cx="800219" cy="369332"/>
          </a:xfrm>
          <a:prstGeom prst="rect">
            <a:avLst/>
          </a:prstGeom>
          <a:noFill/>
          <a:ln w="25400">
            <a:noFill/>
            <a:miter lim="800000"/>
            <a:headEnd/>
            <a:tailEnd/>
          </a:ln>
          <a:effectLst/>
        </p:spPr>
        <p:txBody>
          <a:bodyPr wrap="square">
            <a:spAutoFit/>
          </a:bodyPr>
          <a:lstStyle/>
          <a:p>
            <a:pPr algn="ctr" eaLnBrk="0" hangingPunct="0"/>
            <a:r>
              <a:rPr lang="en-US" b="1" dirty="0">
                <a:latin typeface="Helvetica" pitchFamily="34" charset="0"/>
              </a:rPr>
              <a:t>32-bit</a:t>
            </a:r>
          </a:p>
        </p:txBody>
      </p:sp>
      <p:grpSp>
        <p:nvGrpSpPr>
          <p:cNvPr id="597055" name="Group 63"/>
          <p:cNvGrpSpPr>
            <a:grpSpLocks/>
          </p:cNvGrpSpPr>
          <p:nvPr/>
        </p:nvGrpSpPr>
        <p:grpSpPr bwMode="auto">
          <a:xfrm>
            <a:off x="8494294" y="762000"/>
            <a:ext cx="806450" cy="5410200"/>
            <a:chOff x="4368" y="624"/>
            <a:chExt cx="508" cy="3408"/>
          </a:xfrm>
        </p:grpSpPr>
        <p:sp>
          <p:nvSpPr>
            <p:cNvPr id="596996" name="Rectangle 4"/>
            <p:cNvSpPr>
              <a:spLocks noChangeArrowheads="1"/>
            </p:cNvSpPr>
            <p:nvPr/>
          </p:nvSpPr>
          <p:spPr bwMode="auto">
            <a:xfrm>
              <a:off x="4436" y="96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7" name="Rectangle 5"/>
            <p:cNvSpPr>
              <a:spLocks noChangeArrowheads="1"/>
            </p:cNvSpPr>
            <p:nvPr/>
          </p:nvSpPr>
          <p:spPr bwMode="auto">
            <a:xfrm>
              <a:off x="4436" y="115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8" name="Rectangle 6"/>
            <p:cNvSpPr>
              <a:spLocks noChangeArrowheads="1"/>
            </p:cNvSpPr>
            <p:nvPr/>
          </p:nvSpPr>
          <p:spPr bwMode="auto">
            <a:xfrm>
              <a:off x="4436" y="134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9" name="Rectangle 7"/>
            <p:cNvSpPr>
              <a:spLocks noChangeArrowheads="1"/>
            </p:cNvSpPr>
            <p:nvPr/>
          </p:nvSpPr>
          <p:spPr bwMode="auto">
            <a:xfrm>
              <a:off x="4436" y="153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0" name="Rectangle 8"/>
            <p:cNvSpPr>
              <a:spLocks noChangeArrowheads="1"/>
            </p:cNvSpPr>
            <p:nvPr/>
          </p:nvSpPr>
          <p:spPr bwMode="auto">
            <a:xfrm>
              <a:off x="4436" y="172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1" name="Rectangle 9"/>
            <p:cNvSpPr>
              <a:spLocks noChangeArrowheads="1"/>
            </p:cNvSpPr>
            <p:nvPr/>
          </p:nvSpPr>
          <p:spPr bwMode="auto">
            <a:xfrm>
              <a:off x="4436" y="192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2" name="Rectangle 10"/>
            <p:cNvSpPr>
              <a:spLocks noChangeArrowheads="1"/>
            </p:cNvSpPr>
            <p:nvPr/>
          </p:nvSpPr>
          <p:spPr bwMode="auto">
            <a:xfrm>
              <a:off x="4436" y="211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3" name="Rectangle 11"/>
            <p:cNvSpPr>
              <a:spLocks noChangeArrowheads="1"/>
            </p:cNvSpPr>
            <p:nvPr/>
          </p:nvSpPr>
          <p:spPr bwMode="auto">
            <a:xfrm>
              <a:off x="4436" y="230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4" name="Rectangle 12"/>
            <p:cNvSpPr>
              <a:spLocks noChangeArrowheads="1"/>
            </p:cNvSpPr>
            <p:nvPr/>
          </p:nvSpPr>
          <p:spPr bwMode="auto">
            <a:xfrm>
              <a:off x="4436" y="249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5" name="Rectangle 13"/>
            <p:cNvSpPr>
              <a:spLocks noChangeArrowheads="1"/>
            </p:cNvSpPr>
            <p:nvPr/>
          </p:nvSpPr>
          <p:spPr bwMode="auto">
            <a:xfrm>
              <a:off x="4436" y="268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6" name="Rectangle 14"/>
            <p:cNvSpPr>
              <a:spLocks noChangeArrowheads="1"/>
            </p:cNvSpPr>
            <p:nvPr/>
          </p:nvSpPr>
          <p:spPr bwMode="auto">
            <a:xfrm>
              <a:off x="4436" y="288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7" name="Rectangle 15"/>
            <p:cNvSpPr>
              <a:spLocks noChangeArrowheads="1"/>
            </p:cNvSpPr>
            <p:nvPr/>
          </p:nvSpPr>
          <p:spPr bwMode="auto">
            <a:xfrm>
              <a:off x="4436" y="307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9" name="Text Box 37"/>
            <p:cNvSpPr txBox="1">
              <a:spLocks noChangeArrowheads="1"/>
            </p:cNvSpPr>
            <p:nvPr/>
          </p:nvSpPr>
          <p:spPr bwMode="auto">
            <a:xfrm>
              <a:off x="4368" y="624"/>
              <a:ext cx="508" cy="231"/>
            </a:xfrm>
            <a:prstGeom prst="rect">
              <a:avLst/>
            </a:prstGeom>
            <a:noFill/>
            <a:ln w="25400">
              <a:noFill/>
              <a:miter lim="800000"/>
              <a:headEnd/>
              <a:tailEnd/>
            </a:ln>
            <a:effectLst/>
          </p:spPr>
          <p:txBody>
            <a:bodyPr wrap="none">
              <a:spAutoFit/>
            </a:bodyPr>
            <a:lstStyle/>
            <a:p>
              <a:pPr algn="ctr" eaLnBrk="0" hangingPunct="0"/>
              <a:r>
                <a:rPr lang="en-US" b="1">
                  <a:latin typeface="Helvetica" pitchFamily="34" charset="0"/>
                </a:rPr>
                <a:t>Bytes</a:t>
              </a:r>
            </a:p>
          </p:txBody>
        </p:sp>
        <p:sp>
          <p:nvSpPr>
            <p:cNvPr id="597031" name="Rectangle 39"/>
            <p:cNvSpPr>
              <a:spLocks noChangeArrowheads="1"/>
            </p:cNvSpPr>
            <p:nvPr/>
          </p:nvSpPr>
          <p:spPr bwMode="auto">
            <a:xfrm>
              <a:off x="4436" y="326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3" name="Rectangle 41"/>
            <p:cNvSpPr>
              <a:spLocks noChangeArrowheads="1"/>
            </p:cNvSpPr>
            <p:nvPr/>
          </p:nvSpPr>
          <p:spPr bwMode="auto">
            <a:xfrm>
              <a:off x="4436" y="345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5" name="Rectangle 43"/>
            <p:cNvSpPr>
              <a:spLocks noChangeArrowheads="1"/>
            </p:cNvSpPr>
            <p:nvPr/>
          </p:nvSpPr>
          <p:spPr bwMode="auto">
            <a:xfrm>
              <a:off x="4436" y="364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7" name="Rectangle 45"/>
            <p:cNvSpPr>
              <a:spLocks noChangeArrowheads="1"/>
            </p:cNvSpPr>
            <p:nvPr/>
          </p:nvSpPr>
          <p:spPr bwMode="auto">
            <a:xfrm>
              <a:off x="4436" y="384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54" name="Group 62"/>
          <p:cNvGrpSpPr>
            <a:grpSpLocks/>
          </p:cNvGrpSpPr>
          <p:nvPr/>
        </p:nvGrpSpPr>
        <p:grpSpPr bwMode="auto">
          <a:xfrm>
            <a:off x="7656095" y="776288"/>
            <a:ext cx="777875" cy="5381625"/>
            <a:chOff x="4886" y="681"/>
            <a:chExt cx="490" cy="3390"/>
          </a:xfrm>
        </p:grpSpPr>
        <p:sp>
          <p:nvSpPr>
            <p:cNvPr id="597008" name="Rectangle 16"/>
            <p:cNvSpPr>
              <a:spLocks noChangeArrowheads="1"/>
            </p:cNvSpPr>
            <p:nvPr/>
          </p:nvSpPr>
          <p:spPr bwMode="auto">
            <a:xfrm>
              <a:off x="4916" y="960"/>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0000</a:t>
              </a:r>
            </a:p>
          </p:txBody>
        </p:sp>
        <p:sp>
          <p:nvSpPr>
            <p:cNvPr id="597009" name="Rectangle 17"/>
            <p:cNvSpPr>
              <a:spLocks noChangeArrowheads="1"/>
            </p:cNvSpPr>
            <p:nvPr/>
          </p:nvSpPr>
          <p:spPr bwMode="auto">
            <a:xfrm>
              <a:off x="4916" y="1152"/>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0001</a:t>
              </a:r>
            </a:p>
          </p:txBody>
        </p:sp>
        <p:sp>
          <p:nvSpPr>
            <p:cNvPr id="597010" name="Rectangle 18"/>
            <p:cNvSpPr>
              <a:spLocks noChangeArrowheads="1"/>
            </p:cNvSpPr>
            <p:nvPr/>
          </p:nvSpPr>
          <p:spPr bwMode="auto">
            <a:xfrm>
              <a:off x="4916" y="134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0002</a:t>
              </a:r>
            </a:p>
          </p:txBody>
        </p:sp>
        <p:sp>
          <p:nvSpPr>
            <p:cNvPr id="597011" name="Rectangle 19"/>
            <p:cNvSpPr>
              <a:spLocks noChangeArrowheads="1"/>
            </p:cNvSpPr>
            <p:nvPr/>
          </p:nvSpPr>
          <p:spPr bwMode="auto">
            <a:xfrm>
              <a:off x="4916" y="153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0003</a:t>
              </a:r>
            </a:p>
          </p:txBody>
        </p:sp>
        <p:sp>
          <p:nvSpPr>
            <p:cNvPr id="597012" name="Rectangle 20"/>
            <p:cNvSpPr>
              <a:spLocks noChangeArrowheads="1"/>
            </p:cNvSpPr>
            <p:nvPr/>
          </p:nvSpPr>
          <p:spPr bwMode="auto">
            <a:xfrm>
              <a:off x="4916" y="172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0004</a:t>
              </a:r>
            </a:p>
          </p:txBody>
        </p:sp>
        <p:sp>
          <p:nvSpPr>
            <p:cNvPr id="597013" name="Rectangle 21"/>
            <p:cNvSpPr>
              <a:spLocks noChangeArrowheads="1"/>
            </p:cNvSpPr>
            <p:nvPr/>
          </p:nvSpPr>
          <p:spPr bwMode="auto">
            <a:xfrm>
              <a:off x="4916" y="192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0005</a:t>
              </a:r>
            </a:p>
          </p:txBody>
        </p:sp>
        <p:sp>
          <p:nvSpPr>
            <p:cNvPr id="597014" name="Rectangle 22"/>
            <p:cNvSpPr>
              <a:spLocks noChangeArrowheads="1"/>
            </p:cNvSpPr>
            <p:nvPr/>
          </p:nvSpPr>
          <p:spPr bwMode="auto">
            <a:xfrm>
              <a:off x="4916" y="211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0006</a:t>
              </a:r>
            </a:p>
          </p:txBody>
        </p:sp>
        <p:sp>
          <p:nvSpPr>
            <p:cNvPr id="597015" name="Rectangle 23"/>
            <p:cNvSpPr>
              <a:spLocks noChangeArrowheads="1"/>
            </p:cNvSpPr>
            <p:nvPr/>
          </p:nvSpPr>
          <p:spPr bwMode="auto">
            <a:xfrm>
              <a:off x="4916" y="230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0007</a:t>
              </a:r>
            </a:p>
          </p:txBody>
        </p:sp>
        <p:sp>
          <p:nvSpPr>
            <p:cNvPr id="597016" name="Rectangle 24"/>
            <p:cNvSpPr>
              <a:spLocks noChangeArrowheads="1"/>
            </p:cNvSpPr>
            <p:nvPr/>
          </p:nvSpPr>
          <p:spPr bwMode="auto">
            <a:xfrm>
              <a:off x="4916" y="249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0008</a:t>
              </a:r>
            </a:p>
          </p:txBody>
        </p:sp>
        <p:sp>
          <p:nvSpPr>
            <p:cNvPr id="597017" name="Rectangle 25"/>
            <p:cNvSpPr>
              <a:spLocks noChangeArrowheads="1"/>
            </p:cNvSpPr>
            <p:nvPr/>
          </p:nvSpPr>
          <p:spPr bwMode="auto">
            <a:xfrm>
              <a:off x="4916" y="268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0009</a:t>
              </a:r>
            </a:p>
          </p:txBody>
        </p:sp>
        <p:sp>
          <p:nvSpPr>
            <p:cNvPr id="597018" name="Rectangle 26"/>
            <p:cNvSpPr>
              <a:spLocks noChangeArrowheads="1"/>
            </p:cNvSpPr>
            <p:nvPr/>
          </p:nvSpPr>
          <p:spPr bwMode="auto">
            <a:xfrm>
              <a:off x="4916" y="288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0010</a:t>
              </a:r>
            </a:p>
          </p:txBody>
        </p:sp>
        <p:sp>
          <p:nvSpPr>
            <p:cNvPr id="597019" name="Rectangle 27"/>
            <p:cNvSpPr>
              <a:spLocks noChangeArrowheads="1"/>
            </p:cNvSpPr>
            <p:nvPr/>
          </p:nvSpPr>
          <p:spPr bwMode="auto">
            <a:xfrm>
              <a:off x="4916" y="307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0011</a:t>
              </a:r>
            </a:p>
          </p:txBody>
        </p:sp>
        <p:sp>
          <p:nvSpPr>
            <p:cNvPr id="597030" name="Text Box 38"/>
            <p:cNvSpPr txBox="1">
              <a:spLocks noChangeArrowheads="1"/>
            </p:cNvSpPr>
            <p:nvPr/>
          </p:nvSpPr>
          <p:spPr bwMode="auto">
            <a:xfrm>
              <a:off x="4886" y="681"/>
              <a:ext cx="488" cy="231"/>
            </a:xfrm>
            <a:prstGeom prst="rect">
              <a:avLst/>
            </a:prstGeom>
            <a:noFill/>
            <a:ln w="25400">
              <a:noFill/>
              <a:miter lim="800000"/>
              <a:headEnd/>
              <a:tailEnd/>
            </a:ln>
            <a:effectLst/>
          </p:spPr>
          <p:txBody>
            <a:bodyPr wrap="none">
              <a:spAutoFit/>
            </a:bodyPr>
            <a:lstStyle/>
            <a:p>
              <a:pPr algn="ctr" eaLnBrk="0" hangingPunct="0"/>
              <a:r>
                <a:rPr lang="en-US" b="1" dirty="0" err="1">
                  <a:latin typeface="Helvetica" pitchFamily="34" charset="0"/>
                </a:rPr>
                <a:t>Addr</a:t>
              </a:r>
              <a:r>
                <a:rPr lang="en-US" b="1" dirty="0">
                  <a:latin typeface="Helvetica" pitchFamily="34" charset="0"/>
                </a:rPr>
                <a:t>.</a:t>
              </a:r>
            </a:p>
          </p:txBody>
        </p:sp>
        <p:sp>
          <p:nvSpPr>
            <p:cNvPr id="597032" name="Rectangle 40"/>
            <p:cNvSpPr>
              <a:spLocks noChangeArrowheads="1"/>
            </p:cNvSpPr>
            <p:nvPr/>
          </p:nvSpPr>
          <p:spPr bwMode="auto">
            <a:xfrm>
              <a:off x="4916" y="326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0012</a:t>
              </a:r>
            </a:p>
          </p:txBody>
        </p:sp>
        <p:sp>
          <p:nvSpPr>
            <p:cNvPr id="597034" name="Rectangle 42"/>
            <p:cNvSpPr>
              <a:spLocks noChangeArrowheads="1"/>
            </p:cNvSpPr>
            <p:nvPr/>
          </p:nvSpPr>
          <p:spPr bwMode="auto">
            <a:xfrm>
              <a:off x="4916" y="345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0013</a:t>
              </a:r>
            </a:p>
          </p:txBody>
        </p:sp>
        <p:sp>
          <p:nvSpPr>
            <p:cNvPr id="597036" name="Rectangle 44"/>
            <p:cNvSpPr>
              <a:spLocks noChangeArrowheads="1"/>
            </p:cNvSpPr>
            <p:nvPr/>
          </p:nvSpPr>
          <p:spPr bwMode="auto">
            <a:xfrm>
              <a:off x="4916" y="364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0014</a:t>
              </a:r>
            </a:p>
          </p:txBody>
        </p:sp>
        <p:sp>
          <p:nvSpPr>
            <p:cNvPr id="597038" name="Rectangle 46"/>
            <p:cNvSpPr>
              <a:spLocks noChangeArrowheads="1"/>
            </p:cNvSpPr>
            <p:nvPr/>
          </p:nvSpPr>
          <p:spPr bwMode="auto">
            <a:xfrm>
              <a:off x="4916" y="384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0015</a:t>
              </a:r>
            </a:p>
          </p:txBody>
        </p:sp>
      </p:grpSp>
      <p:sp>
        <p:nvSpPr>
          <p:cNvPr id="597039" name="Text Box 47"/>
          <p:cNvSpPr txBox="1">
            <a:spLocks noChangeArrowheads="1"/>
          </p:cNvSpPr>
          <p:nvPr/>
        </p:nvSpPr>
        <p:spPr bwMode="auto">
          <a:xfrm>
            <a:off x="10364368" y="773668"/>
            <a:ext cx="800219" cy="369332"/>
          </a:xfrm>
          <a:prstGeom prst="rect">
            <a:avLst/>
          </a:prstGeom>
          <a:noFill/>
          <a:ln w="25400">
            <a:noFill/>
            <a:miter lim="800000"/>
            <a:headEnd/>
            <a:tailEnd/>
          </a:ln>
          <a:effectLst/>
        </p:spPr>
        <p:txBody>
          <a:bodyPr wrap="none">
            <a:spAutoFit/>
          </a:bodyPr>
          <a:lstStyle/>
          <a:p>
            <a:pPr algn="ctr" eaLnBrk="0" hangingPunct="0"/>
            <a:r>
              <a:rPr lang="en-US" b="1" dirty="0">
                <a:latin typeface="Helvetica" pitchFamily="34" charset="0"/>
              </a:rPr>
              <a:t>64-bit</a:t>
            </a:r>
          </a:p>
        </p:txBody>
      </p:sp>
      <p:sp>
        <p:nvSpPr>
          <p:cNvPr id="597040" name="Rectangle 48"/>
          <p:cNvSpPr>
            <a:spLocks noChangeArrowheads="1"/>
          </p:cNvSpPr>
          <p:nvPr/>
        </p:nvSpPr>
        <p:spPr bwMode="auto">
          <a:xfrm>
            <a:off x="10494544" y="2133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1" name="Rectangle 49"/>
          <p:cNvSpPr>
            <a:spLocks noChangeArrowheads="1"/>
          </p:cNvSpPr>
          <p:nvPr/>
        </p:nvSpPr>
        <p:spPr bwMode="auto">
          <a:xfrm>
            <a:off x="10494544" y="44958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2" name="Rectangle 50"/>
          <p:cNvSpPr>
            <a:spLocks noChangeArrowheads="1"/>
          </p:cNvSpPr>
          <p:nvPr/>
        </p:nvSpPr>
        <p:spPr bwMode="auto">
          <a:xfrm>
            <a:off x="9503944" y="15240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p>
        </p:txBody>
      </p:sp>
      <p:sp>
        <p:nvSpPr>
          <p:cNvPr id="597043" name="Rectangle 51"/>
          <p:cNvSpPr>
            <a:spLocks noChangeArrowheads="1"/>
          </p:cNvSpPr>
          <p:nvPr/>
        </p:nvSpPr>
        <p:spPr bwMode="auto">
          <a:xfrm>
            <a:off x="9503944" y="27432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4" name="Rectangle 52"/>
          <p:cNvSpPr>
            <a:spLocks noChangeArrowheads="1"/>
          </p:cNvSpPr>
          <p:nvPr/>
        </p:nvSpPr>
        <p:spPr bwMode="auto">
          <a:xfrm>
            <a:off x="9503944" y="39624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5" name="Rectangle 53"/>
          <p:cNvSpPr>
            <a:spLocks noChangeArrowheads="1"/>
          </p:cNvSpPr>
          <p:nvPr/>
        </p:nvSpPr>
        <p:spPr bwMode="auto">
          <a:xfrm>
            <a:off x="9503944" y="5181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6" name="Rectangle 54"/>
          <p:cNvSpPr>
            <a:spLocks noChangeArrowheads="1"/>
          </p:cNvSpPr>
          <p:nvPr/>
        </p:nvSpPr>
        <p:spPr bwMode="auto">
          <a:xfrm>
            <a:off x="9580144" y="19812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47" name="Rectangle 55"/>
          <p:cNvSpPr>
            <a:spLocks noChangeArrowheads="1"/>
          </p:cNvSpPr>
          <p:nvPr/>
        </p:nvSpPr>
        <p:spPr bwMode="auto">
          <a:xfrm>
            <a:off x="9580144" y="32004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0004</a:t>
            </a:r>
          </a:p>
        </p:txBody>
      </p:sp>
      <p:sp>
        <p:nvSpPr>
          <p:cNvPr id="597048" name="Rectangle 56"/>
          <p:cNvSpPr>
            <a:spLocks noChangeArrowheads="1"/>
          </p:cNvSpPr>
          <p:nvPr/>
        </p:nvSpPr>
        <p:spPr bwMode="auto">
          <a:xfrm>
            <a:off x="9580144" y="44196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597049" name="Rectangle 57"/>
          <p:cNvSpPr>
            <a:spLocks noChangeArrowheads="1"/>
          </p:cNvSpPr>
          <p:nvPr/>
        </p:nvSpPr>
        <p:spPr bwMode="auto">
          <a:xfrm>
            <a:off x="9580144" y="5638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0012</a:t>
            </a:r>
          </a:p>
        </p:txBody>
      </p:sp>
      <p:sp>
        <p:nvSpPr>
          <p:cNvPr id="597050" name="Rectangle 58"/>
          <p:cNvSpPr>
            <a:spLocks noChangeArrowheads="1"/>
          </p:cNvSpPr>
          <p:nvPr/>
        </p:nvSpPr>
        <p:spPr bwMode="auto">
          <a:xfrm>
            <a:off x="10570744" y="2590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51" name="Rectangle 59"/>
          <p:cNvSpPr>
            <a:spLocks noChangeArrowheads="1"/>
          </p:cNvSpPr>
          <p:nvPr/>
        </p:nvSpPr>
        <p:spPr bwMode="auto">
          <a:xfrm>
            <a:off x="10570744" y="49530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62" name="Slide Number Placeholder 3">
            <a:extLst>
              <a:ext uri="{FF2B5EF4-FFF2-40B4-BE49-F238E27FC236}">
                <a16:creationId xmlns:a16="http://schemas.microsoft.com/office/drawing/2014/main" id="{AF0C8189-1D67-4FC7-BBE7-73C681C0C05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19</a:t>
            </a:fld>
            <a:endParaRPr lang="en-US" dirty="0"/>
          </a:p>
        </p:txBody>
      </p:sp>
    </p:spTree>
    <p:extLst>
      <p:ext uri="{BB962C8B-B14F-4D97-AF65-F5344CB8AC3E}">
        <p14:creationId xmlns:p14="http://schemas.microsoft.com/office/powerpoint/2010/main" val="4153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D11-EBEE-496F-9568-3BF843D0164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7E84197-A1E5-4675-8314-60CFDD1FAEED}"/>
              </a:ext>
            </a:extLst>
          </p:cNvPr>
          <p:cNvSpPr>
            <a:spLocks noGrp="1"/>
          </p:cNvSpPr>
          <p:nvPr>
            <p:ph idx="1"/>
          </p:nvPr>
        </p:nvSpPr>
        <p:spPr/>
        <p:txBody>
          <a:bodyPr/>
          <a:lstStyle/>
          <a:p>
            <a:r>
              <a:rPr lang="en-US" dirty="0"/>
              <a:t>Homework 1 is out</a:t>
            </a:r>
          </a:p>
          <a:p>
            <a:pPr lvl="1"/>
            <a:r>
              <a:rPr lang="en-US" dirty="0"/>
              <a:t>Due next week Tuesday</a:t>
            </a:r>
          </a:p>
          <a:p>
            <a:pPr lvl="1"/>
            <a:r>
              <a:rPr lang="en-US" dirty="0"/>
              <a:t>Today’s lecture will finish the content you need for it</a:t>
            </a:r>
          </a:p>
          <a:p>
            <a:pPr lvl="1"/>
            <a:endParaRPr lang="en-US" dirty="0"/>
          </a:p>
          <a:p>
            <a:r>
              <a:rPr lang="en-US" dirty="0"/>
              <a:t>Data Lab is available today</a:t>
            </a:r>
          </a:p>
          <a:p>
            <a:pPr lvl="1"/>
            <a:r>
              <a:rPr lang="en-US" dirty="0"/>
              <a:t>Use bit manipulations to achieve the desired goal</a:t>
            </a:r>
          </a:p>
          <a:p>
            <a:pPr lvl="1"/>
            <a:r>
              <a:rPr lang="en-US" dirty="0"/>
              <a:t>Due in two weeks</a:t>
            </a:r>
          </a:p>
          <a:p>
            <a:pPr lvl="1"/>
            <a:r>
              <a:rPr lang="en-US" dirty="0"/>
              <a:t>Everything but the floating point should be do-able after today</a:t>
            </a:r>
          </a:p>
          <a:p>
            <a:pPr lvl="1"/>
            <a:endParaRPr lang="en-US" dirty="0"/>
          </a:p>
          <a:p>
            <a:pPr lvl="1"/>
            <a:r>
              <a:rPr lang="en-US" dirty="0"/>
              <a:t>See </a:t>
            </a:r>
            <a:r>
              <a:rPr lang="en-US" dirty="0" err="1"/>
              <a:t>Campuswire</a:t>
            </a:r>
            <a:r>
              <a:rPr lang="en-US" dirty="0"/>
              <a:t> post about access to Moore and EECS accounts</a:t>
            </a:r>
          </a:p>
          <a:p>
            <a:pPr lvl="1"/>
            <a:endParaRPr lang="en-US" dirty="0"/>
          </a:p>
          <a:p>
            <a:endParaRPr lang="en-US" dirty="0"/>
          </a:p>
        </p:txBody>
      </p:sp>
      <p:sp>
        <p:nvSpPr>
          <p:cNvPr id="4" name="Slide Number Placeholder 3">
            <a:extLst>
              <a:ext uri="{FF2B5EF4-FFF2-40B4-BE49-F238E27FC236}">
                <a16:creationId xmlns:a16="http://schemas.microsoft.com/office/drawing/2014/main" id="{833AAEB3-2F96-4A4E-8B88-D0EE27E07359}"/>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744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a:t>2. Byte ordering</a:t>
            </a:r>
          </a:p>
        </p:txBody>
      </p:sp>
      <p:sp>
        <p:nvSpPr>
          <p:cNvPr id="599043" name="Rectangle 3"/>
          <p:cNvSpPr>
            <a:spLocks noGrp="1" noChangeArrowheads="1"/>
          </p:cNvSpPr>
          <p:nvPr>
            <p:ph idx="1"/>
          </p:nvPr>
        </p:nvSpPr>
        <p:spPr/>
        <p:txBody>
          <a:bodyPr/>
          <a:lstStyle/>
          <a:p>
            <a:r>
              <a:rPr lang="en-US" sz="2400" dirty="0"/>
              <a:t>How to order bytes within a multi-byte object in memory</a:t>
            </a:r>
          </a:p>
          <a:p>
            <a:pPr lvl="1"/>
            <a:r>
              <a:rPr lang="en-US" sz="2000" dirty="0"/>
              <a:t>Only relevant when working with data larger than a byte!</a:t>
            </a:r>
          </a:p>
          <a:p>
            <a:r>
              <a:rPr lang="en-US" sz="2400" dirty="0"/>
              <a:t>Conventions</a:t>
            </a:r>
          </a:p>
          <a:p>
            <a:pPr lvl="1"/>
            <a:r>
              <a:rPr lang="en-US" dirty="0"/>
              <a:t>Big Endian: </a:t>
            </a:r>
            <a:r>
              <a:rPr lang="en-US" sz="2000" dirty="0"/>
              <a:t>Oracle</a:t>
            </a:r>
            <a:r>
              <a:rPr lang="en-US" dirty="0"/>
              <a:t>/</a:t>
            </a:r>
            <a:r>
              <a:rPr lang="en-US" sz="2000" dirty="0"/>
              <a:t>Sun (SPARC), IBM (Power), computer networks</a:t>
            </a:r>
          </a:p>
          <a:p>
            <a:pPr lvl="2"/>
            <a:r>
              <a:rPr lang="en-US" sz="1800" dirty="0"/>
              <a:t>Most significant byte has lowest address (comes first)</a:t>
            </a:r>
          </a:p>
          <a:p>
            <a:pPr lvl="1"/>
            <a:r>
              <a:rPr lang="en-US" sz="2000" dirty="0"/>
              <a:t>Little Endian</a:t>
            </a:r>
            <a:r>
              <a:rPr lang="en-US" dirty="0"/>
              <a:t>: Intel (x86, x86-64)</a:t>
            </a:r>
            <a:endParaRPr lang="en-US" sz="2000" dirty="0"/>
          </a:p>
          <a:p>
            <a:pPr lvl="2"/>
            <a:r>
              <a:rPr lang="en-US" sz="1800" dirty="0"/>
              <a:t>Least significant byte has lowest address (comes first)</a:t>
            </a:r>
          </a:p>
          <a:p>
            <a:pPr lvl="2"/>
            <a:endParaRPr lang="en-US" sz="1800" dirty="0"/>
          </a:p>
          <a:p>
            <a:r>
              <a:rPr lang="en-US" sz="2400" dirty="0"/>
              <a:t>Example</a:t>
            </a:r>
          </a:p>
          <a:p>
            <a:pPr lvl="1"/>
            <a:r>
              <a:rPr lang="en-US" sz="2000" dirty="0"/>
              <a:t>4-byte piece of data: </a:t>
            </a:r>
            <a:r>
              <a:rPr lang="en-US" sz="2000" b="1" dirty="0">
                <a:latin typeface="Courier New" pitchFamily="49" charset="0"/>
              </a:rPr>
              <a:t>0x01234567</a:t>
            </a:r>
          </a:p>
          <a:p>
            <a:pPr lvl="1"/>
            <a:r>
              <a:rPr lang="en-US" sz="2000" dirty="0"/>
              <a:t>Address of that data is </a:t>
            </a:r>
            <a:r>
              <a:rPr lang="en-US" sz="2000" b="1" dirty="0">
                <a:latin typeface="Courier New" pitchFamily="49" charset="0"/>
              </a:rPr>
              <a:t>0x100</a:t>
            </a:r>
          </a:p>
        </p:txBody>
      </p:sp>
      <p:grpSp>
        <p:nvGrpSpPr>
          <p:cNvPr id="599044" name="Group 4"/>
          <p:cNvGrpSpPr>
            <a:grpSpLocks/>
          </p:cNvGrpSpPr>
          <p:nvPr/>
        </p:nvGrpSpPr>
        <p:grpSpPr bwMode="auto">
          <a:xfrm>
            <a:off x="6286262" y="4267200"/>
            <a:ext cx="5486400" cy="609600"/>
            <a:chOff x="1104" y="2928"/>
            <a:chExt cx="3456" cy="384"/>
          </a:xfrm>
        </p:grpSpPr>
        <p:sp>
          <p:nvSpPr>
            <p:cNvPr id="599045" name="Rectangle 5"/>
            <p:cNvSpPr>
              <a:spLocks noChangeArrowheads="1"/>
            </p:cNvSpPr>
            <p:nvPr/>
          </p:nvSpPr>
          <p:spPr bwMode="auto">
            <a:xfrm>
              <a:off x="1968"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46" name="Rectangle 6"/>
            <p:cNvSpPr>
              <a:spLocks noChangeArrowheads="1"/>
            </p:cNvSpPr>
            <p:nvPr/>
          </p:nvSpPr>
          <p:spPr bwMode="auto">
            <a:xfrm>
              <a:off x="2400"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47" name="Rectangle 7"/>
            <p:cNvSpPr>
              <a:spLocks noChangeArrowheads="1"/>
            </p:cNvSpPr>
            <p:nvPr/>
          </p:nvSpPr>
          <p:spPr bwMode="auto">
            <a:xfrm>
              <a:off x="2832"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48" name="Rectangle 8"/>
            <p:cNvSpPr>
              <a:spLocks noChangeArrowheads="1"/>
            </p:cNvSpPr>
            <p:nvPr/>
          </p:nvSpPr>
          <p:spPr bwMode="auto">
            <a:xfrm>
              <a:off x="3264"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49" name="Rectangle 9"/>
            <p:cNvSpPr>
              <a:spLocks noChangeArrowheads="1"/>
            </p:cNvSpPr>
            <p:nvPr/>
          </p:nvSpPr>
          <p:spPr bwMode="auto">
            <a:xfrm>
              <a:off x="110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0" name="Rectangle 10"/>
            <p:cNvSpPr>
              <a:spLocks noChangeArrowheads="1"/>
            </p:cNvSpPr>
            <p:nvPr/>
          </p:nvSpPr>
          <p:spPr bwMode="auto">
            <a:xfrm>
              <a:off x="153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1" name="Rectangle 11"/>
            <p:cNvSpPr>
              <a:spLocks noChangeArrowheads="1"/>
            </p:cNvSpPr>
            <p:nvPr/>
          </p:nvSpPr>
          <p:spPr bwMode="auto">
            <a:xfrm>
              <a:off x="196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52" name="Rectangle 12"/>
            <p:cNvSpPr>
              <a:spLocks noChangeArrowheads="1"/>
            </p:cNvSpPr>
            <p:nvPr/>
          </p:nvSpPr>
          <p:spPr bwMode="auto">
            <a:xfrm>
              <a:off x="2400"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53" name="Rectangle 13"/>
            <p:cNvSpPr>
              <a:spLocks noChangeArrowheads="1"/>
            </p:cNvSpPr>
            <p:nvPr/>
          </p:nvSpPr>
          <p:spPr bwMode="auto">
            <a:xfrm>
              <a:off x="2832"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54" name="Rectangle 14"/>
            <p:cNvSpPr>
              <a:spLocks noChangeArrowheads="1"/>
            </p:cNvSpPr>
            <p:nvPr/>
          </p:nvSpPr>
          <p:spPr bwMode="auto">
            <a:xfrm>
              <a:off x="326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55" name="Rectangle 15"/>
            <p:cNvSpPr>
              <a:spLocks noChangeArrowheads="1"/>
            </p:cNvSpPr>
            <p:nvPr/>
          </p:nvSpPr>
          <p:spPr bwMode="auto">
            <a:xfrm>
              <a:off x="369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6" name="Rectangle 16"/>
            <p:cNvSpPr>
              <a:spLocks noChangeArrowheads="1"/>
            </p:cNvSpPr>
            <p:nvPr/>
          </p:nvSpPr>
          <p:spPr bwMode="auto">
            <a:xfrm>
              <a:off x="412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grpSp>
        <p:nvGrpSpPr>
          <p:cNvPr id="599057" name="Group 17"/>
          <p:cNvGrpSpPr>
            <a:grpSpLocks/>
          </p:cNvGrpSpPr>
          <p:nvPr/>
        </p:nvGrpSpPr>
        <p:grpSpPr bwMode="auto">
          <a:xfrm>
            <a:off x="6286262" y="5105400"/>
            <a:ext cx="5486400" cy="609600"/>
            <a:chOff x="1104" y="3456"/>
            <a:chExt cx="3456" cy="384"/>
          </a:xfrm>
        </p:grpSpPr>
        <p:sp>
          <p:nvSpPr>
            <p:cNvPr id="599058" name="Rectangle 18"/>
            <p:cNvSpPr>
              <a:spLocks noChangeArrowheads="1"/>
            </p:cNvSpPr>
            <p:nvPr/>
          </p:nvSpPr>
          <p:spPr bwMode="auto">
            <a:xfrm>
              <a:off x="1968"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59" name="Rectangle 19"/>
            <p:cNvSpPr>
              <a:spLocks noChangeArrowheads="1"/>
            </p:cNvSpPr>
            <p:nvPr/>
          </p:nvSpPr>
          <p:spPr bwMode="auto">
            <a:xfrm>
              <a:off x="2400"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60" name="Rectangle 20"/>
            <p:cNvSpPr>
              <a:spLocks noChangeArrowheads="1"/>
            </p:cNvSpPr>
            <p:nvPr/>
          </p:nvSpPr>
          <p:spPr bwMode="auto">
            <a:xfrm>
              <a:off x="2832"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61" name="Rectangle 21"/>
            <p:cNvSpPr>
              <a:spLocks noChangeArrowheads="1"/>
            </p:cNvSpPr>
            <p:nvPr/>
          </p:nvSpPr>
          <p:spPr bwMode="auto">
            <a:xfrm>
              <a:off x="3264"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62" name="Rectangle 22"/>
            <p:cNvSpPr>
              <a:spLocks noChangeArrowheads="1"/>
            </p:cNvSpPr>
            <p:nvPr/>
          </p:nvSpPr>
          <p:spPr bwMode="auto">
            <a:xfrm>
              <a:off x="110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3" name="Rectangle 23"/>
            <p:cNvSpPr>
              <a:spLocks noChangeArrowheads="1"/>
            </p:cNvSpPr>
            <p:nvPr/>
          </p:nvSpPr>
          <p:spPr bwMode="auto">
            <a:xfrm>
              <a:off x="153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4" name="Rectangle 24"/>
            <p:cNvSpPr>
              <a:spLocks noChangeArrowheads="1"/>
            </p:cNvSpPr>
            <p:nvPr/>
          </p:nvSpPr>
          <p:spPr bwMode="auto">
            <a:xfrm>
              <a:off x="196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65" name="Rectangle 25"/>
            <p:cNvSpPr>
              <a:spLocks noChangeArrowheads="1"/>
            </p:cNvSpPr>
            <p:nvPr/>
          </p:nvSpPr>
          <p:spPr bwMode="auto">
            <a:xfrm>
              <a:off x="2400"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66" name="Rectangle 26"/>
            <p:cNvSpPr>
              <a:spLocks noChangeArrowheads="1"/>
            </p:cNvSpPr>
            <p:nvPr/>
          </p:nvSpPr>
          <p:spPr bwMode="auto">
            <a:xfrm>
              <a:off x="2832"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67" name="Rectangle 27"/>
            <p:cNvSpPr>
              <a:spLocks noChangeArrowheads="1"/>
            </p:cNvSpPr>
            <p:nvPr/>
          </p:nvSpPr>
          <p:spPr bwMode="auto">
            <a:xfrm>
              <a:off x="326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68" name="Rectangle 28"/>
            <p:cNvSpPr>
              <a:spLocks noChangeArrowheads="1"/>
            </p:cNvSpPr>
            <p:nvPr/>
          </p:nvSpPr>
          <p:spPr bwMode="auto">
            <a:xfrm>
              <a:off x="369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9" name="Rectangle 29"/>
            <p:cNvSpPr>
              <a:spLocks noChangeArrowheads="1"/>
            </p:cNvSpPr>
            <p:nvPr/>
          </p:nvSpPr>
          <p:spPr bwMode="auto">
            <a:xfrm>
              <a:off x="412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sp>
        <p:nvSpPr>
          <p:cNvPr id="599070" name="Rectangle 30"/>
          <p:cNvSpPr>
            <a:spLocks noChangeArrowheads="1"/>
          </p:cNvSpPr>
          <p:nvPr/>
        </p:nvSpPr>
        <p:spPr bwMode="auto">
          <a:xfrm>
            <a:off x="5434568" y="4281659"/>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Big Endian</a:t>
            </a:r>
          </a:p>
        </p:txBody>
      </p:sp>
      <p:sp>
        <p:nvSpPr>
          <p:cNvPr id="599071" name="Rectangle 31"/>
          <p:cNvSpPr>
            <a:spLocks noChangeArrowheads="1"/>
          </p:cNvSpPr>
          <p:nvPr/>
        </p:nvSpPr>
        <p:spPr bwMode="auto">
          <a:xfrm>
            <a:off x="5521880" y="5099051"/>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Little Endian</a:t>
            </a:r>
          </a:p>
        </p:txBody>
      </p:sp>
      <p:sp>
        <p:nvSpPr>
          <p:cNvPr id="599072" name="Rectangle 32"/>
          <p:cNvSpPr>
            <a:spLocks noChangeArrowheads="1"/>
          </p:cNvSpPr>
          <p:nvPr/>
        </p:nvSpPr>
        <p:spPr bwMode="auto">
          <a:xfrm>
            <a:off x="76578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dirty="0">
                <a:latin typeface="Courier New" pitchFamily="49" charset="0"/>
              </a:rPr>
              <a:t>01</a:t>
            </a:r>
          </a:p>
        </p:txBody>
      </p:sp>
      <p:sp>
        <p:nvSpPr>
          <p:cNvPr id="599073" name="Rectangle 33"/>
          <p:cNvSpPr>
            <a:spLocks noChangeArrowheads="1"/>
          </p:cNvSpPr>
          <p:nvPr/>
        </p:nvSpPr>
        <p:spPr bwMode="auto">
          <a:xfrm>
            <a:off x="83436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4" name="Rectangle 34"/>
          <p:cNvSpPr>
            <a:spLocks noChangeArrowheads="1"/>
          </p:cNvSpPr>
          <p:nvPr/>
        </p:nvSpPr>
        <p:spPr bwMode="auto">
          <a:xfrm>
            <a:off x="90294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5" name="Rectangle 35"/>
          <p:cNvSpPr>
            <a:spLocks noChangeArrowheads="1"/>
          </p:cNvSpPr>
          <p:nvPr/>
        </p:nvSpPr>
        <p:spPr bwMode="auto">
          <a:xfrm>
            <a:off x="97152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6" name="Rectangle 36"/>
          <p:cNvSpPr>
            <a:spLocks noChangeArrowheads="1"/>
          </p:cNvSpPr>
          <p:nvPr/>
        </p:nvSpPr>
        <p:spPr bwMode="auto">
          <a:xfrm>
            <a:off x="76578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7" name="Rectangle 37"/>
          <p:cNvSpPr>
            <a:spLocks noChangeArrowheads="1"/>
          </p:cNvSpPr>
          <p:nvPr/>
        </p:nvSpPr>
        <p:spPr bwMode="auto">
          <a:xfrm>
            <a:off x="83436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8" name="Rectangle 38"/>
          <p:cNvSpPr>
            <a:spLocks noChangeArrowheads="1"/>
          </p:cNvSpPr>
          <p:nvPr/>
        </p:nvSpPr>
        <p:spPr bwMode="auto">
          <a:xfrm>
            <a:off x="90294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9" name="Rectangle 39"/>
          <p:cNvSpPr>
            <a:spLocks noChangeArrowheads="1"/>
          </p:cNvSpPr>
          <p:nvPr/>
        </p:nvSpPr>
        <p:spPr bwMode="auto">
          <a:xfrm>
            <a:off x="97152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01</a:t>
            </a:r>
          </a:p>
        </p:txBody>
      </p:sp>
      <p:cxnSp>
        <p:nvCxnSpPr>
          <p:cNvPr id="3" name="Straight Arrow Connector 2"/>
          <p:cNvCxnSpPr/>
          <p:nvPr/>
        </p:nvCxnSpPr>
        <p:spPr bwMode="auto">
          <a:xfrm>
            <a:off x="8648462" y="4114800"/>
            <a:ext cx="2133600" cy="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4" name="TextBox 3"/>
          <p:cNvSpPr txBox="1"/>
          <p:nvPr/>
        </p:nvSpPr>
        <p:spPr>
          <a:xfrm>
            <a:off x="8348675" y="3745468"/>
            <a:ext cx="3231719" cy="369332"/>
          </a:xfrm>
          <a:prstGeom prst="rect">
            <a:avLst/>
          </a:prstGeom>
          <a:noFill/>
        </p:spPr>
        <p:txBody>
          <a:bodyPr wrap="none" rtlCol="0">
            <a:spAutoFit/>
          </a:bodyPr>
          <a:lstStyle/>
          <a:p>
            <a:r>
              <a:rPr lang="en-US" dirty="0"/>
              <a:t>Increasing memory addresses</a:t>
            </a:r>
          </a:p>
        </p:txBody>
      </p:sp>
      <p:sp>
        <p:nvSpPr>
          <p:cNvPr id="43" name="Slide Number Placeholder 3">
            <a:extLst>
              <a:ext uri="{FF2B5EF4-FFF2-40B4-BE49-F238E27FC236}">
                <a16:creationId xmlns:a16="http://schemas.microsoft.com/office/drawing/2014/main" id="{E5AAD7E1-FBC2-4D0B-9191-E96865CED1A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20</a:t>
            </a:fld>
            <a:endParaRPr lang="en-US"/>
          </a:p>
        </p:txBody>
      </p:sp>
    </p:spTree>
    <p:extLst>
      <p:ext uri="{BB962C8B-B14F-4D97-AF65-F5344CB8AC3E}">
        <p14:creationId xmlns:p14="http://schemas.microsoft.com/office/powerpoint/2010/main" val="12369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72" grpId="0" animBg="1" autoUpdateAnimBg="0"/>
      <p:bldP spid="599073" grpId="0" animBg="1" autoUpdateAnimBg="0"/>
      <p:bldP spid="599074" grpId="0" animBg="1" autoUpdateAnimBg="0"/>
      <p:bldP spid="599075" grpId="0" animBg="1" autoUpdateAnimBg="0"/>
      <p:bldP spid="599076" grpId="0" animBg="1" autoUpdateAnimBg="0"/>
      <p:bldP spid="599077" grpId="0" animBg="1" autoUpdateAnimBg="0"/>
      <p:bldP spid="599078" grpId="0" animBg="1" autoUpdateAnimBg="0"/>
      <p:bldP spid="5990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b="1" dirty="0"/>
              <a:t>Encoding</a:t>
            </a:r>
          </a:p>
          <a:p>
            <a:r>
              <a:rPr lang="en-US"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10345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7DC2-A72C-224B-8638-82D81BE61ADB}"/>
              </a:ext>
            </a:extLst>
          </p:cNvPr>
          <p:cNvSpPr>
            <a:spLocks noGrp="1"/>
          </p:cNvSpPr>
          <p:nvPr>
            <p:ph type="title"/>
          </p:nvPr>
        </p:nvSpPr>
        <p:spPr/>
        <p:txBody>
          <a:bodyPr/>
          <a:lstStyle/>
          <a:p>
            <a:r>
              <a:rPr lang="en-US" dirty="0"/>
              <a:t>What do bits and bytes </a:t>
            </a:r>
            <a:r>
              <a:rPr lang="en-US" b="1" i="1" dirty="0"/>
              <a:t>mean</a:t>
            </a:r>
            <a:r>
              <a:rPr lang="en-US" dirty="0"/>
              <a:t> in a system?</a:t>
            </a:r>
          </a:p>
        </p:txBody>
      </p:sp>
      <p:sp>
        <p:nvSpPr>
          <p:cNvPr id="3" name="Content Placeholder 2">
            <a:extLst>
              <a:ext uri="{FF2B5EF4-FFF2-40B4-BE49-F238E27FC236}">
                <a16:creationId xmlns:a16="http://schemas.microsoft.com/office/drawing/2014/main" id="{250E6365-C86B-B143-9F17-93A3C8CFC210}"/>
              </a:ext>
            </a:extLst>
          </p:cNvPr>
          <p:cNvSpPr>
            <a:spLocks noGrp="1"/>
          </p:cNvSpPr>
          <p:nvPr>
            <p:ph idx="1"/>
          </p:nvPr>
        </p:nvSpPr>
        <p:spPr/>
        <p:txBody>
          <a:bodyPr>
            <a:normAutofit fontScale="85000" lnSpcReduction="20000"/>
          </a:bodyPr>
          <a:lstStyle/>
          <a:p>
            <a:r>
              <a:rPr lang="en-US" dirty="0"/>
              <a:t>The answer is: it depends!</a:t>
            </a:r>
          </a:p>
          <a:p>
            <a:endParaRPr lang="en-US" dirty="0"/>
          </a:p>
          <a:p>
            <a:r>
              <a:rPr lang="en-US" dirty="0"/>
              <a:t>Depending on the context, the bits </a:t>
            </a:r>
            <a:r>
              <a:rPr lang="en-US" b="1" dirty="0">
                <a:latin typeface="Courier New" panose="02070309020205020404" pitchFamily="49" charset="0"/>
                <a:cs typeface="Courier New" panose="02070309020205020404" pitchFamily="49" charset="0"/>
              </a:rPr>
              <a:t>11000011</a:t>
            </a:r>
            <a:r>
              <a:rPr lang="en-US" dirty="0"/>
              <a:t> could mean</a:t>
            </a:r>
          </a:p>
          <a:p>
            <a:pPr lvl="1"/>
            <a:r>
              <a:rPr lang="en-US" dirty="0"/>
              <a:t>The number 195</a:t>
            </a:r>
          </a:p>
          <a:p>
            <a:pPr lvl="1"/>
            <a:r>
              <a:rPr lang="en-US" dirty="0"/>
              <a:t>The number -61</a:t>
            </a:r>
          </a:p>
          <a:p>
            <a:pPr lvl="1"/>
            <a:r>
              <a:rPr lang="en-US" dirty="0"/>
              <a:t>The number -19/16</a:t>
            </a:r>
          </a:p>
          <a:p>
            <a:pPr lvl="1"/>
            <a:r>
              <a:rPr lang="en-US" dirty="0"/>
              <a:t>The character ‘</a:t>
            </a:r>
            <a:r>
              <a:rPr lang="en-US" b="1" dirty="0"/>
              <a:t>├</a:t>
            </a:r>
            <a:r>
              <a:rPr lang="en-US" dirty="0"/>
              <a:t>’</a:t>
            </a:r>
          </a:p>
          <a:p>
            <a:pPr lvl="1"/>
            <a:r>
              <a:rPr lang="en-US" dirty="0"/>
              <a:t>The </a:t>
            </a:r>
            <a:r>
              <a:rPr lang="en-US" b="1" dirty="0">
                <a:latin typeface="Courier New" panose="02070309020205020404" pitchFamily="49" charset="0"/>
                <a:cs typeface="Courier New" panose="02070309020205020404" pitchFamily="49" charset="0"/>
              </a:rPr>
              <a:t>ret</a:t>
            </a:r>
            <a:r>
              <a:rPr lang="en-US" dirty="0"/>
              <a:t> x86 instruction</a:t>
            </a:r>
          </a:p>
          <a:p>
            <a:pPr lvl="1"/>
            <a:endParaRPr lang="en-US" dirty="0"/>
          </a:p>
          <a:p>
            <a:r>
              <a:rPr lang="en-US" dirty="0"/>
              <a:t>You have to know the context to make sense of any bits you have!</a:t>
            </a:r>
          </a:p>
          <a:p>
            <a:pPr lvl="1"/>
            <a:r>
              <a:rPr lang="en-US" dirty="0"/>
              <a:t>Looking at the same bits in different contexts can lead to interesting results</a:t>
            </a:r>
          </a:p>
          <a:p>
            <a:pPr lvl="1"/>
            <a:r>
              <a:rPr lang="en-US" dirty="0"/>
              <a:t>Information = bits + context!</a:t>
            </a:r>
          </a:p>
          <a:p>
            <a:pPr lvl="1"/>
            <a:endParaRPr lang="en-US" dirty="0"/>
          </a:p>
          <a:p>
            <a:r>
              <a:rPr lang="en-US" dirty="0"/>
              <a:t>We’ll see </a:t>
            </a:r>
            <a:r>
              <a:rPr lang="en-US" b="1" i="1" dirty="0"/>
              <a:t>encodings</a:t>
            </a:r>
            <a:r>
              <a:rPr lang="en-US" dirty="0"/>
              <a:t> that give bits meanings</a:t>
            </a:r>
          </a:p>
        </p:txBody>
      </p:sp>
      <p:sp>
        <p:nvSpPr>
          <p:cNvPr id="4" name="Slide Number Placeholder 3">
            <a:extLst>
              <a:ext uri="{FF2B5EF4-FFF2-40B4-BE49-F238E27FC236}">
                <a16:creationId xmlns:a16="http://schemas.microsoft.com/office/drawing/2014/main" id="{2777BDE5-1DBF-45B0-AFB0-2AB8ACDA2C6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401266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characters: ASCII</a:t>
            </a:r>
          </a:p>
        </p:txBody>
      </p:sp>
      <p:sp>
        <p:nvSpPr>
          <p:cNvPr id="3" name="Content Placeholder 2"/>
          <p:cNvSpPr>
            <a:spLocks noGrp="1"/>
          </p:cNvSpPr>
          <p:nvPr>
            <p:ph idx="1"/>
          </p:nvPr>
        </p:nvSpPr>
        <p:spPr/>
        <p:txBody>
          <a:bodyPr>
            <a:normAutofit fontScale="92500" lnSpcReduction="10000"/>
          </a:bodyPr>
          <a:lstStyle/>
          <a:p>
            <a:r>
              <a:rPr lang="en-US" b="1" dirty="0"/>
              <a:t>ASCII = American Standard Code for Information Interchange</a:t>
            </a:r>
          </a:p>
          <a:p>
            <a:pPr lvl="1"/>
            <a:r>
              <a:rPr lang="en-US" dirty="0"/>
              <a:t>Standard dating from the 60s</a:t>
            </a:r>
          </a:p>
          <a:p>
            <a:r>
              <a:rPr lang="en-US" b="1" dirty="0"/>
              <a:t>Maps 8-bit* bit patterns to characters</a:t>
            </a:r>
          </a:p>
          <a:p>
            <a:pPr lvl="1"/>
            <a:r>
              <a:rPr lang="en-US" dirty="0"/>
              <a:t>We already know how to go from sequences of bits (base 2) to integers</a:t>
            </a:r>
          </a:p>
          <a:p>
            <a:pPr lvl="1"/>
            <a:r>
              <a:rPr lang="en-US" dirty="0"/>
              <a:t>Need to take one more step, and interpret these integers as characters</a:t>
            </a:r>
          </a:p>
          <a:p>
            <a:pPr lvl="1"/>
            <a:r>
              <a:rPr lang="en-US" dirty="0"/>
              <a:t>(* the standard is actually 7-bit, leaving the 8</a:t>
            </a:r>
            <a:r>
              <a:rPr lang="en-US" baseline="30000" dirty="0"/>
              <a:t>th</a:t>
            </a:r>
            <a:r>
              <a:rPr lang="en-US" dirty="0"/>
              <a:t> bit unused)</a:t>
            </a:r>
          </a:p>
          <a:p>
            <a:pPr marL="279400" lvl="1" indent="0">
              <a:buNone/>
            </a:pPr>
            <a:endParaRPr lang="en-US" dirty="0"/>
          </a:p>
          <a:p>
            <a:r>
              <a:rPr lang="en-US" dirty="0"/>
              <a:t>Examples</a:t>
            </a:r>
          </a:p>
          <a:p>
            <a:pPr lvl="1"/>
            <a:r>
              <a:rPr lang="en-US" dirty="0"/>
              <a:t>0100 0001</a:t>
            </a:r>
            <a:r>
              <a:rPr lang="en-US" baseline="-25000" dirty="0"/>
              <a:t>2</a:t>
            </a:r>
            <a:r>
              <a:rPr lang="en-US" dirty="0"/>
              <a:t> = 0x41 = 65</a:t>
            </a:r>
            <a:r>
              <a:rPr lang="en-US" baseline="-25000" dirty="0"/>
              <a:t>10</a:t>
            </a:r>
            <a:r>
              <a:rPr lang="en-US" dirty="0"/>
              <a:t> = </a:t>
            </a:r>
            <a:r>
              <a:rPr lang="en-US" b="1" dirty="0">
                <a:latin typeface="Courier New" charset="0"/>
                <a:ea typeface="Courier New" charset="0"/>
                <a:cs typeface="Courier New" charset="0"/>
              </a:rPr>
              <a:t>‘A’</a:t>
            </a:r>
          </a:p>
          <a:p>
            <a:pPr lvl="1"/>
            <a:r>
              <a:rPr lang="en-US" dirty="0"/>
              <a:t>0100 0010</a:t>
            </a:r>
            <a:r>
              <a:rPr lang="en-US" baseline="-25000" dirty="0"/>
              <a:t>2</a:t>
            </a:r>
            <a:r>
              <a:rPr lang="en-US" dirty="0"/>
              <a:t> = 0x42 = 66</a:t>
            </a:r>
            <a:r>
              <a:rPr lang="en-US" baseline="-25000" dirty="0"/>
              <a:t>10</a:t>
            </a:r>
            <a:r>
              <a:rPr lang="en-US" dirty="0"/>
              <a:t> = </a:t>
            </a:r>
            <a:r>
              <a:rPr lang="en-US" b="1" dirty="0">
                <a:latin typeface="Courier New" charset="0"/>
                <a:ea typeface="Courier New" charset="0"/>
                <a:cs typeface="Courier New" charset="0"/>
              </a:rPr>
              <a:t>‘B’</a:t>
            </a:r>
          </a:p>
          <a:p>
            <a:pPr lvl="1"/>
            <a:r>
              <a:rPr lang="en-US" dirty="0"/>
              <a:t>0011 0000</a:t>
            </a:r>
            <a:r>
              <a:rPr lang="en-US" baseline="-25000" dirty="0"/>
              <a:t>2</a:t>
            </a:r>
            <a:r>
              <a:rPr lang="en-US" dirty="0"/>
              <a:t> = 0x30 = 48</a:t>
            </a:r>
            <a:r>
              <a:rPr lang="en-US" baseline="-25000" dirty="0"/>
              <a:t>10</a:t>
            </a:r>
            <a:r>
              <a:rPr lang="en-US" dirty="0"/>
              <a:t> = </a:t>
            </a:r>
            <a:r>
              <a:rPr lang="en-US" b="1" dirty="0">
                <a:latin typeface="Courier New" charset="0"/>
                <a:ea typeface="Courier New" charset="0"/>
                <a:cs typeface="Courier New" charset="0"/>
              </a:rPr>
              <a:t>‘0’</a:t>
            </a:r>
          </a:p>
          <a:p>
            <a:pPr lvl="1"/>
            <a:r>
              <a:rPr lang="en-US" dirty="0"/>
              <a:t>0011 0001</a:t>
            </a:r>
            <a:r>
              <a:rPr lang="en-US" baseline="-25000" dirty="0"/>
              <a:t>2</a:t>
            </a:r>
            <a:r>
              <a:rPr lang="en-US" dirty="0"/>
              <a:t> = 0x31 = 49</a:t>
            </a:r>
            <a:r>
              <a:rPr lang="en-US" baseline="-25000" dirty="0"/>
              <a:t>10</a:t>
            </a:r>
            <a:r>
              <a:rPr lang="en-US" dirty="0"/>
              <a:t> = </a:t>
            </a:r>
            <a:r>
              <a:rPr lang="en-US" b="1" dirty="0">
                <a:latin typeface="Courier New" charset="0"/>
                <a:ea typeface="Courier New" charset="0"/>
                <a:cs typeface="Courier New" charset="0"/>
              </a:rPr>
              <a:t>‘1’</a:t>
            </a:r>
          </a:p>
          <a:p>
            <a:r>
              <a:rPr lang="en-US" dirty="0">
                <a:latin typeface="Calibri" panose="020F0502020204030204" pitchFamily="34" charset="0"/>
                <a:ea typeface="Courier New" charset="0"/>
                <a:cs typeface="Calibri" panose="020F0502020204030204" pitchFamily="34" charset="0"/>
              </a:rPr>
              <a:t>Reference: </a:t>
            </a:r>
            <a:r>
              <a:rPr lang="en-US" dirty="0">
                <a:latin typeface="Calibri" panose="020F0502020204030204" pitchFamily="34" charset="0"/>
                <a:ea typeface="Courier New" charset="0"/>
                <a:cs typeface="Calibri" panose="020F0502020204030204" pitchFamily="34" charset="0"/>
                <a:hlinkClick r:id="rId2"/>
              </a:rPr>
              <a:t>https://</a:t>
            </a:r>
            <a:r>
              <a:rPr lang="en-US" dirty="0" err="1">
                <a:latin typeface="Calibri" panose="020F0502020204030204" pitchFamily="34" charset="0"/>
                <a:ea typeface="Courier New" charset="0"/>
                <a:cs typeface="Calibri" panose="020F0502020204030204" pitchFamily="34" charset="0"/>
                <a:hlinkClick r:id="rId2"/>
              </a:rPr>
              <a:t>www.asciitable.com</a:t>
            </a:r>
            <a:r>
              <a:rPr lang="en-US" dirty="0">
                <a:latin typeface="Calibri" panose="020F0502020204030204" pitchFamily="34" charset="0"/>
                <a:ea typeface="Courier New" charset="0"/>
                <a:cs typeface="Calibri" panose="020F0502020204030204" pitchFamily="34" charset="0"/>
                <a:hlinkClick r:id="rId2"/>
              </a:rPr>
              <a:t>/</a:t>
            </a:r>
            <a:endParaRPr lang="en-US" dirty="0">
              <a:latin typeface="Calibri" panose="020F0502020204030204" pitchFamily="34" charset="0"/>
              <a:ea typeface="Courier New"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E74C54A-B3A6-44FA-AA04-97233878A02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23</a:t>
            </a:fld>
            <a:endParaRPr lang="en-US"/>
          </a:p>
        </p:txBody>
      </p:sp>
    </p:spTree>
    <p:extLst>
      <p:ext uri="{BB962C8B-B14F-4D97-AF65-F5344CB8AC3E}">
        <p14:creationId xmlns:p14="http://schemas.microsoft.com/office/powerpoint/2010/main" val="1640010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8" name="Rectangle 28"/>
          <p:cNvSpPr>
            <a:spLocks noGrp="1" noChangeArrowheads="1"/>
          </p:cNvSpPr>
          <p:nvPr>
            <p:ph type="title"/>
          </p:nvPr>
        </p:nvSpPr>
        <p:spPr/>
        <p:txBody>
          <a:bodyPr/>
          <a:lstStyle/>
          <a:p>
            <a:r>
              <a:rPr lang="en-US" dirty="0"/>
              <a:t>Encoding strings (The C way)</a:t>
            </a:r>
          </a:p>
        </p:txBody>
      </p:sp>
      <p:sp>
        <p:nvSpPr>
          <p:cNvPr id="604189" name="Rectangle 29"/>
          <p:cNvSpPr>
            <a:spLocks noGrp="1" noChangeArrowheads="1"/>
          </p:cNvSpPr>
          <p:nvPr>
            <p:ph idx="1"/>
          </p:nvPr>
        </p:nvSpPr>
        <p:spPr/>
        <p:txBody>
          <a:bodyPr/>
          <a:lstStyle/>
          <a:p>
            <a:r>
              <a:rPr lang="en-US" sz="2400" dirty="0"/>
              <a:t>Represented by array of characters</a:t>
            </a:r>
          </a:p>
          <a:p>
            <a:pPr lvl="1"/>
            <a:r>
              <a:rPr lang="en-US" sz="2000" dirty="0"/>
              <a:t>Each character encoded in ASCII format</a:t>
            </a:r>
          </a:p>
          <a:p>
            <a:pPr lvl="1"/>
            <a:r>
              <a:rPr lang="en-US" sz="2000" dirty="0"/>
              <a:t>NULL character (code 0) to mark the end</a:t>
            </a:r>
          </a:p>
          <a:p>
            <a:endParaRPr lang="en-US" sz="2200" dirty="0"/>
          </a:p>
          <a:p>
            <a:r>
              <a:rPr lang="en-US" sz="2400" dirty="0"/>
              <a:t>Compatibility</a:t>
            </a:r>
          </a:p>
          <a:p>
            <a:pPr lvl="1"/>
            <a:r>
              <a:rPr lang="en-US" sz="2000" dirty="0"/>
              <a:t>Byte ordering not an issue (data all single-byte!)</a:t>
            </a:r>
          </a:p>
          <a:p>
            <a:pPr lvl="1"/>
            <a:r>
              <a:rPr lang="en-US" sz="2000" dirty="0"/>
              <a:t>ASCII text files generally platform independent</a:t>
            </a:r>
          </a:p>
          <a:p>
            <a:pPr lvl="2"/>
            <a:r>
              <a:rPr lang="en-US" sz="1800" dirty="0"/>
              <a:t>Except for different conventions of line termination</a:t>
            </a:r>
            <a:br>
              <a:rPr lang="en-US" sz="1800" dirty="0"/>
            </a:br>
            <a:r>
              <a:rPr lang="en-US" sz="1800" dirty="0"/>
              <a:t> character(s)!</a:t>
            </a:r>
          </a:p>
        </p:txBody>
      </p:sp>
      <p:sp>
        <p:nvSpPr>
          <p:cNvPr id="42" name="Rectangle 3"/>
          <p:cNvSpPr>
            <a:spLocks/>
          </p:cNvSpPr>
          <p:nvPr/>
        </p:nvSpPr>
        <p:spPr bwMode="auto">
          <a:xfrm>
            <a:off x="7257631" y="1246188"/>
            <a:ext cx="31877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a:lnSpc>
                <a:spcPct val="95000"/>
              </a:lnSpc>
              <a:spcBef>
                <a:spcPts val="1150"/>
              </a:spcBef>
              <a:defRPr/>
            </a:pPr>
            <a:r>
              <a:rPr lang="en-US" sz="2000" dirty="0">
                <a:solidFill>
                  <a:srgbClr val="000000"/>
                </a:solidFill>
                <a:effectLst>
                  <a:outerShdw blurRad="38100" dist="38100" dir="2700000" algn="tl">
                    <a:srgbClr val="DDDDDD"/>
                  </a:outerShdw>
                </a:effectLst>
                <a:latin typeface="Courier New"/>
                <a:ea typeface="Monaco" charset="0"/>
                <a:cs typeface="Courier New"/>
                <a:sym typeface="Monaco" charset="0"/>
              </a:rPr>
              <a:t>char S[6] = "18243";</a:t>
            </a:r>
          </a:p>
        </p:txBody>
      </p:sp>
      <p:sp>
        <p:nvSpPr>
          <p:cNvPr id="43" name="Rectangle 5"/>
          <p:cNvSpPr>
            <a:spLocks/>
          </p:cNvSpPr>
          <p:nvPr/>
        </p:nvSpPr>
        <p:spPr bwMode="auto">
          <a:xfrm>
            <a:off x="7487167" y="1992314"/>
            <a:ext cx="1272144"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dirty="0">
                <a:solidFill>
                  <a:srgbClr val="000066"/>
                </a:solidFill>
                <a:latin typeface="Helvetica" charset="0"/>
                <a:ea typeface="Helvetica" charset="0"/>
                <a:cs typeface="Helvetica" charset="0"/>
                <a:sym typeface="Helvetica" charset="0"/>
              </a:rPr>
              <a:t>Big-Endian</a:t>
            </a:r>
          </a:p>
        </p:txBody>
      </p:sp>
      <p:sp>
        <p:nvSpPr>
          <p:cNvPr id="44" name="Rectangle 6"/>
          <p:cNvSpPr>
            <a:spLocks/>
          </p:cNvSpPr>
          <p:nvPr/>
        </p:nvSpPr>
        <p:spPr bwMode="auto">
          <a:xfrm>
            <a:off x="8998519" y="1992314"/>
            <a:ext cx="1426031"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dirty="0">
                <a:solidFill>
                  <a:srgbClr val="000066"/>
                </a:solidFill>
                <a:latin typeface="Helvetica" charset="0"/>
                <a:ea typeface="Helvetica" charset="0"/>
                <a:cs typeface="Helvetica" charset="0"/>
                <a:sym typeface="Helvetica" charset="0"/>
              </a:rPr>
              <a:t>Little-Endian</a:t>
            </a:r>
          </a:p>
        </p:txBody>
      </p:sp>
      <p:graphicFrame>
        <p:nvGraphicFramePr>
          <p:cNvPr id="52" name="Group 14"/>
          <p:cNvGraphicFramePr>
            <a:graphicFrameLocks noGrp="1"/>
          </p:cNvGraphicFramePr>
          <p:nvPr>
            <p:extLst>
              <p:ext uri="{D42A27DB-BD31-4B8C-83A1-F6EECF244321}">
                <p14:modId xmlns:p14="http://schemas.microsoft.com/office/powerpoint/2010/main" val="4223502807"/>
              </p:ext>
            </p:extLst>
          </p:nvPr>
        </p:nvGraphicFramePr>
        <p:xfrm>
          <a:off x="7815262"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53" name="Group 40"/>
          <p:cNvGraphicFramePr>
            <a:graphicFrameLocks noGrp="1"/>
          </p:cNvGraphicFramePr>
          <p:nvPr>
            <p:extLst>
              <p:ext uri="{D42A27DB-BD31-4B8C-83A1-F6EECF244321}">
                <p14:modId xmlns:p14="http://schemas.microsoft.com/office/powerpoint/2010/main" val="2973982578"/>
              </p:ext>
            </p:extLst>
          </p:nvPr>
        </p:nvGraphicFramePr>
        <p:xfrm>
          <a:off x="9394034"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
        <p:nvSpPr>
          <p:cNvPr id="16" name="Slide Number Placeholder 3">
            <a:extLst>
              <a:ext uri="{FF2B5EF4-FFF2-40B4-BE49-F238E27FC236}">
                <a16:creationId xmlns:a16="http://schemas.microsoft.com/office/drawing/2014/main" id="{8AF6CC6B-67FE-4AC8-85C0-687ACAEDDD4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24</a:t>
            </a:fld>
            <a:endParaRPr lang="en-US"/>
          </a:p>
        </p:txBody>
      </p:sp>
      <p:sp>
        <p:nvSpPr>
          <p:cNvPr id="17" name="Line 8">
            <a:extLst>
              <a:ext uri="{FF2B5EF4-FFF2-40B4-BE49-F238E27FC236}">
                <a16:creationId xmlns:a16="http://schemas.microsoft.com/office/drawing/2014/main" id="{E9FAD9C8-7958-4FEB-93E1-6D2601B7D38A}"/>
              </a:ext>
            </a:extLst>
          </p:cNvPr>
          <p:cNvSpPr>
            <a:spLocks noChangeShapeType="1"/>
          </p:cNvSpPr>
          <p:nvPr/>
        </p:nvSpPr>
        <p:spPr bwMode="auto">
          <a:xfrm>
            <a:off x="8446296" y="26146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8" name="Line 8">
            <a:extLst>
              <a:ext uri="{FF2B5EF4-FFF2-40B4-BE49-F238E27FC236}">
                <a16:creationId xmlns:a16="http://schemas.microsoft.com/office/drawing/2014/main" id="{ECAB72DC-194D-43A1-B3E1-4018276DC326}"/>
              </a:ext>
            </a:extLst>
          </p:cNvPr>
          <p:cNvSpPr>
            <a:spLocks noChangeShapeType="1"/>
          </p:cNvSpPr>
          <p:nvPr/>
        </p:nvSpPr>
        <p:spPr bwMode="auto">
          <a:xfrm>
            <a:off x="8446296" y="2970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9" name="Line 8">
            <a:extLst>
              <a:ext uri="{FF2B5EF4-FFF2-40B4-BE49-F238E27FC236}">
                <a16:creationId xmlns:a16="http://schemas.microsoft.com/office/drawing/2014/main" id="{FE803A5A-3C7E-414D-8E51-2C4771472B64}"/>
              </a:ext>
            </a:extLst>
          </p:cNvPr>
          <p:cNvSpPr>
            <a:spLocks noChangeShapeType="1"/>
          </p:cNvSpPr>
          <p:nvPr/>
        </p:nvSpPr>
        <p:spPr bwMode="auto">
          <a:xfrm>
            <a:off x="8458577" y="3327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0" name="Line 8">
            <a:extLst>
              <a:ext uri="{FF2B5EF4-FFF2-40B4-BE49-F238E27FC236}">
                <a16:creationId xmlns:a16="http://schemas.microsoft.com/office/drawing/2014/main" id="{24F2F007-5DAE-4E7B-A433-1D289F967003}"/>
              </a:ext>
            </a:extLst>
          </p:cNvPr>
          <p:cNvSpPr>
            <a:spLocks noChangeShapeType="1"/>
          </p:cNvSpPr>
          <p:nvPr/>
        </p:nvSpPr>
        <p:spPr bwMode="auto">
          <a:xfrm>
            <a:off x="8458577" y="3708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1" name="Line 8">
            <a:extLst>
              <a:ext uri="{FF2B5EF4-FFF2-40B4-BE49-F238E27FC236}">
                <a16:creationId xmlns:a16="http://schemas.microsoft.com/office/drawing/2014/main" id="{099DE742-742F-4E6C-8519-C0C786F26E27}"/>
              </a:ext>
            </a:extLst>
          </p:cNvPr>
          <p:cNvSpPr>
            <a:spLocks noChangeShapeType="1"/>
          </p:cNvSpPr>
          <p:nvPr/>
        </p:nvSpPr>
        <p:spPr bwMode="auto">
          <a:xfrm>
            <a:off x="8458577" y="4113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2" name="Line 8">
            <a:extLst>
              <a:ext uri="{FF2B5EF4-FFF2-40B4-BE49-F238E27FC236}">
                <a16:creationId xmlns:a16="http://schemas.microsoft.com/office/drawing/2014/main" id="{D0425BD8-7172-4514-A77C-4FF1EB955472}"/>
              </a:ext>
            </a:extLst>
          </p:cNvPr>
          <p:cNvSpPr>
            <a:spLocks noChangeShapeType="1"/>
          </p:cNvSpPr>
          <p:nvPr/>
        </p:nvSpPr>
        <p:spPr bwMode="auto">
          <a:xfrm>
            <a:off x="8458577" y="4494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85218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45287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a:p>
            <a:pPr lvl="1"/>
            <a:endParaRPr lang="en-US" dirty="0"/>
          </a:p>
          <a:p>
            <a:pPr lvl="1"/>
            <a:r>
              <a:rPr lang="en-US" dirty="0"/>
              <a:t>Numbers</a:t>
            </a:r>
          </a:p>
          <a:p>
            <a:pPr lvl="2"/>
            <a:r>
              <a:rPr lang="en-US" dirty="0"/>
              <a:t>Signed and unsigned integers</a:t>
            </a:r>
          </a:p>
          <a:p>
            <a:pPr lvl="2"/>
            <a:r>
              <a:rPr lang="en-US" dirty="0"/>
              <a:t>Real numbers</a:t>
            </a:r>
          </a:p>
          <a:p>
            <a:pPr lvl="2"/>
            <a:r>
              <a:rPr lang="en-US" dirty="0"/>
              <a:t>Mathematical symbols: ∞ 𝛑</a:t>
            </a:r>
          </a:p>
          <a:p>
            <a:pPr marL="457200" lvl="1" indent="0">
              <a:buNone/>
            </a:pPr>
            <a:endParaRPr lang="en-US" dirty="0"/>
          </a:p>
          <a:p>
            <a:pPr lvl="1"/>
            <a:r>
              <a:rPr lang="en-US" dirty="0"/>
              <a:t>Language</a:t>
            </a:r>
          </a:p>
          <a:p>
            <a:pPr lvl="2"/>
            <a:r>
              <a:rPr lang="en-US" dirty="0"/>
              <a:t>Characters in various different languages ΩͶݽ</a:t>
            </a:r>
            <a:r>
              <a:rPr lang="ko-KR" altLang="en-US" b="0" i="0" dirty="0">
                <a:solidFill>
                  <a:srgbClr val="202122"/>
                </a:solidFill>
                <a:effectLst/>
                <a:latin typeface="Arial" panose="020B0604020202020204" pitchFamily="34" charset="0"/>
              </a:rPr>
              <a:t>서北</a:t>
            </a:r>
            <a:endParaRPr lang="en-US" altLang="ko-KR" b="0" i="0" dirty="0">
              <a:solidFill>
                <a:srgbClr val="202122"/>
              </a:solidFill>
              <a:effectLst/>
              <a:latin typeface="Arial" panose="020B0604020202020204" pitchFamily="34" charset="0"/>
            </a:endParaRPr>
          </a:p>
          <a:p>
            <a:pPr lvl="2"/>
            <a:r>
              <a:rPr lang="en-US" dirty="0"/>
              <a:t>Emoji 😱😡😁😭</a:t>
            </a:r>
            <a:r>
              <a:rPr lang="en-US" b="0" i="0" dirty="0">
                <a:solidFill>
                  <a:srgbClr val="E8E7E3"/>
                </a:solidFill>
                <a:effectLst/>
                <a:latin typeface="apple color emoji"/>
              </a:rPr>
              <a:t>🤷</a:t>
            </a:r>
            <a:r>
              <a:rPr lang="en-US" dirty="0"/>
              <a:t>🦃🎶🎂✨🐱‍🏍🍢</a:t>
            </a:r>
          </a:p>
          <a:p>
            <a:pPr lvl="2"/>
            <a:endParaRPr lang="en-US" dirty="0"/>
          </a:p>
          <a:p>
            <a:pPr lvl="1"/>
            <a:r>
              <a:rPr lang="en-US" dirty="0"/>
              <a:t>Colors, Playing Cards, User Actions, anything!</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2123809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dirty="0"/>
              <a:t>Encoding</a:t>
            </a:r>
          </a:p>
          <a:p>
            <a:r>
              <a:rPr lang="en-US" b="1"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262682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types in C</a:t>
            </a:r>
          </a:p>
        </p:txBody>
      </p:sp>
      <p:sp>
        <p:nvSpPr>
          <p:cNvPr id="3" name="Content Placeholder 2"/>
          <p:cNvSpPr>
            <a:spLocks noGrp="1"/>
          </p:cNvSpPr>
          <p:nvPr>
            <p:ph idx="1"/>
          </p:nvPr>
        </p:nvSpPr>
        <p:spPr/>
        <p:txBody>
          <a:bodyPr>
            <a:noAutofit/>
          </a:bodyPr>
          <a:lstStyle/>
          <a:p>
            <a:r>
              <a:rPr lang="en-US" dirty="0"/>
              <a:t>Integer types in C come in two flavors</a:t>
            </a:r>
          </a:p>
          <a:p>
            <a:pPr lvl="1"/>
            <a:r>
              <a:rPr lang="en-US" dirty="0"/>
              <a:t>Signed: </a:t>
            </a:r>
            <a:r>
              <a:rPr lang="en-US" b="1" dirty="0">
                <a:latin typeface="Courier New" charset="0"/>
                <a:ea typeface="Courier New" charset="0"/>
                <a:cs typeface="Courier New" charset="0"/>
              </a:rPr>
              <a:t>short</a:t>
            </a:r>
            <a:r>
              <a:rPr lang="en-US" dirty="0"/>
              <a:t>, </a:t>
            </a:r>
            <a:r>
              <a:rPr lang="en-US" b="1" dirty="0">
                <a:latin typeface="Courier New" charset="0"/>
                <a:ea typeface="Courier New" charset="0"/>
                <a:cs typeface="Courier New" charset="0"/>
              </a:rPr>
              <a:t>signed short</a:t>
            </a:r>
            <a:r>
              <a:rPr lang="en-US" dirty="0"/>
              <a:t>, </a:t>
            </a:r>
            <a:r>
              <a:rPr lang="en-US" b="1" dirty="0" err="1">
                <a:latin typeface="Courier New" charset="0"/>
                <a:ea typeface="Courier New" charset="0"/>
                <a:cs typeface="Courier New" charset="0"/>
              </a:rPr>
              <a:t>int</a:t>
            </a:r>
            <a:r>
              <a:rPr lang="en-US" dirty="0"/>
              <a:t>, </a:t>
            </a:r>
            <a:r>
              <a:rPr lang="en-US" b="1" dirty="0">
                <a:latin typeface="Courier New" charset="0"/>
                <a:ea typeface="Courier New" charset="0"/>
                <a:cs typeface="Courier New" charset="0"/>
              </a:rPr>
              <a:t>long</a:t>
            </a:r>
            <a:r>
              <a:rPr lang="en-US" dirty="0"/>
              <a:t>, </a:t>
            </a:r>
            <a:r>
              <a:rPr lang="is-IS" dirty="0"/>
              <a:t>…</a:t>
            </a:r>
          </a:p>
          <a:p>
            <a:pPr lvl="1"/>
            <a:r>
              <a:rPr lang="is-IS" dirty="0"/>
              <a:t>Unsigned: </a:t>
            </a:r>
            <a:r>
              <a:rPr lang="is-IS" b="1" dirty="0">
                <a:latin typeface="Courier New" charset="0"/>
                <a:ea typeface="Courier New" charset="0"/>
                <a:cs typeface="Courier New" charset="0"/>
              </a:rPr>
              <a:t>unsigned char</a:t>
            </a:r>
            <a:r>
              <a:rPr lang="is-IS" dirty="0"/>
              <a:t>, </a:t>
            </a:r>
            <a:r>
              <a:rPr lang="is-IS" b="1" dirty="0">
                <a:latin typeface="Courier New" charset="0"/>
                <a:ea typeface="Courier New" charset="0"/>
                <a:cs typeface="Courier New" charset="0"/>
              </a:rPr>
              <a:t>unsigned short</a:t>
            </a:r>
            <a:r>
              <a:rPr lang="is-IS" dirty="0"/>
              <a:t>, </a:t>
            </a:r>
            <a:r>
              <a:rPr lang="is-IS" b="1" dirty="0">
                <a:latin typeface="Courier New" charset="0"/>
                <a:ea typeface="Courier New" charset="0"/>
                <a:cs typeface="Courier New" charset="0"/>
              </a:rPr>
              <a:t>unsigned int</a:t>
            </a:r>
            <a:r>
              <a:rPr lang="is-IS" dirty="0"/>
              <a:t>, ...</a:t>
            </a:r>
          </a:p>
          <a:p>
            <a:pPr lvl="1"/>
            <a:endParaRPr lang="en-US" dirty="0"/>
          </a:p>
          <a:p>
            <a:r>
              <a:rPr lang="is-IS" dirty="0"/>
              <a:t>And in multiple different sizes</a:t>
            </a:r>
          </a:p>
          <a:p>
            <a:pPr lvl="1"/>
            <a:r>
              <a:rPr lang="is-IS" dirty="0"/>
              <a:t>1 byte: </a:t>
            </a:r>
            <a:r>
              <a:rPr lang="is-IS" b="1" dirty="0">
                <a:latin typeface="Courier New" panose="02070309020205020404" pitchFamily="49" charset="0"/>
                <a:cs typeface="Courier New" panose="02070309020205020404" pitchFamily="49" charset="0"/>
              </a:rPr>
              <a:t>signed char</a:t>
            </a:r>
            <a:r>
              <a:rPr lang="is-IS" dirty="0"/>
              <a:t>, </a:t>
            </a:r>
            <a:r>
              <a:rPr lang="is-IS" b="1" dirty="0">
                <a:latin typeface="Courier New" panose="02070309020205020404" pitchFamily="49" charset="0"/>
                <a:cs typeface="Courier New" panose="02070309020205020404" pitchFamily="49" charset="0"/>
              </a:rPr>
              <a:t>unsigned char</a:t>
            </a:r>
          </a:p>
          <a:p>
            <a:pPr lvl="1"/>
            <a:r>
              <a:rPr lang="is-IS" dirty="0"/>
              <a:t>2 bytes: </a:t>
            </a:r>
            <a:r>
              <a:rPr lang="is-IS" b="1" dirty="0">
                <a:latin typeface="Courier New" panose="02070309020205020404" pitchFamily="49" charset="0"/>
                <a:cs typeface="Courier New" panose="02070309020205020404" pitchFamily="49" charset="0"/>
              </a:rPr>
              <a:t>short</a:t>
            </a:r>
            <a:r>
              <a:rPr lang="is-IS" dirty="0"/>
              <a:t>, </a:t>
            </a:r>
            <a:r>
              <a:rPr lang="is-IS" b="1" dirty="0">
                <a:latin typeface="Courier New" panose="02070309020205020404" pitchFamily="49" charset="0"/>
                <a:cs typeface="Courier New" panose="02070309020205020404" pitchFamily="49" charset="0"/>
              </a:rPr>
              <a:t>unsigned short</a:t>
            </a:r>
          </a:p>
          <a:p>
            <a:pPr lvl="1"/>
            <a:r>
              <a:rPr lang="is-IS" dirty="0"/>
              <a:t>4 bytes: </a:t>
            </a:r>
            <a:r>
              <a:rPr lang="is-IS" b="1" dirty="0">
                <a:latin typeface="Courier New" panose="02070309020205020404" pitchFamily="49" charset="0"/>
                <a:cs typeface="Courier New" panose="02070309020205020404" pitchFamily="49" charset="0"/>
              </a:rPr>
              <a:t>int</a:t>
            </a:r>
            <a:r>
              <a:rPr lang="is-IS" dirty="0"/>
              <a:t>, </a:t>
            </a:r>
            <a:r>
              <a:rPr lang="is-IS" b="1" dirty="0">
                <a:latin typeface="Courier New" panose="02070309020205020404" pitchFamily="49" charset="0"/>
                <a:cs typeface="Courier New" panose="02070309020205020404" pitchFamily="49" charset="0"/>
              </a:rPr>
              <a:t>unsigned int</a:t>
            </a:r>
          </a:p>
          <a:p>
            <a:pPr lvl="1"/>
            <a:r>
              <a:rPr lang="en-US" dirty="0"/>
              <a:t>E</a:t>
            </a:r>
            <a:r>
              <a:rPr lang="is-IS" dirty="0"/>
              <a:t>tc.</a:t>
            </a:r>
          </a:p>
        </p:txBody>
      </p:sp>
    </p:spTree>
    <p:extLst>
      <p:ext uri="{BB962C8B-B14F-4D97-AF65-F5344CB8AC3E}">
        <p14:creationId xmlns:p14="http://schemas.microsoft.com/office/powerpoint/2010/main" val="573510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a:t>Sizes of C types are system dependent</a:t>
            </a:r>
          </a:p>
        </p:txBody>
      </p:sp>
      <p:sp>
        <p:nvSpPr>
          <p:cNvPr id="598019" name="Rectangle 3"/>
          <p:cNvSpPr>
            <a:spLocks noGrp="1" noChangeArrowheads="1"/>
          </p:cNvSpPr>
          <p:nvPr>
            <p:ph idx="1"/>
          </p:nvPr>
        </p:nvSpPr>
        <p:spPr>
          <a:xfrm>
            <a:off x="607595" y="1143000"/>
            <a:ext cx="4916905" cy="5029200"/>
          </a:xfrm>
        </p:spPr>
        <p:txBody>
          <a:bodyPr>
            <a:normAutofit/>
          </a:bodyPr>
          <a:lstStyle/>
          <a:p>
            <a:pPr defTabSz="690563">
              <a:tabLst>
                <a:tab pos="4113213" algn="r"/>
                <a:tab pos="6176963" algn="r"/>
                <a:tab pos="7778750" algn="r"/>
              </a:tabLst>
            </a:pPr>
            <a:r>
              <a:rPr lang="en-US" dirty="0"/>
              <a:t>Portability</a:t>
            </a:r>
          </a:p>
          <a:p>
            <a:pPr lvl="1" defTabSz="690563">
              <a:tabLst>
                <a:tab pos="4113213" algn="r"/>
                <a:tab pos="6176963" algn="r"/>
                <a:tab pos="7778750" algn="r"/>
              </a:tabLst>
            </a:pPr>
            <a:r>
              <a:rPr lang="en-US" dirty="0"/>
              <a:t>Some programmers assume an </a:t>
            </a:r>
            <a:r>
              <a:rPr lang="en-US" b="1" dirty="0">
                <a:latin typeface="Courier New" panose="02070309020205020404" pitchFamily="49" charset="0"/>
                <a:cs typeface="Courier New" panose="02070309020205020404" pitchFamily="49" charset="0"/>
              </a:rPr>
              <a:t>int</a:t>
            </a:r>
            <a:r>
              <a:rPr lang="en-US" dirty="0"/>
              <a:t> can be used to store a pointer</a:t>
            </a:r>
          </a:p>
          <a:p>
            <a:pPr lvl="1" defTabSz="690563">
              <a:tabLst>
                <a:tab pos="4113213" algn="r"/>
                <a:tab pos="6176963" algn="r"/>
                <a:tab pos="7778750" algn="r"/>
              </a:tabLst>
            </a:pPr>
            <a:r>
              <a:rPr lang="en-US" dirty="0"/>
              <a:t>OK for most 32-bit machines, but fails for 64-bit machines!</a:t>
            </a:r>
          </a:p>
          <a:p>
            <a:pPr lvl="1" defTabSz="690563">
              <a:tabLst>
                <a:tab pos="4113213" algn="r"/>
                <a:tab pos="6176963" algn="r"/>
                <a:tab pos="7778750" algn="r"/>
              </a:tabLst>
            </a:pPr>
            <a:endParaRPr lang="en-US" dirty="0"/>
          </a:p>
          <a:p>
            <a:pPr defTabSz="690563">
              <a:tabLst>
                <a:tab pos="4113213" algn="r"/>
                <a:tab pos="6176963" algn="r"/>
                <a:tab pos="7778750" algn="r"/>
              </a:tabLst>
            </a:pPr>
            <a:r>
              <a:rPr lang="en-US" dirty="0"/>
              <a:t>How I program</a:t>
            </a:r>
          </a:p>
          <a:p>
            <a:pPr lvl="1" defTabSz="690563">
              <a:tabLst>
                <a:tab pos="4113213" algn="r"/>
                <a:tab pos="6176963" algn="r"/>
                <a:tab pos="7778750" algn="r"/>
              </a:tabLst>
            </a:pPr>
            <a:r>
              <a:rPr lang="en-US" dirty="0"/>
              <a:t>Use fixed width integer types from &lt;</a:t>
            </a:r>
            <a:r>
              <a:rPr lang="en-US" dirty="0" err="1"/>
              <a:t>stdint.h</a:t>
            </a:r>
            <a:r>
              <a:rPr lang="en-US" dirty="0"/>
              <a:t>&gt;</a:t>
            </a:r>
          </a:p>
          <a:p>
            <a:pPr lvl="1" defTabSz="690563">
              <a:tabLst>
                <a:tab pos="4113213" algn="r"/>
                <a:tab pos="6176963" algn="r"/>
                <a:tab pos="7778750" algn="r"/>
              </a:tabLst>
            </a:pPr>
            <a:r>
              <a:rPr lang="en-US" dirty="0"/>
              <a:t>int8_t, int16_t, int32_t</a:t>
            </a:r>
          </a:p>
          <a:p>
            <a:pPr lvl="1" defTabSz="690563">
              <a:tabLst>
                <a:tab pos="4113213" algn="r"/>
                <a:tab pos="6176963" algn="r"/>
                <a:tab pos="7778750" algn="r"/>
              </a:tabLst>
            </a:pPr>
            <a:r>
              <a:rPr lang="en-US" dirty="0"/>
              <a:t>uint8_t, uint16_t, uint32_t</a:t>
            </a:r>
          </a:p>
        </p:txBody>
      </p:sp>
      <p:graphicFrame>
        <p:nvGraphicFramePr>
          <p:cNvPr id="16" name="Group 4"/>
          <p:cNvGraphicFramePr>
            <a:graphicFrameLocks noGrp="1"/>
          </p:cNvGraphicFramePr>
          <p:nvPr>
            <p:extLst>
              <p:ext uri="{D42A27DB-BD31-4B8C-83A1-F6EECF244321}">
                <p14:modId xmlns:p14="http://schemas.microsoft.com/office/powerpoint/2010/main" val="2925962833"/>
              </p:ext>
            </p:extLst>
          </p:nvPr>
        </p:nvGraphicFramePr>
        <p:xfrm>
          <a:off x="5789194" y="1054926"/>
          <a:ext cx="5791200" cy="4748148"/>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26571">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Data Type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Intel IA32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x86-64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Standard* (C99)</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char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short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Arial Narrow" charset="0"/>
                          <a:ea typeface="Arial Narrow" charset="0"/>
                          <a:cs typeface="Arial Narrow" charset="0"/>
                          <a:sym typeface="Arial Narrow" charset="0"/>
                        </a:rPr>
                        <a:t>int</a:t>
                      </a: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long 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float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double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pointer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Widths for data, code pointers may differ!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2355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Introduce binary operators and Boolean algebra</a:t>
            </a:r>
          </a:p>
          <a:p>
            <a:endParaRPr lang="en-US" dirty="0"/>
          </a:p>
          <a:p>
            <a:r>
              <a:rPr lang="en-US" dirty="0"/>
              <a:t>Discuss data representation in memory</a:t>
            </a:r>
          </a:p>
          <a:p>
            <a:endParaRPr lang="en-US" dirty="0"/>
          </a:p>
          <a:p>
            <a:r>
              <a:rPr lang="en-US" dirty="0"/>
              <a:t>Explore integer data representations</a:t>
            </a:r>
          </a:p>
          <a:p>
            <a:pPr lvl="1"/>
            <a:r>
              <a:rPr lang="en-US" dirty="0"/>
              <a:t>Signed and Unsigned numbers</a:t>
            </a:r>
          </a:p>
          <a:p>
            <a:pPr lvl="1"/>
            <a:r>
              <a:rPr lang="en-US" dirty="0"/>
              <a:t>Different bit widths</a:t>
            </a:r>
          </a:p>
          <a:p>
            <a:pPr lvl="1"/>
            <a:r>
              <a:rPr lang="en-US" dirty="0"/>
              <a:t>Translating between encoding schemes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A9A8-76D3-4238-A20F-FC4DACB905F8}"/>
              </a:ext>
            </a:extLst>
          </p:cNvPr>
          <p:cNvSpPr>
            <a:spLocks noGrp="1"/>
          </p:cNvSpPr>
          <p:nvPr>
            <p:ph type="title"/>
          </p:nvPr>
        </p:nvSpPr>
        <p:spPr/>
        <p:txBody>
          <a:bodyPr/>
          <a:lstStyle/>
          <a:p>
            <a:r>
              <a:rPr lang="en-US" dirty="0"/>
              <a:t>Expressing C types in bits</a:t>
            </a:r>
          </a:p>
        </p:txBody>
      </p:sp>
      <p:sp>
        <p:nvSpPr>
          <p:cNvPr id="3" name="Content Placeholder 2">
            <a:extLst>
              <a:ext uri="{FF2B5EF4-FFF2-40B4-BE49-F238E27FC236}">
                <a16:creationId xmlns:a16="http://schemas.microsoft.com/office/drawing/2014/main" id="{2047418D-2EED-4393-A12E-19B31B2A45DE}"/>
              </a:ext>
            </a:extLst>
          </p:cNvPr>
          <p:cNvSpPr>
            <a:spLocks noGrp="1"/>
          </p:cNvSpPr>
          <p:nvPr>
            <p:ph idx="1"/>
          </p:nvPr>
        </p:nvSpPr>
        <p:spPr/>
        <p:txBody>
          <a:bodyPr/>
          <a:lstStyle/>
          <a:p>
            <a:r>
              <a:rPr lang="is-IS" dirty="0"/>
              <a:t>Two families of encodings to express those using bits</a:t>
            </a:r>
          </a:p>
          <a:p>
            <a:pPr lvl="1"/>
            <a:r>
              <a:rPr lang="is-IS" b="1" i="1" dirty="0"/>
              <a:t>Unsigned</a:t>
            </a:r>
            <a:r>
              <a:rPr lang="is-IS" dirty="0"/>
              <a:t> encoding for unsigned integers</a:t>
            </a:r>
          </a:p>
          <a:p>
            <a:pPr lvl="1"/>
            <a:r>
              <a:rPr lang="is-IS" b="1" i="1" dirty="0"/>
              <a:t>Two’s complement</a:t>
            </a:r>
            <a:r>
              <a:rPr lang="is-IS" dirty="0"/>
              <a:t> encoding for signed integers</a:t>
            </a:r>
          </a:p>
          <a:p>
            <a:pPr lvl="1"/>
            <a:endParaRPr lang="is-IS" dirty="0"/>
          </a:p>
          <a:p>
            <a:r>
              <a:rPr lang="is-IS" dirty="0"/>
              <a:t>Each encoding will use a fixed size (# of bits)</a:t>
            </a:r>
          </a:p>
          <a:p>
            <a:pPr lvl="1"/>
            <a:r>
              <a:rPr lang="is-IS" dirty="0"/>
              <a:t>For a given machine</a:t>
            </a:r>
          </a:p>
          <a:p>
            <a:pPr lvl="1"/>
            <a:r>
              <a:rPr lang="is-IS" dirty="0"/>
              <a:t>Size + encoding family determine which C type we’re representing</a:t>
            </a:r>
          </a:p>
          <a:p>
            <a:pPr lvl="1"/>
            <a:r>
              <a:rPr lang="is-IS" dirty="0"/>
              <a:t>Fixed size is because computers are finite!</a:t>
            </a:r>
            <a:endParaRPr lang="en-US" dirty="0"/>
          </a:p>
          <a:p>
            <a:endParaRPr lang="en-US" dirty="0"/>
          </a:p>
        </p:txBody>
      </p:sp>
      <p:sp>
        <p:nvSpPr>
          <p:cNvPr id="4" name="Slide Number Placeholder 3">
            <a:extLst>
              <a:ext uri="{FF2B5EF4-FFF2-40B4-BE49-F238E27FC236}">
                <a16:creationId xmlns:a16="http://schemas.microsoft.com/office/drawing/2014/main" id="{F8B268F4-37B2-449A-8705-A2A10D76962B}"/>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198888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Unsigned integer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rmAutofit/>
          </a:bodyPr>
          <a:lstStyle/>
          <a:p>
            <a:r>
              <a:rPr lang="en-US" dirty="0"/>
              <a:t>Just write out the number in binary</a:t>
            </a:r>
          </a:p>
          <a:p>
            <a:pPr lvl="1"/>
            <a:r>
              <a:rPr lang="en-US" dirty="0"/>
              <a:t>Works for 0 and all positive integers</a:t>
            </a:r>
          </a:p>
          <a:p>
            <a:endParaRPr lang="en-US" dirty="0"/>
          </a:p>
          <a:p>
            <a:r>
              <a:rPr lang="en-US" dirty="0"/>
              <a:t>Example: encode 105</a:t>
            </a:r>
            <a:r>
              <a:rPr lang="en-US" baseline="-25000" dirty="0"/>
              <a:t>10</a:t>
            </a:r>
            <a:r>
              <a:rPr lang="en-US" dirty="0"/>
              <a:t> as an </a:t>
            </a:r>
            <a:r>
              <a:rPr lang="en-US" b="1" dirty="0"/>
              <a:t>unsigned</a:t>
            </a:r>
            <a:r>
              <a:rPr lang="en-US" dirty="0"/>
              <a:t> 8-bit integer</a:t>
            </a:r>
          </a:p>
          <a:p>
            <a:pPr lvl="1"/>
            <a:r>
              <a:rPr lang="en-US" dirty="0"/>
              <a:t>104</a:t>
            </a:r>
            <a:r>
              <a:rPr lang="en-US" baseline="-25000" dirty="0"/>
              <a:t>10</a:t>
            </a:r>
            <a:r>
              <a:rPr lang="en-US" dirty="0"/>
              <a:t> = 0×2</a:t>
            </a:r>
            <a:r>
              <a:rPr lang="en-US" baseline="30000" dirty="0"/>
              <a:t>7</a:t>
            </a:r>
            <a:r>
              <a:rPr lang="en-US" dirty="0"/>
              <a:t> + 1×2</a:t>
            </a:r>
            <a:r>
              <a:rPr lang="en-US" baseline="30000" dirty="0"/>
              <a:t>6</a:t>
            </a:r>
            <a:r>
              <a:rPr lang="en-US" dirty="0"/>
              <a:t> + 1×2</a:t>
            </a:r>
            <a:r>
              <a:rPr lang="en-US" baseline="30000" dirty="0"/>
              <a:t>5</a:t>
            </a:r>
            <a:r>
              <a:rPr lang="en-US" dirty="0"/>
              <a:t> + 0×2</a:t>
            </a:r>
            <a:r>
              <a:rPr lang="en-US" baseline="30000" dirty="0"/>
              <a:t>4</a:t>
            </a:r>
            <a:r>
              <a:rPr lang="en-US" dirty="0"/>
              <a:t> + 1×2</a:t>
            </a:r>
            <a:r>
              <a:rPr lang="en-US" baseline="30000" dirty="0"/>
              <a:t>3</a:t>
            </a:r>
            <a:r>
              <a:rPr lang="en-US" dirty="0"/>
              <a:t> + 0×2</a:t>
            </a:r>
            <a:r>
              <a:rPr lang="en-US" baseline="30000" dirty="0"/>
              <a:t>2</a:t>
            </a:r>
            <a:r>
              <a:rPr lang="en-US" dirty="0"/>
              <a:t> + 0×2</a:t>
            </a:r>
            <a:r>
              <a:rPr lang="en-US" baseline="30000" dirty="0"/>
              <a:t>1</a:t>
            </a:r>
            <a:r>
              <a:rPr lang="en-US" dirty="0"/>
              <a:t> + 0×2</a:t>
            </a:r>
            <a:r>
              <a:rPr lang="en-US" baseline="30000" dirty="0"/>
              <a:t>0</a:t>
            </a:r>
            <a:br>
              <a:rPr lang="en-US" baseline="30000" dirty="0"/>
            </a:br>
            <a:r>
              <a:rPr lang="en-US" dirty="0"/>
              <a:t>           </a:t>
            </a:r>
            <a:br>
              <a:rPr lang="en-US" dirty="0"/>
            </a:br>
            <a:endParaRPr lang="en-US" b="1" dirty="0">
              <a:latin typeface="Courier New" charset="0"/>
              <a:ea typeface="Courier New" charset="0"/>
              <a:cs typeface="Courier New" charset="0"/>
            </a:endParaRPr>
          </a:p>
          <a:p>
            <a:pPr lvl="1"/>
            <a:endParaRPr lang="en-US" b="1" dirty="0">
              <a:latin typeface="Courier New" charset="0"/>
              <a:ea typeface="Courier New" charset="0"/>
              <a:cs typeface="Courier New" charset="0"/>
            </a:endParaRPr>
          </a:p>
          <a:p>
            <a:endParaRPr lang="en-US"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31</a:t>
            </a:fld>
            <a:endParaRPr lang="en-US"/>
          </a:p>
        </p:txBody>
      </p:sp>
      <p:sp>
        <p:nvSpPr>
          <p:cNvPr id="5" name="TextBox 4">
            <a:extLst>
              <a:ext uri="{FF2B5EF4-FFF2-40B4-BE49-F238E27FC236}">
                <a16:creationId xmlns:a16="http://schemas.microsoft.com/office/drawing/2014/main" id="{0BDC445F-40F1-4D85-9933-55869197719C}"/>
              </a:ext>
            </a:extLst>
          </p:cNvPr>
          <p:cNvSpPr txBox="1"/>
          <p:nvPr/>
        </p:nvSpPr>
        <p:spPr>
          <a:xfrm>
            <a:off x="2295652" y="3553460"/>
            <a:ext cx="2643672"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01101000</a:t>
            </a:r>
            <a:endParaRPr lang="en-US" sz="3200" dirty="0"/>
          </a:p>
        </p:txBody>
      </p:sp>
      <p:sp>
        <p:nvSpPr>
          <p:cNvPr id="6" name="TextBox 5">
            <a:extLst>
              <a:ext uri="{FF2B5EF4-FFF2-40B4-BE49-F238E27FC236}">
                <a16:creationId xmlns:a16="http://schemas.microsoft.com/office/drawing/2014/main" id="{299A7154-324F-4D12-801E-FFF06F6742DD}"/>
              </a:ext>
            </a:extLst>
          </p:cNvPr>
          <p:cNvSpPr txBox="1"/>
          <p:nvPr/>
        </p:nvSpPr>
        <p:spPr>
          <a:xfrm>
            <a:off x="2295652" y="4220905"/>
            <a:ext cx="1656223"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0x68</a:t>
            </a:r>
            <a:endParaRPr lang="en-US" sz="3200" dirty="0"/>
          </a:p>
        </p:txBody>
      </p:sp>
      <p:graphicFrame>
        <p:nvGraphicFramePr>
          <p:cNvPr id="7" name="Object 6">
            <a:extLst>
              <a:ext uri="{FF2B5EF4-FFF2-40B4-BE49-F238E27FC236}">
                <a16:creationId xmlns:a16="http://schemas.microsoft.com/office/drawing/2014/main" id="{4BEB9332-3AEB-491A-B506-F63E1195C716}"/>
              </a:ext>
            </a:extLst>
          </p:cNvPr>
          <p:cNvGraphicFramePr>
            <a:graphicFrameLocks noChangeAspect="1"/>
          </p:cNvGraphicFramePr>
          <p:nvPr>
            <p:extLst>
              <p:ext uri="{D42A27DB-BD31-4B8C-83A1-F6EECF244321}">
                <p14:modId xmlns:p14="http://schemas.microsoft.com/office/powerpoint/2010/main" val="2558125564"/>
              </p:ext>
            </p:extLst>
          </p:nvPr>
        </p:nvGraphicFramePr>
        <p:xfrm>
          <a:off x="4279900" y="5002213"/>
          <a:ext cx="3007468" cy="841375"/>
        </p:xfrm>
        <a:graphic>
          <a:graphicData uri="http://schemas.openxmlformats.org/presentationml/2006/ole">
            <mc:AlternateContent xmlns:mc="http://schemas.openxmlformats.org/markup-compatibility/2006">
              <mc:Choice xmlns:v="urn:schemas-microsoft-com:vml" Requires="v">
                <p:oleObj name="Equation" r:id="rId2" imgW="2133600" imgH="596900" progId="Equation.3">
                  <p:embed/>
                </p:oleObj>
              </mc:Choice>
              <mc:Fallback>
                <p:oleObj name="Equation" r:id="rId2" imgW="2133600" imgH="596900" progId="Equation.3">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5002213"/>
                        <a:ext cx="3007468"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9D865271-0D6C-4D6D-A285-75020D47DABB}"/>
              </a:ext>
            </a:extLst>
          </p:cNvPr>
          <p:cNvSpPr txBox="1"/>
          <p:nvPr/>
        </p:nvSpPr>
        <p:spPr>
          <a:xfrm>
            <a:off x="2876550" y="5566331"/>
            <a:ext cx="2806700" cy="369332"/>
          </a:xfrm>
          <a:prstGeom prst="rect">
            <a:avLst/>
          </a:prstGeom>
          <a:noFill/>
        </p:spPr>
        <p:txBody>
          <a:bodyPr wrap="square" rtlCol="0">
            <a:spAutoFit/>
          </a:bodyPr>
          <a:lstStyle/>
          <a:p>
            <a:r>
              <a:rPr lang="en-US" dirty="0">
                <a:latin typeface="+mn-lt"/>
              </a:rPr>
              <a:t>(Binary To Unsigned)</a:t>
            </a:r>
          </a:p>
        </p:txBody>
      </p:sp>
    </p:spTree>
    <p:extLst>
      <p:ext uri="{BB962C8B-B14F-4D97-AF65-F5344CB8AC3E}">
        <p14:creationId xmlns:p14="http://schemas.microsoft.com/office/powerpoint/2010/main" val="4606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7646-17CB-43B5-B5EB-8C64F0EE4519}"/>
              </a:ext>
            </a:extLst>
          </p:cNvPr>
          <p:cNvSpPr>
            <a:spLocks noGrp="1"/>
          </p:cNvSpPr>
          <p:nvPr>
            <p:ph type="title"/>
          </p:nvPr>
        </p:nvSpPr>
        <p:spPr/>
        <p:txBody>
          <a:bodyPr/>
          <a:lstStyle/>
          <a:p>
            <a:r>
              <a:rPr lang="en-US" dirty="0"/>
              <a:t>Bounds of unsigned integers</a:t>
            </a:r>
          </a:p>
        </p:txBody>
      </p:sp>
      <p:sp>
        <p:nvSpPr>
          <p:cNvPr id="3" name="Content Placeholder 2">
            <a:extLst>
              <a:ext uri="{FF2B5EF4-FFF2-40B4-BE49-F238E27FC236}">
                <a16:creationId xmlns:a16="http://schemas.microsoft.com/office/drawing/2014/main" id="{6C7B76E8-37AB-402E-BD92-286939AA31DF}"/>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(we will call </a:t>
            </a:r>
            <a:r>
              <a:rPr lang="en-US" b="1" i="1" dirty="0" err="1"/>
              <a:t>UMin</a:t>
            </a:r>
            <a:r>
              <a:rPr lang="en-US" dirty="0"/>
              <a:t>):</a:t>
            </a:r>
          </a:p>
          <a:p>
            <a:pPr lvl="2"/>
            <a:r>
              <a:rPr lang="en-US" dirty="0"/>
              <a:t>all 0s bit pattern: 000</a:t>
            </a:r>
            <a:r>
              <a:rPr lang="is-IS" dirty="0"/>
              <a:t>…0, value of 0</a:t>
            </a:r>
          </a:p>
          <a:p>
            <a:pPr lvl="1"/>
            <a:endParaRPr lang="is-IS" dirty="0"/>
          </a:p>
          <a:p>
            <a:pPr lvl="1"/>
            <a:r>
              <a:rPr lang="is-IS" dirty="0"/>
              <a:t>Largest value (we will call </a:t>
            </a:r>
            <a:r>
              <a:rPr lang="is-IS" b="1" i="1" dirty="0"/>
              <a:t>UMax</a:t>
            </a:r>
            <a:r>
              <a:rPr lang="is-IS" dirty="0"/>
              <a:t>):</a:t>
            </a:r>
          </a:p>
          <a:p>
            <a:pPr lvl="2"/>
            <a:r>
              <a:rPr lang="is-IS" dirty="0"/>
              <a:t>all 1s bit pattern: 111...1, value of 2</a:t>
            </a:r>
            <a:r>
              <a:rPr lang="is-IS" baseline="30000" dirty="0"/>
              <a:t>w</a:t>
            </a:r>
            <a:r>
              <a:rPr lang="is-IS" dirty="0"/>
              <a:t> – 1</a:t>
            </a:r>
          </a:p>
          <a:p>
            <a:pPr lvl="2"/>
            <a:endParaRPr lang="is-IS" dirty="0"/>
          </a:p>
          <a:p>
            <a:pPr lvl="2"/>
            <a:r>
              <a:rPr lang="is-IS" dirty="0"/>
              <a:t>2</a:t>
            </a:r>
            <a:r>
              <a:rPr lang="is-IS" baseline="30000" dirty="0"/>
              <a:t>w</a:t>
            </a:r>
            <a:r>
              <a:rPr lang="is-IS" dirty="0"/>
              <a:t> – 1 = 1×2</a:t>
            </a:r>
            <a:r>
              <a:rPr lang="is-IS" baseline="30000" dirty="0"/>
              <a:t>w-1</a:t>
            </a:r>
            <a:r>
              <a:rPr lang="is-IS" dirty="0"/>
              <a:t> + 1×2</a:t>
            </a:r>
            <a:r>
              <a:rPr lang="en-US" baseline="30000" dirty="0"/>
              <a:t>w-</a:t>
            </a:r>
            <a:r>
              <a:rPr lang="is-IS" baseline="30000" dirty="0"/>
              <a:t>2</a:t>
            </a:r>
            <a:r>
              <a:rPr lang="is-IS" dirty="0"/>
              <a:t> + ... + 1×2</a:t>
            </a:r>
            <a:r>
              <a:rPr lang="is-IS" baseline="30000" dirty="0"/>
              <a:t>1</a:t>
            </a:r>
            <a:r>
              <a:rPr lang="is-IS" dirty="0"/>
              <a:t> + 1×2</a:t>
            </a:r>
            <a:r>
              <a:rPr lang="is-IS" baseline="30000" dirty="0"/>
              <a:t>0 </a:t>
            </a:r>
            <a:r>
              <a:rPr lang="is-IS" dirty="0"/>
              <a:t>= 11111...</a:t>
            </a:r>
          </a:p>
          <a:p>
            <a:pPr lvl="2"/>
            <a:endParaRPr lang="is-IS" dirty="0"/>
          </a:p>
          <a:p>
            <a:r>
              <a:rPr lang="is-IS" dirty="0"/>
              <a:t>Maximum 8-bit number = 2</a:t>
            </a:r>
            <a:r>
              <a:rPr lang="is-IS" baseline="30000" dirty="0"/>
              <a:t>8</a:t>
            </a:r>
            <a:r>
              <a:rPr lang="is-IS" dirty="0"/>
              <a:t>-1 = 256-1 = 255</a:t>
            </a:r>
            <a:endParaRPr lang="en-US" dirty="0"/>
          </a:p>
          <a:p>
            <a:endParaRPr lang="en-US" dirty="0"/>
          </a:p>
        </p:txBody>
      </p:sp>
      <p:sp>
        <p:nvSpPr>
          <p:cNvPr id="4" name="Slide Number Placeholder 3">
            <a:extLst>
              <a:ext uri="{FF2B5EF4-FFF2-40B4-BE49-F238E27FC236}">
                <a16:creationId xmlns:a16="http://schemas.microsoft.com/office/drawing/2014/main" id="{2D0B34C0-B6DE-418D-B999-98BAD3FA99C5}"/>
              </a:ext>
            </a:extLst>
          </p:cNvPr>
          <p:cNvSpPr>
            <a:spLocks noGrp="1"/>
          </p:cNvSpPr>
          <p:nvPr>
            <p:ph type="sldNum" sz="quarter" idx="12"/>
          </p:nvPr>
        </p:nvSpPr>
        <p:spPr/>
        <p:txBody>
          <a:bodyPr/>
          <a:lstStyle/>
          <a:p>
            <a:fld id="{0778C724-3839-4D76-A707-B4C23905D055}" type="slidenum">
              <a:rPr lang="en-US" smtClean="0"/>
              <a:t>32</a:t>
            </a:fld>
            <a:endParaRPr lang="en-US"/>
          </a:p>
        </p:txBody>
      </p:sp>
    </p:spTree>
    <p:extLst>
      <p:ext uri="{BB962C8B-B14F-4D97-AF65-F5344CB8AC3E}">
        <p14:creationId xmlns:p14="http://schemas.microsoft.com/office/powerpoint/2010/main" val="1380871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F18D-0AA8-4D24-93C5-5BA686749338}"/>
              </a:ext>
            </a:extLst>
          </p:cNvPr>
          <p:cNvSpPr>
            <a:spLocks noGrp="1"/>
          </p:cNvSpPr>
          <p:nvPr>
            <p:ph type="title"/>
          </p:nvPr>
        </p:nvSpPr>
        <p:spPr/>
        <p:txBody>
          <a:bodyPr/>
          <a:lstStyle/>
          <a:p>
            <a:r>
              <a:rPr lang="en-US" dirty="0"/>
              <a:t>Attempting signed encoding</a:t>
            </a:r>
          </a:p>
        </p:txBody>
      </p:sp>
      <p:sp>
        <p:nvSpPr>
          <p:cNvPr id="3" name="Content Placeholder 2">
            <a:extLst>
              <a:ext uri="{FF2B5EF4-FFF2-40B4-BE49-F238E27FC236}">
                <a16:creationId xmlns:a16="http://schemas.microsoft.com/office/drawing/2014/main" id="{971922EB-4B70-4266-B36E-AF95D7E4DE79}"/>
              </a:ext>
            </a:extLst>
          </p:cNvPr>
          <p:cNvSpPr>
            <a:spLocks noGrp="1"/>
          </p:cNvSpPr>
          <p:nvPr>
            <p:ph idx="1"/>
          </p:nvPr>
        </p:nvSpPr>
        <p:spPr/>
        <p:txBody>
          <a:bodyPr/>
          <a:lstStyle/>
          <a:p>
            <a:r>
              <a:rPr lang="en-US" dirty="0"/>
              <a:t>Goal: encode integers that can be positive or negative</a:t>
            </a:r>
          </a:p>
          <a:p>
            <a:endParaRPr lang="en-US" dirty="0"/>
          </a:p>
          <a:p>
            <a:r>
              <a:rPr lang="en-US" dirty="0"/>
              <a:t>First attempt: we can use the most significant bit for sign</a:t>
            </a:r>
          </a:p>
          <a:p>
            <a:pPr lvl="1"/>
            <a:r>
              <a:rPr lang="en-US" dirty="0"/>
              <a:t>“Sign-and-magnitude” encoding</a:t>
            </a:r>
          </a:p>
          <a:p>
            <a:pPr lvl="1"/>
            <a:endParaRPr lang="en-US" dirty="0"/>
          </a:p>
          <a:p>
            <a:pPr lvl="1"/>
            <a:r>
              <a:rPr lang="en-US" dirty="0"/>
              <a:t>In 8-bits:</a:t>
            </a:r>
          </a:p>
          <a:p>
            <a:pPr lvl="2"/>
            <a:r>
              <a:rPr lang="en-US" dirty="0"/>
              <a:t>+4 = 00000100</a:t>
            </a:r>
          </a:p>
          <a:p>
            <a:pPr lvl="2"/>
            <a:r>
              <a:rPr lang="en-US" dirty="0"/>
              <a:t> -4 = 10000100</a:t>
            </a:r>
          </a:p>
        </p:txBody>
      </p:sp>
      <p:sp>
        <p:nvSpPr>
          <p:cNvPr id="4" name="Slide Number Placeholder 3">
            <a:extLst>
              <a:ext uri="{FF2B5EF4-FFF2-40B4-BE49-F238E27FC236}">
                <a16:creationId xmlns:a16="http://schemas.microsoft.com/office/drawing/2014/main" id="{673ADC82-3998-45B8-A605-38D7C9359C9D}"/>
              </a:ext>
            </a:extLst>
          </p:cNvPr>
          <p:cNvSpPr>
            <a:spLocks noGrp="1"/>
          </p:cNvSpPr>
          <p:nvPr>
            <p:ph type="sldNum" sz="quarter" idx="12"/>
          </p:nvPr>
        </p:nvSpPr>
        <p:spPr/>
        <p:txBody>
          <a:bodyPr/>
          <a:lstStyle/>
          <a:p>
            <a:fld id="{0778C724-3839-4D76-A707-B4C23905D055}" type="slidenum">
              <a:rPr lang="en-US" smtClean="0"/>
              <a:t>33</a:t>
            </a:fld>
            <a:endParaRPr lang="en-US"/>
          </a:p>
        </p:txBody>
      </p:sp>
      <p:sp>
        <p:nvSpPr>
          <p:cNvPr id="6" name="TextBox 5">
            <a:extLst>
              <a:ext uri="{FF2B5EF4-FFF2-40B4-BE49-F238E27FC236}">
                <a16:creationId xmlns:a16="http://schemas.microsoft.com/office/drawing/2014/main" id="{3CFF8C4A-240F-4BF6-8AC5-A5154047B0DA}"/>
              </a:ext>
            </a:extLst>
          </p:cNvPr>
          <p:cNvSpPr txBox="1"/>
          <p:nvPr/>
        </p:nvSpPr>
        <p:spPr>
          <a:xfrm>
            <a:off x="8076197"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+0 = 00000000</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-0 = 10000000</a:t>
            </a:r>
            <a:endParaRPr lang="en-US" sz="2400" dirty="0"/>
          </a:p>
        </p:txBody>
      </p:sp>
      <p:sp>
        <p:nvSpPr>
          <p:cNvPr id="7" name="TextBox 6">
            <a:extLst>
              <a:ext uri="{FF2B5EF4-FFF2-40B4-BE49-F238E27FC236}">
                <a16:creationId xmlns:a16="http://schemas.microsoft.com/office/drawing/2014/main" id="{6699CC84-E702-40F3-83AC-3DB76A24077F}"/>
              </a:ext>
            </a:extLst>
          </p:cNvPr>
          <p:cNvSpPr txBox="1"/>
          <p:nvPr/>
        </p:nvSpPr>
        <p:spPr>
          <a:xfrm>
            <a:off x="4572000"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+127 = 01111111</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-127 = 11111111</a:t>
            </a:r>
            <a:endParaRPr lang="en-US" sz="2400" dirty="0"/>
          </a:p>
        </p:txBody>
      </p:sp>
      <p:sp>
        <p:nvSpPr>
          <p:cNvPr id="8" name="TextBox 7">
            <a:extLst>
              <a:ext uri="{FF2B5EF4-FFF2-40B4-BE49-F238E27FC236}">
                <a16:creationId xmlns:a16="http://schemas.microsoft.com/office/drawing/2014/main" id="{710A70B6-15E9-4797-88A6-781E2B30027A}"/>
              </a:ext>
            </a:extLst>
          </p:cNvPr>
          <p:cNvSpPr txBox="1"/>
          <p:nvPr/>
        </p:nvSpPr>
        <p:spPr>
          <a:xfrm>
            <a:off x="607595" y="4874816"/>
            <a:ext cx="11201400" cy="1846659"/>
          </a:xfrm>
          <a:prstGeom prst="rect">
            <a:avLst/>
          </a:prstGeom>
          <a:noFill/>
        </p:spPr>
        <p:txBody>
          <a:bodyPr wrap="square" rtlCol="0">
            <a:spAutoFit/>
          </a:bodyPr>
          <a:lstStyle/>
          <a:p>
            <a:pPr marL="342900" indent="-342900">
              <a:buFont typeface="Arial" panose="020B0604020202020204" pitchFamily="34" charset="0"/>
              <a:buChar char="•"/>
            </a:pPr>
            <a:r>
              <a:rPr lang="en-US" sz="2400" dirty="0"/>
              <a:t>Big problem: we have two representations of zero!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hardware to do math with signed and unsigned numbers gets complicated…</a:t>
            </a:r>
          </a:p>
          <a:p>
            <a:endParaRPr lang="en-US" dirty="0"/>
          </a:p>
        </p:txBody>
      </p:sp>
    </p:spTree>
    <p:extLst>
      <p:ext uri="{BB962C8B-B14F-4D97-AF65-F5344CB8AC3E}">
        <p14:creationId xmlns:p14="http://schemas.microsoft.com/office/powerpoint/2010/main" val="11361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Two’s complement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Autofit/>
          </a:bodyPr>
          <a:lstStyle/>
          <a:p>
            <a:r>
              <a:rPr lang="en-US" sz="2400" dirty="0"/>
              <a:t>Bad news: need to make the encoding more complicated</a:t>
            </a:r>
          </a:p>
          <a:p>
            <a:r>
              <a:rPr lang="en-US" sz="2400" dirty="0"/>
              <a:t>Good news: it will actually work</a:t>
            </a:r>
          </a:p>
          <a:p>
            <a:pPr lvl="1"/>
            <a:endParaRPr lang="en-US" sz="2000" dirty="0"/>
          </a:p>
          <a:p>
            <a:r>
              <a:rPr lang="en-US" sz="2400" dirty="0"/>
              <a:t>Plan:</a:t>
            </a:r>
          </a:p>
          <a:p>
            <a:pPr lvl="1"/>
            <a:r>
              <a:rPr lang="en-US" sz="2000" dirty="0"/>
              <a:t>Start with unsigned encoding, but make the largest power negative</a:t>
            </a:r>
          </a:p>
          <a:p>
            <a:pPr lvl="1"/>
            <a:r>
              <a:rPr lang="en-US" sz="2000" dirty="0"/>
              <a:t>Example: for 8 bits, most significant bit is worth -2</a:t>
            </a:r>
            <a:r>
              <a:rPr lang="en-US" sz="2000" baseline="30000" dirty="0"/>
              <a:t>7 </a:t>
            </a:r>
            <a:r>
              <a:rPr lang="en-US" sz="2000" dirty="0"/>
              <a:t>not +2</a:t>
            </a:r>
            <a:r>
              <a:rPr lang="en-US" sz="2000" baseline="30000" dirty="0"/>
              <a:t>7</a:t>
            </a:r>
            <a:endParaRPr lang="en-US" sz="2000" dirty="0"/>
          </a:p>
          <a:p>
            <a:pPr lvl="1"/>
            <a:endParaRPr lang="en-US" sz="2000" dirty="0"/>
          </a:p>
          <a:p>
            <a:r>
              <a:rPr lang="en-US" sz="2400" dirty="0"/>
              <a:t>To encode a negative integer</a:t>
            </a:r>
          </a:p>
          <a:p>
            <a:pPr lvl="1"/>
            <a:r>
              <a:rPr lang="en-US" sz="2000" dirty="0"/>
              <a:t>First, set the most significant bit to 1 to start with a big negative number</a:t>
            </a:r>
          </a:p>
          <a:p>
            <a:pPr lvl="1"/>
            <a:r>
              <a:rPr lang="en-US" sz="2000" dirty="0"/>
              <a:t>Then, add positive powers of 2 (the other bits) to “get back” to number we want</a:t>
            </a:r>
          </a:p>
          <a:p>
            <a:pPr lvl="1"/>
            <a:endParaRPr lang="en-US" sz="2000" dirty="0"/>
          </a:p>
          <a:p>
            <a:r>
              <a:rPr lang="en-US" sz="2400" dirty="0"/>
              <a:t>Example: encode -6 as a 4-bit two’s complement integer</a:t>
            </a:r>
          </a:p>
          <a:p>
            <a:pPr lvl="1"/>
            <a:r>
              <a:rPr lang="en-US" dirty="0"/>
              <a:t>-6</a:t>
            </a:r>
            <a:r>
              <a:rPr lang="en-US" baseline="-25000" dirty="0"/>
              <a:t>10</a:t>
            </a:r>
            <a:r>
              <a:rPr lang="en-US" dirty="0"/>
              <a:t> =</a:t>
            </a:r>
          </a:p>
          <a:p>
            <a:pPr lvl="1"/>
            <a:endParaRPr lang="en-US" sz="2000"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34</a:t>
            </a:fld>
            <a:endParaRPr lang="en-US"/>
          </a:p>
        </p:txBody>
      </p:sp>
      <p:sp>
        <p:nvSpPr>
          <p:cNvPr id="5" name="TextBox 4">
            <a:extLst>
              <a:ext uri="{FF2B5EF4-FFF2-40B4-BE49-F238E27FC236}">
                <a16:creationId xmlns:a16="http://schemas.microsoft.com/office/drawing/2014/main" id="{55DA258C-754A-44B9-B3A8-600C36B51591}"/>
              </a:ext>
            </a:extLst>
          </p:cNvPr>
          <p:cNvSpPr txBox="1"/>
          <p:nvPr/>
        </p:nvSpPr>
        <p:spPr>
          <a:xfrm>
            <a:off x="2267980" y="5942800"/>
            <a:ext cx="853118" cy="440121"/>
          </a:xfrm>
          <a:prstGeom prst="rect">
            <a:avLst/>
          </a:prstGeom>
          <a:noFill/>
        </p:spPr>
        <p:txBody>
          <a:bodyPr wrap="none" rtlCol="0">
            <a:noAutofit/>
          </a:bodyPr>
          <a:lstStyle/>
          <a:p>
            <a:r>
              <a:rPr lang="en-US" sz="2400" dirty="0">
                <a:latin typeface="Calibri" charset="0"/>
                <a:ea typeface="Calibri" charset="0"/>
                <a:cs typeface="Calibri" charset="0"/>
              </a:rPr>
              <a:t>1 × -2</a:t>
            </a:r>
            <a:r>
              <a:rPr lang="en-US" sz="2400" baseline="30000" dirty="0">
                <a:latin typeface="Calibri" charset="0"/>
                <a:ea typeface="Calibri" charset="0"/>
                <a:cs typeface="Calibri" charset="0"/>
              </a:rPr>
              <a:t>3</a:t>
            </a:r>
            <a:endParaRPr lang="en-US" sz="2400" dirty="0">
              <a:latin typeface="Calibri" charset="0"/>
              <a:ea typeface="Calibri" charset="0"/>
              <a:cs typeface="Calibri" charset="0"/>
            </a:endParaRPr>
          </a:p>
        </p:txBody>
      </p:sp>
      <p:sp>
        <p:nvSpPr>
          <p:cNvPr id="6" name="TextBox 5">
            <a:extLst>
              <a:ext uri="{FF2B5EF4-FFF2-40B4-BE49-F238E27FC236}">
                <a16:creationId xmlns:a16="http://schemas.microsoft.com/office/drawing/2014/main" id="{BACC71BB-AD87-4E57-967E-60EA05609482}"/>
              </a:ext>
            </a:extLst>
          </p:cNvPr>
          <p:cNvSpPr txBox="1"/>
          <p:nvPr/>
        </p:nvSpPr>
        <p:spPr>
          <a:xfrm>
            <a:off x="3121098" y="5942000"/>
            <a:ext cx="2648482" cy="778675"/>
          </a:xfrm>
          <a:prstGeom prst="rect">
            <a:avLst/>
          </a:prstGeom>
          <a:noFill/>
        </p:spPr>
        <p:txBody>
          <a:bodyPr wrap="none" rtlCol="0">
            <a:noAutofit/>
          </a:bodyPr>
          <a:lstStyle/>
          <a:p>
            <a:pPr algn="l"/>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2</a:t>
            </a:r>
            <a:r>
              <a:rPr lang="en-US" sz="2400" dirty="0">
                <a:latin typeface="Calibri" charset="0"/>
                <a:ea typeface="Calibri" charset="0"/>
                <a:cs typeface="Calibri" charset="0"/>
              </a:rPr>
              <a:t> + 1 × 2</a:t>
            </a:r>
            <a:r>
              <a:rPr lang="en-US" sz="2400" baseline="30000" dirty="0">
                <a:latin typeface="Calibri" charset="0"/>
                <a:ea typeface="Calibri" charset="0"/>
                <a:cs typeface="Calibri" charset="0"/>
              </a:rPr>
              <a:t>1</a:t>
            </a:r>
            <a:r>
              <a:rPr lang="en-US" sz="2400" dirty="0">
                <a:latin typeface="Calibri" charset="0"/>
                <a:ea typeface="Calibri" charset="0"/>
                <a:cs typeface="Calibri" charset="0"/>
              </a:rPr>
              <a:t> + 0 × 2</a:t>
            </a:r>
            <a:r>
              <a:rPr lang="en-US" sz="2400" baseline="30000" dirty="0">
                <a:latin typeface="Calibri" charset="0"/>
                <a:ea typeface="Calibri" charset="0"/>
                <a:cs typeface="Calibri" charset="0"/>
              </a:rPr>
              <a:t>1</a:t>
            </a:r>
            <a:endParaRPr lang="en-US" sz="2400" dirty="0">
              <a:latin typeface="Calibri" charset="0"/>
              <a:ea typeface="Calibri" charset="0"/>
              <a:cs typeface="Calibri" charset="0"/>
            </a:endParaRPr>
          </a:p>
          <a:p>
            <a:pPr algn="l"/>
            <a:endParaRPr lang="en-US" sz="2400" dirty="0">
              <a:latin typeface="Calibri" charset="0"/>
              <a:ea typeface="Calibri" charset="0"/>
              <a:cs typeface="Calibri" charset="0"/>
            </a:endParaRPr>
          </a:p>
        </p:txBody>
      </p:sp>
      <p:sp>
        <p:nvSpPr>
          <p:cNvPr id="7" name="TextBox 6">
            <a:extLst>
              <a:ext uri="{FF2B5EF4-FFF2-40B4-BE49-F238E27FC236}">
                <a16:creationId xmlns:a16="http://schemas.microsoft.com/office/drawing/2014/main" id="{D1543DC2-E83B-4006-BDDA-6F05926FC241}"/>
              </a:ext>
            </a:extLst>
          </p:cNvPr>
          <p:cNvSpPr txBox="1"/>
          <p:nvPr/>
        </p:nvSpPr>
        <p:spPr>
          <a:xfrm>
            <a:off x="6259299" y="5972145"/>
            <a:ext cx="1127232" cy="400110"/>
          </a:xfrm>
          <a:prstGeom prst="rect">
            <a:avLst/>
          </a:prstGeom>
          <a:noFill/>
        </p:spPr>
        <p:txBody>
          <a:bodyPr wrap="none" rtlCol="0">
            <a:noAutofit/>
          </a:bodyPr>
          <a:lstStyle/>
          <a:p>
            <a:pPr algn="l"/>
            <a:r>
              <a:rPr lang="en-US" sz="2000" dirty="0"/>
              <a:t>⇒ 0b</a:t>
            </a:r>
            <a:r>
              <a:rPr lang="en-US" sz="2000" b="1" dirty="0">
                <a:latin typeface="Courier New" charset="0"/>
                <a:ea typeface="Courier New" charset="0"/>
                <a:cs typeface="Courier New" charset="0"/>
              </a:rPr>
              <a:t>1010</a:t>
            </a:r>
            <a:endParaRPr lang="en-US" sz="2000" dirty="0"/>
          </a:p>
        </p:txBody>
      </p:sp>
      <p:sp>
        <p:nvSpPr>
          <p:cNvPr id="8" name="TextBox 7">
            <a:extLst>
              <a:ext uri="{FF2B5EF4-FFF2-40B4-BE49-F238E27FC236}">
                <a16:creationId xmlns:a16="http://schemas.microsoft.com/office/drawing/2014/main" id="{44DEB846-C920-463C-96AB-8A47B70FF0A1}"/>
              </a:ext>
            </a:extLst>
          </p:cNvPr>
          <p:cNvSpPr txBox="1"/>
          <p:nvPr/>
        </p:nvSpPr>
        <p:spPr>
          <a:xfrm>
            <a:off x="7567251" y="5956240"/>
            <a:ext cx="973343" cy="400110"/>
          </a:xfrm>
          <a:prstGeom prst="rect">
            <a:avLst/>
          </a:prstGeom>
          <a:noFill/>
        </p:spPr>
        <p:txBody>
          <a:bodyPr wrap="none" rtlCol="0">
            <a:noAutofit/>
          </a:bodyPr>
          <a:lstStyle/>
          <a:p>
            <a:pPr algn="l"/>
            <a:r>
              <a:rPr lang="en-US" sz="2000" dirty="0"/>
              <a:t>⇒ </a:t>
            </a:r>
            <a:r>
              <a:rPr lang="en-US" sz="2000" b="1" dirty="0">
                <a:latin typeface="Courier New" charset="0"/>
                <a:ea typeface="Courier New" charset="0"/>
                <a:cs typeface="Courier New" charset="0"/>
              </a:rPr>
              <a:t>0xa</a:t>
            </a:r>
            <a:endParaRPr lang="en-US" sz="2000" dirty="0"/>
          </a:p>
        </p:txBody>
      </p:sp>
    </p:spTree>
    <p:extLst>
      <p:ext uri="{BB962C8B-B14F-4D97-AF65-F5344CB8AC3E}">
        <p14:creationId xmlns:p14="http://schemas.microsoft.com/office/powerpoint/2010/main" val="33791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2B-E44E-421E-92D7-6EB6EA2187F9}"/>
              </a:ext>
            </a:extLst>
          </p:cNvPr>
          <p:cNvSpPr>
            <a:spLocks noGrp="1"/>
          </p:cNvSpPr>
          <p:nvPr>
            <p:ph type="title"/>
          </p:nvPr>
        </p:nvSpPr>
        <p:spPr/>
        <p:txBody>
          <a:bodyPr/>
          <a:lstStyle/>
          <a:p>
            <a:r>
              <a:rPr lang="en-US" dirty="0"/>
              <a:t>Two’s complement examples</a:t>
            </a:r>
          </a:p>
        </p:txBody>
      </p:sp>
      <p:sp>
        <p:nvSpPr>
          <p:cNvPr id="3" name="Content Placeholder 2">
            <a:extLst>
              <a:ext uri="{FF2B5EF4-FFF2-40B4-BE49-F238E27FC236}">
                <a16:creationId xmlns:a16="http://schemas.microsoft.com/office/drawing/2014/main" id="{E5879271-837A-4E16-B640-F7FFF2F0D272}"/>
              </a:ext>
            </a:extLst>
          </p:cNvPr>
          <p:cNvSpPr>
            <a:spLocks noGrp="1"/>
          </p:cNvSpPr>
          <p:nvPr>
            <p:ph idx="1"/>
          </p:nvPr>
        </p:nvSpPr>
        <p:spPr/>
        <p:txBody>
          <a:bodyPr/>
          <a:lstStyle/>
          <a:p>
            <a:r>
              <a:rPr lang="en-US" dirty="0"/>
              <a:t>Encode -100 as an 8-bit two’s complement number</a:t>
            </a:r>
          </a:p>
          <a:p>
            <a:pPr lvl="1"/>
            <a:endParaRPr lang="en-US" dirty="0"/>
          </a:p>
          <a:p>
            <a:pPr lvl="1"/>
            <a:r>
              <a:rPr lang="en-US" dirty="0"/>
              <a:t>-100</a:t>
            </a:r>
            <a:r>
              <a:rPr lang="en-US" baseline="-25000" dirty="0"/>
              <a:t>10</a:t>
            </a:r>
            <a:r>
              <a:rPr lang="en-US" dirty="0"/>
              <a:t> = </a:t>
            </a:r>
          </a:p>
        </p:txBody>
      </p:sp>
      <p:sp>
        <p:nvSpPr>
          <p:cNvPr id="4" name="Slide Number Placeholder 3">
            <a:extLst>
              <a:ext uri="{FF2B5EF4-FFF2-40B4-BE49-F238E27FC236}">
                <a16:creationId xmlns:a16="http://schemas.microsoft.com/office/drawing/2014/main" id="{715A8A45-9ADD-48F3-8D77-16F048A0F818}"/>
              </a:ext>
            </a:extLst>
          </p:cNvPr>
          <p:cNvSpPr>
            <a:spLocks noGrp="1"/>
          </p:cNvSpPr>
          <p:nvPr>
            <p:ph type="sldNum" sz="quarter" idx="12"/>
          </p:nvPr>
        </p:nvSpPr>
        <p:spPr/>
        <p:txBody>
          <a:bodyPr/>
          <a:lstStyle/>
          <a:p>
            <a:fld id="{0778C724-3839-4D76-A707-B4C23905D055}" type="slidenum">
              <a:rPr lang="en-US" smtClean="0"/>
              <a:t>35</a:t>
            </a:fld>
            <a:endParaRPr lang="en-US"/>
          </a:p>
        </p:txBody>
      </p:sp>
      <p:sp>
        <p:nvSpPr>
          <p:cNvPr id="6" name="TextBox 5">
            <a:extLst>
              <a:ext uri="{FF2B5EF4-FFF2-40B4-BE49-F238E27FC236}">
                <a16:creationId xmlns:a16="http://schemas.microsoft.com/office/drawing/2014/main" id="{9AE74C68-46E9-4F75-B6A3-FB895BDFE155}"/>
              </a:ext>
            </a:extLst>
          </p:cNvPr>
          <p:cNvSpPr txBox="1"/>
          <p:nvPr/>
        </p:nvSpPr>
        <p:spPr>
          <a:xfrm>
            <a:off x="2413000" y="3239286"/>
            <a:ext cx="5029200" cy="707886"/>
          </a:xfrm>
          <a:prstGeom prst="rect">
            <a:avLst/>
          </a:prstGeom>
          <a:noFill/>
        </p:spPr>
        <p:txBody>
          <a:bodyPr wrap="square" rtlCol="0">
            <a:spAutoFit/>
          </a:bodyPr>
          <a:lstStyle/>
          <a:p>
            <a:r>
              <a:rPr lang="en-US" sz="2000" dirty="0"/>
              <a:t>Problem becomes: </a:t>
            </a:r>
            <a:br>
              <a:rPr lang="en-US" sz="2000" dirty="0"/>
            </a:br>
            <a:r>
              <a:rPr lang="en-US" sz="2000" dirty="0"/>
              <a:t>encode +28 as a 7-bit unsigned number</a:t>
            </a:r>
          </a:p>
        </p:txBody>
      </p:sp>
      <p:sp>
        <p:nvSpPr>
          <p:cNvPr id="7" name="TextBox 6">
            <a:extLst>
              <a:ext uri="{FF2B5EF4-FFF2-40B4-BE49-F238E27FC236}">
                <a16:creationId xmlns:a16="http://schemas.microsoft.com/office/drawing/2014/main" id="{D11C4B13-47BA-4E01-A5DC-1A4C6F2C2D0C}"/>
              </a:ext>
            </a:extLst>
          </p:cNvPr>
          <p:cNvSpPr txBox="1"/>
          <p:nvPr/>
        </p:nvSpPr>
        <p:spPr>
          <a:xfrm>
            <a:off x="2654300" y="1989909"/>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7</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-128</a:t>
            </a:r>
          </a:p>
        </p:txBody>
      </p:sp>
      <p:sp>
        <p:nvSpPr>
          <p:cNvPr id="8" name="TextBox 7">
            <a:extLst>
              <a:ext uri="{FF2B5EF4-FFF2-40B4-BE49-F238E27FC236}">
                <a16:creationId xmlns:a16="http://schemas.microsoft.com/office/drawing/2014/main" id="{4CEB7A08-EC60-470E-AF4C-AEC09C311D23}"/>
              </a:ext>
            </a:extLst>
          </p:cNvPr>
          <p:cNvSpPr txBox="1"/>
          <p:nvPr/>
        </p:nvSpPr>
        <p:spPr>
          <a:xfrm>
            <a:off x="3691355"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6</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9" name="TextBox 8">
            <a:extLst>
              <a:ext uri="{FF2B5EF4-FFF2-40B4-BE49-F238E27FC236}">
                <a16:creationId xmlns:a16="http://schemas.microsoft.com/office/drawing/2014/main" id="{8034B474-F122-409C-BAA2-BDFDE1C44E11}"/>
              </a:ext>
            </a:extLst>
          </p:cNvPr>
          <p:cNvSpPr txBox="1"/>
          <p:nvPr/>
        </p:nvSpPr>
        <p:spPr>
          <a:xfrm>
            <a:off x="4661963" y="1971083"/>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5</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10" name="TextBox 9">
            <a:extLst>
              <a:ext uri="{FF2B5EF4-FFF2-40B4-BE49-F238E27FC236}">
                <a16:creationId xmlns:a16="http://schemas.microsoft.com/office/drawing/2014/main" id="{912D7DE3-8D6D-4F96-BF86-025DFE1C86C8}"/>
              </a:ext>
            </a:extLst>
          </p:cNvPr>
          <p:cNvSpPr txBox="1"/>
          <p:nvPr/>
        </p:nvSpPr>
        <p:spPr>
          <a:xfrm>
            <a:off x="5632510"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4</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+ 16</a:t>
            </a:r>
          </a:p>
        </p:txBody>
      </p:sp>
      <p:sp>
        <p:nvSpPr>
          <p:cNvPr id="11" name="TextBox 10">
            <a:extLst>
              <a:ext uri="{FF2B5EF4-FFF2-40B4-BE49-F238E27FC236}">
                <a16:creationId xmlns:a16="http://schemas.microsoft.com/office/drawing/2014/main" id="{BAEC3021-C280-44C4-ADB2-301252F24A5F}"/>
              </a:ext>
            </a:extLst>
          </p:cNvPr>
          <p:cNvSpPr txBox="1"/>
          <p:nvPr/>
        </p:nvSpPr>
        <p:spPr>
          <a:xfrm>
            <a:off x="6603057" y="1992490"/>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3</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+ 8</a:t>
            </a:r>
          </a:p>
        </p:txBody>
      </p:sp>
      <p:sp>
        <p:nvSpPr>
          <p:cNvPr id="12" name="TextBox 11">
            <a:extLst>
              <a:ext uri="{FF2B5EF4-FFF2-40B4-BE49-F238E27FC236}">
                <a16:creationId xmlns:a16="http://schemas.microsoft.com/office/drawing/2014/main" id="{213B5400-FBB9-4713-95CD-8028769B19AD}"/>
              </a:ext>
            </a:extLst>
          </p:cNvPr>
          <p:cNvSpPr txBox="1"/>
          <p:nvPr/>
        </p:nvSpPr>
        <p:spPr>
          <a:xfrm>
            <a:off x="7573604" y="1992490"/>
            <a:ext cx="3475396"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2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1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0</a:t>
            </a:r>
            <a:br>
              <a:rPr lang="en-US" sz="2400" baseline="30000" dirty="0">
                <a:latin typeface="Calibri" charset="0"/>
                <a:ea typeface="Calibri" charset="0"/>
                <a:cs typeface="Calibri" charset="0"/>
              </a:rPr>
            </a:br>
            <a:endParaRPr lang="en-US" sz="2400" dirty="0">
              <a:latin typeface="Calibri" charset="0"/>
              <a:ea typeface="Calibri" charset="0"/>
              <a:cs typeface="Calibri" charset="0"/>
            </a:endParaRPr>
          </a:p>
          <a:p>
            <a:r>
              <a:rPr lang="en-US" sz="2400" dirty="0">
                <a:latin typeface="Calibri" charset="0"/>
                <a:ea typeface="Calibri" charset="0"/>
                <a:cs typeface="Calibri" charset="0"/>
              </a:rPr>
              <a:t>+4           +0          +0</a:t>
            </a:r>
          </a:p>
        </p:txBody>
      </p:sp>
      <p:sp>
        <p:nvSpPr>
          <p:cNvPr id="13" name="TextBox 12">
            <a:extLst>
              <a:ext uri="{FF2B5EF4-FFF2-40B4-BE49-F238E27FC236}">
                <a16:creationId xmlns:a16="http://schemas.microsoft.com/office/drawing/2014/main" id="{281C2937-9703-44B5-84EA-539FD7ED6203}"/>
              </a:ext>
            </a:extLst>
          </p:cNvPr>
          <p:cNvSpPr txBox="1"/>
          <p:nvPr/>
        </p:nvSpPr>
        <p:spPr>
          <a:xfrm>
            <a:off x="1041400" y="4263209"/>
            <a:ext cx="4591110" cy="613591"/>
          </a:xfrm>
          <a:prstGeom prst="rect">
            <a:avLst/>
          </a:prstGeom>
          <a:noFill/>
        </p:spPr>
        <p:txBody>
          <a:bodyPr wrap="none" rtlCol="0">
            <a:noAutofit/>
          </a:bodyPr>
          <a:lstStyle/>
          <a:p>
            <a:pPr marL="342900"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0b10011100 = 0x9C</a:t>
            </a:r>
          </a:p>
        </p:txBody>
      </p:sp>
      <p:sp>
        <p:nvSpPr>
          <p:cNvPr id="14" name="TextBox 13">
            <a:extLst>
              <a:ext uri="{FF2B5EF4-FFF2-40B4-BE49-F238E27FC236}">
                <a16:creationId xmlns:a16="http://schemas.microsoft.com/office/drawing/2014/main" id="{B920ECF3-9A16-4B12-A86F-6CC7AAB94628}"/>
              </a:ext>
            </a:extLst>
          </p:cNvPr>
          <p:cNvSpPr txBox="1"/>
          <p:nvPr/>
        </p:nvSpPr>
        <p:spPr>
          <a:xfrm>
            <a:off x="1041400" y="4886041"/>
            <a:ext cx="9385300" cy="613591"/>
          </a:xfrm>
          <a:prstGeom prst="rect">
            <a:avLst/>
          </a:prstGeom>
          <a:noFill/>
        </p:spPr>
        <p:txBody>
          <a:bodyPr wrap="none" rtlCol="0">
            <a:noAutofit/>
          </a:bodyPr>
          <a:lstStyle/>
          <a:p>
            <a:pPr marL="342900" indent="-342900">
              <a:buFont typeface="Arial" panose="020B0604020202020204" pitchFamily="34" charset="0"/>
              <a:buChar char="•"/>
            </a:pPr>
            <a:r>
              <a:rPr lang="en-US" sz="2400" b="1" dirty="0">
                <a:latin typeface="Calibri" charset="0"/>
                <a:ea typeface="Calibri" charset="0"/>
                <a:cs typeface="Calibri" charset="0"/>
              </a:rPr>
              <a:t>Shortcut:</a:t>
            </a:r>
            <a:r>
              <a:rPr lang="en-US" sz="2400" dirty="0">
                <a:latin typeface="Calibri" charset="0"/>
                <a:ea typeface="Calibri" charset="0"/>
                <a:cs typeface="Calibri" charset="0"/>
              </a:rPr>
              <a:t> determine positive version of number, flip it, and add one</a:t>
            </a:r>
          </a:p>
          <a:p>
            <a:pPr marL="800100" lvl="1"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0b01100100</a:t>
            </a:r>
          </a:p>
          <a:p>
            <a:pPr marL="800100" lvl="1" indent="-342900">
              <a:buFont typeface="Arial" panose="020B0604020202020204" pitchFamily="34" charset="0"/>
              <a:buChar char="•"/>
            </a:pPr>
            <a:r>
              <a:rPr lang="en-US" sz="2400" dirty="0">
                <a:latin typeface="Calibri" charset="0"/>
                <a:ea typeface="Calibri" charset="0"/>
                <a:cs typeface="Calibri" charset="0"/>
              </a:rPr>
              <a:t>Flipped = 0b10011011</a:t>
            </a:r>
          </a:p>
          <a:p>
            <a:pPr marL="800100" lvl="1" indent="-342900">
              <a:buFont typeface="Arial" panose="020B0604020202020204" pitchFamily="34" charset="0"/>
              <a:buChar char="•"/>
            </a:pPr>
            <a:r>
              <a:rPr lang="en-US" sz="2400" dirty="0">
                <a:latin typeface="Calibri" charset="0"/>
                <a:ea typeface="Calibri" charset="0"/>
                <a:cs typeface="Calibri" charset="0"/>
              </a:rPr>
              <a:t>Plus 1 = 0b10011100 = 0x9C	We’ll talk about binary addition next lecture</a:t>
            </a:r>
          </a:p>
        </p:txBody>
      </p:sp>
    </p:spTree>
    <p:extLst>
      <p:ext uri="{BB962C8B-B14F-4D97-AF65-F5344CB8AC3E}">
        <p14:creationId xmlns:p14="http://schemas.microsoft.com/office/powerpoint/2010/main" val="85502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884-C414-4C55-88E2-31170155027C}"/>
              </a:ext>
            </a:extLst>
          </p:cNvPr>
          <p:cNvSpPr>
            <a:spLocks noGrp="1"/>
          </p:cNvSpPr>
          <p:nvPr>
            <p:ph type="title"/>
          </p:nvPr>
        </p:nvSpPr>
        <p:spPr/>
        <p:txBody>
          <a:bodyPr/>
          <a:lstStyle/>
          <a:p>
            <a:r>
              <a:rPr lang="en-US" dirty="0"/>
              <a:t>Interpreting binary signed values</a:t>
            </a:r>
          </a:p>
        </p:txBody>
      </p:sp>
      <p:sp>
        <p:nvSpPr>
          <p:cNvPr id="3" name="Content Placeholder 2">
            <a:extLst>
              <a:ext uri="{FF2B5EF4-FFF2-40B4-BE49-F238E27FC236}">
                <a16:creationId xmlns:a16="http://schemas.microsoft.com/office/drawing/2014/main" id="{DE60A7C1-E2CD-4C00-AC7B-AFD61A8E401B}"/>
              </a:ext>
            </a:extLst>
          </p:cNvPr>
          <p:cNvSpPr>
            <a:spLocks noGrp="1"/>
          </p:cNvSpPr>
          <p:nvPr>
            <p:ph idx="1"/>
          </p:nvPr>
        </p:nvSpPr>
        <p:spPr/>
        <p:txBody>
          <a:bodyPr/>
          <a:lstStyle/>
          <a:p>
            <a:r>
              <a:rPr lang="en-US" dirty="0"/>
              <a:t>Converting binary to signed:</a:t>
            </a:r>
          </a:p>
          <a:p>
            <a:endParaRPr lang="en-US" dirty="0"/>
          </a:p>
          <a:p>
            <a:endParaRPr lang="en-US" dirty="0"/>
          </a:p>
          <a:p>
            <a:r>
              <a:rPr lang="en-US" dirty="0"/>
              <a:t>Note: most significant bit still tells us sign!! 1-&gt; negative</a:t>
            </a:r>
          </a:p>
          <a:p>
            <a:pPr lvl="1"/>
            <a:r>
              <a:rPr lang="en-US" dirty="0"/>
              <a:t>Checking if a number is negative is just checking that top bit</a:t>
            </a:r>
          </a:p>
          <a:p>
            <a:pPr lvl="1"/>
            <a:endParaRPr lang="en-US" dirty="0"/>
          </a:p>
          <a:p>
            <a:r>
              <a:rPr lang="en-US" dirty="0"/>
              <a:t>Zero problem is solved too</a:t>
            </a:r>
          </a:p>
          <a:p>
            <a:pPr lvl="1"/>
            <a:r>
              <a:rPr lang="en-US" dirty="0"/>
              <a:t>0b00000000 = 0		0b10000000 = -128</a:t>
            </a:r>
          </a:p>
          <a:p>
            <a:pPr lvl="1"/>
            <a:endParaRPr lang="en-US" dirty="0"/>
          </a:p>
          <a:p>
            <a:r>
              <a:rPr lang="en-US" dirty="0"/>
              <a:t>-1: 0b111…1 = -1 (regardless of number of bits!)</a:t>
            </a:r>
          </a:p>
          <a:p>
            <a:endParaRPr lang="en-US" dirty="0"/>
          </a:p>
          <a:p>
            <a:endParaRPr lang="en-US" dirty="0"/>
          </a:p>
        </p:txBody>
      </p:sp>
      <p:sp>
        <p:nvSpPr>
          <p:cNvPr id="4" name="Slide Number Placeholder 3">
            <a:extLst>
              <a:ext uri="{FF2B5EF4-FFF2-40B4-BE49-F238E27FC236}">
                <a16:creationId xmlns:a16="http://schemas.microsoft.com/office/drawing/2014/main" id="{2BE08ADC-E1A9-49B4-B6DB-7600938774F6}"/>
              </a:ext>
            </a:extLst>
          </p:cNvPr>
          <p:cNvSpPr>
            <a:spLocks noGrp="1"/>
          </p:cNvSpPr>
          <p:nvPr>
            <p:ph type="sldNum" sz="quarter" idx="12"/>
          </p:nvPr>
        </p:nvSpPr>
        <p:spPr/>
        <p:txBody>
          <a:bodyPr/>
          <a:lstStyle/>
          <a:p>
            <a:fld id="{0778C724-3839-4D76-A707-B4C23905D055}" type="slidenum">
              <a:rPr lang="en-US" smtClean="0"/>
              <a:t>36</a:t>
            </a:fld>
            <a:endParaRPr lang="en-US"/>
          </a:p>
        </p:txBody>
      </p:sp>
      <p:graphicFrame>
        <p:nvGraphicFramePr>
          <p:cNvPr id="5" name="Object 5">
            <a:extLst>
              <a:ext uri="{FF2B5EF4-FFF2-40B4-BE49-F238E27FC236}">
                <a16:creationId xmlns:a16="http://schemas.microsoft.com/office/drawing/2014/main" id="{9760B34A-807A-46D8-8FAC-219E15F6CDED}"/>
              </a:ext>
            </a:extLst>
          </p:cNvPr>
          <p:cNvGraphicFramePr>
            <a:graphicFrameLocks noChangeAspect="1"/>
          </p:cNvGraphicFramePr>
          <p:nvPr>
            <p:extLst>
              <p:ext uri="{D42A27DB-BD31-4B8C-83A1-F6EECF244321}">
                <p14:modId xmlns:p14="http://schemas.microsoft.com/office/powerpoint/2010/main" val="3783810355"/>
              </p:ext>
            </p:extLst>
          </p:nvPr>
        </p:nvGraphicFramePr>
        <p:xfrm>
          <a:off x="5933312" y="958850"/>
          <a:ext cx="4734688" cy="846123"/>
        </p:xfrm>
        <a:graphic>
          <a:graphicData uri="http://schemas.openxmlformats.org/presentationml/2006/ole">
            <mc:AlternateContent xmlns:mc="http://schemas.openxmlformats.org/markup-compatibility/2006">
              <mc:Choice xmlns:v="urn:schemas-microsoft-com:vml" Requires="v">
                <p:oleObj name="Equation" r:id="rId2" imgW="3340100" imgH="596900" progId="Equation.3">
                  <p:embed/>
                </p:oleObj>
              </mc:Choice>
              <mc:Fallback>
                <p:oleObj name="Equation" r:id="rId2" imgW="3340100" imgH="596900" progId="Equation.3">
                  <p:embed/>
                  <p:pic>
                    <p:nvPicPr>
                      <p:cNvPr id="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312" y="958850"/>
                        <a:ext cx="4734688" cy="84612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Line 9">
            <a:extLst>
              <a:ext uri="{FF2B5EF4-FFF2-40B4-BE49-F238E27FC236}">
                <a16:creationId xmlns:a16="http://schemas.microsoft.com/office/drawing/2014/main" id="{CA6C8FDA-1978-46B0-87C2-D454E8CF14C2}"/>
              </a:ext>
            </a:extLst>
          </p:cNvPr>
          <p:cNvSpPr>
            <a:spLocks noChangeShapeType="1"/>
          </p:cNvSpPr>
          <p:nvPr/>
        </p:nvSpPr>
        <p:spPr bwMode="auto">
          <a:xfrm flipH="1" flipV="1">
            <a:off x="8300656" y="1673061"/>
            <a:ext cx="173107" cy="360512"/>
          </a:xfrm>
          <a:prstGeom prst="line">
            <a:avLst/>
          </a:prstGeom>
          <a:noFill/>
          <a:ln w="25400">
            <a:solidFill>
              <a:schemeClr val="tx1"/>
            </a:solidFill>
            <a:round/>
            <a:headEnd/>
            <a:tailEnd type="triangle" w="med" len="med"/>
          </a:ln>
        </p:spPr>
        <p:txBody>
          <a:bodyPr wrap="none" anchor="ctr"/>
          <a:lstStyle/>
          <a:p>
            <a:endParaRPr lang="en-US" sz="2000"/>
          </a:p>
        </p:txBody>
      </p:sp>
      <p:sp>
        <p:nvSpPr>
          <p:cNvPr id="7" name="Rectangle 10">
            <a:extLst>
              <a:ext uri="{FF2B5EF4-FFF2-40B4-BE49-F238E27FC236}">
                <a16:creationId xmlns:a16="http://schemas.microsoft.com/office/drawing/2014/main" id="{7E5155B8-2F31-4158-B240-917CC06F825D}"/>
              </a:ext>
            </a:extLst>
          </p:cNvPr>
          <p:cNvSpPr>
            <a:spLocks noChangeArrowheads="1"/>
          </p:cNvSpPr>
          <p:nvPr/>
        </p:nvSpPr>
        <p:spPr bwMode="auto">
          <a:xfrm>
            <a:off x="7942415" y="1926506"/>
            <a:ext cx="1310963" cy="520655"/>
          </a:xfrm>
          <a:prstGeom prst="rect">
            <a:avLst/>
          </a:prstGeom>
          <a:noFill/>
          <a:ln w="25400">
            <a:noFill/>
            <a:miter lim="800000"/>
            <a:headEnd/>
            <a:tailEnd/>
          </a:ln>
        </p:spPr>
        <p:txBody>
          <a:bodyPr wrap="square" lIns="90487" tIns="44450" rIns="90487" bIns="44450">
            <a:spAutoFit/>
          </a:bodyPr>
          <a:lstStyle/>
          <a:p>
            <a:pPr>
              <a:lnSpc>
                <a:spcPct val="100000"/>
              </a:lnSpc>
            </a:pPr>
            <a:r>
              <a:rPr lang="en-US" sz="2800" dirty="0">
                <a:latin typeface="Calibri" pitchFamily="34" charset="0"/>
              </a:rPr>
              <a:t>Sign bit</a:t>
            </a:r>
          </a:p>
        </p:txBody>
      </p:sp>
    </p:spTree>
    <p:extLst>
      <p:ext uri="{BB962C8B-B14F-4D97-AF65-F5344CB8AC3E}">
        <p14:creationId xmlns:p14="http://schemas.microsoft.com/office/powerpoint/2010/main" val="1027706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63CD-57C8-428C-AD00-7380FA6E9FC2}"/>
              </a:ext>
            </a:extLst>
          </p:cNvPr>
          <p:cNvSpPr>
            <a:spLocks noGrp="1"/>
          </p:cNvSpPr>
          <p:nvPr>
            <p:ph type="title"/>
          </p:nvPr>
        </p:nvSpPr>
        <p:spPr/>
        <p:txBody>
          <a:bodyPr/>
          <a:lstStyle/>
          <a:p>
            <a:r>
              <a:rPr lang="en-US" dirty="0"/>
              <a:t>Bounds of two’s complement integers</a:t>
            </a:r>
          </a:p>
        </p:txBody>
      </p:sp>
      <p:sp>
        <p:nvSpPr>
          <p:cNvPr id="3" name="Content Placeholder 2">
            <a:extLst>
              <a:ext uri="{FF2B5EF4-FFF2-40B4-BE49-F238E27FC236}">
                <a16:creationId xmlns:a16="http://schemas.microsoft.com/office/drawing/2014/main" id="{6D1B2C8A-E253-4098-A698-84BC40809C0C}"/>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most negative (we will call </a:t>
            </a:r>
            <a:r>
              <a:rPr lang="en-US" b="1" i="1" dirty="0" err="1"/>
              <a:t>TMin</a:t>
            </a:r>
            <a:r>
              <a:rPr lang="en-US" dirty="0"/>
              <a:t>):</a:t>
            </a:r>
          </a:p>
          <a:p>
            <a:pPr lvl="2"/>
            <a:r>
              <a:rPr lang="en-US" dirty="0"/>
              <a:t>1 followed by all 0s bit pattern: 100</a:t>
            </a:r>
            <a:r>
              <a:rPr lang="is-IS" dirty="0"/>
              <a:t>…0 = -2</a:t>
            </a:r>
            <a:r>
              <a:rPr lang="is-IS" baseline="30000" dirty="0"/>
              <a:t>w-1</a:t>
            </a:r>
            <a:endParaRPr lang="is-IS" dirty="0"/>
          </a:p>
          <a:p>
            <a:pPr lvl="1"/>
            <a:endParaRPr lang="is-IS" dirty="0"/>
          </a:p>
          <a:p>
            <a:pPr lvl="1"/>
            <a:r>
              <a:rPr lang="is-IS" dirty="0"/>
              <a:t>Largest value, most positive (we will call </a:t>
            </a:r>
            <a:r>
              <a:rPr lang="is-IS" b="1" i="1" dirty="0"/>
              <a:t>TMax</a:t>
            </a:r>
            <a:r>
              <a:rPr lang="is-IS" dirty="0"/>
              <a:t>):</a:t>
            </a:r>
          </a:p>
          <a:p>
            <a:pPr lvl="2"/>
            <a:r>
              <a:rPr lang="is-IS" dirty="0"/>
              <a:t>0 followed by all 1s bit pattern: 01...1, value of 2</a:t>
            </a:r>
            <a:r>
              <a:rPr lang="is-IS" baseline="30000" dirty="0"/>
              <a:t>w-1</a:t>
            </a:r>
            <a:r>
              <a:rPr lang="is-IS" dirty="0"/>
              <a:t> – 1</a:t>
            </a:r>
          </a:p>
          <a:p>
            <a:pPr marL="914400" lvl="2" indent="0">
              <a:buNone/>
            </a:pPr>
            <a:endParaRPr lang="is-IS" dirty="0"/>
          </a:p>
          <a:p>
            <a:r>
              <a:rPr lang="is-IS" dirty="0"/>
              <a:t>Beware the asymmetry! Bigger negative number than positive</a:t>
            </a:r>
            <a:endParaRPr lang="en-US" dirty="0"/>
          </a:p>
        </p:txBody>
      </p:sp>
      <p:sp>
        <p:nvSpPr>
          <p:cNvPr id="4" name="Slide Number Placeholder 3">
            <a:extLst>
              <a:ext uri="{FF2B5EF4-FFF2-40B4-BE49-F238E27FC236}">
                <a16:creationId xmlns:a16="http://schemas.microsoft.com/office/drawing/2014/main" id="{F791D9F3-FEF2-478E-A464-EE73BEC11679}"/>
              </a:ext>
            </a:extLst>
          </p:cNvPr>
          <p:cNvSpPr>
            <a:spLocks noGrp="1"/>
          </p:cNvSpPr>
          <p:nvPr>
            <p:ph type="sldNum" sz="quarter" idx="12"/>
          </p:nvPr>
        </p:nvSpPr>
        <p:spPr/>
        <p:txBody>
          <a:bodyPr/>
          <a:lstStyle/>
          <a:p>
            <a:fld id="{0778C724-3839-4D76-A707-B4C23905D055}" type="slidenum">
              <a:rPr lang="en-US" smtClean="0"/>
              <a:t>37</a:t>
            </a:fld>
            <a:endParaRPr lang="en-US"/>
          </a:p>
        </p:txBody>
      </p:sp>
    </p:spTree>
    <p:extLst>
      <p:ext uri="{BB962C8B-B14F-4D97-AF65-F5344CB8AC3E}">
        <p14:creationId xmlns:p14="http://schemas.microsoft.com/office/powerpoint/2010/main" val="3938484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7595" y="228600"/>
            <a:ext cx="6007670" cy="494494"/>
          </a:xfrm>
          <a:noFill/>
        </p:spPr>
        <p:txBody>
          <a:bodyPr vert="horz" wrap="none" lIns="63500" tIns="25400" rIns="63500" bIns="25400" rtlCol="0" anchor="t">
            <a:spAutoFit/>
          </a:bodyPr>
          <a:lstStyle/>
          <a:p>
            <a:pPr eaLnBrk="1" hangingPunct="1"/>
            <a:r>
              <a:rPr lang="en-US" dirty="0"/>
              <a:t>Ranges for different bit amounts</a:t>
            </a:r>
          </a:p>
        </p:txBody>
      </p:sp>
      <p:sp>
        <p:nvSpPr>
          <p:cNvPr id="109571" name="Rectangle 3"/>
          <p:cNvSpPr>
            <a:spLocks noGrp="1" noChangeArrowheads="1"/>
          </p:cNvSpPr>
          <p:nvPr>
            <p:ph idx="1"/>
          </p:nvPr>
        </p:nvSpPr>
        <p:spPr/>
        <p:txBody>
          <a:bodyPr vert="horz" lIns="90487" tIns="44450" rIns="90487" bIns="44450" rtlCol="0">
            <a:normAutofit/>
          </a:bodyPr>
          <a:lstStyle/>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r>
              <a:rPr lang="en-US" dirty="0"/>
              <a:t>Observations</a:t>
            </a:r>
          </a:p>
          <a:p>
            <a:pPr lvl="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a:tabLst>
                <a:tab pos="1714500" algn="l"/>
                <a:tab pos="2171700" algn="l"/>
                <a:tab pos="5435600" algn="r"/>
              </a:tabLst>
              <a:defRPr/>
            </a:pPr>
            <a:r>
              <a:rPr lang="en-US" b="0" dirty="0"/>
              <a:t>Asymmetric range</a:t>
            </a:r>
          </a:p>
          <a:p>
            <a:pPr lvl="2">
              <a:tabLst>
                <a:tab pos="1714500" algn="l"/>
                <a:tab pos="2171700" algn="l"/>
                <a:tab pos="5435600" algn="r"/>
              </a:tabLst>
              <a:defRPr/>
            </a:pPr>
            <a:endParaRPr lang="en-US" b="0" dirty="0"/>
          </a:p>
          <a:p>
            <a:pPr lvl="1">
              <a:tabLst>
                <a:tab pos="1714500" algn="l"/>
                <a:tab pos="2171700" algn="l"/>
                <a:tab pos="5435600" algn="r"/>
              </a:tabLst>
              <a:defRPr/>
            </a:pPr>
            <a:r>
              <a:rPr lang="en-US" b="0" i="1" dirty="0" err="1"/>
              <a:t>UMax</a:t>
            </a:r>
            <a:r>
              <a:rPr lang="en-US" b="0" dirty="0"/>
              <a:t>	=	2 * </a:t>
            </a:r>
            <a:r>
              <a:rPr lang="en-US" b="0" i="1" dirty="0" err="1"/>
              <a:t>TMax</a:t>
            </a:r>
            <a:r>
              <a:rPr lang="en-US" b="0" dirty="0"/>
              <a:t> + 1 		</a:t>
            </a:r>
          </a:p>
        </p:txBody>
      </p:sp>
      <p:graphicFrame>
        <p:nvGraphicFramePr>
          <p:cNvPr id="4098" name="Object 5"/>
          <p:cNvGraphicFramePr>
            <a:graphicFrameLocks noChangeAspect="1"/>
          </p:cNvGraphicFramePr>
          <p:nvPr/>
        </p:nvGraphicFramePr>
        <p:xfrm>
          <a:off x="1965326" y="1554164"/>
          <a:ext cx="8321675" cy="1798637"/>
        </p:xfrm>
        <a:graphic>
          <a:graphicData uri="http://schemas.openxmlformats.org/presentationml/2006/ole">
            <mc:AlternateContent xmlns:mc="http://schemas.openxmlformats.org/markup-compatibility/2006">
              <mc:Choice xmlns:v="urn:schemas-microsoft-com:vml" Requires="v">
                <p:oleObj name="Document" r:id="rId3" imgW="8724900" imgH="1816100" progId="Word.Document.8">
                  <p:embed/>
                </p:oleObj>
              </mc:Choice>
              <mc:Fallback>
                <p:oleObj name="Document" r:id="rId3" imgW="8724900" imgH="1816100" progId="Word.Document.8">
                  <p:embed/>
                  <p:pic>
                    <p:nvPicPr>
                      <p:cNvPr id="4098" name="Object 5"/>
                      <p:cNvPicPr>
                        <a:picLocks noChangeAspect="1" noChangeArrowheads="1"/>
                      </p:cNvPicPr>
                      <p:nvPr/>
                    </p:nvPicPr>
                    <p:blipFill>
                      <a:blip r:embed="rId4"/>
                      <a:srcRect/>
                      <a:stretch>
                        <a:fillRect/>
                      </a:stretch>
                    </p:blipFill>
                    <p:spPr bwMode="auto">
                      <a:xfrm>
                        <a:off x="1965326" y="1554164"/>
                        <a:ext cx="8321675" cy="17986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681E5B5E-0841-4F75-9FE3-ACDDA4EAA3C3}"/>
              </a:ext>
            </a:extLst>
          </p:cNvPr>
          <p:cNvSpPr txBox="1">
            <a:spLocks/>
          </p:cNvSpPr>
          <p:nvPr/>
        </p:nvSpPr>
        <p:spPr>
          <a:xfrm>
            <a:off x="5965993" y="3352801"/>
            <a:ext cx="4967705" cy="313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 Programming</a:t>
            </a:r>
          </a:p>
          <a:p>
            <a:pPr lvl="1"/>
            <a:r>
              <a:rPr lang="en-US"/>
              <a:t>#include &lt;limits.h&gt;</a:t>
            </a:r>
          </a:p>
          <a:p>
            <a:pPr lvl="1"/>
            <a:r>
              <a:rPr lang="en-US"/>
              <a:t>Declares constants, e.g.,</a:t>
            </a:r>
          </a:p>
          <a:p>
            <a:pPr lvl="2"/>
            <a:r>
              <a:rPr lang="en-US"/>
              <a:t>ULONG_MAX</a:t>
            </a:r>
          </a:p>
          <a:p>
            <a:pPr lvl="2"/>
            <a:r>
              <a:rPr lang="en-US"/>
              <a:t>LONG_MAX</a:t>
            </a:r>
          </a:p>
          <a:p>
            <a:pPr lvl="2"/>
            <a:r>
              <a:rPr lang="en-US"/>
              <a:t>LONG_MIN</a:t>
            </a:r>
          </a:p>
          <a:p>
            <a:pPr lvl="1"/>
            <a:r>
              <a:rPr lang="en-US"/>
              <a:t>Values are platform specific</a:t>
            </a:r>
            <a:endParaRPr lang="en-US" dirty="0"/>
          </a:p>
        </p:txBody>
      </p:sp>
      <p:sp>
        <p:nvSpPr>
          <p:cNvPr id="9" name="Slide Number Placeholder 3">
            <a:extLst>
              <a:ext uri="{FF2B5EF4-FFF2-40B4-BE49-F238E27FC236}">
                <a16:creationId xmlns:a16="http://schemas.microsoft.com/office/drawing/2014/main" id="{5FAF081C-0E81-4CB8-A98B-12D2373B5C4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38</a:t>
            </a:fld>
            <a:endParaRPr lang="en-US"/>
          </a:p>
        </p:txBody>
      </p:sp>
    </p:spTree>
    <p:extLst>
      <p:ext uri="{BB962C8B-B14F-4D97-AF65-F5344CB8AC3E}">
        <p14:creationId xmlns:p14="http://schemas.microsoft.com/office/powerpoint/2010/main" val="2684003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Unsigned &amp; Signed Numeric Values</a:t>
            </a:r>
          </a:p>
        </p:txBody>
      </p:sp>
      <p:sp>
        <p:nvSpPr>
          <p:cNvPr id="111619" name="Rectangle 3"/>
          <p:cNvSpPr>
            <a:spLocks noGrp="1" noChangeArrowheads="1"/>
          </p:cNvSpPr>
          <p:nvPr>
            <p:ph idx="1"/>
          </p:nvPr>
        </p:nvSpPr>
        <p:spPr>
          <a:xfrm>
            <a:off x="4292601" y="1143000"/>
            <a:ext cx="7287794" cy="5029200"/>
          </a:xfrm>
        </p:spPr>
        <p:txBody>
          <a:bodyPr vert="horz" lIns="90487" tIns="44450" rIns="90487" bIns="44450" rtlCol="0">
            <a:normAutofit fontScale="92500"/>
          </a:bodyPr>
          <a:lstStyle/>
          <a:p>
            <a:pPr eaLnBrk="1" hangingPunct="1">
              <a:defRPr/>
            </a:pPr>
            <a:r>
              <a:rPr lang="en-US" b="1" dirty="0"/>
              <a:t>Equivalence</a:t>
            </a:r>
          </a:p>
          <a:p>
            <a:pPr lvl="1" eaLnBrk="1" hangingPunct="1">
              <a:defRPr/>
            </a:pPr>
            <a:r>
              <a:rPr lang="en-US" dirty="0"/>
              <a:t>Same encodings for non-negative values</a:t>
            </a:r>
          </a:p>
          <a:p>
            <a:pPr eaLnBrk="1" hangingPunct="1">
              <a:defRPr/>
            </a:pPr>
            <a:r>
              <a:rPr lang="en-US" b="1" dirty="0"/>
              <a:t>Uniqueness</a:t>
            </a:r>
            <a:endParaRPr lang="en-US" b="1" i="1" dirty="0"/>
          </a:p>
          <a:p>
            <a:pPr lvl="1" eaLnBrk="1" hangingPunct="1">
              <a:defRPr/>
            </a:pPr>
            <a:r>
              <a:rPr lang="en-US" dirty="0"/>
              <a:t>Every bit pattern represents unique integer value</a:t>
            </a:r>
          </a:p>
          <a:p>
            <a:pPr lvl="1" eaLnBrk="1" hangingPunct="1">
              <a:defRPr/>
            </a:pPr>
            <a:r>
              <a:rPr lang="en-US" dirty="0"/>
              <a:t>Each representable integer has unique bit encoding</a:t>
            </a:r>
          </a:p>
          <a:p>
            <a:pPr eaLnBrk="1" hangingPunct="1">
              <a:defRPr/>
            </a:pPr>
            <a:r>
              <a:rPr lang="en-US" b="1" dirty="0">
                <a:sym typeface="Symbol" pitchFamily="18" charset="2"/>
              </a:rPr>
              <a:t></a:t>
            </a:r>
            <a:r>
              <a:rPr lang="en-US" b="1" dirty="0"/>
              <a:t> Can Invert Mappings</a:t>
            </a:r>
          </a:p>
          <a:p>
            <a:pPr lvl="1">
              <a:defRPr/>
            </a:pPr>
            <a:r>
              <a:rPr lang="en-US" dirty="0"/>
              <a:t>Can go from bits to number and back, and vice versa</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complement integer</a:t>
            </a:r>
          </a:p>
        </p:txBody>
      </p:sp>
      <p:grpSp>
        <p:nvGrpSpPr>
          <p:cNvPr id="2" name="Group 4"/>
          <p:cNvGrpSpPr>
            <a:grpSpLocks/>
          </p:cNvGrpSpPr>
          <p:nvPr/>
        </p:nvGrpSpPr>
        <p:grpSpPr bwMode="auto">
          <a:xfrm>
            <a:off x="838200" y="11430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B2T(</a:t>
              </a:r>
              <a:r>
                <a:rPr lang="en-US" i="1" dirty="0">
                  <a:latin typeface="Calibri" pitchFamily="34" charset="0"/>
                </a:rPr>
                <a:t>X</a:t>
              </a:r>
              <a:r>
                <a:rPr lang="en-US"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B2U(</a:t>
              </a:r>
              <a:r>
                <a:rPr lang="en-US" i="1" dirty="0">
                  <a:latin typeface="Calibri" pitchFamily="34" charset="0"/>
                </a:rPr>
                <a:t>X</a:t>
              </a:r>
              <a:r>
                <a:rPr lang="en-US"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a:p>
          </p:txBody>
        </p:sp>
      </p:grpSp>
      <p:sp>
        <p:nvSpPr>
          <p:cNvPr id="58" name="Slide Number Placeholder 3">
            <a:extLst>
              <a:ext uri="{FF2B5EF4-FFF2-40B4-BE49-F238E27FC236}">
                <a16:creationId xmlns:a16="http://schemas.microsoft.com/office/drawing/2014/main" id="{E6F30004-C76C-4666-AE7C-FA06EC17850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39</a:t>
            </a:fld>
            <a:endParaRPr lang="en-US"/>
          </a:p>
        </p:txBody>
      </p:sp>
    </p:spTree>
    <p:extLst>
      <p:ext uri="{BB962C8B-B14F-4D97-AF65-F5344CB8AC3E}">
        <p14:creationId xmlns:p14="http://schemas.microsoft.com/office/powerpoint/2010/main" val="195584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Boolean Algebra</a:t>
            </a:r>
          </a:p>
          <a:p>
            <a:endParaRPr lang="en-US" dirty="0"/>
          </a:p>
          <a:p>
            <a:r>
              <a:rPr lang="en-US" dirty="0"/>
              <a:t>Data in memory</a:t>
            </a:r>
          </a:p>
          <a:p>
            <a:endParaRPr lang="en-US" dirty="0"/>
          </a:p>
          <a:p>
            <a:r>
              <a:rPr lang="en-US" dirty="0"/>
              <a:t>Encoding</a:t>
            </a:r>
          </a:p>
          <a:p>
            <a:r>
              <a:rPr lang="en-US"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7649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a:t>
            </a:r>
          </a:p>
          <a:p>
            <a:pPr lvl="2"/>
            <a:r>
              <a:rPr lang="en-US" sz="3200" dirty="0"/>
              <a:t>B	-15 to +15</a:t>
            </a:r>
          </a:p>
          <a:p>
            <a:pPr lvl="2"/>
            <a:r>
              <a:rPr lang="en-US" sz="3200" dirty="0"/>
              <a:t>C	   0 to +31</a:t>
            </a:r>
          </a:p>
          <a:p>
            <a:pPr lvl="2"/>
            <a:r>
              <a:rPr lang="en-US" sz="3200" dirty="0"/>
              <a:t>D	-16 to +15</a:t>
            </a:r>
          </a:p>
          <a:p>
            <a:pPr lvl="2"/>
            <a:r>
              <a:rPr lang="en-US" sz="3200" dirty="0"/>
              <a:t>E	-32 to +31</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40</a:t>
            </a:fld>
            <a:endParaRPr lang="en-US"/>
          </a:p>
        </p:txBody>
      </p:sp>
    </p:spTree>
    <p:extLst>
      <p:ext uri="{BB962C8B-B14F-4D97-AF65-F5344CB8AC3E}">
        <p14:creationId xmlns:p14="http://schemas.microsoft.com/office/powerpoint/2010/main" val="55494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	No asymmetry and 6-bits</a:t>
            </a:r>
          </a:p>
          <a:p>
            <a:pPr lvl="2"/>
            <a:r>
              <a:rPr lang="en-US" sz="3200" dirty="0"/>
              <a:t>B	-15 to +15	No asymmetry</a:t>
            </a:r>
          </a:p>
          <a:p>
            <a:pPr lvl="2"/>
            <a:r>
              <a:rPr lang="en-US" sz="3200" dirty="0"/>
              <a:t>C	   0 to +31	Unsigned</a:t>
            </a:r>
          </a:p>
          <a:p>
            <a:pPr lvl="2"/>
            <a:r>
              <a:rPr lang="en-US" sz="3200" dirty="0"/>
              <a:t>D	-16 to +15	Correct</a:t>
            </a:r>
          </a:p>
          <a:p>
            <a:pPr lvl="2"/>
            <a:r>
              <a:rPr lang="en-US" sz="3200" dirty="0"/>
              <a:t>E	-32 to +31	6-bits</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41</a:t>
            </a:fld>
            <a:endParaRPr lang="en-US"/>
          </a:p>
        </p:txBody>
      </p:sp>
      <p:sp>
        <p:nvSpPr>
          <p:cNvPr id="5" name="Rectangle 4">
            <a:extLst>
              <a:ext uri="{FF2B5EF4-FFF2-40B4-BE49-F238E27FC236}">
                <a16:creationId xmlns:a16="http://schemas.microsoft.com/office/drawing/2014/main" id="{FE41CDD5-578F-4DEE-A848-AD53053311DC}"/>
              </a:ext>
            </a:extLst>
          </p:cNvPr>
          <p:cNvSpPr/>
          <p:nvPr/>
        </p:nvSpPr>
        <p:spPr>
          <a:xfrm>
            <a:off x="1358900" y="4038600"/>
            <a:ext cx="3352800" cy="5588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038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dirty="0"/>
              <a:t>Encoding</a:t>
            </a:r>
          </a:p>
          <a:p>
            <a:r>
              <a:rPr lang="en-US" b="1" dirty="0"/>
              <a:t>Integer Encodings</a:t>
            </a:r>
          </a:p>
          <a:p>
            <a:pPr lvl="1"/>
            <a:r>
              <a:rPr lang="en-US" b="1"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075973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normAutofit/>
          </a:bodyPr>
          <a:lstStyle/>
          <a:p>
            <a:pPr eaLnBrk="1" hangingPunct="1"/>
            <a:r>
              <a:rPr lang="en-US"/>
              <a:t>Casting signed to unsigned</a:t>
            </a:r>
          </a:p>
        </p:txBody>
      </p:sp>
      <p:sp>
        <p:nvSpPr>
          <p:cNvPr id="31746" name="Rectangle 4"/>
          <p:cNvSpPr>
            <a:spLocks noGrp="1" noChangeArrowheads="1"/>
          </p:cNvSpPr>
          <p:nvPr>
            <p:ph idx="1"/>
          </p:nvPr>
        </p:nvSpPr>
        <p:spPr/>
        <p:txBody>
          <a:bodyPr>
            <a:normAutofit fontScale="92500" lnSpcReduction="10000"/>
          </a:bodyPr>
          <a:lstStyle/>
          <a:p>
            <a:pPr eaLnBrk="1" hangingPunct="1"/>
            <a:r>
              <a:rPr lang="en-US" dirty="0"/>
              <a:t>C allows conversions from signed to unsigned (and vice versa)</a:t>
            </a:r>
          </a:p>
          <a:p>
            <a:pPr eaLnBrk="1" hangingPunct="1"/>
            <a:endParaRPr lang="en-US" dirty="0"/>
          </a:p>
          <a:p>
            <a:pPr eaLnBrk="1" hangingPunct="1"/>
            <a:endParaRPr lang="en-US" dirty="0"/>
          </a:p>
          <a:p>
            <a:pPr eaLnBrk="1" hangingPunct="1">
              <a:buFont typeface="Wingdings" pitchFamily="2" charset="2"/>
              <a:buNone/>
            </a:pPr>
            <a:endParaRPr lang="en-US" dirty="0"/>
          </a:p>
          <a:p>
            <a:pPr eaLnBrk="1" hangingPunct="1"/>
            <a:r>
              <a:rPr lang="en-US" dirty="0"/>
              <a:t>Resulting value</a:t>
            </a:r>
          </a:p>
          <a:p>
            <a:pPr lvl="1" eaLnBrk="1" hangingPunct="1"/>
            <a:r>
              <a:rPr lang="en-US" dirty="0"/>
              <a:t>Not based on a numeric perspective: keep the bits and </a:t>
            </a:r>
            <a:r>
              <a:rPr lang="en-US" b="1" i="1" dirty="0"/>
              <a:t>reinterpret</a:t>
            </a:r>
            <a:r>
              <a:rPr lang="en-US" dirty="0"/>
              <a:t> them!</a:t>
            </a:r>
            <a:endParaRPr lang="en-US" b="1" dirty="0"/>
          </a:p>
          <a:p>
            <a:pPr lvl="1" eaLnBrk="1" hangingPunct="1"/>
            <a:r>
              <a:rPr lang="en-US" dirty="0"/>
              <a:t>Non-negative values unchanged</a:t>
            </a:r>
          </a:p>
          <a:p>
            <a:pPr lvl="2" eaLnBrk="1" hangingPunct="1"/>
            <a:r>
              <a:rPr lang="en-US" i="1" dirty="0" err="1"/>
              <a:t>ux</a:t>
            </a:r>
            <a:r>
              <a:rPr lang="en-US" dirty="0"/>
              <a:t> = 15213</a:t>
            </a:r>
          </a:p>
          <a:p>
            <a:pPr lvl="1" eaLnBrk="1" hangingPunct="1"/>
            <a:r>
              <a:rPr lang="en-US" dirty="0"/>
              <a:t>Negative values change into (large) positive values (and vice versa)</a:t>
            </a:r>
          </a:p>
          <a:p>
            <a:pPr lvl="2" eaLnBrk="1" hangingPunct="1"/>
            <a:r>
              <a:rPr lang="en-US" i="1" dirty="0" err="1"/>
              <a:t>uy</a:t>
            </a:r>
            <a:r>
              <a:rPr lang="en-US" dirty="0"/>
              <a:t> = 50323</a:t>
            </a:r>
          </a:p>
          <a:p>
            <a:r>
              <a:rPr lang="en-US" dirty="0"/>
              <a:t>Warning: Casts can be implicit in assignments or function calls!</a:t>
            </a:r>
          </a:p>
          <a:p>
            <a:pPr lvl="1"/>
            <a:r>
              <a:rPr lang="en-US" dirty="0"/>
              <a:t>More on that in a few slides</a:t>
            </a:r>
          </a:p>
        </p:txBody>
      </p:sp>
      <p:sp>
        <p:nvSpPr>
          <p:cNvPr id="31748" name="Text Box 2"/>
          <p:cNvSpPr txBox="1">
            <a:spLocks noChangeArrowheads="1"/>
          </p:cNvSpPr>
          <p:nvPr/>
        </p:nvSpPr>
        <p:spPr bwMode="auto">
          <a:xfrm>
            <a:off x="2527300" y="1739901"/>
            <a:ext cx="6934200" cy="1200329"/>
          </a:xfrm>
          <a:prstGeom prst="rect">
            <a:avLst/>
          </a:prstGeom>
          <a:solidFill>
            <a:srgbClr val="FFFF99"/>
          </a:solidFill>
          <a:ln w="3175">
            <a:solidFill>
              <a:schemeClr val="tx1"/>
            </a:solidFill>
            <a:miter lim="800000"/>
            <a:headEnd/>
            <a:tailEnd/>
          </a:ln>
          <a:effectLst>
            <a:outerShdw blurRad="50800" dist="38100" dir="2700000" algn="tl" rotWithShape="0">
              <a:srgbClr val="000000">
                <a:alpha val="43000"/>
              </a:srgbClr>
            </a:outerShdw>
          </a:effectLst>
        </p:spPr>
        <p:txBody>
          <a:bodyPr wrap="square">
            <a:spAutoFit/>
          </a:bodyPr>
          <a:lstStyle/>
          <a:p>
            <a:pPr algn="l" eaLnBrk="0" hangingPunct="0"/>
            <a:r>
              <a:rPr lang="en-US" b="1" dirty="0">
                <a:latin typeface="Courier New" pitchFamily="49" charset="0"/>
              </a:rPr>
              <a:t>  short int           x =  15213;</a:t>
            </a:r>
          </a:p>
          <a:p>
            <a:pPr algn="l" eaLnBrk="0" hangingPunct="0"/>
            <a:r>
              <a:rPr lang="en-US" b="1" dirty="0">
                <a:latin typeface="Courier New" pitchFamily="49" charset="0"/>
              </a:rPr>
              <a:t>  unsigned short int </a:t>
            </a:r>
            <a:r>
              <a:rPr lang="en-US" b="1" dirty="0" err="1">
                <a:latin typeface="Courier New" pitchFamily="49" charset="0"/>
              </a:rPr>
              <a:t>ux</a:t>
            </a:r>
            <a:r>
              <a:rPr lang="en-US" b="1" dirty="0">
                <a:latin typeface="Courier New" pitchFamily="49" charset="0"/>
              </a:rPr>
              <a:t> = (unsigned short) x;</a:t>
            </a:r>
          </a:p>
          <a:p>
            <a:pPr algn="l" eaLnBrk="0" hangingPunct="0"/>
            <a:r>
              <a:rPr lang="en-US" b="1" dirty="0">
                <a:latin typeface="Courier New" pitchFamily="49" charset="0"/>
              </a:rPr>
              <a:t>  short int           y  = -15213;</a:t>
            </a:r>
          </a:p>
          <a:p>
            <a:pPr algn="l" eaLnBrk="0" hangingPunct="0"/>
            <a:r>
              <a:rPr lang="en-US" b="1" dirty="0">
                <a:latin typeface="Courier New" pitchFamily="49" charset="0"/>
              </a:rPr>
              <a:t>  unsigned short int </a:t>
            </a:r>
            <a:r>
              <a:rPr lang="en-US" b="1" dirty="0" err="1">
                <a:latin typeface="Courier New" pitchFamily="49" charset="0"/>
              </a:rPr>
              <a:t>uy</a:t>
            </a:r>
            <a:r>
              <a:rPr lang="en-US" b="1" dirty="0">
                <a:latin typeface="Courier New" pitchFamily="49" charset="0"/>
              </a:rPr>
              <a:t> = y; /* implicit cast! */</a:t>
            </a:r>
          </a:p>
        </p:txBody>
      </p:sp>
      <p:sp>
        <p:nvSpPr>
          <p:cNvPr id="5" name="Slide Number Placeholder 3">
            <a:extLst>
              <a:ext uri="{FF2B5EF4-FFF2-40B4-BE49-F238E27FC236}">
                <a16:creationId xmlns:a16="http://schemas.microsoft.com/office/drawing/2014/main" id="{F7407694-5795-4B19-A13B-975B7959E84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43</a:t>
            </a:fld>
            <a:endParaRPr lang="en-US"/>
          </a:p>
        </p:txBody>
      </p:sp>
    </p:spTree>
    <p:extLst>
      <p:ext uri="{BB962C8B-B14F-4D97-AF65-F5344CB8AC3E}">
        <p14:creationId xmlns:p14="http://schemas.microsoft.com/office/powerpoint/2010/main" val="920374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Mapping Signed </a:t>
            </a:r>
            <a:r>
              <a:rPr lang="en-US" dirty="0">
                <a:sym typeface="Symbol" pitchFamily="18" charset="2"/>
              </a:rPr>
              <a:t></a:t>
            </a:r>
            <a:r>
              <a:rPr lang="en-US" dirty="0"/>
              <a:t> Unsigned (4 bits)</a:t>
            </a:r>
          </a:p>
        </p:txBody>
      </p:sp>
      <p:graphicFrame>
        <p:nvGraphicFramePr>
          <p:cNvPr id="203779" name="Group 3"/>
          <p:cNvGraphicFramePr>
            <a:graphicFrameLocks noGrp="1"/>
          </p:cNvGraphicFramePr>
          <p:nvPr/>
        </p:nvGraphicFramePr>
        <p:xfrm>
          <a:off x="55626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extLst>
              <p:ext uri="{D42A27DB-BD31-4B8C-83A1-F6EECF244321}">
                <p14:modId xmlns:p14="http://schemas.microsoft.com/office/powerpoint/2010/main" val="1080828761"/>
              </p:ext>
            </p:extLst>
          </p:nvPr>
        </p:nvGraphicFramePr>
        <p:xfrm>
          <a:off x="937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38100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70866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7086600" y="4419600"/>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none" w="lg" len="lg"/>
            </a:ln>
          </p:spPr>
          <p:txBody>
            <a:bodyPr wrap="none" anchor="ctr"/>
            <a:lstStyle/>
            <a:p>
              <a:endParaRPr lang="en-US" sz="2400"/>
            </a:p>
          </p:txBody>
        </p:sp>
        <p:sp>
          <p:nvSpPr>
            <p:cNvPr id="19"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(i.e., 2</a:t>
              </a:r>
              <a:r>
                <a:rPr lang="en-US" sz="2400" baseline="30000" dirty="0">
                  <a:latin typeface="Calibri" pitchFamily="34" charset="0"/>
                </a:rPr>
                <a:t>4</a:t>
              </a:r>
              <a:r>
                <a:rPr lang="en-US" sz="2400" dirty="0">
                  <a:latin typeface="Calibri" pitchFamily="34" charset="0"/>
                </a:rPr>
                <a:t>)</a:t>
              </a:r>
            </a:p>
          </p:txBody>
        </p:sp>
      </p:grpSp>
      <p:grpSp>
        <p:nvGrpSpPr>
          <p:cNvPr id="12" name="Group 127"/>
          <p:cNvGrpSpPr>
            <a:grpSpLocks/>
          </p:cNvGrpSpPr>
          <p:nvPr/>
        </p:nvGrpSpPr>
        <p:grpSpPr bwMode="auto">
          <a:xfrm>
            <a:off x="7086600" y="5299076"/>
            <a:ext cx="1447800" cy="492124"/>
            <a:chOff x="3312" y="2762"/>
            <a:chExt cx="912" cy="310"/>
          </a:xfrm>
        </p:grpSpPr>
        <p:sp>
          <p:nvSpPr>
            <p:cNvPr id="13" name="Line 123"/>
            <p:cNvSpPr>
              <a:spLocks noChangeShapeType="1"/>
            </p:cNvSpPr>
            <p:nvPr/>
          </p:nvSpPr>
          <p:spPr bwMode="auto">
            <a:xfrm flipH="1" flipV="1">
              <a:off x="3312" y="3072"/>
              <a:ext cx="912" cy="0"/>
            </a:xfrm>
            <a:prstGeom prst="line">
              <a:avLst/>
            </a:prstGeom>
            <a:noFill/>
            <a:ln w="57150">
              <a:solidFill>
                <a:schemeClr val="tx1"/>
              </a:solidFill>
              <a:round/>
              <a:headEnd type="none" w="lg" len="lg"/>
              <a:tailEnd type="triangle" w="lg" len="lg"/>
            </a:ln>
          </p:spPr>
          <p:txBody>
            <a:bodyPr wrap="none" anchor="ctr"/>
            <a:lstStyle/>
            <a:p>
              <a:endParaRPr lang="en-US" sz="2400"/>
            </a:p>
          </p:txBody>
        </p:sp>
        <p:sp>
          <p:nvSpPr>
            <p:cNvPr id="20"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a:t>
              </a:r>
              <a:r>
                <a:rPr lang="en-US" sz="2400">
                  <a:latin typeface="Calibri" pitchFamily="34" charset="0"/>
                </a:rPr>
                <a:t>i.e., </a:t>
              </a:r>
              <a:r>
                <a:rPr lang="en-US" sz="2400" dirty="0">
                  <a:latin typeface="Calibri" pitchFamily="34" charset="0"/>
                </a:rPr>
                <a:t>2</a:t>
              </a:r>
              <a:r>
                <a:rPr lang="en-US" sz="2400" baseline="30000" dirty="0">
                  <a:latin typeface="Calibri" pitchFamily="34" charset="0"/>
                </a:rPr>
                <a:t>4</a:t>
              </a:r>
              <a:r>
                <a:rPr lang="en-US" sz="2400" dirty="0">
                  <a:latin typeface="Calibri" pitchFamily="34" charset="0"/>
                </a:rPr>
                <a:t>)</a:t>
              </a:r>
            </a:p>
          </p:txBody>
        </p:sp>
      </p:grpSp>
      <p:sp>
        <p:nvSpPr>
          <p:cNvPr id="2" name="TextBox 1"/>
          <p:cNvSpPr txBox="1"/>
          <p:nvPr/>
        </p:nvSpPr>
        <p:spPr>
          <a:xfrm>
            <a:off x="1786503" y="4546938"/>
            <a:ext cx="1796069" cy="1015663"/>
          </a:xfrm>
          <a:prstGeom prst="rect">
            <a:avLst/>
          </a:prstGeom>
          <a:noFill/>
        </p:spPr>
        <p:txBody>
          <a:bodyPr wrap="none" rtlCol="0">
            <a:spAutoFit/>
          </a:bodyPr>
          <a:lstStyle/>
          <a:p>
            <a:r>
              <a:rPr lang="en-US" sz="2000" dirty="0">
                <a:latin typeface="Calibri" charset="0"/>
                <a:ea typeface="Calibri" charset="0"/>
                <a:cs typeface="Calibri" charset="0"/>
              </a:rPr>
              <a:t>Large negative</a:t>
            </a:r>
            <a:br>
              <a:rPr lang="en-US" sz="2000" dirty="0">
                <a:latin typeface="Calibri" charset="0"/>
                <a:ea typeface="Calibri" charset="0"/>
                <a:cs typeface="Calibri" charset="0"/>
              </a:rPr>
            </a:br>
            <a:r>
              <a:rPr lang="en-US" sz="2000" dirty="0">
                <a:latin typeface="Calibri" charset="0"/>
                <a:ea typeface="Calibri" charset="0"/>
                <a:cs typeface="Calibri" charset="0"/>
              </a:rPr>
              <a:t>factor becomes</a:t>
            </a:r>
          </a:p>
          <a:p>
            <a:r>
              <a:rPr lang="en-US" sz="2000" dirty="0">
                <a:latin typeface="Calibri" charset="0"/>
                <a:ea typeface="Calibri" charset="0"/>
                <a:cs typeface="Calibri" charset="0"/>
              </a:rPr>
              <a:t>large positive!</a:t>
            </a:r>
          </a:p>
        </p:txBody>
      </p:sp>
      <p:sp>
        <p:nvSpPr>
          <p:cNvPr id="21" name="Slide Number Placeholder 3">
            <a:extLst>
              <a:ext uri="{FF2B5EF4-FFF2-40B4-BE49-F238E27FC236}">
                <a16:creationId xmlns:a16="http://schemas.microsoft.com/office/drawing/2014/main" id="{D3190846-E103-4E73-A241-E25C6E2E65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44</a:t>
            </a:fld>
            <a:endParaRPr lang="en-US"/>
          </a:p>
        </p:txBody>
      </p:sp>
    </p:spTree>
    <p:extLst>
      <p:ext uri="{BB962C8B-B14F-4D97-AF65-F5344CB8AC3E}">
        <p14:creationId xmlns:p14="http://schemas.microsoft.com/office/powerpoint/2010/main" val="4049307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a:t>Signed vs Unsigned in C</a:t>
            </a:r>
          </a:p>
        </p:txBody>
      </p:sp>
      <p:sp>
        <p:nvSpPr>
          <p:cNvPr id="119811" name="Rectangle 3"/>
          <p:cNvSpPr>
            <a:spLocks noGrp="1" noChangeArrowheads="1"/>
          </p:cNvSpPr>
          <p:nvPr>
            <p:ph idx="1"/>
          </p:nvPr>
        </p:nvSpPr>
        <p:spPr/>
        <p:txBody>
          <a:bodyPr vert="horz" lIns="90487" tIns="44450" rIns="90487" bIns="44450" rtlCol="0">
            <a:normAutofit lnSpcReduction="10000"/>
          </a:bodyPr>
          <a:lstStyle/>
          <a:p>
            <a:pPr eaLnBrk="1" hangingPunct="1">
              <a:defRPr/>
            </a:pPr>
            <a:r>
              <a:rPr lang="en-US" dirty="0"/>
              <a:t>Constants</a:t>
            </a:r>
          </a:p>
          <a:p>
            <a:pPr lvl="1">
              <a:defRPr/>
            </a:pPr>
            <a:r>
              <a:rPr lang="en-US" dirty="0"/>
              <a:t>By default are considered to be </a:t>
            </a:r>
            <a:r>
              <a:rPr lang="en-US" b="1" dirty="0"/>
              <a:t>signed integers</a:t>
            </a:r>
          </a:p>
          <a:p>
            <a:pPr lvl="1" eaLnBrk="1" hangingPunct="1">
              <a:defRPr/>
            </a:pPr>
            <a:r>
              <a:rPr lang="en-US" dirty="0"/>
              <a:t>Unsigned with “U/u” as suffix: </a:t>
            </a:r>
            <a:r>
              <a:rPr lang="en-US" sz="2600" b="1" dirty="0">
                <a:latin typeface="Courier New" pitchFamily="49" charset="0"/>
              </a:rPr>
              <a:t>0U, 4294967259U</a:t>
            </a:r>
          </a:p>
          <a:p>
            <a:pPr>
              <a:defRPr/>
            </a:pPr>
            <a:r>
              <a:rPr lang="en-US" b="1" dirty="0">
                <a:latin typeface="Calibri" charset="0"/>
                <a:ea typeface="Calibri" charset="0"/>
                <a:cs typeface="Calibri" charset="0"/>
              </a:rPr>
              <a:t>Expression evaluation</a:t>
            </a:r>
          </a:p>
          <a:p>
            <a:pPr lvl="1">
              <a:defRPr/>
            </a:pPr>
            <a:r>
              <a:rPr lang="en-US" dirty="0">
                <a:ea typeface="Calibri" charset="0"/>
                <a:cs typeface="Calibri" charset="0"/>
              </a:rPr>
              <a:t>If there is a mix </a:t>
            </a:r>
            <a:r>
              <a:rPr lang="en-US" dirty="0"/>
              <a:t>of unsigned and signed in a single expression, </a:t>
            </a:r>
            <a:br>
              <a:rPr lang="en-US" dirty="0"/>
            </a:br>
            <a:r>
              <a:rPr lang="en-US" b="1" i="1" dirty="0">
                <a:solidFill>
                  <a:srgbClr val="C00000"/>
                </a:solidFill>
              </a:rPr>
              <a:t>signed values are converted to unsigned</a:t>
            </a:r>
            <a:endParaRPr lang="en-US" b="1" dirty="0">
              <a:solidFill>
                <a:schemeClr val="accent1"/>
              </a:solidFill>
            </a:endParaRPr>
          </a:p>
          <a:p>
            <a:pPr lvl="1">
              <a:defRPr/>
            </a:pPr>
            <a:r>
              <a:rPr lang="en-US" dirty="0">
                <a:ea typeface="Calibri" charset="0"/>
                <a:cs typeface="Calibri" charset="0"/>
              </a:rPr>
              <a:t>In</a:t>
            </a:r>
            <a:r>
              <a:rPr lang="en-US" dirty="0"/>
              <a:t>cluding comparison operations!! </a:t>
            </a:r>
            <a:r>
              <a:rPr lang="en-US" b="1" dirty="0">
                <a:latin typeface="Courier New" pitchFamily="49" charset="0"/>
              </a:rPr>
              <a:t>&lt;</a:t>
            </a:r>
            <a:r>
              <a:rPr lang="en-US" dirty="0"/>
              <a:t>, </a:t>
            </a:r>
            <a:r>
              <a:rPr lang="en-US" b="1" dirty="0">
                <a:latin typeface="Courier New" pitchFamily="49" charset="0"/>
              </a:rPr>
              <a:t>&gt;</a:t>
            </a:r>
            <a:r>
              <a:rPr lang="en-US" dirty="0"/>
              <a:t>, </a:t>
            </a:r>
            <a:r>
              <a:rPr lang="en-US" b="1" dirty="0">
                <a:latin typeface="Courier New" pitchFamily="49" charset="0"/>
              </a:rPr>
              <a:t>==</a:t>
            </a:r>
            <a:r>
              <a:rPr lang="en-US" dirty="0"/>
              <a:t>, </a:t>
            </a:r>
            <a:r>
              <a:rPr lang="en-US" b="1" dirty="0">
                <a:latin typeface="Courier New" pitchFamily="49" charset="0"/>
              </a:rPr>
              <a:t>&lt;=</a:t>
            </a:r>
            <a:r>
              <a:rPr lang="en-US" dirty="0"/>
              <a:t>, </a:t>
            </a:r>
            <a:r>
              <a:rPr lang="en-US" b="1" dirty="0">
                <a:latin typeface="Courier New" pitchFamily="49" charset="0"/>
              </a:rPr>
              <a:t>&gt;=</a:t>
            </a:r>
          </a:p>
          <a:p>
            <a:pPr>
              <a:defRPr/>
            </a:pPr>
            <a:endParaRPr lang="en-US" b="1" dirty="0">
              <a:latin typeface="Courier New" pitchFamily="49" charset="0"/>
            </a:endParaRPr>
          </a:p>
          <a:p>
            <a:pPr>
              <a:defRPr/>
            </a:pPr>
            <a:r>
              <a:rPr lang="en-US" dirty="0">
                <a:ea typeface="Calibri" charset="0"/>
                <a:cs typeface="Calibri" charset="0"/>
              </a:rPr>
              <a:t>Can lead to surprising behavior!</a:t>
            </a:r>
            <a:endParaRPr lang="en-US" sz="1400" dirty="0">
              <a:latin typeface="Courier New" pitchFamily="49" charset="0"/>
            </a:endParaRPr>
          </a:p>
          <a:p>
            <a:pPr lvl="1">
              <a:defRPr/>
            </a:pPr>
            <a:r>
              <a:rPr lang="en-US" sz="2600" b="1" dirty="0">
                <a:latin typeface="Courier New" pitchFamily="49" charset="0"/>
              </a:rPr>
              <a:t>-1 &lt; 0U </a:t>
            </a:r>
            <a:r>
              <a:rPr lang="en-US" b="1" dirty="0">
                <a:ea typeface="Calibri" charset="0"/>
                <a:cs typeface="Calibri" charset="0"/>
              </a:rPr>
              <a:t>⇒  false!</a:t>
            </a:r>
          </a:p>
          <a:p>
            <a:pPr lvl="1">
              <a:defRPr/>
            </a:pPr>
            <a:r>
              <a:rPr lang="en-US" dirty="0">
                <a:ea typeface="Calibri" charset="0"/>
                <a:cs typeface="Calibri" charset="0"/>
              </a:rPr>
              <a:t>-1 gets converted to unsigned</a:t>
            </a:r>
          </a:p>
          <a:p>
            <a:pPr lvl="1">
              <a:defRPr/>
            </a:pPr>
            <a:r>
              <a:rPr lang="en-US" dirty="0">
                <a:ea typeface="Calibri" charset="0"/>
                <a:cs typeface="Calibri" charset="0"/>
              </a:rPr>
              <a:t>All 1s bit pattern ⇒ </a:t>
            </a:r>
            <a:r>
              <a:rPr lang="en-US" dirty="0" err="1">
                <a:ea typeface="Calibri" charset="0"/>
                <a:cs typeface="Calibri" charset="0"/>
              </a:rPr>
              <a:t>UMax</a:t>
            </a:r>
            <a:r>
              <a:rPr lang="en-US" dirty="0">
                <a:ea typeface="Calibri" charset="0"/>
                <a:cs typeface="Calibri" charset="0"/>
              </a:rPr>
              <a:t>! Definitely not less than 0!</a:t>
            </a:r>
          </a:p>
        </p:txBody>
      </p:sp>
      <p:sp>
        <p:nvSpPr>
          <p:cNvPr id="4" name="Slide Number Placeholder 3">
            <a:extLst>
              <a:ext uri="{FF2B5EF4-FFF2-40B4-BE49-F238E27FC236}">
                <a16:creationId xmlns:a16="http://schemas.microsoft.com/office/drawing/2014/main" id="{8936793F-0BE9-4DB7-A17C-1E435609D22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2734360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t>Code Security Example</a:t>
            </a:r>
          </a:p>
        </p:txBody>
      </p:sp>
      <p:sp>
        <p:nvSpPr>
          <p:cNvPr id="134147" name="Rectangle 3"/>
          <p:cNvSpPr>
            <a:spLocks noGrp="1" noChangeArrowheads="1"/>
          </p:cNvSpPr>
          <p:nvPr>
            <p:ph idx="1"/>
          </p:nvPr>
        </p:nvSpPr>
        <p:spPr>
          <a:xfrm>
            <a:off x="607595" y="4457700"/>
            <a:ext cx="10972800" cy="1714500"/>
          </a:xfrm>
        </p:spPr>
        <p:txBody>
          <a:bodyPr>
            <a:normAutofit lnSpcReduction="10000"/>
          </a:bodyPr>
          <a:lstStyle/>
          <a:p>
            <a:r>
              <a:rPr lang="en-US" dirty="0"/>
              <a:t>Similar to code found in FreeBSD’s implementation of </a:t>
            </a:r>
            <a:r>
              <a:rPr lang="en-US" b="1" dirty="0" err="1">
                <a:latin typeface="Courier New" charset="0"/>
                <a:ea typeface="Courier New" charset="0"/>
                <a:cs typeface="Courier New" charset="0"/>
              </a:rPr>
              <a:t>getpeername</a:t>
            </a:r>
            <a:endParaRPr lang="en-US" b="1" dirty="0">
              <a:latin typeface="Courier New" charset="0"/>
              <a:ea typeface="Courier New" charset="0"/>
              <a:cs typeface="Courier New" charset="0"/>
            </a:endParaRPr>
          </a:p>
          <a:p>
            <a:r>
              <a:rPr lang="en-US" dirty="0"/>
              <a:t>There are legions of experts trying to find vulnerabilities in programs, not all with good intentions</a:t>
            </a:r>
          </a:p>
        </p:txBody>
      </p:sp>
      <p:sp>
        <p:nvSpPr>
          <p:cNvPr id="134148" name="Rectangle 4"/>
          <p:cNvSpPr>
            <a:spLocks noChangeArrowheads="1"/>
          </p:cNvSpPr>
          <p:nvPr/>
        </p:nvSpPr>
        <p:spPr bwMode="auto">
          <a:xfrm>
            <a:off x="2011644"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a:t>
            </a:r>
            <a:r>
              <a:rPr lang="en-US" sz="1600" b="1" dirty="0">
                <a:latin typeface="Courier New" pitchFamily="49" charset="0"/>
              </a:rPr>
              <a:t>[KSIZE];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a:t>
            </a:r>
            <a:r>
              <a:rPr lang="en-US" sz="1600" b="1" dirty="0">
                <a:latin typeface="Courier New" pitchFamily="49" charset="0"/>
              </a:rPr>
              <a:t>(</a:t>
            </a:r>
            <a:r>
              <a:rPr lang="en-US" sz="1600" b="1" dirty="0" err="1">
                <a:latin typeface="Courier New" pitchFamily="49" charset="0"/>
              </a:rPr>
              <a:t>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5" name="Slide Number Placeholder 3">
            <a:extLst>
              <a:ext uri="{FF2B5EF4-FFF2-40B4-BE49-F238E27FC236}">
                <a16:creationId xmlns:a16="http://schemas.microsoft.com/office/drawing/2014/main" id="{2745A757-DF61-4FA9-B0FF-96E5AA77C78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46</a:t>
            </a:fld>
            <a:endParaRPr lang="en-US"/>
          </a:p>
        </p:txBody>
      </p:sp>
    </p:spTree>
    <p:extLst>
      <p:ext uri="{BB962C8B-B14F-4D97-AF65-F5344CB8AC3E}">
        <p14:creationId xmlns:p14="http://schemas.microsoft.com/office/powerpoint/2010/main" val="780582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a:t>Typical Usage</a:t>
            </a:r>
          </a:p>
        </p:txBody>
      </p:sp>
      <p:sp>
        <p:nvSpPr>
          <p:cNvPr id="136196" name="Rectangle 4"/>
          <p:cNvSpPr>
            <a:spLocks noChangeArrowheads="1"/>
          </p:cNvSpPr>
          <p:nvPr/>
        </p:nvSpPr>
        <p:spPr bwMode="auto">
          <a:xfrm>
            <a:off x="2046288" y="1450976"/>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kbuf[KSIZE];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maxlen bytes from kernel region to user buffer */</a:t>
            </a:r>
          </a:p>
          <a:p>
            <a:pPr>
              <a:tabLst>
                <a:tab pos="914400" algn="l"/>
                <a:tab pos="2286000" algn="l"/>
              </a:tabLst>
            </a:pPr>
            <a:r>
              <a:rPr lang="en-US" sz="1600" b="1" dirty="0">
                <a:latin typeface="Courier New" pitchFamily="49" charset="0"/>
              </a:rPr>
              <a:t>int copy_from_kernel(void *user_dest, int maxlen) {</a:t>
            </a:r>
          </a:p>
          <a:p>
            <a:pPr>
              <a:tabLst>
                <a:tab pos="914400" algn="l"/>
                <a:tab pos="2286000" algn="l"/>
              </a:tabLst>
            </a:pPr>
            <a:r>
              <a:rPr lang="en-US" sz="1600" b="1" dirty="0">
                <a:latin typeface="Courier New" pitchFamily="49" charset="0"/>
              </a:rPr>
              <a:t>    /* Byte count len is minimum of buffer size and maxlen */</a:t>
            </a:r>
          </a:p>
          <a:p>
            <a:pPr>
              <a:tabLst>
                <a:tab pos="914400" algn="l"/>
                <a:tab pos="2286000" algn="l"/>
              </a:tabLst>
            </a:pPr>
            <a:r>
              <a:rPr lang="en-US" sz="1600" b="1" dirty="0">
                <a:latin typeface="Courier New" pitchFamily="49" charset="0"/>
              </a:rPr>
              <a:t>    int len = KSIZE &lt; maxlen ? KSIZE : maxlen;</a:t>
            </a:r>
          </a:p>
          <a:p>
            <a:pPr>
              <a:tabLst>
                <a:tab pos="914400" algn="l"/>
                <a:tab pos="2286000" algn="l"/>
              </a:tabLst>
            </a:pPr>
            <a:r>
              <a:rPr lang="en-US" sz="1600" b="1" dirty="0">
                <a:latin typeface="Courier New" pitchFamily="49" charset="0"/>
              </a:rPr>
              <a:t>    memcpy(user_dest, kbuf, len);</a:t>
            </a:r>
          </a:p>
          <a:p>
            <a:pPr>
              <a:tabLst>
                <a:tab pos="914400" algn="l"/>
                <a:tab pos="2286000" algn="l"/>
              </a:tabLst>
            </a:pPr>
            <a:r>
              <a:rPr lang="en-US" sz="1600" b="1" dirty="0">
                <a:latin typeface="Courier New" pitchFamily="49" charset="0"/>
              </a:rPr>
              <a:t>    return len;</a:t>
            </a:r>
          </a:p>
          <a:p>
            <a:pPr>
              <a:tabLst>
                <a:tab pos="914400" algn="l"/>
                <a:tab pos="2286000" algn="l"/>
              </a:tabLst>
            </a:pPr>
            <a:r>
              <a:rPr lang="en-US" sz="1600" b="1" dirty="0">
                <a:latin typeface="Courier New" pitchFamily="49" charset="0"/>
              </a:rPr>
              <a:t>}</a:t>
            </a:r>
          </a:p>
        </p:txBody>
      </p:sp>
      <p:sp>
        <p:nvSpPr>
          <p:cNvPr id="136197" name="Rectangle 5"/>
          <p:cNvSpPr>
            <a:spLocks noChangeArrowheads="1"/>
          </p:cNvSpPr>
          <p:nvPr/>
        </p:nvSpPr>
        <p:spPr bwMode="auto">
          <a:xfrm>
            <a:off x="2046288" y="4495801"/>
            <a:ext cx="4497388"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a:t>
            </a:r>
            <a:r>
              <a:rPr lang="en-US" sz="1600" b="1" dirty="0">
                <a:latin typeface="Courier New" pitchFamily="49" charset="0"/>
              </a:rPr>
              <a:t>[MSIZE];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(“%s\n”, </a:t>
            </a:r>
            <a:r>
              <a:rPr lang="en-US" sz="1600" b="1" dirty="0" err="1">
                <a:latin typeface="Courier New" pitchFamily="49" charset="0"/>
              </a:rPr>
              <a:t>mybuf</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6" name="Slide Number Placeholder 3">
            <a:extLst>
              <a:ext uri="{FF2B5EF4-FFF2-40B4-BE49-F238E27FC236}">
                <a16:creationId xmlns:a16="http://schemas.microsoft.com/office/drawing/2014/main" id="{0A719582-AC18-45A2-83C4-73428EA309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3134121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Malicious Usage</a:t>
            </a:r>
          </a:p>
        </p:txBody>
      </p:sp>
      <p:sp>
        <p:nvSpPr>
          <p:cNvPr id="139267" name="Rectangle 3"/>
          <p:cNvSpPr>
            <a:spLocks noChangeArrowheads="1"/>
          </p:cNvSpPr>
          <p:nvPr/>
        </p:nvSpPr>
        <p:spPr bwMode="auto">
          <a:xfrm>
            <a:off x="2046288"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kbuf[KSIZE</a:t>
            </a:r>
            <a:r>
              <a:rPr lang="en-US" sz="1600" b="1" dirty="0">
                <a:latin typeface="Courier New" pitchFamily="49" charset="0"/>
              </a:rPr>
              <a:t>];</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139268" name="Rectangle 4"/>
          <p:cNvSpPr>
            <a:spLocks noChangeArrowheads="1"/>
          </p:cNvSpPr>
          <p:nvPr/>
        </p:nvSpPr>
        <p:spPr bwMode="auto">
          <a:xfrm>
            <a:off x="2046289" y="4495801"/>
            <a:ext cx="4619625"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n>
                <a:solidFill>
                  <a:srgbClr val="CDF1C5"/>
                </a:solidFill>
              </a:ln>
              <a:solidFill>
                <a:srgbClr val="CDF1C5"/>
              </a:solidFill>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mybuf[MSIZE</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a:t>
            </a:r>
            <a:r>
              <a:rPr lang="en-US" sz="1600" b="1" dirty="0">
                <a:solidFill>
                  <a:srgbClr val="FF0000"/>
                </a:solidFill>
                <a:latin typeface="Courier New" pitchFamily="49" charset="0"/>
              </a:rPr>
              <a:t>-MSIZE</a:t>
            </a:r>
            <a:r>
              <a:rPr lang="en-US" sz="1600" b="1" dirty="0">
                <a:latin typeface="Courier New" pitchFamily="49" charset="0"/>
              </a:rPr>
              <a:t>);</a:t>
            </a:r>
          </a:p>
          <a:p>
            <a:pPr>
              <a:tabLst>
                <a:tab pos="914400" algn="l"/>
                <a:tab pos="2286000" algn="l"/>
              </a:tabLst>
            </a:pPr>
            <a:r>
              <a:rPr lang="en-US" sz="1600" b="1" dirty="0">
                <a:latin typeface="Courier New" pitchFamily="49" charset="0"/>
              </a:rPr>
              <a:t>    . . .</a:t>
            </a:r>
          </a:p>
          <a:p>
            <a:pPr>
              <a:tabLst>
                <a:tab pos="914400" algn="l"/>
                <a:tab pos="2286000" algn="l"/>
              </a:tabLst>
            </a:pPr>
            <a:r>
              <a:rPr lang="en-US" sz="1600" b="1" dirty="0">
                <a:latin typeface="Courier New" pitchFamily="49" charset="0"/>
              </a:rPr>
              <a:t>}</a:t>
            </a:r>
          </a:p>
        </p:txBody>
      </p:sp>
      <p:sp>
        <p:nvSpPr>
          <p:cNvPr id="5" name="Rectangle 5"/>
          <p:cNvSpPr>
            <a:spLocks noChangeArrowheads="1"/>
          </p:cNvSpPr>
          <p:nvPr/>
        </p:nvSpPr>
        <p:spPr bwMode="auto">
          <a:xfrm>
            <a:off x="5087604" y="774746"/>
            <a:ext cx="5123196" cy="52065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400" b="1" dirty="0">
                <a:latin typeface="Courier New" pitchFamily="49" charset="0"/>
              </a:rPr>
              <a:t>/* Declaration of library function memcpy */</a:t>
            </a:r>
          </a:p>
          <a:p>
            <a:pPr>
              <a:tabLst>
                <a:tab pos="914400" algn="l"/>
                <a:tab pos="2286000" algn="l"/>
              </a:tabLst>
            </a:pPr>
            <a:r>
              <a:rPr lang="en-US" sz="1400" b="1" dirty="0">
                <a:latin typeface="Courier New" pitchFamily="49" charset="0"/>
              </a:rPr>
              <a:t>void *memcpy(void *dest, void *src, </a:t>
            </a:r>
            <a:r>
              <a:rPr lang="en-US" sz="1400" b="1" dirty="0">
                <a:solidFill>
                  <a:srgbClr val="FF0000"/>
                </a:solidFill>
                <a:latin typeface="Courier New" pitchFamily="49" charset="0"/>
              </a:rPr>
              <a:t>size_t </a:t>
            </a:r>
            <a:r>
              <a:rPr lang="en-US" sz="1400" b="1" dirty="0">
                <a:latin typeface="Courier New" pitchFamily="49" charset="0"/>
              </a:rPr>
              <a:t>n);</a:t>
            </a:r>
          </a:p>
        </p:txBody>
      </p:sp>
      <p:sp>
        <p:nvSpPr>
          <p:cNvPr id="2" name="TextBox 1"/>
          <p:cNvSpPr txBox="1"/>
          <p:nvPr/>
        </p:nvSpPr>
        <p:spPr>
          <a:xfrm>
            <a:off x="7113684" y="5105401"/>
            <a:ext cx="2888932" cy="461665"/>
          </a:xfrm>
          <a:prstGeom prst="rect">
            <a:avLst/>
          </a:prstGeom>
          <a:noFill/>
        </p:spPr>
        <p:txBody>
          <a:bodyPr wrap="none" rtlCol="0">
            <a:spAutoFit/>
          </a:bodyPr>
          <a:lstStyle/>
          <a:p>
            <a:r>
              <a:rPr lang="en-US" sz="2400" b="1" dirty="0" err="1">
                <a:latin typeface="Courier New" charset="0"/>
                <a:ea typeface="Courier New" charset="0"/>
                <a:cs typeface="Courier New" charset="0"/>
              </a:rPr>
              <a:t>size_t</a:t>
            </a:r>
            <a:r>
              <a:rPr lang="en-US" sz="2400" b="1" dirty="0">
                <a:latin typeface="Calibri"/>
                <a:cs typeface="Calibri"/>
              </a:rPr>
              <a:t> is unsigned!</a:t>
            </a:r>
          </a:p>
        </p:txBody>
      </p:sp>
      <p:cxnSp>
        <p:nvCxnSpPr>
          <p:cNvPr id="4" name="Straight Arrow Connector 3"/>
          <p:cNvCxnSpPr/>
          <p:nvPr/>
        </p:nvCxnSpPr>
        <p:spPr bwMode="auto">
          <a:xfrm flipV="1">
            <a:off x="6019800" y="5791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0" name="Straight Arrow Connector 9"/>
          <p:cNvCxnSpPr/>
          <p:nvPr/>
        </p:nvCxnSpPr>
        <p:spPr bwMode="auto">
          <a:xfrm flipV="1">
            <a:off x="9372600" y="1219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Slide Number Placeholder 3">
            <a:extLst>
              <a:ext uri="{FF2B5EF4-FFF2-40B4-BE49-F238E27FC236}">
                <a16:creationId xmlns:a16="http://schemas.microsoft.com/office/drawing/2014/main" id="{CD82F672-A600-4C63-B490-C9C7DC1ED9A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4013521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dirty="0"/>
              <a:t>Encoding</a:t>
            </a:r>
          </a:p>
          <a:p>
            <a:r>
              <a:rPr lang="en-US" b="1" dirty="0"/>
              <a:t>Integer Encodings</a:t>
            </a:r>
          </a:p>
          <a:p>
            <a:pPr lvl="1"/>
            <a:r>
              <a:rPr lang="en-US" dirty="0"/>
              <a:t>Converting Sign</a:t>
            </a:r>
          </a:p>
          <a:p>
            <a:pPr lvl="1"/>
            <a:r>
              <a:rPr lang="en-US" b="1"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52225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Boolean algebra</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a:t>
            </a:fld>
            <a:endParaRPr lang="en-US"/>
          </a:p>
        </p:txBody>
      </p:sp>
      <p:sp>
        <p:nvSpPr>
          <p:cNvPr id="6" name="Content Placeholder 2">
            <a:extLst>
              <a:ext uri="{FF2B5EF4-FFF2-40B4-BE49-F238E27FC236}">
                <a16:creationId xmlns:a16="http://schemas.microsoft.com/office/drawing/2014/main" id="{C5D08A16-1243-468A-A31D-74CBD4DFE968}"/>
              </a:ext>
            </a:extLst>
          </p:cNvPr>
          <p:cNvSpPr>
            <a:spLocks noGrp="1"/>
          </p:cNvSpPr>
          <p:nvPr>
            <p:ph idx="1"/>
          </p:nvPr>
        </p:nvSpPr>
        <p:spPr>
          <a:xfrm>
            <a:off x="608013" y="1143000"/>
            <a:ext cx="10972800" cy="5029200"/>
          </a:xfrm>
        </p:spPr>
        <p:txBody>
          <a:bodyPr>
            <a:normAutofit/>
          </a:bodyPr>
          <a:lstStyle/>
          <a:p>
            <a:r>
              <a:rPr lang="en-US" dirty="0"/>
              <a:t>You</a:t>
            </a:r>
            <a:r>
              <a:rPr lang="uk-UA" dirty="0"/>
              <a:t>’</a:t>
            </a:r>
            <a:r>
              <a:rPr lang="en-US" dirty="0" err="1"/>
              <a:t>ve</a:t>
            </a:r>
            <a:r>
              <a:rPr lang="en-US" dirty="0"/>
              <a:t> programmed with </a:t>
            </a:r>
            <a:r>
              <a:rPr lang="en-US" b="1" dirty="0">
                <a:latin typeface="Courier New" charset="0"/>
                <a:ea typeface="Courier New" charset="0"/>
                <a:cs typeface="Courier New" charset="0"/>
              </a:rPr>
              <a:t>and</a:t>
            </a:r>
            <a:r>
              <a:rPr lang="en-US" dirty="0"/>
              <a:t> and </a:t>
            </a:r>
            <a:r>
              <a:rPr lang="en-US" b="1" dirty="0">
                <a:latin typeface="Courier New" charset="0"/>
                <a:ea typeface="Courier New" charset="0"/>
                <a:cs typeface="Courier New" charset="0"/>
              </a:rPr>
              <a:t>or</a:t>
            </a:r>
            <a:r>
              <a:rPr lang="en-US" b="1" dirty="0">
                <a:latin typeface="Calibri" charset="0"/>
                <a:ea typeface="Calibri" charset="0"/>
                <a:cs typeface="Calibri" charset="0"/>
              </a:rPr>
              <a:t> </a:t>
            </a:r>
            <a:r>
              <a:rPr lang="en-US" dirty="0">
                <a:latin typeface="Calibri" charset="0"/>
                <a:ea typeface="Calibri" charset="0"/>
                <a:cs typeface="Calibri" charset="0"/>
              </a:rPr>
              <a:t>in earlier classes</a:t>
            </a:r>
          </a:p>
          <a:p>
            <a:pPr lvl="1"/>
            <a:r>
              <a:rPr lang="en-US" dirty="0">
                <a:ea typeface="Calibri" charset="0"/>
                <a:cs typeface="Calibri" charset="0"/>
              </a:rPr>
              <a:t>Written </a:t>
            </a:r>
            <a:r>
              <a:rPr lang="en-US" b="1" dirty="0">
                <a:latin typeface="Courier New" charset="0"/>
                <a:ea typeface="Courier New" charset="0"/>
                <a:cs typeface="Courier New" charset="0"/>
              </a:rPr>
              <a:t>&amp;&amp;</a:t>
            </a:r>
            <a:r>
              <a:rPr lang="en-US" dirty="0">
                <a:ea typeface="Calibri" charset="0"/>
                <a:cs typeface="Calibri" charset="0"/>
              </a:rPr>
              <a:t> and </a:t>
            </a:r>
            <a:r>
              <a:rPr lang="en-US" b="1" dirty="0">
                <a:latin typeface="Courier New" charset="0"/>
                <a:ea typeface="Courier New" charset="0"/>
                <a:cs typeface="Courier New" charset="0"/>
              </a:rPr>
              <a:t>||</a:t>
            </a:r>
            <a:r>
              <a:rPr lang="en-US" dirty="0">
                <a:ea typeface="Calibri" charset="0"/>
                <a:cs typeface="Calibri" charset="0"/>
              </a:rPr>
              <a:t> in C and C++</a:t>
            </a:r>
          </a:p>
          <a:p>
            <a:pPr lvl="1"/>
            <a:endParaRPr lang="en-US" b="1" dirty="0">
              <a:latin typeface="Calibri" charset="0"/>
              <a:ea typeface="Calibri" charset="0"/>
              <a:cs typeface="Calibri" charset="0"/>
            </a:endParaRPr>
          </a:p>
          <a:p>
            <a:r>
              <a:rPr lang="en-US" b="1" dirty="0">
                <a:latin typeface="Calibri" charset="0"/>
                <a:ea typeface="Calibri" charset="0"/>
                <a:cs typeface="Calibri" charset="0"/>
              </a:rPr>
              <a:t>Boolean algebra is a generalization of that</a:t>
            </a:r>
          </a:p>
          <a:p>
            <a:pPr lvl="1"/>
            <a:r>
              <a:rPr lang="en-US" dirty="0">
                <a:ea typeface="Calibri" charset="0"/>
                <a:cs typeface="Calibri" charset="0"/>
              </a:rPr>
              <a:t>A mathematical system to represent (propositional) logic</a:t>
            </a:r>
          </a:p>
          <a:p>
            <a:pPr lvl="1"/>
            <a:r>
              <a:rPr lang="en-US" dirty="0">
                <a:ea typeface="Calibri" charset="0"/>
                <a:cs typeface="Calibri" charset="0"/>
              </a:rPr>
              <a:t>2 truth values: true = </a:t>
            </a:r>
            <a:r>
              <a:rPr lang="en-US" b="1" dirty="0">
                <a:ea typeface="Calibri" charset="0"/>
                <a:cs typeface="Calibri" charset="0"/>
              </a:rPr>
              <a:t>1</a:t>
            </a:r>
            <a:r>
              <a:rPr lang="en-US" dirty="0">
                <a:ea typeface="Calibri" charset="0"/>
                <a:cs typeface="Calibri" charset="0"/>
              </a:rPr>
              <a:t>, false = </a:t>
            </a:r>
            <a:r>
              <a:rPr lang="en-US" b="1" dirty="0">
                <a:ea typeface="Calibri" charset="0"/>
                <a:cs typeface="Calibri" charset="0"/>
              </a:rPr>
              <a:t>0</a:t>
            </a:r>
          </a:p>
          <a:p>
            <a:pPr lvl="1"/>
            <a:r>
              <a:rPr lang="en-US" dirty="0">
                <a:ea typeface="Calibri" charset="0"/>
                <a:cs typeface="Calibri" charset="0"/>
              </a:rPr>
              <a:t>3 operations: and = </a:t>
            </a:r>
            <a:r>
              <a:rPr lang="en-US" b="1" dirty="0">
                <a:ea typeface="Calibri" charset="0"/>
                <a:cs typeface="Calibri" charset="0"/>
              </a:rPr>
              <a:t>&amp;</a:t>
            </a:r>
            <a:r>
              <a:rPr lang="en-US" dirty="0">
                <a:ea typeface="Calibri" charset="0"/>
                <a:cs typeface="Calibri" charset="0"/>
              </a:rPr>
              <a:t>, or = </a:t>
            </a:r>
            <a:r>
              <a:rPr lang="en-US" b="1" dirty="0">
                <a:ea typeface="Calibri" charset="0"/>
                <a:cs typeface="Calibri" charset="0"/>
              </a:rPr>
              <a:t>|</a:t>
            </a:r>
            <a:r>
              <a:rPr lang="en-US" dirty="0">
                <a:ea typeface="Calibri" charset="0"/>
                <a:cs typeface="Calibri" charset="0"/>
              </a:rPr>
              <a:t>, not (or complement) = </a:t>
            </a:r>
            <a:r>
              <a:rPr lang="en-US" b="1" dirty="0">
                <a:ea typeface="Calibri" charset="0"/>
                <a:cs typeface="Calibri" charset="0"/>
              </a:rPr>
              <a:t>~</a:t>
            </a:r>
          </a:p>
          <a:p>
            <a:pPr lvl="1"/>
            <a:endParaRPr lang="en-US" b="1" dirty="0">
              <a:ea typeface="Calibri" charset="0"/>
              <a:cs typeface="Calibri" charset="0"/>
            </a:endParaRPr>
          </a:p>
        </p:txBody>
      </p:sp>
    </p:spTree>
    <p:extLst>
      <p:ext uri="{BB962C8B-B14F-4D97-AF65-F5344CB8AC3E}">
        <p14:creationId xmlns:p14="http://schemas.microsoft.com/office/powerpoint/2010/main" val="668928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Truncation</a:t>
            </a:r>
          </a:p>
        </p:txBody>
      </p:sp>
      <p:sp>
        <p:nvSpPr>
          <p:cNvPr id="3" name="Content Placeholder 2"/>
          <p:cNvSpPr>
            <a:spLocks noGrp="1"/>
          </p:cNvSpPr>
          <p:nvPr>
            <p:ph idx="1"/>
          </p:nvPr>
        </p:nvSpPr>
        <p:spPr/>
        <p:txBody>
          <a:bodyPr>
            <a:normAutofit fontScale="85000" lnSpcReduction="20000"/>
          </a:bodyPr>
          <a:lstStyle/>
          <a:p>
            <a:r>
              <a:rPr lang="en-US" dirty="0"/>
              <a:t>May want to convert between numeric types of different sizes</a:t>
            </a:r>
          </a:p>
          <a:p>
            <a:pPr lvl="1"/>
            <a:endParaRPr lang="en-US" dirty="0"/>
          </a:p>
          <a:p>
            <a:r>
              <a:rPr lang="en-US" dirty="0"/>
              <a:t>Going from a larger to a smaller number of bits is easy</a:t>
            </a:r>
          </a:p>
          <a:p>
            <a:pPr lvl="1"/>
            <a:r>
              <a:rPr lang="en-US" b="1" i="1" dirty="0"/>
              <a:t>Truncation</a:t>
            </a:r>
            <a:r>
              <a:rPr lang="en-US" dirty="0"/>
              <a:t>: drop bits from the most significant side until we fit</a:t>
            </a:r>
          </a:p>
          <a:p>
            <a:pPr lvl="2"/>
            <a:r>
              <a:rPr lang="en-US" dirty="0"/>
              <a:t>Values that can be represented by both types are preserved!</a:t>
            </a:r>
          </a:p>
          <a:p>
            <a:pPr lvl="3"/>
            <a:r>
              <a:rPr lang="en-US" dirty="0"/>
              <a:t>Including negative values!</a:t>
            </a:r>
          </a:p>
          <a:p>
            <a:pPr lvl="2"/>
            <a:r>
              <a:rPr lang="en-US" dirty="0"/>
              <a:t>Values that can’t be represented by the smaller type are mapped to some that can (modular (= modulo) behavior)</a:t>
            </a:r>
          </a:p>
          <a:p>
            <a:pPr lvl="2"/>
            <a:endParaRPr lang="en-US" dirty="0"/>
          </a:p>
          <a:p>
            <a:r>
              <a:rPr lang="en-US" dirty="0"/>
              <a:t>Example</a:t>
            </a:r>
          </a:p>
          <a:p>
            <a:pPr lvl="1"/>
            <a:r>
              <a:rPr lang="en-US" dirty="0"/>
              <a:t>16 bits → 8 bits: </a:t>
            </a:r>
            <a:r>
              <a:rPr lang="en-US" b="1" dirty="0">
                <a:latin typeface="Courier New" panose="02070309020205020404" pitchFamily="49" charset="0"/>
                <a:cs typeface="Courier New" panose="02070309020205020404" pitchFamily="49" charset="0"/>
              </a:rPr>
              <a:t>10110010 01001000</a:t>
            </a:r>
            <a:r>
              <a:rPr lang="en-US" dirty="0"/>
              <a:t> →</a:t>
            </a:r>
            <a:endParaRPr lang="en-US" b="1" dirty="0">
              <a:latin typeface="Courier New" panose="02070309020205020404" pitchFamily="49" charset="0"/>
              <a:cs typeface="Courier New" panose="02070309020205020404" pitchFamily="49" charset="0"/>
            </a:endParaRPr>
          </a:p>
          <a:p>
            <a:pPr lvl="1"/>
            <a:endParaRPr lang="en-US" dirty="0"/>
          </a:p>
          <a:p>
            <a:pPr lvl="1"/>
            <a:r>
              <a:rPr lang="en-US" dirty="0"/>
              <a:t>Unsigned: 45640</a:t>
            </a:r>
            <a:r>
              <a:rPr lang="en-US" baseline="-25000" dirty="0"/>
              <a:t>10</a:t>
            </a:r>
            <a:r>
              <a:rPr lang="en-US" dirty="0"/>
              <a:t> → 72</a:t>
            </a:r>
            <a:r>
              <a:rPr lang="en-US" baseline="-25000" dirty="0"/>
              <a:t>10</a:t>
            </a:r>
          </a:p>
          <a:p>
            <a:pPr lvl="2"/>
            <a:r>
              <a:rPr lang="en-US" dirty="0"/>
              <a:t>72</a:t>
            </a:r>
            <a:r>
              <a:rPr lang="en-US" baseline="-25000" dirty="0"/>
              <a:t>10</a:t>
            </a:r>
            <a:r>
              <a:rPr lang="en-US" dirty="0"/>
              <a:t> = 45640</a:t>
            </a:r>
            <a:r>
              <a:rPr lang="en-US" baseline="-25000" dirty="0"/>
              <a:t>10</a:t>
            </a:r>
            <a:r>
              <a:rPr lang="en-US" dirty="0"/>
              <a:t> modulo 2</a:t>
            </a:r>
            <a:r>
              <a:rPr lang="en-US" baseline="30000" dirty="0"/>
              <a:t>8</a:t>
            </a:r>
          </a:p>
          <a:p>
            <a:pPr lvl="1"/>
            <a:endParaRPr lang="en-US" dirty="0"/>
          </a:p>
          <a:p>
            <a:pPr lvl="1"/>
            <a:r>
              <a:rPr lang="en-US" dirty="0"/>
              <a:t>Signed: -52664</a:t>
            </a:r>
            <a:r>
              <a:rPr lang="en-US" baseline="-25000" dirty="0"/>
              <a:t>10</a:t>
            </a:r>
            <a:r>
              <a:rPr lang="en-US" dirty="0"/>
              <a:t> → 72</a:t>
            </a:r>
            <a:r>
              <a:rPr lang="en-US" baseline="-25000" dirty="0"/>
              <a:t>10</a:t>
            </a:r>
          </a:p>
          <a:p>
            <a:pPr lvl="2"/>
            <a:r>
              <a:rPr lang="en-US" dirty="0"/>
              <a:t>72</a:t>
            </a:r>
            <a:r>
              <a:rPr lang="en-US" baseline="-25000" dirty="0"/>
              <a:t>10</a:t>
            </a:r>
            <a:r>
              <a:rPr lang="en-US" dirty="0"/>
              <a:t> = -52664</a:t>
            </a:r>
            <a:r>
              <a:rPr lang="en-US" baseline="-25000" dirty="0"/>
              <a:t>10</a:t>
            </a:r>
            <a:r>
              <a:rPr lang="en-US" dirty="0"/>
              <a:t> modulo 2</a:t>
            </a:r>
            <a:r>
              <a:rPr lang="en-US" baseline="30000" dirty="0"/>
              <a:t>8</a:t>
            </a:r>
          </a:p>
        </p:txBody>
      </p:sp>
      <p:cxnSp>
        <p:nvCxnSpPr>
          <p:cNvPr id="5" name="Straight Connector 4">
            <a:extLst>
              <a:ext uri="{FF2B5EF4-FFF2-40B4-BE49-F238E27FC236}">
                <a16:creationId xmlns:a16="http://schemas.microsoft.com/office/drawing/2014/main" id="{7C57A784-1134-564D-B53C-669077A3CD00}"/>
              </a:ext>
            </a:extLst>
          </p:cNvPr>
          <p:cNvCxnSpPr/>
          <p:nvPr/>
        </p:nvCxnSpPr>
        <p:spPr bwMode="auto">
          <a:xfrm flipV="1">
            <a:off x="3231815" y="4206845"/>
            <a:ext cx="1371600" cy="2286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a:extLst>
              <a:ext uri="{FF2B5EF4-FFF2-40B4-BE49-F238E27FC236}">
                <a16:creationId xmlns:a16="http://schemas.microsoft.com/office/drawing/2014/main" id="{9E5B0043-CEA9-C44E-8A77-9DE607FB4844}"/>
              </a:ext>
            </a:extLst>
          </p:cNvPr>
          <p:cNvSpPr txBox="1"/>
          <p:nvPr/>
        </p:nvSpPr>
        <p:spPr>
          <a:xfrm>
            <a:off x="6519749" y="413379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Tree>
    <p:extLst>
      <p:ext uri="{BB962C8B-B14F-4D97-AF65-F5344CB8AC3E}">
        <p14:creationId xmlns:p14="http://schemas.microsoft.com/office/powerpoint/2010/main" val="838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a:t>
            </a:r>
          </a:p>
        </p:txBody>
      </p:sp>
      <p:sp>
        <p:nvSpPr>
          <p:cNvPr id="3" name="Content Placeholder 2"/>
          <p:cNvSpPr>
            <a:spLocks noGrp="1"/>
          </p:cNvSpPr>
          <p:nvPr>
            <p:ph idx="1"/>
          </p:nvPr>
        </p:nvSpPr>
        <p:spPr/>
        <p:txBody>
          <a:bodyPr/>
          <a:lstStyle/>
          <a:p>
            <a:r>
              <a:rPr lang="en-US" dirty="0"/>
              <a:t>Going from smaller to larger: what to do with the “new” bits?</a:t>
            </a:r>
          </a:p>
          <a:p>
            <a:pPr lvl="1"/>
            <a:r>
              <a:rPr lang="en-US" dirty="0"/>
              <a:t>These “new” bits go on the most significant side</a:t>
            </a:r>
          </a:p>
          <a:p>
            <a:pPr lvl="1"/>
            <a:endParaRPr lang="en-US" b="1" dirty="0"/>
          </a:p>
          <a:p>
            <a:r>
              <a:rPr lang="en-US" b="1" dirty="0"/>
              <a:t>Unsigned</a:t>
            </a:r>
            <a:r>
              <a:rPr lang="en-US" dirty="0"/>
              <a:t>: easy, pad with 0s!</a:t>
            </a:r>
          </a:p>
          <a:p>
            <a:pPr lvl="1"/>
            <a:r>
              <a:rPr lang="en-US" dirty="0"/>
              <a:t>Always ok to add 0s on the most significant end: 15213</a:t>
            </a:r>
            <a:r>
              <a:rPr lang="en-US" baseline="-25000" dirty="0"/>
              <a:t>10</a:t>
            </a:r>
            <a:r>
              <a:rPr lang="en-US" dirty="0"/>
              <a:t> = 00015213</a:t>
            </a:r>
            <a:r>
              <a:rPr lang="en-US" baseline="-25000" dirty="0"/>
              <a:t>10</a:t>
            </a:r>
          </a:p>
          <a:p>
            <a:pPr lvl="1"/>
            <a:r>
              <a:rPr lang="en-US" dirty="0"/>
              <a:t>Example: 8 bits → 16 bits: </a:t>
            </a:r>
            <a:r>
              <a:rPr lang="en-US" b="1" dirty="0">
                <a:latin typeface="Courier New" panose="02070309020205020404" pitchFamily="49" charset="0"/>
                <a:cs typeface="Courier New" panose="02070309020205020404" pitchFamily="49" charset="0"/>
              </a:rPr>
              <a:t>01001000</a:t>
            </a:r>
            <a:r>
              <a:rPr lang="en-US" dirty="0"/>
              <a:t> →</a:t>
            </a:r>
            <a:endParaRPr lang="en-US" b="1" dirty="0">
              <a:latin typeface="Courier New" panose="02070309020205020404" pitchFamily="49" charset="0"/>
              <a:cs typeface="Courier New" panose="02070309020205020404" pitchFamily="49" charset="0"/>
            </a:endParaRPr>
          </a:p>
          <a:p>
            <a:pPr lvl="2"/>
            <a:r>
              <a:rPr lang="en-US" dirty="0"/>
              <a:t>72</a:t>
            </a:r>
            <a:r>
              <a:rPr lang="en-US" baseline="-25000" dirty="0"/>
              <a:t>10</a:t>
            </a:r>
            <a:r>
              <a:rPr lang="en-US" dirty="0"/>
              <a:t> = 72</a:t>
            </a:r>
            <a:r>
              <a:rPr lang="en-US" baseline="-25000" dirty="0"/>
              <a:t>10</a:t>
            </a:r>
          </a:p>
          <a:p>
            <a:pPr lvl="1"/>
            <a:r>
              <a:rPr lang="en-US" dirty="0"/>
              <a:t>Value is preserved!</a:t>
            </a:r>
          </a:p>
          <a:p>
            <a:pPr marL="279400" lvl="1" indent="0">
              <a:buNone/>
            </a:pPr>
            <a:endParaRPr lang="en-US" b="1" dirty="0"/>
          </a:p>
          <a:p>
            <a:r>
              <a:rPr lang="en-US" b="1" dirty="0"/>
              <a:t>Signed</a:t>
            </a:r>
            <a:r>
              <a:rPr lang="en-US" dirty="0"/>
              <a:t>: a bit more involved (next slides)</a:t>
            </a:r>
          </a:p>
        </p:txBody>
      </p:sp>
      <p:sp>
        <p:nvSpPr>
          <p:cNvPr id="4" name="TextBox 3">
            <a:extLst>
              <a:ext uri="{FF2B5EF4-FFF2-40B4-BE49-F238E27FC236}">
                <a16:creationId xmlns:a16="http://schemas.microsoft.com/office/drawing/2014/main" id="{132DCBDF-CBBB-FC4C-8FF4-5D55CACC5B25}"/>
              </a:ext>
            </a:extLst>
          </p:cNvPr>
          <p:cNvSpPr txBox="1"/>
          <p:nvPr/>
        </p:nvSpPr>
        <p:spPr>
          <a:xfrm>
            <a:off x="8394700" y="3381345"/>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
        <p:nvSpPr>
          <p:cNvPr id="5" name="TextBox 4">
            <a:extLst>
              <a:ext uri="{FF2B5EF4-FFF2-40B4-BE49-F238E27FC236}">
                <a16:creationId xmlns:a16="http://schemas.microsoft.com/office/drawing/2014/main" id="{3F5C2463-EC75-7D40-A264-804825474C6F}"/>
              </a:ext>
            </a:extLst>
          </p:cNvPr>
          <p:cNvSpPr txBox="1"/>
          <p:nvPr/>
        </p:nvSpPr>
        <p:spPr>
          <a:xfrm>
            <a:off x="6985001" y="337820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00000000</a:t>
            </a:r>
            <a:endParaRPr lang="en-US" sz="2000" dirty="0"/>
          </a:p>
        </p:txBody>
      </p:sp>
    </p:spTree>
    <p:extLst>
      <p:ext uri="{BB962C8B-B14F-4D97-AF65-F5344CB8AC3E}">
        <p14:creationId xmlns:p14="http://schemas.microsoft.com/office/powerpoint/2010/main" val="7649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dirty="0"/>
              <a:t>Sign Extension</a:t>
            </a:r>
          </a:p>
        </p:txBody>
      </p:sp>
      <p:sp>
        <p:nvSpPr>
          <p:cNvPr id="125955" name="Rectangle 3"/>
          <p:cNvSpPr>
            <a:spLocks noGrp="1" noChangeArrowheads="1"/>
          </p:cNvSpPr>
          <p:nvPr>
            <p:ph idx="1"/>
          </p:nvPr>
        </p:nvSpPr>
        <p:spPr/>
        <p:txBody>
          <a:bodyPr vert="horz" lIns="90487" tIns="44450" rIns="90487" bIns="44450" rtlCol="0">
            <a:normAutofit/>
          </a:bodyPr>
          <a:lstStyle/>
          <a:p>
            <a:pPr eaLnBrk="1" hangingPunct="1">
              <a:defRPr/>
            </a:pPr>
            <a:r>
              <a:rPr lang="en-US" dirty="0"/>
              <a:t>Task:</a:t>
            </a:r>
          </a:p>
          <a:p>
            <a:pPr lvl="1" eaLnBrk="1" hangingPunct="1">
              <a:defRPr/>
            </a:pPr>
            <a:r>
              <a:rPr lang="en-US" dirty="0"/>
              <a:t>Given </a:t>
            </a:r>
            <a:r>
              <a:rPr lang="en-US" i="1" dirty="0"/>
              <a:t>w</a:t>
            </a:r>
            <a:r>
              <a:rPr lang="en-US" dirty="0"/>
              <a:t>-bit </a:t>
            </a:r>
            <a:r>
              <a:rPr lang="en-US" b="1" dirty="0"/>
              <a:t>signed</a:t>
            </a:r>
            <a:r>
              <a:rPr lang="en-US" dirty="0"/>
              <a:t> integer </a:t>
            </a:r>
            <a:r>
              <a:rPr lang="en-US" i="1" dirty="0"/>
              <a:t>x</a:t>
            </a:r>
            <a:endParaRPr lang="en-US" dirty="0"/>
          </a:p>
          <a:p>
            <a:pPr lvl="1" eaLnBrk="1" hangingPunct="1">
              <a:defRPr/>
            </a:pPr>
            <a:r>
              <a:rPr lang="en-US" dirty="0"/>
              <a:t>Convert it to </a:t>
            </a:r>
            <a:r>
              <a:rPr lang="en-US" i="1" dirty="0" err="1"/>
              <a:t>w</a:t>
            </a:r>
            <a:r>
              <a:rPr lang="en-US" dirty="0" err="1"/>
              <a:t>+</a:t>
            </a:r>
            <a:r>
              <a:rPr lang="en-US" i="1" dirty="0" err="1"/>
              <a:t>k</a:t>
            </a:r>
            <a:r>
              <a:rPr lang="en-US" dirty="0" err="1"/>
              <a:t>-bit</a:t>
            </a:r>
            <a:r>
              <a:rPr lang="en-US" dirty="0"/>
              <a:t> integer </a:t>
            </a:r>
            <a:r>
              <a:rPr lang="en-US" b="1" i="1" dirty="0"/>
              <a:t>with same value</a:t>
            </a:r>
          </a:p>
          <a:p>
            <a:pPr eaLnBrk="1" hangingPunct="1">
              <a:defRPr/>
            </a:pPr>
            <a:r>
              <a:rPr lang="en-US" dirty="0"/>
              <a:t>Rule:</a:t>
            </a:r>
          </a:p>
          <a:p>
            <a:pPr lvl="1" eaLnBrk="1" hangingPunct="1">
              <a:defRPr/>
            </a:pPr>
            <a:r>
              <a:rPr lang="en-US" dirty="0"/>
              <a:t>Make </a:t>
            </a:r>
            <a:r>
              <a:rPr lang="en-US" i="1" dirty="0"/>
              <a:t>k</a:t>
            </a:r>
            <a:r>
              <a:rPr lang="en-US" dirty="0"/>
              <a:t> copies of sign bit:</a:t>
            </a:r>
          </a:p>
          <a:p>
            <a:pPr lvl="1" eaLnBrk="1" hangingPunct="1">
              <a:defRPr/>
            </a:pPr>
            <a:r>
              <a:rPr lang="en-US" b="0" i="1" dirty="0"/>
              <a:t>X</a:t>
            </a:r>
            <a:r>
              <a:rPr lang="en-US" dirty="0"/>
              <a:t> ‘ =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–2 </a:t>
            </a:r>
            <a:r>
              <a:rPr lang="en-US" dirty="0"/>
              <a:t>,…, </a:t>
            </a:r>
            <a:r>
              <a:rPr lang="en-US" b="0" i="1" dirty="0"/>
              <a:t>x</a:t>
            </a:r>
            <a:r>
              <a:rPr lang="en-US" b="0" baseline="-25000" dirty="0"/>
              <a:t>0</a:t>
            </a:r>
          </a:p>
          <a:p>
            <a:pPr eaLnBrk="1" hangingPunct="1">
              <a:defRPr/>
            </a:pPr>
            <a:endParaRPr lang="en-US" dirty="0"/>
          </a:p>
        </p:txBody>
      </p:sp>
      <p:sp>
        <p:nvSpPr>
          <p:cNvPr id="28676" name="Freeform 4"/>
          <p:cNvSpPr>
            <a:spLocks/>
          </p:cNvSpPr>
          <p:nvPr/>
        </p:nvSpPr>
        <p:spPr bwMode="auto">
          <a:xfrm>
            <a:off x="2223446" y="3871912"/>
            <a:ext cx="1789753"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sz="2400"/>
          </a:p>
        </p:txBody>
      </p:sp>
      <p:sp>
        <p:nvSpPr>
          <p:cNvPr id="28677" name="Rectangle 5"/>
          <p:cNvSpPr>
            <a:spLocks noChangeArrowheads="1"/>
          </p:cNvSpPr>
          <p:nvPr/>
        </p:nvSpPr>
        <p:spPr bwMode="auto">
          <a:xfrm>
            <a:off x="2335555" y="4071938"/>
            <a:ext cx="2469926" cy="582211"/>
          </a:xfrm>
          <a:prstGeom prst="rect">
            <a:avLst/>
          </a:prstGeom>
          <a:noFill/>
          <a:ln w="25400">
            <a:noFill/>
            <a:miter lim="800000"/>
            <a:headEnd/>
            <a:tailEnd/>
          </a:ln>
        </p:spPr>
        <p:txBody>
          <a:bodyPr wrap="none" lIns="90487" tIns="44450" rIns="90487" bIns="44450">
            <a:spAutoFit/>
          </a:bodyPr>
          <a:lstStyle/>
          <a:p>
            <a:pPr>
              <a:lnSpc>
                <a:spcPct val="100000"/>
              </a:lnSpc>
            </a:pPr>
            <a:r>
              <a:rPr lang="en-US" sz="1600" i="1" dirty="0">
                <a:latin typeface="Calibri" pitchFamily="34" charset="0"/>
              </a:rPr>
              <a:t>k</a:t>
            </a:r>
            <a:r>
              <a:rPr lang="en-US" sz="1600" dirty="0">
                <a:latin typeface="Calibri" pitchFamily="34" charset="0"/>
              </a:rPr>
              <a:t> copies of MSB</a:t>
            </a:r>
            <a:br>
              <a:rPr lang="en-US" sz="1600" dirty="0">
                <a:latin typeface="Calibri" pitchFamily="34" charset="0"/>
              </a:rPr>
            </a:br>
            <a:r>
              <a:rPr lang="en-US" sz="1600" dirty="0">
                <a:latin typeface="Calibri" pitchFamily="34" charset="0"/>
              </a:rPr>
              <a:t>(MSB = most significant bit)</a:t>
            </a:r>
          </a:p>
        </p:txBody>
      </p:sp>
      <p:grpSp>
        <p:nvGrpSpPr>
          <p:cNvPr id="2" name="Group 6"/>
          <p:cNvGrpSpPr>
            <a:grpSpLocks/>
          </p:cNvGrpSpPr>
          <p:nvPr/>
        </p:nvGrpSpPr>
        <p:grpSpPr bwMode="auto">
          <a:xfrm>
            <a:off x="5741159" y="3259138"/>
            <a:ext cx="5024443" cy="2913062"/>
            <a:chOff x="1491" y="2104"/>
            <a:chExt cx="3165" cy="1835"/>
          </a:xfrm>
        </p:grpSpPr>
        <p:grpSp>
          <p:nvGrpSpPr>
            <p:cNvPr id="3" name="Group 7"/>
            <p:cNvGrpSpPr>
              <a:grpSpLocks/>
            </p:cNvGrpSpPr>
            <p:nvPr/>
          </p:nvGrpSpPr>
          <p:grpSpPr bwMode="auto">
            <a:xfrm>
              <a:off x="1491" y="2295"/>
              <a:ext cx="3165" cy="1362"/>
              <a:chOff x="1491" y="2295"/>
              <a:chExt cx="3165" cy="1362"/>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a:t>• • •</a:t>
                  </a:r>
                </a:p>
              </p:txBody>
            </p:sp>
          </p:grpSp>
          <p:sp>
            <p:nvSpPr>
              <p:cNvPr id="28687" name="Rectangle 16"/>
              <p:cNvSpPr>
                <a:spLocks noChangeArrowheads="1"/>
              </p:cNvSpPr>
              <p:nvPr/>
            </p:nvSpPr>
            <p:spPr bwMode="auto">
              <a:xfrm>
                <a:off x="2621" y="2295"/>
                <a:ext cx="283"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r>
                  <a:rPr lang="en-US" sz="2400" dirty="0">
                    <a:latin typeface="Times" pitchFamily="18" charset="0"/>
                  </a:rPr>
                  <a:t> </a:t>
                </a:r>
                <a:endParaRPr lang="en-US" sz="2400" dirty="0">
                  <a:latin typeface="Symbol" pitchFamily="18" charset="2"/>
                </a:endParaRPr>
              </a:p>
            </p:txBody>
          </p:sp>
          <p:sp>
            <p:nvSpPr>
              <p:cNvPr id="28688" name="Rectangle 17"/>
              <p:cNvSpPr>
                <a:spLocks noChangeArrowheads="1"/>
              </p:cNvSpPr>
              <p:nvPr/>
            </p:nvSpPr>
            <p:spPr bwMode="auto">
              <a:xfrm>
                <a:off x="1491" y="3366"/>
                <a:ext cx="299"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endParaRPr lang="en-US" sz="2400" dirty="0">
                  <a:latin typeface="Symbol" pitchFamily="18" charset="2"/>
                </a:endParaRP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sz="2400"/>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sz="240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dirty="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700" name="Rectangle 42"/>
              <p:cNvSpPr>
                <a:spLocks noChangeArrowheads="1"/>
              </p:cNvSpPr>
              <p:nvPr/>
            </p:nvSpPr>
            <p:spPr bwMode="auto">
              <a:xfrm>
                <a:off x="2363" y="3120"/>
                <a:ext cx="501" cy="291"/>
              </a:xfrm>
              <a:prstGeom prst="rect">
                <a:avLst/>
              </a:prstGeom>
              <a:noFill/>
              <a:ln w="25400">
                <a:noFill/>
                <a:miter lim="800000"/>
                <a:headEnd/>
                <a:tailEnd/>
              </a:ln>
            </p:spPr>
            <p:txBody>
              <a:bodyPr wrap="none">
                <a:spAutoFit/>
              </a:bodyPr>
              <a:lstStyle/>
              <a:p>
                <a:pPr>
                  <a:lnSpc>
                    <a:spcPct val="100000"/>
                  </a:lnSpc>
                </a:pPr>
                <a:r>
                  <a:rPr lang="en-US" sz="240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1" name="Rectangle 44"/>
            <p:cNvSpPr>
              <a:spLocks noChangeArrowheads="1"/>
            </p:cNvSpPr>
            <p:nvPr/>
          </p:nvSpPr>
          <p:spPr bwMode="auto">
            <a:xfrm>
              <a:off x="3673"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3" name="Rectangle 46"/>
            <p:cNvSpPr>
              <a:spLocks noChangeArrowheads="1"/>
            </p:cNvSpPr>
            <p:nvPr/>
          </p:nvSpPr>
          <p:spPr bwMode="auto">
            <a:xfrm>
              <a:off x="3673"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5" name="Rectangle 48"/>
            <p:cNvSpPr>
              <a:spLocks noChangeArrowheads="1"/>
            </p:cNvSpPr>
            <p:nvPr/>
          </p:nvSpPr>
          <p:spPr bwMode="auto">
            <a:xfrm>
              <a:off x="2184"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k</a:t>
              </a:r>
            </a:p>
          </p:txBody>
        </p:sp>
      </p:grpSp>
    </p:spTree>
    <p:extLst>
      <p:ext uri="{BB962C8B-B14F-4D97-AF65-F5344CB8AC3E}">
        <p14:creationId xmlns:p14="http://schemas.microsoft.com/office/powerpoint/2010/main" val="2181597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dirty="0"/>
              <a:t>Sign </a:t>
            </a:r>
            <a:r>
              <a:rPr lang="en-US"/>
              <a:t>Extension Examples</a:t>
            </a:r>
            <a:endParaRPr lang="en-US" dirty="0"/>
          </a:p>
        </p:txBody>
      </p:sp>
      <p:sp>
        <p:nvSpPr>
          <p:cNvPr id="29699" name="Rectangle 3"/>
          <p:cNvSpPr>
            <a:spLocks noGrp="1" noChangeArrowheads="1"/>
          </p:cNvSpPr>
          <p:nvPr>
            <p:ph idx="1"/>
          </p:nvPr>
        </p:nvSpPr>
        <p:spPr>
          <a:xfrm>
            <a:off x="607595" y="4114797"/>
            <a:ext cx="10972800" cy="2057403"/>
          </a:xfrm>
        </p:spPr>
        <p:txBody>
          <a:bodyPr>
            <a:normAutofit/>
          </a:bodyPr>
          <a:lstStyle/>
          <a:p>
            <a:r>
              <a:rPr lang="en-US" dirty="0"/>
              <a:t>Converting from smaller to larger integer data type</a:t>
            </a:r>
          </a:p>
          <a:p>
            <a:r>
              <a:rPr lang="en-US" dirty="0"/>
              <a:t>C automatically performs sign extension for signed types</a:t>
            </a:r>
          </a:p>
          <a:p>
            <a:pPr lvl="1"/>
            <a:r>
              <a:rPr lang="en-US" dirty="0"/>
              <a:t>If cast changes both sign and size, extends based on </a:t>
            </a:r>
            <a:r>
              <a:rPr lang="en-US" b="1" i="1" dirty="0"/>
              <a:t>source</a:t>
            </a:r>
            <a:r>
              <a:rPr lang="en-US" dirty="0"/>
              <a:t> </a:t>
            </a:r>
            <a:r>
              <a:rPr lang="en-US" dirty="0" err="1"/>
              <a:t>signedness</a:t>
            </a:r>
            <a:endParaRPr lang="en-US" dirty="0"/>
          </a:p>
          <a:p>
            <a:pPr lvl="1"/>
            <a:r>
              <a:rPr lang="en-US" dirty="0"/>
              <a:t>But less confusing to write code that makes the types (and casts) explicit</a:t>
            </a:r>
          </a:p>
        </p:txBody>
      </p:sp>
      <p:sp>
        <p:nvSpPr>
          <p:cNvPr id="29700" name="Text Box 4"/>
          <p:cNvSpPr txBox="1">
            <a:spLocks noChangeArrowheads="1"/>
          </p:cNvSpPr>
          <p:nvPr/>
        </p:nvSpPr>
        <p:spPr bwMode="auto">
          <a:xfrm>
            <a:off x="1052514" y="1017043"/>
            <a:ext cx="4191000" cy="1077218"/>
          </a:xfrm>
          <a:prstGeom prst="rect">
            <a:avLst/>
          </a:prstGeom>
          <a:solidFill>
            <a:srgbClr val="CDF1C5"/>
          </a:solidFill>
          <a:ln w="12700" cmpd="dbl">
            <a:solidFill>
              <a:schemeClr val="tx1"/>
            </a:solidFill>
            <a:miter lim="800000"/>
            <a:headEnd/>
            <a:tailEnd/>
          </a:ln>
        </p:spPr>
        <p:txBody>
          <a:bodyPr>
            <a:spAutoFit/>
          </a:bodyPr>
          <a:lstStyle/>
          <a:p>
            <a:pPr algn="l">
              <a:lnSpc>
                <a:spcPct val="100000"/>
              </a:lnSpc>
            </a:pPr>
            <a:r>
              <a:rPr lang="en-US" sz="1600" b="1" dirty="0">
                <a:latin typeface="Courier New" pitchFamily="49" charset="0"/>
                <a:cs typeface="Courier New" pitchFamily="49" charset="0"/>
              </a:rPr>
              <a:t>  short int x =  15213;</a:t>
            </a:r>
          </a:p>
          <a:p>
            <a:pPr algn="l">
              <a:lnSpc>
                <a:spcPct val="100000"/>
              </a:lnSpc>
            </a:pPr>
            <a:r>
              <a:rPr lang="en-US" sz="1600" b="1" dirty="0">
                <a:latin typeface="Courier New" pitchFamily="49" charset="0"/>
                <a:cs typeface="Courier New" pitchFamily="49" charset="0"/>
              </a:rPr>
              <a:t>  int      ix = (int) x; </a:t>
            </a:r>
          </a:p>
          <a:p>
            <a:pPr algn="l">
              <a:lnSpc>
                <a:spcPct val="100000"/>
              </a:lnSpc>
            </a:pPr>
            <a:r>
              <a:rPr lang="en-US" sz="1600" b="1" dirty="0">
                <a:latin typeface="Courier New" pitchFamily="49" charset="0"/>
                <a:cs typeface="Courier New" pitchFamily="49" charset="0"/>
              </a:rPr>
              <a:t>  short int y = -15213;</a:t>
            </a:r>
          </a:p>
          <a:p>
            <a:pPr algn="l">
              <a:lnSpc>
                <a:spcPct val="100000"/>
              </a:lnSpc>
            </a:pPr>
            <a:r>
              <a:rPr lang="en-US" sz="1600" b="1" dirty="0">
                <a:latin typeface="Courier New" pitchFamily="49" charset="0"/>
                <a:cs typeface="Courier New" pitchFamily="49" charset="0"/>
              </a:rPr>
              <a:t>  int      </a:t>
            </a:r>
            <a:r>
              <a:rPr lang="en-US" sz="1600" b="1" dirty="0" err="1">
                <a:latin typeface="Courier New" pitchFamily="49" charset="0"/>
                <a:cs typeface="Courier New" pitchFamily="49" charset="0"/>
              </a:rPr>
              <a:t>iy</a:t>
            </a:r>
            <a:r>
              <a:rPr lang="en-US" sz="1600" b="1" dirty="0">
                <a:latin typeface="Courier New" pitchFamily="49" charset="0"/>
                <a:cs typeface="Courier New" pitchFamily="49" charset="0"/>
              </a:rPr>
              <a:t> = (int) y;</a:t>
            </a:r>
          </a:p>
        </p:txBody>
      </p:sp>
      <p:sp>
        <p:nvSpPr>
          <p:cNvPr id="29701" name="Rectangle 5"/>
          <p:cNvSpPr>
            <a:spLocks noChangeArrowheads="1"/>
          </p:cNvSpPr>
          <p:nvPr/>
        </p:nvSpPr>
        <p:spPr bwMode="auto">
          <a:xfrm>
            <a:off x="2633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3606801"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5262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1027907" y="2370134"/>
            <a:ext cx="8431213" cy="1427163"/>
            <a:chOff x="224" y="1792"/>
            <a:chExt cx="5311" cy="899"/>
          </a:xfrm>
        </p:grpSpPr>
        <p:sp>
          <p:nvSpPr>
            <p:cNvPr id="29705" name="Rectangle 9"/>
            <p:cNvSpPr>
              <a:spLocks noChangeArrowheads="1"/>
            </p:cNvSpPr>
            <p:nvPr/>
          </p:nvSpPr>
          <p:spPr bwMode="auto">
            <a:xfrm>
              <a:off x="807" y="1808"/>
              <a:ext cx="43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Decimal</a:t>
              </a:r>
              <a:endParaRPr lang="en-US" sz="1600" dirty="0">
                <a:latin typeface="Calibri" charset="0"/>
                <a:ea typeface="Calibri" charset="0"/>
                <a:cs typeface="Calibri" charset="0"/>
              </a:endParaRPr>
            </a:p>
          </p:txBody>
        </p:sp>
        <p:sp>
          <p:nvSpPr>
            <p:cNvPr id="29706" name="Rectangle 10"/>
            <p:cNvSpPr>
              <a:spLocks noChangeArrowheads="1"/>
            </p:cNvSpPr>
            <p:nvPr/>
          </p:nvSpPr>
          <p:spPr bwMode="auto">
            <a:xfrm>
              <a:off x="1725" y="1808"/>
              <a:ext cx="20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Hex</a:t>
              </a:r>
              <a:endParaRPr lang="en-US" sz="1600" dirty="0">
                <a:latin typeface="Calibri" charset="0"/>
                <a:ea typeface="Calibri" charset="0"/>
                <a:cs typeface="Calibri" charset="0"/>
              </a:endParaRPr>
            </a:p>
          </p:txBody>
        </p:sp>
        <p:sp>
          <p:nvSpPr>
            <p:cNvPr id="29707" name="Rectangle 11"/>
            <p:cNvSpPr>
              <a:spLocks noChangeArrowheads="1"/>
            </p:cNvSpPr>
            <p:nvPr/>
          </p:nvSpPr>
          <p:spPr bwMode="auto">
            <a:xfrm>
              <a:off x="3803" y="1808"/>
              <a:ext cx="34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Binary</a:t>
              </a:r>
              <a:endParaRPr lang="en-US" sz="1600" dirty="0">
                <a:latin typeface="Calibri" charset="0"/>
                <a:ea typeface="Calibri" charset="0"/>
                <a:cs typeface="Calibri"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x</a:t>
              </a:r>
              <a:endParaRPr lang="en-US" sz="1600" b="1"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3B 6D</a:t>
              </a:r>
              <a:endParaRPr lang="en-US" sz="1600" b="1"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00111011 01101101</a:t>
              </a:r>
              <a:endParaRPr lang="en-US" sz="1600" b="1"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ix</a:t>
              </a:r>
              <a:endParaRPr lang="en-US" sz="1600" b="1"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 00 3B 6D</a:t>
              </a:r>
              <a:endParaRPr lang="en-US" sz="1600" b="1"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00000000 00000000 00111011 01101101</a:t>
              </a:r>
              <a:endParaRPr lang="en-US" sz="1600" b="1"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y</a:t>
              </a:r>
              <a:endParaRPr lang="en-US" sz="1600" b="1"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C4 93</a:t>
              </a:r>
              <a:endParaRPr lang="en-US" sz="1600" b="1"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11000100 10010011</a:t>
              </a:r>
              <a:endParaRPr lang="en-US" sz="1600" b="1"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8" name="Rectangle 82"/>
            <p:cNvSpPr>
              <a:spLocks noChangeArrowheads="1"/>
            </p:cNvSpPr>
            <p:nvPr/>
          </p:nvSpPr>
          <p:spPr bwMode="auto">
            <a:xfrm>
              <a:off x="276" y="2526"/>
              <a:ext cx="156" cy="155"/>
            </a:xfrm>
            <a:prstGeom prst="rect">
              <a:avLst/>
            </a:prstGeom>
            <a:noFill/>
            <a:ln w="9525">
              <a:noFill/>
              <a:miter lim="800000"/>
              <a:headEnd/>
              <a:tailEnd/>
            </a:ln>
          </p:spPr>
          <p:txBody>
            <a:bodyPr wrap="none" lIns="0" tIns="0" rIns="0" bIns="0">
              <a:spAutoFit/>
            </a:bodyPr>
            <a:lstStyle/>
            <a:p>
              <a:pPr algn="ctr"/>
              <a:r>
                <a:rPr lang="en-US" sz="1600" b="1" dirty="0" err="1">
                  <a:solidFill>
                    <a:srgbClr val="000000"/>
                  </a:solidFill>
                  <a:latin typeface="Courier New" pitchFamily="49" charset="0"/>
                  <a:cs typeface="Courier New" pitchFamily="49" charset="0"/>
                </a:rPr>
                <a:t>iy</a:t>
              </a:r>
              <a:endParaRPr lang="en-US" sz="1600" b="1"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FF </a:t>
              </a:r>
              <a:r>
                <a:rPr lang="en-US" sz="1600" b="1" dirty="0" err="1">
                  <a:solidFill>
                    <a:srgbClr val="000000"/>
                  </a:solidFill>
                  <a:latin typeface="Courier New" pitchFamily="49" charset="0"/>
                  <a:cs typeface="Courier New" pitchFamily="49" charset="0"/>
                </a:rPr>
                <a:t>FF</a:t>
              </a:r>
              <a:r>
                <a:rPr lang="en-US" sz="1600" b="1" dirty="0">
                  <a:solidFill>
                    <a:srgbClr val="000000"/>
                  </a:solidFill>
                  <a:latin typeface="Courier New" pitchFamily="49" charset="0"/>
                  <a:cs typeface="Courier New" pitchFamily="49" charset="0"/>
                </a:rPr>
                <a:t> C4 93</a:t>
              </a:r>
              <a:endParaRPr lang="en-US" sz="1600" b="1"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11111111 11111111 11000100 10010011</a:t>
              </a:r>
              <a:endParaRPr lang="en-US" sz="1600" b="1"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grpSp>
    </p:spTree>
    <p:extLst>
      <p:ext uri="{BB962C8B-B14F-4D97-AF65-F5344CB8AC3E}">
        <p14:creationId xmlns:p14="http://schemas.microsoft.com/office/powerpoint/2010/main" val="376195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5"/>
          <p:cNvSpPr>
            <a:spLocks noGrp="1" noChangeArrowheads="1"/>
          </p:cNvSpPr>
          <p:nvPr>
            <p:ph type="title"/>
          </p:nvPr>
        </p:nvSpPr>
        <p:spPr/>
        <p:txBody>
          <a:bodyPr/>
          <a:lstStyle/>
          <a:p>
            <a:pPr eaLnBrk="1" hangingPunct="1"/>
            <a:r>
              <a:rPr lang="en-US"/>
              <a:t>Justification for sign extension</a:t>
            </a:r>
          </a:p>
        </p:txBody>
      </p:sp>
      <p:sp>
        <p:nvSpPr>
          <p:cNvPr id="7173" name="Rectangle 36"/>
          <p:cNvSpPr>
            <a:spLocks noGrp="1" noChangeArrowheads="1"/>
          </p:cNvSpPr>
          <p:nvPr>
            <p:ph idx="1"/>
          </p:nvPr>
        </p:nvSpPr>
        <p:spPr>
          <a:xfrm>
            <a:off x="607594" y="1143000"/>
            <a:ext cx="11419305" cy="5029200"/>
          </a:xfrm>
        </p:spPr>
        <p:txBody>
          <a:bodyPr>
            <a:normAutofit fontScale="92500"/>
          </a:bodyPr>
          <a:lstStyle/>
          <a:p>
            <a:pPr eaLnBrk="1" hangingPunct="1"/>
            <a:r>
              <a:rPr lang="en-US" sz="2400" dirty="0"/>
              <a:t>Prove correctness by induction on k</a:t>
            </a:r>
          </a:p>
          <a:p>
            <a:pPr lvl="1" eaLnBrk="1" hangingPunct="1"/>
            <a:r>
              <a:rPr lang="en-US" sz="2000" dirty="0"/>
              <a:t>Induction Step: extending by single bit maintains value</a:t>
            </a:r>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lvl="1" eaLnBrk="1" hangingPunct="1"/>
            <a:endParaRPr lang="en-US" sz="2000" dirty="0"/>
          </a:p>
          <a:p>
            <a:pPr marL="279400" lvl="1" indent="0">
              <a:buNone/>
            </a:pPr>
            <a:endParaRPr lang="en-US" sz="2000" dirty="0"/>
          </a:p>
          <a:p>
            <a:r>
              <a:rPr lang="en-US" sz="2400" dirty="0"/>
              <a:t>Look at weight of high-order bits: </a:t>
            </a:r>
          </a:p>
          <a:p>
            <a:pPr lvl="1"/>
            <a:r>
              <a:rPr lang="en-US" dirty="0"/>
              <a:t>X:  -2</a:t>
            </a:r>
            <a:r>
              <a:rPr lang="en-US" baseline="30000" dirty="0"/>
              <a:t>w–1</a:t>
            </a:r>
            <a:r>
              <a:rPr lang="en-US" dirty="0"/>
              <a:t> x</a:t>
            </a:r>
            <a:r>
              <a:rPr lang="en-US" baseline="-25000" dirty="0"/>
              <a:t>w–1 </a:t>
            </a:r>
          </a:p>
          <a:p>
            <a:pPr lvl="1"/>
            <a:r>
              <a:rPr lang="en-US" dirty="0"/>
              <a:t>X’: -2</a:t>
            </a:r>
            <a:r>
              <a:rPr lang="en-US" baseline="30000" dirty="0"/>
              <a:t>w</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x</a:t>
            </a:r>
            <a:r>
              <a:rPr lang="en-US" baseline="-25000" dirty="0"/>
              <a:t>w–1</a:t>
            </a:r>
            <a:r>
              <a:rPr lang="en-US" dirty="0"/>
              <a:t> = (-2</a:t>
            </a:r>
            <a:r>
              <a:rPr lang="en-US" baseline="30000" dirty="0"/>
              <a:t>w-1+1</a:t>
            </a:r>
            <a:r>
              <a:rPr lang="en-US" dirty="0"/>
              <a:t>)</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r>
              <a:rPr lang="en-US" dirty="0"/>
              <a:t> = (-2×2</a:t>
            </a:r>
            <a:r>
              <a:rPr lang="en-US" i="1" baseline="30000" dirty="0"/>
              <a:t>w-1</a:t>
            </a:r>
            <a:r>
              <a:rPr lang="en-US" dirty="0"/>
              <a:t> + 2</a:t>
            </a:r>
            <a:r>
              <a:rPr lang="en-US" i="1" baseline="30000" dirty="0"/>
              <a:t>w-1</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p>
          <a:p>
            <a:pPr lvl="2" eaLnBrk="1" hangingPunct="1"/>
            <a:endParaRPr lang="en-US" sz="1800" baseline="-25000" dirty="0"/>
          </a:p>
        </p:txBody>
      </p:sp>
      <p:grpSp>
        <p:nvGrpSpPr>
          <p:cNvPr id="7174" name="Group 4"/>
          <p:cNvGrpSpPr>
            <a:grpSpLocks/>
          </p:cNvGrpSpPr>
          <p:nvPr/>
        </p:nvGrpSpPr>
        <p:grpSpPr bwMode="auto">
          <a:xfrm>
            <a:off x="6096002" y="2020888"/>
            <a:ext cx="3429001" cy="2805112"/>
            <a:chOff x="2016" y="1576"/>
            <a:chExt cx="2160" cy="1767"/>
          </a:xfrm>
        </p:grpSpPr>
        <p:sp>
          <p:nvSpPr>
            <p:cNvPr id="7175" name="Rectangle 5"/>
            <p:cNvSpPr>
              <a:spLocks noChangeArrowheads="1"/>
            </p:cNvSpPr>
            <p:nvPr/>
          </p:nvSpPr>
          <p:spPr bwMode="auto">
            <a:xfrm>
              <a:off x="2448" y="1872"/>
              <a:ext cx="144" cy="144"/>
            </a:xfrm>
            <a:prstGeom prst="rect">
              <a:avLst/>
            </a:prstGeom>
            <a:solidFill>
              <a:schemeClr val="accent6">
                <a:lumMod val="40000"/>
                <a:lumOff val="60000"/>
              </a:schemeClr>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76" name="Rectangle 6"/>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7" name="Rectangle 7"/>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8" name="Rectangle 8"/>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9" name="Rectangle 9"/>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0" name="Rectangle 10"/>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1" name="Rectangle 11"/>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latin typeface="Courier New" pitchFamily="49" charset="0"/>
                </a:rPr>
                <a:t>• • •</a:t>
              </a:r>
            </a:p>
          </p:txBody>
        </p:sp>
        <p:sp>
          <p:nvSpPr>
            <p:cNvPr id="7182" name="Rectangle 12"/>
            <p:cNvSpPr>
              <a:spLocks noChangeArrowheads="1"/>
            </p:cNvSpPr>
            <p:nvPr/>
          </p:nvSpPr>
          <p:spPr bwMode="auto">
            <a:xfrm>
              <a:off x="2152" y="1816"/>
              <a:ext cx="248" cy="231"/>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r>
                <a:rPr lang="en-US">
                  <a:latin typeface="Times" pitchFamily="18" charset="0"/>
                </a:rPr>
                <a:t> </a:t>
              </a:r>
              <a:endParaRPr lang="en-US">
                <a:latin typeface="Symbol" pitchFamily="18" charset="2"/>
              </a:endParaRPr>
            </a:p>
          </p:txBody>
        </p:sp>
        <p:sp>
          <p:nvSpPr>
            <p:cNvPr id="7183" name="Rectangle 13"/>
            <p:cNvSpPr>
              <a:spLocks noChangeArrowheads="1"/>
            </p:cNvSpPr>
            <p:nvPr/>
          </p:nvSpPr>
          <p:spPr bwMode="auto">
            <a:xfrm>
              <a:off x="2016" y="2863"/>
              <a:ext cx="262" cy="233"/>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endParaRPr lang="en-US">
                <a:latin typeface="Symbol" pitchFamily="18" charset="2"/>
              </a:endParaRPr>
            </a:p>
          </p:txBody>
        </p:sp>
        <p:sp>
          <p:nvSpPr>
            <p:cNvPr id="7184" name="Line 14"/>
            <p:cNvSpPr>
              <a:spLocks noChangeShapeType="1"/>
            </p:cNvSpPr>
            <p:nvPr/>
          </p:nvSpPr>
          <p:spPr bwMode="auto">
            <a:xfrm>
              <a:off x="254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85" name="Line 15"/>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p:spPr>
          <p:txBody>
            <a:bodyPr wrap="none" anchor="ctr"/>
            <a:lstStyle/>
            <a:p>
              <a:endParaRPr lang="en-US"/>
            </a:p>
          </p:txBody>
        </p:sp>
        <p:sp>
          <p:nvSpPr>
            <p:cNvPr id="7186" name="Rectangle 16"/>
            <p:cNvSpPr>
              <a:spLocks noChangeArrowheads="1"/>
            </p:cNvSpPr>
            <p:nvPr/>
          </p:nvSpPr>
          <p:spPr bwMode="auto">
            <a:xfrm>
              <a:off x="2304"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7" name="Rectangle 17"/>
            <p:cNvSpPr>
              <a:spLocks noChangeArrowheads="1"/>
            </p:cNvSpPr>
            <p:nvPr/>
          </p:nvSpPr>
          <p:spPr bwMode="auto">
            <a:xfrm>
              <a:off x="2448"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8" name="Rectangle 1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9" name="Rectangle 1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0" name="Rectangle 2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1" name="Rectangle 2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2" name="Rectangle 2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3" name="Rectangle 2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a:latin typeface="Courier New" pitchFamily="49" charset="0"/>
                </a:rPr>
                <a:t>• • •</a:t>
              </a:r>
            </a:p>
          </p:txBody>
        </p:sp>
        <p:sp>
          <p:nvSpPr>
            <p:cNvPr id="7194" name="Line 24"/>
            <p:cNvSpPr>
              <a:spLocks noChangeShapeType="1"/>
            </p:cNvSpPr>
            <p:nvPr/>
          </p:nvSpPr>
          <p:spPr bwMode="auto">
            <a:xfrm>
              <a:off x="268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5" name="Line 25"/>
            <p:cNvSpPr>
              <a:spLocks noChangeShapeType="1"/>
            </p:cNvSpPr>
            <p:nvPr/>
          </p:nvSpPr>
          <p:spPr bwMode="auto">
            <a:xfrm>
              <a:off x="2832"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6" name="Line 26"/>
            <p:cNvSpPr>
              <a:spLocks noChangeShapeType="1"/>
            </p:cNvSpPr>
            <p:nvPr/>
          </p:nvSpPr>
          <p:spPr bwMode="auto">
            <a:xfrm>
              <a:off x="3840"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7" name="Line 27"/>
            <p:cNvSpPr>
              <a:spLocks noChangeShapeType="1"/>
            </p:cNvSpPr>
            <p:nvPr/>
          </p:nvSpPr>
          <p:spPr bwMode="auto">
            <a:xfrm>
              <a:off x="398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8" name="Line 28"/>
            <p:cNvSpPr>
              <a:spLocks noChangeShapeType="1"/>
            </p:cNvSpPr>
            <p:nvPr/>
          </p:nvSpPr>
          <p:spPr bwMode="auto">
            <a:xfrm>
              <a:off x="412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9" name="Line 29"/>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0" name="Rectangle 30"/>
            <p:cNvSpPr>
              <a:spLocks noChangeArrowheads="1"/>
            </p:cNvSpPr>
            <p:nvPr/>
          </p:nvSpPr>
          <p:spPr bwMode="auto">
            <a:xfrm>
              <a:off x="3216" y="3112"/>
              <a:ext cx="384"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r>
                <a:rPr lang="en-US">
                  <a:latin typeface="Helvetica" pitchFamily="34" charset="0"/>
                </a:rPr>
                <a:t>+1</a:t>
              </a:r>
              <a:endParaRPr lang="en-US" i="1">
                <a:latin typeface="Helvetica" pitchFamily="34" charset="0"/>
              </a:endParaRPr>
            </a:p>
          </p:txBody>
        </p:sp>
        <p:sp>
          <p:nvSpPr>
            <p:cNvPr id="7201" name="Line 31"/>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2" name="Rectangle 32"/>
            <p:cNvSpPr>
              <a:spLocks noChangeArrowheads="1"/>
            </p:cNvSpPr>
            <p:nvPr/>
          </p:nvSpPr>
          <p:spPr bwMode="auto">
            <a:xfrm>
              <a:off x="3216" y="1576"/>
              <a:ext cx="220"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p>
          </p:txBody>
        </p:sp>
      </p:grpSp>
      <p:graphicFrame>
        <p:nvGraphicFramePr>
          <p:cNvPr id="7170" name="Object 5"/>
          <p:cNvGraphicFramePr>
            <a:graphicFrameLocks noChangeAspect="1"/>
          </p:cNvGraphicFramePr>
          <p:nvPr>
            <p:extLst>
              <p:ext uri="{D42A27DB-BD31-4B8C-83A1-F6EECF244321}">
                <p14:modId xmlns:p14="http://schemas.microsoft.com/office/powerpoint/2010/main" val="1511448301"/>
              </p:ext>
            </p:extLst>
          </p:nvPr>
        </p:nvGraphicFramePr>
        <p:xfrm>
          <a:off x="1320800" y="2990850"/>
          <a:ext cx="3733800" cy="666750"/>
        </p:xfrm>
        <a:graphic>
          <a:graphicData uri="http://schemas.openxmlformats.org/presentationml/2006/ole">
            <mc:AlternateContent xmlns:mc="http://schemas.openxmlformats.org/markup-compatibility/2006">
              <mc:Choice xmlns:v="urn:schemas-microsoft-com:vml" Requires="v">
                <p:oleObj name="Equation" r:id="rId3" imgW="3340100" imgH="596900" progId="Equation.3">
                  <p:embed/>
                </p:oleObj>
              </mc:Choice>
              <mc:Fallback>
                <p:oleObj name="Equation" r:id="rId3" imgW="3340100" imgH="596900" progId="Equation.3">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2990850"/>
                        <a:ext cx="3733800" cy="666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7" name="Group 6"/>
          <p:cNvGrpSpPr/>
          <p:nvPr/>
        </p:nvGrpSpPr>
        <p:grpSpPr>
          <a:xfrm>
            <a:off x="5333999" y="2463800"/>
            <a:ext cx="585698" cy="1981200"/>
            <a:chOff x="4062502" y="2286000"/>
            <a:chExt cx="585698" cy="1981200"/>
          </a:xfrm>
        </p:grpSpPr>
        <p:cxnSp>
          <p:nvCxnSpPr>
            <p:cNvPr id="3" name="Straight Arrow Connector 2"/>
            <p:cNvCxnSpPr/>
            <p:nvPr/>
          </p:nvCxnSpPr>
          <p:spPr bwMode="auto">
            <a:xfrm>
              <a:off x="4648200"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 name="TextBox 5"/>
            <p:cNvSpPr txBox="1"/>
            <p:nvPr/>
          </p:nvSpPr>
          <p:spPr>
            <a:xfrm rot="16200000">
              <a:off x="3436914" y="2950064"/>
              <a:ext cx="1835952" cy="584775"/>
            </a:xfrm>
            <a:prstGeom prst="rect">
              <a:avLst/>
            </a:prstGeom>
            <a:noFill/>
          </p:spPr>
          <p:txBody>
            <a:bodyPr wrap="none" rtlCol="0">
              <a:spAutoFit/>
            </a:bodyPr>
            <a:lstStyle/>
            <a:p>
              <a:r>
                <a:rPr lang="en-US" sz="3200" dirty="0">
                  <a:solidFill>
                    <a:srgbClr val="FF0000"/>
                  </a:solidFill>
                  <a:latin typeface="Calibri"/>
                  <a:cs typeface="Calibri"/>
                </a:rPr>
                <a:t>extending</a:t>
              </a:r>
            </a:p>
          </p:txBody>
        </p:sp>
      </p:grpSp>
      <p:grpSp>
        <p:nvGrpSpPr>
          <p:cNvPr id="8" name="Group 7"/>
          <p:cNvGrpSpPr/>
          <p:nvPr/>
        </p:nvGrpSpPr>
        <p:grpSpPr>
          <a:xfrm>
            <a:off x="9677400" y="2463800"/>
            <a:ext cx="584776" cy="1981200"/>
            <a:chOff x="8483024" y="2286000"/>
            <a:chExt cx="584776" cy="1981200"/>
          </a:xfrm>
        </p:grpSpPr>
        <p:cxnSp>
          <p:nvCxnSpPr>
            <p:cNvPr id="36" name="Straight Arrow Connector 35"/>
            <p:cNvCxnSpPr/>
            <p:nvPr/>
          </p:nvCxnSpPr>
          <p:spPr bwMode="auto">
            <a:xfrm flipV="1">
              <a:off x="8559223"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0" name="TextBox 39"/>
            <p:cNvSpPr txBox="1"/>
            <p:nvPr/>
          </p:nvSpPr>
          <p:spPr>
            <a:xfrm rot="16200000">
              <a:off x="7823468" y="3022868"/>
              <a:ext cx="1903887" cy="584776"/>
            </a:xfrm>
            <a:prstGeom prst="rect">
              <a:avLst/>
            </a:prstGeom>
            <a:noFill/>
          </p:spPr>
          <p:txBody>
            <a:bodyPr wrap="none" rtlCol="0">
              <a:spAutoFit/>
            </a:bodyPr>
            <a:lstStyle/>
            <a:p>
              <a:r>
                <a:rPr lang="en-US" sz="3200" dirty="0">
                  <a:solidFill>
                    <a:srgbClr val="FF0000"/>
                  </a:solidFill>
                  <a:latin typeface="Calibri"/>
                  <a:cs typeface="Calibri"/>
                </a:rPr>
                <a:t>truncating</a:t>
              </a:r>
            </a:p>
          </p:txBody>
        </p:sp>
      </p:grpSp>
    </p:spTree>
    <p:extLst>
      <p:ext uri="{BB962C8B-B14F-4D97-AF65-F5344CB8AC3E}">
        <p14:creationId xmlns:p14="http://schemas.microsoft.com/office/powerpoint/2010/main" val="1256518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dirty="0"/>
              <a:t>Encoding</a:t>
            </a:r>
          </a:p>
          <a:p>
            <a:r>
              <a:rPr lang="en-US"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6595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37D4-B679-4D94-8492-5937822648D5}"/>
              </a:ext>
            </a:extLst>
          </p:cNvPr>
          <p:cNvSpPr>
            <a:spLocks noGrp="1"/>
          </p:cNvSpPr>
          <p:nvPr>
            <p:ph type="title"/>
          </p:nvPr>
        </p:nvSpPr>
        <p:spPr/>
        <p:txBody>
          <a:bodyPr/>
          <a:lstStyle/>
          <a:p>
            <a:r>
              <a:rPr lang="en-US" dirty="0"/>
              <a:t>Performing Boolean algebra</a:t>
            </a:r>
          </a:p>
        </p:txBody>
      </p:sp>
      <p:sp>
        <p:nvSpPr>
          <p:cNvPr id="3" name="Content Placeholder 2">
            <a:extLst>
              <a:ext uri="{FF2B5EF4-FFF2-40B4-BE49-F238E27FC236}">
                <a16:creationId xmlns:a16="http://schemas.microsoft.com/office/drawing/2014/main" id="{169F6F7A-2964-4604-93DB-A09C7B91BBC9}"/>
              </a:ext>
            </a:extLst>
          </p:cNvPr>
          <p:cNvSpPr>
            <a:spLocks noGrp="1"/>
          </p:cNvSpPr>
          <p:nvPr>
            <p:ph idx="1"/>
          </p:nvPr>
        </p:nvSpPr>
        <p:spPr/>
        <p:txBody>
          <a:bodyPr/>
          <a:lstStyle/>
          <a:p>
            <a:r>
              <a:rPr lang="en-US" b="1" dirty="0">
                <a:latin typeface="Calibri" charset="0"/>
                <a:ea typeface="Calibri" charset="0"/>
                <a:cs typeface="Calibri" charset="0"/>
              </a:rPr>
              <a:t>Follow the rules for each operation to compute results</a:t>
            </a:r>
          </a:p>
          <a:p>
            <a:pPr lvl="1"/>
            <a:r>
              <a:rPr lang="en-US" dirty="0">
                <a:ea typeface="Calibri" charset="0"/>
                <a:cs typeface="Calibri" charset="0"/>
              </a:rPr>
              <a:t>Rules are the like those you know from programming</a:t>
            </a:r>
          </a:p>
          <a:p>
            <a:endParaRPr lang="en-US" dirty="0"/>
          </a:p>
          <a:p>
            <a:pPr lvl="1"/>
            <a:r>
              <a:rPr lang="en-US" dirty="0"/>
              <a:t>OR: |	AND: &amp;	NOT: ~	1: True	0: False</a:t>
            </a:r>
          </a:p>
        </p:txBody>
      </p:sp>
      <p:sp>
        <p:nvSpPr>
          <p:cNvPr id="4" name="Slide Number Placeholder 3">
            <a:extLst>
              <a:ext uri="{FF2B5EF4-FFF2-40B4-BE49-F238E27FC236}">
                <a16:creationId xmlns:a16="http://schemas.microsoft.com/office/drawing/2014/main" id="{E30FFCC0-912C-4D87-AE47-2E81014C5512}"/>
              </a:ext>
            </a:extLst>
          </p:cNvPr>
          <p:cNvSpPr>
            <a:spLocks noGrp="1"/>
          </p:cNvSpPr>
          <p:nvPr>
            <p:ph type="sldNum" sz="quarter" idx="12"/>
          </p:nvPr>
        </p:nvSpPr>
        <p:spPr/>
        <p:txBody>
          <a:bodyPr/>
          <a:lstStyle/>
          <a:p>
            <a:fld id="{0778C724-3839-4D76-A707-B4C23905D055}" type="slidenum">
              <a:rPr lang="en-US" smtClean="0"/>
              <a:t>6</a:t>
            </a:fld>
            <a:endParaRPr lang="en-US"/>
          </a:p>
        </p:txBody>
      </p:sp>
      <p:sp>
        <p:nvSpPr>
          <p:cNvPr id="5" name="TextBox 4">
            <a:extLst>
              <a:ext uri="{FF2B5EF4-FFF2-40B4-BE49-F238E27FC236}">
                <a16:creationId xmlns:a16="http://schemas.microsoft.com/office/drawing/2014/main" id="{0521F92D-4CB9-4317-AC8E-CA7107EF3647}"/>
              </a:ext>
            </a:extLst>
          </p:cNvPr>
          <p:cNvSpPr txBox="1"/>
          <p:nvPr/>
        </p:nvSpPr>
        <p:spPr>
          <a:xfrm>
            <a:off x="1568450" y="3966062"/>
            <a:ext cx="1847850" cy="553998"/>
          </a:xfrm>
          <a:prstGeom prst="rect">
            <a:avLst/>
          </a:prstGeom>
          <a:noFill/>
        </p:spPr>
        <p:txBody>
          <a:bodyPr wrap="square" rtlCol="0">
            <a:spAutoFit/>
          </a:bodyPr>
          <a:lstStyle/>
          <a:p>
            <a:r>
              <a:rPr lang="en-US" sz="3000" dirty="0">
                <a:latin typeface="Calibri" charset="0"/>
                <a:ea typeface="Calibri" charset="0"/>
                <a:cs typeface="Calibri" charset="0"/>
              </a:rPr>
              <a:t>(1 | 0) &amp; 0</a:t>
            </a:r>
          </a:p>
        </p:txBody>
      </p:sp>
      <p:sp>
        <p:nvSpPr>
          <p:cNvPr id="6" name="TextBox 5">
            <a:extLst>
              <a:ext uri="{FF2B5EF4-FFF2-40B4-BE49-F238E27FC236}">
                <a16:creationId xmlns:a16="http://schemas.microsoft.com/office/drawing/2014/main" id="{1BB94A99-045A-478E-A266-6F84729CEB57}"/>
              </a:ext>
            </a:extLst>
          </p:cNvPr>
          <p:cNvSpPr txBox="1"/>
          <p:nvPr/>
        </p:nvSpPr>
        <p:spPr>
          <a:xfrm>
            <a:off x="4711700" y="3966062"/>
            <a:ext cx="1066800" cy="553998"/>
          </a:xfrm>
          <a:prstGeom prst="rect">
            <a:avLst/>
          </a:prstGeom>
          <a:noFill/>
        </p:spPr>
        <p:txBody>
          <a:bodyPr wrap="square" rtlCol="0">
            <a:spAutoFit/>
          </a:bodyPr>
          <a:lstStyle/>
          <a:p>
            <a:r>
              <a:rPr lang="en-US" sz="3000" dirty="0">
                <a:latin typeface="Calibri" charset="0"/>
                <a:ea typeface="Calibri" charset="0"/>
                <a:cs typeface="Calibri" charset="0"/>
              </a:rPr>
              <a:t>1 &amp; 0</a:t>
            </a:r>
          </a:p>
        </p:txBody>
      </p:sp>
      <p:sp>
        <p:nvSpPr>
          <p:cNvPr id="7" name="TextBox 6">
            <a:extLst>
              <a:ext uri="{FF2B5EF4-FFF2-40B4-BE49-F238E27FC236}">
                <a16:creationId xmlns:a16="http://schemas.microsoft.com/office/drawing/2014/main" id="{E19BB902-984C-473D-8BD9-4E0DB1D7B327}"/>
              </a:ext>
            </a:extLst>
          </p:cNvPr>
          <p:cNvSpPr txBox="1"/>
          <p:nvPr/>
        </p:nvSpPr>
        <p:spPr>
          <a:xfrm>
            <a:off x="6845300" y="3966062"/>
            <a:ext cx="762000" cy="553998"/>
          </a:xfrm>
          <a:prstGeom prst="rect">
            <a:avLst/>
          </a:prstGeom>
          <a:noFill/>
        </p:spPr>
        <p:txBody>
          <a:bodyPr wrap="square" rtlCol="0">
            <a:spAutoFit/>
          </a:bodyPr>
          <a:lstStyle/>
          <a:p>
            <a:r>
              <a:rPr lang="en-US" sz="3000" dirty="0">
                <a:latin typeface="Calibri" charset="0"/>
                <a:ea typeface="Calibri" charset="0"/>
                <a:cs typeface="Calibri" charset="0"/>
              </a:rPr>
              <a:t>0</a:t>
            </a:r>
          </a:p>
        </p:txBody>
      </p:sp>
      <p:sp>
        <p:nvSpPr>
          <p:cNvPr id="8" name="TextBox 7">
            <a:extLst>
              <a:ext uri="{FF2B5EF4-FFF2-40B4-BE49-F238E27FC236}">
                <a16:creationId xmlns:a16="http://schemas.microsoft.com/office/drawing/2014/main" id="{A2720867-6629-44D6-944E-0AB1B8C9AA46}"/>
              </a:ext>
            </a:extLst>
          </p:cNvPr>
          <p:cNvSpPr txBox="1"/>
          <p:nvPr/>
        </p:nvSpPr>
        <p:spPr>
          <a:xfrm>
            <a:off x="1193800" y="5207630"/>
            <a:ext cx="3019424" cy="553998"/>
          </a:xfrm>
          <a:prstGeom prst="rect">
            <a:avLst/>
          </a:prstGeom>
          <a:noFill/>
        </p:spPr>
        <p:txBody>
          <a:bodyPr wrap="square" rtlCol="0">
            <a:spAutoFit/>
          </a:bodyPr>
          <a:lstStyle/>
          <a:p>
            <a:r>
              <a:rPr lang="en-US" sz="3000" dirty="0">
                <a:latin typeface="Calibri" charset="0"/>
                <a:ea typeface="Calibri" charset="0"/>
                <a:cs typeface="Calibri" charset="0"/>
              </a:rPr>
              <a:t>(1 &amp; 1) &amp; ~(0 | 0)</a:t>
            </a:r>
          </a:p>
        </p:txBody>
      </p:sp>
      <p:sp>
        <p:nvSpPr>
          <p:cNvPr id="9" name="TextBox 8">
            <a:extLst>
              <a:ext uri="{FF2B5EF4-FFF2-40B4-BE49-F238E27FC236}">
                <a16:creationId xmlns:a16="http://schemas.microsoft.com/office/drawing/2014/main" id="{74C859D0-CB6C-46DF-B914-811B007AEEF3}"/>
              </a:ext>
            </a:extLst>
          </p:cNvPr>
          <p:cNvSpPr txBox="1"/>
          <p:nvPr/>
        </p:nvSpPr>
        <p:spPr>
          <a:xfrm>
            <a:off x="4670425" y="5207630"/>
            <a:ext cx="1538287" cy="553998"/>
          </a:xfrm>
          <a:prstGeom prst="rect">
            <a:avLst/>
          </a:prstGeom>
          <a:noFill/>
        </p:spPr>
        <p:txBody>
          <a:bodyPr wrap="square" rtlCol="0">
            <a:spAutoFit/>
          </a:bodyPr>
          <a:lstStyle/>
          <a:p>
            <a:r>
              <a:rPr lang="en-US" sz="3000" dirty="0">
                <a:latin typeface="Calibri" charset="0"/>
                <a:ea typeface="Calibri" charset="0"/>
                <a:cs typeface="Calibri" charset="0"/>
              </a:rPr>
              <a:t>1 &amp; ~(0)</a:t>
            </a:r>
          </a:p>
        </p:txBody>
      </p:sp>
      <p:sp>
        <p:nvSpPr>
          <p:cNvPr id="10" name="TextBox 9">
            <a:extLst>
              <a:ext uri="{FF2B5EF4-FFF2-40B4-BE49-F238E27FC236}">
                <a16:creationId xmlns:a16="http://schemas.microsoft.com/office/drawing/2014/main" id="{E0B84D76-A8A8-4B07-8A6B-E658F2F977AF}"/>
              </a:ext>
            </a:extLst>
          </p:cNvPr>
          <p:cNvSpPr txBox="1"/>
          <p:nvPr/>
        </p:nvSpPr>
        <p:spPr>
          <a:xfrm>
            <a:off x="6692106" y="5207630"/>
            <a:ext cx="1085850" cy="553998"/>
          </a:xfrm>
          <a:prstGeom prst="rect">
            <a:avLst/>
          </a:prstGeom>
          <a:noFill/>
        </p:spPr>
        <p:txBody>
          <a:bodyPr wrap="square" rtlCol="0">
            <a:spAutoFit/>
          </a:bodyPr>
          <a:lstStyle/>
          <a:p>
            <a:r>
              <a:rPr lang="en-US" sz="3000" dirty="0">
                <a:latin typeface="Calibri" charset="0"/>
                <a:ea typeface="Calibri" charset="0"/>
                <a:cs typeface="Calibri" charset="0"/>
              </a:rPr>
              <a:t>1 &amp; 1</a:t>
            </a:r>
          </a:p>
        </p:txBody>
      </p:sp>
      <p:sp>
        <p:nvSpPr>
          <p:cNvPr id="11" name="TextBox 10">
            <a:extLst>
              <a:ext uri="{FF2B5EF4-FFF2-40B4-BE49-F238E27FC236}">
                <a16:creationId xmlns:a16="http://schemas.microsoft.com/office/drawing/2014/main" id="{9F5223E4-390F-4AE1-907F-390B269099F0}"/>
              </a:ext>
            </a:extLst>
          </p:cNvPr>
          <p:cNvSpPr txBox="1"/>
          <p:nvPr/>
        </p:nvSpPr>
        <p:spPr>
          <a:xfrm>
            <a:off x="8966200" y="5207630"/>
            <a:ext cx="1162050" cy="553998"/>
          </a:xfrm>
          <a:prstGeom prst="rect">
            <a:avLst/>
          </a:prstGeom>
          <a:noFill/>
        </p:spPr>
        <p:txBody>
          <a:bodyPr wrap="square" rtlCol="0">
            <a:spAutoFit/>
          </a:bodyPr>
          <a:lstStyle/>
          <a:p>
            <a:r>
              <a:rPr lang="en-US" sz="3000" dirty="0">
                <a:latin typeface="Calibri" charset="0"/>
                <a:ea typeface="Calibri" charset="0"/>
                <a:cs typeface="Calibri" charset="0"/>
              </a:rPr>
              <a:t>1</a:t>
            </a:r>
          </a:p>
        </p:txBody>
      </p:sp>
      <p:cxnSp>
        <p:nvCxnSpPr>
          <p:cNvPr id="12" name="Straight Arrow Connector 11">
            <a:extLst>
              <a:ext uri="{FF2B5EF4-FFF2-40B4-BE49-F238E27FC236}">
                <a16:creationId xmlns:a16="http://schemas.microsoft.com/office/drawing/2014/main" id="{F0838858-B833-4104-82EB-4F07897197F1}"/>
              </a:ext>
            </a:extLst>
          </p:cNvPr>
          <p:cNvCxnSpPr>
            <a:stCxn id="5" idx="3"/>
            <a:endCxn id="6" idx="1"/>
          </p:cNvCxnSpPr>
          <p:nvPr/>
        </p:nvCxnSpPr>
        <p:spPr bwMode="auto">
          <a:xfrm>
            <a:off x="3416300" y="4243061"/>
            <a:ext cx="1295400" cy="0"/>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DC8D6664-0B77-47E8-B481-AB17C9FB2452}"/>
              </a:ext>
            </a:extLst>
          </p:cNvPr>
          <p:cNvCxnSpPr>
            <a:stCxn id="6" idx="3"/>
            <a:endCxn id="7" idx="1"/>
          </p:cNvCxnSpPr>
          <p:nvPr/>
        </p:nvCxnSpPr>
        <p:spPr bwMode="auto">
          <a:xfrm>
            <a:off x="5778500" y="4243061"/>
            <a:ext cx="1066800" cy="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90F5F0DC-22F0-41DA-9265-A8193EDD2096}"/>
              </a:ext>
            </a:extLst>
          </p:cNvPr>
          <p:cNvCxnSpPr>
            <a:stCxn id="8" idx="3"/>
            <a:endCxn id="9" idx="1"/>
          </p:cNvCxnSpPr>
          <p:nvPr/>
        </p:nvCxnSpPr>
        <p:spPr bwMode="auto">
          <a:xfrm>
            <a:off x="4213224" y="5484629"/>
            <a:ext cx="457201" cy="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C8F9204D-AD4C-4166-91D1-439BA9544975}"/>
              </a:ext>
            </a:extLst>
          </p:cNvPr>
          <p:cNvCxnSpPr>
            <a:stCxn id="9" idx="3"/>
            <a:endCxn id="10" idx="1"/>
          </p:cNvCxnSpPr>
          <p:nvPr/>
        </p:nvCxnSpPr>
        <p:spPr bwMode="auto">
          <a:xfrm>
            <a:off x="6208712" y="5484629"/>
            <a:ext cx="483394" cy="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6EB1E0DD-679B-437A-BF35-8DBCC6C617CC}"/>
              </a:ext>
            </a:extLst>
          </p:cNvPr>
          <p:cNvCxnSpPr>
            <a:stCxn id="10" idx="3"/>
          </p:cNvCxnSpPr>
          <p:nvPr/>
        </p:nvCxnSpPr>
        <p:spPr bwMode="auto">
          <a:xfrm>
            <a:off x="7777956" y="5484629"/>
            <a:ext cx="1188244" cy="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02115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073C-1799-42A8-AFD5-8746DB9D1BC1}"/>
              </a:ext>
            </a:extLst>
          </p:cNvPr>
          <p:cNvSpPr>
            <a:spLocks noGrp="1"/>
          </p:cNvSpPr>
          <p:nvPr>
            <p:ph type="title"/>
          </p:nvPr>
        </p:nvSpPr>
        <p:spPr/>
        <p:txBody>
          <a:bodyPr/>
          <a:lstStyle/>
          <a:p>
            <a:r>
              <a:rPr lang="en-US" dirty="0"/>
              <a:t>Truth tables for Boolean algebra</a:t>
            </a:r>
          </a:p>
        </p:txBody>
      </p:sp>
      <p:sp>
        <p:nvSpPr>
          <p:cNvPr id="3" name="Content Placeholder 2">
            <a:extLst>
              <a:ext uri="{FF2B5EF4-FFF2-40B4-BE49-F238E27FC236}">
                <a16:creationId xmlns:a16="http://schemas.microsoft.com/office/drawing/2014/main" id="{B1AD806B-A542-4113-A1AA-2DB25B180923}"/>
              </a:ext>
            </a:extLst>
          </p:cNvPr>
          <p:cNvSpPr>
            <a:spLocks noGrp="1"/>
          </p:cNvSpPr>
          <p:nvPr>
            <p:ph idx="1"/>
          </p:nvPr>
        </p:nvSpPr>
        <p:spPr/>
        <p:txBody>
          <a:bodyPr/>
          <a:lstStyle/>
          <a:p>
            <a:r>
              <a:rPr lang="en-US" dirty="0"/>
              <a:t>For each possible value of each input, what is the output</a:t>
            </a:r>
          </a:p>
          <a:p>
            <a:pPr lvl="1"/>
            <a:r>
              <a:rPr lang="en-US" dirty="0"/>
              <a:t>Column for each input</a:t>
            </a:r>
          </a:p>
          <a:p>
            <a:pPr lvl="1"/>
            <a:r>
              <a:rPr lang="en-US" dirty="0"/>
              <a:t>Column for the output operation</a:t>
            </a:r>
          </a:p>
        </p:txBody>
      </p:sp>
      <p:sp>
        <p:nvSpPr>
          <p:cNvPr id="4" name="Slide Number Placeholder 3">
            <a:extLst>
              <a:ext uri="{FF2B5EF4-FFF2-40B4-BE49-F238E27FC236}">
                <a16:creationId xmlns:a16="http://schemas.microsoft.com/office/drawing/2014/main" id="{0571EE8D-6482-474A-8F52-83A1D0EBA97A}"/>
              </a:ext>
            </a:extLst>
          </p:cNvPr>
          <p:cNvSpPr>
            <a:spLocks noGrp="1"/>
          </p:cNvSpPr>
          <p:nvPr>
            <p:ph type="sldNum" sz="quarter" idx="12"/>
          </p:nvPr>
        </p:nvSpPr>
        <p:spPr/>
        <p:txBody>
          <a:bodyPr/>
          <a:lstStyle/>
          <a:p>
            <a:fld id="{0778C724-3839-4D76-A707-B4C23905D055}" type="slidenum">
              <a:rPr lang="en-US" smtClean="0"/>
              <a:t>7</a:t>
            </a:fld>
            <a:endParaRPr lang="en-US"/>
          </a:p>
        </p:txBody>
      </p:sp>
      <p:graphicFrame>
        <p:nvGraphicFramePr>
          <p:cNvPr id="5" name="Table 5">
            <a:extLst>
              <a:ext uri="{FF2B5EF4-FFF2-40B4-BE49-F238E27FC236}">
                <a16:creationId xmlns:a16="http://schemas.microsoft.com/office/drawing/2014/main" id="{17062A33-6E0B-4B01-ACDF-DD4B5EC8F14F}"/>
              </a:ext>
            </a:extLst>
          </p:cNvPr>
          <p:cNvGraphicFramePr>
            <a:graphicFrameLocks noGrp="1"/>
          </p:cNvGraphicFramePr>
          <p:nvPr>
            <p:extLst>
              <p:ext uri="{D42A27DB-BD31-4B8C-83A1-F6EECF244321}">
                <p14:modId xmlns:p14="http://schemas.microsoft.com/office/powerpoint/2010/main" val="3616227508"/>
              </p:ext>
            </p:extLst>
          </p:nvPr>
        </p:nvGraphicFramePr>
        <p:xfrm>
          <a:off x="7721601" y="3429000"/>
          <a:ext cx="2146300" cy="2743200"/>
        </p:xfrm>
        <a:graphic>
          <a:graphicData uri="http://schemas.openxmlformats.org/drawingml/2006/table">
            <a:tbl>
              <a:tblPr>
                <a:tableStyleId>{2D5ABB26-0587-4C30-8999-92F81FD0307C}</a:tableStyleId>
              </a:tblPr>
              <a:tblGrid>
                <a:gridCol w="635940">
                  <a:extLst>
                    <a:ext uri="{9D8B030D-6E8A-4147-A177-3AD203B41FA5}">
                      <a16:colId xmlns:a16="http://schemas.microsoft.com/office/drawing/2014/main" val="324365316"/>
                    </a:ext>
                  </a:extLst>
                </a:gridCol>
                <a:gridCol w="494359">
                  <a:extLst>
                    <a:ext uri="{9D8B030D-6E8A-4147-A177-3AD203B41FA5}">
                      <a16:colId xmlns:a16="http://schemas.microsoft.com/office/drawing/2014/main" val="53167449"/>
                    </a:ext>
                  </a:extLst>
                </a:gridCol>
                <a:gridCol w="1016001">
                  <a:extLst>
                    <a:ext uri="{9D8B030D-6E8A-4147-A177-3AD203B41FA5}">
                      <a16:colId xmlns:a16="http://schemas.microsoft.com/office/drawing/2014/main" val="288598948"/>
                    </a:ext>
                  </a:extLst>
                </a:gridCol>
              </a:tblGrid>
              <a:tr h="414161">
                <a:tc gridSpan="3">
                  <a:txBody>
                    <a:bodyPr/>
                    <a:lstStyle/>
                    <a:p>
                      <a:pPr algn="ctr"/>
                      <a:r>
                        <a:rPr lang="en-US" sz="2400" b="1" dirty="0"/>
                        <a:t>A &amp;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 &amp; 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graphicFrame>
        <p:nvGraphicFramePr>
          <p:cNvPr id="6" name="Table 5">
            <a:extLst>
              <a:ext uri="{FF2B5EF4-FFF2-40B4-BE49-F238E27FC236}">
                <a16:creationId xmlns:a16="http://schemas.microsoft.com/office/drawing/2014/main" id="{F9866A4B-EB6F-420F-B7E1-03E0EF2F9224}"/>
              </a:ext>
            </a:extLst>
          </p:cNvPr>
          <p:cNvGraphicFramePr>
            <a:graphicFrameLocks noGrp="1"/>
          </p:cNvGraphicFramePr>
          <p:nvPr>
            <p:extLst>
              <p:ext uri="{D42A27DB-BD31-4B8C-83A1-F6EECF244321}">
                <p14:modId xmlns:p14="http://schemas.microsoft.com/office/powerpoint/2010/main" val="3058706357"/>
              </p:ext>
            </p:extLst>
          </p:nvPr>
        </p:nvGraphicFramePr>
        <p:xfrm>
          <a:off x="4980407" y="3429000"/>
          <a:ext cx="2057399" cy="2743200"/>
        </p:xfrm>
        <a:graphic>
          <a:graphicData uri="http://schemas.openxmlformats.org/drawingml/2006/table">
            <a:tbl>
              <a:tblPr>
                <a:tableStyleId>{2D5ABB26-0587-4C30-8999-92F81FD0307C}</a:tableStyleId>
              </a:tblPr>
              <a:tblGrid>
                <a:gridCol w="609599">
                  <a:extLst>
                    <a:ext uri="{9D8B030D-6E8A-4147-A177-3AD203B41FA5}">
                      <a16:colId xmlns:a16="http://schemas.microsoft.com/office/drawing/2014/main" val="324365316"/>
                    </a:ext>
                  </a:extLst>
                </a:gridCol>
                <a:gridCol w="576943">
                  <a:extLst>
                    <a:ext uri="{9D8B030D-6E8A-4147-A177-3AD203B41FA5}">
                      <a16:colId xmlns:a16="http://schemas.microsoft.com/office/drawing/2014/main" val="53167449"/>
                    </a:ext>
                  </a:extLst>
                </a:gridCol>
                <a:gridCol w="870857">
                  <a:extLst>
                    <a:ext uri="{9D8B030D-6E8A-4147-A177-3AD203B41FA5}">
                      <a16:colId xmlns:a16="http://schemas.microsoft.com/office/drawing/2014/main" val="288598948"/>
                    </a:ext>
                  </a:extLst>
                </a:gridCol>
              </a:tblGrid>
              <a:tr h="414161">
                <a:tc gridSpan="3">
                  <a:txBody>
                    <a:bodyPr/>
                    <a:lstStyle/>
                    <a:p>
                      <a:pPr algn="ctr"/>
                      <a:r>
                        <a:rPr lang="en-US" sz="2400" b="1" dirty="0"/>
                        <a:t>A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 | 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graphicFrame>
        <p:nvGraphicFramePr>
          <p:cNvPr id="7" name="Table 6">
            <a:extLst>
              <a:ext uri="{FF2B5EF4-FFF2-40B4-BE49-F238E27FC236}">
                <a16:creationId xmlns:a16="http://schemas.microsoft.com/office/drawing/2014/main" id="{724BF0BB-A140-4F7A-9FE5-4B88B657E289}"/>
              </a:ext>
            </a:extLst>
          </p:cNvPr>
          <p:cNvGraphicFramePr>
            <a:graphicFrameLocks noGrp="1"/>
          </p:cNvGraphicFramePr>
          <p:nvPr>
            <p:extLst>
              <p:ext uri="{D42A27DB-BD31-4B8C-83A1-F6EECF244321}">
                <p14:modId xmlns:p14="http://schemas.microsoft.com/office/powerpoint/2010/main" val="3819296486"/>
              </p:ext>
            </p:extLst>
          </p:nvPr>
        </p:nvGraphicFramePr>
        <p:xfrm>
          <a:off x="2039451" y="3429000"/>
          <a:ext cx="1480456" cy="1828800"/>
        </p:xfrm>
        <a:graphic>
          <a:graphicData uri="http://schemas.openxmlformats.org/drawingml/2006/table">
            <a:tbl>
              <a:tblPr>
                <a:tableStyleId>{2D5ABB26-0587-4C30-8999-92F81FD0307C}</a:tableStyleId>
              </a:tblPr>
              <a:tblGrid>
                <a:gridCol w="609599">
                  <a:extLst>
                    <a:ext uri="{9D8B030D-6E8A-4147-A177-3AD203B41FA5}">
                      <a16:colId xmlns:a16="http://schemas.microsoft.com/office/drawing/2014/main" val="324365316"/>
                    </a:ext>
                  </a:extLst>
                </a:gridCol>
                <a:gridCol w="870857">
                  <a:extLst>
                    <a:ext uri="{9D8B030D-6E8A-4147-A177-3AD203B41FA5}">
                      <a16:colId xmlns:a16="http://schemas.microsoft.com/office/drawing/2014/main" val="288598948"/>
                    </a:ext>
                  </a:extLst>
                </a:gridCol>
              </a:tblGrid>
              <a:tr h="414161">
                <a:tc gridSpan="2">
                  <a:txBody>
                    <a:bodyPr/>
                    <a:lstStyle/>
                    <a:p>
                      <a:pPr algn="ctr"/>
                      <a:r>
                        <a:rPr lang="en-US" sz="2400" b="1" dirty="0"/>
                        <a:t>~A</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bl>
          </a:graphicData>
        </a:graphic>
      </p:graphicFrame>
    </p:spTree>
    <p:extLst>
      <p:ext uri="{BB962C8B-B14F-4D97-AF65-F5344CB8AC3E}">
        <p14:creationId xmlns:p14="http://schemas.microsoft.com/office/powerpoint/2010/main" val="295552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020F-B3A9-4783-A398-8B7F8FA8961D}"/>
              </a:ext>
            </a:extLst>
          </p:cNvPr>
          <p:cNvSpPr>
            <a:spLocks noGrp="1"/>
          </p:cNvSpPr>
          <p:nvPr>
            <p:ph type="title"/>
          </p:nvPr>
        </p:nvSpPr>
        <p:spPr/>
        <p:txBody>
          <a:bodyPr/>
          <a:lstStyle/>
          <a:p>
            <a:r>
              <a:rPr lang="en-US" dirty="0"/>
              <a:t>De Morgan’s Law</a:t>
            </a:r>
          </a:p>
        </p:txBody>
      </p:sp>
      <p:sp>
        <p:nvSpPr>
          <p:cNvPr id="3" name="Content Placeholder 2">
            <a:extLst>
              <a:ext uri="{FF2B5EF4-FFF2-40B4-BE49-F238E27FC236}">
                <a16:creationId xmlns:a16="http://schemas.microsoft.com/office/drawing/2014/main" id="{AB64B905-D0F5-4320-AC5E-0D43494A8D97}"/>
              </a:ext>
            </a:extLst>
          </p:cNvPr>
          <p:cNvSpPr>
            <a:spLocks noGrp="1"/>
          </p:cNvSpPr>
          <p:nvPr>
            <p:ph idx="1"/>
          </p:nvPr>
        </p:nvSpPr>
        <p:spPr/>
        <p:txBody>
          <a:bodyPr/>
          <a:lstStyle/>
          <a:p>
            <a:r>
              <a:rPr lang="en-US" dirty="0"/>
              <a:t>We can express Boolean operators in terms of the others</a:t>
            </a:r>
          </a:p>
          <a:p>
            <a:endParaRPr lang="en-US" dirty="0"/>
          </a:p>
          <a:p>
            <a:r>
              <a:rPr lang="en-US" dirty="0"/>
              <a:t>De Morgan’s laws: swap &amp; and |</a:t>
            </a:r>
          </a:p>
          <a:p>
            <a:pPr lvl="1"/>
            <a:endParaRPr lang="en-US" dirty="0"/>
          </a:p>
          <a:p>
            <a:pPr lvl="1"/>
            <a:r>
              <a:rPr lang="en-US" dirty="0"/>
              <a:t>A &amp; B = ~(~A | ~B)</a:t>
            </a:r>
          </a:p>
          <a:p>
            <a:pPr lvl="2"/>
            <a:r>
              <a:rPr lang="en-US" dirty="0"/>
              <a:t>(neither A nor B is false)</a:t>
            </a:r>
          </a:p>
          <a:p>
            <a:pPr lvl="1"/>
            <a:endParaRPr lang="en-US" dirty="0"/>
          </a:p>
          <a:p>
            <a:pPr lvl="1"/>
            <a:r>
              <a:rPr lang="en-US" dirty="0"/>
              <a:t>A | B = ~(~A &amp; ~B)</a:t>
            </a:r>
          </a:p>
          <a:p>
            <a:pPr lvl="2"/>
            <a:r>
              <a:rPr lang="en-US" dirty="0"/>
              <a:t>(A and B are not both false)</a:t>
            </a:r>
          </a:p>
          <a:p>
            <a:pPr lvl="2"/>
            <a:endParaRPr lang="en-US" dirty="0"/>
          </a:p>
          <a:p>
            <a:pPr lvl="1"/>
            <a:r>
              <a:rPr lang="en-US" dirty="0"/>
              <a:t>Useful for simplifying logical statements</a:t>
            </a:r>
          </a:p>
        </p:txBody>
      </p:sp>
      <p:sp>
        <p:nvSpPr>
          <p:cNvPr id="4" name="Slide Number Placeholder 3">
            <a:extLst>
              <a:ext uri="{FF2B5EF4-FFF2-40B4-BE49-F238E27FC236}">
                <a16:creationId xmlns:a16="http://schemas.microsoft.com/office/drawing/2014/main" id="{FDE6D305-FDD5-46E3-93AB-F2FB845E6E86}"/>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329355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D8F1-7E6D-4EED-BE90-5188BEC54B10}"/>
              </a:ext>
            </a:extLst>
          </p:cNvPr>
          <p:cNvSpPr>
            <a:spLocks noGrp="1"/>
          </p:cNvSpPr>
          <p:nvPr>
            <p:ph type="title"/>
          </p:nvPr>
        </p:nvSpPr>
        <p:spPr/>
        <p:txBody>
          <a:bodyPr/>
          <a:lstStyle/>
          <a:p>
            <a:r>
              <a:rPr lang="en-US" dirty="0"/>
              <a:t>Exclusive Or</a:t>
            </a:r>
          </a:p>
        </p:txBody>
      </p:sp>
      <p:sp>
        <p:nvSpPr>
          <p:cNvPr id="3" name="Content Placeholder 2">
            <a:extLst>
              <a:ext uri="{FF2B5EF4-FFF2-40B4-BE49-F238E27FC236}">
                <a16:creationId xmlns:a16="http://schemas.microsoft.com/office/drawing/2014/main" id="{141DED93-E4FB-4DB0-9D2F-22D7FD8B57D7}"/>
              </a:ext>
            </a:extLst>
          </p:cNvPr>
          <p:cNvSpPr>
            <a:spLocks noGrp="1"/>
          </p:cNvSpPr>
          <p:nvPr>
            <p:ph idx="1"/>
          </p:nvPr>
        </p:nvSpPr>
        <p:spPr>
          <a:xfrm>
            <a:off x="3771899" y="1143000"/>
            <a:ext cx="7808495" cy="5029200"/>
          </a:xfrm>
        </p:spPr>
        <p:txBody>
          <a:bodyPr>
            <a:normAutofit fontScale="92500" lnSpcReduction="10000"/>
          </a:bodyPr>
          <a:lstStyle/>
          <a:p>
            <a:r>
              <a:rPr lang="en-US" dirty="0"/>
              <a:t>Some operations aren’t available as C logical operators</a:t>
            </a:r>
          </a:p>
          <a:p>
            <a:pPr lvl="1"/>
            <a:r>
              <a:rPr lang="en-US" dirty="0" err="1"/>
              <a:t>Xor</a:t>
            </a:r>
            <a:r>
              <a:rPr lang="en-US" dirty="0"/>
              <a:t> ^ - either A or B, but not both</a:t>
            </a:r>
          </a:p>
          <a:p>
            <a:pPr lvl="1"/>
            <a:endParaRPr lang="en-US" dirty="0"/>
          </a:p>
          <a:p>
            <a:r>
              <a:rPr lang="en-US" dirty="0"/>
              <a:t>We can build </a:t>
            </a:r>
            <a:r>
              <a:rPr lang="en-US" dirty="0" err="1"/>
              <a:t>Xor</a:t>
            </a:r>
            <a:r>
              <a:rPr lang="en-US" dirty="0"/>
              <a:t> out of &amp;, |, and ~</a:t>
            </a:r>
          </a:p>
          <a:p>
            <a:pPr lvl="1"/>
            <a:endParaRPr lang="en-US" dirty="0"/>
          </a:p>
          <a:p>
            <a:pPr lvl="1"/>
            <a:r>
              <a:rPr lang="en-US" dirty="0"/>
              <a:t>A^B = (~A &amp; B) | (A &amp; ~B)</a:t>
            </a:r>
          </a:p>
          <a:p>
            <a:pPr lvl="2"/>
            <a:r>
              <a:rPr lang="en-US" dirty="0"/>
              <a:t>(exactly one of A and B is true)</a:t>
            </a:r>
          </a:p>
          <a:p>
            <a:pPr lvl="2"/>
            <a:endParaRPr lang="en-US" dirty="0"/>
          </a:p>
          <a:p>
            <a:pPr lvl="1"/>
            <a:r>
              <a:rPr lang="en-US" dirty="0"/>
              <a:t>A^B = (A | B) &amp; ~(A &amp; B)</a:t>
            </a:r>
          </a:p>
          <a:p>
            <a:pPr lvl="2"/>
            <a:r>
              <a:rPr lang="en-US" dirty="0"/>
              <a:t>(either is true but not both are true)</a:t>
            </a:r>
          </a:p>
          <a:p>
            <a:pPr lvl="1"/>
            <a:endParaRPr lang="en-US" dirty="0"/>
          </a:p>
          <a:p>
            <a:pPr lvl="1"/>
            <a:r>
              <a:rPr lang="en-US" dirty="0"/>
              <a:t>The two definitions are equivalent</a:t>
            </a:r>
          </a:p>
          <a:p>
            <a:pPr lvl="2"/>
            <a:r>
              <a:rPr lang="en-US" dirty="0"/>
              <a:t>Produce the same Truth Table</a:t>
            </a:r>
          </a:p>
          <a:p>
            <a:endParaRPr lang="en-US" dirty="0"/>
          </a:p>
        </p:txBody>
      </p:sp>
      <p:sp>
        <p:nvSpPr>
          <p:cNvPr id="4" name="Slide Number Placeholder 3">
            <a:extLst>
              <a:ext uri="{FF2B5EF4-FFF2-40B4-BE49-F238E27FC236}">
                <a16:creationId xmlns:a16="http://schemas.microsoft.com/office/drawing/2014/main" id="{43A01798-A57D-4D1F-B66A-E03301D6F899}"/>
              </a:ext>
            </a:extLst>
          </p:cNvPr>
          <p:cNvSpPr>
            <a:spLocks noGrp="1"/>
          </p:cNvSpPr>
          <p:nvPr>
            <p:ph type="sldNum" sz="quarter" idx="12"/>
          </p:nvPr>
        </p:nvSpPr>
        <p:spPr/>
        <p:txBody>
          <a:bodyPr/>
          <a:lstStyle/>
          <a:p>
            <a:fld id="{0778C724-3839-4D76-A707-B4C23905D055}" type="slidenum">
              <a:rPr lang="en-US" smtClean="0"/>
              <a:t>9</a:t>
            </a:fld>
            <a:endParaRPr lang="en-US"/>
          </a:p>
        </p:txBody>
      </p:sp>
      <p:graphicFrame>
        <p:nvGraphicFramePr>
          <p:cNvPr id="5" name="Table 4">
            <a:extLst>
              <a:ext uri="{FF2B5EF4-FFF2-40B4-BE49-F238E27FC236}">
                <a16:creationId xmlns:a16="http://schemas.microsoft.com/office/drawing/2014/main" id="{004E0186-45F4-41AE-A20C-4CDF7BC62C64}"/>
              </a:ext>
            </a:extLst>
          </p:cNvPr>
          <p:cNvGraphicFramePr>
            <a:graphicFrameLocks noGrp="1"/>
          </p:cNvGraphicFramePr>
          <p:nvPr>
            <p:extLst>
              <p:ext uri="{D42A27DB-BD31-4B8C-83A1-F6EECF244321}">
                <p14:modId xmlns:p14="http://schemas.microsoft.com/office/powerpoint/2010/main" val="2148380337"/>
              </p:ext>
            </p:extLst>
          </p:nvPr>
        </p:nvGraphicFramePr>
        <p:xfrm>
          <a:off x="992607" y="1244600"/>
          <a:ext cx="2372893" cy="2743200"/>
        </p:xfrm>
        <a:graphic>
          <a:graphicData uri="http://schemas.openxmlformats.org/drawingml/2006/table">
            <a:tbl>
              <a:tblPr>
                <a:tableStyleId>{2D5ABB26-0587-4C30-8999-92F81FD0307C}</a:tableStyleId>
              </a:tblPr>
              <a:tblGrid>
                <a:gridCol w="703079">
                  <a:extLst>
                    <a:ext uri="{9D8B030D-6E8A-4147-A177-3AD203B41FA5}">
                      <a16:colId xmlns:a16="http://schemas.microsoft.com/office/drawing/2014/main" val="324365316"/>
                    </a:ext>
                  </a:extLst>
                </a:gridCol>
                <a:gridCol w="665415">
                  <a:extLst>
                    <a:ext uri="{9D8B030D-6E8A-4147-A177-3AD203B41FA5}">
                      <a16:colId xmlns:a16="http://schemas.microsoft.com/office/drawing/2014/main" val="53167449"/>
                    </a:ext>
                  </a:extLst>
                </a:gridCol>
                <a:gridCol w="1004399">
                  <a:extLst>
                    <a:ext uri="{9D8B030D-6E8A-4147-A177-3AD203B41FA5}">
                      <a16:colId xmlns:a16="http://schemas.microsoft.com/office/drawing/2014/main" val="288598948"/>
                    </a:ext>
                  </a:extLst>
                </a:gridCol>
              </a:tblGrid>
              <a:tr h="414161">
                <a:tc gridSpan="3">
                  <a:txBody>
                    <a:bodyPr/>
                    <a:lstStyle/>
                    <a:p>
                      <a:pPr algn="ctr"/>
                      <a:r>
                        <a:rPr lang="en-US" sz="2400" b="1" dirty="0"/>
                        <a:t>A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 ^ 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spTree>
    <p:extLst>
      <p:ext uri="{BB962C8B-B14F-4D97-AF65-F5344CB8AC3E}">
        <p14:creationId xmlns:p14="http://schemas.microsoft.com/office/powerpoint/2010/main" val="569391826"/>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1627</TotalTime>
  <Words>4539</Words>
  <Application>Microsoft Office PowerPoint</Application>
  <PresentationFormat>Widescreen</PresentationFormat>
  <Paragraphs>1037</Paragraphs>
  <Slides>55</Slides>
  <Notes>16</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73" baseType="lpstr">
      <vt:lpstr>apple color emoji</vt:lpstr>
      <vt:lpstr>Arial</vt:lpstr>
      <vt:lpstr>Arial Narrow</vt:lpstr>
      <vt:lpstr>Arial Narrow Bold</vt:lpstr>
      <vt:lpstr>Calibri</vt:lpstr>
      <vt:lpstr>Courier New</vt:lpstr>
      <vt:lpstr>Courier New Bold</vt:lpstr>
      <vt:lpstr>Gill Sans</vt:lpstr>
      <vt:lpstr>Helvetica</vt:lpstr>
      <vt:lpstr>Monaco</vt:lpstr>
      <vt:lpstr>Symbol</vt:lpstr>
      <vt:lpstr>Tahoma</vt:lpstr>
      <vt:lpstr>Times</vt:lpstr>
      <vt:lpstr>Wingdings</vt:lpstr>
      <vt:lpstr>Wingdings 2</vt:lpstr>
      <vt:lpstr>Class Slides</vt:lpstr>
      <vt:lpstr>Equation</vt:lpstr>
      <vt:lpstr>Document</vt:lpstr>
      <vt:lpstr>Lecture 02 Integer Representations</vt:lpstr>
      <vt:lpstr>Announcements</vt:lpstr>
      <vt:lpstr>Today’s Goals</vt:lpstr>
      <vt:lpstr>Outline</vt:lpstr>
      <vt:lpstr>Boolean algebra</vt:lpstr>
      <vt:lpstr>Performing Boolean algebra</vt:lpstr>
      <vt:lpstr>Truth tables for Boolean algebra</vt:lpstr>
      <vt:lpstr>De Morgan’s Law</vt:lpstr>
      <vt:lpstr>Exclusive Or</vt:lpstr>
      <vt:lpstr>Generalized Boolean algebra</vt:lpstr>
      <vt:lpstr>Warning: bitwise operations are NOT logical operations</vt:lpstr>
      <vt:lpstr>Practice problem</vt:lpstr>
      <vt:lpstr>Practice problem</vt:lpstr>
      <vt:lpstr>Outline</vt:lpstr>
      <vt:lpstr>Byte-oriented memory organization</vt:lpstr>
      <vt:lpstr>Most/least significant bits/bytes</vt:lpstr>
      <vt:lpstr>Addressing and byte ordering</vt:lpstr>
      <vt:lpstr>There isn’t always one correct answer</vt:lpstr>
      <vt:lpstr>1. Data organization in memory</vt:lpstr>
      <vt:lpstr>2. Byte ordering</vt:lpstr>
      <vt:lpstr>Outline</vt:lpstr>
      <vt:lpstr>What do bits and bytes mean in a system?</vt:lpstr>
      <vt:lpstr>Encoding characters: ASCII</vt:lpstr>
      <vt:lpstr>Encoding strings (The C way)</vt:lpstr>
      <vt:lpstr>Open Question + Break</vt:lpstr>
      <vt:lpstr>Open Question + Break</vt:lpstr>
      <vt:lpstr>Outline</vt:lpstr>
      <vt:lpstr>Integer types in C</vt:lpstr>
      <vt:lpstr>Sizes of C types are system dependent</vt:lpstr>
      <vt:lpstr>Expressing C types in bits</vt:lpstr>
      <vt:lpstr>Unsigned integer encoding</vt:lpstr>
      <vt:lpstr>Bounds of unsigned integers</vt:lpstr>
      <vt:lpstr>Attempting signed encoding</vt:lpstr>
      <vt:lpstr>Two’s complement encoding</vt:lpstr>
      <vt:lpstr>Two’s complement examples</vt:lpstr>
      <vt:lpstr>Interpreting binary signed values</vt:lpstr>
      <vt:lpstr>Bounds of two’s complement integers</vt:lpstr>
      <vt:lpstr>Ranges for different bit amounts</vt:lpstr>
      <vt:lpstr>Unsigned &amp; Signed Numeric Values</vt:lpstr>
      <vt:lpstr>Practice + Break</vt:lpstr>
      <vt:lpstr>Practice + Break</vt:lpstr>
      <vt:lpstr>Outline</vt:lpstr>
      <vt:lpstr>Casting signed to unsigned</vt:lpstr>
      <vt:lpstr>Mapping Signed  Unsigned (4 bits)</vt:lpstr>
      <vt:lpstr>Signed vs Unsigned in C</vt:lpstr>
      <vt:lpstr>Code Security Example</vt:lpstr>
      <vt:lpstr>Typical Usage</vt:lpstr>
      <vt:lpstr>Malicious Usage</vt:lpstr>
      <vt:lpstr>Outline</vt:lpstr>
      <vt:lpstr>Truncation</vt:lpstr>
      <vt:lpstr>Extension</vt:lpstr>
      <vt:lpstr>Sign Extension</vt:lpstr>
      <vt:lpstr>Sign Extension Examples</vt:lpstr>
      <vt:lpstr>Justification for sign extension</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Integer Representations</dc:title>
  <dc:creator>Branden Ghena</dc:creator>
  <cp:lastModifiedBy>Branden Ghena</cp:lastModifiedBy>
  <cp:revision>50</cp:revision>
  <dcterms:created xsi:type="dcterms:W3CDTF">2021-04-05T17:21:45Z</dcterms:created>
  <dcterms:modified xsi:type="dcterms:W3CDTF">2021-04-06T20:29:59Z</dcterms:modified>
</cp:coreProperties>
</file>