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264" r:id="rId3"/>
    <p:sldId id="384" r:id="rId4"/>
    <p:sldId id="348" r:id="rId5"/>
    <p:sldId id="483" r:id="rId6"/>
    <p:sldId id="484" r:id="rId7"/>
    <p:sldId id="383" r:id="rId8"/>
    <p:sldId id="414" r:id="rId9"/>
    <p:sldId id="378" r:id="rId10"/>
    <p:sldId id="488" r:id="rId11"/>
    <p:sldId id="489" r:id="rId12"/>
    <p:sldId id="490" r:id="rId13"/>
    <p:sldId id="491" r:id="rId14"/>
    <p:sldId id="379" r:id="rId15"/>
    <p:sldId id="492" r:id="rId16"/>
    <p:sldId id="486" r:id="rId17"/>
    <p:sldId id="513" r:id="rId18"/>
    <p:sldId id="412" r:id="rId19"/>
    <p:sldId id="386" r:id="rId20"/>
    <p:sldId id="493" r:id="rId21"/>
    <p:sldId id="495" r:id="rId22"/>
    <p:sldId id="514" r:id="rId23"/>
    <p:sldId id="469" r:id="rId24"/>
    <p:sldId id="468" r:id="rId25"/>
    <p:sldId id="496" r:id="rId26"/>
    <p:sldId id="515" r:id="rId27"/>
    <p:sldId id="497" r:id="rId28"/>
    <p:sldId id="498" r:id="rId29"/>
    <p:sldId id="500" r:id="rId30"/>
    <p:sldId id="388" r:id="rId31"/>
    <p:sldId id="516" r:id="rId32"/>
    <p:sldId id="501" r:id="rId33"/>
    <p:sldId id="481" r:id="rId34"/>
    <p:sldId id="503" r:id="rId35"/>
    <p:sldId id="502" r:id="rId36"/>
    <p:sldId id="504" r:id="rId37"/>
    <p:sldId id="499" r:id="rId38"/>
    <p:sldId id="511" r:id="rId39"/>
    <p:sldId id="512" r:id="rId40"/>
    <p:sldId id="517" r:id="rId41"/>
    <p:sldId id="505" r:id="rId42"/>
    <p:sldId id="417" r:id="rId43"/>
    <p:sldId id="418" r:id="rId44"/>
    <p:sldId id="419" r:id="rId45"/>
    <p:sldId id="42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84"/>
          </p14:sldIdLst>
        </p14:section>
        <p14:section name="Addition" id="{B55B8E8C-5EAB-4A1E-A4E9-AE5E896E46FA}">
          <p14:sldIdLst>
            <p14:sldId id="348"/>
            <p14:sldId id="483"/>
            <p14:sldId id="484"/>
            <p14:sldId id="383"/>
            <p14:sldId id="414"/>
            <p14:sldId id="378"/>
            <p14:sldId id="488"/>
            <p14:sldId id="489"/>
            <p14:sldId id="490"/>
            <p14:sldId id="491"/>
            <p14:sldId id="379"/>
            <p14:sldId id="492"/>
            <p14:sldId id="486"/>
          </p14:sldIdLst>
        </p14:section>
        <p14:section name="Negation and Subtraction" id="{C7185A8C-E012-41B5-891F-D9AA31ED1CAF}">
          <p14:sldIdLst>
            <p14:sldId id="513"/>
            <p14:sldId id="412"/>
            <p14:sldId id="386"/>
            <p14:sldId id="493"/>
            <p14:sldId id="495"/>
          </p14:sldIdLst>
        </p14:section>
        <p14:section name="Shifting" id="{79E5B344-CEF7-466B-BDB9-50FA84B4500D}">
          <p14:sldIdLst>
            <p14:sldId id="514"/>
            <p14:sldId id="469"/>
            <p14:sldId id="468"/>
            <p14:sldId id="496"/>
          </p14:sldIdLst>
        </p14:section>
        <p14:section name="Multiplication" id="{55EB867E-DF41-454E-BCAF-156C879E7AFB}">
          <p14:sldIdLst>
            <p14:sldId id="515"/>
            <p14:sldId id="497"/>
            <p14:sldId id="498"/>
            <p14:sldId id="500"/>
            <p14:sldId id="388"/>
          </p14:sldIdLst>
        </p14:section>
        <p14:section name="Shifting Optimizations" id="{61B9DDB1-495F-4351-80C0-EF2E93D20216}">
          <p14:sldIdLst>
            <p14:sldId id="516"/>
            <p14:sldId id="501"/>
            <p14:sldId id="481"/>
            <p14:sldId id="503"/>
            <p14:sldId id="502"/>
            <p14:sldId id="504"/>
            <p14:sldId id="499"/>
            <p14:sldId id="511"/>
            <p14:sldId id="512"/>
          </p14:sldIdLst>
        </p14:section>
        <p14:section name="Wrapup" id="{29A7F866-9DA9-446B-8359-CE426CB89C7A}">
          <p14:sldIdLst>
            <p14:sldId id="517"/>
          </p14:sldIdLst>
        </p14:section>
        <p14:section name="Bonus: Divide with Shift" id="{701538F8-7AC0-40A7-AF65-4C1ED728DD91}">
          <p14:sldIdLst>
            <p14:sldId id="50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33451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90AADC63-DEC2-4B0B-96EE-A5A4DD0A166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23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24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5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75011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9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E08BE647-F120-47A1-B0C2-A1C6C41B7B8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8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6FA036C8-4B3D-4BD7-817B-C0C394FF1A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165104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D947A968-1C39-42F2-976F-04254573FB7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Ceiling </a:t>
            </a:r>
            <a:r>
              <a:rPr lang="en-US"/>
              <a:t>(x / y</a:t>
            </a:r>
            <a:r>
              <a:rPr lang="en-US" dirty="0"/>
              <a:t>)</a:t>
            </a:r>
            <a:r>
              <a:rPr lang="en-US" baseline="0" dirty="0"/>
              <a:t> = floor </a:t>
            </a:r>
            <a:r>
              <a:rPr lang="en-US" baseline="0"/>
              <a:t>(x + y - 1) /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C00A706B-4A8E-4D6A-A4CB-87CCC11E943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87380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w-bit two’s complement sum of two numbers has the exact</a:t>
            </a:r>
            <a:r>
              <a:rPr lang="en-US" baseline="0" dirty="0"/>
              <a:t> same bit-level representation as the unsigned sum; most computers use the same machine instruction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11302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488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987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7749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A6F748C6-9CBD-4828-B5E9-62981A761447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8C2-F267-4DCA-974C-07E0221C40E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8AE-6CA2-4A8E-8D9F-6BEEB21C231E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CE4-1F2F-469E-ACE5-BD4C0EC4C7EC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3FA-A744-4557-BF93-E0F82D012C38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699BF4-0E98-4DB3-BFCA-91176CBF41E6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6432C3-925E-49E4-A5E9-053676294DB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Integer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example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Same addition method as unsigned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-2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40813" y="2890391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  </a:t>
            </a:r>
            <a:r>
              <a:rPr lang="en-US" sz="3200" dirty="0">
                <a:cs typeface="Courier New" panose="02070309020205020404" pitchFamily="49" charset="0"/>
              </a:rPr>
              <a:t>(-8 + 3 = -5)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  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21440" y="3891629"/>
            <a:ext cx="55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sz="3200" dirty="0">
                <a:cs typeface="Courier New" panose="02070309020205020404" pitchFamily="49" charset="0"/>
              </a:rPr>
              <a:t>(-8 + 6 = -2)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4952800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465227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13086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766448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04197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21441" y="3903821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9A84C-770E-45C2-A3E3-6049295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negative and positive numbers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sometimes makes signed addition work!</a:t>
            </a:r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-3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0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Drop the carry bit</a:t>
            </a:r>
          </a:p>
          <a:p>
            <a:pPr lvl="2"/>
            <a:r>
              <a:rPr lang="en-US" dirty="0"/>
              <a:t>Number is what we expect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4426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	</a:t>
            </a:r>
            <a:r>
              <a:rPr lang="en-US" sz="3200" dirty="0">
                <a:cs typeface="Courier New" panose="02070309020205020404" pitchFamily="49" charset="0"/>
              </a:rPr>
              <a:t>(-8 + 5 = -3)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	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8" y="3685472"/>
            <a:ext cx="500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85C68-D9B3-46A9-9DB1-C9B4E9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can still happen in signed addition though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-8</a:t>
            </a:r>
            <a:r>
              <a:rPr lang="en-US" b="1" baseline="-25000" dirty="0"/>
              <a:t>10</a:t>
            </a:r>
            <a:r>
              <a:rPr lang="en-US" b="1" dirty="0"/>
              <a:t>   </a:t>
            </a:r>
            <a:r>
              <a:rPr lang="en-US" dirty="0"/>
              <a:t>(+8 is too big to fit)</a:t>
            </a:r>
          </a:p>
          <a:p>
            <a:pPr lvl="1"/>
            <a:endParaRPr lang="en-US" b="1" baseline="-25000" dirty="0"/>
          </a:p>
          <a:p>
            <a:pPr lvl="1"/>
            <a:r>
              <a:rPr lang="en-US" dirty="0"/>
              <a:t>Remember, this was also unsigned </a:t>
            </a:r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DE5A-2497-43A9-9774-A225AEB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underflow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Underflow happens in the negative direction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-5</a:t>
            </a:r>
            <a:r>
              <a:rPr lang="en-US" b="1" baseline="-25000" dirty="0"/>
              <a:t>10</a:t>
            </a:r>
            <a:r>
              <a:rPr lang="en-US" b="1" dirty="0"/>
              <a:t> = +6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dirty="0"/>
              <a:t> (-10 was too small to fit)</a:t>
            </a:r>
          </a:p>
          <a:p>
            <a:pPr lvl="1"/>
            <a:endParaRPr lang="en-US" b="1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014188" y="3841523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01418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B32D-637D-46E3-A60C-4C653C6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52600" y="4876801"/>
          <a:ext cx="5410200" cy="130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100" imgH="850900" progId="Equation.3">
                  <p:embed/>
                </p:oleObj>
              </mc:Choice>
              <mc:Fallback>
                <p:oleObj name="Equation" r:id="rId3" imgW="3213100" imgH="8509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876801"/>
                        <a:ext cx="5410200" cy="130809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 cmpd="sng">
                        <a:solidFill>
                          <a:srgbClr val="99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TAdd</a:t>
            </a:r>
            <a:r>
              <a:rPr lang="en-US" dirty="0"/>
              <a:t>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Can overflow two ways!</a:t>
            </a:r>
          </a:p>
          <a:p>
            <a:pPr lvl="1" eaLnBrk="1" hangingPunct="1">
              <a:defRPr/>
            </a:pPr>
            <a:r>
              <a:rPr lang="en-US" dirty="0"/>
              <a:t>By going too far into the positives</a:t>
            </a:r>
          </a:p>
          <a:p>
            <a:pPr lvl="1" eaLnBrk="1" hangingPunct="1">
              <a:defRPr/>
            </a:pPr>
            <a:r>
              <a:rPr lang="en-US" i="1" dirty="0"/>
              <a:t>OR</a:t>
            </a:r>
            <a:r>
              <a:rPr lang="en-US" dirty="0"/>
              <a:t> too far into the negatives!</a:t>
            </a:r>
          </a:p>
          <a:p>
            <a:pPr>
              <a:defRPr/>
            </a:pPr>
            <a:r>
              <a:rPr lang="en-US" dirty="0"/>
              <a:t>Modular behavior either way</a:t>
            </a:r>
          </a:p>
          <a:p>
            <a:pPr lvl="1" eaLnBrk="1" hangingPunct="1">
              <a:defRPr/>
            </a:pPr>
            <a:r>
              <a:rPr lang="en-US" i="1" dirty="0"/>
              <a:t>BUT</a:t>
            </a:r>
            <a:r>
              <a:rPr lang="en-US" dirty="0"/>
              <a:t>, beware signed overflow in C</a:t>
            </a:r>
            <a:endParaRPr lang="en-US" b="1" dirty="0"/>
          </a:p>
          <a:p>
            <a:pPr lvl="1" eaLnBrk="1" hangingPunct="1">
              <a:defRPr/>
            </a:pPr>
            <a:r>
              <a:rPr lang="en-US" b="1" dirty="0"/>
              <a:t>UNDEFINED BEHAVIOR</a:t>
            </a:r>
          </a:p>
          <a:p>
            <a:pPr lvl="1">
              <a:defRPr/>
            </a:pPr>
            <a:r>
              <a:rPr lang="en-US" dirty="0"/>
              <a:t>Compiler </a:t>
            </a:r>
            <a:r>
              <a:rPr lang="en-US" i="1" dirty="0"/>
              <a:t>probably</a:t>
            </a:r>
            <a:r>
              <a:rPr lang="en-US" dirty="0"/>
              <a:t> does modular result</a:t>
            </a:r>
          </a:p>
        </p:txBody>
      </p:sp>
      <p:grpSp>
        <p:nvGrpSpPr>
          <p:cNvPr id="39" name="Group 64"/>
          <p:cNvGrpSpPr>
            <a:grpSpLocks/>
          </p:cNvGrpSpPr>
          <p:nvPr/>
        </p:nvGrpSpPr>
        <p:grpSpPr bwMode="auto">
          <a:xfrm>
            <a:off x="6093069" y="5022035"/>
            <a:ext cx="926857" cy="1038999"/>
            <a:chOff x="6677025" y="5562600"/>
            <a:chExt cx="926857" cy="1038999"/>
          </a:xfrm>
        </p:grpSpPr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6677025" y="5562600"/>
              <a:ext cx="926857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>
                  <a:latin typeface="Helvetica" pitchFamily="34" charset="0"/>
                </a:rPr>
                <a:t>(</a:t>
              </a:r>
              <a:r>
                <a:rPr lang="en-US" sz="1200" b="1" dirty="0" err="1">
                  <a:latin typeface="Helvetica" pitchFamily="34" charset="0"/>
                </a:rPr>
                <a:t>NegOver</a:t>
              </a:r>
              <a:r>
                <a:rPr lang="en-US" sz="1200" b="1" dirty="0">
                  <a:latin typeface="Helvetica" pitchFamily="34" charset="0"/>
                </a:rPr>
                <a:t>)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6677025" y="6324600"/>
              <a:ext cx="918841" cy="2769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>
                  <a:latin typeface="Helvetica" pitchFamily="34" charset="0"/>
                </a:rPr>
                <a:t>(</a:t>
              </a:r>
              <a:r>
                <a:rPr lang="en-US" sz="1200" b="1" dirty="0" err="1">
                  <a:latin typeface="Helvetica" pitchFamily="34" charset="0"/>
                </a:rPr>
                <a:t>PosOver</a:t>
              </a:r>
              <a:r>
                <a:rPr lang="en-US" sz="1200" b="1" dirty="0">
                  <a:latin typeface="Helvetica" pitchFamily="34" charset="0"/>
                </a:rPr>
                <a:t>)</a:t>
              </a:r>
            </a:p>
          </p:txBody>
        </p:sp>
      </p:grpSp>
      <p:grpSp>
        <p:nvGrpSpPr>
          <p:cNvPr id="61" name="Group 43"/>
          <p:cNvGrpSpPr>
            <a:grpSpLocks/>
          </p:cNvGrpSpPr>
          <p:nvPr/>
        </p:nvGrpSpPr>
        <p:grpSpPr bwMode="auto">
          <a:xfrm>
            <a:off x="7842487" y="3951246"/>
            <a:ext cx="3259138" cy="2700338"/>
            <a:chOff x="42" y="2016"/>
            <a:chExt cx="2053" cy="1701"/>
          </a:xfrm>
        </p:grpSpPr>
        <p:sp>
          <p:nvSpPr>
            <p:cNvPr id="6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2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/>
                <a:t>u</a:t>
              </a:r>
            </a:p>
          </p:txBody>
        </p:sp>
        <p:sp>
          <p:nvSpPr>
            <p:cNvPr id="6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/>
                <a:t>v</a:t>
              </a:r>
            </a:p>
          </p:txBody>
        </p:sp>
        <p:sp>
          <p:nvSpPr>
            <p:cNvPr id="65" name="Rectangle 47"/>
            <p:cNvSpPr>
              <a:spLocks noChangeArrowheads="1"/>
            </p:cNvSpPr>
            <p:nvPr/>
          </p:nvSpPr>
          <p:spPr bwMode="auto">
            <a:xfrm>
              <a:off x="747" y="3165"/>
              <a:ext cx="377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66" name="Rectangle 48"/>
            <p:cNvSpPr>
              <a:spLocks noChangeArrowheads="1"/>
            </p:cNvSpPr>
            <p:nvPr/>
          </p:nvSpPr>
          <p:spPr bwMode="auto">
            <a:xfrm>
              <a:off x="1226" y="3165"/>
              <a:ext cx="40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33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33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42" y="3504"/>
              <a:ext cx="1094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1050" y="2016"/>
              <a:ext cx="104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2400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B10AB-6985-4990-86BB-50C185C2C994}"/>
              </a:ext>
            </a:extLst>
          </p:cNvPr>
          <p:cNvGrpSpPr/>
          <p:nvPr/>
        </p:nvGrpSpPr>
        <p:grpSpPr>
          <a:xfrm>
            <a:off x="7646194" y="335672"/>
            <a:ext cx="3886093" cy="3386974"/>
            <a:chOff x="6152355" y="-15102"/>
            <a:chExt cx="4560888" cy="3975100"/>
          </a:xfrm>
        </p:grpSpPr>
        <p:graphicFrame>
          <p:nvGraphicFramePr>
            <p:cNvPr id="79" name="Object 2">
              <a:extLst>
                <a:ext uri="{FF2B5EF4-FFF2-40B4-BE49-F238E27FC236}">
                  <a16:creationId xmlns:a16="http://schemas.microsoft.com/office/drawing/2014/main" id="{2AC7134C-F972-E148-9F27-44A314C43C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548686"/>
                </p:ext>
              </p:extLst>
            </p:nvPr>
          </p:nvGraphicFramePr>
          <p:xfrm>
            <a:off x="6152355" y="-15102"/>
            <a:ext cx="4560888" cy="397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6146800" imgH="5067300" progId="Excel.Sheet.8">
                    <p:embed/>
                  </p:oleObj>
                </mc:Choice>
                <mc:Fallback>
                  <p:oleObj name="Worksheet" r:id="rId5" imgW="6146800" imgH="5067300" progId="Excel.Sheet.8">
                    <p:embed/>
                    <p:pic>
                      <p:nvPicPr>
                        <p:cNvPr id="79" name="Object 2">
                          <a:extLst>
                            <a:ext uri="{FF2B5EF4-FFF2-40B4-BE49-F238E27FC236}">
                              <a16:creationId xmlns:a16="http://schemas.microsoft.com/office/drawing/2014/main" id="{2AC7134C-F972-E148-9F27-44A314C43C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355" y="-15102"/>
                          <a:ext cx="4560888" cy="397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6">
              <a:extLst>
                <a:ext uri="{FF2B5EF4-FFF2-40B4-BE49-F238E27FC236}">
                  <a16:creationId xmlns:a16="http://schemas.microsoft.com/office/drawing/2014/main" id="{5CB12706-F579-A345-8C81-304C50C0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023" y="3352467"/>
              <a:ext cx="341439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F6C7FDA7-569E-FE46-9F81-D41A4512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725" y="2819067"/>
              <a:ext cx="32060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2400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</a:p>
          </p:txBody>
        </p:sp>
        <p:sp>
          <p:nvSpPr>
            <p:cNvPr id="82" name="Text Box 8">
              <a:extLst>
                <a:ext uri="{FF2B5EF4-FFF2-40B4-BE49-F238E27FC236}">
                  <a16:creationId xmlns:a16="http://schemas.microsoft.com/office/drawing/2014/main" id="{9EC2E5E8-F510-6D46-A179-BE2E46812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3797" y="3486076"/>
              <a:ext cx="161595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83" name="Text Box 9">
              <a:extLst>
                <a:ext uri="{FF2B5EF4-FFF2-40B4-BE49-F238E27FC236}">
                  <a16:creationId xmlns:a16="http://schemas.microsoft.com/office/drawing/2014/main" id="{B42132C2-567B-7047-B4D9-7B8F12D68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760" y="171847"/>
              <a:ext cx="170251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84" name="Line 10">
              <a:extLst>
                <a:ext uri="{FF2B5EF4-FFF2-40B4-BE49-F238E27FC236}">
                  <a16:creationId xmlns:a16="http://schemas.microsoft.com/office/drawing/2014/main" id="{01608C6B-3F49-1647-AF62-3B8FFD5DA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9578" y="548502"/>
              <a:ext cx="415441" cy="746565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6A8F0CBF-BEC6-1246-82A9-A310FDBC9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52019" y="1980865"/>
              <a:ext cx="415439" cy="150521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812F-7321-4AF6-A13C-850E5F0B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boss in Chrono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80629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9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03" y="228600"/>
            <a:ext cx="325550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b="1" dirty="0"/>
              <a:t>Negation and Subtraction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485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Negating with Complement &amp; Increment</a:t>
            </a:r>
          </a:p>
        </p:txBody>
      </p:sp>
      <p:sp>
        <p:nvSpPr>
          <p:cNvPr id="38916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Claim: Following holds for 2’s complement</a:t>
            </a:r>
          </a:p>
          <a:p>
            <a:pPr lvl="1" eaLnBrk="1" hangingPunct="1"/>
            <a:r>
              <a:rPr lang="en-US" dirty="0"/>
              <a:t> ~x + 1 == -x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Complement</a:t>
            </a:r>
          </a:p>
          <a:p>
            <a:pPr lvl="1" eaLnBrk="1" hangingPunct="1"/>
            <a:r>
              <a:rPr lang="en-US" dirty="0"/>
              <a:t>Observation: ~x + x == 1111…11</a:t>
            </a:r>
            <a:r>
              <a:rPr lang="en-US" baseline="-25000" dirty="0"/>
              <a:t>2</a:t>
            </a:r>
            <a:r>
              <a:rPr lang="en-US" dirty="0"/>
              <a:t> == -1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Increment</a:t>
            </a:r>
          </a:p>
          <a:p>
            <a:pPr lvl="1" eaLnBrk="1" hangingPunct="1"/>
            <a:r>
              <a:rPr lang="en-US" dirty="0"/>
              <a:t>~x + 1 == ~x </a:t>
            </a:r>
            <a:r>
              <a:rPr lang="en-US" b="1" i="1" dirty="0">
                <a:solidFill>
                  <a:srgbClr val="0432FF"/>
                </a:solidFill>
              </a:rPr>
              <a:t>+ x  - x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+ 1 == -1  - x + 1 == -x</a:t>
            </a:r>
          </a:p>
          <a:p>
            <a:pPr lvl="1" eaLnBrk="1" hangingPunct="1"/>
            <a:r>
              <a:rPr lang="en-US" dirty="0"/>
              <a:t>~x + 1 == -x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Example, 4 bits: 6</a:t>
            </a:r>
            <a:r>
              <a:rPr lang="en-US" baseline="-25000" dirty="0"/>
              <a:t>10</a:t>
            </a:r>
            <a:r>
              <a:rPr lang="en-US" dirty="0"/>
              <a:t> = 0110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Complement: 1001</a:t>
            </a:r>
            <a:r>
              <a:rPr lang="en-US" baseline="-25000" dirty="0"/>
              <a:t>2</a:t>
            </a:r>
            <a:r>
              <a:rPr lang="en-US" dirty="0"/>
              <a:t> → Increment = 1010</a:t>
            </a:r>
            <a:r>
              <a:rPr lang="en-US" baseline="-25000" dirty="0"/>
              <a:t>2</a:t>
            </a:r>
            <a:r>
              <a:rPr lang="en-US" dirty="0"/>
              <a:t> = -8 + 2 = -6</a:t>
            </a:r>
            <a:r>
              <a:rPr lang="en-US" baseline="-25000" dirty="0"/>
              <a:t>10</a:t>
            </a:r>
            <a:endParaRPr lang="en-US" dirty="0"/>
          </a:p>
        </p:txBody>
      </p:sp>
      <p:grpSp>
        <p:nvGrpSpPr>
          <p:cNvPr id="38922" name="Group 5"/>
          <p:cNvGrpSpPr>
            <a:grpSpLocks/>
          </p:cNvGrpSpPr>
          <p:nvPr/>
        </p:nvGrpSpPr>
        <p:grpSpPr bwMode="auto">
          <a:xfrm>
            <a:off x="7272528" y="1550416"/>
            <a:ext cx="2438400" cy="457200"/>
            <a:chOff x="2448" y="1968"/>
            <a:chExt cx="1536" cy="288"/>
          </a:xfrm>
        </p:grpSpPr>
        <p:sp>
          <p:nvSpPr>
            <p:cNvPr id="3894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6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7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8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50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1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2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3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 x</a:t>
              </a:r>
            </a:p>
          </p:txBody>
        </p:sp>
      </p:grp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7272528" y="2083816"/>
            <a:ext cx="2438400" cy="457200"/>
            <a:chOff x="2448" y="2448"/>
            <a:chExt cx="1536" cy="288"/>
          </a:xfrm>
        </p:grpSpPr>
        <p:sp>
          <p:nvSpPr>
            <p:cNvPr id="3893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3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2448" y="244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~x</a:t>
              </a:r>
            </a:p>
          </p:txBody>
        </p:sp>
      </p:grp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6815329" y="2083816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+</a:t>
            </a:r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891528" y="2617216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6" name="Group 27"/>
          <p:cNvGrpSpPr>
            <a:grpSpLocks/>
          </p:cNvGrpSpPr>
          <p:nvPr/>
        </p:nvGrpSpPr>
        <p:grpSpPr bwMode="auto">
          <a:xfrm>
            <a:off x="7272528" y="2693416"/>
            <a:ext cx="2438400" cy="457200"/>
            <a:chOff x="2448" y="1968"/>
            <a:chExt cx="1536" cy="288"/>
          </a:xfrm>
        </p:grpSpPr>
        <p:sp>
          <p:nvSpPr>
            <p:cNvPr id="38927" name="Rectangle 28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8" name="Rectangle 29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9" name="Rectangle 30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0" name="Rectangle 31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1" name="Rectangle 32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2" name="Rectangle 33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3" name="Rectangle 34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4" name="Rectangle 35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5" name="Rectangle 36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-1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2797408" y="3898900"/>
            <a:ext cx="1030880" cy="4572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334000" y="3903980"/>
            <a:ext cx="33528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291328" y="40513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94122" y="39751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81546-61AE-420D-9FCE-477BDFF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  <p:bldP spid="2" grpId="0" animBg="1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in 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becomes addition of the negative number</a:t>
            </a:r>
          </a:p>
          <a:p>
            <a:pPr lvl="1"/>
            <a:r>
              <a:rPr lang="en-US" dirty="0"/>
              <a:t>5 – 3  =  5 + -3  =  2</a:t>
            </a:r>
          </a:p>
          <a:p>
            <a:pPr lvl="1"/>
            <a:endParaRPr lang="en-US" dirty="0"/>
          </a:p>
          <a:p>
            <a:r>
              <a:rPr lang="en-US" dirty="0"/>
              <a:t>Unsigned subtraction</a:t>
            </a:r>
          </a:p>
          <a:p>
            <a:pPr lvl="1"/>
            <a:r>
              <a:rPr lang="en-US" dirty="0"/>
              <a:t>Treat subtractor as two’s complement number and make it negative</a:t>
            </a:r>
          </a:p>
          <a:p>
            <a:pPr lvl="1"/>
            <a:r>
              <a:rPr lang="en-US" dirty="0"/>
              <a:t>Do addition</a:t>
            </a:r>
          </a:p>
          <a:p>
            <a:pPr lvl="1"/>
            <a:r>
              <a:rPr lang="en-US" dirty="0"/>
              <a:t>Treat result as an unsigned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4F71-B686-4F6D-A73C-A20E9C2DCB4C}"/>
              </a:ext>
            </a:extLst>
          </p:cNvPr>
          <p:cNvSpPr txBox="1"/>
          <p:nvPr/>
        </p:nvSpPr>
        <p:spPr>
          <a:xfrm>
            <a:off x="2363117" y="4573995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	 </a:t>
            </a:r>
            <a:r>
              <a:rPr lang="en-US" sz="3200" dirty="0">
                <a:cs typeface="Courier New" panose="02070309020205020404" pitchFamily="49" charset="0"/>
              </a:rPr>
              <a:t>(+5)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+ 1101	 </a:t>
            </a:r>
            <a:r>
              <a:rPr lang="en-US" sz="3200" dirty="0">
                <a:cs typeface="Courier New" panose="02070309020205020404" pitchFamily="49" charset="0"/>
              </a:rPr>
              <a:t>( -3)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17B3-927C-4FCE-97E9-E55079D30EFC}"/>
              </a:ext>
            </a:extLst>
          </p:cNvPr>
          <p:cNvSpPr txBox="1"/>
          <p:nvPr/>
        </p:nvSpPr>
        <p:spPr>
          <a:xfrm>
            <a:off x="2575532" y="5587425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492F-1B2B-4D25-952D-456B0F1A0FE5}"/>
              </a:ext>
            </a:extLst>
          </p:cNvPr>
          <p:cNvSpPr txBox="1"/>
          <p:nvPr/>
        </p:nvSpPr>
        <p:spPr>
          <a:xfrm>
            <a:off x="3575104" y="55874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F2FE1-D1D7-47F5-9A10-76D466C747FE}"/>
              </a:ext>
            </a:extLst>
          </p:cNvPr>
          <p:cNvSpPr txBox="1"/>
          <p:nvPr/>
        </p:nvSpPr>
        <p:spPr>
          <a:xfrm>
            <a:off x="3087531" y="55874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69E8-178C-47C6-8D5D-58848A3BEB3F}"/>
              </a:ext>
            </a:extLst>
          </p:cNvPr>
          <p:cNvSpPr txBox="1"/>
          <p:nvPr/>
        </p:nvSpPr>
        <p:spPr>
          <a:xfrm>
            <a:off x="3335390" y="55874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4703-3A51-4AD2-B148-6D256DC96A08}"/>
              </a:ext>
            </a:extLst>
          </p:cNvPr>
          <p:cNvSpPr txBox="1"/>
          <p:nvPr/>
        </p:nvSpPr>
        <p:spPr>
          <a:xfrm>
            <a:off x="3388752" y="44068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31CB7-4D0F-404D-B528-EE3D92CF510D}"/>
              </a:ext>
            </a:extLst>
          </p:cNvPr>
          <p:cNvSpPr txBox="1"/>
          <p:nvPr/>
        </p:nvSpPr>
        <p:spPr>
          <a:xfrm>
            <a:off x="2914086" y="44068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C3DAF-B4F1-49C6-8983-D93B58DA68B9}"/>
              </a:ext>
            </a:extLst>
          </p:cNvPr>
          <p:cNvSpPr txBox="1"/>
          <p:nvPr/>
        </p:nvSpPr>
        <p:spPr>
          <a:xfrm>
            <a:off x="2575532" y="44068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BAB1C-847F-4CC3-ACF0-37D8100B55B5}"/>
              </a:ext>
            </a:extLst>
          </p:cNvPr>
          <p:cNvCxnSpPr/>
          <p:nvPr/>
        </p:nvCxnSpPr>
        <p:spPr>
          <a:xfrm>
            <a:off x="2843745" y="558742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operations we can perform on binary numbers</a:t>
            </a:r>
          </a:p>
          <a:p>
            <a:endParaRPr lang="en-US" dirty="0"/>
          </a:p>
          <a:p>
            <a:r>
              <a:rPr lang="en-US" dirty="0"/>
              <a:t>Understand the edge cases of those operations</a:t>
            </a:r>
          </a:p>
          <a:p>
            <a:endParaRPr lang="en-US" dirty="0"/>
          </a:p>
          <a:p>
            <a:r>
              <a:rPr lang="en-US" dirty="0"/>
              <a:t>Discuss performance of various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A12D-F870-4485-8BA7-5DF82ED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B4AF-7CE0-420A-8086-288603D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8-bit two’s complement: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What is 120</a:t>
            </a:r>
            <a:r>
              <a:rPr lang="en-US" b="1" baseline="-25000" dirty="0"/>
              <a:t>10</a:t>
            </a:r>
            <a:r>
              <a:rPr lang="en-US" b="1" dirty="0"/>
              <a:t> – 20</a:t>
            </a:r>
            <a:r>
              <a:rPr lang="en-US" b="1" baseline="-25000" dirty="0"/>
              <a:t>10</a:t>
            </a:r>
            <a:r>
              <a:rPr lang="en-US" b="1" dirty="0"/>
              <a:t>?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What is 0x84 - 0x20?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2D8B-6FC9-4621-8D3A-D3A94C6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A12D-F870-4485-8BA7-5DF82ED5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B4AF-7CE0-420A-8086-288603D6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8-bit two’s complement: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What is 120</a:t>
            </a:r>
            <a:r>
              <a:rPr lang="en-US" b="1" baseline="-25000" dirty="0"/>
              <a:t>10</a:t>
            </a:r>
            <a:r>
              <a:rPr lang="en-US" b="1" dirty="0"/>
              <a:t> – 20</a:t>
            </a:r>
            <a:r>
              <a:rPr lang="en-US" b="1" baseline="-25000" dirty="0"/>
              <a:t>10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Solve as decimal. Then translate</a:t>
            </a:r>
          </a:p>
          <a:p>
            <a:pPr lvl="2"/>
            <a:r>
              <a:rPr lang="en-US" dirty="0"/>
              <a:t>100</a:t>
            </a:r>
            <a:r>
              <a:rPr lang="en-US" baseline="-25000" dirty="0"/>
              <a:t>10 </a:t>
            </a:r>
            <a:r>
              <a:rPr lang="en-US" dirty="0"/>
              <a:t>= 01100100</a:t>
            </a:r>
            <a:r>
              <a:rPr lang="en-US" baseline="-25000" dirty="0"/>
              <a:t>2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What is 0x84 - 0x20?</a:t>
            </a:r>
          </a:p>
          <a:p>
            <a:pPr lvl="2"/>
            <a:r>
              <a:rPr lang="en-US" dirty="0"/>
              <a:t>Solve as hexadecimal. Then translate</a:t>
            </a:r>
          </a:p>
          <a:p>
            <a:pPr lvl="2"/>
            <a:r>
              <a:rPr lang="en-US" dirty="0"/>
              <a:t>0x64 = 0b01100100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2D8B-6FC9-4621-8D3A-D3A94C6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9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b="1" dirty="0"/>
              <a:t>Shifting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3009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Shift bit-vector x left y positions</a:t>
            </a:r>
          </a:p>
          <a:p>
            <a:pPr lvl="1"/>
            <a:r>
              <a:rPr lang="en-US" dirty="0"/>
              <a:t>Throw away extra bits on left </a:t>
            </a:r>
          </a:p>
          <a:p>
            <a:r>
              <a:rPr lang="en-US" dirty="0"/>
              <a:t>Same behavior for signed and unsigned: fill open bits with 0</a:t>
            </a:r>
          </a:p>
          <a:p>
            <a:r>
              <a:rPr lang="en-US" dirty="0"/>
              <a:t>Equivalent to multiplying by 2</a:t>
            </a:r>
            <a:r>
              <a:rPr lang="en-US" baseline="30000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then taking modulo (i.e. truncating overflow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 &lt;&lt; y</a:t>
            </a:r>
            <a:r>
              <a:rPr lang="en-US" dirty="0"/>
              <a:t>, 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 &lt;&lt; y</a:t>
            </a:r>
            <a:r>
              <a:rPr lang="en-US" dirty="0"/>
              <a:t>, where some non-0 bits get shifted off (</a:t>
            </a:r>
            <a:r>
              <a:rPr lang="en-US" i="1" dirty="0"/>
              <a:t>probably</a:t>
            </a:r>
            <a:r>
              <a:rPr lang="en-US" dirty="0"/>
              <a:t> they get truncated)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019800" y="34290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00000010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4648200" y="34290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6019800" y="37338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4648200" y="3733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6019800" y="42672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10100010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4648200" y="4267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6019799" y="4572000"/>
            <a:ext cx="1661159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4648200" y="45720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6019800" y="37338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6019800" y="37338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9546" name="Rectangle 26"/>
          <p:cNvSpPr>
            <a:spLocks noChangeArrowheads="1"/>
          </p:cNvSpPr>
          <p:nvPr/>
        </p:nvSpPr>
        <p:spPr bwMode="auto">
          <a:xfrm>
            <a:off x="6019798" y="45720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6019798" y="4572000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F9EAF-D871-4B09-B001-FCD64A5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0" grpId="0" animBg="1" autoUpdateAnimBg="0"/>
      <p:bldP spid="619541" grpId="0" animBg="1" autoUpdateAnimBg="0"/>
      <p:bldP spid="619546" grpId="0" animBg="1" autoUpdateAnimBg="0"/>
      <p:bldP spid="61954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Shift bit-vector x right y positions</a:t>
            </a:r>
          </a:p>
          <a:p>
            <a:pPr lvl="1"/>
            <a:r>
              <a:rPr lang="en-US" dirty="0"/>
              <a:t>Throw away extra bits on right</a:t>
            </a:r>
          </a:p>
          <a:p>
            <a:r>
              <a:rPr lang="en-US" dirty="0"/>
              <a:t>But how to fill the new bits that open up?</a:t>
            </a:r>
          </a:p>
          <a:p>
            <a:pPr lvl="1"/>
            <a:r>
              <a:rPr lang="en-US" dirty="0"/>
              <a:t>Will depend on signed vs unsigned</a:t>
            </a:r>
          </a:p>
          <a:p>
            <a:pPr lvl="1"/>
            <a:endParaRPr lang="en-US" dirty="0"/>
          </a:p>
          <a:p>
            <a:r>
              <a:rPr lang="en-US" sz="2400" dirty="0"/>
              <a:t>Unsigned: </a:t>
            </a:r>
            <a:r>
              <a:rPr lang="en-US" sz="2400" b="1" dirty="0"/>
              <a:t>Logical shift</a:t>
            </a:r>
          </a:p>
          <a:p>
            <a:pPr lvl="1"/>
            <a:r>
              <a:rPr lang="en-US" dirty="0"/>
              <a:t>Always fill with 0’s on left</a:t>
            </a:r>
          </a:p>
          <a:p>
            <a:pPr lvl="1"/>
            <a:endParaRPr lang="en-US" dirty="0"/>
          </a:p>
          <a:p>
            <a:r>
              <a:rPr lang="en-US" sz="2400" dirty="0"/>
              <a:t>Signed: </a:t>
            </a:r>
            <a:r>
              <a:rPr lang="en-US" sz="2400" b="1" dirty="0"/>
              <a:t>Arithmetic shift</a:t>
            </a:r>
          </a:p>
          <a:p>
            <a:pPr lvl="1"/>
            <a:r>
              <a:rPr lang="en-US" dirty="0"/>
              <a:t>Replicate most significant bit on left</a:t>
            </a:r>
          </a:p>
          <a:p>
            <a:pPr lvl="1"/>
            <a:r>
              <a:rPr lang="en-US" dirty="0"/>
              <a:t>Necessary for two’s complement integer representation (sign extension!)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 &gt;&gt; y</a:t>
            </a:r>
            <a:r>
              <a:rPr lang="en-US" dirty="0"/>
              <a:t>, 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0678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1100010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962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962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Log.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76962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0678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6962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6962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Log.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76962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42" name="Rectangle 22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5" name="Rectangle 25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7" name="Rectangle 27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48" name="Rectangle 2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619551" name="Rectangle 31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FE7F3-4FAD-426F-B8FD-95C57DBF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2" grpId="0" animBg="1" autoUpdateAnimBg="0"/>
      <p:bldP spid="619543" grpId="0" animBg="1" autoUpdateAnimBg="0"/>
      <p:bldP spid="619544" grpId="0" animBg="1" autoUpdateAnimBg="0"/>
      <p:bldP spid="619545" grpId="0" animBg="1" autoUpdateAnimBg="0"/>
      <p:bldP spid="619547" grpId="0" animBg="1" autoUpdateAnimBg="0"/>
      <p:bldP spid="619548" grpId="0" animBg="1" autoUpdateAnimBg="0"/>
      <p:bldP spid="619550" grpId="0" animBg="1" autoUpdateAnimBg="0"/>
      <p:bldP spid="61955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315720"/>
            <a:ext cx="7010400" cy="88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x &lt;&lt; 3 = 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shifting in 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0224" y="17602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0b00010000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04" y="5247177"/>
            <a:ext cx="10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"/>
                <a:cs typeface="Calibri"/>
              </a:rPr>
              <a:t>Note: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GCC supports the prefix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0b</a:t>
            </a:r>
            <a:r>
              <a:rPr lang="en-US" sz="2400" dirty="0">
                <a:latin typeface="Calibri"/>
                <a:cs typeface="Calibri"/>
              </a:rPr>
              <a:t> for binary literals (like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0x</a:t>
            </a:r>
            <a:r>
              <a:rPr lang="en-US" sz="2400" dirty="0">
                <a:latin typeface="Calibri"/>
                <a:cs typeface="Calibri"/>
              </a:rPr>
              <a:t>… for hex) directly in C.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This is not part of the C standard! It may not work on other compilers.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830578" y="3158185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840224" y="45415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0b11101000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E476-6C16-490E-BF60-41B2475FFEBB}"/>
              </a:ext>
            </a:extLst>
          </p:cNvPr>
          <p:cNvSpPr txBox="1">
            <a:spLocks/>
          </p:cNvSpPr>
          <p:nvPr/>
        </p:nvSpPr>
        <p:spPr bwMode="auto">
          <a:xfrm>
            <a:off x="1868424" y="4084320"/>
            <a:ext cx="723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signed   char x = 0b10100010; // same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C9DF6-72CE-4F1C-B3EE-F3D9E3BBBBF9}"/>
              </a:ext>
            </a:extLst>
          </p:cNvPr>
          <p:cNvSpPr txBox="1">
            <a:spLocks/>
          </p:cNvSpPr>
          <p:nvPr/>
        </p:nvSpPr>
        <p:spPr bwMode="auto">
          <a:xfrm>
            <a:off x="1868424" y="2682984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 // same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6634-8D7A-4BFE-82BE-309580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10" grpId="0" build="p"/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Shifting</a:t>
            </a:r>
          </a:p>
          <a:p>
            <a:r>
              <a:rPr lang="en-US" b="1" dirty="0"/>
              <a:t>Multiplication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1859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Goal: Compute the Product of </a:t>
            </a:r>
            <a:r>
              <a:rPr lang="en-US" b="1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Around double the size (2</a:t>
            </a:r>
            <a:r>
              <a:rPr lang="en-US" i="1" dirty="0"/>
              <a:t>w</a:t>
            </a:r>
            <a:r>
              <a:rPr lang="en-US" dirty="0"/>
              <a:t>), in fact!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Example in base 10:  50</a:t>
            </a:r>
            <a:r>
              <a:rPr lang="en-US" baseline="-25000" dirty="0"/>
              <a:t>10</a:t>
            </a:r>
            <a:r>
              <a:rPr lang="en-US" dirty="0"/>
              <a:t> * 20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10</a:t>
            </a:r>
          </a:p>
          <a:p>
            <a:pPr lvl="2">
              <a:defRPr/>
            </a:pPr>
            <a:r>
              <a:rPr lang="en-US" dirty="0"/>
              <a:t>(2-digit inputs become a 4-digit output!)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addition, result is truncated to fit in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Because computers are finite, results can’t grow indefinitely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79650"/>
            <a:ext cx="10972800" cy="2892550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grade-school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But ignores most significant </a:t>
            </a:r>
            <a:r>
              <a:rPr lang="en-US" i="1" dirty="0"/>
              <a:t>w</a:t>
            </a:r>
            <a:r>
              <a:rPr lang="en-US" dirty="0"/>
              <a:t> bits of the result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can do base 10 multiplication, convert to base 2, then truncate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Implements Modular Arithmetic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	=	(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)  mod 2</a:t>
            </a:r>
            <a:r>
              <a:rPr lang="en-US" i="1" baseline="30000" dirty="0"/>
              <a:t>w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22697" y="115824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22697" y="161544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51793" y="1001376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54084" y="145857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93697" y="1920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35931" y="1539241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722697" y="207264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48207" y="1920241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22697" y="252984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93697" y="23774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549866" y="1967784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549867" y="1281984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549866" y="257738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701627" y="2377441"/>
            <a:ext cx="18686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UMult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79497" y="207264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6783-C195-4D8E-BC29-9FF11F5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	</a:t>
            </a:r>
            <a:r>
              <a:rPr lang="en-US" sz="3200" b="1" dirty="0"/>
              <a:t>2</a:t>
            </a:r>
            <a:r>
              <a:rPr lang="en-US" sz="3200" b="1" baseline="-25000" dirty="0"/>
              <a:t>10</a:t>
            </a:r>
            <a:r>
              <a:rPr lang="en-US" sz="3200" b="1" dirty="0"/>
              <a:t> * 5</a:t>
            </a:r>
            <a:r>
              <a:rPr lang="en-US" sz="3200" b="1" baseline="-25000" dirty="0"/>
              <a:t>10</a:t>
            </a:r>
            <a:r>
              <a:rPr lang="en-US" sz="3200" b="1" dirty="0"/>
              <a:t> = 10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16429" y="187041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/>
          <p:nvPr/>
        </p:nvCxnSpPr>
        <p:spPr>
          <a:xfrm>
            <a:off x="4197057" y="294763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5C1D5-753C-49D5-86D4-3BDD7E07AECA}"/>
              </a:ext>
            </a:extLst>
          </p:cNvPr>
          <p:cNvSpPr txBox="1"/>
          <p:nvPr/>
        </p:nvSpPr>
        <p:spPr>
          <a:xfrm>
            <a:off x="2609088" y="3060633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0D12-27A0-41DB-84BA-7BDF4D90BACB}"/>
              </a:ext>
            </a:extLst>
          </p:cNvPr>
          <p:cNvSpPr txBox="1"/>
          <p:nvPr/>
        </p:nvSpPr>
        <p:spPr>
          <a:xfrm>
            <a:off x="3938016" y="3466015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BA7CB-965C-401A-B54C-CDAD1B2ECB7D}"/>
              </a:ext>
            </a:extLst>
          </p:cNvPr>
          <p:cNvSpPr txBox="1"/>
          <p:nvPr/>
        </p:nvSpPr>
        <p:spPr>
          <a:xfrm>
            <a:off x="2414016" y="3883589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35FE8-B71C-4B78-B327-63AED11663F9}"/>
              </a:ext>
            </a:extLst>
          </p:cNvPr>
          <p:cNvSpPr txBox="1"/>
          <p:nvPr/>
        </p:nvSpPr>
        <p:spPr>
          <a:xfrm>
            <a:off x="2974848" y="4298112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D9C32-ACEE-4D0E-9D4C-FE81992396AC}"/>
              </a:ext>
            </a:extLst>
          </p:cNvPr>
          <p:cNvCxnSpPr>
            <a:cxnSpLocks/>
          </p:cNvCxnSpPr>
          <p:nvPr/>
        </p:nvCxnSpPr>
        <p:spPr>
          <a:xfrm>
            <a:off x="3401490" y="4882887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115-9599-4FCF-BA3D-518959024838}"/>
              </a:ext>
            </a:extLst>
          </p:cNvPr>
          <p:cNvSpPr txBox="1"/>
          <p:nvPr/>
        </p:nvSpPr>
        <p:spPr>
          <a:xfrm>
            <a:off x="2974848" y="4890086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0233-5E40-46DB-B63C-56C605FBA182}"/>
              </a:ext>
            </a:extLst>
          </p:cNvPr>
          <p:cNvSpPr/>
          <p:nvPr/>
        </p:nvSpPr>
        <p:spPr>
          <a:xfrm>
            <a:off x="4775200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1DB8D-BD21-489C-8424-7B03ED171632}"/>
              </a:ext>
            </a:extLst>
          </p:cNvPr>
          <p:cNvSpPr/>
          <p:nvPr/>
        </p:nvSpPr>
        <p:spPr>
          <a:xfrm>
            <a:off x="5027936" y="2440194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A5581-C456-40C9-9AFB-741F89742044}"/>
              </a:ext>
            </a:extLst>
          </p:cNvPr>
          <p:cNvSpPr/>
          <p:nvPr/>
        </p:nvSpPr>
        <p:spPr>
          <a:xfrm>
            <a:off x="4504267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93EBE-E8BA-413E-8E06-B82137538CA7}"/>
              </a:ext>
            </a:extLst>
          </p:cNvPr>
          <p:cNvSpPr/>
          <p:nvPr/>
        </p:nvSpPr>
        <p:spPr>
          <a:xfrm>
            <a:off x="4267832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BFD30-83B9-47D5-B3E7-8CB05AB36DAA}"/>
              </a:ext>
            </a:extLst>
          </p:cNvPr>
          <p:cNvSpPr txBox="1"/>
          <p:nvPr/>
        </p:nvSpPr>
        <p:spPr>
          <a:xfrm>
            <a:off x="4915898" y="3462866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45D51-8512-42BA-9D10-4EDE90F0163F}"/>
              </a:ext>
            </a:extLst>
          </p:cNvPr>
          <p:cNvSpPr txBox="1"/>
          <p:nvPr/>
        </p:nvSpPr>
        <p:spPr>
          <a:xfrm>
            <a:off x="4676860" y="3874603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8F8E-67E8-4A03-AF68-0E3A93F6FA16}"/>
              </a:ext>
            </a:extLst>
          </p:cNvPr>
          <p:cNvSpPr txBox="1"/>
          <p:nvPr/>
        </p:nvSpPr>
        <p:spPr>
          <a:xfrm>
            <a:off x="4437823" y="4288796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764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you can perform on binary numbers have edge conditions</a:t>
            </a:r>
          </a:p>
          <a:p>
            <a:pPr lvl="1"/>
            <a:r>
              <a:rPr lang="en-US" dirty="0"/>
              <a:t>Usually going above or below the bit width</a:t>
            </a:r>
          </a:p>
          <a:p>
            <a:pPr lvl="1"/>
            <a:endParaRPr lang="en-US" dirty="0"/>
          </a:p>
          <a:p>
            <a:r>
              <a:rPr lang="en-US" dirty="0"/>
              <a:t>If we say what happens in that scenario, it’ll be what</a:t>
            </a:r>
            <a:br>
              <a:rPr lang="en-US" dirty="0"/>
            </a:br>
            <a:r>
              <a:rPr lang="en-US" dirty="0"/>
              <a:t>“the hardware” (i.e., a computer) does</a:t>
            </a:r>
          </a:p>
          <a:p>
            <a:pPr lvl="1"/>
            <a:r>
              <a:rPr lang="en-US" dirty="0"/>
              <a:t>In today’s examples, pretty much every computer does the same thing</a:t>
            </a:r>
          </a:p>
          <a:p>
            <a:pPr lvl="1"/>
            <a:endParaRPr lang="en-US" dirty="0"/>
          </a:p>
          <a:p>
            <a:r>
              <a:rPr lang="en-US" dirty="0"/>
              <a:t>That is not the same as what C does</a:t>
            </a:r>
          </a:p>
          <a:p>
            <a:pPr lvl="1"/>
            <a:r>
              <a:rPr lang="en-US" dirty="0"/>
              <a:t>Unclear choices are left as:</a:t>
            </a:r>
            <a:r>
              <a:rPr lang="en-US" b="1" dirty="0">
                <a:latin typeface="Algerian" panose="04020705040A02060702" pitchFamily="82" charset="0"/>
              </a:rPr>
              <a:t> UNDEFINED BEHAVIOR 😱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Multiplication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49168"/>
            <a:ext cx="10972800" cy="2923032"/>
          </a:xfrm>
        </p:spPr>
        <p:txBody>
          <a:bodyPr vert="horz" lIns="90487" tIns="44450" rIns="90487" bIns="44450" rtlCol="0">
            <a:normAutofit fontScale="92500" lnSpcReduction="2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most significant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Need to do sign extension to ensure correct result in upper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same, so can use same machine instruction for both!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that’s one reason why 2’s complement is so nice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In C, signed overflow is undefined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...but probably you’ll see the two’s complement behavior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48858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706058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25296" y="1111104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27587" y="156830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0108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9434" y="1629859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63258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21710" y="2010859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620458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680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604202" y="2029968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604203" y="1344168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604202" y="2639568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47494" y="2468059"/>
            <a:ext cx="18344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latin typeface="Times" pitchFamily="18" charset="0"/>
              </a:rPr>
              <a:t>TMult</a:t>
            </a:r>
            <a:r>
              <a:rPr lang="en-US" sz="2400" i="1" baseline="-25000" dirty="0" err="1">
                <a:latin typeface="Times" pitchFamily="18" charset="0"/>
              </a:rPr>
              <a:t>w</a:t>
            </a:r>
            <a:r>
              <a:rPr lang="en-US" sz="2400" dirty="0">
                <a:latin typeface="Times" pitchFamily="18" charset="0"/>
              </a:rPr>
              <a:t>(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dirty="0">
                <a:latin typeface="Times" pitchFamily="18" charset="0"/>
              </a:rPr>
              <a:t> , </a:t>
            </a:r>
            <a:r>
              <a:rPr lang="en-US" sz="2400" i="1" dirty="0">
                <a:latin typeface="Times" pitchFamily="18" charset="0"/>
              </a:rPr>
              <a:t>v</a:t>
            </a:r>
            <a:r>
              <a:rPr lang="en-US" sz="240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63258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725-0E6E-44A0-8563-12FE43AC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5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Multiplication</a:t>
            </a:r>
          </a:p>
          <a:p>
            <a:r>
              <a:rPr lang="en-US" b="1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87811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FDF-0EDF-4186-91B6-510D198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DBC1-2257-4277-9A51-2891790C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long division process</a:t>
            </a:r>
          </a:p>
          <a:p>
            <a:pPr lvl="1"/>
            <a:r>
              <a:rPr lang="en-US" dirty="0"/>
              <a:t>Tedious and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Even more complicated than multiply to make work in hardware</a:t>
            </a:r>
          </a:p>
          <a:p>
            <a:pPr lvl="1"/>
            <a:r>
              <a:rPr lang="en-US" dirty="0"/>
              <a:t>I’ve worked on a computer that didn’t even have divide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2703E-F552-4511-B184-8249FAE3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5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Not all operations are equally expensive!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operations are pretty simple to perform in hardware</a:t>
            </a:r>
          </a:p>
          <a:p>
            <a:pPr lvl="1"/>
            <a:r>
              <a:rPr lang="en-US" dirty="0"/>
              <a:t>E.g., addition, shifting, bitwise operations</a:t>
            </a:r>
          </a:p>
          <a:p>
            <a:pPr lvl="1"/>
            <a:r>
              <a:rPr lang="en-US" dirty="0"/>
              <a:t>Also true of doing the same by hand on paper</a:t>
            </a:r>
          </a:p>
          <a:p>
            <a:pPr lvl="1"/>
            <a:endParaRPr lang="en-US" dirty="0"/>
          </a:p>
          <a:p>
            <a:r>
              <a:rPr lang="en-US" dirty="0"/>
              <a:t>Others are much more involved</a:t>
            </a:r>
          </a:p>
          <a:p>
            <a:pPr lvl="1"/>
            <a:r>
              <a:rPr lang="en-US" dirty="0"/>
              <a:t>E.g., multiplication, or even more so division</a:t>
            </a:r>
          </a:p>
          <a:p>
            <a:pPr lvl="1"/>
            <a:r>
              <a:rPr lang="en-US" dirty="0"/>
              <a:t>Consider long multiplication / long division; quite tedious!</a:t>
            </a:r>
          </a:p>
          <a:p>
            <a:pPr lvl="1"/>
            <a:r>
              <a:rPr lang="en-US" dirty="0"/>
              <a:t>Hardware is not doing the exact same thing, but similar principle</a:t>
            </a:r>
          </a:p>
          <a:p>
            <a:pPr lvl="1"/>
            <a:endParaRPr lang="en-US" dirty="0"/>
          </a:p>
          <a:p>
            <a:r>
              <a:rPr lang="en-US" b="1" i="1" dirty="0"/>
              <a:t>Trick</a:t>
            </a:r>
            <a:r>
              <a:rPr lang="en-US" b="1" dirty="0"/>
              <a:t>: </a:t>
            </a:r>
            <a:r>
              <a:rPr lang="en-US" dirty="0"/>
              <a:t>try to replace expensive operations with simple ones!</a:t>
            </a:r>
          </a:p>
          <a:p>
            <a:pPr lvl="1"/>
            <a:r>
              <a:rPr lang="en-US" dirty="0"/>
              <a:t>Doesn’t work in all cases, but often does when </a:t>
            </a:r>
            <a:r>
              <a:rPr lang="en-US" dirty="0" err="1"/>
              <a:t>mult</a:t>
            </a:r>
            <a:r>
              <a:rPr lang="en-US" dirty="0"/>
              <a:t>/div by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C0A4-1D7B-4A9E-BF0A-5B44DD2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2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994E-9433-442B-95FD-1EE34AE5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as 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40A8-D9D7-4DB4-BDBC-F843D615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3445" cy="5029200"/>
          </a:xfrm>
        </p:spPr>
        <p:txBody>
          <a:bodyPr/>
          <a:lstStyle/>
          <a:p>
            <a:r>
              <a:rPr lang="en-US" dirty="0"/>
              <a:t>Multiply 2 x 5: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9C4CA-993B-4926-8551-AEC8832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63616-170D-4904-A5E1-298B45EDFE12}"/>
              </a:ext>
            </a:extLst>
          </p:cNvPr>
          <p:cNvSpPr txBox="1"/>
          <p:nvPr/>
        </p:nvSpPr>
        <p:spPr>
          <a:xfrm>
            <a:off x="2277096" y="2110558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9295A-6EB2-4AAB-896A-5A9141FC831E}"/>
              </a:ext>
            </a:extLst>
          </p:cNvPr>
          <p:cNvCxnSpPr/>
          <p:nvPr/>
        </p:nvCxnSpPr>
        <p:spPr>
          <a:xfrm>
            <a:off x="2757724" y="3187776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DECD45-BCA3-4321-8E1D-66378EF5877F}"/>
              </a:ext>
            </a:extLst>
          </p:cNvPr>
          <p:cNvSpPr txBox="1"/>
          <p:nvPr/>
        </p:nvSpPr>
        <p:spPr>
          <a:xfrm>
            <a:off x="1169755" y="3300772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53AD2-CB1D-4772-9A5A-9314A204EE8B}"/>
              </a:ext>
            </a:extLst>
          </p:cNvPr>
          <p:cNvSpPr txBox="1"/>
          <p:nvPr/>
        </p:nvSpPr>
        <p:spPr>
          <a:xfrm>
            <a:off x="2498683" y="3706154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E254D-351A-4172-BC9A-F19F77377B26}"/>
              </a:ext>
            </a:extLst>
          </p:cNvPr>
          <p:cNvSpPr txBox="1"/>
          <p:nvPr/>
        </p:nvSpPr>
        <p:spPr>
          <a:xfrm>
            <a:off x="974683" y="4123728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B93DF-32B4-4AAE-9EB7-35BE7AAEFF1D}"/>
              </a:ext>
            </a:extLst>
          </p:cNvPr>
          <p:cNvSpPr txBox="1"/>
          <p:nvPr/>
        </p:nvSpPr>
        <p:spPr>
          <a:xfrm>
            <a:off x="1535515" y="4538251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4145AB-7AE1-431E-976E-A247DEA0F74B}"/>
              </a:ext>
            </a:extLst>
          </p:cNvPr>
          <p:cNvCxnSpPr>
            <a:cxnSpLocks/>
          </p:cNvCxnSpPr>
          <p:nvPr/>
        </p:nvCxnSpPr>
        <p:spPr>
          <a:xfrm>
            <a:off x="1962157" y="5123026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23AB08-3F35-43CE-80F5-5CD0E0DB7644}"/>
              </a:ext>
            </a:extLst>
          </p:cNvPr>
          <p:cNvSpPr txBox="1"/>
          <p:nvPr/>
        </p:nvSpPr>
        <p:spPr>
          <a:xfrm>
            <a:off x="1535515" y="5130225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EDB89-D013-491B-BAE8-DBC803C5DF6D}"/>
              </a:ext>
            </a:extLst>
          </p:cNvPr>
          <p:cNvSpPr txBox="1"/>
          <p:nvPr/>
        </p:nvSpPr>
        <p:spPr>
          <a:xfrm>
            <a:off x="3476565" y="3703005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D1A8F-42A8-4CBF-8194-54F9ACE16926}"/>
              </a:ext>
            </a:extLst>
          </p:cNvPr>
          <p:cNvSpPr txBox="1"/>
          <p:nvPr/>
        </p:nvSpPr>
        <p:spPr>
          <a:xfrm>
            <a:off x="3237527" y="4114742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F9188-7F80-4149-85AE-21C71653358A}"/>
              </a:ext>
            </a:extLst>
          </p:cNvPr>
          <p:cNvSpPr txBox="1"/>
          <p:nvPr/>
        </p:nvSpPr>
        <p:spPr>
          <a:xfrm>
            <a:off x="2998490" y="4528935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B89E441-DBD4-4242-8898-F61EEAB8508C}"/>
              </a:ext>
            </a:extLst>
          </p:cNvPr>
          <p:cNvSpPr txBox="1">
            <a:spLocks/>
          </p:cNvSpPr>
          <p:nvPr/>
        </p:nvSpPr>
        <p:spPr>
          <a:xfrm>
            <a:off x="4991668" y="1188405"/>
            <a:ext cx="6588726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actually just bit shifts and additions</a:t>
            </a:r>
          </a:p>
          <a:p>
            <a:endParaRPr lang="en-US" dirty="0"/>
          </a:p>
          <a:p>
            <a:r>
              <a:rPr lang="en-US" dirty="0"/>
              <a:t>2 x 5 = (2 &lt;&lt; 0) + (2 &lt;&lt; 2)</a:t>
            </a:r>
          </a:p>
          <a:p>
            <a:pPr marL="0" indent="0">
              <a:buNone/>
            </a:pPr>
            <a:r>
              <a:rPr lang="en-US" dirty="0"/>
              <a:t>          = 2 + 8</a:t>
            </a:r>
          </a:p>
          <a:p>
            <a:pPr marL="0" indent="0">
              <a:buNone/>
            </a:pPr>
            <a:r>
              <a:rPr lang="en-US" dirty="0"/>
              <a:t>          = 10</a:t>
            </a:r>
          </a:p>
        </p:txBody>
      </p:sp>
    </p:spTree>
    <p:extLst>
      <p:ext uri="{BB962C8B-B14F-4D97-AF65-F5344CB8AC3E}">
        <p14:creationId xmlns:p14="http://schemas.microsoft.com/office/powerpoint/2010/main" val="4241242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Power-of-2 Multiply with Left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2971800" algn="l"/>
              </a:tabLst>
              <a:defRPr/>
            </a:pPr>
            <a:r>
              <a:rPr lang="en-US" b="1" dirty="0"/>
              <a:t>Operation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   </a:t>
            </a:r>
            <a:r>
              <a:rPr lang="en-US" dirty="0"/>
              <a:t>gives  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dirty="0"/>
          </a:p>
          <a:p>
            <a:pPr>
              <a:tabLst>
                <a:tab pos="2971800" algn="l"/>
              </a:tabLst>
              <a:defRPr/>
            </a:pPr>
            <a:endParaRPr lang="en-US" b="1" dirty="0"/>
          </a:p>
          <a:p>
            <a:pPr>
              <a:tabLst>
                <a:tab pos="2971800" algn="l"/>
              </a:tabLst>
              <a:defRPr/>
            </a:pPr>
            <a:r>
              <a:rPr lang="en-US" b="1" dirty="0"/>
              <a:t>Examples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            u &lt;&lt; 3	==	u * 8</a:t>
            </a:r>
          </a:p>
          <a:p>
            <a:pPr lvl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32 – u * 8 = u * 24</a:t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  <a:p>
            <a:pPr lvl="2">
              <a:tabLst>
                <a:tab pos="2971800" algn="l"/>
              </a:tabLst>
              <a:defRPr/>
            </a:pPr>
            <a:r>
              <a:rPr lang="en-US" dirty="0">
                <a:ea typeface="Calibri" charset="0"/>
                <a:cs typeface="Calibri" charset="0"/>
              </a:rPr>
              <a:t>Can combine multiple shifts with addition to get multiplications</a:t>
            </a:r>
            <a:br>
              <a:rPr lang="en-US" dirty="0">
                <a:ea typeface="Calibri" charset="0"/>
                <a:cs typeface="Calibri" charset="0"/>
              </a:rPr>
            </a:br>
            <a:r>
              <a:rPr lang="en-US" dirty="0">
                <a:ea typeface="Calibri" charset="0"/>
                <a:cs typeface="Calibri" charset="0"/>
              </a:rPr>
              <a:t>by non-powers-of-2</a:t>
            </a:r>
          </a:p>
          <a:p>
            <a:pPr lvl="2">
              <a:tabLst>
                <a:tab pos="2971800" algn="l"/>
              </a:tabLst>
              <a:defRPr/>
            </a:pPr>
            <a:endParaRPr lang="en-US" dirty="0">
              <a:ea typeface="Calibri" charset="0"/>
              <a:cs typeface="Calibri" charset="0"/>
            </a:endParaRPr>
          </a:p>
          <a:p>
            <a:pPr lvl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1607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3893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179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92181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94467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675311" y="21760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846511" y="2176082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dirty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1607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80751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8303711" y="2633282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85323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94467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9675311" y="26332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7389311" y="26332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6602292" y="2023683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533195" y="2480883"/>
            <a:ext cx="58381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" pitchFamily="18" charset="0"/>
              </a:rPr>
              <a:t>*2</a:t>
            </a:r>
            <a:r>
              <a:rPr lang="en-US" sz="2400" i="1" baseline="30000" dirty="0">
                <a:latin typeface="Times" pitchFamily="18" charset="0"/>
              </a:rPr>
              <a:t>k</a:t>
            </a:r>
            <a:endParaRPr lang="en-US" sz="2400" i="1" dirty="0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648200" y="2938082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915480" y="2938083"/>
            <a:ext cx="84029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 </a:t>
            </a:r>
            <a:r>
              <a:rPr lang="en-US" sz="2400" dirty="0">
                <a:latin typeface="Times" pitchFamily="18" charset="0"/>
              </a:rPr>
              <a:t>· 2</a:t>
            </a:r>
            <a:r>
              <a:rPr lang="en-US" sz="2400" i="1" baseline="30000" dirty="0">
                <a:latin typeface="Times" pitchFamily="18" charset="0"/>
              </a:rPr>
              <a:t>k</a:t>
            </a:r>
            <a:endParaRPr lang="en-US" sz="2400" i="1" dirty="0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4648200" y="3395282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981200" y="2938082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</a:t>
            </a:r>
            <a:r>
              <a:rPr lang="en-US" sz="2000" i="1" dirty="0" err="1">
                <a:latin typeface="Calibri" pitchFamily="34" charset="0"/>
              </a:rPr>
              <a:t>w</a:t>
            </a:r>
            <a:r>
              <a:rPr lang="en-US" sz="2000" dirty="0" err="1">
                <a:latin typeface="Calibri" pitchFamily="34" charset="0"/>
              </a:rPr>
              <a:t>+</a:t>
            </a:r>
            <a:r>
              <a:rPr lang="en-US" sz="2000" i="1" dirty="0" err="1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981201" y="2252282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981200" y="338099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k 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600804" y="3457194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>
                <a:latin typeface="Times" pitchFamily="18" charset="0"/>
              </a:rPr>
              <a:t>UMult</a:t>
            </a:r>
            <a:r>
              <a:rPr lang="en-US" sz="1600" i="1" baseline="-25000">
                <a:latin typeface="Times" pitchFamily="18" charset="0"/>
              </a:rPr>
              <a:t>w</a:t>
            </a:r>
            <a:r>
              <a:rPr lang="en-US" sz="1600">
                <a:latin typeface="Times" pitchFamily="18" charset="0"/>
              </a:rPr>
              <a:t>(</a:t>
            </a:r>
            <a:r>
              <a:rPr lang="en-US" sz="1600" i="1">
                <a:latin typeface="Times" pitchFamily="18" charset="0"/>
              </a:rPr>
              <a:t>u</a:t>
            </a:r>
            <a:r>
              <a:rPr lang="en-US" sz="1600">
                <a:latin typeface="Times" pitchFamily="18" charset="0"/>
              </a:rPr>
              <a:t> , 2</a:t>
            </a:r>
            <a:r>
              <a:rPr lang="en-US" sz="1600" i="1" baseline="30000">
                <a:latin typeface="Times" pitchFamily="18" charset="0"/>
              </a:rPr>
              <a:t>k</a:t>
            </a:r>
            <a:r>
              <a:rPr lang="en-US" sz="160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8760911" y="26332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8229600" y="1776330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789111" y="3090482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8532311" y="30904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9446711" y="30904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9675311" y="30904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8760911" y="30904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5615309" y="3728240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 err="1">
                <a:latin typeface="Times" pitchFamily="18" charset="0"/>
              </a:rPr>
              <a:t>TMult</a:t>
            </a:r>
            <a:r>
              <a:rPr lang="en-US" sz="1600" i="1" baseline="-25000" dirty="0" err="1">
                <a:latin typeface="Times" pitchFamily="18" charset="0"/>
              </a:rPr>
              <a:t>w</a:t>
            </a:r>
            <a:r>
              <a:rPr lang="en-US" sz="1600" dirty="0">
                <a:latin typeface="Times" pitchFamily="18" charset="0"/>
              </a:rPr>
              <a:t>(</a:t>
            </a:r>
            <a:r>
              <a:rPr lang="en-US" sz="1600" i="1" dirty="0">
                <a:latin typeface="Times" pitchFamily="18" charset="0"/>
              </a:rPr>
              <a:t>u</a:t>
            </a:r>
            <a:r>
              <a:rPr lang="en-US" sz="1600" dirty="0">
                <a:latin typeface="Times" pitchFamily="18" charset="0"/>
              </a:rPr>
              <a:t> , 2</a:t>
            </a:r>
            <a:r>
              <a:rPr lang="en-US" sz="1600" i="1" baseline="30000" dirty="0">
                <a:latin typeface="Times" pitchFamily="18" charset="0"/>
              </a:rPr>
              <a:t>k</a:t>
            </a:r>
            <a:r>
              <a:rPr lang="en-US" sz="160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8532311" y="35476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9446711" y="35476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9675311" y="3547682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8760911" y="3547682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7846511" y="35476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8075111" y="35476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8303711" y="3547682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7160711" y="3547682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/>
              <a:t>•••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5CE49-BA48-423D-8189-0FDD7B95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66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361-73B5-47FD-B61C-24F760D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A462-287B-4458-ABCD-C1C64DA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works too</a:t>
            </a:r>
          </a:p>
          <a:p>
            <a:pPr lvl="1"/>
            <a:r>
              <a:rPr lang="en-US" dirty="0"/>
              <a:t>unsigned int x = y / 2; 	unsigned int x = y &gt;&gt; 1;</a:t>
            </a:r>
          </a:p>
          <a:p>
            <a:pPr lvl="1"/>
            <a:endParaRPr lang="en-US" dirty="0"/>
          </a:p>
          <a:p>
            <a:r>
              <a:rPr lang="en-US" dirty="0"/>
              <a:t>Even more important because division is a complicated operation</a:t>
            </a:r>
          </a:p>
          <a:p>
            <a:pPr lvl="1"/>
            <a:r>
              <a:rPr lang="en-US" dirty="0"/>
              <a:t>Multiply is implemented in simple hardware on most systems</a:t>
            </a:r>
          </a:p>
          <a:p>
            <a:pPr lvl="1"/>
            <a:r>
              <a:rPr lang="en-US" dirty="0"/>
              <a:t>Compiler might actually translate your divide by powers of two into shift operations though!</a:t>
            </a:r>
          </a:p>
          <a:p>
            <a:pPr lvl="1"/>
            <a:endParaRPr lang="en-US" dirty="0"/>
          </a:p>
          <a:p>
            <a:r>
              <a:rPr lang="en-US" dirty="0"/>
              <a:t>Warning: rounding needs to be handled correctly for signed numbers and division</a:t>
            </a:r>
          </a:p>
          <a:p>
            <a:pPr lvl="1"/>
            <a:r>
              <a:rPr lang="en-US" dirty="0"/>
              <a:t>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90DD-12C1-4AE4-8F4B-C0B2167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7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automatically chose the best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use shifts instead of multiply in your C code?</a:t>
            </a:r>
          </a:p>
          <a:p>
            <a:pPr lvl="1"/>
            <a:r>
              <a:rPr lang="en-US" b="1" dirty="0"/>
              <a:t>NO</a:t>
            </a:r>
          </a:p>
          <a:p>
            <a:pPr lvl="1"/>
            <a:endParaRPr lang="en-US" b="1" dirty="0"/>
          </a:p>
          <a:p>
            <a:r>
              <a:rPr lang="en-US" dirty="0"/>
              <a:t>Just write out the multiplication</a:t>
            </a:r>
          </a:p>
          <a:p>
            <a:pPr lvl="1"/>
            <a:r>
              <a:rPr lang="en-US" dirty="0"/>
              <a:t>Multiplication is more readable if that’s what you meant</a:t>
            </a:r>
          </a:p>
          <a:p>
            <a:pPr lvl="1"/>
            <a:r>
              <a:rPr lang="en-US" dirty="0"/>
              <a:t>Compiler automatically converts code for you for best performance</a:t>
            </a:r>
          </a:p>
          <a:p>
            <a:pPr lvl="1"/>
            <a:endParaRPr lang="en-US" dirty="0"/>
          </a:p>
          <a:p>
            <a:r>
              <a:rPr lang="en-US" dirty="0"/>
              <a:t>These two mean the same thing, but one is way more understandable</a:t>
            </a:r>
          </a:p>
          <a:p>
            <a:pPr lvl="2"/>
            <a:r>
              <a:rPr lang="en-US" dirty="0"/>
              <a:t>int x = y * 32;</a:t>
            </a:r>
          </a:p>
          <a:p>
            <a:pPr lvl="2"/>
            <a:r>
              <a:rPr lang="en-US" dirty="0"/>
              <a:t>int x = (y &lt;&lt; 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4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0F23-0A67-47A4-B06B-18209ADC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E5287-A7D1-4273-AE0F-02AF72EF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49749" cy="5029200"/>
          </a:xfrm>
        </p:spPr>
        <p:txBody>
          <a:bodyPr/>
          <a:lstStyle/>
          <a:p>
            <a:r>
              <a:rPr lang="en-US" dirty="0"/>
              <a:t>Steps for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ssembler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dirty="0"/>
              <a:t>inker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dirty="0"/>
              <a:t>oader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1085-349E-475F-A9E2-DDA2D05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pSp>
        <p:nvGrpSpPr>
          <p:cNvPr id="27" name="Google Shape;798;p46">
            <a:extLst>
              <a:ext uri="{FF2B5EF4-FFF2-40B4-BE49-F238E27FC236}">
                <a16:creationId xmlns:a16="http://schemas.microsoft.com/office/drawing/2014/main" id="{1E8926AD-9500-44A3-8621-1E2679A364DC}"/>
              </a:ext>
            </a:extLst>
          </p:cNvPr>
          <p:cNvGrpSpPr/>
          <p:nvPr/>
        </p:nvGrpSpPr>
        <p:grpSpPr>
          <a:xfrm>
            <a:off x="5745480" y="325099"/>
            <a:ext cx="3715512" cy="5948955"/>
            <a:chOff x="0" y="1894"/>
            <a:chExt cx="4114800" cy="6549411"/>
          </a:xfrm>
        </p:grpSpPr>
        <p:sp>
          <p:nvSpPr>
            <p:cNvPr id="28" name="Google Shape;799;p46">
              <a:extLst>
                <a:ext uri="{FF2B5EF4-FFF2-40B4-BE49-F238E27FC236}">
                  <a16:creationId xmlns:a16="http://schemas.microsoft.com/office/drawing/2014/main" id="{3E42534B-2415-49BB-9ACA-CDA92DE1FA5B}"/>
                </a:ext>
              </a:extLst>
            </p:cNvPr>
            <p:cNvSpPr/>
            <p:nvPr/>
          </p:nvSpPr>
          <p:spPr>
            <a:xfrm>
              <a:off x="0" y="6054536"/>
              <a:ext cx="4114800" cy="496769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00;p46">
              <a:extLst>
                <a:ext uri="{FF2B5EF4-FFF2-40B4-BE49-F238E27FC236}">
                  <a16:creationId xmlns:a16="http://schemas.microsoft.com/office/drawing/2014/main" id="{F3312CE6-E6CC-4696-BE94-06F91409A634}"/>
                </a:ext>
              </a:extLst>
            </p:cNvPr>
            <p:cNvSpPr txBox="1"/>
            <p:nvPr/>
          </p:nvSpPr>
          <p:spPr>
            <a:xfrm>
              <a:off x="0" y="6054536"/>
              <a:ext cx="4114800" cy="49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801;p46">
              <a:extLst>
                <a:ext uri="{FF2B5EF4-FFF2-40B4-BE49-F238E27FC236}">
                  <a16:creationId xmlns:a16="http://schemas.microsoft.com/office/drawing/2014/main" id="{9BCBB21E-5AF4-4998-ABD1-AD65972A4D5D}"/>
                </a:ext>
              </a:extLst>
            </p:cNvPr>
            <p:cNvSpPr/>
            <p:nvPr/>
          </p:nvSpPr>
          <p:spPr>
            <a:xfrm rot="10800000">
              <a:off x="0" y="529795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C0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802;p46">
              <a:extLst>
                <a:ext uri="{FF2B5EF4-FFF2-40B4-BE49-F238E27FC236}">
                  <a16:creationId xmlns:a16="http://schemas.microsoft.com/office/drawing/2014/main" id="{C905A9FB-68C1-4156-A55C-5FFE92D02E86}"/>
                </a:ext>
              </a:extLst>
            </p:cNvPr>
            <p:cNvSpPr txBox="1"/>
            <p:nvPr/>
          </p:nvSpPr>
          <p:spPr>
            <a:xfrm>
              <a:off x="0" y="529795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Loader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03;p46">
              <a:extLst>
                <a:ext uri="{FF2B5EF4-FFF2-40B4-BE49-F238E27FC236}">
                  <a16:creationId xmlns:a16="http://schemas.microsoft.com/office/drawing/2014/main" id="{2E954FAD-3C9B-4593-B294-8C2C044AAF23}"/>
                </a:ext>
              </a:extLst>
            </p:cNvPr>
            <p:cNvSpPr/>
            <p:nvPr/>
          </p:nvSpPr>
          <p:spPr>
            <a:xfrm rot="10800000">
              <a:off x="0" y="454137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04;p46">
              <a:extLst>
                <a:ext uri="{FF2B5EF4-FFF2-40B4-BE49-F238E27FC236}">
                  <a16:creationId xmlns:a16="http://schemas.microsoft.com/office/drawing/2014/main" id="{F51E70D4-AD24-40D5-993A-ACCEC3832E48}"/>
                </a:ext>
              </a:extLst>
            </p:cNvPr>
            <p:cNvSpPr txBox="1"/>
            <p:nvPr/>
          </p:nvSpPr>
          <p:spPr>
            <a:xfrm>
              <a:off x="0" y="454137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Executable (mach lang pgm):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a.out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" name="Google Shape;805;p46">
              <a:extLst>
                <a:ext uri="{FF2B5EF4-FFF2-40B4-BE49-F238E27FC236}">
                  <a16:creationId xmlns:a16="http://schemas.microsoft.com/office/drawing/2014/main" id="{0DCEEDB1-853F-46AF-B80E-1A4D16D102C1}"/>
                </a:ext>
              </a:extLst>
            </p:cNvPr>
            <p:cNvSpPr/>
            <p:nvPr/>
          </p:nvSpPr>
          <p:spPr>
            <a:xfrm rot="10800000">
              <a:off x="0" y="378479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F79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06;p46">
              <a:extLst>
                <a:ext uri="{FF2B5EF4-FFF2-40B4-BE49-F238E27FC236}">
                  <a16:creationId xmlns:a16="http://schemas.microsoft.com/office/drawing/2014/main" id="{58510ADA-E3FC-459B-A1BE-C358029C0956}"/>
                </a:ext>
              </a:extLst>
            </p:cNvPr>
            <p:cNvSpPr txBox="1"/>
            <p:nvPr/>
          </p:nvSpPr>
          <p:spPr>
            <a:xfrm>
              <a:off x="0" y="378479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Linker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07;p46">
              <a:extLst>
                <a:ext uri="{FF2B5EF4-FFF2-40B4-BE49-F238E27FC236}">
                  <a16:creationId xmlns:a16="http://schemas.microsoft.com/office/drawing/2014/main" id="{E1D09E78-A4CB-4E94-A647-8DBBCA7084EA}"/>
                </a:ext>
              </a:extLst>
            </p:cNvPr>
            <p:cNvSpPr/>
            <p:nvPr/>
          </p:nvSpPr>
          <p:spPr>
            <a:xfrm rot="10800000">
              <a:off x="0" y="3028215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08;p46">
              <a:extLst>
                <a:ext uri="{FF2B5EF4-FFF2-40B4-BE49-F238E27FC236}">
                  <a16:creationId xmlns:a16="http://schemas.microsoft.com/office/drawing/2014/main" id="{4065EF75-1FC1-4B35-AD70-0E3AEFF95E5B}"/>
                </a:ext>
              </a:extLst>
            </p:cNvPr>
            <p:cNvSpPr txBox="1"/>
            <p:nvPr/>
          </p:nvSpPr>
          <p:spPr>
            <a:xfrm>
              <a:off x="0" y="3028215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Object (mach lang module):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foo.o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" name="Google Shape;809;p46">
              <a:extLst>
                <a:ext uri="{FF2B5EF4-FFF2-40B4-BE49-F238E27FC236}">
                  <a16:creationId xmlns:a16="http://schemas.microsoft.com/office/drawing/2014/main" id="{F7BA1896-E07D-4683-BC01-02B0AB956572}"/>
                </a:ext>
              </a:extLst>
            </p:cNvPr>
            <p:cNvSpPr/>
            <p:nvPr/>
          </p:nvSpPr>
          <p:spPr>
            <a:xfrm rot="10800000">
              <a:off x="0" y="227163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4F8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810;p46">
              <a:extLst>
                <a:ext uri="{FF2B5EF4-FFF2-40B4-BE49-F238E27FC236}">
                  <a16:creationId xmlns:a16="http://schemas.microsoft.com/office/drawing/2014/main" id="{F5A04096-9AC9-44CF-834A-DE134347E982}"/>
                </a:ext>
              </a:extLst>
            </p:cNvPr>
            <p:cNvSpPr txBox="1"/>
            <p:nvPr/>
          </p:nvSpPr>
          <p:spPr>
            <a:xfrm>
              <a:off x="0" y="227163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Assembler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11;p46">
              <a:extLst>
                <a:ext uri="{FF2B5EF4-FFF2-40B4-BE49-F238E27FC236}">
                  <a16:creationId xmlns:a16="http://schemas.microsoft.com/office/drawing/2014/main" id="{C5BEE1E2-54F9-4507-A550-B750C2E36574}"/>
                </a:ext>
              </a:extLst>
            </p:cNvPr>
            <p:cNvSpPr/>
            <p:nvPr/>
          </p:nvSpPr>
          <p:spPr>
            <a:xfrm rot="10800000">
              <a:off x="0" y="151505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812;p46">
              <a:extLst>
                <a:ext uri="{FF2B5EF4-FFF2-40B4-BE49-F238E27FC236}">
                  <a16:creationId xmlns:a16="http://schemas.microsoft.com/office/drawing/2014/main" id="{AAC75DD7-CB50-4D30-8151-13708BB4DF88}"/>
                </a:ext>
              </a:extLst>
            </p:cNvPr>
            <p:cNvSpPr txBox="1"/>
            <p:nvPr/>
          </p:nvSpPr>
          <p:spPr>
            <a:xfrm>
              <a:off x="0" y="151505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Assembly program: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foo.s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" name="Google Shape;813;p46">
              <a:extLst>
                <a:ext uri="{FF2B5EF4-FFF2-40B4-BE49-F238E27FC236}">
                  <a16:creationId xmlns:a16="http://schemas.microsoft.com/office/drawing/2014/main" id="{A25EE920-1CE2-4BDA-8441-214FE3FF1DDE}"/>
                </a:ext>
              </a:extLst>
            </p:cNvPr>
            <p:cNvSpPr/>
            <p:nvPr/>
          </p:nvSpPr>
          <p:spPr>
            <a:xfrm rot="10800000">
              <a:off x="0" y="75847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8064A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814;p46">
              <a:extLst>
                <a:ext uri="{FF2B5EF4-FFF2-40B4-BE49-F238E27FC236}">
                  <a16:creationId xmlns:a16="http://schemas.microsoft.com/office/drawing/2014/main" id="{375E3D81-EFD6-4F70-A7EB-57816B7014B6}"/>
                </a:ext>
              </a:extLst>
            </p:cNvPr>
            <p:cNvSpPr txBox="1"/>
            <p:nvPr/>
          </p:nvSpPr>
          <p:spPr>
            <a:xfrm>
              <a:off x="0" y="75847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Compiler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815;p46">
              <a:extLst>
                <a:ext uri="{FF2B5EF4-FFF2-40B4-BE49-F238E27FC236}">
                  <a16:creationId xmlns:a16="http://schemas.microsoft.com/office/drawing/2014/main" id="{B66539BB-D2F6-4B51-992F-5203BF922FEE}"/>
                </a:ext>
              </a:extLst>
            </p:cNvPr>
            <p:cNvSpPr/>
            <p:nvPr/>
          </p:nvSpPr>
          <p:spPr>
            <a:xfrm rot="10800000">
              <a:off x="0" y="1894"/>
              <a:ext cx="4114800" cy="76403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816;p46">
              <a:extLst>
                <a:ext uri="{FF2B5EF4-FFF2-40B4-BE49-F238E27FC236}">
                  <a16:creationId xmlns:a16="http://schemas.microsoft.com/office/drawing/2014/main" id="{1CCEA366-D8EB-4D9D-9E86-DD0E41A0766E}"/>
                </a:ext>
              </a:extLst>
            </p:cNvPr>
            <p:cNvSpPr txBox="1"/>
            <p:nvPr/>
          </p:nvSpPr>
          <p:spPr>
            <a:xfrm>
              <a:off x="0" y="1894"/>
              <a:ext cx="4114800" cy="496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 program: </a:t>
              </a: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foo.c</a:t>
              </a:r>
              <a:endParaRPr kumimoji="0" sz="1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6" name="Google Shape;821;p46">
            <a:extLst>
              <a:ext uri="{FF2B5EF4-FFF2-40B4-BE49-F238E27FC236}">
                <a16:creationId xmlns:a16="http://schemas.microsoft.com/office/drawing/2014/main" id="{D53F48C5-3AB6-428C-AB0C-1763FD408BE6}"/>
              </a:ext>
            </a:extLst>
          </p:cNvPr>
          <p:cNvGrpSpPr/>
          <p:nvPr/>
        </p:nvGrpSpPr>
        <p:grpSpPr>
          <a:xfrm>
            <a:off x="9265920" y="3658410"/>
            <a:ext cx="1804416" cy="553711"/>
            <a:chOff x="0" y="0"/>
            <a:chExt cx="1674275" cy="609600"/>
          </a:xfrm>
        </p:grpSpPr>
        <p:sp>
          <p:nvSpPr>
            <p:cNvPr id="47" name="Google Shape;822;p46">
              <a:extLst>
                <a:ext uri="{FF2B5EF4-FFF2-40B4-BE49-F238E27FC236}">
                  <a16:creationId xmlns:a16="http://schemas.microsoft.com/office/drawing/2014/main" id="{0FB2E058-58DC-4C22-8C69-EA436D5B3BB1}"/>
                </a:ext>
              </a:extLst>
            </p:cNvPr>
            <p:cNvSpPr/>
            <p:nvPr/>
          </p:nvSpPr>
          <p:spPr>
            <a:xfrm>
              <a:off x="0" y="0"/>
              <a:ext cx="1524000" cy="60960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EEE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23;p46">
              <a:extLst>
                <a:ext uri="{FF2B5EF4-FFF2-40B4-BE49-F238E27FC236}">
                  <a16:creationId xmlns:a16="http://schemas.microsoft.com/office/drawing/2014/main" id="{F43CC0C2-80B2-4254-9B09-E08D3C872B6C}"/>
                </a:ext>
              </a:extLst>
            </p:cNvPr>
            <p:cNvSpPr txBox="1"/>
            <p:nvPr/>
          </p:nvSpPr>
          <p:spPr>
            <a:xfrm>
              <a:off x="533752" y="0"/>
              <a:ext cx="1140523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28000" bIns="1280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lib.o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659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4461-8DF4-4994-8117-E828799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1277-9DC9-4F46-82BC-0794048B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higher-level language code (C, C++, Java, etc.)</a:t>
            </a:r>
          </a:p>
          <a:p>
            <a:r>
              <a:rPr lang="en-US" dirty="0"/>
              <a:t>Output: assembly language code (for a particular computer)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Handle pre-processor (defines and includes)</a:t>
            </a:r>
          </a:p>
          <a:p>
            <a:pPr lvl="1"/>
            <a:r>
              <a:rPr lang="en-US" dirty="0"/>
              <a:t>Preform optimizations on code</a:t>
            </a:r>
          </a:p>
          <a:p>
            <a:pPr lvl="2"/>
            <a:r>
              <a:rPr lang="en-US" dirty="0"/>
              <a:t>Make it faster (such as divide-into-shift)</a:t>
            </a:r>
          </a:p>
          <a:p>
            <a:pPr lvl="2"/>
            <a:r>
              <a:rPr lang="en-US" dirty="0"/>
              <a:t>Make it use less memory (eliminate unused variables)</a:t>
            </a:r>
          </a:p>
          <a:p>
            <a:pPr lvl="2"/>
            <a:endParaRPr lang="en-US" dirty="0"/>
          </a:p>
          <a:p>
            <a:r>
              <a:rPr lang="en-US" dirty="0"/>
              <a:t>Entire course worth of material here: CS322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7A947-1D34-47B3-9C76-86D8B42C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Negation and Subtraction</a:t>
            </a:r>
          </a:p>
          <a:p>
            <a:r>
              <a:rPr lang="en-US" dirty="0"/>
              <a:t>Shifting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686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Dividing with bit shift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8713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Power-of-2 Divide </a:t>
            </a:r>
            <a:r>
              <a:rPr lang="en-US"/>
              <a:t>with Right Shift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unsigned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u &gt;&gt; k</a:t>
            </a:r>
            <a:r>
              <a:rPr lang="en-US" sz="2000" b="1" dirty="0"/>
              <a:t> </a:t>
            </a:r>
            <a:r>
              <a:rPr lang="en-US" sz="2000" dirty="0"/>
              <a:t>    gives   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u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logical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Pink part would be remainder / fractional part (right of the point)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Shift just drops it: equivalent to rounding </a:t>
            </a:r>
            <a:r>
              <a:rPr lang="en-US" b="1" i="1" dirty="0">
                <a:solidFill>
                  <a:schemeClr val="tx2"/>
                </a:solidFill>
              </a:rPr>
              <a:t>down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7589" y="5091114"/>
          <a:ext cx="7678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83500" imgH="1600200" progId="Word.Document.8">
                  <p:embed/>
                </p:oleObj>
              </mc:Choice>
              <mc:Fallback>
                <p:oleObj name="Document" r:id="rId3" imgW="7683500" imgH="160020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91114"/>
                        <a:ext cx="7678737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70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4991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413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270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1849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13500" y="3614737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42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556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785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4991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660900" y="308133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60901" y="353853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038600" y="39195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79901" y="353853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356101" y="399573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362200" y="3995738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362200" y="3309938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68707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400800" y="275748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727700" y="31575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62" name="Group 25"/>
          <p:cNvGrpSpPr>
            <a:grpSpLocks/>
          </p:cNvGrpSpPr>
          <p:nvPr/>
        </p:nvGrpSpPr>
        <p:grpSpPr bwMode="auto">
          <a:xfrm>
            <a:off x="6642100" y="3157537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642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707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7785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099300" y="40719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1849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413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499100" y="40719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71" name="Group 38"/>
          <p:cNvGrpSpPr>
            <a:grpSpLocks/>
          </p:cNvGrpSpPr>
          <p:nvPr/>
        </p:nvGrpSpPr>
        <p:grpSpPr bwMode="auto">
          <a:xfrm>
            <a:off x="8089900" y="4071937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4038600" y="44529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4191000" y="4548188"/>
            <a:ext cx="922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</a:t>
            </a:r>
            <a:r>
              <a:rPr lang="en-US" sz="1600" i="1">
                <a:latin typeface="Times" pitchFamily="18" charset="0"/>
              </a:rPr>
              <a:t>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642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68707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785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099300" y="46053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362200" y="4529138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Result: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1849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413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499100" y="46053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915680" y="3891002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8237646" y="3256969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 flipH="1">
            <a:off x="8070981" y="3555226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9340" y="1022682"/>
            <a:ext cx="2226828" cy="707886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 x  : round x down</a:t>
            </a:r>
          </a:p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 x  : round x up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4712-30E6-4068-90C5-683CE49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Signed Power-of-2 Divide with Shift (Almost)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x &gt;&gt; k</a:t>
            </a:r>
            <a:r>
              <a:rPr lang="en-US" sz="2000" dirty="0"/>
              <a:t>    gives  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arithmetic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Also rounds down, again by dropping bits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But signed division should round </a:t>
            </a:r>
            <a:r>
              <a:rPr lang="en-US" b="1" i="1" dirty="0">
                <a:solidFill>
                  <a:schemeClr val="tx2"/>
                </a:solidFill>
              </a:rPr>
              <a:t>towards 0!</a:t>
            </a:r>
            <a:r>
              <a:rPr lang="en-US" dirty="0">
                <a:solidFill>
                  <a:schemeClr val="tx2"/>
                </a:solidFill>
              </a:rPr>
              <a:t> (that’s its math definition)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That means rounding </a:t>
            </a:r>
            <a:r>
              <a:rPr lang="en-US" b="1" i="1" dirty="0">
                <a:solidFill>
                  <a:schemeClr val="tx2"/>
                </a:solidFill>
              </a:rPr>
              <a:t>up</a:t>
            </a:r>
            <a:r>
              <a:rPr lang="en-US" dirty="0">
                <a:solidFill>
                  <a:schemeClr val="tx2"/>
                </a:solidFill>
              </a:rPr>
              <a:t> for negative numbers!</a:t>
            </a: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484188" indent="-2460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  <a:cs typeface="Calibri" panose="020F0502020204030204" pitchFamily="34" charset="0"/>
              </a:rPr>
              <a:t>Example, 4 bits: -6 / 4 = -1.5  (should round towards 0, to -1)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&gt;&gt; 2 = </a:t>
            </a:r>
            <a:r>
              <a:rPr lang="en-US" i="1" dirty="0">
                <a:solidFill>
                  <a:srgbClr val="FF0000"/>
                </a:solidFill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= -2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Rounds the wrong way!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594350" y="32329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229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7373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5594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65087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737350" y="3690175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6965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7880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8108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8229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051425" y="31567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5051426" y="36139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" pitchFamily="18" charset="0"/>
              </a:rPr>
              <a:t>2</a:t>
            </a:r>
            <a:r>
              <a:rPr lang="en-US" i="1" baseline="30000" dirty="0">
                <a:latin typeface="Times" pitchFamily="18" charset="0"/>
              </a:rPr>
              <a:t>k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3460750" y="39949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4670426" y="3613976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4759326" y="40711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2209800" y="4071176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Division: 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209800" y="3385376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</a:t>
            </a:r>
          </a:p>
        </p:txBody>
      </p:sp>
      <p:sp>
        <p:nvSpPr>
          <p:cNvPr id="15384" name="Rectangle 22"/>
          <p:cNvSpPr>
            <a:spLocks noChangeArrowheads="1"/>
          </p:cNvSpPr>
          <p:nvPr/>
        </p:nvSpPr>
        <p:spPr bwMode="auto">
          <a:xfrm>
            <a:off x="71945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6705600" y="291388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5386" name="Rectangle 24"/>
          <p:cNvSpPr>
            <a:spLocks noChangeArrowheads="1"/>
          </p:cNvSpPr>
          <p:nvPr/>
        </p:nvSpPr>
        <p:spPr bwMode="auto">
          <a:xfrm>
            <a:off x="6051550" y="32329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87" name="Group 25"/>
          <p:cNvGrpSpPr>
            <a:grpSpLocks/>
          </p:cNvGrpSpPr>
          <p:nvPr/>
        </p:nvGrpSpPr>
        <p:grpSpPr bwMode="auto">
          <a:xfrm>
            <a:off x="6965950" y="3232975"/>
            <a:ext cx="1371600" cy="228600"/>
            <a:chOff x="3744" y="1488"/>
            <a:chExt cx="864" cy="144"/>
          </a:xfrm>
        </p:grpSpPr>
        <p:sp>
          <p:nvSpPr>
            <p:cNvPr id="1541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2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69659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71945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81089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7423150" y="4147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65087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6737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822950" y="41473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96" name="Group 38"/>
          <p:cNvGrpSpPr>
            <a:grpSpLocks/>
          </p:cNvGrpSpPr>
          <p:nvPr/>
        </p:nvGrpSpPr>
        <p:grpSpPr bwMode="auto">
          <a:xfrm>
            <a:off x="8413750" y="4147375"/>
            <a:ext cx="1371600" cy="228600"/>
            <a:chOff x="4416" y="2256"/>
            <a:chExt cx="864" cy="144"/>
          </a:xfrm>
        </p:grpSpPr>
        <p:sp>
          <p:nvSpPr>
            <p:cNvPr id="1541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97" name="Line 43"/>
          <p:cNvSpPr>
            <a:spLocks noChangeShapeType="1"/>
          </p:cNvSpPr>
          <p:nvPr/>
        </p:nvSpPr>
        <p:spPr bwMode="auto">
          <a:xfrm>
            <a:off x="3460750" y="45283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44"/>
          <p:cNvSpPr>
            <a:spLocks noChangeArrowheads="1"/>
          </p:cNvSpPr>
          <p:nvPr/>
        </p:nvSpPr>
        <p:spPr bwMode="auto">
          <a:xfrm>
            <a:off x="3536951" y="4628389"/>
            <a:ext cx="19669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RoundDown(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r>
              <a:rPr lang="en-US">
                <a:latin typeface="Times" pitchFamily="18" charset="0"/>
                <a:sym typeface="Symbol" pitchFamily="18" charset="2"/>
              </a:rPr>
              <a:t>)</a:t>
            </a:r>
            <a:endParaRPr lang="en-US">
              <a:latin typeface="Times" pitchFamily="18" charset="0"/>
            </a:endParaRPr>
          </a:p>
        </p:txBody>
      </p:sp>
      <p:sp>
        <p:nvSpPr>
          <p:cNvPr id="15399" name="Rectangle 45"/>
          <p:cNvSpPr>
            <a:spLocks noChangeArrowheads="1"/>
          </p:cNvSpPr>
          <p:nvPr/>
        </p:nvSpPr>
        <p:spPr bwMode="auto">
          <a:xfrm>
            <a:off x="69659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71945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1" name="Rectangle 47"/>
          <p:cNvSpPr>
            <a:spLocks noChangeArrowheads="1"/>
          </p:cNvSpPr>
          <p:nvPr/>
        </p:nvSpPr>
        <p:spPr bwMode="auto">
          <a:xfrm>
            <a:off x="81089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7423150" y="46807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03" name="Text Box 49"/>
          <p:cNvSpPr txBox="1">
            <a:spLocks noChangeArrowheads="1"/>
          </p:cNvSpPr>
          <p:nvPr/>
        </p:nvSpPr>
        <p:spPr bwMode="auto">
          <a:xfrm>
            <a:off x="2209800" y="4604576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Result:</a:t>
            </a:r>
          </a:p>
        </p:txBody>
      </p:sp>
      <p:sp>
        <p:nvSpPr>
          <p:cNvPr id="15404" name="Text Box 50"/>
          <p:cNvSpPr txBox="1">
            <a:spLocks noChangeArrowheads="1"/>
          </p:cNvSpPr>
          <p:nvPr/>
        </p:nvSpPr>
        <p:spPr bwMode="auto">
          <a:xfrm>
            <a:off x="8235217" y="3957495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15405" name="Text Box 51"/>
          <p:cNvSpPr txBox="1">
            <a:spLocks noChangeArrowheads="1"/>
          </p:cNvSpPr>
          <p:nvPr/>
        </p:nvSpPr>
        <p:spPr bwMode="auto">
          <a:xfrm>
            <a:off x="8557183" y="3323462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15406" name="Line 52"/>
          <p:cNvSpPr>
            <a:spLocks noChangeShapeType="1"/>
          </p:cNvSpPr>
          <p:nvPr/>
        </p:nvSpPr>
        <p:spPr bwMode="auto">
          <a:xfrm flipH="1">
            <a:off x="8390518" y="3621719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53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8" name="Rectangle 54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409" name="Rectangle 55"/>
          <p:cNvSpPr>
            <a:spLocks noChangeArrowheads="1"/>
          </p:cNvSpPr>
          <p:nvPr/>
        </p:nvSpPr>
        <p:spPr bwMode="auto">
          <a:xfrm>
            <a:off x="65087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0" name="Rectangle 56"/>
          <p:cNvSpPr>
            <a:spLocks noChangeArrowheads="1"/>
          </p:cNvSpPr>
          <p:nvPr/>
        </p:nvSpPr>
        <p:spPr bwMode="auto">
          <a:xfrm>
            <a:off x="6737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1" name="Rectangle 57"/>
          <p:cNvSpPr>
            <a:spLocks noChangeArrowheads="1"/>
          </p:cNvSpPr>
          <p:nvPr/>
        </p:nvSpPr>
        <p:spPr bwMode="auto">
          <a:xfrm>
            <a:off x="5822950" y="46807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12" name="Rectangle 58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E3A6B-2BE1-4068-9F2A-056C0A28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Correct Signed Power-of-2 Divide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Autofit/>
          </a:bodyPr>
          <a:lstStyle/>
          <a:p>
            <a:pPr marL="484188" indent="-246063">
              <a:tabLst>
                <a:tab pos="2971800" algn="l"/>
              </a:tabLst>
            </a:pPr>
            <a:r>
              <a:rPr lang="en-US" sz="2000" dirty="0"/>
              <a:t>Want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</a:t>
            </a:r>
            <a:r>
              <a:rPr lang="en-US" sz="2000" dirty="0">
                <a:sym typeface="Symbol" pitchFamily="18" charset="2"/>
              </a:rPr>
              <a:t>    (</a:t>
            </a:r>
            <a:r>
              <a:rPr lang="en-US" sz="2000" dirty="0"/>
              <a:t>round towards 0)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Math identit</a:t>
            </a:r>
            <a:r>
              <a:rPr lang="en-US" sz="1800" dirty="0"/>
              <a:t>y:</a:t>
            </a:r>
            <a:r>
              <a:rPr lang="en-US" sz="1800" b="1" dirty="0"/>
              <a:t>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</a:t>
            </a:r>
            <a:r>
              <a:rPr lang="en-US" sz="1800" b="1" dirty="0">
                <a:ea typeface="Calibri" charset="0"/>
                <a:cs typeface="Calibri" charset="0"/>
              </a:rPr>
              <a:t>x / y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  =  </a:t>
            </a:r>
            <a:r>
              <a:rPr lang="en-US" sz="1800" b="1" dirty="0">
                <a:ea typeface="Calibri" charset="0"/>
                <a:cs typeface="Calibri" charset="0"/>
              </a:rPr>
              <a:t>(x + y - 1) / y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</a:t>
            </a:r>
            <a:endParaRPr lang="en-US" sz="1600" b="1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Compute negative case as  </a:t>
            </a:r>
            <a:r>
              <a:rPr lang="en-US" sz="1600" b="1" dirty="0">
                <a:sym typeface="Symbol" pitchFamily="18" charset="2"/>
              </a:rPr>
              <a:t></a:t>
            </a:r>
            <a:r>
              <a:rPr lang="en-US" sz="1600" b="1" dirty="0">
                <a:latin typeface="Courier New" pitchFamily="49" charset="0"/>
              </a:rPr>
              <a:t>(x+</a:t>
            </a:r>
            <a:r>
              <a:rPr lang="en-US" sz="1600" b="1" dirty="0"/>
              <a:t>2</a:t>
            </a:r>
            <a:r>
              <a:rPr lang="en-US" sz="1600" b="1" i="1" baseline="30000" dirty="0"/>
              <a:t>k</a:t>
            </a:r>
            <a:r>
              <a:rPr lang="en-US" sz="1600" b="1" dirty="0">
                <a:latin typeface="Courier New" pitchFamily="49" charset="0"/>
              </a:rPr>
              <a:t>-1)/ </a:t>
            </a:r>
            <a:r>
              <a:rPr lang="en-US" sz="1600" b="1" dirty="0"/>
              <a:t>2</a:t>
            </a:r>
            <a:r>
              <a:rPr lang="en-US" sz="1600" b="1" i="1" baseline="30000" dirty="0"/>
              <a:t>k </a:t>
            </a:r>
            <a:r>
              <a:rPr lang="en-US" sz="1600" b="1" dirty="0">
                <a:sym typeface="Symbol" pitchFamily="18" charset="2"/>
              </a:rPr>
              <a:t></a:t>
            </a:r>
            <a:r>
              <a:rPr lang="en-US" sz="1800" dirty="0">
                <a:sym typeface="Symbol" pitchFamily="18" charset="2"/>
              </a:rPr>
              <a:t>   →</a:t>
            </a:r>
            <a:r>
              <a:rPr lang="en-US" sz="1600" dirty="0">
                <a:sym typeface="Symbol" pitchFamily="18" charset="2"/>
              </a:rPr>
              <a:t> gets us correct rounding! 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800" dirty="0">
                <a:sym typeface="Symbol" pitchFamily="18" charset="2"/>
              </a:rPr>
              <a:t>Computing both cases in C: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</a:rPr>
              <a:t>(x&lt;0 ? (x + (1&lt;&lt;k)-1) : x) &gt;&gt; k</a:t>
            </a:r>
            <a:endParaRPr lang="en-US" sz="1800" b="1" dirty="0"/>
          </a:p>
          <a:p>
            <a:pPr marL="1146175" lvl="2" indent="-238125">
              <a:tabLst>
                <a:tab pos="2971800" algn="l"/>
              </a:tabLst>
            </a:pPr>
            <a:r>
              <a:rPr lang="en-US" sz="1400" dirty="0"/>
              <a:t>Biases dividend toward 0</a:t>
            </a:r>
          </a:p>
          <a:p>
            <a:pPr marL="908050" lvl="2" indent="0">
              <a:buNone/>
              <a:tabLst>
                <a:tab pos="2971800" algn="l"/>
              </a:tabLst>
            </a:pPr>
            <a:endParaRPr lang="en-US" sz="800" dirty="0"/>
          </a:p>
          <a:p>
            <a:pPr marL="385763" indent="-385763">
              <a:tabLst>
                <a:tab pos="2971800" algn="l"/>
              </a:tabLst>
            </a:pPr>
            <a:r>
              <a:rPr lang="en-US" sz="1800" b="1" dirty="0"/>
              <a:t>Case 1: No rounding</a:t>
            </a:r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r>
              <a:rPr lang="en-US" sz="2000" b="1" dirty="0"/>
              <a:t>Example, 4 bits: -8 / 2</a:t>
            </a:r>
            <a:r>
              <a:rPr lang="en-US" sz="2000" b="1" baseline="30000" dirty="0"/>
              <a:t>2</a:t>
            </a:r>
            <a:r>
              <a:rPr lang="en-US" sz="2000" b="1" dirty="0"/>
              <a:t> = -2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sz="1800" dirty="0"/>
              <a:t>(1000 + 0011) &gt;&gt; 2 = 1011 &gt;&gt; 2 = </a:t>
            </a:r>
            <a:r>
              <a:rPr lang="en-US" sz="1800" i="1" dirty="0">
                <a:solidFill>
                  <a:srgbClr val="FF0000"/>
                </a:solidFill>
              </a:rPr>
              <a:t>11</a:t>
            </a:r>
            <a:r>
              <a:rPr lang="en-US" sz="1800" dirty="0"/>
              <a:t>10 = -2</a:t>
            </a:r>
            <a:r>
              <a:rPr lang="en-US" sz="1800" baseline="-25000" dirty="0"/>
              <a:t>10       </a:t>
            </a:r>
            <a:r>
              <a:rPr lang="en-US" sz="1800" dirty="0"/>
              <a:t>(correct, no rounding)</a:t>
            </a:r>
            <a:endParaRPr lang="en-US" sz="18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6A8AB7-C621-5948-A2E5-9A1F43F16BD1}"/>
              </a:ext>
            </a:extLst>
          </p:cNvPr>
          <p:cNvGrpSpPr/>
          <p:nvPr/>
        </p:nvGrpSpPr>
        <p:grpSpPr>
          <a:xfrm>
            <a:off x="1612622" y="2572512"/>
            <a:ext cx="8534171" cy="3353952"/>
            <a:chOff x="76429" y="2932668"/>
            <a:chExt cx="8534171" cy="335395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009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Divisor: 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533400" y="3736975"/>
              <a:ext cx="1136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Dividend: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886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48006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5029200" y="5029200"/>
              <a:ext cx="228600" cy="228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6172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6400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41148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51326" y="3736975"/>
              <a:ext cx="28725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3276600" y="49530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" pitchFamily="18" charset="0"/>
                </a:rPr>
                <a:t>2</a:t>
              </a:r>
              <a:r>
                <a:rPr lang="en-US" i="1" baseline="30000" dirty="0">
                  <a:latin typeface="Times" pitchFamily="18" charset="0"/>
                </a:rPr>
                <a:t>k</a:t>
              </a:r>
              <a:endParaRPr lang="en-US" i="1" dirty="0">
                <a:latin typeface="Times" pitchFamily="18" charset="0"/>
              </a:endParaRPr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33600" y="5334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032125" y="4953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/</a:t>
              </a: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655429" y="5410200"/>
              <a:ext cx="9751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i="1" dirty="0">
                  <a:latin typeface="Times" pitchFamily="18" charset="0"/>
                </a:rPr>
                <a:t>x </a:t>
              </a:r>
              <a:r>
                <a:rPr lang="en-US" dirty="0">
                  <a:latin typeface="Times" pitchFamily="18" charset="0"/>
                </a:rPr>
                <a:t>/ 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b="1" i="1" baseline="30000" dirty="0">
                  <a:latin typeface="Times" pitchFamily="18" charset="0"/>
                </a:rPr>
                <a:t> 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5029200" y="3505200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886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1148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50292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343400" y="38131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5257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6172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6400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5486400" y="3813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5715000" y="5486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8" name="Rectangle 33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9" name="Rectangle 34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4114800" y="5486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41" name="Text Box 36"/>
            <p:cNvSpPr txBox="1">
              <a:spLocks noChangeArrowheads="1"/>
            </p:cNvSpPr>
            <p:nvPr/>
          </p:nvSpPr>
          <p:spPr bwMode="auto">
            <a:xfrm>
              <a:off x="6565828" y="5312008"/>
              <a:ext cx="28442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latin typeface="Helvetica" pitchFamily="34" charset="0"/>
                </a:rPr>
                <a:t>.</a:t>
              </a:r>
            </a:p>
          </p:txBody>
        </p:sp>
        <p:sp>
          <p:nvSpPr>
            <p:cNvPr id="47142" name="Text Box 37"/>
            <p:cNvSpPr txBox="1">
              <a:spLocks noChangeArrowheads="1"/>
            </p:cNvSpPr>
            <p:nvPr/>
          </p:nvSpPr>
          <p:spPr bwMode="auto">
            <a:xfrm>
              <a:off x="6849033" y="4495800"/>
              <a:ext cx="14292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Helvetica" pitchFamily="34" charset="0"/>
                </a:rPr>
                <a:t>Binary Point</a:t>
              </a:r>
            </a:p>
          </p:txBody>
        </p:sp>
        <p:sp>
          <p:nvSpPr>
            <p:cNvPr id="47143" name="Line 38"/>
            <p:cNvSpPr>
              <a:spLocks noChangeShapeType="1"/>
            </p:cNvSpPr>
            <p:nvPr/>
          </p:nvSpPr>
          <p:spPr bwMode="auto">
            <a:xfrm flipH="1">
              <a:off x="6705600" y="4876800"/>
              <a:ext cx="304800" cy="6858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  <p:sp>
          <p:nvSpPr>
            <p:cNvPr id="47144" name="Rectangle 3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5" name="Rectangle 40"/>
            <p:cNvSpPr>
              <a:spLocks noChangeArrowheads="1"/>
            </p:cNvSpPr>
            <p:nvPr/>
          </p:nvSpPr>
          <p:spPr bwMode="auto">
            <a:xfrm>
              <a:off x="3886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48006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5029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8" name="Rectangle 43"/>
            <p:cNvSpPr>
              <a:spLocks noChangeArrowheads="1"/>
            </p:cNvSpPr>
            <p:nvPr/>
          </p:nvSpPr>
          <p:spPr bwMode="auto">
            <a:xfrm>
              <a:off x="5257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9" name="Rectangle 44"/>
            <p:cNvSpPr>
              <a:spLocks noChangeArrowheads="1"/>
            </p:cNvSpPr>
            <p:nvPr/>
          </p:nvSpPr>
          <p:spPr bwMode="auto">
            <a:xfrm>
              <a:off x="61722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0" name="Rectangle 45"/>
            <p:cNvSpPr>
              <a:spLocks noChangeArrowheads="1"/>
            </p:cNvSpPr>
            <p:nvPr/>
          </p:nvSpPr>
          <p:spPr bwMode="auto">
            <a:xfrm>
              <a:off x="6400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1" name="Rectangle 46"/>
            <p:cNvSpPr>
              <a:spLocks noChangeArrowheads="1"/>
            </p:cNvSpPr>
            <p:nvPr/>
          </p:nvSpPr>
          <p:spPr bwMode="auto">
            <a:xfrm>
              <a:off x="4114800" y="4194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>
              <a:off x="2808209" y="4117975"/>
              <a:ext cx="82557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</a:rPr>
                <a:t>+2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dirty="0">
                  <a:latin typeface="Times" pitchFamily="18" charset="0"/>
                </a:rPr>
                <a:t> –1</a:t>
              </a:r>
            </a:p>
          </p:txBody>
        </p:sp>
        <p:sp>
          <p:nvSpPr>
            <p:cNvPr id="47153" name="Rectangle 48"/>
            <p:cNvSpPr>
              <a:spLocks noChangeArrowheads="1"/>
            </p:cNvSpPr>
            <p:nvPr/>
          </p:nvSpPr>
          <p:spPr bwMode="auto">
            <a:xfrm>
              <a:off x="5486400" y="4194175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4" name="Rectangle 49"/>
            <p:cNvSpPr>
              <a:spLocks noChangeArrowheads="1"/>
            </p:cNvSpPr>
            <p:nvPr/>
          </p:nvSpPr>
          <p:spPr bwMode="auto">
            <a:xfrm>
              <a:off x="6781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5" name="Rectangle 50"/>
            <p:cNvSpPr>
              <a:spLocks noChangeArrowheads="1"/>
            </p:cNvSpPr>
            <p:nvPr/>
          </p:nvSpPr>
          <p:spPr bwMode="auto">
            <a:xfrm>
              <a:off x="76962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7924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7" name="Rectangle 52"/>
            <p:cNvSpPr>
              <a:spLocks noChangeArrowheads="1"/>
            </p:cNvSpPr>
            <p:nvPr/>
          </p:nvSpPr>
          <p:spPr bwMode="auto">
            <a:xfrm>
              <a:off x="7010400" y="54864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286000" y="44958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4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0" name="Rectangle 55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1" name="Rectangle 56"/>
            <p:cNvSpPr>
              <a:spLocks noChangeArrowheads="1"/>
            </p:cNvSpPr>
            <p:nvPr/>
          </p:nvSpPr>
          <p:spPr bwMode="auto">
            <a:xfrm>
              <a:off x="50292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2" name="Rectangle 57"/>
            <p:cNvSpPr>
              <a:spLocks noChangeArrowheads="1"/>
            </p:cNvSpPr>
            <p:nvPr/>
          </p:nvSpPr>
          <p:spPr bwMode="auto">
            <a:xfrm>
              <a:off x="4343400" y="4648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3" name="Rectangle 58"/>
            <p:cNvSpPr>
              <a:spLocks noChangeArrowheads="1"/>
            </p:cNvSpPr>
            <p:nvPr/>
          </p:nvSpPr>
          <p:spPr bwMode="auto">
            <a:xfrm>
              <a:off x="5257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4" name="Rectangle 59"/>
            <p:cNvSpPr>
              <a:spLocks noChangeArrowheads="1"/>
            </p:cNvSpPr>
            <p:nvPr/>
          </p:nvSpPr>
          <p:spPr bwMode="auto">
            <a:xfrm>
              <a:off x="61722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6400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5486400" y="46482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7" name="Rectangle 62"/>
            <p:cNvSpPr>
              <a:spLocks noChangeArrowheads="1"/>
            </p:cNvSpPr>
            <p:nvPr/>
          </p:nvSpPr>
          <p:spPr bwMode="auto">
            <a:xfrm>
              <a:off x="76429" y="5886510"/>
              <a:ext cx="656461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8600" lvl="2" eaLnBrk="0" hangingPunct="0"/>
              <a:r>
                <a:rPr lang="en-US" sz="2000" b="1" i="1" dirty="0">
                  <a:latin typeface="Helvetica" pitchFamily="34" charset="0"/>
                </a:rPr>
                <a:t>Biasing has no effect; all affected bits are dropped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029200" y="2932668"/>
              <a:ext cx="35203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Helvetica" pitchFamily="34" charset="0"/>
                </a:rPr>
                <a:t>all bits at positions 0...(k-1) are 0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5943600" y="3355976"/>
              <a:ext cx="228600" cy="37782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7A172-F9F9-4A57-A430-DB67480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Correct Signed Power-of-2 Divide (Cont.)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F3268CA-CD02-7B46-A3CF-5EA0615A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5460443"/>
            <a:ext cx="10972800" cy="126953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971800" algn="l"/>
              </a:tabLst>
            </a:pPr>
            <a:r>
              <a:rPr lang="en-US" b="1" dirty="0"/>
              <a:t>  Example, 4 bits: -6 / 2</a:t>
            </a:r>
            <a:r>
              <a:rPr lang="en-US" b="1" baseline="30000" dirty="0"/>
              <a:t>2</a:t>
            </a:r>
            <a:r>
              <a:rPr lang="en-US" b="1" dirty="0"/>
              <a:t> = -1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dirty="0"/>
              <a:t>(1010 + 0011) &gt;&gt; 2 = 1101 &gt;&gt; 2 = </a:t>
            </a:r>
            <a:r>
              <a:rPr lang="en-US" i="1" dirty="0">
                <a:solidFill>
                  <a:srgbClr val="FF0000"/>
                </a:solidFill>
              </a:rPr>
              <a:t>11</a:t>
            </a:r>
            <a:r>
              <a:rPr lang="en-US" dirty="0"/>
              <a:t>11 = -1</a:t>
            </a:r>
            <a:r>
              <a:rPr lang="en-US" baseline="-25000" dirty="0"/>
              <a:t>10       </a:t>
            </a:r>
            <a:r>
              <a:rPr lang="en-US" dirty="0"/>
              <a:t>(correct, rounds towards 0)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</a:rPr>
              <a:t>Compiler does that for you (but you need to be able to read it!)</a:t>
            </a:r>
            <a:endParaRPr lang="en-US" b="1" dirty="0"/>
          </a:p>
          <a:p>
            <a:pPr marL="0" indent="0">
              <a:buNone/>
              <a:tabLst>
                <a:tab pos="2971800" algn="l"/>
              </a:tabLst>
            </a:pPr>
            <a:endParaRPr lang="en-US" baseline="-25000" dirty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133600" y="3367088"/>
            <a:ext cx="100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Divisor: 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057400" y="1538288"/>
            <a:ext cx="1136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Dividend: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72985" y="685801"/>
            <a:ext cx="288893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Case 2: Rounding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410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3246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553200" y="3443288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781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696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7924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6388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4800600" y="15382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800601" y="3367088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>
            <a:off x="3657600" y="37480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4419601" y="33670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192391" y="3821668"/>
            <a:ext cx="9622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i="1" dirty="0">
                <a:latin typeface="Times" pitchFamily="18" charset="0"/>
              </a:rPr>
              <a:t>x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b="1" i="1" baseline="30000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  <a:sym typeface="Symbol" pitchFamily="18" charset="2"/>
              </a:rPr>
              <a:t>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0104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6553200" y="13096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48149" name="Rectangle 20"/>
          <p:cNvSpPr>
            <a:spLocks noChangeArrowheads="1"/>
          </p:cNvSpPr>
          <p:nvPr/>
        </p:nvSpPr>
        <p:spPr bwMode="auto">
          <a:xfrm>
            <a:off x="5410200" y="1614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56388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65532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5867400" y="161448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3" name="Rectangle 24"/>
          <p:cNvSpPr>
            <a:spLocks noChangeArrowheads="1"/>
          </p:cNvSpPr>
          <p:nvPr/>
        </p:nvSpPr>
        <p:spPr bwMode="auto">
          <a:xfrm>
            <a:off x="6781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76962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7924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7010400" y="1614488"/>
            <a:ext cx="6858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67818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70104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79248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60" name="Rectangle 31"/>
          <p:cNvSpPr>
            <a:spLocks noChangeArrowheads="1"/>
          </p:cNvSpPr>
          <p:nvPr/>
        </p:nvSpPr>
        <p:spPr bwMode="auto">
          <a:xfrm>
            <a:off x="7239000" y="3900488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1" name="Rectangle 32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62" name="Rectangle 33"/>
          <p:cNvSpPr>
            <a:spLocks noChangeArrowheads="1"/>
          </p:cNvSpPr>
          <p:nvPr/>
        </p:nvSpPr>
        <p:spPr bwMode="auto">
          <a:xfrm>
            <a:off x="63246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3" name="Rectangle 34"/>
          <p:cNvSpPr>
            <a:spLocks noChangeArrowheads="1"/>
          </p:cNvSpPr>
          <p:nvPr/>
        </p:nvSpPr>
        <p:spPr bwMode="auto">
          <a:xfrm>
            <a:off x="6553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4" name="Rectangle 35"/>
          <p:cNvSpPr>
            <a:spLocks noChangeArrowheads="1"/>
          </p:cNvSpPr>
          <p:nvPr/>
        </p:nvSpPr>
        <p:spPr bwMode="auto">
          <a:xfrm>
            <a:off x="5638800" y="3900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8" name="Rectangle 39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9" name="Rectangle 40"/>
          <p:cNvSpPr>
            <a:spLocks noChangeArrowheads="1"/>
          </p:cNvSpPr>
          <p:nvPr/>
        </p:nvSpPr>
        <p:spPr bwMode="auto">
          <a:xfrm>
            <a:off x="5410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0" name="Rectangle 41"/>
          <p:cNvSpPr>
            <a:spLocks noChangeArrowheads="1"/>
          </p:cNvSpPr>
          <p:nvPr/>
        </p:nvSpPr>
        <p:spPr bwMode="auto">
          <a:xfrm>
            <a:off x="63246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6553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6781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3" name="Rectangle 44"/>
          <p:cNvSpPr>
            <a:spLocks noChangeArrowheads="1"/>
          </p:cNvSpPr>
          <p:nvPr/>
        </p:nvSpPr>
        <p:spPr bwMode="auto">
          <a:xfrm>
            <a:off x="76962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4" name="Rectangle 45"/>
          <p:cNvSpPr>
            <a:spLocks noChangeArrowheads="1"/>
          </p:cNvSpPr>
          <p:nvPr/>
        </p:nvSpPr>
        <p:spPr bwMode="auto">
          <a:xfrm>
            <a:off x="7924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5" name="Rectangle 46"/>
          <p:cNvSpPr>
            <a:spLocks noChangeArrowheads="1"/>
          </p:cNvSpPr>
          <p:nvPr/>
        </p:nvSpPr>
        <p:spPr bwMode="auto">
          <a:xfrm>
            <a:off x="5638800" y="1995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6" name="Rectangle 47"/>
          <p:cNvSpPr>
            <a:spLocks noChangeArrowheads="1"/>
          </p:cNvSpPr>
          <p:nvPr/>
        </p:nvSpPr>
        <p:spPr bwMode="auto">
          <a:xfrm>
            <a:off x="4332210" y="1919288"/>
            <a:ext cx="825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</a:rPr>
              <a:t>+2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latin typeface="Times" pitchFamily="18" charset="0"/>
              </a:rPr>
              <a:t> –1</a:t>
            </a: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7010400" y="1995488"/>
            <a:ext cx="685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8" name="Line 49"/>
          <p:cNvSpPr>
            <a:spLocks noChangeShapeType="1"/>
          </p:cNvSpPr>
          <p:nvPr/>
        </p:nvSpPr>
        <p:spPr bwMode="auto">
          <a:xfrm>
            <a:off x="3810000" y="2297113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0"/>
          <p:cNvSpPr>
            <a:spLocks noChangeArrowheads="1"/>
          </p:cNvSpPr>
          <p:nvPr/>
        </p:nvSpPr>
        <p:spPr bwMode="auto">
          <a:xfrm>
            <a:off x="5410200" y="2449513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80" name="Rectangle 51"/>
          <p:cNvSpPr>
            <a:spLocks noChangeArrowheads="1"/>
          </p:cNvSpPr>
          <p:nvPr/>
        </p:nvSpPr>
        <p:spPr bwMode="auto">
          <a:xfrm>
            <a:off x="56388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1" name="Rectangle 52"/>
          <p:cNvSpPr>
            <a:spLocks noChangeArrowheads="1"/>
          </p:cNvSpPr>
          <p:nvPr/>
        </p:nvSpPr>
        <p:spPr bwMode="auto">
          <a:xfrm>
            <a:off x="65532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5867400" y="2449513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3" name="Rectangle 54"/>
          <p:cNvSpPr>
            <a:spLocks noChangeArrowheads="1"/>
          </p:cNvSpPr>
          <p:nvPr/>
        </p:nvSpPr>
        <p:spPr bwMode="auto">
          <a:xfrm>
            <a:off x="6781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4" name="Rectangle 55"/>
          <p:cNvSpPr>
            <a:spLocks noChangeArrowheads="1"/>
          </p:cNvSpPr>
          <p:nvPr/>
        </p:nvSpPr>
        <p:spPr bwMode="auto">
          <a:xfrm>
            <a:off x="76962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5" name="Rectangle 56"/>
          <p:cNvSpPr>
            <a:spLocks noChangeArrowheads="1"/>
          </p:cNvSpPr>
          <p:nvPr/>
        </p:nvSpPr>
        <p:spPr bwMode="auto">
          <a:xfrm>
            <a:off x="7924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6" name="Rectangle 57"/>
          <p:cNvSpPr>
            <a:spLocks noChangeArrowheads="1"/>
          </p:cNvSpPr>
          <p:nvPr/>
        </p:nvSpPr>
        <p:spPr bwMode="auto">
          <a:xfrm>
            <a:off x="7010400" y="2449513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7" name="Rectangle 58"/>
          <p:cNvSpPr>
            <a:spLocks noChangeArrowheads="1"/>
          </p:cNvSpPr>
          <p:nvPr/>
        </p:nvSpPr>
        <p:spPr bwMode="auto">
          <a:xfrm>
            <a:off x="1534321" y="4800600"/>
            <a:ext cx="65325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 eaLnBrk="0" hangingPunct="0"/>
            <a:r>
              <a:rPr lang="en-US" sz="2000" b="1" i="1" dirty="0">
                <a:latin typeface="Helvetica" pitchFamily="34" charset="0"/>
              </a:rPr>
              <a:t>Biasing adds 1 to final result; just what we wanted</a:t>
            </a:r>
          </a:p>
        </p:txBody>
      </p:sp>
      <p:sp>
        <p:nvSpPr>
          <p:cNvPr id="48188" name="Rectangle 59"/>
          <p:cNvSpPr>
            <a:spLocks noChangeArrowheads="1"/>
          </p:cNvSpPr>
          <p:nvPr/>
        </p:nvSpPr>
        <p:spPr bwMode="auto">
          <a:xfrm>
            <a:off x="8305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92202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9448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8534400" y="3900488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92" name="AutoShape 63"/>
          <p:cNvSpPr>
            <a:spLocks/>
          </p:cNvSpPr>
          <p:nvPr/>
        </p:nvSpPr>
        <p:spPr bwMode="auto">
          <a:xfrm rot="-5400000">
            <a:off x="6096000" y="2286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Text Box 64"/>
          <p:cNvSpPr txBox="1">
            <a:spLocks noChangeArrowheads="1"/>
          </p:cNvSpPr>
          <p:nvPr/>
        </p:nvSpPr>
        <p:spPr bwMode="auto">
          <a:xfrm>
            <a:off x="5257801" y="2909888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48194" name="AutoShape 65"/>
          <p:cNvSpPr>
            <a:spLocks/>
          </p:cNvSpPr>
          <p:nvPr/>
        </p:nvSpPr>
        <p:spPr bwMode="auto">
          <a:xfrm rot="-5400000">
            <a:off x="74676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Text Box 66"/>
          <p:cNvSpPr txBox="1">
            <a:spLocks noChangeArrowheads="1"/>
          </p:cNvSpPr>
          <p:nvPr/>
        </p:nvSpPr>
        <p:spPr bwMode="auto">
          <a:xfrm>
            <a:off x="6629401" y="4419600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089828" y="3711808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373033" y="2895600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8229600" y="3276600"/>
            <a:ext cx="304800" cy="6858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398720" y="914400"/>
            <a:ext cx="38538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some bits at positions 0...(k-1) are 1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7467600" y="1230313"/>
            <a:ext cx="228600" cy="2936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C66A0-C12A-45A0-9826-492A401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Like grade-school addition, but in base 2, and ignores final carry</a:t>
            </a:r>
          </a:p>
          <a:p>
            <a:pPr lvl="1"/>
            <a:r>
              <a:rPr lang="en-US" dirty="0"/>
              <a:t>If you want, can do addition in base 10 and convert to base 2. Same result!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3388925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440235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What happens if the numbers get too big?</a:t>
            </a:r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13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16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Overflow</a:t>
            </a:r>
          </a:p>
          <a:p>
            <a:pPr lvl="2"/>
            <a:r>
              <a:rPr lang="en-US" dirty="0"/>
              <a:t>Result is the 4 least significant bits (all we can fit): so 0</a:t>
            </a:r>
            <a:r>
              <a:rPr lang="en-US" baseline="-25000" dirty="0"/>
              <a:t>10</a:t>
            </a:r>
          </a:p>
          <a:p>
            <a:pPr lvl="2"/>
            <a:r>
              <a:rPr lang="en-US" dirty="0"/>
              <a:t>Gives us modular (= modulo) behavior: 16 modulo 2</a:t>
            </a:r>
            <a:r>
              <a:rPr lang="en-US" baseline="30000" dirty="0"/>
              <a:t>4</a:t>
            </a:r>
            <a:r>
              <a:rPr lang="en-US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9" y="368547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A5728-E93C-48C5-982A-DA5849C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Basis for 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Implements modular arithmetic</a:t>
            </a:r>
          </a:p>
          <a:p>
            <a:pPr lvl="1" eaLnBrk="1" hangingPunct="1"/>
            <a:r>
              <a:rPr lang="en-US" sz="2000" dirty="0"/>
              <a:t>s    =    </a:t>
            </a:r>
            <a:r>
              <a:rPr lang="en-US" sz="2000" dirty="0" err="1"/>
              <a:t>UAdd</a:t>
            </a:r>
            <a:r>
              <a:rPr lang="en-US" sz="2000" baseline="-25000" dirty="0" err="1"/>
              <a:t>w</a:t>
            </a:r>
            <a:r>
              <a:rPr lang="en-US" sz="2000" dirty="0"/>
              <a:t>(u , v)    =    (u + v)  mod 2</a:t>
            </a:r>
            <a:r>
              <a:rPr lang="en-US" sz="2000" baseline="30000" dirty="0"/>
              <a:t>w</a:t>
            </a:r>
          </a:p>
          <a:p>
            <a:pPr lvl="1" eaLnBrk="1" hangingPunct="1"/>
            <a:endParaRPr lang="en-US" sz="2000" baseline="30000" dirty="0"/>
          </a:p>
          <a:p>
            <a:r>
              <a:rPr lang="en-US" sz="2400" dirty="0"/>
              <a:t>Need to drop carry bit, otherwise results will keep getting bigger</a:t>
            </a:r>
          </a:p>
          <a:p>
            <a:pPr lvl="1"/>
            <a:r>
              <a:rPr lang="en-US" sz="2000" dirty="0"/>
              <a:t>Example in base 10: 80</a:t>
            </a:r>
            <a:r>
              <a:rPr lang="en-US" sz="2000" baseline="-25000" dirty="0"/>
              <a:t>10</a:t>
            </a:r>
            <a:r>
              <a:rPr lang="en-US" sz="2000" dirty="0"/>
              <a:t> + 40</a:t>
            </a:r>
            <a:r>
              <a:rPr lang="en-US" sz="2000" baseline="-25000" dirty="0"/>
              <a:t>10</a:t>
            </a:r>
            <a:r>
              <a:rPr lang="en-US" sz="2000" dirty="0"/>
              <a:t> = 120</a:t>
            </a:r>
            <a:r>
              <a:rPr lang="en-US" sz="2000" baseline="-25000" dirty="0"/>
              <a:t>10</a:t>
            </a:r>
            <a:r>
              <a:rPr lang="en-US" sz="2000" dirty="0"/>
              <a:t>   (2-digit inputs become a 3-digit output!)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Warning: C does not tell you that the result had an overflow!</a:t>
            </a:r>
          </a:p>
          <a:p>
            <a:pPr lvl="1">
              <a:defRPr/>
            </a:pPr>
            <a:r>
              <a:rPr lang="en-US" sz="2000" dirty="0"/>
              <a:t>Unsigned addition in C behaves like modular arithmetic</a:t>
            </a:r>
          </a:p>
        </p:txBody>
      </p:sp>
      <p:grpSp>
        <p:nvGrpSpPr>
          <p:cNvPr id="9222" name="Group 5"/>
          <p:cNvGrpSpPr>
            <a:grpSpLocks/>
          </p:cNvGrpSpPr>
          <p:nvPr/>
        </p:nvGrpSpPr>
        <p:grpSpPr bwMode="auto">
          <a:xfrm>
            <a:off x="6946392" y="3249168"/>
            <a:ext cx="2743200" cy="228600"/>
            <a:chOff x="2976" y="816"/>
            <a:chExt cx="1728" cy="144"/>
          </a:xfrm>
        </p:grpSpPr>
        <p:sp>
          <p:nvSpPr>
            <p:cNvPr id="9259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60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61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62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63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64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65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 • •</a:t>
              </a:r>
            </a:p>
          </p:txBody>
        </p:sp>
      </p:grpSp>
      <p:grpSp>
        <p:nvGrpSpPr>
          <p:cNvPr id="9223" name="Group 13"/>
          <p:cNvGrpSpPr>
            <a:grpSpLocks/>
          </p:cNvGrpSpPr>
          <p:nvPr/>
        </p:nvGrpSpPr>
        <p:grpSpPr bwMode="auto">
          <a:xfrm>
            <a:off x="6946392" y="3579368"/>
            <a:ext cx="2743200" cy="228600"/>
            <a:chOff x="2976" y="1104"/>
            <a:chExt cx="1728" cy="144"/>
          </a:xfrm>
        </p:grpSpPr>
        <p:sp>
          <p:nvSpPr>
            <p:cNvPr id="9252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53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54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55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56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57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58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 • •</a:t>
              </a:r>
            </a:p>
          </p:txBody>
        </p:sp>
      </p:grpSp>
      <p:sp>
        <p:nvSpPr>
          <p:cNvPr id="9224" name="Rectangle 21"/>
          <p:cNvSpPr>
            <a:spLocks noChangeArrowheads="1"/>
          </p:cNvSpPr>
          <p:nvPr/>
        </p:nvSpPr>
        <p:spPr bwMode="auto">
          <a:xfrm>
            <a:off x="6336792" y="3172968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u</a:t>
            </a:r>
          </a:p>
        </p:txBody>
      </p:sp>
      <p:sp>
        <p:nvSpPr>
          <p:cNvPr id="9225" name="Rectangle 22"/>
          <p:cNvSpPr>
            <a:spLocks noChangeArrowheads="1"/>
          </p:cNvSpPr>
          <p:nvPr/>
        </p:nvSpPr>
        <p:spPr bwMode="auto">
          <a:xfrm>
            <a:off x="6336792" y="350316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v</a:t>
            </a:r>
          </a:p>
        </p:txBody>
      </p:sp>
      <p:sp>
        <p:nvSpPr>
          <p:cNvPr id="9226" name="Line 23"/>
          <p:cNvSpPr>
            <a:spLocks noChangeShapeType="1"/>
          </p:cNvSpPr>
          <p:nvPr/>
        </p:nvSpPr>
        <p:spPr bwMode="auto">
          <a:xfrm>
            <a:off x="5955792" y="388416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5955793" y="350316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+</a:t>
            </a:r>
          </a:p>
        </p:txBody>
      </p:sp>
      <p:grpSp>
        <p:nvGrpSpPr>
          <p:cNvPr id="9228" name="Group 25"/>
          <p:cNvGrpSpPr>
            <a:grpSpLocks/>
          </p:cNvGrpSpPr>
          <p:nvPr/>
        </p:nvGrpSpPr>
        <p:grpSpPr bwMode="auto">
          <a:xfrm>
            <a:off x="6717792" y="4036568"/>
            <a:ext cx="2971800" cy="228600"/>
            <a:chOff x="2832" y="1392"/>
            <a:chExt cx="1872" cy="144"/>
          </a:xfrm>
        </p:grpSpPr>
        <p:grpSp>
          <p:nvGrpSpPr>
            <p:cNvPr id="9243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9245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6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7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8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9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0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1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44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9229" name="Rectangle 35"/>
          <p:cNvSpPr>
            <a:spLocks noChangeArrowheads="1"/>
          </p:cNvSpPr>
          <p:nvPr/>
        </p:nvSpPr>
        <p:spPr bwMode="auto">
          <a:xfrm>
            <a:off x="5955792" y="3960368"/>
            <a:ext cx="64293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 dirty="0">
                <a:latin typeface="Times" pitchFamily="18" charset="0"/>
              </a:rPr>
              <a:t>u </a:t>
            </a:r>
            <a:r>
              <a:rPr lang="en-US" dirty="0">
                <a:latin typeface="Times" pitchFamily="18" charset="0"/>
              </a:rPr>
              <a:t>+ </a:t>
            </a:r>
            <a:r>
              <a:rPr lang="en-US" i="1" dirty="0">
                <a:latin typeface="Times" pitchFamily="18" charset="0"/>
              </a:rPr>
              <a:t>v</a:t>
            </a:r>
          </a:p>
        </p:txBody>
      </p:sp>
      <p:grpSp>
        <p:nvGrpSpPr>
          <p:cNvPr id="9230" name="Group 36"/>
          <p:cNvGrpSpPr>
            <a:grpSpLocks/>
          </p:cNvGrpSpPr>
          <p:nvPr/>
        </p:nvGrpSpPr>
        <p:grpSpPr bwMode="auto">
          <a:xfrm>
            <a:off x="6946392" y="4493768"/>
            <a:ext cx="2743200" cy="228600"/>
            <a:chOff x="2976" y="1392"/>
            <a:chExt cx="1728" cy="144"/>
          </a:xfrm>
        </p:grpSpPr>
        <p:sp>
          <p:nvSpPr>
            <p:cNvPr id="9236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37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38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39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40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41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9242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 • •</a:t>
              </a:r>
            </a:p>
          </p:txBody>
        </p:sp>
      </p:grpSp>
      <p:sp>
        <p:nvSpPr>
          <p:cNvPr id="9231" name="Line 44"/>
          <p:cNvSpPr>
            <a:spLocks noChangeShapeType="1"/>
          </p:cNvSpPr>
          <p:nvPr/>
        </p:nvSpPr>
        <p:spPr bwMode="auto">
          <a:xfrm>
            <a:off x="5955792" y="4341368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45"/>
          <p:cNvSpPr txBox="1">
            <a:spLocks noChangeArrowheads="1"/>
          </p:cNvSpPr>
          <p:nvPr/>
        </p:nvSpPr>
        <p:spPr bwMode="auto">
          <a:xfrm>
            <a:off x="2787142" y="3967512"/>
            <a:ext cx="21590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True Sum: </a:t>
            </a:r>
            <a:r>
              <a:rPr lang="en-US" i="1" dirty="0">
                <a:latin typeface="Helvetica" pitchFamily="34" charset="0"/>
              </a:rPr>
              <a:t>w</a:t>
            </a:r>
            <a:r>
              <a:rPr lang="en-US" dirty="0">
                <a:latin typeface="Helvetica" pitchFamily="34" charset="0"/>
              </a:rPr>
              <a:t>+1 bits</a:t>
            </a:r>
          </a:p>
        </p:txBody>
      </p:sp>
      <p:sp>
        <p:nvSpPr>
          <p:cNvPr id="9233" name="Text Box 46"/>
          <p:cNvSpPr txBox="1">
            <a:spLocks noChangeArrowheads="1"/>
          </p:cNvSpPr>
          <p:nvPr/>
        </p:nvSpPr>
        <p:spPr bwMode="auto">
          <a:xfrm>
            <a:off x="3047492" y="3294412"/>
            <a:ext cx="1898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 </a:t>
            </a:r>
            <a:r>
              <a:rPr lang="en-US" i="1" dirty="0">
                <a:latin typeface="Helvetica" pitchFamily="34" charset="0"/>
              </a:rPr>
              <a:t>w</a:t>
            </a:r>
            <a:r>
              <a:rPr lang="en-US" dirty="0">
                <a:latin typeface="Helvetica" pitchFamily="34" charset="0"/>
              </a:rPr>
              <a:t> bits</a:t>
            </a:r>
          </a:p>
        </p:txBody>
      </p:sp>
      <p:sp>
        <p:nvSpPr>
          <p:cNvPr id="9234" name="Text Box 47"/>
          <p:cNvSpPr txBox="1">
            <a:spLocks noChangeArrowheads="1"/>
          </p:cNvSpPr>
          <p:nvPr/>
        </p:nvSpPr>
        <p:spPr bwMode="auto">
          <a:xfrm>
            <a:off x="2739798" y="4491148"/>
            <a:ext cx="22479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UAdd</a:t>
            </a:r>
            <a:r>
              <a:rPr lang="en-US" dirty="0">
                <a:latin typeface="Helvetica" pitchFamily="34" charset="0"/>
              </a:rPr>
              <a:t> Result: w bits </a:t>
            </a:r>
          </a:p>
        </p:txBody>
      </p:sp>
      <p:sp>
        <p:nvSpPr>
          <p:cNvPr id="9235" name="Rectangle 48"/>
          <p:cNvSpPr>
            <a:spLocks noChangeArrowheads="1"/>
          </p:cNvSpPr>
          <p:nvPr/>
        </p:nvSpPr>
        <p:spPr bwMode="auto">
          <a:xfrm>
            <a:off x="5244592" y="4493768"/>
            <a:ext cx="13843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UAdd</a:t>
            </a:r>
            <a:r>
              <a:rPr lang="en-US" i="1" baseline="-25000">
                <a:latin typeface="Times" pitchFamily="18" charset="0"/>
              </a:rPr>
              <a:t>w</a:t>
            </a:r>
            <a:r>
              <a:rPr lang="en-US">
                <a:latin typeface="Times" pitchFamily="18" charset="0"/>
              </a:rPr>
              <a:t>(</a:t>
            </a:r>
            <a:r>
              <a:rPr lang="en-US" i="1">
                <a:latin typeface="Times" pitchFamily="18" charset="0"/>
              </a:rPr>
              <a:t>u</a:t>
            </a:r>
            <a:r>
              <a:rPr lang="en-US">
                <a:latin typeface="Times" pitchFamily="18" charset="0"/>
              </a:rPr>
              <a:t> , </a:t>
            </a:r>
            <a:r>
              <a:rPr lang="en-US" i="1">
                <a:latin typeface="Times" pitchFamily="18" charset="0"/>
              </a:rPr>
              <a:t>v</a:t>
            </a:r>
            <a:r>
              <a:rPr lang="en-US">
                <a:latin typeface="Times" pitchFamily="18" charset="0"/>
              </a:rPr>
              <a:t>)</a:t>
            </a:r>
          </a:p>
        </p:txBody>
      </p:sp>
      <p:graphicFrame>
        <p:nvGraphicFramePr>
          <p:cNvPr id="4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007174"/>
              </p:ext>
            </p:extLst>
          </p:nvPr>
        </p:nvGraphicFramePr>
        <p:xfrm>
          <a:off x="6623050" y="284163"/>
          <a:ext cx="38798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4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6623050" y="284163"/>
                        <a:ext cx="387985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0D63E-D31D-4B00-81AB-CF6329C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5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046512"/>
            <a:ext cx="10972800" cy="3125688"/>
          </a:xfrm>
        </p:spPr>
        <p:txBody>
          <a:bodyPr vert="horz" lIns="90487" tIns="44450" rIns="90487" bIns="44450" rtlCol="0">
            <a:normAutofit lnSpcReduction="10000"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2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int s, t, u, v;</a:t>
            </a:r>
          </a:p>
          <a:p>
            <a:pPr lvl="2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(int) ((unsigned) u + (unsigned) v);</a:t>
            </a:r>
          </a:p>
          <a:p>
            <a:pPr lvl="2"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  <a:endParaRPr lang="en-US" sz="1800" b="1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2200" dirty="0"/>
              <a:t>Signed and unsigned sum have the exact same bit-level representation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dirty="0"/>
              <a:t>Most computers use the same machine instruction, same hardware!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dirty="0"/>
              <a:t>That’s a big reason 2’s complement is so nice! Shares operations with unsigned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18182" y="990600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18182" y="1371600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5947278" y="914401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5944270" y="1241792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5627582" y="1752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5600419" y="1241792"/>
            <a:ext cx="40908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389582" y="1905000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40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40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40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40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40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240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5468698" y="1752601"/>
            <a:ext cx="8018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+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618182" y="2362200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5627582" y="2209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1981200" y="1780401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Sum: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1981201" y="1072513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4800600" y="2266891"/>
            <a:ext cx="17413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TAdd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981200" y="2309575"/>
            <a:ext cx="2438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dirty="0" err="1">
                <a:latin typeface="Helvetica" pitchFamily="34" charset="0"/>
              </a:rPr>
              <a:t>TAdd</a:t>
            </a:r>
            <a:r>
              <a:rPr lang="en-US" dirty="0">
                <a:latin typeface="Helvetica" pitchFamily="34" charset="0"/>
              </a:rPr>
              <a:t> Result: w bits</a:t>
            </a:r>
            <a:endParaRPr lang="en-US" b="1" dirty="0">
              <a:latin typeface="Helvetica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2C1-9B93-4CB9-82F5-80B39D7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6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391</TotalTime>
  <Words>3769</Words>
  <Application>Microsoft Office PowerPoint</Application>
  <PresentationFormat>Widescreen</PresentationFormat>
  <Paragraphs>938</Paragraphs>
  <Slides>45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Algerian</vt:lpstr>
      <vt:lpstr>Arial</vt:lpstr>
      <vt:lpstr>Calibri</vt:lpstr>
      <vt:lpstr>Courier New</vt:lpstr>
      <vt:lpstr>Gill Sans</vt:lpstr>
      <vt:lpstr>Helvetica</vt:lpstr>
      <vt:lpstr>Tahoma</vt:lpstr>
      <vt:lpstr>Times</vt:lpstr>
      <vt:lpstr>Wingdings 2</vt:lpstr>
      <vt:lpstr>Class Slides</vt:lpstr>
      <vt:lpstr>Equation</vt:lpstr>
      <vt:lpstr>Worksheet</vt:lpstr>
      <vt:lpstr>Document</vt:lpstr>
      <vt:lpstr>Lecture 03 Integer Operations</vt:lpstr>
      <vt:lpstr>Today’s Goals</vt:lpstr>
      <vt:lpstr>C versus the hardware</vt:lpstr>
      <vt:lpstr>Outline</vt:lpstr>
      <vt:lpstr>Unsigned Addition</vt:lpstr>
      <vt:lpstr>Unsigned Addition and Overflow</vt:lpstr>
      <vt:lpstr>Modulo behavior in binary numbers</vt:lpstr>
      <vt:lpstr>Basis for unsigned addition</vt:lpstr>
      <vt:lpstr>Signed (2’s Complement) Addition</vt:lpstr>
      <vt:lpstr>Signed addition example</vt:lpstr>
      <vt:lpstr>Combining negative and positive numbers</vt:lpstr>
      <vt:lpstr>Signed addition and overflow</vt:lpstr>
      <vt:lpstr>Signed addition and underflow</vt:lpstr>
      <vt:lpstr>TAdd Overflow</vt:lpstr>
      <vt:lpstr>Special boss in Chrono Trigger</vt:lpstr>
      <vt:lpstr>Chrono Trigger signed overflow bug</vt:lpstr>
      <vt:lpstr>Outline</vt:lpstr>
      <vt:lpstr>Negating with Complement &amp; Increment</vt:lpstr>
      <vt:lpstr>Subtraction in two’s complement</vt:lpstr>
      <vt:lpstr>Question + Break</vt:lpstr>
      <vt:lpstr>Question + Break</vt:lpstr>
      <vt:lpstr>Outline</vt:lpstr>
      <vt:lpstr>Left Shift: x &lt;&lt; y</vt:lpstr>
      <vt:lpstr>Right Shift: x &gt;&gt; y</vt:lpstr>
      <vt:lpstr>Practice shifting in C</vt:lpstr>
      <vt:lpstr>Outline</vt:lpstr>
      <vt:lpstr>Multiplication</vt:lpstr>
      <vt:lpstr>Unsigned Multiplication</vt:lpstr>
      <vt:lpstr>Unsigned multiplication</vt:lpstr>
      <vt:lpstr>Signed (2’s Complement) Multiplication</vt:lpstr>
      <vt:lpstr>Outline</vt:lpstr>
      <vt:lpstr>What about division?</vt:lpstr>
      <vt:lpstr>Concept: Not all operations are equally expensive!</vt:lpstr>
      <vt:lpstr>Multiplication as shift operations</vt:lpstr>
      <vt:lpstr>Power-of-2 Multiply with Left Shift</vt:lpstr>
      <vt:lpstr>Shift to divide</vt:lpstr>
      <vt:lpstr>Compilers automatically chose the best operations</vt:lpstr>
      <vt:lpstr>C code translation</vt:lpstr>
      <vt:lpstr>Compiler</vt:lpstr>
      <vt:lpstr>Outline</vt:lpstr>
      <vt:lpstr>Outline</vt:lpstr>
      <vt:lpstr>Unsigned Power-of-2 Divide with Right Shift</vt:lpstr>
      <vt:lpstr>Signed Power-of-2 Divide with Shift (Almost)</vt:lpstr>
      <vt:lpstr>Correct Signed Power-of-2 Divide</vt:lpstr>
      <vt:lpstr>Correct Signed Power-of-2 Divide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Integer Operations</dc:title>
  <dc:creator>Branden Ghena</dc:creator>
  <cp:lastModifiedBy>Branden Ghena</cp:lastModifiedBy>
  <cp:revision>44</cp:revision>
  <dcterms:created xsi:type="dcterms:W3CDTF">2021-04-07T20:17:59Z</dcterms:created>
  <dcterms:modified xsi:type="dcterms:W3CDTF">2021-04-08T20:33:52Z</dcterms:modified>
</cp:coreProperties>
</file>