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0"/>
  </p:notesMasterIdLst>
  <p:sldIdLst>
    <p:sldId id="256" r:id="rId2"/>
    <p:sldId id="800" r:id="rId3"/>
    <p:sldId id="264" r:id="rId4"/>
    <p:sldId id="348" r:id="rId5"/>
    <p:sldId id="734" r:id="rId6"/>
    <p:sldId id="747" r:id="rId7"/>
    <p:sldId id="749" r:id="rId8"/>
    <p:sldId id="772" r:id="rId9"/>
    <p:sldId id="790" r:id="rId10"/>
    <p:sldId id="791" r:id="rId11"/>
    <p:sldId id="717" r:id="rId12"/>
    <p:sldId id="752" r:id="rId13"/>
    <p:sldId id="753" r:id="rId14"/>
    <p:sldId id="754" r:id="rId15"/>
    <p:sldId id="755" r:id="rId16"/>
    <p:sldId id="756" r:id="rId17"/>
    <p:sldId id="778" r:id="rId18"/>
    <p:sldId id="785" r:id="rId19"/>
    <p:sldId id="718" r:id="rId20"/>
    <p:sldId id="792" r:id="rId21"/>
    <p:sldId id="802" r:id="rId22"/>
    <p:sldId id="803" r:id="rId23"/>
    <p:sldId id="804" r:id="rId24"/>
    <p:sldId id="801" r:id="rId25"/>
    <p:sldId id="807" r:id="rId26"/>
    <p:sldId id="808" r:id="rId27"/>
    <p:sldId id="809" r:id="rId28"/>
    <p:sldId id="720" r:id="rId29"/>
    <p:sldId id="702" r:id="rId30"/>
    <p:sldId id="793" r:id="rId31"/>
    <p:sldId id="794" r:id="rId32"/>
    <p:sldId id="795" r:id="rId33"/>
    <p:sldId id="704" r:id="rId34"/>
    <p:sldId id="759" r:id="rId35"/>
    <p:sldId id="760" r:id="rId36"/>
    <p:sldId id="796" r:id="rId37"/>
    <p:sldId id="706" r:id="rId38"/>
    <p:sldId id="705" r:id="rId39"/>
    <p:sldId id="797" r:id="rId40"/>
    <p:sldId id="708" r:id="rId41"/>
    <p:sldId id="723" r:id="rId42"/>
    <p:sldId id="711" r:id="rId43"/>
    <p:sldId id="387" r:id="rId44"/>
    <p:sldId id="819" r:id="rId45"/>
    <p:sldId id="816" r:id="rId46"/>
    <p:sldId id="813" r:id="rId47"/>
    <p:sldId id="815" r:id="rId48"/>
    <p:sldId id="817" r:id="rId49"/>
    <p:sldId id="818" r:id="rId50"/>
    <p:sldId id="810" r:id="rId51"/>
    <p:sldId id="779" r:id="rId52"/>
    <p:sldId id="697" r:id="rId53"/>
    <p:sldId id="757" r:id="rId54"/>
    <p:sldId id="700" r:id="rId55"/>
    <p:sldId id="806" r:id="rId56"/>
    <p:sldId id="811" r:id="rId57"/>
    <p:sldId id="799" r:id="rId58"/>
    <p:sldId id="724" r:id="rId59"/>
    <p:sldId id="730" r:id="rId60"/>
    <p:sldId id="725" r:id="rId61"/>
    <p:sldId id="729" r:id="rId62"/>
    <p:sldId id="727" r:id="rId63"/>
    <p:sldId id="777" r:id="rId64"/>
    <p:sldId id="731" r:id="rId65"/>
    <p:sldId id="765" r:id="rId66"/>
    <p:sldId id="766" r:id="rId67"/>
    <p:sldId id="770" r:id="rId68"/>
    <p:sldId id="771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800"/>
            <p14:sldId id="264"/>
          </p14:sldIdLst>
        </p14:section>
        <p14:section name="Branching" id="{B55B8E8C-5EAB-4A1E-A4E9-AE5E896E46FA}">
          <p14:sldIdLst>
            <p14:sldId id="348"/>
            <p14:sldId id="734"/>
            <p14:sldId id="747"/>
            <p14:sldId id="749"/>
            <p14:sldId id="772"/>
            <p14:sldId id="790"/>
            <p14:sldId id="791"/>
            <p14:sldId id="717"/>
            <p14:sldId id="752"/>
            <p14:sldId id="753"/>
            <p14:sldId id="754"/>
            <p14:sldId id="755"/>
            <p14:sldId id="756"/>
            <p14:sldId id="778"/>
            <p14:sldId id="785"/>
            <p14:sldId id="718"/>
            <p14:sldId id="792"/>
            <p14:sldId id="802"/>
            <p14:sldId id="803"/>
            <p14:sldId id="804"/>
            <p14:sldId id="801"/>
            <p14:sldId id="807"/>
            <p14:sldId id="808"/>
          </p14:sldIdLst>
        </p14:section>
        <p14:section name="Loops" id="{37E8911B-1CAF-420B-9C11-575C2028C085}">
          <p14:sldIdLst>
            <p14:sldId id="809"/>
            <p14:sldId id="720"/>
            <p14:sldId id="702"/>
            <p14:sldId id="793"/>
            <p14:sldId id="794"/>
            <p14:sldId id="795"/>
            <p14:sldId id="704"/>
            <p14:sldId id="759"/>
            <p14:sldId id="760"/>
            <p14:sldId id="796"/>
            <p14:sldId id="706"/>
            <p14:sldId id="705"/>
            <p14:sldId id="797"/>
            <p14:sldId id="708"/>
            <p14:sldId id="723"/>
            <p14:sldId id="711"/>
            <p14:sldId id="387"/>
            <p14:sldId id="819"/>
            <p14:sldId id="816"/>
            <p14:sldId id="813"/>
            <p14:sldId id="815"/>
            <p14:sldId id="817"/>
            <p14:sldId id="818"/>
          </p14:sldIdLst>
        </p14:section>
        <p14:section name="Conditional Moves" id="{49ED9939-6E29-4A62-A043-6FA9F5D414B5}">
          <p14:sldIdLst>
            <p14:sldId id="810"/>
            <p14:sldId id="779"/>
            <p14:sldId id="697"/>
            <p14:sldId id="757"/>
            <p14:sldId id="700"/>
            <p14:sldId id="806"/>
          </p14:sldIdLst>
        </p14:section>
        <p14:section name="Wrapup" id="{29A7F866-9DA9-446B-8359-CE426CB89C7A}">
          <p14:sldIdLst>
            <p14:sldId id="811"/>
          </p14:sldIdLst>
        </p14:section>
        <p14:section name="Bonus: Switch Statements" id="{FD7A0B81-CF9A-4FD4-A68E-06A4198765CD}">
          <p14:sldIdLst>
            <p14:sldId id="799"/>
            <p14:sldId id="724"/>
            <p14:sldId id="730"/>
            <p14:sldId id="725"/>
            <p14:sldId id="729"/>
            <p14:sldId id="727"/>
            <p14:sldId id="777"/>
            <p14:sldId id="731"/>
            <p14:sldId id="765"/>
            <p14:sldId id="766"/>
            <p14:sldId id="770"/>
            <p14:sldId id="7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59" d="100"/>
          <a:sy n="159" d="100"/>
        </p:scale>
        <p:origin x="150" y="2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4/22/2021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BFC245-4E88-4D12-96E3-26613A969D00}" type="slidenum">
              <a:rPr lang="en-US"/>
              <a:pPr/>
              <a:t>7</a:t>
            </a:fld>
            <a:endParaRPr lang="en-US"/>
          </a:p>
        </p:txBody>
      </p:sp>
      <p:sp>
        <p:nvSpPr>
          <p:cNvPr id="70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732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Also, if one</a:t>
            </a:r>
            <a:r>
              <a:rPr lang="en-US" baseline="0" dirty="0"/>
              <a:t> of the two expressions could possibly generate an error condition, e.g. “p ? *p : 0” problem here is that dereferencing </a:t>
            </a:r>
            <a:r>
              <a:rPr lang="en-US" baseline="0" dirty="0" err="1"/>
              <a:t>xp</a:t>
            </a:r>
            <a:r>
              <a:rPr lang="en-US" baseline="0" dirty="0"/>
              <a:t> (*</a:t>
            </a:r>
            <a:r>
              <a:rPr lang="en-US" baseline="0" dirty="0" err="1"/>
              <a:t>xp</a:t>
            </a:r>
            <a:r>
              <a:rPr lang="en-US" baseline="0" dirty="0"/>
              <a:t>) will be done even if the test fails causing a null pointer dereferencing error!</a:t>
            </a:r>
          </a:p>
          <a:p>
            <a:endParaRPr lang="en-US" baseline="0" dirty="0"/>
          </a:p>
          <a:p>
            <a:r>
              <a:rPr lang="en-US" baseline="0" dirty="0"/>
              <a:t>Results of wrong use – compilation using branching 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15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6E4AB2-E893-41BF-8887-085F62A0B3A3}" type="slidenum">
              <a:rPr lang="en-US"/>
              <a:pPr/>
              <a:t>58</a:t>
            </a:fld>
            <a:endParaRPr lang="en-US"/>
          </a:p>
        </p:txBody>
      </p:sp>
      <p:sp>
        <p:nvSpPr>
          <p:cNvPr id="71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1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A66A4-591F-4047-8979-B87178E5A20B}" type="slidenum">
              <a:rPr lang="en-US"/>
              <a:pPr/>
              <a:t>59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957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65FED7-DF9A-4526-80CC-A982B92AF296}" type="slidenum">
              <a:rPr lang="en-US"/>
              <a:pPr/>
              <a:t>60</a:t>
            </a:fld>
            <a:endParaRPr lang="en-US"/>
          </a:p>
        </p:txBody>
      </p:sp>
      <p:sp>
        <p:nvSpPr>
          <p:cNvPr id="71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8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2410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6A66A4-591F-4047-8979-B87178E5A20B}" type="slidenum">
              <a:rPr lang="en-US"/>
              <a:pPr/>
              <a:t>61</a:t>
            </a:fld>
            <a:endParaRPr lang="en-US"/>
          </a:p>
        </p:txBody>
      </p:sp>
      <p:sp>
        <p:nvSpPr>
          <p:cNvPr id="72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9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67AFDF-7FDB-48BF-94D0-49280B35A77C}" type="slidenum">
              <a:rPr lang="en-US"/>
              <a:pPr/>
              <a:t>62</a:t>
            </a:fld>
            <a:endParaRPr lang="en-US"/>
          </a:p>
        </p:txBody>
      </p:sp>
      <p:sp>
        <p:nvSpPr>
          <p:cNvPr id="71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9461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98B4D1-843D-42E7-9E37-4438A0B9CF6A}" type="slidenum">
              <a:rPr lang="en-US"/>
              <a:pPr/>
              <a:t>64</a:t>
            </a:fld>
            <a:endParaRPr lang="en-US"/>
          </a:p>
        </p:txBody>
      </p:sp>
      <p:sp>
        <p:nvSpPr>
          <p:cNvPr id="72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0469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85E7AF-E57F-4912-8EA2-30991E05106C}" type="slidenum">
              <a:rPr lang="en-US"/>
              <a:pPr/>
              <a:t>65</a:t>
            </a:fld>
            <a:endParaRPr lang="en-US"/>
          </a:p>
        </p:txBody>
      </p:sp>
      <p:sp>
        <p:nvSpPr>
          <p:cNvPr id="72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98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77115-92DE-48B4-A37C-9CB3DC84176F}" type="slidenum">
              <a:rPr lang="en-US"/>
              <a:pPr/>
              <a:t>66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77115-92DE-48B4-A37C-9CB3DC84176F}" type="slidenum">
              <a:rPr lang="en-US"/>
              <a:pPr/>
              <a:t>67</a:t>
            </a:fld>
            <a:endParaRPr lang="en-US"/>
          </a:p>
        </p:txBody>
      </p:sp>
      <p:sp>
        <p:nvSpPr>
          <p:cNvPr id="72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637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211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609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194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51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42D53A-349F-4116-A8CE-D2D83016D5B6}" type="slidenum">
              <a:rPr lang="en-US"/>
              <a:pPr/>
              <a:t>19</a:t>
            </a:fld>
            <a:endParaRPr lang="en-US"/>
          </a:p>
        </p:txBody>
      </p:sp>
      <p:sp>
        <p:nvSpPr>
          <p:cNvPr id="70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</a:t>
            </a:r>
            <a:r>
              <a:rPr lang="en-US" baseline="0" dirty="0"/>
              <a:t> the way the assembly code typically looks for the genera if-else form; there are other forms, look at problem 3.17</a:t>
            </a:r>
          </a:p>
        </p:txBody>
      </p:sp>
    </p:spTree>
    <p:extLst>
      <p:ext uri="{BB962C8B-B14F-4D97-AF65-F5344CB8AC3E}">
        <p14:creationId xmlns:p14="http://schemas.microsoft.com/office/powerpoint/2010/main" val="726049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E6E557-B2DB-42E9-A2CB-947E06658F68}" type="slidenum">
              <a:rPr lang="en-US"/>
              <a:pPr/>
              <a:t>28</a:t>
            </a:fld>
            <a:endParaRPr lang="en-US"/>
          </a:p>
        </p:txBody>
      </p:sp>
      <p:sp>
        <p:nvSpPr>
          <p:cNvPr id="69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829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569E2F-5052-49F1-AEEA-57CF69CC9E02}" type="slidenum">
              <a:rPr lang="en-US"/>
              <a:pPr/>
              <a:t>41</a:t>
            </a:fld>
            <a:endParaRPr lang="en-US"/>
          </a:p>
        </p:txBody>
      </p:sp>
      <p:sp>
        <p:nvSpPr>
          <p:cNvPr id="71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8874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3545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DEF7C704-F835-43C2-A143-2837B0D6F0CA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8D1D2-52ED-47FC-BAF8-80DA8819C4F0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7FBEF-43C7-4797-A0A7-47152754031C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C45C6-6316-4838-B8EB-E96A156820B5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78766-F864-4EEA-AEB5-F09128653F8E}" type="datetime1">
              <a:rPr lang="en-US" smtClean="0"/>
              <a:t>4/22/2021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0C83115-F5B6-4F46-9176-80760AC96831}" type="datetime1">
              <a:rPr lang="en-US" smtClean="0"/>
              <a:t>4/22/2021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2582872-A656-46C2-B042-73DD171BD6B8}" type="datetime1">
              <a:rPr lang="en-US" smtClean="0"/>
              <a:t>4/22/2021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Control Instructions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FC6F4-3060-4F05-BB9F-681B5DE9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Goto</a:t>
            </a:r>
            <a:r>
              <a:rPr lang="en-US" dirty="0"/>
              <a:t>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B5528-108F-4E9D-9922-7E6C739A23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5279637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 allows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dirty="0"/>
              <a:t> as means of</a:t>
            </a:r>
            <a:br>
              <a:rPr lang="en-US" dirty="0"/>
            </a:br>
            <a:r>
              <a:rPr lang="en-US" dirty="0"/>
              <a:t>transferring control</a:t>
            </a:r>
          </a:p>
          <a:p>
            <a:pPr marL="552450" lvl="1"/>
            <a:r>
              <a:rPr lang="en-US" dirty="0"/>
              <a:t>Closer to machine-level programming style</a:t>
            </a:r>
          </a:p>
          <a:p>
            <a:pPr marL="552450" lvl="1"/>
            <a:endParaRPr lang="en-US" dirty="0"/>
          </a:p>
          <a:p>
            <a:pPr marL="552450" lvl="1"/>
            <a:r>
              <a:rPr lang="en-US" dirty="0"/>
              <a:t>Place labels wherever you want in code</a:t>
            </a:r>
          </a:p>
          <a:p>
            <a:pPr marL="552450" lvl="1"/>
            <a:r>
              <a:rPr lang="en-US" dirty="0" err="1"/>
              <a:t>Goto</a:t>
            </a:r>
            <a:r>
              <a:rPr lang="en-US" dirty="0"/>
              <a:t> “jumps” to the referenced label</a:t>
            </a:r>
          </a:p>
          <a:p>
            <a:pPr marL="552450" lvl="1"/>
            <a:endParaRPr lang="en-US" dirty="0"/>
          </a:p>
          <a:p>
            <a:r>
              <a:rPr lang="en-US" dirty="0"/>
              <a:t>Generally considered bad programming style</a:t>
            </a:r>
          </a:p>
          <a:p>
            <a:pPr lvl="1"/>
            <a:r>
              <a:rPr lang="en-US" dirty="0"/>
              <a:t>Makes it really difficult to understand what code is doing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9FEDC3-0DAF-4DC8-AAB8-E35CB3020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585517-D9E4-426F-B0CB-2E62608DA90A}"/>
              </a:ext>
            </a:extLst>
          </p:cNvPr>
          <p:cNvSpPr txBox="1"/>
          <p:nvPr/>
        </p:nvSpPr>
        <p:spPr>
          <a:xfrm>
            <a:off x="6304768" y="1143000"/>
            <a:ext cx="545717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start: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3){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end; }</a:t>
            </a:r>
          </a:p>
          <a:p>
            <a:pPr marL="457200" lvl="1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(“Hello ”);</a:t>
            </a:r>
          </a:p>
          <a:p>
            <a:pPr marL="457200" lvl="1" indent="0">
              <a:buNone/>
            </a:pP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goto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start;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lvl="1"/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(“World!\n”);</a:t>
            </a: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Prints: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“Hello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World!\n”</a:t>
            </a: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18265B07-D7E3-4126-AE48-A1FA9A55B8A3}"/>
              </a:ext>
            </a:extLst>
          </p:cNvPr>
          <p:cNvSpPr/>
          <p:nvPr/>
        </p:nvSpPr>
        <p:spPr>
          <a:xfrm>
            <a:off x="5999966" y="1741118"/>
            <a:ext cx="1434230" cy="1511806"/>
          </a:xfrm>
          <a:prstGeom prst="arc">
            <a:avLst>
              <a:gd name="adj1" fmla="val 5212675"/>
              <a:gd name="adj2" fmla="val 14498023"/>
            </a:avLst>
          </a:prstGeom>
          <a:ln w="57150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409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 dirty="0"/>
              <a:t>Conditional Branch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126E1-DF88-4CCD-B9FB-23CDFDAB7A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20721" y="11557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813316" y="1155700"/>
            <a:ext cx="3962400" cy="2717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result;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0584BC-0825-4A4F-8ED4-A4CDB38E6D9B}"/>
              </a:ext>
            </a:extLst>
          </p:cNvPr>
          <p:cNvCxnSpPr>
            <a:cxnSpLocks/>
          </p:cNvCxnSpPr>
          <p:nvPr/>
        </p:nvCxnSpPr>
        <p:spPr>
          <a:xfrm>
            <a:off x="4775716" y="1625252"/>
            <a:ext cx="184500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E0A24AF7-0012-4A2F-B9F3-342CFA8B4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246322"/>
            <a:ext cx="5488405" cy="1925877"/>
          </a:xfrm>
        </p:spPr>
        <p:txBody>
          <a:bodyPr/>
          <a:lstStyle/>
          <a:p>
            <a:r>
              <a:rPr lang="en-US" dirty="0"/>
              <a:t>Translate an if statement into a “simpler” </a:t>
            </a:r>
            <a:r>
              <a:rPr lang="en-US" dirty="0" err="1"/>
              <a:t>goto</a:t>
            </a:r>
            <a:r>
              <a:rPr lang="en-US" dirty="0"/>
              <a:t> statement</a:t>
            </a:r>
          </a:p>
          <a:p>
            <a:pPr lvl="1"/>
            <a:r>
              <a:rPr lang="en-US" dirty="0"/>
              <a:t>Closer to machine code</a:t>
            </a:r>
          </a:p>
        </p:txBody>
      </p:sp>
    </p:spTree>
    <p:extLst>
      <p:ext uri="{BB962C8B-B14F-4D97-AF65-F5344CB8AC3E}">
        <p14:creationId xmlns:p14="http://schemas.microsoft.com/office/powerpoint/2010/main" val="84639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D89221-B049-4D39-9A4F-D56F3DBE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43013" name="Rectangle 5"/>
          <p:cNvSpPr>
            <a:spLocks/>
          </p:cNvSpPr>
          <p:nvPr/>
        </p:nvSpPr>
        <p:spPr bwMode="auto">
          <a:xfrm>
            <a:off x="5969000" y="1752600"/>
            <a:ext cx="439420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int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0C8AB4C-4982-8043-8EEE-DD7F52B2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D35260FE-D1F3-C64E-8DC0-97C5599D2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99664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5"/>
          <p:cNvSpPr>
            <a:spLocks/>
          </p:cNvSpPr>
          <p:nvPr/>
        </p:nvSpPr>
        <p:spPr bwMode="auto">
          <a:xfrm>
            <a:off x="5969000" y="1752600"/>
            <a:ext cx="439420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2BC25B-46E8-452F-9530-1C5D7AD2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4791013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1752600" y="25146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1752600" y="278892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6019800" y="22098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>
            <a:off x="6019800" y="25146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Rectangle 4">
            <a:extLst>
              <a:ext uri="{FF2B5EF4-FFF2-40B4-BE49-F238E27FC236}">
                <a16:creationId xmlns:a16="http://schemas.microsoft.com/office/drawing/2014/main" id="{D28C000C-9B2B-6D49-A764-279A80C588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42CB7BEC-B009-ED41-A017-012782321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4783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5"/>
          <p:cNvSpPr>
            <a:spLocks/>
          </p:cNvSpPr>
          <p:nvPr/>
        </p:nvSpPr>
        <p:spPr bwMode="auto">
          <a:xfrm>
            <a:off x="5969000" y="1752600"/>
            <a:ext cx="439420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5D1F00-550F-4C99-8DD8-4645E2E26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186849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752600" y="3048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/>
          <p:cNvCxnSpPr/>
          <p:nvPr/>
        </p:nvCxnSpPr>
        <p:spPr bwMode="auto">
          <a:xfrm>
            <a:off x="6019800" y="30480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19800" y="27432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E7070B2C-C265-AC4A-8EA5-4B5F4DD68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3782D7E8-471A-164B-8562-40BE6FD6A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788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5"/>
          <p:cNvSpPr>
            <a:spLocks/>
          </p:cNvSpPr>
          <p:nvPr/>
        </p:nvSpPr>
        <p:spPr bwMode="auto">
          <a:xfrm>
            <a:off x="5969000" y="1752600"/>
            <a:ext cx="439420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98ADD7-0BF6-489C-922A-E946C1AB1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9088574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Else: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1752600" y="3352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9" name="Straight Arrow Connector 8"/>
          <p:cNvCxnSpPr/>
          <p:nvPr/>
        </p:nvCxnSpPr>
        <p:spPr bwMode="auto">
          <a:xfrm>
            <a:off x="6019800" y="32766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0B05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Rectangle 4">
            <a:extLst>
              <a:ext uri="{FF2B5EF4-FFF2-40B4-BE49-F238E27FC236}">
                <a16:creationId xmlns:a16="http://schemas.microsoft.com/office/drawing/2014/main" id="{9828AAED-CD60-6A46-9310-1AE026AC2D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88DDD72C-4097-1747-BE8C-AF6D08BBF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19542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4E6B0E-9944-4023-ABE7-B372C9D19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0235818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969000" y="1752600"/>
            <a:ext cx="439420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19800" y="384048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6019800" y="41148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38862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7030A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" name="Rectangle 4">
            <a:extLst>
              <a:ext uri="{FF2B5EF4-FFF2-40B4-BE49-F238E27FC236}">
                <a16:creationId xmlns:a16="http://schemas.microsoft.com/office/drawing/2014/main" id="{2558A6DB-321E-E843-BEC0-C267CBF76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F05B0FEA-DF46-0944-AD9A-728C8D74DC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8477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B12A718-6AC5-4E94-B739-484F48844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7271853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969000" y="1752600"/>
            <a:ext cx="439420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cxnSp>
        <p:nvCxnSpPr>
          <p:cNvPr id="9" name="Straight Arrow Connector 8"/>
          <p:cNvCxnSpPr/>
          <p:nvPr/>
        </p:nvCxnSpPr>
        <p:spPr bwMode="auto">
          <a:xfrm>
            <a:off x="6019800" y="4648200"/>
            <a:ext cx="304800" cy="0"/>
          </a:xfrm>
          <a:prstGeom prst="straightConnector1">
            <a:avLst/>
          </a:prstGeom>
          <a:noFill/>
          <a:ln w="63500" cap="flat" cmpd="sng" algn="ctr">
            <a:solidFill>
              <a:srgbClr val="047C7C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/>
          <p:cNvCxnSpPr/>
          <p:nvPr/>
        </p:nvCxnSpPr>
        <p:spPr bwMode="auto">
          <a:xfrm>
            <a:off x="1752600" y="44196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047C7C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Rectangle 4">
            <a:extLst>
              <a:ext uri="{FF2B5EF4-FFF2-40B4-BE49-F238E27FC236}">
                <a16:creationId xmlns:a16="http://schemas.microsoft.com/office/drawing/2014/main" id="{FAFE561D-76C3-E844-AB93-F315178F6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14CA2AF3-BE9E-BA4F-9DF2-47BF4B1D0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316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Branch Example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35995D-A348-4182-96AE-6775A4835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270800"/>
              </p:ext>
            </p:extLst>
          </p:nvPr>
        </p:nvGraphicFramePr>
        <p:xfrm>
          <a:off x="6324600" y="50292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rdi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rsi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"/>
                          <a:cs typeface="Courier"/>
                        </a:rPr>
                        <a:t>%</a:t>
                      </a:r>
                      <a:r>
                        <a:rPr lang="en-US" b="1" dirty="0" err="1">
                          <a:latin typeface="Courier"/>
                          <a:cs typeface="Courier"/>
                        </a:rPr>
                        <a:t>rax</a:t>
                      </a:r>
                      <a:endParaRPr lang="en-US" b="1" i="0" dirty="0">
                        <a:latin typeface="Courier"/>
                        <a:cs typeface="Courier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4"/>
          <p:cNvSpPr>
            <a:spLocks/>
          </p:cNvSpPr>
          <p:nvPr/>
        </p:nvSpPr>
        <p:spPr bwMode="auto">
          <a:xfrm>
            <a:off x="1676400" y="1511300"/>
            <a:ext cx="4267200" cy="35179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absdiff_j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long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int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(x &lt;= y);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ntest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Else;}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Else: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solidFill>
                  <a:srgbClr val="047C7C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5"/>
          <p:cNvSpPr>
            <a:spLocks/>
          </p:cNvSpPr>
          <p:nvPr/>
        </p:nvSpPr>
        <p:spPr bwMode="auto">
          <a:xfrm>
            <a:off x="5969000" y="1752600"/>
            <a:ext cx="4394200" cy="50292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en-US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 .L2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0000FF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dirty="0" err="1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jmp</a:t>
            </a:r>
            <a:r>
              <a:rPr lang="en-US" dirty="0">
                <a:solidFill>
                  <a:srgbClr val="00B05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 .L3</a:t>
            </a:r>
            <a:endParaRPr lang="en-US" b="1" dirty="0">
              <a:solidFill>
                <a:srgbClr val="00B05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       # x &lt;= y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.L3:</a:t>
            </a:r>
          </a:p>
          <a:p>
            <a:pPr>
              <a:tabLst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  <a:tab pos="1828800" algn="l"/>
                <a:tab pos="457200" algn="l"/>
                <a:tab pos="1371600" algn="l"/>
              </a:tabLst>
            </a:pPr>
            <a:r>
              <a:rPr lang="en-US" b="1" dirty="0">
                <a:solidFill>
                  <a:srgbClr val="047C7C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ret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:a16="http://schemas.microsoft.com/office/drawing/2014/main" id="{83A635D6-E691-A849-A54F-FC71A1C67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018" y="1000125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64576965-B9FC-8A46-A094-FBD54DC6C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96950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Asm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515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794" name="Rectangle 2"/>
          <p:cNvSpPr>
            <a:spLocks noChangeArrowheads="1"/>
          </p:cNvSpPr>
          <p:nvPr/>
        </p:nvSpPr>
        <p:spPr bwMode="auto">
          <a:xfrm>
            <a:off x="3232758" y="984741"/>
            <a:ext cx="26035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>
                <a:solidFill>
                  <a:schemeClr val="tx2"/>
                </a:solidFill>
                <a:latin typeface="Helvetica" pitchFamily="34" charset="0"/>
              </a:rPr>
              <a:t>C Code</a:t>
            </a:r>
          </a:p>
          <a:p>
            <a:pPr marL="223838" indent="-223838" algn="ctr" defTabSz="895350" eaLnBrk="0" hangingPunct="0"/>
            <a:endParaRPr lang="en-US" b="1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673795" name="Rectangle 3"/>
          <p:cNvSpPr>
            <a:spLocks noChangeArrowheads="1"/>
          </p:cNvSpPr>
          <p:nvPr/>
        </p:nvSpPr>
        <p:spPr bwMode="auto">
          <a:xfrm>
            <a:off x="3308958" y="1365741"/>
            <a:ext cx="2514600" cy="1197764"/>
          </a:xfrm>
          <a:prstGeom prst="rect">
            <a:avLst/>
          </a:prstGeom>
          <a:solidFill>
            <a:srgbClr val="F6F5BD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ourier New" pitchFamily="49" charset="0"/>
              </a:rPr>
              <a:t>if 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test-expr</a:t>
            </a:r>
            <a:r>
              <a:rPr lang="en-US" i="1" dirty="0">
                <a:latin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</a:rPr>
              <a:t> 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</a:rPr>
              <a:t>then-statement</a:t>
            </a:r>
            <a:endParaRPr lang="en-US" dirty="0">
              <a:latin typeface="Courier New" pitchFamily="49" charset="0"/>
            </a:endParaRPr>
          </a:p>
          <a:p>
            <a:pPr eaLnBrk="0" hangingPunct="0"/>
            <a:r>
              <a:rPr lang="en-US" dirty="0">
                <a:latin typeface="Courier New" pitchFamily="49" charset="0"/>
              </a:rPr>
              <a:t>else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else-statement</a:t>
            </a:r>
            <a:r>
              <a:rPr lang="en-US" dirty="0">
                <a:latin typeface="Courier New" pitchFamily="49" charset="0"/>
              </a:rPr>
              <a:t> </a:t>
            </a:r>
          </a:p>
        </p:txBody>
      </p:sp>
      <p:sp>
        <p:nvSpPr>
          <p:cNvPr id="673796" name="Rectangle 4"/>
          <p:cNvSpPr>
            <a:spLocks noChangeArrowheads="1"/>
          </p:cNvSpPr>
          <p:nvPr/>
        </p:nvSpPr>
        <p:spPr bwMode="auto">
          <a:xfrm>
            <a:off x="7880958" y="908541"/>
            <a:ext cx="2298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ct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b="1" dirty="0" err="1">
                <a:solidFill>
                  <a:schemeClr val="tx2"/>
                </a:solidFill>
                <a:latin typeface="Helvetica" pitchFamily="34" charset="0"/>
              </a:rPr>
              <a:t>Goto</a:t>
            </a:r>
            <a:r>
              <a:rPr lang="en-US" b="1" dirty="0">
                <a:solidFill>
                  <a:schemeClr val="tx2"/>
                </a:solidFill>
                <a:latin typeface="Helvetica" pitchFamily="34" charset="0"/>
              </a:rPr>
              <a:t> Version</a:t>
            </a:r>
          </a:p>
          <a:p>
            <a:pPr marL="223838" indent="-223838" algn="ctr" defTabSz="895350" eaLnBrk="0" hangingPunct="0"/>
            <a:endParaRPr lang="en-US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sp>
        <p:nvSpPr>
          <p:cNvPr id="673797" name="Rectangle 5"/>
          <p:cNvSpPr>
            <a:spLocks noChangeArrowheads="1"/>
          </p:cNvSpPr>
          <p:nvPr/>
        </p:nvSpPr>
        <p:spPr bwMode="auto">
          <a:xfrm>
            <a:off x="7423758" y="1289541"/>
            <a:ext cx="3581400" cy="2582758"/>
          </a:xfrm>
          <a:prstGeom prst="rect">
            <a:avLst/>
          </a:prstGeom>
          <a:solidFill>
            <a:srgbClr val="CDF1C5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i="1" dirty="0">
                <a:latin typeface="Courier New" pitchFamily="49" charset="0"/>
              </a:rPr>
              <a:t>  </a:t>
            </a:r>
            <a:r>
              <a:rPr lang="en-US" i="1" dirty="0" err="1">
                <a:latin typeface="Courier New" pitchFamily="49" charset="0"/>
              </a:rPr>
              <a:t>n</a:t>
            </a:r>
            <a:r>
              <a:rPr lang="en-US" dirty="0" err="1">
                <a:latin typeface="Courier New" pitchFamily="49" charset="0"/>
              </a:rPr>
              <a:t>test</a:t>
            </a:r>
            <a:r>
              <a:rPr lang="en-US" dirty="0">
                <a:latin typeface="Courier New" pitchFamily="49" charset="0"/>
              </a:rPr>
              <a:t> = !(</a:t>
            </a:r>
            <a:r>
              <a:rPr lang="en-US" i="1" dirty="0">
                <a:latin typeface="Helvetica" charset="0"/>
                <a:ea typeface="Helvetica" charset="0"/>
                <a:cs typeface="Helvetica" charset="0"/>
              </a:rPr>
              <a:t>test-</a:t>
            </a:r>
            <a:r>
              <a:rPr lang="en-US" i="1" dirty="0" err="1">
                <a:latin typeface="Helvetica" charset="0"/>
                <a:ea typeface="Helvetica" charset="0"/>
                <a:cs typeface="Helvetica" charset="0"/>
              </a:rPr>
              <a:t>expr</a:t>
            </a:r>
            <a:r>
              <a:rPr lang="en-US" i="1" dirty="0">
                <a:latin typeface="Courier New" pitchFamily="49" charset="0"/>
              </a:rPr>
              <a:t>);</a:t>
            </a:r>
          </a:p>
          <a:p>
            <a:pPr eaLnBrk="0" hangingPunct="0"/>
            <a:r>
              <a:rPr lang="en-US" i="1" dirty="0">
                <a:latin typeface="Courier New" pitchFamily="49" charset="0"/>
              </a:rPr>
              <a:t>  </a:t>
            </a:r>
            <a:r>
              <a:rPr lang="en-US" dirty="0">
                <a:latin typeface="Courier New" pitchFamily="49" charset="0"/>
              </a:rPr>
              <a:t>if (</a:t>
            </a:r>
            <a:r>
              <a:rPr lang="en-US" dirty="0" err="1">
                <a:latin typeface="Courier New" pitchFamily="49" charset="0"/>
              </a:rPr>
              <a:t>ntest</a:t>
            </a:r>
            <a:r>
              <a:rPr lang="en-US" dirty="0">
                <a:latin typeface="Courier New" pitchFamily="49" charset="0"/>
              </a:rPr>
              <a:t>){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Else;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}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then-statement;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dirty="0" err="1">
                <a:latin typeface="Courier New" pitchFamily="49" charset="0"/>
              </a:rPr>
              <a:t>goto</a:t>
            </a:r>
            <a:r>
              <a:rPr lang="en-US" dirty="0">
                <a:latin typeface="Courier New" pitchFamily="49" charset="0"/>
              </a:rPr>
              <a:t> done;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Else: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</a:t>
            </a:r>
            <a:r>
              <a:rPr lang="en-US" i="1" dirty="0">
                <a:latin typeface="Helvetica" pitchFamily="34" charset="0"/>
                <a:cs typeface="Helvetica" pitchFamily="34" charset="0"/>
              </a:rPr>
              <a:t>else-statement;</a:t>
            </a:r>
          </a:p>
          <a:p>
            <a:r>
              <a:rPr lang="en-US" dirty="0">
                <a:latin typeface="Courier New" pitchFamily="49" charset="0"/>
              </a:rPr>
              <a:t>done:</a:t>
            </a:r>
          </a:p>
        </p:txBody>
      </p:sp>
      <p:sp>
        <p:nvSpPr>
          <p:cNvPr id="67379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“if-then-else” translation</a:t>
            </a:r>
          </a:p>
        </p:txBody>
      </p:sp>
      <p:sp>
        <p:nvSpPr>
          <p:cNvPr id="673799" name="Rectangle 7"/>
          <p:cNvSpPr>
            <a:spLocks noGrp="1" noChangeArrowheads="1"/>
          </p:cNvSpPr>
          <p:nvPr>
            <p:ph idx="1"/>
          </p:nvPr>
        </p:nvSpPr>
        <p:spPr>
          <a:xfrm>
            <a:off x="607595" y="3281819"/>
            <a:ext cx="10972800" cy="2890381"/>
          </a:xfrm>
        </p:spPr>
        <p:txBody>
          <a:bodyPr>
            <a:normAutofit lnSpcReduction="10000"/>
          </a:bodyPr>
          <a:lstStyle/>
          <a:p>
            <a:pPr marL="223838" indent="-223838" defTabSz="895350">
              <a:tabLst>
                <a:tab pos="3660775" algn="l"/>
              </a:tabLst>
            </a:pPr>
            <a:r>
              <a:rPr lang="en-US" sz="2400" i="1" dirty="0"/>
              <a:t>test-expr</a:t>
            </a:r>
            <a:r>
              <a:rPr lang="en-US" sz="2400" dirty="0"/>
              <a:t> is an expression returning integer</a:t>
            </a:r>
          </a:p>
          <a:p>
            <a:pPr marL="623888" lvl="1" indent="-223838" defTabSz="895350">
              <a:tabLst>
                <a:tab pos="3660775" algn="l"/>
              </a:tabLst>
            </a:pPr>
            <a:r>
              <a:rPr lang="en-US" sz="2000" dirty="0"/>
              <a:t>= 0 interpreted as false, </a:t>
            </a:r>
            <a:r>
              <a:rPr lang="en-US" sz="2000" dirty="0">
                <a:sym typeface="Symbol" pitchFamily="18" charset="2"/>
              </a:rPr>
              <a:t></a:t>
            </a:r>
            <a:r>
              <a:rPr lang="en-US" sz="2000" dirty="0"/>
              <a:t>0 interpreted as true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 Only one of the two statements is executed</a:t>
            </a:r>
          </a:p>
          <a:p>
            <a:pPr marL="681038" lvl="1" indent="-223838" defTabSz="895350">
              <a:tabLst>
                <a:tab pos="3660775" algn="l"/>
              </a:tabLst>
            </a:pPr>
            <a:r>
              <a:rPr lang="en-US" sz="2000" dirty="0"/>
              <a:t>i.e. only one of the two </a:t>
            </a:r>
            <a:r>
              <a:rPr lang="en-US" sz="2000" i="1" dirty="0"/>
              <a:t>branches</a:t>
            </a:r>
            <a:r>
              <a:rPr lang="en-US" sz="2000" dirty="0"/>
              <a:t> of code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 That’s one translation; there are others</a:t>
            </a:r>
          </a:p>
          <a:p>
            <a:pPr marL="623888" lvl="1" indent="-223838" defTabSz="895350">
              <a:tabLst>
                <a:tab pos="3660775" algn="l"/>
              </a:tabLst>
            </a:pPr>
            <a:r>
              <a:rPr lang="en-US" sz="2000" dirty="0"/>
              <a:t>E.g., flipping the order of the blocks instead of flipping the test</a:t>
            </a:r>
          </a:p>
          <a:p>
            <a:pPr marL="223838" indent="-223838" defTabSz="895350">
              <a:tabLst>
                <a:tab pos="3660775" algn="l"/>
              </a:tabLst>
            </a:pPr>
            <a:r>
              <a:rPr lang="en-US" sz="2400" dirty="0"/>
              <a:t>Conditional expressions (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x ? </a:t>
            </a:r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y</a:t>
            </a:r>
            <a:r>
              <a:rPr lang="en-US" sz="2400" dirty="0">
                <a:latin typeface="Courier New" charset="0"/>
                <a:ea typeface="Courier New" charset="0"/>
                <a:cs typeface="Courier New" charset="0"/>
              </a:rPr>
              <a:t> : z</a:t>
            </a:r>
            <a:r>
              <a:rPr lang="en-US" sz="2400" dirty="0"/>
              <a:t>) can use the same translation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E3A47A-96F5-4FF5-B463-F2E41EBF6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9939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932FF-E2F7-4539-9D47-6BED8D7A5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6500E9-AF84-433F-B287-871EC0A3E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 details will be posted later today</a:t>
            </a:r>
          </a:p>
          <a:p>
            <a:pPr lvl="1"/>
            <a:r>
              <a:rPr lang="en-US" dirty="0"/>
              <a:t>Class time next week Thursday (4/29)</a:t>
            </a:r>
          </a:p>
          <a:p>
            <a:pPr lvl="1"/>
            <a:r>
              <a:rPr lang="en-US" dirty="0"/>
              <a:t>Content is through </a:t>
            </a:r>
            <a:r>
              <a:rPr lang="en-US" b="1" dirty="0"/>
              <a:t>today’s material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 have already emailed you if you are at an alternate time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 will have a practice exam, but…</a:t>
            </a:r>
          </a:p>
          <a:p>
            <a:pPr lvl="1"/>
            <a:r>
              <a:rPr lang="en-US" dirty="0"/>
              <a:t>It’s going to be one professor St-Amour’s old exams</a:t>
            </a:r>
          </a:p>
          <a:p>
            <a:pPr lvl="1"/>
            <a:r>
              <a:rPr lang="en-US" dirty="0"/>
              <a:t>Very similar, but not exactly the same as my exam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F12F5-B64D-4F6D-87AA-A662993E8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761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4858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579738" y="1143000"/>
            <a:ext cx="4217698" cy="1600200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9133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629842" y="3122112"/>
            <a:ext cx="4217698" cy="162525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8237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F07E6A0-E375-4996-A63D-97D722899423}"/>
              </a:ext>
            </a:extLst>
          </p:cNvPr>
          <p:cNvSpPr/>
          <p:nvPr/>
        </p:nvSpPr>
        <p:spPr>
          <a:xfrm>
            <a:off x="6579738" y="5025460"/>
            <a:ext cx="4217698" cy="57367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5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 - bigger example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&gt;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%rax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strike="sngStrike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strike="sngStrik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unnecessary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else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!(a &lt; b)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$-1, %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2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lang="en-US" sz="2000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2355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Optimization (O1)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movzbq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%al,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3845491" y="4997885"/>
            <a:ext cx="70521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yellow code block doing above?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EB4D8F3-DAC2-407D-92D8-D1F3C232D6F2}"/>
              </a:ext>
            </a:extLst>
          </p:cNvPr>
          <p:cNvSpPr/>
          <p:nvPr/>
        </p:nvSpPr>
        <p:spPr>
          <a:xfrm>
            <a:off x="6326608" y="2392471"/>
            <a:ext cx="298849" cy="1036529"/>
          </a:xfrm>
          <a:prstGeom prst="leftBrace">
            <a:avLst>
              <a:gd name="adj1" fmla="val 8333"/>
              <a:gd name="adj2" fmla="val 51209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00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Optimization (O1)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movzbq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%al,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3845491" y="4997885"/>
            <a:ext cx="70521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yellow code block doing above?</a:t>
            </a:r>
          </a:p>
          <a:p>
            <a:r>
              <a:rPr lang="en-US" sz="2800" dirty="0"/>
              <a:t>	Generates 0 (not less) or -1 (less)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EB4D8F3-DAC2-407D-92D8-D1F3C232D6F2}"/>
              </a:ext>
            </a:extLst>
          </p:cNvPr>
          <p:cNvSpPr/>
          <p:nvPr/>
        </p:nvSpPr>
        <p:spPr>
          <a:xfrm>
            <a:off x="6326608" y="2392471"/>
            <a:ext cx="298849" cy="1036529"/>
          </a:xfrm>
          <a:prstGeom prst="leftBrace">
            <a:avLst>
              <a:gd name="adj1" fmla="val 8333"/>
              <a:gd name="adj2" fmla="val 51209"/>
            </a:avLst>
          </a:prstGeom>
          <a:ln w="381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31D4E6-18A5-49F6-9117-91B57F22EE6E}"/>
              </a:ext>
            </a:extLst>
          </p:cNvPr>
          <p:cNvSpPr txBox="1"/>
          <p:nvPr/>
        </p:nvSpPr>
        <p:spPr>
          <a:xfrm>
            <a:off x="9507255" y="2317315"/>
            <a:ext cx="182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and else together</a:t>
            </a:r>
          </a:p>
        </p:txBody>
      </p:sp>
    </p:spTree>
    <p:extLst>
      <p:ext uri="{BB962C8B-B14F-4D97-AF65-F5344CB8AC3E}">
        <p14:creationId xmlns:p14="http://schemas.microsoft.com/office/powerpoint/2010/main" val="3439250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Branching (If/Else)</a:t>
            </a:r>
          </a:p>
          <a:p>
            <a:endParaRPr lang="en-US" dirty="0"/>
          </a:p>
          <a:p>
            <a:r>
              <a:rPr lang="en-US" b="1" dirty="0"/>
              <a:t>Loops (Do While, While, For)</a:t>
            </a:r>
          </a:p>
          <a:p>
            <a:endParaRPr lang="en-US" dirty="0"/>
          </a:p>
          <a:p>
            <a:r>
              <a:rPr lang="en-US" dirty="0"/>
              <a:t>Conditional Move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10250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Loops</a:t>
            </a:r>
          </a:p>
        </p:txBody>
      </p:sp>
      <p:sp>
        <p:nvSpPr>
          <p:cNvPr id="664581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 provides different looping constructs</a:t>
            </a:r>
          </a:p>
          <a:p>
            <a:pPr lvl="1"/>
            <a:r>
              <a:rPr lang="en-US" sz="2000" b="1" dirty="0">
                <a:latin typeface="Courier New" pitchFamily="49" charset="0"/>
              </a:rPr>
              <a:t>while</a:t>
            </a:r>
            <a:r>
              <a:rPr lang="en-US" sz="2000" dirty="0">
                <a:latin typeface="Courier New" pitchFamily="49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d</a:t>
            </a:r>
            <a:r>
              <a:rPr lang="en-US" sz="2000" b="1" dirty="0">
                <a:latin typeface="Courier New" pitchFamily="49" charset="0"/>
              </a:rPr>
              <a:t>o </a:t>
            </a:r>
            <a:r>
              <a:rPr lang="is-IS" sz="2000" b="1" dirty="0">
                <a:latin typeface="Courier New" pitchFamily="49" charset="0"/>
              </a:rPr>
              <a:t>… </a:t>
            </a:r>
            <a:r>
              <a:rPr lang="en-US" sz="2000" b="1" dirty="0">
                <a:latin typeface="Courier New" pitchFamily="49" charset="0"/>
              </a:rPr>
              <a:t>while, for</a:t>
            </a:r>
          </a:p>
          <a:p>
            <a:r>
              <a:rPr lang="en-US" sz="2400" dirty="0"/>
              <a:t>No corresponding instruction in machine code</a:t>
            </a:r>
          </a:p>
          <a:p>
            <a:r>
              <a:rPr lang="en-US" sz="2400" dirty="0"/>
              <a:t>Most compilers</a:t>
            </a:r>
          </a:p>
          <a:p>
            <a:pPr lvl="1"/>
            <a:r>
              <a:rPr lang="en-US" sz="2000" dirty="0"/>
              <a:t>Transform general loops into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do </a:t>
            </a:r>
            <a:r>
              <a:rPr lang="is-IS" sz="2000" b="1" dirty="0">
                <a:latin typeface="Courier New" pitchFamily="49" charset="0"/>
                <a:cs typeface="Courier New" pitchFamily="49" charset="0"/>
              </a:rPr>
              <a:t>…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while</a:t>
            </a: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endParaRPr lang="en-US" sz="2000" dirty="0">
              <a:cs typeface="Courier New" pitchFamily="49" charset="0"/>
            </a:endParaRPr>
          </a:p>
          <a:p>
            <a:pPr lvl="1"/>
            <a:r>
              <a:rPr lang="en-US" sz="2000" dirty="0">
                <a:cs typeface="Courier New" pitchFamily="49" charset="0"/>
              </a:rPr>
              <a:t>Then compile them into machine code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744238" y="3429000"/>
            <a:ext cx="2743200" cy="920765"/>
          </a:xfrm>
          <a:prstGeom prst="rect">
            <a:avLst/>
          </a:prstGeom>
          <a:solidFill>
            <a:srgbClr val="D6E0F5"/>
          </a:solidFill>
          <a:ln w="317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do 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</a:t>
            </a:r>
            <a:r>
              <a:rPr lang="en-US" b="1" i="1" dirty="0">
                <a:latin typeface="Helvetica" pitchFamily="34" charset="0"/>
              </a:rPr>
              <a:t>body-statement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while (</a:t>
            </a:r>
            <a:r>
              <a:rPr lang="en-US" b="1" i="1" dirty="0">
                <a:latin typeface="Helvetica" pitchFamily="34" charset="0"/>
              </a:rPr>
              <a:t>test-</a:t>
            </a:r>
            <a:r>
              <a:rPr lang="en-US" b="1" i="1" dirty="0" err="1">
                <a:latin typeface="Helvetica" pitchFamily="34" charset="0"/>
              </a:rPr>
              <a:t>expr</a:t>
            </a:r>
            <a:r>
              <a:rPr lang="en-US" b="1" dirty="0">
                <a:latin typeface="Courier New" pitchFamily="49" charset="0"/>
              </a:rPr>
              <a:t>);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61B8BD-2ADF-4B83-B3E8-7D4F41869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306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1830887" y="3048001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098087" y="3048001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“Do-While” Loop Compilation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ln/>
        </p:spPr>
        <p:txBody>
          <a:bodyPr>
            <a:normAutofit/>
          </a:bodyPr>
          <a:lstStyle/>
          <a:p>
            <a:r>
              <a:rPr lang="en-US" b="0" dirty="0"/>
              <a:t>Running example: count number of 1s in x (“</a:t>
            </a:r>
            <a:r>
              <a:rPr lang="en-US" b="0" dirty="0" err="1"/>
              <a:t>popcount</a:t>
            </a:r>
            <a:r>
              <a:rPr lang="en-US" b="0" dirty="0"/>
              <a:t>”)</a:t>
            </a:r>
          </a:p>
          <a:p>
            <a:pPr lvl="1"/>
            <a:r>
              <a:rPr lang="en-US" dirty="0"/>
              <a:t>We’ll write it with different kinds of loops</a:t>
            </a:r>
          </a:p>
          <a:p>
            <a:pPr lvl="1"/>
            <a:r>
              <a:rPr lang="en-US" b="0" dirty="0"/>
              <a:t>What the body of the loop does is not our focus; we’ll </a:t>
            </a:r>
            <a:r>
              <a:rPr lang="en-US" dirty="0"/>
              <a:t>just ignore it</a:t>
            </a:r>
            <a:endParaRPr lang="en-US" b="0" dirty="0"/>
          </a:p>
          <a:p>
            <a:r>
              <a:rPr lang="en-US" b="0" dirty="0"/>
              <a:t>Use conditional branch to either continue looping or to exit loop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1830887" y="3463925"/>
            <a:ext cx="3736976" cy="29368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pcount_do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do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 while (x);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Rectangle 6"/>
          <p:cNvSpPr>
            <a:spLocks/>
          </p:cNvSpPr>
          <p:nvPr/>
        </p:nvSpPr>
        <p:spPr bwMode="auto">
          <a:xfrm>
            <a:off x="6098087" y="3463926"/>
            <a:ext cx="4041775" cy="2936875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>
            <a:off x="5793287" y="4724401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/>
          <p:cNvCxnSpPr/>
          <p:nvPr/>
        </p:nvCxnSpPr>
        <p:spPr bwMode="auto">
          <a:xfrm>
            <a:off x="5793287" y="5562601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313B16-D440-4AC0-8E44-E27707E4C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7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converting C control flow statements to assembly</a:t>
            </a:r>
          </a:p>
          <a:p>
            <a:pPr lvl="1"/>
            <a:r>
              <a:rPr lang="en-US" dirty="0"/>
              <a:t>If, If-else, While, For, etc.</a:t>
            </a:r>
          </a:p>
          <a:p>
            <a:pPr lvl="1"/>
            <a:endParaRPr lang="en-US" dirty="0"/>
          </a:p>
          <a:p>
            <a:r>
              <a:rPr lang="en-US" dirty="0"/>
              <a:t>Discuss multiple ways to represent code</a:t>
            </a:r>
          </a:p>
          <a:p>
            <a:pPr lvl="1"/>
            <a:r>
              <a:rPr lang="en-US" dirty="0"/>
              <a:t>Often an efficiency tradeoff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6619749"/>
              </p:ext>
            </p:extLst>
          </p:nvPr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4372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369-5579-499D-9297-7D534853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647156"/>
            <a:ext cx="10972800" cy="1525043"/>
          </a:xfrm>
        </p:spPr>
        <p:txBody>
          <a:bodyPr>
            <a:norm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>
                <a:cs typeface="Courier New" pitchFamily="49" charset="0"/>
              </a:rPr>
              <a:t> instruction repeats string operations following it 	</a:t>
            </a:r>
            <a:r>
              <a:rPr lang="en-US" sz="2000" b="1" dirty="0">
                <a:cs typeface="Courier New" pitchFamily="49" charset="0"/>
              </a:rPr>
              <a:t>What?!!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72437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95990-F928-48FE-ACD7-96B8FE0F0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“Do-While” assembly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D56369-5579-499D-9297-7D5348537A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647156"/>
            <a:ext cx="10972800" cy="1525043"/>
          </a:xfrm>
        </p:spPr>
        <p:txBody>
          <a:bodyPr>
            <a:no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>
                <a:cs typeface="Courier New" pitchFamily="49" charset="0"/>
              </a:rPr>
              <a:t> instruction repeats string operations following it 	</a:t>
            </a:r>
            <a:r>
              <a:rPr lang="en-US" sz="2000" b="1" dirty="0">
                <a:cs typeface="Courier New" pitchFamily="49" charset="0"/>
              </a:rPr>
              <a:t>What?!!</a:t>
            </a:r>
          </a:p>
          <a:p>
            <a:pPr marL="342900" indent="-342900">
              <a:buFont typeface="Arial"/>
              <a:buChar char="•"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rep; ret </a:t>
            </a:r>
            <a:r>
              <a:rPr lang="en-US" sz="2000" dirty="0"/>
              <a:t>uses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rep</a:t>
            </a:r>
            <a:r>
              <a:rPr lang="en-US" sz="2000" dirty="0"/>
              <a:t> as a no-op (</a:t>
            </a:r>
            <a:r>
              <a:rPr lang="en-US" sz="2000" dirty="0" err="1"/>
              <a:t>a.k.a</a:t>
            </a:r>
            <a:r>
              <a:rPr lang="en-US" sz="2000" dirty="0"/>
              <a:t> </a:t>
            </a:r>
            <a:r>
              <a:rPr lang="en-US" sz="2000" dirty="0" err="1"/>
              <a:t>nop</a:t>
            </a:r>
            <a:r>
              <a:rPr lang="en-US" sz="2000" dirty="0"/>
              <a:t>, an operation that does nothing)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Example of a compiler optimization that you might run into in real assembly code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AMD recommends this to speed up execution when there is a jump before a return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See CE361 and CE452 for more details (Computer Architecture courses)</a:t>
            </a:r>
          </a:p>
          <a:p>
            <a:pPr marL="342900" indent="-342900">
              <a:buFont typeface="Arial"/>
              <a:buChar char="•"/>
            </a:pPr>
            <a:endParaRPr lang="en-US" sz="2000" b="1" dirty="0">
              <a:cs typeface="Courier New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B41BE3-737A-42DC-875F-264EA431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1E9B2D53-1859-4E5A-9D88-993801DA6149}"/>
              </a:ext>
            </a:extLst>
          </p:cNvPr>
          <p:cNvSpPr>
            <a:spLocks/>
          </p:cNvSpPr>
          <p:nvPr/>
        </p:nvSpPr>
        <p:spPr bwMode="auto">
          <a:xfrm>
            <a:off x="875061" y="11430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F8D8A53-D24E-4E1E-AD9C-CA6AF9356217}"/>
              </a:ext>
            </a:extLst>
          </p:cNvPr>
          <p:cNvSpPr>
            <a:spLocks/>
          </p:cNvSpPr>
          <p:nvPr/>
        </p:nvSpPr>
        <p:spPr bwMode="auto">
          <a:xfrm>
            <a:off x="965549" y="1600201"/>
            <a:ext cx="4041775" cy="2590800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4FDDC04-5153-4276-A43A-58EF7927D620}"/>
              </a:ext>
            </a:extLst>
          </p:cNvPr>
          <p:cNvCxnSpPr/>
          <p:nvPr/>
        </p:nvCxnSpPr>
        <p:spPr bwMode="auto">
          <a:xfrm>
            <a:off x="646461" y="25908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4227C7-72D1-4436-81D7-A6F12B4F4317}"/>
              </a:ext>
            </a:extLst>
          </p:cNvPr>
          <p:cNvCxnSpPr/>
          <p:nvPr/>
        </p:nvCxnSpPr>
        <p:spPr bwMode="auto">
          <a:xfrm>
            <a:off x="660748" y="3429000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Rectangle 11">
            <a:extLst>
              <a:ext uri="{FF2B5EF4-FFF2-40B4-BE49-F238E27FC236}">
                <a16:creationId xmlns:a16="http://schemas.microsoft.com/office/drawing/2014/main" id="{547A4BFF-49CD-48E0-98B7-8F96C66512BA}"/>
              </a:ext>
            </a:extLst>
          </p:cNvPr>
          <p:cNvSpPr>
            <a:spLocks/>
          </p:cNvSpPr>
          <p:nvPr/>
        </p:nvSpPr>
        <p:spPr bwMode="auto">
          <a:xfrm>
            <a:off x="5789194" y="1752078"/>
            <a:ext cx="5791200" cy="20574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$0,%rax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0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.L2: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			#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loop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	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andq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$1,%rdx		#  t =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&amp; 0x1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addq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,%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result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+= t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shrq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%rdi		#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&gt;&gt;= 1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jne     .L2		#  if (x) goto loop</a:t>
            </a:r>
          </a:p>
          <a:p>
            <a:pPr>
              <a:tabLst>
                <a:tab pos="292100" algn="l"/>
                <a:tab pos="292100" algn="l"/>
                <a:tab pos="292100" algn="l"/>
                <a:tab pos="1150938" algn="l"/>
                <a:tab pos="292100" algn="l"/>
                <a:tab pos="2860675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  <a:tab pos="292100" algn="l"/>
                <a:tab pos="3086100" algn="l"/>
              </a:tabLst>
            </a:pP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cs-CZ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rep</a:t>
            </a:r>
            <a:r>
              <a:rPr lang="cs-CZ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; ret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6B3A7BA-EE74-4141-96F5-52E54D2EFA9D}"/>
              </a:ext>
            </a:extLst>
          </p:cNvPr>
          <p:cNvCxnSpPr/>
          <p:nvPr/>
        </p:nvCxnSpPr>
        <p:spPr bwMode="auto">
          <a:xfrm>
            <a:off x="5331994" y="22092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9F216DE-91C2-4C07-96C0-CD6C356B496E}"/>
              </a:ext>
            </a:extLst>
          </p:cNvPr>
          <p:cNvCxnSpPr/>
          <p:nvPr/>
        </p:nvCxnSpPr>
        <p:spPr bwMode="auto">
          <a:xfrm>
            <a:off x="5331994" y="3580878"/>
            <a:ext cx="457200" cy="0"/>
          </a:xfrm>
          <a:prstGeom prst="straightConnector1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DCC639-077F-4557-B53D-DBCF78263F9F}"/>
              </a:ext>
            </a:extLst>
          </p:cNvPr>
          <p:cNvGraphicFramePr>
            <a:graphicFrameLocks noGrp="1"/>
          </p:cNvGraphicFramePr>
          <p:nvPr/>
        </p:nvGraphicFramePr>
        <p:xfrm>
          <a:off x="7329141" y="342900"/>
          <a:ext cx="3352800" cy="1143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82994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3"/>
          <p:cNvSpPr>
            <a:spLocks/>
          </p:cNvSpPr>
          <p:nvPr/>
        </p:nvSpPr>
        <p:spPr bwMode="auto">
          <a:xfrm>
            <a:off x="4335919" y="1269913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6324" name="Rectangle 4"/>
          <p:cNvSpPr>
            <a:spLocks/>
          </p:cNvSpPr>
          <p:nvPr/>
        </p:nvSpPr>
        <p:spPr bwMode="auto">
          <a:xfrm>
            <a:off x="4424819" y="1682663"/>
            <a:ext cx="2895600" cy="1219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do 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</a:p>
        </p:txBody>
      </p:sp>
      <p:sp>
        <p:nvSpPr>
          <p:cNvPr id="56325" name="Rectangle 5"/>
          <p:cNvSpPr>
            <a:spLocks/>
          </p:cNvSpPr>
          <p:nvPr/>
        </p:nvSpPr>
        <p:spPr bwMode="auto">
          <a:xfrm>
            <a:off x="7701419" y="1260388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6326" name="Rectangle 6"/>
          <p:cNvSpPr>
            <a:spLocks/>
          </p:cNvSpPr>
          <p:nvPr/>
        </p:nvSpPr>
        <p:spPr bwMode="auto">
          <a:xfrm>
            <a:off x="7777619" y="1673138"/>
            <a:ext cx="2743200" cy="197193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  }</a:t>
            </a:r>
          </a:p>
        </p:txBody>
      </p:sp>
      <p:sp>
        <p:nvSpPr>
          <p:cNvPr id="56327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General “Do-While” Translation</a:t>
            </a:r>
          </a:p>
        </p:txBody>
      </p:sp>
      <p:sp>
        <p:nvSpPr>
          <p:cNvPr id="56328" name="Rectangle 8"/>
          <p:cNvSpPr>
            <a:spLocks noGrp="1" noChangeArrowheads="1"/>
          </p:cNvSpPr>
          <p:nvPr>
            <p:ph idx="1"/>
          </p:nvPr>
        </p:nvSpPr>
        <p:spPr>
          <a:xfrm>
            <a:off x="607595" y="1102291"/>
            <a:ext cx="10972800" cy="5069910"/>
          </a:xfrm>
          <a:ln/>
        </p:spPr>
        <p:txBody>
          <a:bodyPr>
            <a:normAutofit/>
          </a:bodyPr>
          <a:lstStyle/>
          <a:p>
            <a:r>
              <a:rPr lang="en-US" dirty="0"/>
              <a:t>Body:</a:t>
            </a:r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pPr marL="234950" lvl="1"/>
            <a:endParaRPr lang="en-US" dirty="0"/>
          </a:p>
          <a:p>
            <a:endParaRPr lang="en-US" dirty="0"/>
          </a:p>
          <a:p>
            <a:r>
              <a:rPr lang="en-US" dirty="0"/>
              <a:t>Test returns integer</a:t>
            </a:r>
          </a:p>
          <a:p>
            <a:pPr marL="640080" lvl="1"/>
            <a:r>
              <a:rPr lang="en-US" dirty="0"/>
              <a:t>= 0 interpreted as false	</a:t>
            </a:r>
          </a:p>
          <a:p>
            <a:pPr marL="640080" lvl="1"/>
            <a:r>
              <a:rPr lang="en-US" dirty="0"/>
              <a:t>≠ 0 interpreted as true</a:t>
            </a:r>
          </a:p>
        </p:txBody>
      </p:sp>
      <p:sp>
        <p:nvSpPr>
          <p:cNvPr id="56329" name="Rectangle 9"/>
          <p:cNvSpPr>
            <a:spLocks/>
          </p:cNvSpPr>
          <p:nvPr/>
        </p:nvSpPr>
        <p:spPr bwMode="auto">
          <a:xfrm>
            <a:off x="1922919" y="1102291"/>
            <a:ext cx="2222500" cy="22606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{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400" baseline="-25000" dirty="0">
                <a:ea typeface="Monaco" charset="0"/>
                <a:cs typeface="Monaco" charset="0"/>
                <a:sym typeface="Monaco" charset="0"/>
              </a:rPr>
              <a:t>1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Statement</a:t>
            </a:r>
            <a:r>
              <a:rPr lang="en-US" sz="2400" baseline="-25000" dirty="0">
                <a:ea typeface="Monaco" charset="0"/>
                <a:cs typeface="Monaco" charset="0"/>
                <a:sym typeface="Monaco" charset="0"/>
              </a:rPr>
              <a:t>2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  …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  </a:t>
            </a:r>
            <a:r>
              <a:rPr lang="en-US" sz="2400" dirty="0" err="1">
                <a:ea typeface="Monaco" charset="0"/>
                <a:cs typeface="Monaco" charset="0"/>
                <a:sym typeface="Monaco" charset="0"/>
              </a:rPr>
              <a:t>Statement</a:t>
            </a:r>
            <a:r>
              <a:rPr lang="en-US" sz="2400" baseline="-25000" dirty="0" err="1">
                <a:ea typeface="Monaco" charset="0"/>
                <a:cs typeface="Monaco" charset="0"/>
                <a:sym typeface="Monaco" charset="0"/>
              </a:rPr>
              <a:t>n</a:t>
            </a:r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;</a:t>
            </a:r>
            <a:endParaRPr lang="en-US" sz="2000" dirty="0">
              <a:ea typeface="Monaco" charset="0"/>
              <a:cs typeface="Monaco" charset="0"/>
              <a:sym typeface="Monaco" charset="0"/>
            </a:endParaRPr>
          </a:p>
          <a:p>
            <a:pPr algn="l"/>
            <a:r>
              <a:rPr lang="en-US" sz="2400" dirty="0">
                <a:ea typeface="Monaco" charset="0"/>
                <a:cs typeface="Monaco" charset="0"/>
                <a:sym typeface="Monaco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B9DBE43-6191-4A96-93D7-7ABFC49B7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996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#1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“Jump-to-middle” translation</a:t>
            </a:r>
          </a:p>
          <a:p>
            <a:r>
              <a:rPr lang="en-US" dirty="0"/>
              <a:t>Simplest compiler translation</a:t>
            </a: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1828800" y="30861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1905000" y="3505200"/>
            <a:ext cx="2514600" cy="1229638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  <a:p>
            <a:pPr algn="l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  <a:sym typeface="Courier New Bold" charset="0"/>
              </a:rPr>
              <a:t>}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6705600" y="2095501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6781800" y="2514600"/>
            <a:ext cx="3429000" cy="3059482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){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sz="2400" dirty="0">
                <a:latin typeface="Courier New" pitchFamily="49" charset="0"/>
                <a:ea typeface="Lucida Grande" charset="0"/>
                <a:cs typeface="Courier New" pitchFamily="49" charset="0"/>
                <a:sym typeface="Courier New Bold" charset="0"/>
              </a:rPr>
              <a:t>  }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5181600" y="30480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C0B9A1-0F47-4D48-A781-831F620D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5952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/>
          </p:cNvSpPr>
          <p:nvPr/>
        </p:nvSpPr>
        <p:spPr bwMode="auto">
          <a:xfrm>
            <a:off x="19812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4276" name="Rectangle 4"/>
          <p:cNvSpPr>
            <a:spLocks/>
          </p:cNvSpPr>
          <p:nvPr/>
        </p:nvSpPr>
        <p:spPr bwMode="auto">
          <a:xfrm>
            <a:off x="2054225" y="1482724"/>
            <a:ext cx="3736976" cy="29368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7" name="Rectangle 5"/>
          <p:cNvSpPr>
            <a:spLocks/>
          </p:cNvSpPr>
          <p:nvPr/>
        </p:nvSpPr>
        <p:spPr bwMode="auto">
          <a:xfrm>
            <a:off x="6248400" y="1066800"/>
            <a:ext cx="23114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Jump to Middle Version</a:t>
            </a:r>
          </a:p>
        </p:txBody>
      </p:sp>
      <p:sp>
        <p:nvSpPr>
          <p:cNvPr id="54278" name="Rectangle 6"/>
          <p:cNvSpPr>
            <a:spLocks/>
          </p:cNvSpPr>
          <p:nvPr/>
        </p:nvSpPr>
        <p:spPr bwMode="auto">
          <a:xfrm>
            <a:off x="6321425" y="1482724"/>
            <a:ext cx="4041775" cy="34702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5427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While Loop Example #1</a:t>
            </a:r>
          </a:p>
        </p:txBody>
      </p:sp>
      <p:sp>
        <p:nvSpPr>
          <p:cNvPr id="54280" name="Rectangle 8"/>
          <p:cNvSpPr>
            <a:spLocks noGrp="1" noChangeArrowheads="1"/>
          </p:cNvSpPr>
          <p:nvPr>
            <p:ph idx="1"/>
          </p:nvPr>
        </p:nvSpPr>
        <p:spPr>
          <a:xfrm>
            <a:off x="607595" y="5160722"/>
            <a:ext cx="10972800" cy="1195628"/>
          </a:xfrm>
          <a:ln/>
        </p:spPr>
        <p:txBody>
          <a:bodyPr>
            <a:normAutofit/>
          </a:bodyPr>
          <a:lstStyle/>
          <a:p>
            <a:r>
              <a:rPr lang="en-US" dirty="0"/>
              <a:t>Initial </a:t>
            </a:r>
            <a:r>
              <a:rPr lang="en-US" dirty="0" err="1"/>
              <a:t>goto</a:t>
            </a:r>
            <a:r>
              <a:rPr lang="en-US" dirty="0"/>
              <a:t> starts loop at test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64D0D5-7764-4A1F-B4CE-DCFDC6EDD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68456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6DE17-156C-4751-BE8E-3AF7E59F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while to 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4E0E9-BC1C-4AFF-BA9F-ED27C0755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22D80A7-E326-4E98-816F-67E08A329EC5}"/>
              </a:ext>
            </a:extLst>
          </p:cNvPr>
          <p:cNvSpPr>
            <a:spLocks/>
          </p:cNvSpPr>
          <p:nvPr/>
        </p:nvSpPr>
        <p:spPr bwMode="auto">
          <a:xfrm>
            <a:off x="1876816" y="1580367"/>
            <a:ext cx="4219184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(jump to middle)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1F03FBC-594C-4911-A83E-09A01982D3ED}"/>
              </a:ext>
            </a:extLst>
          </p:cNvPr>
          <p:cNvSpPr>
            <a:spLocks/>
          </p:cNvSpPr>
          <p:nvPr/>
        </p:nvSpPr>
        <p:spPr bwMode="auto">
          <a:xfrm>
            <a:off x="1949841" y="1996291"/>
            <a:ext cx="4041775" cy="34702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BC3743DD-177C-4A7C-9659-8573F60E43CE}"/>
              </a:ext>
            </a:extLst>
          </p:cNvPr>
          <p:cNvSpPr>
            <a:spLocks/>
          </p:cNvSpPr>
          <p:nvPr/>
        </p:nvSpPr>
        <p:spPr bwMode="auto">
          <a:xfrm>
            <a:off x="6419432" y="1552183"/>
            <a:ext cx="2812249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 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4B0DC56-886E-45D7-A18E-656592F5C346}"/>
              </a:ext>
            </a:extLst>
          </p:cNvPr>
          <p:cNvSpPr>
            <a:spLocks/>
          </p:cNvSpPr>
          <p:nvPr/>
        </p:nvSpPr>
        <p:spPr bwMode="auto">
          <a:xfrm>
            <a:off x="6419433" y="1968108"/>
            <a:ext cx="4041775" cy="3498459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pcount_dowhile_goto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  <a:b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  <a:b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1322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General “While” Translation #2</a:t>
            </a:r>
          </a:p>
        </p:txBody>
      </p:sp>
      <p:sp>
        <p:nvSpPr>
          <p:cNvPr id="12" name="Content Placeholder 1"/>
          <p:cNvSpPr>
            <a:spLocks noGrp="1"/>
          </p:cNvSpPr>
          <p:nvPr>
            <p:ph idx="1"/>
          </p:nvPr>
        </p:nvSpPr>
        <p:spPr>
          <a:xfrm>
            <a:off x="5181599" y="1143000"/>
            <a:ext cx="6398795" cy="5029200"/>
          </a:xfrm>
        </p:spPr>
        <p:txBody>
          <a:bodyPr/>
          <a:lstStyle/>
          <a:p>
            <a:r>
              <a:rPr lang="en-US" dirty="0"/>
              <a:t>“Do-while” conversion</a:t>
            </a:r>
          </a:p>
          <a:p>
            <a:r>
              <a:rPr lang="en-US" dirty="0"/>
              <a:t>More optimized compiler translation</a:t>
            </a:r>
            <a:endParaRPr lang="en-US" b="1" dirty="0">
              <a:latin typeface="Courier New"/>
              <a:cs typeface="Courier New"/>
            </a:endParaRPr>
          </a:p>
        </p:txBody>
      </p:sp>
      <p:sp>
        <p:nvSpPr>
          <p:cNvPr id="59395" name="Rectangle 3"/>
          <p:cNvSpPr>
            <a:spLocks/>
          </p:cNvSpPr>
          <p:nvPr/>
        </p:nvSpPr>
        <p:spPr bwMode="auto">
          <a:xfrm>
            <a:off x="2057400" y="11430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version</a:t>
            </a:r>
          </a:p>
        </p:txBody>
      </p:sp>
      <p:sp>
        <p:nvSpPr>
          <p:cNvPr id="59396" name="Rectangle 4"/>
          <p:cNvSpPr>
            <a:spLocks/>
          </p:cNvSpPr>
          <p:nvPr/>
        </p:nvSpPr>
        <p:spPr bwMode="auto">
          <a:xfrm>
            <a:off x="2133600" y="1562100"/>
            <a:ext cx="2514600" cy="8001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while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cs typeface="Courier New" pitchFamily="49" charset="0"/>
                <a:sym typeface="Courier New Bold" charset="0"/>
              </a:rPr>
              <a:t>Body</a:t>
            </a:r>
          </a:p>
        </p:txBody>
      </p:sp>
      <p:sp>
        <p:nvSpPr>
          <p:cNvPr id="59397" name="Rectangle 5"/>
          <p:cNvSpPr>
            <a:spLocks/>
          </p:cNvSpPr>
          <p:nvPr/>
        </p:nvSpPr>
        <p:spPr bwMode="auto">
          <a:xfrm>
            <a:off x="2057400" y="3243263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Do-While Version</a:t>
            </a:r>
          </a:p>
        </p:txBody>
      </p:sp>
      <p:sp>
        <p:nvSpPr>
          <p:cNvPr id="59398" name="Rectangle 6"/>
          <p:cNvSpPr>
            <a:spLocks/>
          </p:cNvSpPr>
          <p:nvPr/>
        </p:nvSpPr>
        <p:spPr bwMode="auto">
          <a:xfrm>
            <a:off x="1981200" y="3662363"/>
            <a:ext cx="3048000" cy="2205037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 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do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while(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</p:txBody>
      </p:sp>
      <p:sp>
        <p:nvSpPr>
          <p:cNvPr id="59400" name="Rectangle 8"/>
          <p:cNvSpPr>
            <a:spLocks/>
          </p:cNvSpPr>
          <p:nvPr/>
        </p:nvSpPr>
        <p:spPr bwMode="auto">
          <a:xfrm>
            <a:off x="6781800" y="2971800"/>
            <a:ext cx="29083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 Version</a:t>
            </a:r>
          </a:p>
        </p:txBody>
      </p:sp>
      <p:sp>
        <p:nvSpPr>
          <p:cNvPr id="59401" name="Rectangle 9"/>
          <p:cNvSpPr>
            <a:spLocks/>
          </p:cNvSpPr>
          <p:nvPr/>
        </p:nvSpPr>
        <p:spPr bwMode="auto">
          <a:xfrm>
            <a:off x="6858000" y="3390899"/>
            <a:ext cx="3429000" cy="2624138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loop: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Body</a:t>
            </a:r>
            <a:endParaRPr lang="en-US" sz="3200" i="1" dirty="0">
              <a:latin typeface="+mj-lt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</a:t>
            </a:r>
            <a:r>
              <a:rPr lang="en-US" sz="2400" i="1" dirty="0">
                <a:latin typeface="+mj-lt"/>
                <a:ea typeface="Calibri Bold Italic" charset="0"/>
                <a:cs typeface="Courier New" pitchFamily="49" charset="0"/>
                <a:sym typeface="Calibri Bold Italic" charset="0"/>
              </a:rPr>
              <a:t>Test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loop</a:t>
            </a:r>
            <a:r>
              <a:rPr lang="en-US" sz="2400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  <a:endParaRPr lang="en-US" sz="3200" dirty="0">
              <a:latin typeface="Courier New" pitchFamily="49" charset="0"/>
              <a:ea typeface="Lucida Grande" charset="0"/>
              <a:cs typeface="Courier New" pitchFamily="49" charset="0"/>
              <a:sym typeface="Arial Narrow Bold" charset="0"/>
            </a:endParaRPr>
          </a:p>
          <a:p>
            <a:pPr algn="l"/>
            <a:r>
              <a:rPr lang="en-US" sz="2400" dirty="0">
                <a:latin typeface="Courier New" pitchFamily="49" charset="0"/>
                <a:cs typeface="Courier New" pitchFamily="49" charset="0"/>
                <a:sym typeface="Courier New Bold Italic" charset="0"/>
              </a:rPr>
              <a:t>done:</a:t>
            </a:r>
          </a:p>
        </p:txBody>
      </p:sp>
      <p:sp>
        <p:nvSpPr>
          <p:cNvPr id="59402" name="AutoShape 10"/>
          <p:cNvSpPr>
            <a:spLocks/>
          </p:cNvSpPr>
          <p:nvPr/>
        </p:nvSpPr>
        <p:spPr bwMode="auto">
          <a:xfrm>
            <a:off x="2895600" y="2433638"/>
            <a:ext cx="762000" cy="842963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1842"/>
                </a:moveTo>
                <a:lnTo>
                  <a:pt x="5400" y="11842"/>
                </a:lnTo>
                <a:lnTo>
                  <a:pt x="5400" y="0"/>
                </a:lnTo>
                <a:lnTo>
                  <a:pt x="16200" y="0"/>
                </a:lnTo>
                <a:lnTo>
                  <a:pt x="16200" y="11842"/>
                </a:lnTo>
                <a:lnTo>
                  <a:pt x="21600" y="11842"/>
                </a:lnTo>
                <a:lnTo>
                  <a:pt x="10800" y="21600"/>
                </a:lnTo>
                <a:close/>
                <a:moveTo>
                  <a:pt x="0" y="11842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9403" name="AutoShape 11"/>
          <p:cNvSpPr>
            <a:spLocks/>
          </p:cNvSpPr>
          <p:nvPr/>
        </p:nvSpPr>
        <p:spPr bwMode="auto">
          <a:xfrm rot="16200000">
            <a:off x="5562600" y="3733800"/>
            <a:ext cx="762000" cy="1524000"/>
          </a:xfrm>
          <a:custGeom>
            <a:avLst/>
            <a:gdLst>
              <a:gd name="T0" fmla="*/ 10800 w 21600"/>
              <a:gd name="T1" fmla="*/ 10800 h 21600"/>
            </a:gdLst>
            <a:ahLst/>
            <a:cxnLst>
              <a:cxn ang="0">
                <a:pos x="T0" y="T1"/>
              </a:cxn>
            </a:cxnLst>
            <a:rect l="0" t="0" r="r" b="b"/>
            <a:pathLst>
              <a:path w="21600" h="21600">
                <a:moveTo>
                  <a:pt x="0" y="16200"/>
                </a:moveTo>
                <a:lnTo>
                  <a:pt x="5400" y="16200"/>
                </a:lnTo>
                <a:lnTo>
                  <a:pt x="5400" y="0"/>
                </a:lnTo>
                <a:lnTo>
                  <a:pt x="16200" y="0"/>
                </a:lnTo>
                <a:lnTo>
                  <a:pt x="16200" y="16200"/>
                </a:lnTo>
                <a:lnTo>
                  <a:pt x="21600" y="16200"/>
                </a:lnTo>
                <a:lnTo>
                  <a:pt x="10800" y="21600"/>
                </a:lnTo>
                <a:close/>
                <a:moveTo>
                  <a:pt x="0" y="16200"/>
                </a:moveTo>
              </a:path>
            </a:pathLst>
          </a:custGeom>
          <a:solidFill>
            <a:srgbClr val="980002"/>
          </a:solidFill>
          <a:ln w="25400" cap="flat">
            <a:noFill/>
            <a:round/>
            <a:headEnd type="none" w="med" len="med"/>
            <a:tailEnd type="triangl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C8BB6-86DB-4E50-BBE2-47EEA6668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151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905000" y="10668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3" name="Rectangle 9"/>
          <p:cNvSpPr>
            <a:spLocks/>
          </p:cNvSpPr>
          <p:nvPr/>
        </p:nvSpPr>
        <p:spPr bwMode="auto">
          <a:xfrm>
            <a:off x="6311900" y="1066800"/>
            <a:ext cx="31369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“While” Loop Example #2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idx="1"/>
          </p:nvPr>
        </p:nvSpPr>
        <p:spPr>
          <a:xfrm>
            <a:off x="607595" y="5281614"/>
            <a:ext cx="10972800" cy="890586"/>
          </a:xfrm>
          <a:ln/>
        </p:spPr>
        <p:txBody>
          <a:bodyPr/>
          <a:lstStyle/>
          <a:p>
            <a:r>
              <a:rPr lang="en-US" dirty="0"/>
              <a:t>Initial conditional guards entrance to loop</a:t>
            </a:r>
          </a:p>
        </p:txBody>
      </p:sp>
      <p:sp>
        <p:nvSpPr>
          <p:cNvPr id="10" name="Rectangle 4"/>
          <p:cNvSpPr>
            <a:spLocks/>
          </p:cNvSpPr>
          <p:nvPr/>
        </p:nvSpPr>
        <p:spPr bwMode="auto">
          <a:xfrm>
            <a:off x="2054225" y="1576386"/>
            <a:ext cx="3736976" cy="2936876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while (x)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1" name="Rectangle 6"/>
          <p:cNvSpPr>
            <a:spLocks/>
          </p:cNvSpPr>
          <p:nvPr/>
        </p:nvSpPr>
        <p:spPr bwMode="auto">
          <a:xfrm>
            <a:off x="6321425" y="1576386"/>
            <a:ext cx="4041775" cy="34321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244A2CC-D8A1-4BBE-A2E6-A2D20E52D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5058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099AF-6E3B-49BD-ABD7-EE75C6651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jump-to-middle and guarded-do-while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81CEF9-12D9-4E66-9190-68EEAD23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0E7854-E04D-49FE-9985-C43324A35452}"/>
              </a:ext>
            </a:extLst>
          </p:cNvPr>
          <p:cNvSpPr>
            <a:spLocks/>
          </p:cNvSpPr>
          <p:nvPr/>
        </p:nvSpPr>
        <p:spPr bwMode="auto">
          <a:xfrm>
            <a:off x="1876816" y="1580367"/>
            <a:ext cx="4219184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(jump to middle)</a:t>
            </a:r>
            <a:endParaRPr lang="en-US" sz="2400" dirty="0">
              <a:latin typeface="Calibri Bold" charset="0"/>
              <a:ea typeface="Calibri Bold" charset="0"/>
              <a:cs typeface="Calibri Bold" charset="0"/>
              <a:sym typeface="Calibri Bold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6A0BD02-3801-45F8-9E62-C1EE7BFD4E89}"/>
              </a:ext>
            </a:extLst>
          </p:cNvPr>
          <p:cNvSpPr>
            <a:spLocks/>
          </p:cNvSpPr>
          <p:nvPr/>
        </p:nvSpPr>
        <p:spPr bwMode="auto">
          <a:xfrm>
            <a:off x="1949841" y="1996290"/>
            <a:ext cx="4041775" cy="3715577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pcount_while_goto_jtm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test: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FE2D4FD7-58E9-48A6-8BD4-DAE20C698BD5}"/>
              </a:ext>
            </a:extLst>
          </p:cNvPr>
          <p:cNvSpPr>
            <a:spLocks/>
          </p:cNvSpPr>
          <p:nvPr/>
        </p:nvSpPr>
        <p:spPr bwMode="auto">
          <a:xfrm>
            <a:off x="6512315" y="1486705"/>
            <a:ext cx="4685953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While with </a:t>
            </a: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</a:t>
            </a:r>
            <a:r>
              <a:rPr lang="en-US" sz="20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(guarded do-while)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959B539-BE30-4AA9-87A4-461B703035B4}"/>
              </a:ext>
            </a:extLst>
          </p:cNvPr>
          <p:cNvSpPr>
            <a:spLocks/>
          </p:cNvSpPr>
          <p:nvPr/>
        </p:nvSpPr>
        <p:spPr bwMode="auto">
          <a:xfrm>
            <a:off x="6521841" y="1996291"/>
            <a:ext cx="4041775" cy="3715576"/>
          </a:xfrm>
          <a:prstGeom prst="rect">
            <a:avLst/>
          </a:prstGeom>
          <a:solidFill>
            <a:srgbClr val="D5F1CF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pcount_goto_dw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 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 (!x)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x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x &gt;&gt;= 1;</a:t>
            </a:r>
          </a:p>
          <a:p>
            <a:pPr algn="l"/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if(x) {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loop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;}</a:t>
            </a:r>
          </a:p>
          <a:p>
            <a:pPr algn="l"/>
            <a:r>
              <a:rPr lang="en-US" b="1" dirty="0">
                <a:solidFill>
                  <a:srgbClr val="CC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41691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Branching (If/Else)</a:t>
            </a:r>
          </a:p>
          <a:p>
            <a:endParaRPr lang="en-US" dirty="0"/>
          </a:p>
          <a:p>
            <a:r>
              <a:rPr lang="en-US" dirty="0"/>
              <a:t>Loops (Do While, While, For)</a:t>
            </a:r>
          </a:p>
          <a:p>
            <a:endParaRPr lang="en-US" dirty="0"/>
          </a:p>
          <a:p>
            <a:r>
              <a:rPr lang="en-US" dirty="0"/>
              <a:t>Conditional Move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Form</a:t>
            </a: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402915" y="1349102"/>
            <a:ext cx="4921685" cy="1013098"/>
          </a:xfrm>
          <a:prstGeom prst="rect">
            <a:avLst/>
          </a:prstGeom>
          <a:solidFill>
            <a:srgbClr val="D6E0F5"/>
          </a:solidFill>
          <a:ln w="5715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for (</a:t>
            </a:r>
            <a:r>
              <a:rPr lang="en-US" sz="2400" i="1" dirty="0" err="1"/>
              <a:t>Init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Test</a:t>
            </a:r>
            <a:r>
              <a:rPr lang="en-US" sz="2400" dirty="0">
                <a:latin typeface="Courier New" charset="0"/>
              </a:rPr>
              <a:t>; </a:t>
            </a:r>
            <a:r>
              <a:rPr lang="en-US" sz="2400" i="1" dirty="0"/>
              <a:t>Update </a:t>
            </a:r>
            <a:r>
              <a:rPr lang="en-US" sz="2400" dirty="0">
                <a:latin typeface="Courier New" charset="0"/>
              </a:rPr>
              <a:t>)</a:t>
            </a:r>
          </a:p>
          <a:p>
            <a:pPr>
              <a:lnSpc>
                <a:spcPct val="100000"/>
              </a:lnSpc>
              <a:spcBef>
                <a:spcPct val="50000"/>
              </a:spcBef>
            </a:pPr>
            <a:r>
              <a:rPr lang="en-US" sz="2400" dirty="0">
                <a:latin typeface="Courier New" charset="0"/>
              </a:rPr>
              <a:t>    </a:t>
            </a:r>
            <a:r>
              <a:rPr lang="en-US" sz="2400" i="1" dirty="0"/>
              <a:t>Body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402915" y="891902"/>
            <a:ext cx="3950135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General Form</a:t>
            </a:r>
          </a:p>
        </p:txBody>
      </p:sp>
      <p:sp>
        <p:nvSpPr>
          <p:cNvPr id="25" name="Rectangle 4"/>
          <p:cNvSpPr>
            <a:spLocks/>
          </p:cNvSpPr>
          <p:nvPr/>
        </p:nvSpPr>
        <p:spPr bwMode="auto">
          <a:xfrm>
            <a:off x="6705600" y="1295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0</a:t>
            </a:r>
          </a:p>
        </p:txBody>
      </p:sp>
      <p:sp>
        <p:nvSpPr>
          <p:cNvPr id="26" name="Rectangle 4"/>
          <p:cNvSpPr>
            <a:spLocks/>
          </p:cNvSpPr>
          <p:nvPr/>
        </p:nvSpPr>
        <p:spPr bwMode="auto">
          <a:xfrm>
            <a:off x="6705600" y="22098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&lt; WSIZE</a:t>
            </a:r>
          </a:p>
        </p:txBody>
      </p:sp>
      <p:sp>
        <p:nvSpPr>
          <p:cNvPr id="27" name="Rectangle 4"/>
          <p:cNvSpPr>
            <a:spLocks/>
          </p:cNvSpPr>
          <p:nvPr/>
        </p:nvSpPr>
        <p:spPr bwMode="auto">
          <a:xfrm>
            <a:off x="6705600" y="3200400"/>
            <a:ext cx="2133600" cy="381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</a:p>
        </p:txBody>
      </p:sp>
      <p:sp>
        <p:nvSpPr>
          <p:cNvPr id="29" name="Rectangle 5"/>
          <p:cNvSpPr>
            <a:spLocks noChangeArrowheads="1"/>
          </p:cNvSpPr>
          <p:nvPr/>
        </p:nvSpPr>
        <p:spPr bwMode="auto">
          <a:xfrm>
            <a:off x="6762750" y="83820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Init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0" name="Rectangle 5"/>
          <p:cNvSpPr>
            <a:spLocks noChangeArrowheads="1"/>
          </p:cNvSpPr>
          <p:nvPr/>
        </p:nvSpPr>
        <p:spPr bwMode="auto">
          <a:xfrm>
            <a:off x="6762750" y="17970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Test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1" name="Rectangle 5"/>
          <p:cNvSpPr>
            <a:spLocks noChangeArrowheads="1"/>
          </p:cNvSpPr>
          <p:nvPr/>
        </p:nvSpPr>
        <p:spPr bwMode="auto">
          <a:xfrm>
            <a:off x="6781800" y="27876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Update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32" name="Rectangle 5"/>
          <p:cNvSpPr>
            <a:spLocks noChangeArrowheads="1"/>
          </p:cNvSpPr>
          <p:nvPr/>
        </p:nvSpPr>
        <p:spPr bwMode="auto">
          <a:xfrm>
            <a:off x="6800850" y="3778250"/>
            <a:ext cx="344805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>
              <a:spcBef>
                <a:spcPct val="30000"/>
              </a:spcBef>
            </a:pPr>
            <a:r>
              <a:rPr lang="en-US" sz="2400" dirty="0">
                <a:solidFill>
                  <a:schemeClr val="tx2"/>
                </a:solidFill>
              </a:rPr>
              <a:t>Body</a:t>
            </a:r>
          </a:p>
          <a:p>
            <a:pPr marL="223838" indent="-223838" defTabSz="895350"/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402915" y="2590800"/>
            <a:ext cx="4997885" cy="39624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endParaRPr lang="en-US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(unsigned long x)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long result 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++)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unsigned bit = (x 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6" name="Rectangle 4"/>
          <p:cNvSpPr>
            <a:spLocks/>
          </p:cNvSpPr>
          <p:nvPr/>
        </p:nvSpPr>
        <p:spPr bwMode="auto">
          <a:xfrm>
            <a:off x="6705601" y="4267200"/>
            <a:ext cx="4495800" cy="1524000"/>
          </a:xfrm>
          <a:prstGeom prst="rect">
            <a:avLst/>
          </a:prstGeom>
          <a:solidFill>
            <a:srgbClr val="CCFFCC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unsigned bit = (x &gt;&gt;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E63DDF-7BE7-440F-98E5-D06C7C2A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407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974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“For”</a:t>
            </a:r>
            <a:r>
              <a:rPr lang="en-US" dirty="0">
                <a:sym typeface="Symbol" pitchFamily="18" charset="2"/>
              </a:rPr>
              <a:t></a:t>
            </a:r>
            <a:r>
              <a:rPr lang="en-US" dirty="0"/>
              <a:t> “While” </a:t>
            </a:r>
            <a:r>
              <a:rPr lang="en-US" dirty="0">
                <a:sym typeface="Symbol" pitchFamily="18" charset="2"/>
              </a:rPr>
              <a:t> “Do-While”  “</a:t>
            </a:r>
            <a:r>
              <a:rPr lang="en-US" dirty="0" err="1">
                <a:sym typeface="Symbol" pitchFamily="18" charset="2"/>
              </a:rPr>
              <a:t>Goto</a:t>
            </a:r>
            <a:r>
              <a:rPr lang="en-US" dirty="0">
                <a:sym typeface="Symbol" pitchFamily="18" charset="2"/>
              </a:rPr>
              <a:t>”</a:t>
            </a:r>
            <a:endParaRPr lang="en-US" dirty="0"/>
          </a:p>
        </p:txBody>
      </p:sp>
      <p:sp>
        <p:nvSpPr>
          <p:cNvPr id="680964" name="Rectangle 4"/>
          <p:cNvSpPr>
            <a:spLocks noChangeArrowheads="1"/>
          </p:cNvSpPr>
          <p:nvPr/>
        </p:nvSpPr>
        <p:spPr bwMode="auto">
          <a:xfrm>
            <a:off x="1752600" y="1447801"/>
            <a:ext cx="3352800" cy="779463"/>
          </a:xfrm>
          <a:prstGeom prst="rect">
            <a:avLst/>
          </a:prstGeom>
          <a:solidFill>
            <a:srgbClr val="D6E0F5"/>
          </a:solidFill>
          <a:ln w="317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for (</a:t>
            </a:r>
            <a:r>
              <a:rPr lang="en-US" b="1" i="1">
                <a:latin typeface="Helvetica" pitchFamily="34" charset="0"/>
              </a:rPr>
              <a:t>Init</a:t>
            </a:r>
            <a:r>
              <a:rPr lang="en-US" b="1">
                <a:latin typeface="Courier New" pitchFamily="49" charset="0"/>
              </a:rPr>
              <a:t>; </a:t>
            </a:r>
            <a:r>
              <a:rPr lang="en-US" b="1" i="1">
                <a:latin typeface="Helvetica" pitchFamily="34" charset="0"/>
              </a:rPr>
              <a:t>Test</a:t>
            </a:r>
            <a:r>
              <a:rPr lang="en-US" b="1">
                <a:latin typeface="Courier New" pitchFamily="49" charset="0"/>
              </a:rPr>
              <a:t>; </a:t>
            </a:r>
            <a:r>
              <a:rPr lang="en-US" b="1" i="1">
                <a:latin typeface="Helvetica" pitchFamily="34" charset="0"/>
              </a:rPr>
              <a:t>Update </a:t>
            </a:r>
            <a:r>
              <a:rPr lang="en-US" b="1">
                <a:latin typeface="Courier New" pitchFamily="49" charset="0"/>
              </a:rPr>
              <a:t>)</a:t>
            </a:r>
          </a:p>
          <a:p>
            <a:pPr eaLnBrk="0" hangingPunct="0">
              <a:spcBef>
                <a:spcPct val="50000"/>
              </a:spcBef>
            </a:pPr>
            <a:r>
              <a:rPr lang="en-US" b="1">
                <a:latin typeface="Courier New" pitchFamily="49" charset="0"/>
              </a:rPr>
              <a:t>    </a:t>
            </a:r>
            <a:r>
              <a:rPr lang="en-US" b="1" i="1">
                <a:latin typeface="Helvetica" pitchFamily="34" charset="0"/>
              </a:rPr>
              <a:t>Body</a:t>
            </a:r>
          </a:p>
        </p:txBody>
      </p:sp>
      <p:sp>
        <p:nvSpPr>
          <p:cNvPr id="680970" name="Rectangle 10"/>
          <p:cNvSpPr>
            <a:spLocks noChangeArrowheads="1"/>
          </p:cNvSpPr>
          <p:nvPr/>
        </p:nvSpPr>
        <p:spPr bwMode="auto">
          <a:xfrm>
            <a:off x="1752600" y="1035050"/>
            <a:ext cx="28956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For Version</a:t>
            </a:r>
          </a:p>
          <a:p>
            <a:pPr marL="223838" indent="-223838" defTabSz="895350" eaLnBrk="0" hangingPunct="0"/>
            <a:endParaRPr lang="en-US" sz="2000" b="1" dirty="0">
              <a:solidFill>
                <a:schemeClr val="tx2"/>
              </a:solidFill>
              <a:latin typeface="Helvetica" pitchFamily="34" charset="0"/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5486400" y="1111251"/>
            <a:ext cx="4572000" cy="1801813"/>
            <a:chOff x="3962400" y="1111250"/>
            <a:chExt cx="4572000" cy="1801813"/>
          </a:xfrm>
        </p:grpSpPr>
        <p:sp>
          <p:nvSpPr>
            <p:cNvPr id="680969" name="Rectangle 9"/>
            <p:cNvSpPr>
              <a:spLocks noChangeArrowheads="1"/>
            </p:cNvSpPr>
            <p:nvPr/>
          </p:nvSpPr>
          <p:spPr bwMode="auto">
            <a:xfrm>
              <a:off x="5638800" y="1111250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 dirty="0">
                  <a:solidFill>
                    <a:schemeClr val="tx2"/>
                  </a:solidFill>
                  <a:latin typeface="Helvetica" pitchFamily="34" charset="0"/>
                </a:rPr>
                <a:t>While Version</a:t>
              </a:r>
            </a:p>
            <a:p>
              <a:pPr marL="223838" indent="-223838" algn="r" defTabSz="895350" eaLnBrk="0" hangingPunct="0"/>
              <a:endParaRPr lang="en-US" sz="2000" b="1" dirty="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grpSp>
          <p:nvGrpSpPr>
            <p:cNvPr id="19" name="Group 18"/>
            <p:cNvGrpSpPr/>
            <p:nvPr/>
          </p:nvGrpSpPr>
          <p:grpSpPr>
            <a:xfrm>
              <a:off x="3962400" y="1447800"/>
              <a:ext cx="4572000" cy="1465263"/>
              <a:chOff x="3962400" y="1447800"/>
              <a:chExt cx="4572000" cy="1465263"/>
            </a:xfrm>
          </p:grpSpPr>
          <p:sp>
            <p:nvSpPr>
              <p:cNvPr id="680965" name="Rectangle 5"/>
              <p:cNvSpPr>
                <a:spLocks noChangeArrowheads="1"/>
              </p:cNvSpPr>
              <p:nvPr/>
            </p:nvSpPr>
            <p:spPr bwMode="auto">
              <a:xfrm>
                <a:off x="5562600" y="1447800"/>
                <a:ext cx="2971800" cy="1465263"/>
              </a:xfrm>
              <a:prstGeom prst="rect">
                <a:avLst/>
              </a:prstGeom>
              <a:solidFill>
                <a:srgbClr val="CCFFCC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/>
                <a:r>
                  <a:rPr lang="en-US" b="1" i="1" dirty="0">
                    <a:latin typeface="Helvetica" pitchFamily="34" charset="0"/>
                  </a:rPr>
                  <a:t>Init</a:t>
                </a:r>
                <a:r>
                  <a:rPr lang="en-US" b="1" dirty="0">
                    <a:latin typeface="Courier New" pitchFamily="49" charset="0"/>
                  </a:rPr>
                  <a:t>;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while (</a:t>
                </a:r>
                <a:r>
                  <a:rPr lang="en-US" b="1" i="1" dirty="0">
                    <a:latin typeface="Helvetica" pitchFamily="34" charset="0"/>
                  </a:rPr>
                  <a:t>Test </a:t>
                </a:r>
                <a:r>
                  <a:rPr lang="en-US" b="1" dirty="0">
                    <a:latin typeface="Courier New" pitchFamily="49" charset="0"/>
                  </a:rPr>
                  <a:t>) {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    </a:t>
                </a:r>
                <a:r>
                  <a:rPr lang="en-US" b="1" i="1" dirty="0">
                    <a:latin typeface="Helvetica" pitchFamily="34" charset="0"/>
                  </a:rPr>
                  <a:t>Body</a:t>
                </a: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    </a:t>
                </a:r>
                <a:r>
                  <a:rPr lang="en-US" b="1" i="1" dirty="0">
                    <a:latin typeface="Helvetica" pitchFamily="34" charset="0"/>
                  </a:rPr>
                  <a:t>Update </a:t>
                </a:r>
                <a:r>
                  <a:rPr lang="en-US" b="1" dirty="0">
                    <a:latin typeface="Courier New" pitchFamily="49" charset="0"/>
                  </a:rPr>
                  <a:t>;</a:t>
                </a:r>
                <a:endParaRPr lang="en-US" b="1" i="1" dirty="0">
                  <a:latin typeface="Helvetica" pitchFamily="34" charset="0"/>
                </a:endParaRPr>
              </a:p>
              <a:p>
                <a:pPr eaLnBrk="0" hangingPunct="0"/>
                <a:r>
                  <a:rPr lang="en-US" b="1" dirty="0">
                    <a:latin typeface="Courier New" pitchFamily="49" charset="0"/>
                  </a:rPr>
                  <a:t>}</a:t>
                </a:r>
              </a:p>
            </p:txBody>
          </p:sp>
          <p:sp>
            <p:nvSpPr>
              <p:cNvPr id="16" name="Right Arrow 15"/>
              <p:cNvSpPr/>
              <p:nvPr/>
            </p:nvSpPr>
            <p:spPr bwMode="auto">
              <a:xfrm>
                <a:off x="3962400" y="1676400"/>
                <a:ext cx="1066800" cy="533400"/>
              </a:xfrm>
              <a:prstGeom prst="rightArrow">
                <a:avLst/>
              </a:prstGeom>
              <a:solidFill>
                <a:srgbClr val="FF0000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grpSp>
        <p:nvGrpSpPr>
          <p:cNvPr id="20" name="Group 19"/>
          <p:cNvGrpSpPr/>
          <p:nvPr/>
        </p:nvGrpSpPr>
        <p:grpSpPr>
          <a:xfrm>
            <a:off x="6781801" y="3048001"/>
            <a:ext cx="3281363" cy="3203575"/>
            <a:chOff x="5257800" y="3048000"/>
            <a:chExt cx="3281363" cy="3203575"/>
          </a:xfrm>
          <a:solidFill>
            <a:srgbClr val="F6F5BD"/>
          </a:solidFill>
        </p:grpSpPr>
        <p:sp>
          <p:nvSpPr>
            <p:cNvPr id="680971" name="Rectangle 11"/>
            <p:cNvSpPr>
              <a:spLocks noChangeArrowheads="1"/>
            </p:cNvSpPr>
            <p:nvPr/>
          </p:nvSpPr>
          <p:spPr bwMode="auto">
            <a:xfrm>
              <a:off x="5638800" y="3578225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algn="r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 dirty="0">
                  <a:solidFill>
                    <a:schemeClr val="tx2"/>
                  </a:solidFill>
                  <a:latin typeface="Helvetica" pitchFamily="34" charset="0"/>
                </a:rPr>
                <a:t>Do-While Version</a:t>
              </a:r>
            </a:p>
            <a:p>
              <a:pPr marL="223838" indent="-223838" algn="r" defTabSz="895350" eaLnBrk="0" hangingPunct="0"/>
              <a:endParaRPr lang="en-US" sz="2000" b="1" dirty="0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680972" name="Rectangle 12"/>
            <p:cNvSpPr>
              <a:spLocks noChangeArrowheads="1"/>
            </p:cNvSpPr>
            <p:nvPr/>
          </p:nvSpPr>
          <p:spPr bwMode="auto">
            <a:xfrm>
              <a:off x="5257800" y="3962400"/>
              <a:ext cx="3281363" cy="2289175"/>
            </a:xfrm>
            <a:prstGeom prst="rect">
              <a:avLst/>
            </a:prstGeom>
            <a:grpFill/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/>
              <a:r>
                <a:rPr lang="en-US" b="1" i="1" dirty="0">
                  <a:latin typeface="Courier New" pitchFamily="49" charset="0"/>
                </a:rPr>
                <a:t>  </a:t>
              </a:r>
              <a:r>
                <a:rPr lang="en-US" b="1" i="1" dirty="0" err="1">
                  <a:latin typeface="Helvetica" pitchFamily="34" charset="0"/>
                </a:rPr>
                <a:t>Init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if (!</a:t>
              </a:r>
              <a:r>
                <a:rPr lang="en-US" b="1" i="1" dirty="0">
                  <a:latin typeface="Helvetica" pitchFamily="34" charset="0"/>
                </a:rPr>
                <a:t>Test</a:t>
              </a:r>
              <a:r>
                <a:rPr lang="en-US" b="1" dirty="0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dirty="0" err="1">
                  <a:latin typeface="Courier New" pitchFamily="49" charset="0"/>
                </a:rPr>
                <a:t>goto</a:t>
              </a:r>
              <a:r>
                <a:rPr lang="en-US" b="1" dirty="0">
                  <a:latin typeface="Courier New" pitchFamily="49" charset="0"/>
                </a:rPr>
                <a:t> </a:t>
              </a:r>
              <a:r>
                <a:rPr lang="en-US" b="1" i="1" dirty="0">
                  <a:latin typeface="Courier New" pitchFamily="49" charset="0"/>
                </a:rPr>
                <a:t>done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do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Body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Update </a:t>
              </a:r>
              <a:r>
                <a:rPr lang="en-US" b="1" dirty="0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} while (</a:t>
              </a:r>
              <a:r>
                <a:rPr lang="en-US" b="1" i="1" dirty="0">
                  <a:latin typeface="Helvetica" pitchFamily="34" charset="0"/>
                </a:rPr>
                <a:t>Test</a:t>
              </a:r>
              <a:r>
                <a:rPr lang="en-US" b="1" dirty="0">
                  <a:latin typeface="Courier New" pitchFamily="49" charset="0"/>
                </a:rPr>
                <a:t>)</a:t>
              </a:r>
              <a:endParaRPr lang="en-US" b="1" i="1" dirty="0">
                <a:latin typeface="Helvetica" pitchFamily="34" charset="0"/>
              </a:endParaRPr>
            </a:p>
            <a:p>
              <a:pPr eaLnBrk="0" hangingPunct="0"/>
              <a:r>
                <a:rPr lang="en-US" b="1" i="1" dirty="0">
                  <a:latin typeface="Courier New" pitchFamily="49" charset="0"/>
                </a:rPr>
                <a:t>done</a:t>
              </a:r>
              <a:r>
                <a:rPr lang="en-US" b="1" dirty="0">
                  <a:latin typeface="Courier New" pitchFamily="49" charset="0"/>
                </a:rPr>
                <a:t>:</a:t>
              </a:r>
            </a:p>
          </p:txBody>
        </p:sp>
        <p:sp>
          <p:nvSpPr>
            <p:cNvPr id="17" name="Right Arrow 16"/>
            <p:cNvSpPr/>
            <p:nvPr/>
          </p:nvSpPr>
          <p:spPr bwMode="auto">
            <a:xfrm rot="5400000">
              <a:off x="5410200" y="3200400"/>
              <a:ext cx="838200" cy="533400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828801" y="3352800"/>
            <a:ext cx="4648199" cy="2895600"/>
            <a:chOff x="304800" y="3352800"/>
            <a:chExt cx="4648199" cy="2895600"/>
          </a:xfrm>
        </p:grpSpPr>
        <p:sp>
          <p:nvSpPr>
            <p:cNvPr id="680967" name="Rectangle 7"/>
            <p:cNvSpPr>
              <a:spLocks noChangeArrowheads="1"/>
            </p:cNvSpPr>
            <p:nvPr/>
          </p:nvSpPr>
          <p:spPr bwMode="auto">
            <a:xfrm>
              <a:off x="304800" y="3352800"/>
              <a:ext cx="2895600" cy="41275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90487" tIns="44450" rIns="90487" bIns="44450"/>
            <a:lstStyle/>
            <a:p>
              <a:pPr marL="223838" indent="-223838" defTabSz="895350" eaLnBrk="0" hangingPunct="0">
                <a:lnSpc>
                  <a:spcPct val="90000"/>
                </a:lnSpc>
                <a:spcBef>
                  <a:spcPct val="30000"/>
                </a:spcBef>
              </a:pPr>
              <a:r>
                <a:rPr lang="en-US" sz="2000" b="1">
                  <a:solidFill>
                    <a:schemeClr val="tx2"/>
                  </a:solidFill>
                  <a:latin typeface="Helvetica" pitchFamily="34" charset="0"/>
                </a:rPr>
                <a:t>Goto Version</a:t>
              </a:r>
            </a:p>
            <a:p>
              <a:pPr marL="223838" indent="-223838" defTabSz="895350" eaLnBrk="0" hangingPunct="0"/>
              <a:endParaRPr lang="en-US" sz="2000" b="1">
                <a:solidFill>
                  <a:schemeClr val="tx2"/>
                </a:solidFill>
                <a:latin typeface="Helvetica" pitchFamily="34" charset="0"/>
              </a:endParaRPr>
            </a:p>
          </p:txBody>
        </p:sp>
        <p:sp>
          <p:nvSpPr>
            <p:cNvPr id="680968" name="Rectangle 8"/>
            <p:cNvSpPr>
              <a:spLocks noChangeArrowheads="1"/>
            </p:cNvSpPr>
            <p:nvPr/>
          </p:nvSpPr>
          <p:spPr bwMode="auto">
            <a:xfrm>
              <a:off x="304801" y="3684587"/>
              <a:ext cx="3352800" cy="2563813"/>
            </a:xfrm>
            <a:prstGeom prst="rect">
              <a:avLst/>
            </a:prstGeom>
            <a:solidFill>
              <a:srgbClr val="DDDDDD"/>
            </a:solidFill>
            <a:ln w="31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/>
              <a:r>
                <a:rPr lang="en-US" b="1" i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Init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if (!</a:t>
              </a:r>
              <a:r>
                <a:rPr lang="en-US" b="1" i="1">
                  <a:latin typeface="Helvetica" pitchFamily="34" charset="0"/>
                </a:rPr>
                <a:t>Test</a:t>
              </a:r>
              <a:r>
                <a:rPr lang="en-US" b="1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  goto </a:t>
              </a:r>
              <a:r>
                <a:rPr lang="en-US" b="1" i="1">
                  <a:latin typeface="Courier New" pitchFamily="49" charset="0"/>
                </a:rPr>
                <a:t>done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loop: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Body</a:t>
              </a:r>
              <a:endParaRPr lang="en-US" b="1">
                <a:latin typeface="Courier New" pitchFamily="49" charset="0"/>
              </a:endParaRP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</a:t>
              </a:r>
              <a:r>
                <a:rPr lang="en-US" b="1" i="1">
                  <a:latin typeface="Helvetica" pitchFamily="34" charset="0"/>
                </a:rPr>
                <a:t>Update 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if (</a:t>
              </a:r>
              <a:r>
                <a:rPr lang="en-US" b="1" i="1">
                  <a:latin typeface="Helvetica" pitchFamily="34" charset="0"/>
                </a:rPr>
                <a:t>Test</a:t>
              </a:r>
              <a:r>
                <a:rPr lang="en-US" b="1">
                  <a:latin typeface="Courier New" pitchFamily="49" charset="0"/>
                </a:rPr>
                <a:t>)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    goto </a:t>
              </a:r>
              <a:r>
                <a:rPr lang="en-US" b="1" i="1">
                  <a:latin typeface="Courier New" pitchFamily="49" charset="0"/>
                </a:rPr>
                <a:t>loop</a:t>
              </a:r>
              <a:r>
                <a:rPr lang="en-US" b="1">
                  <a:latin typeface="Courier New" pitchFamily="49" charset="0"/>
                </a:rPr>
                <a:t>;</a:t>
              </a:r>
            </a:p>
            <a:p>
              <a:pPr eaLnBrk="0" hangingPunct="0"/>
              <a:r>
                <a:rPr lang="en-US" b="1">
                  <a:latin typeface="Courier New" pitchFamily="49" charset="0"/>
                </a:rPr>
                <a:t>done:</a:t>
              </a:r>
            </a:p>
          </p:txBody>
        </p:sp>
        <p:sp>
          <p:nvSpPr>
            <p:cNvPr id="18" name="Right Arrow 17"/>
            <p:cNvSpPr/>
            <p:nvPr/>
          </p:nvSpPr>
          <p:spPr bwMode="auto">
            <a:xfrm rot="10800000">
              <a:off x="3962400" y="4572000"/>
              <a:ext cx="990599" cy="533400"/>
            </a:xfrm>
            <a:prstGeom prst="rightArrow">
              <a:avLst/>
            </a:prstGeom>
            <a:solidFill>
              <a:srgbClr val="FF0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CE2B20-1AD2-4BAC-AA95-F8B30B228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96528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1" name="Rectangle 7"/>
          <p:cNvSpPr>
            <a:spLocks/>
          </p:cNvSpPr>
          <p:nvPr/>
        </p:nvSpPr>
        <p:spPr bwMode="auto">
          <a:xfrm>
            <a:off x="1314189" y="896938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C Code</a:t>
            </a:r>
          </a:p>
        </p:txBody>
      </p:sp>
      <p:sp>
        <p:nvSpPr>
          <p:cNvPr id="57355" name="Rectangle 11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“For” Loop Conversion Example</a:t>
            </a:r>
          </a:p>
        </p:txBody>
      </p:sp>
      <p:sp>
        <p:nvSpPr>
          <p:cNvPr id="57356" name="Rectangle 12"/>
          <p:cNvSpPr>
            <a:spLocks noGrp="1" noChangeArrowheads="1"/>
          </p:cNvSpPr>
          <p:nvPr>
            <p:ph idx="1"/>
          </p:nvPr>
        </p:nvSpPr>
        <p:spPr>
          <a:xfrm>
            <a:off x="607595" y="5392738"/>
            <a:ext cx="5855835" cy="779462"/>
          </a:xfrm>
          <a:ln/>
        </p:spPr>
        <p:txBody>
          <a:bodyPr>
            <a:normAutofit lnSpcReduction="10000"/>
          </a:bodyPr>
          <a:lstStyle/>
          <a:p>
            <a:r>
              <a:rPr lang="en-US" dirty="0"/>
              <a:t>Initial test can be optimized away! (0 always &lt; WSIZE)</a:t>
            </a:r>
          </a:p>
        </p:txBody>
      </p:sp>
      <p:sp>
        <p:nvSpPr>
          <p:cNvPr id="15" name="Rectangle 4"/>
          <p:cNvSpPr>
            <a:spLocks/>
          </p:cNvSpPr>
          <p:nvPr/>
        </p:nvSpPr>
        <p:spPr bwMode="auto">
          <a:xfrm>
            <a:off x="1161789" y="1447800"/>
            <a:ext cx="4419600" cy="350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result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= 0;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for (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WSIZE;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 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8" name="Rectangle 7"/>
          <p:cNvSpPr>
            <a:spLocks/>
          </p:cNvSpPr>
          <p:nvPr/>
        </p:nvSpPr>
        <p:spPr bwMode="auto">
          <a:xfrm>
            <a:off x="6686811" y="469900"/>
            <a:ext cx="2616200" cy="4445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dirty="0" err="1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Goto</a:t>
            </a:r>
            <a:r>
              <a:rPr lang="en-US" sz="2400" dirty="0">
                <a:latin typeface="Calibri Bold" charset="0"/>
                <a:ea typeface="Calibri Bold" charset="0"/>
                <a:cs typeface="Calibri Bold" charset="0"/>
                <a:sym typeface="Calibri Bold" charset="0"/>
              </a:rPr>
              <a:t> Version</a:t>
            </a:r>
          </a:p>
        </p:txBody>
      </p:sp>
      <p:sp>
        <p:nvSpPr>
          <p:cNvPr id="9" name="Rectangle 4"/>
          <p:cNvSpPr>
            <a:spLocks/>
          </p:cNvSpPr>
          <p:nvPr/>
        </p:nvSpPr>
        <p:spPr bwMode="auto">
          <a:xfrm>
            <a:off x="6686811" y="914400"/>
            <a:ext cx="4343400" cy="56388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#define WSIZE 8*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sizeof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pcount_for_gt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(unsigned x)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size_t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result = 0;</a:t>
            </a:r>
          </a:p>
          <a:p>
            <a:pPr algn="l"/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 err="1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= 0;</a:t>
            </a:r>
          </a:p>
          <a:p>
            <a:pPr algn="l"/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(!(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done;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loop: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{</a:t>
            </a:r>
          </a:p>
          <a:p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unsigned bit = </a:t>
            </a:r>
            <a:b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	(x &gt;&gt; </a:t>
            </a:r>
            <a:r>
              <a:rPr lang="en-US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) &amp; 0x1;</a:t>
            </a:r>
          </a:p>
          <a:p>
            <a:r>
              <a:rPr lang="en-US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result += bit;</a:t>
            </a:r>
          </a:p>
          <a:p>
            <a:pPr algn="l"/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}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b="1" dirty="0" err="1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++;</a:t>
            </a:r>
          </a:p>
          <a:p>
            <a:pPr algn="l"/>
            <a:r>
              <a:rPr lang="en-US" b="1" dirty="0">
                <a:solidFill>
                  <a:srgbClr val="6633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&lt; WSIZE)</a:t>
            </a:r>
          </a:p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loop;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done: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return result;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906011" y="2285142"/>
            <a:ext cx="528606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 dirty="0">
                <a:latin typeface="+mj-lt"/>
              </a:rPr>
              <a:t>Init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277611" y="2667000"/>
            <a:ext cx="750206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en-US" i="1" dirty="0">
                <a:latin typeface="+mj-lt"/>
              </a:rPr>
              <a:t>Test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53812" y="3364468"/>
            <a:ext cx="71045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Body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63353" y="4659868"/>
            <a:ext cx="928459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Update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970065" y="5105400"/>
            <a:ext cx="612347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i="1" dirty="0">
                <a:latin typeface="+mj-lt"/>
              </a:rPr>
              <a:t>Test</a:t>
            </a:r>
          </a:p>
        </p:txBody>
      </p:sp>
      <p:grpSp>
        <p:nvGrpSpPr>
          <p:cNvPr id="20" name="Group 19"/>
          <p:cNvGrpSpPr/>
          <p:nvPr/>
        </p:nvGrpSpPr>
        <p:grpSpPr>
          <a:xfrm>
            <a:off x="6991611" y="2667000"/>
            <a:ext cx="2209800" cy="533400"/>
            <a:chOff x="5029200" y="2743200"/>
            <a:chExt cx="2209800" cy="533400"/>
          </a:xfrm>
        </p:grpSpPr>
        <p:cxnSp>
          <p:nvCxnSpPr>
            <p:cNvPr id="18" name="Straight Connector 17"/>
            <p:cNvCxnSpPr/>
            <p:nvPr/>
          </p:nvCxnSpPr>
          <p:spPr bwMode="auto">
            <a:xfrm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029200" y="2743200"/>
              <a:ext cx="2209800" cy="53340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FB2409-FBFE-44A3-A187-8F9376A0D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09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56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 + Break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	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DD8C39-BBF5-4AD6-9DBF-94BAC3FEF1B5}"/>
              </a:ext>
            </a:extLst>
          </p:cNvPr>
          <p:cNvSpPr txBox="1"/>
          <p:nvPr/>
        </p:nvSpPr>
        <p:spPr>
          <a:xfrm>
            <a:off x="607595" y="1553227"/>
            <a:ext cx="3488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What does this function do?</a:t>
            </a:r>
          </a:p>
        </p:txBody>
      </p:sp>
    </p:spTree>
    <p:extLst>
      <p:ext uri="{BB962C8B-B14F-4D97-AF65-F5344CB8AC3E}">
        <p14:creationId xmlns:p14="http://schemas.microsoft.com/office/powerpoint/2010/main" val="30378455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F180-2C3B-479C-BD5E-1F237AEDD8E5}"/>
              </a:ext>
            </a:extLst>
          </p:cNvPr>
          <p:cNvSpPr/>
          <p:nvPr/>
        </p:nvSpPr>
        <p:spPr>
          <a:xfrm>
            <a:off x="5452861" y="1163933"/>
            <a:ext cx="5269282" cy="8768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59062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ADF180-2C3B-479C-BD5E-1F237AEDD8E5}"/>
              </a:ext>
            </a:extLst>
          </p:cNvPr>
          <p:cNvSpPr/>
          <p:nvPr/>
        </p:nvSpPr>
        <p:spPr>
          <a:xfrm>
            <a:off x="5398718" y="2054269"/>
            <a:ext cx="5269282" cy="87682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74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5EDDC53-49DF-4150-8091-2C89E25E038B}"/>
              </a:ext>
            </a:extLst>
          </p:cNvPr>
          <p:cNvSpPr/>
          <p:nvPr/>
        </p:nvSpPr>
        <p:spPr>
          <a:xfrm>
            <a:off x="5436297" y="3429000"/>
            <a:ext cx="4847572" cy="8173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079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1CC6DB-394C-413D-92BC-82B2D529B06D}"/>
              </a:ext>
            </a:extLst>
          </p:cNvPr>
          <p:cNvSpPr/>
          <p:nvPr/>
        </p:nvSpPr>
        <p:spPr>
          <a:xfrm>
            <a:off x="5448822" y="4343400"/>
            <a:ext cx="5699341" cy="817323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5159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B56EB-C977-458B-92DD-657BA27B4546}"/>
              </a:ext>
            </a:extLst>
          </p:cNvPr>
          <p:cNvSpPr txBox="1"/>
          <p:nvPr/>
        </p:nvSpPr>
        <p:spPr>
          <a:xfrm>
            <a:off x="751561" y="1127342"/>
            <a:ext cx="428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01499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to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3145" y="713984"/>
            <a:ext cx="6457250" cy="54582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is argument1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variables	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mov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test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jle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end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skip loop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loop: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add $1,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jne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loop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while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!=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end: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AB56EB-C977-458B-92DD-657BA27B4546}"/>
              </a:ext>
            </a:extLst>
          </p:cNvPr>
          <p:cNvSpPr txBox="1"/>
          <p:nvPr/>
        </p:nvSpPr>
        <p:spPr>
          <a:xfrm>
            <a:off x="751561" y="1127342"/>
            <a:ext cx="42839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while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!=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rbx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+= 1;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EAFB3B-D3BF-4C29-9946-631E920CD8B1}"/>
              </a:ext>
            </a:extLst>
          </p:cNvPr>
          <p:cNvSpPr txBox="1"/>
          <p:nvPr/>
        </p:nvSpPr>
        <p:spPr>
          <a:xfrm>
            <a:off x="766093" y="4287891"/>
            <a:ext cx="4283901" cy="2308324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my_function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(long max)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long result = 0;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 (int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&lt;max;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result +=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39788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C5A87-CB25-094D-BF69-A7F6D39FD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can instructions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5D46FB-DC68-F143-B442-906D26400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Move data: ✓</a:t>
            </a:r>
          </a:p>
          <a:p>
            <a:r>
              <a:rPr lang="en-US" dirty="0"/>
              <a:t>Arithmetic: ✓</a:t>
            </a:r>
          </a:p>
          <a:p>
            <a:pPr>
              <a:lnSpc>
                <a:spcPct val="90000"/>
              </a:lnSpc>
            </a:pPr>
            <a:r>
              <a:rPr lang="en-US" b="1" dirty="0"/>
              <a:t>Transfer control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Instead of executing next instruction, go somewhere else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Sometimes we want to go from the red code to the green code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But the blue code is what’s next!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Need to transfer control! Execute an instruction that is not the next one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And </a:t>
            </a:r>
            <a:r>
              <a:rPr lang="en-US" b="1" i="1" dirty="0"/>
              <a:t>conditionally</a:t>
            </a:r>
            <a:r>
              <a:rPr lang="en-US" dirty="0"/>
              <a:t>, too! (i.e., based on a condition)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713DF7-73F6-234E-8DD1-11487C4E8D2E}"/>
              </a:ext>
            </a:extLst>
          </p:cNvPr>
          <p:cNvSpPr>
            <a:spLocks/>
          </p:cNvSpPr>
          <p:nvPr/>
        </p:nvSpPr>
        <p:spPr bwMode="auto">
          <a:xfrm>
            <a:off x="2479109" y="2967626"/>
            <a:ext cx="2438400" cy="1260475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y-x;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039BF9-B7FC-794C-BF6B-09B20751EA86}"/>
              </a:ext>
            </a:extLst>
          </p:cNvPr>
          <p:cNvSpPr>
            <a:spLocks/>
          </p:cNvSpPr>
          <p:nvPr/>
        </p:nvSpPr>
        <p:spPr bwMode="auto">
          <a:xfrm>
            <a:off x="5641411" y="2967625"/>
            <a:ext cx="2514600" cy="965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while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result = x-y;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 algn="l"/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result;</a:t>
            </a:r>
            <a:endParaRPr lang="en-US" b="1" dirty="0">
              <a:solidFill>
                <a:srgbClr val="000000"/>
              </a:solidFill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8CBEC-F05F-4785-9209-ADADF479E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481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Branching (If/Else)</a:t>
            </a:r>
          </a:p>
          <a:p>
            <a:endParaRPr lang="en-US" dirty="0"/>
          </a:p>
          <a:p>
            <a:r>
              <a:rPr lang="en-US" dirty="0"/>
              <a:t>Loops (Do While, While, For)</a:t>
            </a:r>
          </a:p>
          <a:p>
            <a:endParaRPr lang="en-US" dirty="0"/>
          </a:p>
          <a:p>
            <a:r>
              <a:rPr lang="en-US" b="1" dirty="0"/>
              <a:t>Conditional Move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994165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with Conditional Jumps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Conditional jumps = conditional </a:t>
            </a:r>
            <a:r>
              <a:rPr lang="en-US" i="1" dirty="0"/>
              <a:t>transfer of control</a:t>
            </a:r>
          </a:p>
          <a:p>
            <a:pPr lvl="1"/>
            <a:r>
              <a:rPr lang="en-US" dirty="0"/>
              <a:t>i.e., forget what you thought you were going to do, do this other thing instead</a:t>
            </a:r>
          </a:p>
          <a:p>
            <a:pPr lvl="1"/>
            <a:endParaRPr lang="en-US" dirty="0"/>
          </a:p>
          <a:p>
            <a:r>
              <a:rPr lang="en-US" dirty="0"/>
              <a:t>Modern processors like to do work “ahead of time”</a:t>
            </a:r>
          </a:p>
          <a:p>
            <a:pPr lvl="1"/>
            <a:r>
              <a:rPr lang="en-US" dirty="0"/>
              <a:t>Keywords: </a:t>
            </a:r>
            <a:r>
              <a:rPr lang="en-US" b="1" i="1" dirty="0"/>
              <a:t>pipelining, branch prediction, speculative execution</a:t>
            </a:r>
          </a:p>
          <a:p>
            <a:pPr lvl="1"/>
            <a:r>
              <a:rPr lang="en-US" dirty="0"/>
              <a:t>Transfer of control may mean throwing that work away</a:t>
            </a:r>
          </a:p>
          <a:p>
            <a:pPr lvl="2"/>
            <a:r>
              <a:rPr lang="en-US" dirty="0"/>
              <a:t>That’s inefficient</a:t>
            </a:r>
          </a:p>
          <a:p>
            <a:pPr lvl="1"/>
            <a:endParaRPr lang="en-US" dirty="0"/>
          </a:p>
          <a:p>
            <a:r>
              <a:rPr lang="en-US" dirty="0"/>
              <a:t>Solution: conditional </a:t>
            </a:r>
            <a:r>
              <a:rPr lang="en-US" i="1" dirty="0"/>
              <a:t>moves</a:t>
            </a:r>
          </a:p>
          <a:p>
            <a:pPr lvl="1"/>
            <a:r>
              <a:rPr lang="en-US" dirty="0"/>
              <a:t>We still get to do something conditionally</a:t>
            </a:r>
          </a:p>
          <a:p>
            <a:pPr lvl="1"/>
            <a:r>
              <a:rPr lang="en-US" dirty="0"/>
              <a:t>But no transfer of control necessary</a:t>
            </a:r>
          </a:p>
          <a:p>
            <a:pPr lvl="1"/>
            <a:r>
              <a:rPr lang="en-US" dirty="0"/>
              <a:t>“Ahead of time” work can always be kept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820C28-F225-4C76-A254-548C32841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720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814513" y="1518622"/>
          <a:ext cx="6096000" cy="41201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668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91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33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Courier New" charset="0"/>
                          <a:cs typeface="Courier New" charset="0"/>
                          <a:sym typeface="Calibri Bold" charset="0"/>
                        </a:rPr>
                        <a:t>cmov</a:t>
                      </a: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equal /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not equal / Not zero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comvs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cmovns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nonnegative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comvg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cmovge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greater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9094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cmovle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less or equal (Signed)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cmovae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above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0" u="none" strike="noStrike" kern="1200" baseline="0" dirty="0" err="1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cmovbe</a:t>
                      </a:r>
                      <a:r>
                        <a:rPr lang="en-US" sz="1600" b="1" i="0" u="none" strike="noStrike" kern="1200" baseline="0" dirty="0">
                          <a:solidFill>
                            <a:schemeClr val="tx1"/>
                          </a:solidFill>
                          <a:latin typeface="Courier New"/>
                          <a:ea typeface="+mn-ea"/>
                          <a:cs typeface="Courier New"/>
                        </a:rPr>
                        <a:t> S, D</a:t>
                      </a:r>
                      <a:endParaRPr lang="en-US" sz="1600" b="1" dirty="0">
                        <a:latin typeface="Courier New"/>
                        <a:cs typeface="Courier New"/>
                      </a:endParaRP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r>
                        <a:rPr lang="en-US" sz="1600" b="0" i="0" u="none" strike="noStrike" kern="1200" baseline="0" dirty="0">
                          <a:solidFill>
                            <a:schemeClr val="tx1"/>
                          </a:solidFill>
                          <a:latin typeface="Calibri"/>
                          <a:ea typeface="+mn-ea"/>
                          <a:cs typeface="Calibri"/>
                        </a:rPr>
                        <a:t>below or equal (Unsigned)</a:t>
                      </a:r>
                      <a:endParaRPr lang="en-US" sz="1600" b="0" i="0" dirty="0">
                        <a:latin typeface="Calibri"/>
                        <a:cs typeface="Calibri"/>
                      </a:endParaRP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14" name="Rectangle 8"/>
          <p:cNvSpPr txBox="1">
            <a:spLocks noChangeArrowheads="1"/>
          </p:cNvSpPr>
          <p:nvPr/>
        </p:nvSpPr>
        <p:spPr bwMode="auto">
          <a:xfrm>
            <a:off x="8001000" y="2356821"/>
            <a:ext cx="25908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algn="ctr">
              <a:buNone/>
            </a:pPr>
            <a:r>
              <a:rPr lang="en-US" b="0" i="1" dirty="0"/>
              <a:t>D </a:t>
            </a:r>
            <a:r>
              <a:rPr lang="en-US" b="0" i="1" dirty="0">
                <a:sym typeface="Wingdings"/>
              </a:rPr>
              <a:t> S only if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test condition</a:t>
            </a:r>
            <a:br>
              <a:rPr lang="en-US" b="0" i="1" dirty="0">
                <a:sym typeface="Wingdings"/>
              </a:rPr>
            </a:br>
            <a:r>
              <a:rPr lang="en-US" b="0" i="1" dirty="0">
                <a:sym typeface="Wingdings"/>
              </a:rPr>
              <a:t>is true</a:t>
            </a:r>
            <a:endParaRPr lang="en-US" b="0" i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B8FC6-21E4-4B79-B0A4-942C4BA1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82788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3" name="Rectangle 7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Conditional Move Example</a:t>
            </a:r>
          </a:p>
        </p:txBody>
      </p:sp>
      <p:sp>
        <p:nvSpPr>
          <p:cNvPr id="50186" name="Rectangle 10"/>
          <p:cNvSpPr>
            <a:spLocks/>
          </p:cNvSpPr>
          <p:nvPr/>
        </p:nvSpPr>
        <p:spPr bwMode="auto">
          <a:xfrm>
            <a:off x="8140700" y="1752600"/>
            <a:ext cx="2286000" cy="1981200"/>
          </a:xfrm>
          <a:prstGeom prst="rect">
            <a:avLst/>
          </a:prstGeom>
          <a:solidFill>
            <a:srgbClr val="FFFFFF"/>
          </a:solidFill>
          <a:ln w="254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1752600" y="4267200"/>
            <a:ext cx="6642100" cy="2590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en-US" b="1" dirty="0" err="1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absdiff</a:t>
            </a:r>
            <a:r>
              <a:rPr lang="en-US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: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</a:t>
            </a:r>
            <a:r>
              <a:rPr lang="tr-TR" b="1" dirty="0">
                <a:solidFill>
                  <a:srgbClr val="0000FF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x-y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movq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endParaRPr lang="tr-TR" b="1" dirty="0">
              <a:solidFill>
                <a:srgbClr val="008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subq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r>
              <a:rPr lang="tr-TR" b="1" dirty="0">
                <a:solidFill>
                  <a:srgbClr val="008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y-x</a:t>
            </a: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cmpq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 %</a:t>
            </a:r>
            <a:r>
              <a:rPr lang="tr-TR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rsi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rdi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x:y</a:t>
            </a:r>
            <a:endParaRPr lang="tr-TR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cmovle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%</a:t>
            </a:r>
            <a:r>
              <a:rPr lang="tr-TR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rdx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, %</a:t>
            </a:r>
            <a:r>
              <a:rPr lang="tr-TR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rax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# </a:t>
            </a:r>
            <a:r>
              <a:rPr lang="tr-TR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if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&lt;=, </a:t>
            </a:r>
            <a:r>
              <a:rPr lang="tr-TR" b="1" dirty="0" err="1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res</a:t>
            </a:r>
            <a:r>
              <a:rPr lang="tr-TR" b="1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= </a:t>
            </a:r>
            <a:r>
              <a:rPr lang="tr-TR" dirty="0">
                <a:solidFill>
                  <a:srgbClr val="FF000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alt</a:t>
            </a:r>
            <a:endParaRPr lang="tr-TR" b="1" dirty="0">
              <a:solidFill>
                <a:srgbClr val="FF000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  <a:p>
            <a:pPr>
              <a:tabLst>
                <a:tab pos="215900" algn="l"/>
                <a:tab pos="1195388" algn="l"/>
                <a:tab pos="215900" algn="l"/>
                <a:tab pos="2860675" algn="l"/>
                <a:tab pos="2959100" algn="l"/>
                <a:tab pos="2159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  <a:tab pos="215900" algn="l"/>
                <a:tab pos="1308100" algn="l"/>
                <a:tab pos="2959100" algn="l"/>
              </a:tabLst>
            </a:pPr>
            <a:r>
              <a:rPr lang="tr-TR" b="1" dirty="0"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   </a:t>
            </a:r>
            <a:r>
              <a:rPr lang="tr-TR" b="1" dirty="0">
                <a:solidFill>
                  <a:srgbClr val="7030A0"/>
                </a:solidFill>
                <a:latin typeface="Courier New" pitchFamily="49" charset="0"/>
                <a:ea typeface="Monaco" charset="0"/>
                <a:cs typeface="Courier New" pitchFamily="49" charset="0"/>
                <a:sym typeface="Monaco" charset="0"/>
              </a:rPr>
              <a:t>ret</a:t>
            </a:r>
            <a:endParaRPr lang="en-US" b="1" dirty="0">
              <a:solidFill>
                <a:srgbClr val="7030A0"/>
              </a:solidFill>
              <a:latin typeface="Courier New" pitchFamily="49" charset="0"/>
              <a:ea typeface="Monaco" charset="0"/>
              <a:cs typeface="Courier New" pitchFamily="49" charset="0"/>
              <a:sym typeface="Monaco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248400" y="1905000"/>
          <a:ext cx="3352800" cy="15240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/>
                        <a:t>Register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Use(s)</a:t>
                      </a:r>
                      <a:endParaRPr lang="en-US" dirty="0">
                        <a:latin typeface="Calibri"/>
                        <a:cs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x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Argument y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value</a:t>
                      </a:r>
                      <a:endParaRPr lang="en-US" b="1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Rectangle 4"/>
          <p:cNvSpPr>
            <a:spLocks/>
          </p:cNvSpPr>
          <p:nvPr/>
        </p:nvSpPr>
        <p:spPr bwMode="auto">
          <a:xfrm>
            <a:off x="1881018" y="1143000"/>
            <a:ext cx="3962400" cy="2743200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long </a:t>
            </a: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absdiff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(long x, long y)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{</a:t>
            </a:r>
          </a:p>
          <a:p>
            <a:pPr algn="l"/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long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if (x &gt; y)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3366FF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x-y;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else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b="1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res = y-x;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  </a:t>
            </a:r>
            <a:r>
              <a:rPr lang="en-US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return res;</a:t>
            </a:r>
          </a:p>
          <a:p>
            <a:pPr algn="l"/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  <a:sym typeface="Courier New Bold" charset="0"/>
              </a:rPr>
              <a:t>}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595348" y="4298575"/>
            <a:ext cx="407891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Look Ma, no branching!</a:t>
            </a:r>
          </a:p>
          <a:p>
            <a:endParaRPr lang="en-US" sz="2400" dirty="0">
              <a:latin typeface="Calibri" pitchFamily="34" charset="0"/>
            </a:endParaRPr>
          </a:p>
          <a:p>
            <a:r>
              <a:rPr lang="en-US" sz="2400" dirty="0">
                <a:latin typeface="Calibri" pitchFamily="34" charset="0"/>
              </a:rPr>
              <a:t>Must compute both results,</a:t>
            </a:r>
          </a:p>
          <a:p>
            <a:r>
              <a:rPr lang="en-US" sz="2400" dirty="0">
                <a:latin typeface="Calibri" pitchFamily="34" charset="0"/>
              </a:rPr>
              <a:t>though, which is not always</a:t>
            </a:r>
          </a:p>
          <a:p>
            <a:r>
              <a:rPr lang="en-US" sz="2400" dirty="0">
                <a:latin typeface="Calibri" pitchFamily="34" charset="0"/>
              </a:rPr>
              <a:t>possible or desirable</a:t>
            </a:r>
            <a:r>
              <a:rPr lang="is-IS" sz="2400" dirty="0">
                <a:latin typeface="Calibri" pitchFamily="34" charset="0"/>
              </a:rPr>
              <a:t>…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5420-1BE0-4962-AA4C-648ACFEE9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/>
          <p:cNvSpPr>
            <a:spLocks/>
          </p:cNvSpPr>
          <p:nvPr/>
        </p:nvSpPr>
        <p:spPr bwMode="auto">
          <a:xfrm>
            <a:off x="607595" y="1173122"/>
            <a:ext cx="7726471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Expensive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Only makes sense when computations are very simple</a:t>
            </a:r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 dirty="0"/>
              <a:t>Bad Cases for Conditional Move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7D507BB-A60B-412E-A9D1-B2AB5C225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2232" name="Rectangle 8"/>
          <p:cNvSpPr>
            <a:spLocks/>
          </p:cNvSpPr>
          <p:nvPr/>
        </p:nvSpPr>
        <p:spPr bwMode="auto">
          <a:xfrm>
            <a:off x="5739167" y="1137397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Test(x)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Hard1(x)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Hard2(x);</a:t>
            </a:r>
          </a:p>
        </p:txBody>
      </p:sp>
      <p:sp>
        <p:nvSpPr>
          <p:cNvPr id="12" name="Rectangle 8"/>
          <p:cNvSpPr>
            <a:spLocks/>
          </p:cNvSpPr>
          <p:nvPr/>
        </p:nvSpPr>
        <p:spPr bwMode="auto">
          <a:xfrm>
            <a:off x="5739167" y="2990576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*p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0;</a:t>
            </a:r>
          </a:p>
        </p:txBody>
      </p:sp>
      <p:sp>
        <p:nvSpPr>
          <p:cNvPr id="15" name="Rectangle 8"/>
          <p:cNvSpPr>
            <a:spLocks/>
          </p:cNvSpPr>
          <p:nvPr/>
        </p:nvSpPr>
        <p:spPr bwMode="auto">
          <a:xfrm>
            <a:off x="5739167" y="4864221"/>
            <a:ext cx="5410200" cy="398462"/>
          </a:xfrm>
          <a:prstGeom prst="rect">
            <a:avLst/>
          </a:prstGeom>
          <a:solidFill>
            <a:srgbClr val="F6F5BD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50799" dir="5400000" algn="ctr" rotWithShape="0">
              <a:schemeClr val="bg2">
                <a:alpha val="50000"/>
              </a:schemeClr>
            </a:outerShdw>
          </a:effectLst>
        </p:spPr>
        <p:txBody>
          <a:bodyPr lIns="38100" tIns="38100" rIns="38100" bIns="38100"/>
          <a:lstStyle/>
          <a:p>
            <a:pPr algn="l"/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val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=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 &gt; 0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? </a:t>
            </a:r>
            <a:r>
              <a:rPr lang="en-US" b="1" dirty="0">
                <a:latin typeface="Courier New" pitchFamily="49" charset="0"/>
                <a:ea typeface="Calibri Bold Italic" charset="0"/>
                <a:cs typeface="Courier New" pitchFamily="49" charset="0"/>
                <a:sym typeface="Calibri Bold Italic" charset="0"/>
              </a:rPr>
              <a:t>x++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: x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--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;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441F6341-407E-4047-AF45-D95B9DA8F8EB}"/>
              </a:ext>
            </a:extLst>
          </p:cNvPr>
          <p:cNvSpPr>
            <a:spLocks/>
          </p:cNvSpPr>
          <p:nvPr/>
        </p:nvSpPr>
        <p:spPr bwMode="auto">
          <a:xfrm>
            <a:off x="607595" y="3052318"/>
            <a:ext cx="8097032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Risky Computations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A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  <a:sym typeface="Calibri Bold" charset="0"/>
              </a:rPr>
              <a:t>cmov</a:t>
            </a:r>
            <a:r>
              <a:rPr lang="en-US" sz="2400" dirty="0">
                <a:sym typeface="Calibri Bold" charset="0"/>
              </a:rPr>
              <a:t> requires that 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Could trigger a fault (compiler must use jumps instead)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FD0F1D5F-EEE6-4036-AEE8-D29137E31580}"/>
              </a:ext>
            </a:extLst>
          </p:cNvPr>
          <p:cNvSpPr>
            <a:spLocks/>
          </p:cNvSpPr>
          <p:nvPr/>
        </p:nvSpPr>
        <p:spPr bwMode="auto">
          <a:xfrm>
            <a:off x="607595" y="4884061"/>
            <a:ext cx="9335020" cy="215761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 marL="185738" indent="-185738">
              <a:spcBef>
                <a:spcPts val="863"/>
              </a:spcBef>
            </a:pPr>
            <a:r>
              <a:rPr lang="en-US" sz="2400" b="1" dirty="0">
                <a:sym typeface="Calibri Bold" charset="0"/>
              </a:rPr>
              <a:t>Computations with side effects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Both values get computed</a:t>
            </a:r>
          </a:p>
          <a:p>
            <a:pPr marL="342900" indent="-342900">
              <a:spcBef>
                <a:spcPts val="863"/>
              </a:spcBef>
              <a:buFont typeface="Arial" panose="020B0604020202020204" pitchFamily="34" charset="0"/>
              <a:buChar char="•"/>
            </a:pPr>
            <a:r>
              <a:rPr lang="en-US" sz="2400" dirty="0">
                <a:sym typeface="Calibri Bold" charset="0"/>
              </a:rPr>
              <a:t>Needs use extra temporary registers to hold intermediate results</a:t>
            </a:r>
          </a:p>
        </p:txBody>
      </p:sp>
    </p:spTree>
    <p:extLst>
      <p:ext uri="{BB962C8B-B14F-4D97-AF65-F5344CB8AC3E}">
        <p14:creationId xmlns:p14="http://schemas.microsoft.com/office/powerpoint/2010/main" val="69732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5" grpId="0" animBg="1"/>
      <p:bldP spid="16" grpId="0"/>
      <p:bldP spid="17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If, else if, else – optimized (O3)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C3EC2B-7D16-40E9-927E-2131A11BB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354795" cy="50292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test(long a, long b){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long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(a &gt; b)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= 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if (a &lt; b)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-1;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 = 0;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c;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8575FC-D46E-4907-8FF8-E30A7F45B29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4010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$0,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clear reg</a:t>
            </a: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movq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$1, %</a:t>
            </a:r>
            <a:r>
              <a:rPr lang="en-US" sz="2000" b="1" dirty="0" err="1">
                <a:solidFill>
                  <a:schemeClr val="accent1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</a:t>
            </a: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%al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neg %</a:t>
            </a:r>
            <a:r>
              <a:rPr lang="en-US" sz="2000" b="1" dirty="0" err="1">
                <a:solidFill>
                  <a:schemeClr val="accent3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accent3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cmp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cmovg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rdx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%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			</a:t>
            </a:r>
            <a:r>
              <a:rPr 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returns %</a:t>
            </a:r>
            <a:r>
              <a:rPr lang="en-US" sz="20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CB443-EC0D-4B1C-8E7A-201376B3ABFF}"/>
              </a:ext>
            </a:extLst>
          </p:cNvPr>
          <p:cNvSpPr txBox="1"/>
          <p:nvPr/>
        </p:nvSpPr>
        <p:spPr>
          <a:xfrm>
            <a:off x="6579738" y="313978"/>
            <a:ext cx="47515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rsi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→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C29A4-C058-4818-A4D6-EF5E6F1ECBCA}"/>
              </a:ext>
            </a:extLst>
          </p:cNvPr>
          <p:cNvSpPr txBox="1"/>
          <p:nvPr/>
        </p:nvSpPr>
        <p:spPr>
          <a:xfrm>
            <a:off x="9507255" y="2317315"/>
            <a:ext cx="182402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else if and else together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1E7281-4415-4013-A77E-B57B094D4339}"/>
              </a:ext>
            </a:extLst>
          </p:cNvPr>
          <p:cNvSpPr txBox="1"/>
          <p:nvPr/>
        </p:nvSpPr>
        <p:spPr>
          <a:xfrm>
            <a:off x="9507254" y="3565009"/>
            <a:ext cx="182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output</a:t>
            </a:r>
          </a:p>
        </p:txBody>
      </p:sp>
    </p:spTree>
    <p:extLst>
      <p:ext uri="{BB962C8B-B14F-4D97-AF65-F5344CB8AC3E}">
        <p14:creationId xmlns:p14="http://schemas.microsoft.com/office/powerpoint/2010/main" val="36490549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Branching (If/Else)</a:t>
            </a:r>
          </a:p>
          <a:p>
            <a:endParaRPr lang="en-US" dirty="0"/>
          </a:p>
          <a:p>
            <a:r>
              <a:rPr lang="en-US" dirty="0"/>
              <a:t>Loops (Do While, While, For)</a:t>
            </a:r>
          </a:p>
          <a:p>
            <a:endParaRPr lang="en-US" dirty="0"/>
          </a:p>
          <a:p>
            <a:r>
              <a:rPr lang="en-US" dirty="0"/>
              <a:t>Conditional Move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5554711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9C6AFD2-2D05-4457-9B2E-D3D30B4E1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85541-72C7-47EE-9641-1EB3CB8212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 Slides</a:t>
            </a:r>
          </a:p>
          <a:p>
            <a:pPr lvl="1"/>
            <a:r>
              <a:rPr lang="en-US" dirty="0"/>
              <a:t>Switch Statements and Jump Tables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F8935D8-DE33-459F-A01E-4A8D3C002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47106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1019392" y="1062831"/>
            <a:ext cx="4495800" cy="4732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A multi-way branching capability based on the value of an integer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Useful when many possible outcomes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Switch cases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/>
              <a:t>Fall through cases: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Here 1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  <a:defRPr/>
            </a:pPr>
            <a:r>
              <a:rPr lang="en-US" sz="2000" dirty="0"/>
              <a:t>Missing cases:</a:t>
            </a:r>
          </a:p>
          <a:p>
            <a:pPr marL="1143000" lvl="2" indent="-228600">
              <a:spcBef>
                <a:spcPct val="20000"/>
              </a:spcBef>
              <a:buFontTx/>
              <a:buChar char="•"/>
              <a:defRPr/>
            </a:pPr>
            <a:r>
              <a:rPr lang="en-US" sz="2000" dirty="0"/>
              <a:t>Here 3, 4, 5, 6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FontTx/>
              <a:buChar char="–"/>
              <a:defRPr/>
            </a:pPr>
            <a:r>
              <a:rPr lang="en-US" sz="2000" dirty="0"/>
              <a:t>Multiple case labels:</a:t>
            </a:r>
          </a:p>
          <a:p>
            <a:pPr marL="1143000" lvl="2" indent="-228600" fontAlgn="base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lang="en-US" sz="2000" dirty="0"/>
              <a:t>Here 7 &amp; 8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019392" y="5067300"/>
            <a:ext cx="4495800" cy="1455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0487" tIns="44450" rIns="90487" bIns="4445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0000"/>
              <a:buBlip>
                <a:blip r:embed="rId3"/>
              </a:buBlip>
              <a:defRPr/>
            </a:pPr>
            <a:r>
              <a:rPr lang="en-US" sz="2000" dirty="0"/>
              <a:t>Easier to read C code and more efficient implementation with jump tables</a:t>
            </a:r>
          </a:p>
        </p:txBody>
      </p:sp>
      <p:sp>
        <p:nvSpPr>
          <p:cNvPr id="68301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 statements</a:t>
            </a:r>
          </a:p>
        </p:txBody>
      </p:sp>
      <p:sp>
        <p:nvSpPr>
          <p:cNvPr id="683012" name="Rectangle 4"/>
          <p:cNvSpPr>
            <a:spLocks noChangeArrowheads="1"/>
          </p:cNvSpPr>
          <p:nvPr/>
        </p:nvSpPr>
        <p:spPr bwMode="auto">
          <a:xfrm>
            <a:off x="5979699" y="357272"/>
            <a:ext cx="4495800" cy="59990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switch_fun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(long x, long y, long z, long w) {      </a:t>
            </a:r>
          </a:p>
          <a:p>
            <a:r>
              <a:rPr lang="en-US" sz="1600" dirty="0">
                <a:latin typeface="Courier New" pitchFamily="49" charset="0"/>
              </a:rPr>
              <a:t>  switch(x) {</a:t>
            </a:r>
          </a:p>
          <a:p>
            <a:r>
              <a:rPr lang="en-US" sz="1600" dirty="0">
                <a:latin typeface="Courier New" pitchFamily="49" charset="0"/>
              </a:rPr>
              <a:t>  case 0:</a:t>
            </a:r>
          </a:p>
          <a:p>
            <a:r>
              <a:rPr lang="en-US" sz="1600" dirty="0">
                <a:latin typeface="Courier New" pitchFamily="49" charset="0"/>
              </a:rPr>
              <a:t>       w += y;</a:t>
            </a:r>
          </a:p>
          <a:p>
            <a:r>
              <a:rPr lang="en-US" sz="1600" dirty="0">
                <a:latin typeface="Courier New" pitchFamily="49" charset="0"/>
              </a:rPr>
              <a:t>       break;    </a:t>
            </a:r>
          </a:p>
          <a:p>
            <a:r>
              <a:rPr lang="en-US" sz="1600" dirty="0">
                <a:latin typeface="Courier New" pitchFamily="49" charset="0"/>
              </a:rPr>
              <a:t>  case 1:</a:t>
            </a:r>
          </a:p>
          <a:p>
            <a:r>
              <a:rPr lang="en-US" sz="1600" dirty="0">
                <a:latin typeface="Courier New" pitchFamily="49" charset="0"/>
              </a:rPr>
              <a:t>       w -= y; </a:t>
            </a:r>
          </a:p>
          <a:p>
            <a:r>
              <a:rPr lang="en-US" sz="1600" dirty="0">
                <a:latin typeface="Courier New" pitchFamily="49" charset="0"/>
              </a:rPr>
              <a:t>       /* FALL THROUGH */</a:t>
            </a:r>
          </a:p>
          <a:p>
            <a:r>
              <a:rPr lang="en-US" sz="1600" dirty="0">
                <a:latin typeface="Courier New" pitchFamily="49" charset="0"/>
              </a:rPr>
              <a:t>  case 2:</a:t>
            </a:r>
          </a:p>
          <a:p>
            <a:r>
              <a:rPr lang="en-US" sz="1600" dirty="0">
                <a:latin typeface="Courier New" pitchFamily="49" charset="0"/>
              </a:rPr>
              <a:t>       w +=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/* MISSING CASES */</a:t>
            </a:r>
          </a:p>
          <a:p>
            <a:r>
              <a:rPr lang="en-US" sz="1600" dirty="0">
                <a:latin typeface="Courier New" pitchFamily="49" charset="0"/>
              </a:rPr>
              <a:t>  case 7:</a:t>
            </a:r>
          </a:p>
          <a:p>
            <a:r>
              <a:rPr lang="en-US" sz="1600" dirty="0">
                <a:latin typeface="Courier New" pitchFamily="49" charset="0"/>
              </a:rPr>
              <a:t>  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  w -=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default:</a:t>
            </a:r>
          </a:p>
          <a:p>
            <a:r>
              <a:rPr lang="en-US" sz="1600" dirty="0">
                <a:latin typeface="Courier New" pitchFamily="49" charset="0"/>
              </a:rPr>
              <a:t>       w = 2;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w += 5;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  return w;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B2AECA-3E56-4BCB-AA6A-CEA464B1D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27627"/>
      </p:ext>
    </p:extLst>
  </p:cSld>
  <p:clrMapOvr>
    <a:masterClrMapping/>
  </p:clrMapOvr>
  <p:transition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11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Target code blocks</a:t>
            </a:r>
          </a:p>
        </p:txBody>
      </p:sp>
      <p:sp>
        <p:nvSpPr>
          <p:cNvPr id="687110" name="Rectangle 6"/>
          <p:cNvSpPr>
            <a:spLocks noChangeArrowheads="1"/>
          </p:cNvSpPr>
          <p:nvPr/>
        </p:nvSpPr>
        <p:spPr bwMode="auto">
          <a:xfrm>
            <a:off x="4637280" y="395085"/>
            <a:ext cx="4984334" cy="526041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.L7:        					    # case 0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.L6:                    # case 1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# FALL THROUGH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.L5:                    # case 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.L3:                    # cases 7 and 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.L8:                    # default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          # break</a:t>
            </a:r>
            <a:b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</a:br>
            <a:endParaRPr lang="en-US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.L2: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en-US" sz="1600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...</a:t>
            </a:r>
            <a:endParaRPr lang="cs-CZ" sz="1600" b="1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5800" y="993834"/>
            <a:ext cx="3657600" cy="402930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case 0:</a:t>
            </a:r>
          </a:p>
          <a:p>
            <a:r>
              <a:rPr lang="en-US" sz="1600" dirty="0">
                <a:latin typeface="Courier New" pitchFamily="49" charset="0"/>
              </a:rPr>
              <a:t>     w += y;</a:t>
            </a:r>
          </a:p>
          <a:p>
            <a:r>
              <a:rPr lang="en-US" sz="1600" dirty="0">
                <a:latin typeface="Courier New" pitchFamily="49" charset="0"/>
              </a:rPr>
              <a:t>     break;    </a:t>
            </a:r>
          </a:p>
          <a:p>
            <a:r>
              <a:rPr lang="en-US" sz="1600" dirty="0">
                <a:latin typeface="Courier New" pitchFamily="49" charset="0"/>
              </a:rPr>
              <a:t>case 1:</a:t>
            </a:r>
          </a:p>
          <a:p>
            <a:r>
              <a:rPr lang="en-US" sz="1600" dirty="0">
                <a:latin typeface="Courier New" pitchFamily="49" charset="0"/>
              </a:rPr>
              <a:t>     w -= y; </a:t>
            </a:r>
          </a:p>
          <a:p>
            <a:r>
              <a:rPr lang="en-US" sz="1600" dirty="0">
                <a:latin typeface="Courier New" pitchFamily="49" charset="0"/>
              </a:rPr>
              <a:t>     /* FALL THROUGH */</a:t>
            </a:r>
          </a:p>
          <a:p>
            <a:r>
              <a:rPr lang="en-US" sz="1600" dirty="0">
                <a:latin typeface="Courier New" pitchFamily="49" charset="0"/>
              </a:rPr>
              <a:t>case 2:</a:t>
            </a:r>
          </a:p>
          <a:p>
            <a:r>
              <a:rPr lang="en-US" sz="1600" dirty="0">
                <a:latin typeface="Courier New" pitchFamily="49" charset="0"/>
              </a:rPr>
              <a:t>     w +=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case 7:</a:t>
            </a:r>
          </a:p>
          <a:p>
            <a:r>
              <a:rPr lang="en-US" sz="1600" dirty="0">
                <a:latin typeface="Courier New" pitchFamily="49" charset="0"/>
              </a:rPr>
              <a:t>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w -=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default:</a:t>
            </a:r>
          </a:p>
          <a:p>
            <a:r>
              <a:rPr lang="en-US" sz="1600" dirty="0">
                <a:latin typeface="Courier New" pitchFamily="49" charset="0"/>
              </a:rPr>
              <a:t>     w = 2;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  <a:endParaRPr lang="en-US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131803"/>
              </p:ext>
            </p:extLst>
          </p:nvPr>
        </p:nvGraphicFramePr>
        <p:xfrm>
          <a:off x="9773532" y="993834"/>
          <a:ext cx="2133600" cy="2895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x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y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z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i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rcx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Courier New"/>
                        </a:rPr>
                        <a:t>Argument</a:t>
                      </a:r>
                      <a:r>
                        <a:rPr lang="en-US" sz="1600" b="0" i="0" baseline="0" dirty="0">
                          <a:latin typeface="+mn-lt"/>
                          <a:cs typeface="Courier New"/>
                        </a:rPr>
                        <a:t> w</a:t>
                      </a:r>
                      <a:endParaRPr lang="en-US" sz="16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 value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685800" y="5102576"/>
            <a:ext cx="8991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alibri" pitchFamily="34" charset="0"/>
              </a:rPr>
              <a:t>One code block per case!</a:t>
            </a:r>
          </a:p>
          <a:p>
            <a:br>
              <a:rPr lang="en-US" sz="2800" dirty="0">
                <a:latin typeface="Courier New" charset="0"/>
                <a:ea typeface="Courier New" charset="0"/>
                <a:cs typeface="Courier New" charset="0"/>
              </a:rPr>
            </a:b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break</a:t>
            </a:r>
            <a:r>
              <a:rPr lang="en-US" sz="2800" dirty="0">
                <a:latin typeface="Calibri" pitchFamily="34" charset="0"/>
              </a:rPr>
              <a:t> becomes a jump to after the 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switch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 (</a:t>
            </a:r>
            <a:r>
              <a:rPr lang="en-US" sz="2800" dirty="0">
                <a:latin typeface="Courier New" charset="0"/>
                <a:ea typeface="Courier New" charset="0"/>
                <a:cs typeface="Courier New" charset="0"/>
              </a:rPr>
              <a:t>.</a:t>
            </a:r>
            <a:r>
              <a:rPr lang="en-US" sz="2800" b="1" dirty="0">
                <a:latin typeface="Courier New" charset="0"/>
                <a:ea typeface="Courier New" charset="0"/>
                <a:cs typeface="Courier New" charset="0"/>
              </a:rPr>
              <a:t>L2</a:t>
            </a:r>
            <a:r>
              <a:rPr lang="en-US" sz="2800" dirty="0">
                <a:latin typeface="Calibri" charset="0"/>
                <a:ea typeface="Calibri" charset="0"/>
                <a:cs typeface="Calibri" charset="0"/>
              </a:rPr>
              <a:t>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48B2B1-2291-4750-BC84-2E935CEC9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146496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r>
              <a:rPr lang="en-US"/>
              <a:t>Conditional operations in (x86-64) assembly</a:t>
            </a:r>
            <a:endParaRPr lang="en-US" dirty="0"/>
          </a:p>
        </p:txBody>
      </p:sp>
      <p:sp>
        <p:nvSpPr>
          <p:cNvPr id="37892" name="Rectangle 4"/>
          <p:cNvSpPr>
            <a:spLocks noGrp="1" noChangeArrowheads="1"/>
          </p:cNvSpPr>
          <p:nvPr>
            <p:ph idx="1"/>
          </p:nvPr>
        </p:nvSpPr>
        <p:spPr>
          <a:xfrm>
            <a:off x="607595" y="1143000"/>
            <a:ext cx="10972800" cy="3128375"/>
          </a:xfrm>
          <a:ln/>
        </p:spPr>
        <p:txBody>
          <a:bodyPr>
            <a:normAutofit fontScale="92500" lnSpcReduction="10000"/>
          </a:bodyPr>
          <a:lstStyle/>
          <a:p>
            <a:r>
              <a:rPr lang="en-US" dirty="0"/>
              <a:t>First, an instruction sets condition codes</a:t>
            </a:r>
          </a:p>
          <a:p>
            <a:pPr lvl="1"/>
            <a:r>
              <a:rPr lang="en-US" dirty="0"/>
              <a:t>Implicitly: any arithmetic (not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lea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Explicitly: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cmp</a:t>
            </a:r>
            <a:r>
              <a:rPr lang="en-US" dirty="0"/>
              <a:t>,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test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Second, another instruction observes condition codes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And does one thing or another depending on what it sees</a:t>
            </a:r>
          </a:p>
          <a:p>
            <a:pPr lvl="2"/>
            <a:endParaRPr lang="en-US" dirty="0">
              <a:latin typeface="Calibri" charset="0"/>
              <a:ea typeface="Calibri" charset="0"/>
              <a:cs typeface="Calibri" charset="0"/>
            </a:endParaRPr>
          </a:p>
          <a:p>
            <a:r>
              <a:rPr lang="en-US" dirty="0"/>
              <a:t>In the second category, we saw the </a:t>
            </a:r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setX</a:t>
            </a:r>
            <a:r>
              <a:rPr lang="en-US" dirty="0"/>
              <a:t> instructions</a:t>
            </a:r>
          </a:p>
          <a:p>
            <a:pPr marL="552450" lvl="1"/>
            <a:r>
              <a:rPr lang="en-US" b="1" dirty="0">
                <a:latin typeface="Courier New"/>
                <a:cs typeface="Courier New"/>
              </a:rPr>
              <a:t>set{e, ne, s, …} D</a:t>
            </a:r>
            <a:r>
              <a:rPr lang="en-US" dirty="0"/>
              <a:t>      evaluates condition, writes 0 or 1 to </a:t>
            </a:r>
            <a:r>
              <a:rPr lang="en-US" b="1" dirty="0">
                <a:latin typeface="Courier New"/>
                <a:cs typeface="Courier New"/>
              </a:rPr>
              <a:t>D</a:t>
            </a:r>
            <a:endParaRPr lang="en-US" b="1" dirty="0"/>
          </a:p>
          <a:p>
            <a:pPr marL="552450" lvl="1"/>
            <a:endParaRPr lang="en-US" dirty="0"/>
          </a:p>
          <a:p>
            <a:pPr marL="323850" lvl="1" indent="0">
              <a:buNone/>
            </a:pPr>
            <a:endParaRPr lang="en-US" dirty="0"/>
          </a:p>
        </p:txBody>
      </p:sp>
      <p:graphicFrame>
        <p:nvGraphicFramePr>
          <p:cNvPr id="3789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13075"/>
              </p:ext>
            </p:extLst>
          </p:nvPr>
        </p:nvGraphicFramePr>
        <p:xfrm>
          <a:off x="2819400" y="4412292"/>
          <a:ext cx="6096000" cy="1950720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5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SetX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setne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setge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is-I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. . .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25400" marR="25400" marT="25400" marB="254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E63EEA-953F-439A-BFC4-EB13C2D4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72219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062" name="Rectangle 3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Jump tables</a:t>
            </a:r>
            <a:endParaRPr lang="en-US" dirty="0"/>
          </a:p>
        </p:txBody>
      </p:sp>
      <p:sp>
        <p:nvSpPr>
          <p:cNvPr id="33" name="Content Placeholder 32"/>
          <p:cNvSpPr>
            <a:spLocks noGrp="1"/>
          </p:cNvSpPr>
          <p:nvPr>
            <p:ph idx="1"/>
          </p:nvPr>
        </p:nvSpPr>
        <p:spPr>
          <a:xfrm>
            <a:off x="3462004" y="143364"/>
            <a:ext cx="6790197" cy="867626"/>
          </a:xfrm>
        </p:spPr>
        <p:txBody>
          <a:bodyPr>
            <a:normAutofit/>
          </a:bodyPr>
          <a:lstStyle/>
          <a:p>
            <a:r>
              <a:rPr lang="en-US" sz="2000" dirty="0"/>
              <a:t>Definition: An array where entry </a:t>
            </a:r>
            <a:r>
              <a:rPr lang="en-US" sz="2000" i="1" dirty="0" err="1"/>
              <a:t>i</a:t>
            </a:r>
            <a:r>
              <a:rPr lang="en-US" sz="2000" i="1" dirty="0"/>
              <a:t>  </a:t>
            </a:r>
            <a:r>
              <a:rPr lang="en-US" sz="2000" dirty="0"/>
              <a:t>is the address of the code segment to run when the switch variable equals </a:t>
            </a:r>
            <a:r>
              <a:rPr lang="en-US" sz="2000" i="1" dirty="0" err="1"/>
              <a:t>i</a:t>
            </a:r>
            <a:endParaRPr lang="en-US" sz="2000" dirty="0"/>
          </a:p>
        </p:txBody>
      </p:sp>
      <p:grpSp>
        <p:nvGrpSpPr>
          <p:cNvPr id="13" name="Group 12"/>
          <p:cNvGrpSpPr/>
          <p:nvPr/>
        </p:nvGrpSpPr>
        <p:grpSpPr>
          <a:xfrm>
            <a:off x="746080" y="903332"/>
            <a:ext cx="2286000" cy="2982869"/>
            <a:chOff x="304800" y="1512931"/>
            <a:chExt cx="2286000" cy="2982869"/>
          </a:xfrm>
        </p:grpSpPr>
        <p:sp>
          <p:nvSpPr>
            <p:cNvPr id="684057" name="Rectangle 25"/>
            <p:cNvSpPr>
              <a:spLocks noChangeArrowheads="1"/>
            </p:cNvSpPr>
            <p:nvPr/>
          </p:nvSpPr>
          <p:spPr bwMode="auto">
            <a:xfrm>
              <a:off x="304800" y="1913041"/>
              <a:ext cx="2286000" cy="2582759"/>
            </a:xfrm>
            <a:prstGeom prst="rect">
              <a:avLst/>
            </a:prstGeom>
            <a:solidFill>
              <a:srgbClr val="F6F5B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switch(x) {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0: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0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1: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1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• • •</a:t>
              </a:r>
              <a:endParaRPr lang="en-US" b="1" dirty="0">
                <a:latin typeface="Helvetica" pitchFamily="34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case </a:t>
              </a:r>
              <a:r>
                <a:rPr lang="en-US" b="1" i="1" dirty="0">
                  <a:latin typeface="Courier New" pitchFamily="49" charset="0"/>
                </a:rPr>
                <a:t>n</a:t>
              </a:r>
              <a:r>
                <a:rPr lang="en-US" b="1" dirty="0">
                  <a:latin typeface="Courier New" pitchFamily="49" charset="0"/>
                </a:rPr>
                <a:t>-1:</a:t>
              </a: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    </a:t>
              </a:r>
              <a:r>
                <a:rPr lang="en-US" b="1" i="1" dirty="0">
                  <a:latin typeface="Helvetica" pitchFamily="34" charset="0"/>
                </a:rPr>
                <a:t>Block</a:t>
              </a:r>
              <a:r>
                <a:rPr lang="en-US" b="1" dirty="0">
                  <a:latin typeface="Helvetica" pitchFamily="34" charset="0"/>
                </a:rPr>
                <a:t> </a:t>
              </a:r>
              <a:r>
                <a:rPr lang="en-US" b="1" i="1" dirty="0">
                  <a:latin typeface="Helvetica" pitchFamily="34" charset="0"/>
                </a:rPr>
                <a:t>n</a:t>
              </a:r>
              <a:r>
                <a:rPr lang="en-US" b="1" dirty="0">
                  <a:latin typeface="Helvetica" pitchFamily="34" charset="0"/>
                </a:rPr>
                <a:t>–1</a:t>
              </a:r>
              <a:endParaRPr lang="en-US" b="1" dirty="0">
                <a:latin typeface="Courier New" pitchFamily="49" charset="0"/>
              </a:endParaRPr>
            </a:p>
            <a:p>
              <a:pPr eaLnBrk="0" hangingPunct="0"/>
              <a:r>
                <a:rPr lang="en-US" b="1" dirty="0">
                  <a:latin typeface="Courier New" pitchFamily="49" charset="0"/>
                </a:rPr>
                <a:t>}</a:t>
              </a:r>
            </a:p>
          </p:txBody>
        </p:sp>
        <p:sp>
          <p:nvSpPr>
            <p:cNvPr id="684058" name="Rectangle 26"/>
            <p:cNvSpPr>
              <a:spLocks noChangeArrowheads="1"/>
            </p:cNvSpPr>
            <p:nvPr/>
          </p:nvSpPr>
          <p:spPr bwMode="auto">
            <a:xfrm>
              <a:off x="367400" y="1512931"/>
              <a:ext cx="2095445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Switch statement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69880" y="4080634"/>
            <a:ext cx="5334000" cy="643766"/>
            <a:chOff x="76200" y="3852034"/>
            <a:chExt cx="5334000" cy="643766"/>
          </a:xfrm>
        </p:grpSpPr>
        <p:sp>
          <p:nvSpPr>
            <p:cNvPr id="684056" name="Rectangle 24"/>
            <p:cNvSpPr>
              <a:spLocks noChangeArrowheads="1"/>
            </p:cNvSpPr>
            <p:nvPr/>
          </p:nvSpPr>
          <p:spPr bwMode="auto">
            <a:xfrm>
              <a:off x="2438400" y="3852034"/>
              <a:ext cx="2971800" cy="643766"/>
            </a:xfrm>
            <a:prstGeom prst="rect">
              <a:avLst/>
            </a:prstGeom>
            <a:solidFill>
              <a:srgbClr val="D6E0F5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90487" tIns="44450" rIns="90487" bIns="44450">
              <a:spAutoFit/>
            </a:bodyPr>
            <a:lstStyle/>
            <a:p>
              <a:pPr eaLnBrk="0" hangingPunct="0"/>
              <a:r>
                <a:rPr lang="en-US" b="1" dirty="0">
                  <a:latin typeface="Courier New" pitchFamily="49" charset="0"/>
                </a:rPr>
                <a:t>target = </a:t>
              </a:r>
              <a:r>
                <a:rPr lang="en-US" b="1" dirty="0" err="1">
                  <a:latin typeface="Courier New" pitchFamily="49" charset="0"/>
                </a:rPr>
                <a:t>jtab</a:t>
              </a:r>
              <a:r>
                <a:rPr lang="en-US" b="1" dirty="0">
                  <a:latin typeface="Courier New" pitchFamily="49" charset="0"/>
                </a:rPr>
                <a:t>[x];</a:t>
              </a:r>
            </a:p>
            <a:p>
              <a:pPr eaLnBrk="0" hangingPunct="0"/>
              <a:r>
                <a:rPr lang="en-US" b="1" dirty="0" err="1">
                  <a:latin typeface="Courier New" pitchFamily="49" charset="0"/>
                </a:rPr>
                <a:t>goto</a:t>
              </a:r>
              <a:r>
                <a:rPr lang="en-US" b="1" dirty="0">
                  <a:latin typeface="Courier New" pitchFamily="49" charset="0"/>
                </a:rPr>
                <a:t> *target;</a:t>
              </a:r>
            </a:p>
          </p:txBody>
        </p:sp>
        <p:sp>
          <p:nvSpPr>
            <p:cNvPr id="684059" name="Rectangle 27"/>
            <p:cNvSpPr>
              <a:spLocks noChangeArrowheads="1"/>
            </p:cNvSpPr>
            <p:nvPr/>
          </p:nvSpPr>
          <p:spPr bwMode="auto">
            <a:xfrm>
              <a:off x="76200" y="3962400"/>
              <a:ext cx="2377687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 dirty="0">
                  <a:latin typeface="Helvetica" pitchFamily="34" charset="0"/>
                </a:rPr>
                <a:t>Approx. translation:</a:t>
              </a: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9359" y="5867400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Q2: what is the memory address </a:t>
            </a:r>
            <a:r>
              <a:rPr lang="en-US" i="1" dirty="0">
                <a:latin typeface="Calibri"/>
                <a:cs typeface="Calibri"/>
              </a:rPr>
              <a:t>of that entry</a:t>
            </a:r>
            <a:r>
              <a:rPr lang="en-US" dirty="0">
                <a:latin typeface="Calibri"/>
                <a:cs typeface="Calibri"/>
              </a:rPr>
              <a:t>?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351831" y="5879068"/>
            <a:ext cx="1976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/>
                <a:cs typeface="Courier New"/>
              </a:rPr>
              <a:t>jtab</a:t>
            </a:r>
            <a:r>
              <a:rPr lang="en-US" b="1" dirty="0">
                <a:latin typeface="Courier New"/>
                <a:cs typeface="Courier New"/>
              </a:rPr>
              <a:t> + %</a:t>
            </a:r>
            <a:r>
              <a:rPr lang="en-US" b="1" dirty="0" err="1">
                <a:latin typeface="Courier New"/>
                <a:cs typeface="Courier New"/>
              </a:rPr>
              <a:t>rdi</a:t>
            </a:r>
            <a:r>
              <a:rPr lang="en-US" b="1" dirty="0">
                <a:latin typeface="Courier New"/>
                <a:cs typeface="Courier New"/>
              </a:rPr>
              <a:t>*8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818058" y="6260068"/>
            <a:ext cx="5679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Q3: what is the address</a:t>
            </a:r>
            <a:r>
              <a:rPr lang="en-US" i="1" dirty="0">
                <a:latin typeface="Calibri"/>
                <a:cs typeface="Calibri"/>
              </a:rPr>
              <a:t> of the next instruction</a:t>
            </a:r>
            <a:r>
              <a:rPr lang="en-US" dirty="0">
                <a:latin typeface="Calibri"/>
                <a:cs typeface="Calibri"/>
              </a:rPr>
              <a:t> to execute?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6492818" y="626006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/>
                <a:cs typeface="Calibri"/>
              </a:rPr>
              <a:t>M[ </a:t>
            </a:r>
            <a:r>
              <a:rPr lang="en-US" b="1" dirty="0" err="1">
                <a:latin typeface="Courier New"/>
                <a:cs typeface="Courier New"/>
              </a:rPr>
              <a:t>jtab</a:t>
            </a:r>
            <a:r>
              <a:rPr lang="en-US" b="1" dirty="0">
                <a:latin typeface="Courier New"/>
                <a:cs typeface="Courier New"/>
              </a:rPr>
              <a:t> + %</a:t>
            </a:r>
            <a:r>
              <a:rPr lang="en-US" b="1" dirty="0" err="1">
                <a:latin typeface="Courier New"/>
                <a:cs typeface="Courier New"/>
              </a:rPr>
              <a:t>rdi</a:t>
            </a:r>
            <a:r>
              <a:rPr lang="en-US" b="1" dirty="0">
                <a:latin typeface="Courier New"/>
                <a:cs typeface="Courier New"/>
              </a:rPr>
              <a:t>*8</a:t>
            </a:r>
            <a:r>
              <a:rPr lang="en-US" b="1" dirty="0">
                <a:latin typeface="Calibri"/>
                <a:cs typeface="Calibri"/>
              </a:rPr>
              <a:t> ]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835682" y="4800601"/>
            <a:ext cx="4482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dirty="0">
                <a:latin typeface="Calibri"/>
                <a:cs typeface="Calibri"/>
              </a:rPr>
              <a:t>Register </a:t>
            </a:r>
            <a:r>
              <a:rPr lang="en-US" dirty="0">
                <a:latin typeface="Courier New"/>
                <a:cs typeface="Courier New"/>
              </a:rPr>
              <a:t>%</a:t>
            </a:r>
            <a:r>
              <a:rPr lang="en-US" dirty="0" err="1">
                <a:latin typeface="Courier New"/>
                <a:cs typeface="Courier New"/>
              </a:rPr>
              <a:t>rdi</a:t>
            </a:r>
            <a:r>
              <a:rPr lang="en-US" dirty="0">
                <a:latin typeface="Calibri"/>
                <a:cs typeface="Calibri"/>
              </a:rPr>
              <a:t> holds the switch variable </a:t>
            </a:r>
            <a:r>
              <a:rPr lang="en-US" dirty="0">
                <a:latin typeface="Courier New"/>
                <a:cs typeface="Courier New"/>
              </a:rPr>
              <a:t>x</a:t>
            </a:r>
            <a:endParaRPr lang="en-US" dirty="0">
              <a:latin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 err="1">
                <a:latin typeface="Courier New"/>
                <a:cs typeface="Courier New"/>
              </a:rPr>
              <a:t>jtab</a:t>
            </a:r>
            <a:r>
              <a:rPr lang="en-US" dirty="0">
                <a:latin typeface="Calibri"/>
                <a:cs typeface="Calibri"/>
              </a:rPr>
              <a:t> is the address of the jump table</a:t>
            </a:r>
            <a:endParaRPr lang="en-US" dirty="0">
              <a:latin typeface="Courier New"/>
              <a:cs typeface="Courier New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462004" y="932784"/>
            <a:ext cx="3367002" cy="2854055"/>
            <a:chOff x="2971800" y="1489345"/>
            <a:chExt cx="3367002" cy="2854055"/>
          </a:xfrm>
        </p:grpSpPr>
        <p:sp>
          <p:nvSpPr>
            <p:cNvPr id="684050" name="Rectangle 18"/>
            <p:cNvSpPr>
              <a:spLocks noChangeArrowheads="1"/>
            </p:cNvSpPr>
            <p:nvPr/>
          </p:nvSpPr>
          <p:spPr bwMode="auto">
            <a:xfrm>
              <a:off x="3786783" y="1905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0</a:t>
              </a:r>
            </a:p>
          </p:txBody>
        </p:sp>
        <p:sp>
          <p:nvSpPr>
            <p:cNvPr id="684051" name="Rectangle 19"/>
            <p:cNvSpPr>
              <a:spLocks noChangeArrowheads="1"/>
            </p:cNvSpPr>
            <p:nvPr/>
          </p:nvSpPr>
          <p:spPr bwMode="auto">
            <a:xfrm>
              <a:off x="3786783" y="2286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1</a:t>
              </a:r>
            </a:p>
          </p:txBody>
        </p:sp>
        <p:sp>
          <p:nvSpPr>
            <p:cNvPr id="684052" name="Rectangle 20"/>
            <p:cNvSpPr>
              <a:spLocks noChangeArrowheads="1"/>
            </p:cNvSpPr>
            <p:nvPr/>
          </p:nvSpPr>
          <p:spPr bwMode="auto">
            <a:xfrm>
              <a:off x="3786783" y="26670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dirty="0">
                  <a:latin typeface="Courier New" pitchFamily="49" charset="0"/>
                </a:rPr>
                <a:t>2</a:t>
              </a:r>
            </a:p>
          </p:txBody>
        </p:sp>
        <p:sp>
          <p:nvSpPr>
            <p:cNvPr id="684053" name="Rectangle 21"/>
            <p:cNvSpPr>
              <a:spLocks noChangeArrowheads="1"/>
            </p:cNvSpPr>
            <p:nvPr/>
          </p:nvSpPr>
          <p:spPr bwMode="auto">
            <a:xfrm>
              <a:off x="3786783" y="3962400"/>
              <a:ext cx="1600201" cy="3810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Targ</a:t>
              </a:r>
              <a:r>
                <a:rPr lang="en-US" sz="1600" dirty="0">
                  <a:latin typeface="Courier New" pitchFamily="49" charset="0"/>
                </a:rPr>
                <a:t>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</a:t>
              </a:r>
            </a:p>
          </p:txBody>
        </p:sp>
        <p:sp>
          <p:nvSpPr>
            <p:cNvPr id="684054" name="Rectangle 22"/>
            <p:cNvSpPr>
              <a:spLocks noChangeArrowheads="1"/>
            </p:cNvSpPr>
            <p:nvPr/>
          </p:nvSpPr>
          <p:spPr bwMode="auto">
            <a:xfrm>
              <a:off x="3786783" y="3048000"/>
              <a:ext cx="1600201" cy="9144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>
                  <a:latin typeface="Courier New" pitchFamily="49" charset="0"/>
                </a:rPr>
                <a:t>•</a:t>
              </a:r>
            </a:p>
          </p:txBody>
        </p:sp>
        <p:sp>
          <p:nvSpPr>
            <p:cNvPr id="684055" name="Rectangle 23"/>
            <p:cNvSpPr>
              <a:spLocks noChangeArrowheads="1"/>
            </p:cNvSpPr>
            <p:nvPr/>
          </p:nvSpPr>
          <p:spPr bwMode="auto">
            <a:xfrm>
              <a:off x="2971800" y="1885889"/>
              <a:ext cx="801688" cy="338138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 err="1">
                  <a:latin typeface="Courier New" pitchFamily="49" charset="0"/>
                </a:rPr>
                <a:t>jtab</a:t>
              </a:r>
              <a:r>
                <a:rPr lang="en-US" sz="1600" b="1" dirty="0">
                  <a:latin typeface="Courier New" pitchFamily="49" charset="0"/>
                </a:rPr>
                <a:t>:</a:t>
              </a:r>
            </a:p>
          </p:txBody>
        </p:sp>
        <p:sp>
          <p:nvSpPr>
            <p:cNvPr id="684060" name="Rectangle 28"/>
            <p:cNvSpPr>
              <a:spLocks noChangeArrowheads="1"/>
            </p:cNvSpPr>
            <p:nvPr/>
          </p:nvSpPr>
          <p:spPr bwMode="auto">
            <a:xfrm>
              <a:off x="2973441" y="1489345"/>
              <a:ext cx="3326552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Helvetica" pitchFamily="34" charset="0"/>
                </a:rPr>
                <a:t>Jump table (data in memory)</a:t>
              </a:r>
              <a:endParaRPr lang="en-US" b="1" dirty="0">
                <a:latin typeface="Helvetica" pitchFamily="34" charset="0"/>
              </a:endParaRPr>
            </a:p>
          </p:txBody>
        </p:sp>
        <p:sp>
          <p:nvSpPr>
            <p:cNvPr id="45" name="Rectangle 23"/>
            <p:cNvSpPr>
              <a:spLocks noChangeArrowheads="1"/>
            </p:cNvSpPr>
            <p:nvPr/>
          </p:nvSpPr>
          <p:spPr bwMode="auto">
            <a:xfrm>
              <a:off x="5386984" y="2309335"/>
              <a:ext cx="30809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dirty="0">
                  <a:latin typeface="Courier New" pitchFamily="49" charset="0"/>
                </a:rPr>
                <a:t>8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6" name="Rectangle 23"/>
            <p:cNvSpPr>
              <a:spLocks noChangeArrowheads="1"/>
            </p:cNvSpPr>
            <p:nvPr/>
          </p:nvSpPr>
          <p:spPr bwMode="auto">
            <a:xfrm>
              <a:off x="5382932" y="2683687"/>
              <a:ext cx="431528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>
                  <a:latin typeface="Courier New" pitchFamily="49" charset="0"/>
                </a:rPr>
                <a:t>16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7" name="Rectangle 23"/>
            <p:cNvSpPr>
              <a:spLocks noChangeArrowheads="1"/>
            </p:cNvSpPr>
            <p:nvPr/>
          </p:nvSpPr>
          <p:spPr bwMode="auto">
            <a:xfrm>
              <a:off x="5290117" y="3983623"/>
              <a:ext cx="1048685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>
                  <a:latin typeface="Courier New" pitchFamily="49" charset="0"/>
                </a:rPr>
                <a:t>(n-1)*8</a:t>
              </a:r>
              <a:endParaRPr lang="en-US" sz="1600" b="1" dirty="0">
                <a:latin typeface="Courier New" pitchFamily="49" charset="0"/>
              </a:endParaRPr>
            </a:p>
          </p:txBody>
        </p:sp>
        <p:sp>
          <p:nvSpPr>
            <p:cNvPr id="48" name="Rectangle 23"/>
            <p:cNvSpPr>
              <a:spLocks noChangeArrowheads="1"/>
            </p:cNvSpPr>
            <p:nvPr/>
          </p:nvSpPr>
          <p:spPr bwMode="auto">
            <a:xfrm>
              <a:off x="5386984" y="1885889"/>
              <a:ext cx="307797" cy="338554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600" b="1" dirty="0">
                  <a:latin typeface="Courier New" pitchFamily="49" charset="0"/>
                </a:rPr>
                <a:t>0</a:t>
              </a: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09360" y="5486400"/>
            <a:ext cx="61693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Q1: which </a:t>
            </a:r>
            <a:r>
              <a:rPr lang="en-US" i="1" dirty="0">
                <a:latin typeface="Calibri"/>
                <a:cs typeface="Calibri"/>
              </a:rPr>
              <a:t>table entry</a:t>
            </a:r>
            <a:r>
              <a:rPr lang="en-US" dirty="0">
                <a:latin typeface="Calibri"/>
                <a:cs typeface="Calibri"/>
              </a:rPr>
              <a:t> holds the </a:t>
            </a:r>
            <a:r>
              <a:rPr lang="en-US" i="1" dirty="0">
                <a:latin typeface="Calibri"/>
                <a:cs typeface="Calibri"/>
              </a:rPr>
              <a:t>address</a:t>
            </a:r>
            <a:r>
              <a:rPr lang="en-US" dirty="0">
                <a:latin typeface="Calibri"/>
                <a:cs typeface="Calibri"/>
              </a:rPr>
              <a:t> of the next instruction?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857102" y="5486400"/>
            <a:ext cx="1975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b="1" dirty="0" err="1">
                <a:latin typeface="Calibri" charset="0"/>
                <a:ea typeface="Calibri" charset="0"/>
                <a:cs typeface="Calibri" charset="0"/>
              </a:rPr>
              <a:t>x</a:t>
            </a:r>
            <a:r>
              <a:rPr lang="en-US" b="1" baseline="30000" dirty="0" err="1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 (or </a:t>
            </a:r>
            <a:r>
              <a:rPr lang="en-US" b="1" dirty="0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%</a:t>
            </a:r>
            <a:r>
              <a:rPr lang="en-US" b="1" dirty="0" err="1">
                <a:latin typeface="Courier New" panose="02070309020205020404" pitchFamily="49" charset="0"/>
                <a:ea typeface="Calibri" charset="0"/>
                <a:cs typeface="Courier New" panose="02070309020205020404" pitchFamily="49" charset="0"/>
              </a:rPr>
              <a:t>rdi</a:t>
            </a:r>
            <a:r>
              <a:rPr lang="en-US" b="1" baseline="30000" dirty="0" err="1">
                <a:latin typeface="Calibri" charset="0"/>
                <a:ea typeface="Calibri" charset="0"/>
                <a:cs typeface="Calibri" charset="0"/>
              </a:rPr>
              <a:t>th</a:t>
            </a:r>
            <a:r>
              <a:rPr lang="en-US" b="1" dirty="0">
                <a:latin typeface="Calibri" charset="0"/>
                <a:ea typeface="Calibri" charset="0"/>
                <a:cs typeface="Calibri" charset="0"/>
              </a:rPr>
              <a:t>)</a:t>
            </a:r>
            <a:endParaRPr lang="en-US" b="1" dirty="0">
              <a:latin typeface="Calibri"/>
              <a:cs typeface="Calibri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04816D-C6D7-4667-91EF-B421C18CD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13FE99-EE5C-49AA-9785-A9C6A24388D6}"/>
              </a:ext>
            </a:extLst>
          </p:cNvPr>
          <p:cNvCxnSpPr>
            <a:cxnSpLocks/>
            <a:stCxn id="48" idx="3"/>
            <a:endCxn id="684038" idx="1"/>
          </p:cNvCxnSpPr>
          <p:nvPr/>
        </p:nvCxnSpPr>
        <p:spPr>
          <a:xfrm flipV="1">
            <a:off x="6184985" y="1488618"/>
            <a:ext cx="2212202" cy="998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0B90C1D-7D4E-4E8D-8965-62033680A1B3}"/>
              </a:ext>
            </a:extLst>
          </p:cNvPr>
          <p:cNvCxnSpPr>
            <a:cxnSpLocks/>
            <a:stCxn id="45" idx="3"/>
            <a:endCxn id="684041" idx="1"/>
          </p:cNvCxnSpPr>
          <p:nvPr/>
        </p:nvCxnSpPr>
        <p:spPr>
          <a:xfrm>
            <a:off x="6185286" y="1922051"/>
            <a:ext cx="2211901" cy="5571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/>
          <p:cNvGrpSpPr/>
          <p:nvPr/>
        </p:nvGrpSpPr>
        <p:grpSpPr>
          <a:xfrm>
            <a:off x="7561746" y="932784"/>
            <a:ext cx="3621504" cy="4806365"/>
            <a:chOff x="4989097" y="699145"/>
            <a:chExt cx="3621504" cy="4806365"/>
          </a:xfrm>
        </p:grpSpPr>
        <p:sp>
          <p:nvSpPr>
            <p:cNvPr id="684048" name="Rectangle 16"/>
            <p:cNvSpPr>
              <a:spLocks noChangeArrowheads="1"/>
            </p:cNvSpPr>
            <p:nvPr/>
          </p:nvSpPr>
          <p:spPr bwMode="auto">
            <a:xfrm>
              <a:off x="6858000" y="3829110"/>
              <a:ext cx="1600200" cy="914400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  <a:p>
              <a:pPr algn="ctr" eaLnBrk="0" hangingPunct="0"/>
              <a:r>
                <a:rPr lang="en-US" sz="1600" b="1" dirty="0">
                  <a:latin typeface="Courier New" pitchFamily="49" charset="0"/>
                </a:rPr>
                <a:t>•</a:t>
              </a:r>
            </a:p>
          </p:txBody>
        </p:sp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5824538" y="1085910"/>
              <a:ext cx="2633663" cy="838200"/>
              <a:chOff x="3669" y="864"/>
              <a:chExt cx="1659" cy="528"/>
            </a:xfrm>
          </p:grpSpPr>
          <p:sp>
            <p:nvSpPr>
              <p:cNvPr id="684037" name="Rectangle 5"/>
              <p:cNvSpPr>
                <a:spLocks noChangeArrowheads="1"/>
              </p:cNvSpPr>
              <p:nvPr/>
            </p:nvSpPr>
            <p:spPr bwMode="auto">
              <a:xfrm>
                <a:off x="4320" y="864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0</a:t>
                </a:r>
              </a:p>
            </p:txBody>
          </p:sp>
          <p:sp>
            <p:nvSpPr>
              <p:cNvPr id="684038" name="Rectangle 6"/>
              <p:cNvSpPr>
                <a:spLocks noChangeArrowheads="1"/>
              </p:cNvSpPr>
              <p:nvPr/>
            </p:nvSpPr>
            <p:spPr bwMode="auto">
              <a:xfrm>
                <a:off x="3669" y="864"/>
                <a:ext cx="659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Targ_0: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5824538" y="2076510"/>
              <a:ext cx="2633663" cy="838200"/>
              <a:chOff x="3669" y="1488"/>
              <a:chExt cx="1659" cy="528"/>
            </a:xfrm>
          </p:grpSpPr>
          <p:sp>
            <p:nvSpPr>
              <p:cNvPr id="684040" name="Rectangle 8"/>
              <p:cNvSpPr>
                <a:spLocks noChangeArrowheads="1"/>
              </p:cNvSpPr>
              <p:nvPr/>
            </p:nvSpPr>
            <p:spPr bwMode="auto">
              <a:xfrm>
                <a:off x="4320" y="1488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dirty="0">
                    <a:latin typeface="Helvetica" pitchFamily="34" charset="0"/>
                  </a:rPr>
                  <a:t>1</a:t>
                </a:r>
              </a:p>
            </p:txBody>
          </p:sp>
          <p:sp>
            <p:nvSpPr>
              <p:cNvPr id="684041" name="Rectangle 9"/>
              <p:cNvSpPr>
                <a:spLocks noChangeArrowheads="1"/>
              </p:cNvSpPr>
              <p:nvPr/>
            </p:nvSpPr>
            <p:spPr bwMode="auto">
              <a:xfrm>
                <a:off x="3669" y="1488"/>
                <a:ext cx="659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Targ_1: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5780088" y="3067110"/>
              <a:ext cx="2678113" cy="838200"/>
              <a:chOff x="3641" y="2112"/>
              <a:chExt cx="1687" cy="528"/>
            </a:xfrm>
          </p:grpSpPr>
          <p:sp>
            <p:nvSpPr>
              <p:cNvPr id="684043" name="Rectangle 11"/>
              <p:cNvSpPr>
                <a:spLocks noChangeArrowheads="1"/>
              </p:cNvSpPr>
              <p:nvPr/>
            </p:nvSpPr>
            <p:spPr bwMode="auto">
              <a:xfrm>
                <a:off x="4320" y="2112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2</a:t>
                </a:r>
              </a:p>
            </p:txBody>
          </p:sp>
          <p:sp>
            <p:nvSpPr>
              <p:cNvPr id="684044" name="Rectangle 12"/>
              <p:cNvSpPr>
                <a:spLocks noChangeArrowheads="1"/>
              </p:cNvSpPr>
              <p:nvPr/>
            </p:nvSpPr>
            <p:spPr bwMode="auto">
              <a:xfrm>
                <a:off x="3641" y="2112"/>
                <a:ext cx="659" cy="213"/>
              </a:xfrm>
              <a:prstGeom prst="rect">
                <a:avLst/>
              </a:prstGeom>
              <a:solidFill>
                <a:schemeClr val="bg1"/>
              </a:solidFill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Targ_2: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5543550" y="4667310"/>
              <a:ext cx="2882900" cy="838200"/>
              <a:chOff x="3492" y="3456"/>
              <a:chExt cx="1816" cy="528"/>
            </a:xfrm>
          </p:grpSpPr>
          <p:sp>
            <p:nvSpPr>
              <p:cNvPr id="684046" name="Rectangle 14"/>
              <p:cNvSpPr>
                <a:spLocks noChangeArrowheads="1"/>
              </p:cNvSpPr>
              <p:nvPr/>
            </p:nvSpPr>
            <p:spPr bwMode="auto">
              <a:xfrm>
                <a:off x="4300" y="3456"/>
                <a:ext cx="1008" cy="528"/>
              </a:xfrm>
              <a:prstGeom prst="rect">
                <a:avLst/>
              </a:prstGeom>
              <a:solidFill>
                <a:srgbClr val="CCFFCC"/>
              </a:solidFill>
              <a:ln w="2540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 eaLnBrk="0" hangingPunct="0"/>
                <a:r>
                  <a:rPr lang="en-US" sz="1600" b="1">
                    <a:latin typeface="Helvetica" pitchFamily="34" charset="0"/>
                  </a:rPr>
                  <a:t>Code Block</a:t>
                </a:r>
              </a:p>
              <a:p>
                <a:pPr algn="ctr" eaLnBrk="0" hangingPunct="0"/>
                <a:r>
                  <a:rPr lang="en-US" sz="1600" b="1" i="1">
                    <a:latin typeface="Helvetica" pitchFamily="34" charset="0"/>
                  </a:rPr>
                  <a:t>n</a:t>
                </a:r>
                <a:r>
                  <a:rPr lang="en-US" sz="1600" b="1">
                    <a:latin typeface="Helvetica" pitchFamily="34" charset="0"/>
                  </a:rPr>
                  <a:t>–1</a:t>
                </a:r>
              </a:p>
            </p:txBody>
          </p:sp>
          <p:sp>
            <p:nvSpPr>
              <p:cNvPr id="684047" name="Rectangle 15"/>
              <p:cNvSpPr>
                <a:spLocks noChangeArrowheads="1"/>
              </p:cNvSpPr>
              <p:nvPr/>
            </p:nvSpPr>
            <p:spPr bwMode="auto">
              <a:xfrm>
                <a:off x="3492" y="3456"/>
                <a:ext cx="816" cy="213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r" eaLnBrk="0" hangingPunct="0"/>
                <a:r>
                  <a:rPr lang="en-US" sz="1600" b="1" dirty="0">
                    <a:latin typeface="Courier New" pitchFamily="49" charset="0"/>
                  </a:rPr>
                  <a:t>Targ_</a:t>
                </a:r>
                <a:r>
                  <a:rPr lang="en-US" sz="1600" b="1" i="1" dirty="0">
                    <a:latin typeface="Courier New" pitchFamily="49" charset="0"/>
                  </a:rPr>
                  <a:t>n</a:t>
                </a:r>
                <a:r>
                  <a:rPr lang="en-US" sz="1600" b="1" dirty="0">
                    <a:latin typeface="Courier New" pitchFamily="49" charset="0"/>
                  </a:rPr>
                  <a:t>-1:</a:t>
                </a:r>
              </a:p>
            </p:txBody>
          </p:sp>
        </p:grpSp>
        <p:sp>
          <p:nvSpPr>
            <p:cNvPr id="684061" name="Rectangle 29"/>
            <p:cNvSpPr>
              <a:spLocks noChangeArrowheads="1"/>
            </p:cNvSpPr>
            <p:nvPr/>
          </p:nvSpPr>
          <p:spPr bwMode="auto">
            <a:xfrm>
              <a:off x="4989097" y="699145"/>
              <a:ext cx="3621504" cy="36933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latin typeface="Helvetica" pitchFamily="34" charset="0"/>
                </a:rPr>
                <a:t>Jump targets (code in memory)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1851B93-01CF-4F16-8E03-AFCF870FCD42}"/>
              </a:ext>
            </a:extLst>
          </p:cNvPr>
          <p:cNvCxnSpPr>
            <a:cxnSpLocks/>
            <a:stCxn id="46" idx="3"/>
            <a:endCxn id="684044" idx="1"/>
          </p:cNvCxnSpPr>
          <p:nvPr/>
        </p:nvCxnSpPr>
        <p:spPr>
          <a:xfrm>
            <a:off x="6304664" y="2296403"/>
            <a:ext cx="2048073" cy="11734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01D1B99-B673-4901-B34D-61BB02D58A54}"/>
              </a:ext>
            </a:extLst>
          </p:cNvPr>
          <p:cNvCxnSpPr>
            <a:cxnSpLocks/>
            <a:stCxn id="47" idx="3"/>
          </p:cNvCxnSpPr>
          <p:nvPr/>
        </p:nvCxnSpPr>
        <p:spPr>
          <a:xfrm>
            <a:off x="6829006" y="3596339"/>
            <a:ext cx="1375542" cy="14313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44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51" grpId="0"/>
      <p:bldP spid="52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8"/>
          <p:cNvSpPr>
            <a:spLocks/>
          </p:cNvSpPr>
          <p:nvPr/>
        </p:nvSpPr>
        <p:spPr bwMode="auto">
          <a:xfrm>
            <a:off x="3355603" y="865194"/>
            <a:ext cx="2832100" cy="28956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 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687112" name="Rectangle 8"/>
          <p:cNvSpPr>
            <a:spLocks noGrp="1" noChangeArrowheads="1"/>
          </p:cNvSpPr>
          <p:nvPr>
            <p:ph type="title"/>
          </p:nvPr>
        </p:nvSpPr>
        <p:spPr>
          <a:xfrm>
            <a:off x="607596" y="228600"/>
            <a:ext cx="2361646" cy="2480782"/>
          </a:xfrm>
        </p:spPr>
        <p:txBody>
          <a:bodyPr>
            <a:normAutofit/>
          </a:bodyPr>
          <a:lstStyle/>
          <a:p>
            <a:r>
              <a:rPr lang="en-US" dirty="0"/>
              <a:t>Jump table for our example</a:t>
            </a:r>
          </a:p>
        </p:txBody>
      </p:sp>
      <p:sp>
        <p:nvSpPr>
          <p:cNvPr id="687109" name="Rectangle 5"/>
          <p:cNvSpPr>
            <a:spLocks noChangeArrowheads="1"/>
          </p:cNvSpPr>
          <p:nvPr/>
        </p:nvSpPr>
        <p:spPr bwMode="auto">
          <a:xfrm>
            <a:off x="3279403" y="255594"/>
            <a:ext cx="3441700" cy="4127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Jump table</a:t>
            </a:r>
          </a:p>
        </p:txBody>
      </p:sp>
      <p:cxnSp>
        <p:nvCxnSpPr>
          <p:cNvPr id="13" name="Straight Arrow Connector 12"/>
          <p:cNvCxnSpPr/>
          <p:nvPr/>
        </p:nvCxnSpPr>
        <p:spPr bwMode="auto">
          <a:xfrm>
            <a:off x="5272228" y="1906062"/>
            <a:ext cx="2970420" cy="100090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5" name="Straight Arrow Connector 14"/>
          <p:cNvCxnSpPr/>
          <p:nvPr/>
        </p:nvCxnSpPr>
        <p:spPr bwMode="auto">
          <a:xfrm>
            <a:off x="5246706" y="1353779"/>
            <a:ext cx="3014290" cy="88316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5218114" y="1610265"/>
            <a:ext cx="3024535" cy="567491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5218113" y="2143884"/>
            <a:ext cx="3022094" cy="2344233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5212174" y="2434248"/>
            <a:ext cx="3014232" cy="205386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6" name="Straight Arrow Connector 25"/>
          <p:cNvCxnSpPr/>
          <p:nvPr/>
        </p:nvCxnSpPr>
        <p:spPr bwMode="auto">
          <a:xfrm>
            <a:off x="5250444" y="2714276"/>
            <a:ext cx="2975963" cy="1732318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8" name="Straight Arrow Connector 27"/>
          <p:cNvCxnSpPr/>
          <p:nvPr/>
        </p:nvCxnSpPr>
        <p:spPr bwMode="auto">
          <a:xfrm>
            <a:off x="5231914" y="3224576"/>
            <a:ext cx="2994492" cy="42099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grpSp>
        <p:nvGrpSpPr>
          <p:cNvPr id="32" name="Group 4"/>
          <p:cNvGrpSpPr>
            <a:grpSpLocks/>
          </p:cNvGrpSpPr>
          <p:nvPr/>
        </p:nvGrpSpPr>
        <p:grpSpPr bwMode="auto">
          <a:xfrm>
            <a:off x="4624552" y="4280013"/>
            <a:ext cx="1998486" cy="502715"/>
            <a:chOff x="3229" y="864"/>
            <a:chExt cx="2099" cy="528"/>
          </a:xfrm>
        </p:grpSpPr>
        <p:sp>
          <p:nvSpPr>
            <p:cNvPr id="43" name="Rectangle 5"/>
            <p:cNvSpPr>
              <a:spLocks noChangeArrowheads="1"/>
            </p:cNvSpPr>
            <p:nvPr/>
          </p:nvSpPr>
          <p:spPr bwMode="auto">
            <a:xfrm>
              <a:off x="4320" y="864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44" name="Rectangle 6"/>
            <p:cNvSpPr>
              <a:spLocks noChangeArrowheads="1"/>
            </p:cNvSpPr>
            <p:nvPr/>
          </p:nvSpPr>
          <p:spPr bwMode="auto">
            <a:xfrm>
              <a:off x="3229" y="864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Targ_0:</a:t>
              </a:r>
            </a:p>
          </p:txBody>
        </p:sp>
      </p:grpSp>
      <p:grpSp>
        <p:nvGrpSpPr>
          <p:cNvPr id="33" name="Group 7"/>
          <p:cNvGrpSpPr>
            <a:grpSpLocks/>
          </p:cNvGrpSpPr>
          <p:nvPr/>
        </p:nvGrpSpPr>
        <p:grpSpPr bwMode="auto">
          <a:xfrm>
            <a:off x="4624552" y="4874131"/>
            <a:ext cx="1998486" cy="502715"/>
            <a:chOff x="3229" y="1488"/>
            <a:chExt cx="2099" cy="528"/>
          </a:xfrm>
        </p:grpSpPr>
        <p:sp>
          <p:nvSpPr>
            <p:cNvPr id="41" name="Rectangle 8"/>
            <p:cNvSpPr>
              <a:spLocks noChangeArrowheads="1"/>
            </p:cNvSpPr>
            <p:nvPr/>
          </p:nvSpPr>
          <p:spPr bwMode="auto">
            <a:xfrm>
              <a:off x="4320" y="1488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42" name="Rectangle 9"/>
            <p:cNvSpPr>
              <a:spLocks noChangeArrowheads="1"/>
            </p:cNvSpPr>
            <p:nvPr/>
          </p:nvSpPr>
          <p:spPr bwMode="auto">
            <a:xfrm>
              <a:off x="3229" y="1488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Targ_1:</a:t>
              </a:r>
            </a:p>
          </p:txBody>
        </p:sp>
      </p:grpSp>
      <p:grpSp>
        <p:nvGrpSpPr>
          <p:cNvPr id="35" name="Group 13"/>
          <p:cNvGrpSpPr>
            <a:grpSpLocks/>
          </p:cNvGrpSpPr>
          <p:nvPr/>
        </p:nvGrpSpPr>
        <p:grpSpPr bwMode="auto">
          <a:xfrm>
            <a:off x="4356058" y="5996436"/>
            <a:ext cx="2247939" cy="502715"/>
            <a:chOff x="2947" y="3456"/>
            <a:chExt cx="2361" cy="528"/>
          </a:xfrm>
        </p:grpSpPr>
        <p:sp>
          <p:nvSpPr>
            <p:cNvPr id="37" name="Rectangle 14"/>
            <p:cNvSpPr>
              <a:spLocks noChangeArrowheads="1"/>
            </p:cNvSpPr>
            <p:nvPr/>
          </p:nvSpPr>
          <p:spPr bwMode="auto">
            <a:xfrm>
              <a:off x="4300" y="3456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i="1" dirty="0">
                  <a:latin typeface="Helvetica" pitchFamily="34" charset="0"/>
                </a:rPr>
                <a:t>n</a:t>
              </a:r>
              <a:r>
                <a:rPr lang="en-US" sz="1600" b="1" dirty="0">
                  <a:latin typeface="Helvetica" pitchFamily="34" charset="0"/>
                </a:rPr>
                <a:t>–1</a:t>
              </a:r>
            </a:p>
          </p:txBody>
        </p:sp>
        <p:sp>
          <p:nvSpPr>
            <p:cNvPr id="38" name="Rectangle 15"/>
            <p:cNvSpPr>
              <a:spLocks noChangeArrowheads="1"/>
            </p:cNvSpPr>
            <p:nvPr/>
          </p:nvSpPr>
          <p:spPr bwMode="auto">
            <a:xfrm>
              <a:off x="2947" y="3456"/>
              <a:ext cx="1361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-1:</a:t>
              </a:r>
            </a:p>
          </p:txBody>
        </p:sp>
      </p:grpSp>
      <p:sp>
        <p:nvSpPr>
          <p:cNvPr id="36" name="Rectangle 16"/>
          <p:cNvSpPr>
            <a:spLocks noChangeArrowheads="1"/>
          </p:cNvSpPr>
          <p:nvPr/>
        </p:nvSpPr>
        <p:spPr bwMode="auto">
          <a:xfrm>
            <a:off x="5663307" y="5486211"/>
            <a:ext cx="959730" cy="35800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23" name="Rectangle 18"/>
          <p:cNvSpPr>
            <a:spLocks noChangeArrowheads="1"/>
          </p:cNvSpPr>
          <p:nvPr/>
        </p:nvSpPr>
        <p:spPr bwMode="auto">
          <a:xfrm>
            <a:off x="3092967" y="4485410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Targ_0</a:t>
            </a:r>
          </a:p>
        </p:txBody>
      </p:sp>
      <p:sp>
        <p:nvSpPr>
          <p:cNvPr id="25" name="Rectangle 19"/>
          <p:cNvSpPr>
            <a:spLocks noChangeArrowheads="1"/>
          </p:cNvSpPr>
          <p:nvPr/>
        </p:nvSpPr>
        <p:spPr bwMode="auto">
          <a:xfrm>
            <a:off x="3092967" y="4713917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Targ_1</a:t>
            </a:r>
          </a:p>
        </p:txBody>
      </p:sp>
      <p:sp>
        <p:nvSpPr>
          <p:cNvPr id="27" name="Rectangle 20"/>
          <p:cNvSpPr>
            <a:spLocks noChangeArrowheads="1"/>
          </p:cNvSpPr>
          <p:nvPr/>
        </p:nvSpPr>
        <p:spPr bwMode="auto">
          <a:xfrm>
            <a:off x="3092967" y="4942424"/>
            <a:ext cx="1497732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Targ_2</a:t>
            </a:r>
          </a:p>
        </p:txBody>
      </p:sp>
      <p:sp>
        <p:nvSpPr>
          <p:cNvPr id="29" name="Rectangle 21"/>
          <p:cNvSpPr>
            <a:spLocks noChangeArrowheads="1"/>
          </p:cNvSpPr>
          <p:nvPr/>
        </p:nvSpPr>
        <p:spPr bwMode="auto">
          <a:xfrm>
            <a:off x="3092967" y="5719348"/>
            <a:ext cx="1497733" cy="322603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</a:t>
            </a:r>
            <a:r>
              <a:rPr lang="en-US" sz="1600" b="1" i="1" dirty="0">
                <a:latin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</a:rPr>
              <a:t>-1</a:t>
            </a:r>
          </a:p>
        </p:txBody>
      </p:sp>
      <p:sp>
        <p:nvSpPr>
          <p:cNvPr id="30" name="Rectangle 22"/>
          <p:cNvSpPr>
            <a:spLocks noChangeArrowheads="1"/>
          </p:cNvSpPr>
          <p:nvPr/>
        </p:nvSpPr>
        <p:spPr bwMode="auto">
          <a:xfrm>
            <a:off x="3092967" y="5170931"/>
            <a:ext cx="1497732" cy="5484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31" name="Rectangle 23"/>
          <p:cNvSpPr>
            <a:spLocks noChangeArrowheads="1"/>
          </p:cNvSpPr>
          <p:nvPr/>
        </p:nvSpPr>
        <p:spPr bwMode="auto">
          <a:xfrm>
            <a:off x="2352224" y="4408288"/>
            <a:ext cx="800727" cy="3389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err="1">
                <a:latin typeface="Courier New" pitchFamily="49" charset="0"/>
              </a:rPr>
              <a:t>jtab</a:t>
            </a:r>
            <a:r>
              <a:rPr lang="en-US" sz="1600" b="1" dirty="0">
                <a:latin typeface="Courier New" pitchFamily="49" charset="0"/>
              </a:rPr>
              <a:t>:</a:t>
            </a: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2961467" y="4148618"/>
            <a:ext cx="14031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table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4933474" y="3925468"/>
            <a:ext cx="16341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targets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342674" y="4413602"/>
            <a:ext cx="731195" cy="338328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5" name="Oval 44"/>
          <p:cNvSpPr/>
          <p:nvPr/>
        </p:nvSpPr>
        <p:spPr bwMode="auto">
          <a:xfrm>
            <a:off x="3304000" y="876503"/>
            <a:ext cx="731195" cy="338328"/>
          </a:xfrm>
          <a:prstGeom prst="ellipse">
            <a:avLst/>
          </a:prstGeom>
          <a:noFill/>
          <a:ln w="635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6" name="Oval 45"/>
          <p:cNvSpPr/>
          <p:nvPr/>
        </p:nvSpPr>
        <p:spPr bwMode="auto">
          <a:xfrm>
            <a:off x="3373272" y="4650693"/>
            <a:ext cx="946124" cy="384048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" name="Oval 46"/>
          <p:cNvSpPr/>
          <p:nvPr/>
        </p:nvSpPr>
        <p:spPr bwMode="auto">
          <a:xfrm>
            <a:off x="4684713" y="1415400"/>
            <a:ext cx="515052" cy="351084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" name="Oval 47"/>
          <p:cNvSpPr/>
          <p:nvPr/>
        </p:nvSpPr>
        <p:spPr bwMode="auto">
          <a:xfrm>
            <a:off x="4657705" y="4862983"/>
            <a:ext cx="977010" cy="384048"/>
          </a:xfrm>
          <a:prstGeom prst="ellipse">
            <a:avLst/>
          </a:prstGeom>
          <a:noFill/>
          <a:ln w="63500" cap="flat" cmpd="sng" algn="ctr">
            <a:solidFill>
              <a:srgbClr val="3366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7078472" y="238855"/>
            <a:ext cx="267793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At address .L4, store a quad word of data, then another, then another</a:t>
            </a:r>
            <a:r>
              <a:rPr lang="is-IS" dirty="0">
                <a:latin typeface="Calibri" pitchFamily="34" charset="0"/>
              </a:rPr>
              <a:t>…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5" name="Straight Arrow Connector 4"/>
          <p:cNvCxnSpPr>
            <a:cxnSpLocks/>
            <a:stCxn id="2" idx="1"/>
          </p:cNvCxnSpPr>
          <p:nvPr/>
        </p:nvCxnSpPr>
        <p:spPr bwMode="auto">
          <a:xfrm flipH="1">
            <a:off x="4383621" y="700520"/>
            <a:ext cx="2694850" cy="552282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/>
          <p:cNvSpPr txBox="1"/>
          <p:nvPr/>
        </p:nvSpPr>
        <p:spPr>
          <a:xfrm>
            <a:off x="3259842" y="560394"/>
            <a:ext cx="2637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Helvetica" pitchFamily="34" charset="0"/>
              </a:rPr>
              <a:t>(addresses of code blocks)</a:t>
            </a:r>
          </a:p>
        </p:txBody>
      </p:sp>
      <p:sp>
        <p:nvSpPr>
          <p:cNvPr id="49" name="Rectangle 4"/>
          <p:cNvSpPr>
            <a:spLocks noChangeArrowheads="1"/>
          </p:cNvSpPr>
          <p:nvPr/>
        </p:nvSpPr>
        <p:spPr bwMode="auto">
          <a:xfrm>
            <a:off x="8260996" y="1255486"/>
            <a:ext cx="3657600" cy="402930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case 0:</a:t>
            </a:r>
          </a:p>
          <a:p>
            <a:r>
              <a:rPr lang="en-US" sz="1600" dirty="0">
                <a:latin typeface="Courier New" pitchFamily="49" charset="0"/>
              </a:rPr>
              <a:t>     w += y;</a:t>
            </a:r>
          </a:p>
          <a:p>
            <a:r>
              <a:rPr lang="en-US" sz="1600" dirty="0">
                <a:latin typeface="Courier New" pitchFamily="49" charset="0"/>
              </a:rPr>
              <a:t>     break;    </a:t>
            </a:r>
          </a:p>
          <a:p>
            <a:r>
              <a:rPr lang="en-US" sz="1600" dirty="0">
                <a:latin typeface="Courier New" pitchFamily="49" charset="0"/>
              </a:rPr>
              <a:t>case 1:</a:t>
            </a:r>
          </a:p>
          <a:p>
            <a:r>
              <a:rPr lang="en-US" sz="1600" dirty="0">
                <a:latin typeface="Courier New" pitchFamily="49" charset="0"/>
              </a:rPr>
              <a:t>     w -= y; </a:t>
            </a:r>
          </a:p>
          <a:p>
            <a:r>
              <a:rPr lang="en-US" sz="1600" dirty="0">
                <a:latin typeface="Courier New" pitchFamily="49" charset="0"/>
              </a:rPr>
              <a:t>     /* FALL THROUGH */</a:t>
            </a:r>
          </a:p>
          <a:p>
            <a:r>
              <a:rPr lang="en-US" sz="1600" dirty="0">
                <a:latin typeface="Courier New" pitchFamily="49" charset="0"/>
              </a:rPr>
              <a:t>case 2:</a:t>
            </a:r>
          </a:p>
          <a:p>
            <a:r>
              <a:rPr lang="en-US" sz="1600" dirty="0">
                <a:latin typeface="Courier New" pitchFamily="49" charset="0"/>
              </a:rPr>
              <a:t>     w +=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case 7:</a:t>
            </a:r>
          </a:p>
          <a:p>
            <a:r>
              <a:rPr lang="en-US" sz="1600" dirty="0">
                <a:latin typeface="Courier New" pitchFamily="49" charset="0"/>
              </a:rPr>
              <a:t>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w -= z;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</a:p>
          <a:p>
            <a:r>
              <a:rPr lang="en-US" sz="1600" dirty="0">
                <a:latin typeface="Courier New" pitchFamily="49" charset="0"/>
              </a:rPr>
              <a:t>default:</a:t>
            </a:r>
          </a:p>
          <a:p>
            <a:r>
              <a:rPr lang="en-US" sz="1600" dirty="0">
                <a:latin typeface="Courier New" pitchFamily="49" charset="0"/>
              </a:rPr>
              <a:t>     w = 2;</a:t>
            </a:r>
          </a:p>
          <a:p>
            <a:r>
              <a:rPr lang="en-US" sz="1600" dirty="0">
                <a:latin typeface="Courier New" pitchFamily="49" charset="0"/>
              </a:rPr>
              <a:t>     break;</a:t>
            </a:r>
            <a:endParaRPr lang="en-US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cxnSp>
        <p:nvCxnSpPr>
          <p:cNvPr id="51" name="Straight Arrow Connector 50"/>
          <p:cNvCxnSpPr/>
          <p:nvPr/>
        </p:nvCxnSpPr>
        <p:spPr bwMode="auto">
          <a:xfrm>
            <a:off x="5211995" y="2952810"/>
            <a:ext cx="3028213" cy="1516215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54" name="Straight Arrow Connector 53"/>
          <p:cNvCxnSpPr/>
          <p:nvPr/>
        </p:nvCxnSpPr>
        <p:spPr bwMode="auto">
          <a:xfrm>
            <a:off x="5234356" y="3504486"/>
            <a:ext cx="2975963" cy="388671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0" name="TextBox 49"/>
          <p:cNvSpPr txBox="1"/>
          <p:nvPr/>
        </p:nvSpPr>
        <p:spPr>
          <a:xfrm>
            <a:off x="9584825" y="235288"/>
            <a:ext cx="23337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These quad words are the addresses of each of these code blocks.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DFF130-02AF-4E9C-BA82-03C9831EB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4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"/>
          <p:cNvSpPr>
            <a:spLocks/>
          </p:cNvSpPr>
          <p:nvPr/>
        </p:nvSpPr>
        <p:spPr bwMode="auto">
          <a:xfrm>
            <a:off x="1263041" y="4533263"/>
            <a:ext cx="10085540" cy="2082800"/>
          </a:xfrm>
          <a:prstGeom prst="rect">
            <a:avLst/>
          </a:prstGeom>
          <a:noFill/>
          <a:ln w="12700" cap="flat">
            <a:noFill/>
            <a:miter lim="800000"/>
            <a:headEnd type="none" w="med" len="med"/>
            <a:tailEnd type="none" w="med" len="med"/>
          </a:ln>
        </p:spPr>
        <p:txBody>
          <a:bodyPr lIns="38100" tIns="38100" rIns="38100" bIns="38100"/>
          <a:lstStyle/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switch_fun</a:t>
            </a: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: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$8, %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# compare x to 8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ja      .L8            # above 8 (outside table!) -&gt; default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  #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goto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 *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Jtab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[x]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a.k.a</a:t>
            </a:r>
            <a:r>
              <a:rPr lang="cs-CZ" dirty="0">
                <a:latin typeface="Courier New" pitchFamily="49" charset="0"/>
                <a:cs typeface="Courier New" pitchFamily="49" charset="0"/>
                <a:sym typeface="Courier New Bold" charset="0"/>
              </a:rPr>
              <a:t> </a:t>
            </a:r>
            <a:r>
              <a:rPr lang="en-US" dirty="0"/>
              <a:t>M[ .</a:t>
            </a:r>
            <a:r>
              <a:rPr lang="en-US" dirty="0">
                <a:latin typeface="Courier New" pitchFamily="49" charset="0"/>
              </a:rPr>
              <a:t>L4 + x*8</a:t>
            </a:r>
            <a:r>
              <a:rPr lang="en-US" dirty="0"/>
              <a:t>]</a:t>
            </a:r>
          </a:p>
          <a:p>
            <a:pPr>
              <a:tabLst>
                <a:tab pos="342900" algn="l"/>
                <a:tab pos="342900" algn="l"/>
                <a:tab pos="1311275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  <a:tab pos="342900" algn="l"/>
                <a:tab pos="3251200" algn="l"/>
              </a:tabLst>
            </a:pPr>
            <a:r>
              <a:rPr lang="en-US" b="1" dirty="0">
                <a:latin typeface="Courier New" pitchFamily="49" charset="0"/>
                <a:cs typeface="Courier New" pitchFamily="49" charset="0"/>
                <a:sym typeface="Courier New Bold" charset="0"/>
              </a:rPr>
              <a:t>						   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# * means an indirect jump (like </a:t>
            </a:r>
            <a:r>
              <a:rPr lang="en-US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derference</a:t>
            </a:r>
            <a:r>
              <a:rPr lang="en-US" dirty="0">
                <a:latin typeface="Courier New" pitchFamily="49" charset="0"/>
                <a:cs typeface="Courier New" pitchFamily="49" charset="0"/>
                <a:sym typeface="Courier New Bold" charset="0"/>
              </a:rPr>
              <a:t>)</a:t>
            </a:r>
          </a:p>
        </p:txBody>
      </p:sp>
      <p:sp>
        <p:nvSpPr>
          <p:cNvPr id="68506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BC9061-714D-44DE-BA50-BEC081C9A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1030706" y="1358263"/>
            <a:ext cx="3467100" cy="258275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long </a:t>
            </a:r>
            <a:r>
              <a:rPr lang="en-US" b="1" dirty="0" err="1">
                <a:latin typeface="Courier New" pitchFamily="49" charset="0"/>
              </a:rPr>
              <a:t>switch_fun</a:t>
            </a:r>
            <a:r>
              <a:rPr lang="en-US" dirty="0">
                <a:latin typeface="Courier New" pitchFamily="49" charset="0"/>
              </a:rPr>
              <a:t> (...</a:t>
            </a:r>
            <a:r>
              <a:rPr lang="en-US" b="1" dirty="0">
                <a:latin typeface="Courier New" pitchFamily="49" charset="0"/>
              </a:rPr>
              <a:t>)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switch(x) {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     // cases 0,1,2,7,8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  //   and default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}</a:t>
            </a:r>
          </a:p>
          <a:p>
            <a:pPr eaLnBrk="0" hangingPunct="0"/>
            <a:r>
              <a:rPr lang="en-US" dirty="0">
                <a:latin typeface="Courier New" pitchFamily="49" charset="0"/>
              </a:rPr>
              <a:t>   w += 5;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   return w;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7247350" y="413387"/>
            <a:ext cx="3733800" cy="565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/>
          <a:lstStyle/>
          <a:p>
            <a:pPr marL="223838" indent="-223838" algn="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Jump table</a:t>
            </a:r>
          </a:p>
          <a:p>
            <a:pPr marL="223838" indent="-223838" algn="r" defTabSz="895350" eaLnBrk="0" hangingPunct="0">
              <a:lnSpc>
                <a:spcPct val="90000"/>
              </a:lnSpc>
              <a:spcBef>
                <a:spcPct val="30000"/>
              </a:spcBef>
            </a:pPr>
            <a:r>
              <a:rPr lang="en-US" sz="2000" b="1" dirty="0">
                <a:solidFill>
                  <a:schemeClr val="tx2"/>
                </a:solidFill>
                <a:latin typeface="Helvetica" pitchFamily="34" charset="0"/>
              </a:rPr>
              <a:t>(addresses of code blocks)</a:t>
            </a:r>
          </a:p>
        </p:txBody>
      </p:sp>
      <p:sp>
        <p:nvSpPr>
          <p:cNvPr id="15" name="AutoShape 6"/>
          <p:cNvSpPr>
            <a:spLocks/>
          </p:cNvSpPr>
          <p:nvPr/>
        </p:nvSpPr>
        <p:spPr bwMode="auto">
          <a:xfrm rot="16200000">
            <a:off x="1872643" y="5752463"/>
            <a:ext cx="381000" cy="381000"/>
          </a:xfrm>
          <a:prstGeom prst="rightArrow">
            <a:avLst>
              <a:gd name="adj1" fmla="val 50000"/>
              <a:gd name="adj2" fmla="val 50019"/>
            </a:avLst>
          </a:prstGeom>
          <a:solidFill>
            <a:srgbClr val="C00000"/>
          </a:solidFill>
          <a:ln w="25400" cap="flat">
            <a:noFill/>
            <a:round/>
            <a:headEnd type="none" w="med" len="med"/>
            <a:tailEnd type="triangle" w="med" len="med"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491641" y="6157224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Indirect jump: look up address in memory; jump there 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233161"/>
              </p:ext>
            </p:extLst>
          </p:nvPr>
        </p:nvGraphicFramePr>
        <p:xfrm>
          <a:off x="5023853" y="1358263"/>
          <a:ext cx="2133600" cy="289560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9847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x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rsi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y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rdx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Argument z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i="0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i="0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rcx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atin typeface="+mn-lt"/>
                          <a:cs typeface="Courier New"/>
                        </a:rPr>
                        <a:t>Argument</a:t>
                      </a:r>
                      <a:r>
                        <a:rPr lang="en-US" sz="1600" b="0" i="0" baseline="0" dirty="0">
                          <a:latin typeface="+mn-lt"/>
                          <a:cs typeface="Courier New"/>
                        </a:rPr>
                        <a:t> w</a:t>
                      </a:r>
                      <a:endParaRPr lang="en-US" sz="1600" b="0" i="0" dirty="0">
                        <a:latin typeface="+mn-lt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36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charset="0"/>
                          <a:ea typeface="Courier New" charset="0"/>
                          <a:cs typeface="Courier New" charset="0"/>
                        </a:rPr>
                        <a:t>%</a:t>
                      </a:r>
                      <a:r>
                        <a:rPr lang="en-US" sz="1600" b="1" dirty="0" err="1">
                          <a:latin typeface="Courier New" charset="0"/>
                          <a:ea typeface="Courier New" charset="0"/>
                          <a:cs typeface="Courier New" charset="0"/>
                        </a:rPr>
                        <a:t>rax</a:t>
                      </a:r>
                      <a:endParaRPr lang="en-US" sz="1600" b="1" i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0" dirty="0"/>
                        <a:t>Return value</a:t>
                      </a:r>
                      <a:endParaRPr lang="en-US" sz="1600" b="0" i="0" dirty="0">
                        <a:latin typeface="Courier New"/>
                        <a:cs typeface="Courier New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" name="Rectangle 8"/>
          <p:cNvSpPr>
            <a:spLocks/>
          </p:cNvSpPr>
          <p:nvPr/>
        </p:nvSpPr>
        <p:spPr bwMode="auto">
          <a:xfrm>
            <a:off x="7996650" y="1283337"/>
            <a:ext cx="2832100" cy="2895600"/>
          </a:xfrm>
          <a:prstGeom prst="rect">
            <a:avLst/>
          </a:prstGeom>
          <a:solidFill>
            <a:srgbClr val="D6D6F4"/>
          </a:solidFill>
          <a:ln w="127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>
            <a:outerShdw dist="76199" dir="2700000" algn="ctr" rotWithShape="0">
              <a:schemeClr val="bg2">
                <a:alpha val="75000"/>
              </a:schemeClr>
            </a:outerShdw>
          </a:effectLst>
        </p:spPr>
        <p:txBody>
          <a:bodyPr lIns="38100" tIns="38100" rIns="38100" bIns="38100"/>
          <a:lstStyle/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 </a:t>
            </a:r>
          </a:p>
          <a:p>
            <a:pPr>
              <a:tabLst>
                <a:tab pos="228600" algn="l"/>
                <a:tab pos="1201738" algn="l"/>
                <a:tab pos="1768475" algn="l"/>
                <a:tab pos="2463800" algn="l"/>
                <a:tab pos="2286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  <a:tab pos="228600" algn="l"/>
                <a:tab pos="1663700" algn="l"/>
                <a:tab pos="2463800" algn="l"/>
              </a:tabLst>
            </a:pP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 # x=0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 # x=1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 # x=2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x=3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x=4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x=5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 # x=6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# x=7       	.</a:t>
            </a:r>
            <a:r>
              <a:rPr lang="de-DE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 # x=8</a:t>
            </a:r>
            <a:endParaRPr lang="en-US" b="1" dirty="0">
              <a:latin typeface="Courier New" pitchFamily="49" charset="0"/>
              <a:ea typeface="Monaco" charset="0"/>
              <a:cs typeface="Courier New" pitchFamily="49" charset="0"/>
              <a:sym typeface="Courier New Bold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27718"/>
      </p:ext>
    </p:extLst>
  </p:cSld>
  <p:clrMapOvr>
    <a:masterClrMapping/>
  </p:clrMapOvr>
  <p:transition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8031" y="228600"/>
            <a:ext cx="6652363" cy="685800"/>
          </a:xfrm>
        </p:spPr>
        <p:txBody>
          <a:bodyPr/>
          <a:lstStyle/>
          <a:p>
            <a:r>
              <a:rPr lang="en-US" dirty="0"/>
              <a:t>Full assembly code for our example</a:t>
            </a: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4928031" y="1313147"/>
            <a:ext cx="3171525" cy="427552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switch_fun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: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cmpq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$8,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rdi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ja   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*.L4(,%rdi,8)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.L4: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.L7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.L6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.L5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.L8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quad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.L3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.L7: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</p:txBody>
      </p:sp>
      <p:sp>
        <p:nvSpPr>
          <p:cNvPr id="5" name="Rectangle 6"/>
          <p:cNvSpPr>
            <a:spLocks noChangeArrowheads="1"/>
          </p:cNvSpPr>
          <p:nvPr/>
        </p:nvSpPr>
        <p:spPr bwMode="auto">
          <a:xfrm>
            <a:off x="8408869" y="1304816"/>
            <a:ext cx="3171525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.L6: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rsi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# FALL THROUGH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.L5: 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addq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endParaRPr lang="de-DE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.L3:        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subq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rdx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.L8: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movl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$2,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ecx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jmp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.L2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.L2:</a:t>
            </a:r>
          </a:p>
          <a:p>
            <a:pPr>
              <a:tabLst>
                <a:tab pos="342900" algn="l"/>
                <a:tab pos="342900" algn="l"/>
                <a:tab pos="1082675" algn="l"/>
                <a:tab pos="342900" algn="l"/>
                <a:tab pos="240665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  <a:tab pos="342900" algn="l"/>
                <a:tab pos="2463800" algn="l"/>
              </a:tabLst>
            </a:pP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leaq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5(%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rcx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), %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rax</a:t>
            </a:r>
            <a:r>
              <a:rPr lang="de-DE" sz="1600" dirty="0">
                <a:latin typeface="Courier New" pitchFamily="49" charset="0"/>
                <a:cs typeface="Courier New" pitchFamily="49" charset="0"/>
                <a:sym typeface="Courier New Bold" charset="0"/>
              </a:rPr>
              <a:t>        	</a:t>
            </a:r>
            <a:r>
              <a:rPr lang="de-DE" sz="1600" dirty="0" err="1">
                <a:latin typeface="Courier New" pitchFamily="49" charset="0"/>
                <a:cs typeface="Courier New" pitchFamily="49" charset="0"/>
                <a:sym typeface="Courier New Bold" charset="0"/>
              </a:rPr>
              <a:t>ret</a:t>
            </a:r>
            <a:endParaRPr lang="cs-CZ" sz="1600" dirty="0">
              <a:latin typeface="Courier New" pitchFamily="49" charset="0"/>
              <a:cs typeface="Courier New" pitchFamily="49" charset="0"/>
              <a:sym typeface="Courier New Bold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094BE-840F-419A-B49B-1B9742706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2B534AE8-24B4-4475-887A-1E826733A3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134" y="228600"/>
            <a:ext cx="4495800" cy="599907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lIns="90487" tIns="44450" rIns="90487" bIns="44450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long </a:t>
            </a:r>
            <a:r>
              <a:rPr lang="en-US" sz="1600" dirty="0" err="1">
                <a:latin typeface="Courier New" pitchFamily="49" charset="0"/>
              </a:rPr>
              <a:t>switch_fun</a:t>
            </a:r>
            <a:r>
              <a:rPr lang="en-US" sz="1600" dirty="0">
                <a:latin typeface="Courier New" pitchFamily="49" charset="0"/>
              </a:rPr>
              <a:t> </a:t>
            </a:r>
          </a:p>
          <a:p>
            <a:r>
              <a:rPr lang="en-US" sz="1600" dirty="0">
                <a:latin typeface="Courier New" pitchFamily="49" charset="0"/>
              </a:rPr>
              <a:t> (long x, long y, long z, long w) {      </a:t>
            </a:r>
          </a:p>
          <a:p>
            <a:r>
              <a:rPr lang="en-US" sz="1600" dirty="0">
                <a:latin typeface="Courier New" pitchFamily="49" charset="0"/>
              </a:rPr>
              <a:t>  switch(x) {</a:t>
            </a:r>
          </a:p>
          <a:p>
            <a:r>
              <a:rPr lang="en-US" sz="1600" dirty="0">
                <a:latin typeface="Courier New" pitchFamily="49" charset="0"/>
              </a:rPr>
              <a:t>  case 0:</a:t>
            </a:r>
          </a:p>
          <a:p>
            <a:r>
              <a:rPr lang="en-US" sz="1600" dirty="0">
                <a:latin typeface="Courier New" pitchFamily="49" charset="0"/>
              </a:rPr>
              <a:t>       w += y;</a:t>
            </a:r>
          </a:p>
          <a:p>
            <a:r>
              <a:rPr lang="en-US" sz="1600" dirty="0">
                <a:latin typeface="Courier New" pitchFamily="49" charset="0"/>
              </a:rPr>
              <a:t>       break;    </a:t>
            </a:r>
          </a:p>
          <a:p>
            <a:r>
              <a:rPr lang="en-US" sz="1600" dirty="0">
                <a:latin typeface="Courier New" pitchFamily="49" charset="0"/>
              </a:rPr>
              <a:t>  case 1:</a:t>
            </a:r>
          </a:p>
          <a:p>
            <a:r>
              <a:rPr lang="en-US" sz="1600" dirty="0">
                <a:latin typeface="Courier New" pitchFamily="49" charset="0"/>
              </a:rPr>
              <a:t>       w -= y; </a:t>
            </a:r>
          </a:p>
          <a:p>
            <a:r>
              <a:rPr lang="en-US" sz="1600" dirty="0">
                <a:latin typeface="Courier New" pitchFamily="49" charset="0"/>
              </a:rPr>
              <a:t>       /* FALL THROUGH */</a:t>
            </a:r>
          </a:p>
          <a:p>
            <a:r>
              <a:rPr lang="en-US" sz="1600" dirty="0">
                <a:latin typeface="Courier New" pitchFamily="49" charset="0"/>
              </a:rPr>
              <a:t>  case 2:</a:t>
            </a:r>
          </a:p>
          <a:p>
            <a:r>
              <a:rPr lang="en-US" sz="1600" dirty="0">
                <a:latin typeface="Courier New" pitchFamily="49" charset="0"/>
              </a:rPr>
              <a:t>       w +=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/* MISSING CASES */</a:t>
            </a:r>
          </a:p>
          <a:p>
            <a:r>
              <a:rPr lang="en-US" sz="1600" dirty="0">
                <a:latin typeface="Courier New" pitchFamily="49" charset="0"/>
              </a:rPr>
              <a:t>  case 7:</a:t>
            </a:r>
          </a:p>
          <a:p>
            <a:r>
              <a:rPr lang="en-US" sz="1600" dirty="0">
                <a:latin typeface="Courier New" pitchFamily="49" charset="0"/>
              </a:rPr>
              <a:t>  case 8: /* MULTIPLE CASES */</a:t>
            </a:r>
          </a:p>
          <a:p>
            <a:r>
              <a:rPr lang="en-US" sz="1600" dirty="0">
                <a:latin typeface="Courier New" pitchFamily="49" charset="0"/>
              </a:rPr>
              <a:t>       w -= z;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default:</a:t>
            </a:r>
          </a:p>
          <a:p>
            <a:r>
              <a:rPr lang="en-US" sz="1600" dirty="0">
                <a:latin typeface="Courier New" pitchFamily="49" charset="0"/>
              </a:rPr>
              <a:t>       w = 2;</a:t>
            </a:r>
          </a:p>
          <a:p>
            <a:r>
              <a:rPr lang="en-US" sz="1600" dirty="0">
                <a:latin typeface="Courier New" pitchFamily="49" charset="0"/>
              </a:rPr>
              <a:t>       break;</a:t>
            </a:r>
          </a:p>
          <a:p>
            <a:r>
              <a:rPr lang="en-US" sz="1600" dirty="0">
                <a:latin typeface="Courier New" pitchFamily="49" charset="0"/>
              </a:rPr>
              <a:t>  }</a:t>
            </a:r>
          </a:p>
          <a:p>
            <a:r>
              <a:rPr lang="en-US" sz="1600" dirty="0">
                <a:latin typeface="Courier New" pitchFamily="49" charset="0"/>
              </a:rPr>
              <a:t>  w += 5;</a:t>
            </a:r>
            <a:br>
              <a:rPr lang="en-US" sz="1600" dirty="0">
                <a:latin typeface="Courier New" pitchFamily="49" charset="0"/>
              </a:rPr>
            </a:br>
            <a:r>
              <a:rPr lang="en-US" sz="1600" dirty="0">
                <a:latin typeface="Courier New" pitchFamily="49" charset="0"/>
              </a:rPr>
              <a:t>  return w;</a:t>
            </a:r>
          </a:p>
          <a:p>
            <a:r>
              <a:rPr lang="en-US" sz="1600" dirty="0">
                <a:latin typeface="Courier New" pitchFamily="49" charset="0"/>
              </a:rPr>
              <a:t>}</a:t>
            </a:r>
            <a:endParaRPr lang="en-US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98880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14601" y="1107770"/>
            <a:ext cx="7848599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QUIZ: find the address of the jump table and code blocks</a:t>
            </a:r>
          </a:p>
          <a:p>
            <a:pPr lvl="1"/>
            <a:r>
              <a:rPr lang="en-US" b="1" dirty="0" err="1">
                <a:latin typeface="Courier New"/>
                <a:cs typeface="Courier New"/>
              </a:rPr>
              <a:t>linux</a:t>
            </a:r>
            <a:r>
              <a:rPr lang="en-US" b="1" dirty="0">
                <a:latin typeface="Courier New"/>
                <a:cs typeface="Courier New"/>
              </a:rPr>
              <a:t>&gt; </a:t>
            </a:r>
            <a:r>
              <a:rPr lang="en-US" b="1" dirty="0" err="1">
                <a:latin typeface="Courier New"/>
                <a:cs typeface="Courier New"/>
              </a:rPr>
              <a:t>objdump</a:t>
            </a:r>
            <a:r>
              <a:rPr lang="en-US" b="1" dirty="0">
                <a:latin typeface="Courier New"/>
                <a:cs typeface="Courier New"/>
              </a:rPr>
              <a:t> -d </a:t>
            </a:r>
            <a:r>
              <a:rPr lang="en-US" b="1" dirty="0" err="1">
                <a:latin typeface="Courier New"/>
                <a:cs typeface="Courier New"/>
              </a:rPr>
              <a:t>prog</a:t>
            </a:r>
            <a:endParaRPr lang="en-US" b="1" dirty="0"/>
          </a:p>
          <a:p>
            <a:pPr lvl="1"/>
            <a:r>
              <a:rPr lang="en-US" dirty="0"/>
              <a:t>The jump table starts at address</a:t>
            </a:r>
            <a:endParaRPr lang="en-US" dirty="0">
              <a:latin typeface="Courier New" pitchFamily="49" charset="0"/>
            </a:endParaRPr>
          </a:p>
          <a:p>
            <a:pPr lvl="1"/>
            <a:r>
              <a:rPr lang="en-US" dirty="0"/>
              <a:t>The </a:t>
            </a:r>
            <a:r>
              <a:rPr lang="en-US" b="1" dirty="0">
                <a:latin typeface="Courier"/>
                <a:cs typeface="Courier"/>
              </a:rPr>
              <a:t>default</a:t>
            </a:r>
            <a:r>
              <a:rPr lang="en-US" dirty="0"/>
              <a:t> code block is at address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How would you find the address of the other code blocks?</a:t>
            </a:r>
          </a:p>
        </p:txBody>
      </p:sp>
      <p:sp>
        <p:nvSpPr>
          <p:cNvPr id="68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Jump Table Example: starting with assembly</a:t>
            </a:r>
          </a:p>
        </p:txBody>
      </p:sp>
      <p:sp>
        <p:nvSpPr>
          <p:cNvPr id="689156" name="Rectangle 4"/>
          <p:cNvSpPr>
            <a:spLocks noChangeArrowheads="1"/>
          </p:cNvSpPr>
          <p:nvPr/>
        </p:nvSpPr>
        <p:spPr bwMode="auto">
          <a:xfrm>
            <a:off x="2057400" y="2971800"/>
            <a:ext cx="7924800" cy="116698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086100" algn="l"/>
              </a:tabLst>
            </a:pPr>
            <a:r>
              <a:rPr lang="en-US" sz="1400" b="1" dirty="0">
                <a:latin typeface="Courier New" pitchFamily="49" charset="0"/>
              </a:rPr>
              <a:t> </a:t>
            </a:r>
            <a:r>
              <a:rPr lang="nl-NL" sz="1400" dirty="0">
                <a:latin typeface="Courier New" pitchFamily="49" charset="0"/>
              </a:rPr>
              <a:t>0000000000400528 &lt;</a:t>
            </a:r>
            <a:r>
              <a:rPr lang="nl-NL" sz="1400" dirty="0" err="1">
                <a:latin typeface="Courier New" pitchFamily="49" charset="0"/>
              </a:rPr>
              <a:t>switch_eg</a:t>
            </a:r>
            <a:r>
              <a:rPr lang="nl-NL" sz="1400" dirty="0">
                <a:latin typeface="Courier New" pitchFamily="49" charset="0"/>
              </a:rPr>
              <a:t>&gt;: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400528:	48 89 d1             	</a:t>
            </a:r>
            <a:r>
              <a:rPr lang="nl-NL" sz="1400" dirty="0" err="1">
                <a:latin typeface="Courier New" pitchFamily="49" charset="0"/>
              </a:rPr>
              <a:t>mov</a:t>
            </a:r>
            <a:r>
              <a:rPr lang="nl-NL" sz="1400" dirty="0">
                <a:latin typeface="Courier New" pitchFamily="49" charset="0"/>
              </a:rPr>
              <a:t>    %</a:t>
            </a:r>
            <a:r>
              <a:rPr lang="nl-NL" sz="1400" dirty="0" err="1">
                <a:latin typeface="Courier New" pitchFamily="49" charset="0"/>
              </a:rPr>
              <a:t>rdx</a:t>
            </a:r>
            <a:r>
              <a:rPr lang="nl-NL" sz="1400" dirty="0">
                <a:latin typeface="Courier New" pitchFamily="49" charset="0"/>
              </a:rPr>
              <a:t>,%</a:t>
            </a:r>
            <a:r>
              <a:rPr lang="nl-NL" sz="1400" dirty="0" err="1">
                <a:latin typeface="Courier New" pitchFamily="49" charset="0"/>
              </a:rPr>
              <a:t>rcx</a:t>
            </a:r>
            <a:endParaRPr lang="nl-NL" sz="1400" dirty="0">
              <a:latin typeface="Courier New" pitchFamily="49" charset="0"/>
            </a:endParaRP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40052b:	48 83 ff 06          	</a:t>
            </a:r>
            <a:r>
              <a:rPr lang="nl-NL" sz="1400" dirty="0" err="1">
                <a:latin typeface="Courier New" pitchFamily="49" charset="0"/>
              </a:rPr>
              <a:t>cmp</a:t>
            </a:r>
            <a:r>
              <a:rPr lang="nl-NL" sz="1400" dirty="0">
                <a:latin typeface="Courier New" pitchFamily="49" charset="0"/>
              </a:rPr>
              <a:t>    $0x6,%rdi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40052f:	77 2b                	ja     40055c &lt;switch_eg+0x34&gt;</a:t>
            </a:r>
          </a:p>
          <a:p>
            <a:pPr>
              <a:tabLst>
                <a:tab pos="1257300" algn="l"/>
                <a:tab pos="3086100" algn="l"/>
              </a:tabLst>
            </a:pPr>
            <a:r>
              <a:rPr lang="nl-NL" sz="1400" dirty="0">
                <a:latin typeface="Courier New" pitchFamily="49" charset="0"/>
              </a:rPr>
              <a:t>  400531:	ff 24 </a:t>
            </a:r>
            <a:r>
              <a:rPr lang="nl-NL" sz="1400" dirty="0" err="1">
                <a:latin typeface="Courier New" pitchFamily="49" charset="0"/>
              </a:rPr>
              <a:t>fd</a:t>
            </a:r>
            <a:r>
              <a:rPr lang="nl-NL" sz="1400" dirty="0">
                <a:latin typeface="Courier New" pitchFamily="49" charset="0"/>
              </a:rPr>
              <a:t> 68 06 40 00 	</a:t>
            </a:r>
            <a:r>
              <a:rPr lang="nl-NL" sz="1400" dirty="0" err="1">
                <a:latin typeface="Courier New" pitchFamily="49" charset="0"/>
              </a:rPr>
              <a:t>jmpq</a:t>
            </a:r>
            <a:r>
              <a:rPr lang="nl-NL" sz="1400" dirty="0">
                <a:latin typeface="Courier New" pitchFamily="49" charset="0"/>
              </a:rPr>
              <a:t>   *0x400668(,%rdi,8)</a:t>
            </a:r>
            <a:endParaRPr lang="en-US" sz="1400" b="1" dirty="0">
              <a:latin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6454872" y="2412928"/>
            <a:ext cx="2993928" cy="1473272"/>
            <a:chOff x="4549872" y="1869110"/>
            <a:chExt cx="2993928" cy="1473272"/>
          </a:xfrm>
        </p:grpSpPr>
        <p:sp>
          <p:nvSpPr>
            <p:cNvPr id="9" name="Rectangle 8"/>
            <p:cNvSpPr/>
            <p:nvPr/>
          </p:nvSpPr>
          <p:spPr bwMode="auto">
            <a:xfrm>
              <a:off x="4549872" y="3113782"/>
              <a:ext cx="838200" cy="228600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6172200" y="1869110"/>
              <a:ext cx="1371600" cy="437328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en-US" sz="2000" dirty="0">
                  <a:latin typeface="Courier New" pitchFamily="49" charset="0"/>
                </a:rPr>
                <a:t>0x40055c</a:t>
              </a:r>
              <a:endParaRPr lang="en-US" sz="2000" dirty="0">
                <a:latin typeface="Times New Roman" pitchFamily="18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553200" y="2030260"/>
            <a:ext cx="2187879" cy="2075396"/>
            <a:chOff x="5029200" y="1486442"/>
            <a:chExt cx="2187879" cy="2075396"/>
          </a:xfrm>
        </p:grpSpPr>
        <p:sp>
          <p:nvSpPr>
            <p:cNvPr id="7" name="Rectangle 6"/>
            <p:cNvSpPr/>
            <p:nvPr/>
          </p:nvSpPr>
          <p:spPr bwMode="auto">
            <a:xfrm>
              <a:off x="5845479" y="1486442"/>
              <a:ext cx="1371600" cy="386384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eaLnBrk="1" hangingPunct="1"/>
              <a:r>
                <a:rPr lang="nl-NL" sz="2000" dirty="0">
                  <a:latin typeface="Courier New" pitchFamily="49" charset="0"/>
                </a:rPr>
                <a:t>0x400668</a:t>
              </a:r>
              <a:endParaRPr lang="en-US" sz="2000" dirty="0">
                <a:latin typeface="Courier New"/>
                <a:cs typeface="Courier New"/>
              </a:endParaRPr>
            </a:p>
          </p:txBody>
        </p:sp>
        <p:sp>
          <p:nvSpPr>
            <p:cNvPr id="10" name="Rectangle 9"/>
            <p:cNvSpPr/>
            <p:nvPr/>
          </p:nvSpPr>
          <p:spPr bwMode="auto">
            <a:xfrm>
              <a:off x="5029200" y="3342382"/>
              <a:ext cx="963564" cy="219456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latin typeface="Times New Roman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590800" y="4876801"/>
            <a:ext cx="76354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Note: these are hex values (memory addresses for instructions)</a:t>
            </a:r>
          </a:p>
          <a:p>
            <a:r>
              <a:rPr lang="en-US" dirty="0" err="1">
                <a:latin typeface="Calibri" pitchFamily="34" charset="0"/>
              </a:rPr>
              <a:t>objdump</a:t>
            </a:r>
            <a:r>
              <a:rPr lang="en-US" dirty="0">
                <a:latin typeface="Calibri" pitchFamily="34" charset="0"/>
              </a:rPr>
              <a:t> does not put 0x in front of instruction addresses when it disassembles</a:t>
            </a:r>
          </a:p>
        </p:txBody>
      </p:sp>
      <p:cxnSp>
        <p:nvCxnSpPr>
          <p:cNvPr id="6" name="Straight Arrow Connector 5"/>
          <p:cNvCxnSpPr/>
          <p:nvPr/>
        </p:nvCxnSpPr>
        <p:spPr bwMode="auto">
          <a:xfrm flipH="1" flipV="1">
            <a:off x="3048000" y="3886202"/>
            <a:ext cx="1066800" cy="99059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4876800" y="3886200"/>
            <a:ext cx="1578072" cy="9906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1842916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code: Jump Table</a:t>
            </a:r>
          </a:p>
        </p:txBody>
      </p:sp>
      <p:sp>
        <p:nvSpPr>
          <p:cNvPr id="69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20876" y="760956"/>
            <a:ext cx="8518525" cy="5334000"/>
          </a:xfrm>
        </p:spPr>
        <p:txBody>
          <a:bodyPr/>
          <a:lstStyle/>
          <a:p>
            <a:r>
              <a:rPr lang="en-US" sz="2400" dirty="0"/>
              <a:t>Jump table</a:t>
            </a:r>
          </a:p>
          <a:p>
            <a:pPr lvl="1"/>
            <a:r>
              <a:rPr lang="en-US" sz="2000" dirty="0"/>
              <a:t>Doesn’t show up in disassembled code</a:t>
            </a:r>
          </a:p>
          <a:p>
            <a:pPr lvl="1"/>
            <a:r>
              <a:rPr lang="en-US" sz="2000" dirty="0"/>
              <a:t>Can inspect using GDB: examine data starting at address </a:t>
            </a:r>
            <a:r>
              <a:rPr lang="nl-NL" b="1" dirty="0">
                <a:latin typeface="Courier New" pitchFamily="49" charset="0"/>
              </a:rPr>
              <a:t>0x400668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 err="1">
                <a:latin typeface="Courier New" pitchFamily="49" charset="0"/>
              </a:rPr>
              <a:t>gdb</a:t>
            </a:r>
            <a:r>
              <a:rPr lang="en-US" sz="2000" b="1" dirty="0">
                <a:latin typeface="Courier New" pitchFamily="49" charset="0"/>
              </a:rPr>
              <a:t> </a:t>
            </a:r>
            <a:r>
              <a:rPr lang="en-US" sz="2000" b="1" dirty="0" err="1">
                <a:latin typeface="Courier New" pitchFamily="49" charset="0"/>
              </a:rPr>
              <a:t>prog</a:t>
            </a:r>
            <a:endParaRPr lang="en-US" sz="2000" b="1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(</a:t>
            </a:r>
            <a:r>
              <a:rPr lang="en-US" sz="2000" b="1" dirty="0" err="1">
                <a:latin typeface="Courier New" pitchFamily="49" charset="0"/>
              </a:rPr>
              <a:t>gdb</a:t>
            </a:r>
            <a:r>
              <a:rPr lang="en-US" sz="2000" b="1" dirty="0">
                <a:latin typeface="Courier New" pitchFamily="49" charset="0"/>
              </a:rPr>
              <a:t>) x/7xg </a:t>
            </a:r>
            <a:r>
              <a:rPr lang="nl-NL" b="1" dirty="0">
                <a:latin typeface="Courier New" pitchFamily="49" charset="0"/>
              </a:rPr>
              <a:t>0x400668</a:t>
            </a:r>
            <a:endParaRPr lang="en-US" sz="2000" b="1" dirty="0">
              <a:latin typeface="Courier New" pitchFamily="49" charset="0"/>
            </a:endParaRPr>
          </a:p>
          <a:p>
            <a:pPr lvl="2"/>
            <a:r>
              <a:rPr lang="en-US" sz="1800" dirty="0"/>
              <a:t>E</a:t>
            </a:r>
            <a:r>
              <a:rPr lang="en-US" sz="1800" b="1" i="1" u="sng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amine </a:t>
            </a:r>
            <a:r>
              <a:rPr lang="en-US" sz="1800" b="1" u="sng" dirty="0">
                <a:solidFill>
                  <a:srgbClr val="FF0000"/>
                </a:solidFill>
              </a:rPr>
              <a:t>7</a:t>
            </a:r>
            <a:r>
              <a:rPr lang="en-US" sz="1800" dirty="0"/>
              <a:t> he</a:t>
            </a:r>
            <a:r>
              <a:rPr lang="en-US" sz="1800" b="1" i="1" u="sng" dirty="0">
                <a:solidFill>
                  <a:srgbClr val="FF0000"/>
                </a:solidFill>
              </a:rPr>
              <a:t>x</a:t>
            </a:r>
            <a:r>
              <a:rPr lang="en-US" sz="1800" dirty="0"/>
              <a:t>adecimal format “</a:t>
            </a:r>
            <a:r>
              <a:rPr lang="en-US" sz="1800" b="1" i="1" u="sng" dirty="0">
                <a:solidFill>
                  <a:srgbClr val="FF0000"/>
                </a:solidFill>
              </a:rPr>
              <a:t>g</a:t>
            </a:r>
            <a:r>
              <a:rPr lang="en-US" sz="1800" dirty="0"/>
              <a:t>iant words” (8-bytes each)</a:t>
            </a:r>
          </a:p>
          <a:p>
            <a:pPr lvl="2"/>
            <a:r>
              <a:rPr lang="en-US" sz="1800" dirty="0"/>
              <a:t>Use command “</a:t>
            </a:r>
            <a:r>
              <a:rPr lang="en-US" sz="1800" b="1" dirty="0">
                <a:latin typeface="Courier New" pitchFamily="49" charset="0"/>
              </a:rPr>
              <a:t>help x</a:t>
            </a:r>
            <a:r>
              <a:rPr lang="en-US" sz="1800" dirty="0"/>
              <a:t>” to get format documentation</a:t>
            </a:r>
            <a:endParaRPr lang="en-US" sz="1800" dirty="0">
              <a:latin typeface="Courier New" pitchFamily="49" charset="0"/>
            </a:endParaRPr>
          </a:p>
          <a:p>
            <a:pPr lvl="1">
              <a:buFontTx/>
              <a:buNone/>
            </a:pPr>
            <a:r>
              <a:rPr lang="nl-NL" sz="1800" b="1" dirty="0">
                <a:latin typeface="Courier New" pitchFamily="49" charset="0"/>
              </a:rPr>
              <a:t>0x400668</a:t>
            </a:r>
            <a:r>
              <a:rPr lang="en-US" sz="1800" b="1" dirty="0">
                <a:latin typeface="Courier New" pitchFamily="49" charset="0"/>
              </a:rPr>
              <a:t>: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	 	0x000000000040055c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0x0000000000400538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		0x0000000000400540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0x000000000040054a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0x000000000040055c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0x0000000000400553</a:t>
            </a:r>
          </a:p>
          <a:p>
            <a:pPr lvl="1">
              <a:buNone/>
            </a:pPr>
            <a:r>
              <a:rPr lang="en-US" sz="1800" b="1" dirty="0">
                <a:latin typeface="Courier New" pitchFamily="49" charset="0"/>
              </a:rPr>
              <a:t>   	0x0000000000400553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8462017" y="3934901"/>
            <a:ext cx="1998486" cy="502715"/>
            <a:chOff x="3229" y="864"/>
            <a:chExt cx="2099" cy="528"/>
          </a:xfrm>
        </p:grpSpPr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4320" y="864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0</a:t>
              </a:r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229" y="864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Targ_0:</a:t>
              </a:r>
            </a:p>
          </p:txBody>
        </p:sp>
      </p:grpSp>
      <p:grpSp>
        <p:nvGrpSpPr>
          <p:cNvPr id="7" name="Group 7"/>
          <p:cNvGrpSpPr>
            <a:grpSpLocks/>
          </p:cNvGrpSpPr>
          <p:nvPr/>
        </p:nvGrpSpPr>
        <p:grpSpPr bwMode="auto">
          <a:xfrm>
            <a:off x="8462017" y="4529019"/>
            <a:ext cx="1998486" cy="502715"/>
            <a:chOff x="3229" y="1488"/>
            <a:chExt cx="2099" cy="528"/>
          </a:xfrm>
        </p:grpSpPr>
        <p:sp>
          <p:nvSpPr>
            <p:cNvPr id="8" name="Rectangle 8"/>
            <p:cNvSpPr>
              <a:spLocks noChangeArrowheads="1"/>
            </p:cNvSpPr>
            <p:nvPr/>
          </p:nvSpPr>
          <p:spPr bwMode="auto">
            <a:xfrm>
              <a:off x="4320" y="1488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1</a:t>
              </a:r>
            </a:p>
          </p:txBody>
        </p:sp>
        <p:sp>
          <p:nvSpPr>
            <p:cNvPr id="9" name="Rectangle 9"/>
            <p:cNvSpPr>
              <a:spLocks noChangeArrowheads="1"/>
            </p:cNvSpPr>
            <p:nvPr/>
          </p:nvSpPr>
          <p:spPr bwMode="auto">
            <a:xfrm>
              <a:off x="3229" y="1488"/>
              <a:ext cx="1099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Targ_1:</a:t>
              </a:r>
            </a:p>
          </p:txBody>
        </p:sp>
      </p:grp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8193523" y="5651324"/>
            <a:ext cx="2247939" cy="502715"/>
            <a:chOff x="2947" y="3456"/>
            <a:chExt cx="2361" cy="528"/>
          </a:xfrm>
        </p:grpSpPr>
        <p:sp>
          <p:nvSpPr>
            <p:cNvPr id="11" name="Rectangle 14"/>
            <p:cNvSpPr>
              <a:spLocks noChangeArrowheads="1"/>
            </p:cNvSpPr>
            <p:nvPr/>
          </p:nvSpPr>
          <p:spPr bwMode="auto">
            <a:xfrm>
              <a:off x="4300" y="3456"/>
              <a:ext cx="1008" cy="528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eaLnBrk="0" hangingPunct="0"/>
              <a:r>
                <a:rPr lang="en-US" sz="1600" b="1" dirty="0">
                  <a:latin typeface="Helvetica" pitchFamily="34" charset="0"/>
                </a:rPr>
                <a:t>Code </a:t>
              </a:r>
              <a:r>
                <a:rPr lang="en-US" sz="1600" b="1" dirty="0" err="1">
                  <a:latin typeface="Helvetica" pitchFamily="34" charset="0"/>
                </a:rPr>
                <a:t>Blk</a:t>
              </a:r>
              <a:endParaRPr lang="en-US" sz="1600" b="1" dirty="0">
                <a:latin typeface="Helvetica" pitchFamily="34" charset="0"/>
              </a:endParaRPr>
            </a:p>
            <a:p>
              <a:pPr algn="ctr" eaLnBrk="0" hangingPunct="0"/>
              <a:r>
                <a:rPr lang="en-US" sz="1600" b="1" i="1" dirty="0">
                  <a:latin typeface="Helvetica" pitchFamily="34" charset="0"/>
                </a:rPr>
                <a:t>n</a:t>
              </a:r>
              <a:r>
                <a:rPr lang="en-US" sz="1600" b="1" dirty="0">
                  <a:latin typeface="Helvetica" pitchFamily="34" charset="0"/>
                </a:rPr>
                <a:t>–1</a:t>
              </a:r>
            </a:p>
          </p:txBody>
        </p:sp>
        <p:sp>
          <p:nvSpPr>
            <p:cNvPr id="12" name="Rectangle 15"/>
            <p:cNvSpPr>
              <a:spLocks noChangeArrowheads="1"/>
            </p:cNvSpPr>
            <p:nvPr/>
          </p:nvSpPr>
          <p:spPr bwMode="auto">
            <a:xfrm>
              <a:off x="2947" y="3456"/>
              <a:ext cx="1361" cy="35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sz="1600" b="1" dirty="0">
                  <a:latin typeface="Courier New" pitchFamily="49" charset="0"/>
                </a:rPr>
                <a:t>Targ_</a:t>
              </a:r>
              <a:r>
                <a:rPr lang="en-US" sz="1600" b="1" i="1" dirty="0">
                  <a:latin typeface="Courier New" pitchFamily="49" charset="0"/>
                </a:rPr>
                <a:t>n</a:t>
              </a:r>
              <a:r>
                <a:rPr lang="en-US" sz="1600" b="1" dirty="0">
                  <a:latin typeface="Courier New" pitchFamily="49" charset="0"/>
                </a:rPr>
                <a:t>-1:</a:t>
              </a:r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9500772" y="5141099"/>
            <a:ext cx="959730" cy="358008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6363329" y="3775351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Targ_0</a:t>
            </a:r>
          </a:p>
        </p:txBody>
      </p:sp>
      <p:sp>
        <p:nvSpPr>
          <p:cNvPr id="15" name="Rectangle 19"/>
          <p:cNvSpPr>
            <a:spLocks noChangeArrowheads="1"/>
          </p:cNvSpPr>
          <p:nvPr/>
        </p:nvSpPr>
        <p:spPr bwMode="auto">
          <a:xfrm>
            <a:off x="6363329" y="4003858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Targ_1</a:t>
            </a:r>
          </a:p>
        </p:txBody>
      </p:sp>
      <p:sp>
        <p:nvSpPr>
          <p:cNvPr id="16" name="Rectangle 20"/>
          <p:cNvSpPr>
            <a:spLocks noChangeArrowheads="1"/>
          </p:cNvSpPr>
          <p:nvPr/>
        </p:nvSpPr>
        <p:spPr bwMode="auto">
          <a:xfrm>
            <a:off x="6363329" y="4232365"/>
            <a:ext cx="1514497" cy="22850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Targ_2</a:t>
            </a:r>
          </a:p>
        </p:txBody>
      </p:sp>
      <p:sp>
        <p:nvSpPr>
          <p:cNvPr id="17" name="Rectangle 21"/>
          <p:cNvSpPr>
            <a:spLocks noChangeArrowheads="1"/>
          </p:cNvSpPr>
          <p:nvPr/>
        </p:nvSpPr>
        <p:spPr bwMode="auto">
          <a:xfrm>
            <a:off x="6363328" y="5009289"/>
            <a:ext cx="1514499" cy="32919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600" b="1" dirty="0">
                <a:latin typeface="Courier New" pitchFamily="49" charset="0"/>
              </a:rPr>
              <a:t>Targ_</a:t>
            </a:r>
            <a:r>
              <a:rPr lang="en-US" sz="1600" b="1" i="1" dirty="0">
                <a:latin typeface="Courier New" pitchFamily="49" charset="0"/>
              </a:rPr>
              <a:t>n</a:t>
            </a:r>
            <a:r>
              <a:rPr lang="en-US" sz="1600" b="1" dirty="0">
                <a:latin typeface="Courier New" pitchFamily="49" charset="0"/>
              </a:rPr>
              <a:t>-1</a:t>
            </a:r>
          </a:p>
        </p:txBody>
      </p:sp>
      <p:sp>
        <p:nvSpPr>
          <p:cNvPr id="18" name="Rectangle 22"/>
          <p:cNvSpPr>
            <a:spLocks noChangeArrowheads="1"/>
          </p:cNvSpPr>
          <p:nvPr/>
        </p:nvSpPr>
        <p:spPr bwMode="auto">
          <a:xfrm>
            <a:off x="6363328" y="4460872"/>
            <a:ext cx="1514498" cy="548417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  <a:p>
            <a:pPr algn="ctr" eaLnBrk="0" hangingPunct="0"/>
            <a:r>
              <a:rPr lang="en-US" sz="1200" b="1" dirty="0">
                <a:latin typeface="Courier New" pitchFamily="49" charset="0"/>
              </a:rPr>
              <a:t>•</a:t>
            </a:r>
          </a:p>
        </p:txBody>
      </p:sp>
      <p:sp>
        <p:nvSpPr>
          <p:cNvPr id="19" name="Rectangle 23"/>
          <p:cNvSpPr>
            <a:spLocks noChangeArrowheads="1"/>
          </p:cNvSpPr>
          <p:nvPr/>
        </p:nvSpPr>
        <p:spPr bwMode="auto">
          <a:xfrm>
            <a:off x="5638801" y="3627933"/>
            <a:ext cx="800727" cy="33895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err="1">
                <a:latin typeface="Courier New" pitchFamily="49" charset="0"/>
              </a:rPr>
              <a:t>jtab</a:t>
            </a:r>
            <a:r>
              <a:rPr lang="en-US" sz="1600" b="1" dirty="0">
                <a:latin typeface="Courier New" pitchFamily="49" charset="0"/>
              </a:rPr>
              <a:t>:</a:t>
            </a:r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6210927" y="3427956"/>
            <a:ext cx="1403186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table</a:t>
            </a:r>
          </a:p>
        </p:txBody>
      </p:sp>
      <p:sp>
        <p:nvSpPr>
          <p:cNvPr id="21" name="Rectangle 29"/>
          <p:cNvSpPr>
            <a:spLocks noChangeArrowheads="1"/>
          </p:cNvSpPr>
          <p:nvPr/>
        </p:nvSpPr>
        <p:spPr bwMode="auto">
          <a:xfrm>
            <a:off x="8957670" y="3580356"/>
            <a:ext cx="1634131" cy="369332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/>
            <a:r>
              <a:rPr lang="en-US" b="1" dirty="0">
                <a:latin typeface="Helvetica" pitchFamily="34" charset="0"/>
              </a:rPr>
              <a:t>Jump targets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451189" y="6183868"/>
            <a:ext cx="6353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How can you see the code for each one of the target code blocks?</a:t>
            </a:r>
          </a:p>
        </p:txBody>
      </p:sp>
    </p:spTree>
    <p:extLst>
      <p:ext uri="{BB962C8B-B14F-4D97-AF65-F5344CB8AC3E}">
        <p14:creationId xmlns:p14="http://schemas.microsoft.com/office/powerpoint/2010/main" val="2834323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619024" y="4076376"/>
            <a:ext cx="2860368" cy="2551980"/>
          </a:xfrm>
          <a:prstGeom prst="rect">
            <a:avLst/>
          </a:prstGeom>
          <a:solidFill>
            <a:schemeClr val="accent3">
              <a:lumMod val="85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.section   .</a:t>
            </a:r>
            <a:r>
              <a:rPr lang="en-US" sz="1600" dirty="0" err="1">
                <a:latin typeface="Courier New" pitchFamily="49" charset="0"/>
              </a:rPr>
              <a:t>rodata</a:t>
            </a:r>
            <a:endParaRPr lang="en-US" sz="1600" dirty="0">
              <a:latin typeface="Courier New" pitchFamily="49" charset="0"/>
            </a:endParaRP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.align 8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.L4: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.L8	# x = 0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.L3	# x = 1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.L5	# x = 2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.L9	# x = 3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.L8	# x = 4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.L7	# x = 5</a:t>
            </a:r>
          </a:p>
          <a:p>
            <a:pPr>
              <a:tabLst>
                <a:tab pos="228600" algn="l"/>
                <a:tab pos="1663700" algn="l"/>
                <a:tab pos="2463800" algn="l"/>
              </a:tabLst>
            </a:pPr>
            <a:r>
              <a:rPr lang="en-US" sz="1600" dirty="0">
                <a:latin typeface="Courier New" pitchFamily="49" charset="0"/>
              </a:rPr>
              <a:t>	.quad   .L7	# x = 6</a:t>
            </a:r>
          </a:p>
        </p:txBody>
      </p:sp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19980" cy="533400"/>
          </a:xfrm>
        </p:spPr>
        <p:txBody>
          <a:bodyPr/>
          <a:lstStyle/>
          <a:p>
            <a:r>
              <a:rPr lang="en-US" dirty="0"/>
              <a:t>Object code: Disassemble targets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962401" y="484114"/>
            <a:ext cx="6705599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400538: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40053b: 48 0f af c2      imul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40053f: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400540: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400543: 48 99            cqto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400545: 48 f7 f9         idiv %rcx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400548: eb 05            jmp  40054f &lt;switch_eg+0x27&gt;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40054a: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40054f: 48 01 c8         add  %rcx,%rax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400552: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400553: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400558: 48 29 d0         sub 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40055b: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40055c: b8 02 00 00 00   mov  $0x2,%eax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400561: c3               retq   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54259"/>
            <a:ext cx="121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0x400538</a:t>
            </a:r>
          </a:p>
          <a:p>
            <a:r>
              <a:rPr lang="en-US" sz="1600" dirty="0">
                <a:latin typeface="Courier New" pitchFamily="49" charset="0"/>
              </a:rPr>
              <a:t>0x400540</a:t>
            </a:r>
          </a:p>
          <a:p>
            <a:r>
              <a:rPr lang="en-US" sz="1600" dirty="0">
                <a:latin typeface="Courier New" pitchFamily="49" charset="0"/>
              </a:rPr>
              <a:t>0x40054a</a:t>
            </a:r>
          </a:p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007852" y="1676400"/>
            <a:ext cx="954548" cy="1981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996382" y="762001"/>
            <a:ext cx="1042219" cy="107827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996382" y="1454259"/>
            <a:ext cx="1042219" cy="65394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96382" y="2362200"/>
            <a:ext cx="1042219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007852" y="2660542"/>
            <a:ext cx="1030748" cy="114945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96382" y="2819400"/>
            <a:ext cx="1042219" cy="3048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996382" y="3124200"/>
            <a:ext cx="966019" cy="76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4953000" y="5029201"/>
            <a:ext cx="5032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/>
                <a:cs typeface="Courier New"/>
              </a:rPr>
              <a:t>linux</a:t>
            </a:r>
            <a:r>
              <a:rPr lang="en-US" dirty="0">
                <a:latin typeface="Courier New"/>
                <a:cs typeface="Courier New"/>
              </a:rPr>
              <a:t>&gt; </a:t>
            </a:r>
            <a:r>
              <a:rPr lang="en-US" dirty="0" err="1">
                <a:latin typeface="Courier New"/>
                <a:cs typeface="Courier New"/>
              </a:rPr>
              <a:t>gdb</a:t>
            </a:r>
            <a:r>
              <a:rPr lang="en-US" dirty="0">
                <a:latin typeface="Courier New"/>
                <a:cs typeface="Courier New"/>
              </a:rPr>
              <a:t> </a:t>
            </a:r>
            <a:r>
              <a:rPr lang="en-US" dirty="0" err="1">
                <a:latin typeface="Courier New"/>
                <a:cs typeface="Courier New"/>
              </a:rPr>
              <a:t>prog</a:t>
            </a:r>
            <a:endParaRPr lang="en-US" dirty="0">
              <a:latin typeface="Courier New"/>
              <a:cs typeface="Courier New"/>
            </a:endParaRPr>
          </a:p>
          <a:p>
            <a:r>
              <a:rPr lang="en-US" dirty="0">
                <a:latin typeface="Courier New"/>
                <a:cs typeface="Courier New"/>
              </a:rPr>
              <a:t>(</a:t>
            </a:r>
            <a:r>
              <a:rPr lang="en-US" dirty="0" err="1">
                <a:latin typeface="Courier New"/>
                <a:cs typeface="Courier New"/>
              </a:rPr>
              <a:t>gdb</a:t>
            </a:r>
            <a:r>
              <a:rPr lang="en-US" dirty="0">
                <a:latin typeface="Courier New"/>
                <a:cs typeface="Courier New"/>
              </a:rPr>
              <a:t>) disassemble 0x</a:t>
            </a:r>
            <a:r>
              <a:rPr lang="ro-RO" dirty="0">
                <a:latin typeface="Courier New" pitchFamily="49" charset="0"/>
              </a:rPr>
              <a:t>400538,</a:t>
            </a:r>
            <a:r>
              <a:rPr lang="en-US" dirty="0">
                <a:latin typeface="Courier New" pitchFamily="49" charset="0"/>
              </a:rPr>
              <a:t>0x</a:t>
            </a:r>
            <a:r>
              <a:rPr lang="ro-RO" dirty="0">
                <a:latin typeface="Courier New" pitchFamily="49" charset="0"/>
              </a:rPr>
              <a:t>400562</a:t>
            </a:r>
            <a:endParaRPr lang="en-US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79994165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229" name="Rectangle 5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19980" cy="533400"/>
          </a:xfrm>
        </p:spPr>
        <p:txBody>
          <a:bodyPr/>
          <a:lstStyle/>
          <a:p>
            <a:r>
              <a:rPr lang="en-US" dirty="0"/>
              <a:t>Object code: Disassemble targets</a:t>
            </a:r>
          </a:p>
        </p:txBody>
      </p:sp>
      <p:sp>
        <p:nvSpPr>
          <p:cNvPr id="692228" name="Rectangle 4"/>
          <p:cNvSpPr>
            <a:spLocks noChangeArrowheads="1"/>
          </p:cNvSpPr>
          <p:nvPr/>
        </p:nvSpPr>
        <p:spPr bwMode="auto">
          <a:xfrm>
            <a:off x="3962401" y="484114"/>
            <a:ext cx="6705599" cy="37830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400538: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40053b: 48 0f af c2      imul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40053f: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400540: 48 89 f0         mov  %rsi,%rax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400543: 48 99            cqto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400545: 48 f7 f9         idiv %rcx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400548: eb 05            jmp  40054f &lt;switch_eg+0x27&gt;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40054a: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40054f: 48 01 c8         add  %rcx,%rax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400552: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400553: b8 01 00 00 00   mov  $0x1,%eax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400558: 48 29 d0         sub  %rdx,%rax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40055b: c3               retq   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40055c: b8 02 00 00 00   mov  $0x2,%eax</a:t>
            </a:r>
          </a:p>
          <a:p>
            <a:pPr>
              <a:tabLst>
                <a:tab pos="1257300" algn="l"/>
                <a:tab pos="3492500" algn="l"/>
                <a:tab pos="5664200" algn="l"/>
              </a:tabLst>
            </a:pPr>
            <a:r>
              <a:rPr lang="ro-RO" sz="1600" dirty="0">
                <a:latin typeface="Courier New" pitchFamily="49" charset="0"/>
              </a:rPr>
              <a:t>400561: c3               retq   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905000" y="1454259"/>
            <a:ext cx="1219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0x400538</a:t>
            </a:r>
          </a:p>
          <a:p>
            <a:r>
              <a:rPr lang="en-US" sz="1600" dirty="0">
                <a:latin typeface="Courier New" pitchFamily="49" charset="0"/>
              </a:rPr>
              <a:t>0x400540</a:t>
            </a:r>
          </a:p>
          <a:p>
            <a:r>
              <a:rPr lang="en-US" sz="1600" dirty="0">
                <a:latin typeface="Courier New" pitchFamily="49" charset="0"/>
              </a:rPr>
              <a:t>0x40054a</a:t>
            </a:r>
          </a:p>
          <a:p>
            <a:r>
              <a:rPr lang="en-US" sz="1600" dirty="0">
                <a:latin typeface="Courier New" pitchFamily="49" charset="0"/>
              </a:rPr>
              <a:t>0x40055c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  <a:p>
            <a:r>
              <a:rPr lang="en-US" sz="1600" dirty="0">
                <a:latin typeface="Courier New" pitchFamily="49" charset="0"/>
              </a:rPr>
              <a:t>0x400553</a:t>
            </a:r>
          </a:p>
        </p:txBody>
      </p:sp>
      <p:cxnSp>
        <p:nvCxnSpPr>
          <p:cNvPr id="12" name="Straight Arrow Connector 11"/>
          <p:cNvCxnSpPr/>
          <p:nvPr/>
        </p:nvCxnSpPr>
        <p:spPr bwMode="auto">
          <a:xfrm>
            <a:off x="3007852" y="1676400"/>
            <a:ext cx="954548" cy="1981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2996382" y="762001"/>
            <a:ext cx="1042219" cy="107827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V="1">
            <a:off x="2996382" y="1454259"/>
            <a:ext cx="1042219" cy="65394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8" name="Straight Arrow Connector 17"/>
          <p:cNvCxnSpPr/>
          <p:nvPr/>
        </p:nvCxnSpPr>
        <p:spPr bwMode="auto">
          <a:xfrm>
            <a:off x="2996382" y="2362200"/>
            <a:ext cx="1042219" cy="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3007852" y="2660542"/>
            <a:ext cx="1030748" cy="1149459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2" name="Straight Arrow Connector 21"/>
          <p:cNvCxnSpPr/>
          <p:nvPr/>
        </p:nvCxnSpPr>
        <p:spPr bwMode="auto">
          <a:xfrm>
            <a:off x="2996382" y="2819400"/>
            <a:ext cx="1042219" cy="3048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24" name="Straight Arrow Connector 23"/>
          <p:cNvCxnSpPr/>
          <p:nvPr/>
        </p:nvCxnSpPr>
        <p:spPr bwMode="auto">
          <a:xfrm>
            <a:off x="2996382" y="3124200"/>
            <a:ext cx="966019" cy="76200"/>
          </a:xfrm>
          <a:prstGeom prst="straightConnector1">
            <a:avLst/>
          </a:prstGeom>
          <a:solidFill>
            <a:schemeClr val="accent1"/>
          </a:solidFill>
          <a:ln w="57150" cap="sq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6019800" y="4331114"/>
            <a:ext cx="3657600" cy="2028761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......</a:t>
            </a:r>
          </a:p>
          <a:p>
            <a:pPr eaLnBrk="0" hangingPunct="0"/>
            <a:endParaRPr lang="en-US" sz="1400" b="1" dirty="0">
              <a:latin typeface="Courier New" pitchFamily="49" charset="0"/>
            </a:endParaRP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case 5:	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6:	/* .L7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-= 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default:	/* .L8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2;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}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2208577" y="4322152"/>
            <a:ext cx="3657600" cy="2459648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r>
              <a:rPr lang="en-US" sz="1400" dirty="0">
                <a:latin typeface="Courier New" pitchFamily="49" charset="0"/>
              </a:rPr>
              <a:t>long w = 1;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switch(x) {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1:	/* .L3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y * x;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2:	/* .L5 */ 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= y/z;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/* fall through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case 3:	/* .L9 */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w += z;</a:t>
            </a:r>
          </a:p>
          <a:p>
            <a:pPr eaLnBrk="0" hangingPunct="0"/>
            <a:r>
              <a:rPr lang="en-US" sz="1400" b="1" dirty="0">
                <a:latin typeface="Courier New" pitchFamily="49" charset="0"/>
              </a:rPr>
              <a:t>      break;</a:t>
            </a:r>
          </a:p>
        </p:txBody>
      </p:sp>
    </p:spTree>
    <p:extLst>
      <p:ext uri="{BB962C8B-B14F-4D97-AF65-F5344CB8AC3E}">
        <p14:creationId xmlns:p14="http://schemas.microsoft.com/office/powerpoint/2010/main" val="5852241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1763" y="0"/>
            <a:ext cx="7591425" cy="762000"/>
          </a:xfrm>
        </p:spPr>
        <p:txBody>
          <a:bodyPr/>
          <a:lstStyle/>
          <a:p>
            <a:r>
              <a:rPr lang="en-US" dirty="0"/>
              <a:t>Object code: Memory View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1468" y="78812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79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pSp>
        <p:nvGrpSpPr>
          <p:cNvPr id="10" name="Group 9"/>
          <p:cNvGrpSpPr/>
          <p:nvPr/>
        </p:nvGrpSpPr>
        <p:grpSpPr>
          <a:xfrm>
            <a:off x="1764268" y="1447800"/>
            <a:ext cx="369332" cy="4419600"/>
            <a:chOff x="240268" y="1447800"/>
            <a:chExt cx="369332" cy="4419600"/>
          </a:xfrm>
        </p:grpSpPr>
        <p:cxnSp>
          <p:nvCxnSpPr>
            <p:cNvPr id="5" name="Straight Arrow Connector 4"/>
            <p:cNvCxnSpPr/>
            <p:nvPr/>
          </p:nvCxnSpPr>
          <p:spPr bwMode="auto">
            <a:xfrm>
              <a:off x="609600" y="1447800"/>
              <a:ext cx="0" cy="4419600"/>
            </a:xfrm>
            <a:prstGeom prst="straightConnector1">
              <a:avLst/>
            </a:prstGeom>
            <a:noFill/>
            <a:ln w="25400" cap="flat" cmpd="sng" algn="ctr">
              <a:solidFill>
                <a:srgbClr val="8000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" name="TextBox 5"/>
            <p:cNvSpPr txBox="1"/>
            <p:nvPr/>
          </p:nvSpPr>
          <p:spPr>
            <a:xfrm rot="5400000">
              <a:off x="-1784866" y="3472934"/>
              <a:ext cx="4419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800000"/>
                  </a:solidFill>
                  <a:latin typeface="Calibri" pitchFamily="34" charset="0"/>
                </a:rPr>
                <a:t>increasing memory addresses</a:t>
              </a:r>
            </a:p>
          </p:txBody>
        </p:sp>
      </p:grpSp>
      <p:sp>
        <p:nvSpPr>
          <p:cNvPr id="3" name="Right Brace 2"/>
          <p:cNvSpPr/>
          <p:nvPr/>
        </p:nvSpPr>
        <p:spPr bwMode="auto">
          <a:xfrm>
            <a:off x="9713456" y="4114800"/>
            <a:ext cx="356613" cy="2590800"/>
          </a:xfrm>
          <a:prstGeom prst="rightBrace">
            <a:avLst>
              <a:gd name="adj1" fmla="val 8333"/>
              <a:gd name="adj2" fmla="val 4957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 rot="5400000">
            <a:off x="9416534" y="5225534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Jump table</a:t>
            </a:r>
          </a:p>
        </p:txBody>
      </p:sp>
      <p:sp>
        <p:nvSpPr>
          <p:cNvPr id="8" name="Right Brace 7"/>
          <p:cNvSpPr/>
          <p:nvPr/>
        </p:nvSpPr>
        <p:spPr bwMode="auto">
          <a:xfrm>
            <a:off x="9687549" y="1524000"/>
            <a:ext cx="356613" cy="2209800"/>
          </a:xfrm>
          <a:prstGeom prst="rightBrace">
            <a:avLst>
              <a:gd name="adj1" fmla="val 8333"/>
              <a:gd name="adj2" fmla="val 49574"/>
            </a:avLst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 rot="5400000">
            <a:off x="9330441" y="2422147"/>
            <a:ext cx="179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Case code blocks</a:t>
            </a: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220843" y="78408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pitchFamily="49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Default Code Block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ef.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/>
                          <a:cs typeface="Courier New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2220843" y="788126"/>
          <a:ext cx="7418668" cy="591747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5807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5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06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NL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0x400528: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 err="1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switch_eg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. .</a:t>
                      </a:r>
                      <a:endParaRPr lang="is-I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0x400538: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1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E0F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400540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400548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2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F1C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400550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C7C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400558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Code Block 5,6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Default Code Block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400560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d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ef. </a:t>
                      </a: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c</a:t>
                      </a:r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.b.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66FF"/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US" b="0" dirty="0"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 . 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.</a:t>
                      </a:r>
                      <a:r>
                        <a:rPr lang="en-US" b="0" baseline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 . .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400668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705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400670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0x400538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35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400678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0x400540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400680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0x40054a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4469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400688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0x40055c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2291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400690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87383">
                <a:tc>
                  <a:txBody>
                    <a:bodyPr/>
                    <a:lstStyle/>
                    <a:p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</a:t>
                      </a:r>
                      <a:r>
                        <a:rPr lang="ro-RO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400698</a:t>
                      </a:r>
                      <a:r>
                        <a:rPr lang="is-IS" sz="1800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:</a:t>
                      </a:r>
                      <a:endParaRPr lang="en-US" b="0" dirty="0">
                        <a:solidFill>
                          <a:srgbClr val="000000"/>
                        </a:solidFill>
                        <a:latin typeface="Courier New" charset="0"/>
                        <a:ea typeface="Courier New" charset="0"/>
                        <a:cs typeface="Courier New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r>
                        <a:rPr lang="is-IS" b="0" dirty="0">
                          <a:solidFill>
                            <a:srgbClr val="000000"/>
                          </a:solidFill>
                          <a:latin typeface="Courier New" charset="0"/>
                          <a:ea typeface="Courier New" charset="0"/>
                          <a:cs typeface="Courier New" charset="0"/>
                        </a:rPr>
                        <a:t>0x400553</a:t>
                      </a:r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13" name="Freeform 12"/>
          <p:cNvSpPr/>
          <p:nvPr/>
        </p:nvSpPr>
        <p:spPr>
          <a:xfrm>
            <a:off x="5102087" y="3429000"/>
            <a:ext cx="1255643" cy="944217"/>
          </a:xfrm>
          <a:custGeom>
            <a:avLst/>
            <a:gdLst>
              <a:gd name="connsiteX0" fmla="*/ 0 w 1369391"/>
              <a:gd name="connsiteY0" fmla="*/ 1126434 h 1126434"/>
              <a:gd name="connsiteX1" fmla="*/ 1071217 w 1369391"/>
              <a:gd name="connsiteY1" fmla="*/ 673652 h 1126434"/>
              <a:gd name="connsiteX2" fmla="*/ 1369391 w 1369391"/>
              <a:gd name="connsiteY2" fmla="*/ 0 h 112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391" h="1126434">
                <a:moveTo>
                  <a:pt x="0" y="1126434"/>
                </a:moveTo>
                <a:cubicBezTo>
                  <a:pt x="421492" y="993912"/>
                  <a:pt x="842985" y="861391"/>
                  <a:pt x="1071217" y="673652"/>
                </a:cubicBezTo>
                <a:cubicBezTo>
                  <a:pt x="1299449" y="485913"/>
                  <a:pt x="1369391" y="0"/>
                  <a:pt x="1369391" y="0"/>
                </a:cubicBezTo>
              </a:path>
            </a:pathLst>
          </a:custGeom>
          <a:ln w="28575" cmpd="sng">
            <a:solidFill>
              <a:srgbClr val="800000"/>
            </a:solidFill>
            <a:headEnd type="none"/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2782552" y="1744871"/>
            <a:ext cx="1071622" cy="293756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2814578" y="2133601"/>
            <a:ext cx="1071622" cy="293756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6" name="Freeform 15"/>
          <p:cNvSpPr/>
          <p:nvPr/>
        </p:nvSpPr>
        <p:spPr>
          <a:xfrm rot="641435" flipH="1">
            <a:off x="5273486" y="2607549"/>
            <a:ext cx="1411762" cy="3006298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7" name="Freeform 16"/>
          <p:cNvSpPr/>
          <p:nvPr/>
        </p:nvSpPr>
        <p:spPr>
          <a:xfrm rot="856526" flipH="1">
            <a:off x="5425318" y="3020896"/>
            <a:ext cx="1454545" cy="3388085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8" name="Freeform 17"/>
          <p:cNvSpPr/>
          <p:nvPr/>
        </p:nvSpPr>
        <p:spPr>
          <a:xfrm rot="754628" flipH="1">
            <a:off x="5406101" y="2907683"/>
            <a:ext cx="1569823" cy="3884101"/>
          </a:xfrm>
          <a:custGeom>
            <a:avLst/>
            <a:gdLst>
              <a:gd name="connsiteX0" fmla="*/ 1071622 w 1071622"/>
              <a:gd name="connsiteY0" fmla="*/ 2937565 h 2937565"/>
              <a:gd name="connsiteX1" fmla="*/ 405 w 1071622"/>
              <a:gd name="connsiteY1" fmla="*/ 982869 h 2937565"/>
              <a:gd name="connsiteX2" fmla="*/ 972231 w 1071622"/>
              <a:gd name="connsiteY2" fmla="*/ 0 h 2937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1622" h="2937565">
                <a:moveTo>
                  <a:pt x="1071622" y="2937565"/>
                </a:moveTo>
                <a:cubicBezTo>
                  <a:pt x="544296" y="2205014"/>
                  <a:pt x="16970" y="1472463"/>
                  <a:pt x="405" y="982869"/>
                </a:cubicBezTo>
                <a:cubicBezTo>
                  <a:pt x="-16160" y="493275"/>
                  <a:pt x="478035" y="246637"/>
                  <a:pt x="972231" y="0"/>
                </a:cubicBezTo>
              </a:path>
            </a:pathLst>
          </a:custGeom>
          <a:ln w="28575">
            <a:solidFill>
              <a:srgbClr val="800000"/>
            </a:solidFill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  <p:sp>
        <p:nvSpPr>
          <p:cNvPr id="19" name="Freeform 18"/>
          <p:cNvSpPr/>
          <p:nvPr/>
        </p:nvSpPr>
        <p:spPr>
          <a:xfrm>
            <a:off x="5030052" y="3429000"/>
            <a:ext cx="1446949" cy="2411897"/>
          </a:xfrm>
          <a:custGeom>
            <a:avLst/>
            <a:gdLst>
              <a:gd name="connsiteX0" fmla="*/ 0 w 1369391"/>
              <a:gd name="connsiteY0" fmla="*/ 1126434 h 1126434"/>
              <a:gd name="connsiteX1" fmla="*/ 1071217 w 1369391"/>
              <a:gd name="connsiteY1" fmla="*/ 673652 h 1126434"/>
              <a:gd name="connsiteX2" fmla="*/ 1369391 w 1369391"/>
              <a:gd name="connsiteY2" fmla="*/ 0 h 1126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69391" h="1126434">
                <a:moveTo>
                  <a:pt x="0" y="1126434"/>
                </a:moveTo>
                <a:cubicBezTo>
                  <a:pt x="421492" y="993912"/>
                  <a:pt x="842985" y="861391"/>
                  <a:pt x="1071217" y="673652"/>
                </a:cubicBezTo>
                <a:cubicBezTo>
                  <a:pt x="1299449" y="485913"/>
                  <a:pt x="1369391" y="0"/>
                  <a:pt x="1369391" y="0"/>
                </a:cubicBezTo>
              </a:path>
            </a:pathLst>
          </a:custGeom>
          <a:ln w="28575" cmpd="sng">
            <a:solidFill>
              <a:srgbClr val="800000"/>
            </a:solidFill>
            <a:headEnd type="none"/>
            <a:tailEnd type="triangle" w="lg" len="lg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400" b="1">
              <a:latin typeface="Arial Narrow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00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  <p:bldP spid="8" grpId="0" animBg="1"/>
      <p:bldP spid="9" grpId="0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707" name="Rectangle 1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Breaking with sequential execution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“Normal” execution follows instructions in listed (sequential) order</a:t>
            </a:r>
          </a:p>
          <a:p>
            <a:r>
              <a:rPr lang="en-US" sz="2400" dirty="0"/>
              <a:t>To move to a different location – jump</a:t>
            </a:r>
          </a:p>
          <a:p>
            <a:pPr lvl="1"/>
            <a:r>
              <a:rPr lang="en-US" sz="2000" dirty="0"/>
              <a:t>Jump to different part of code depending on condition codes</a:t>
            </a:r>
          </a:p>
          <a:p>
            <a:pPr lvl="1"/>
            <a:r>
              <a:rPr lang="en-US" sz="2000" dirty="0"/>
              <a:t>Destination of a jump – label: particular address at which we find code</a:t>
            </a:r>
          </a:p>
          <a:p>
            <a:pPr lvl="1"/>
            <a:r>
              <a:rPr lang="en-US" sz="2000" dirty="0"/>
              <a:t>Label addresses are determined when generating the object code</a:t>
            </a: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5105400" y="3561642"/>
            <a:ext cx="4572001" cy="202876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8(%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movq</a:t>
            </a:r>
            <a:r>
              <a:rPr lang="en-US" b="1" dirty="0">
                <a:latin typeface="Courier New" pitchFamily="49" charset="0"/>
              </a:rPr>
              <a:t> 16(%</a:t>
            </a:r>
            <a:r>
              <a:rPr lang="en-US" b="1" dirty="0" err="1">
                <a:latin typeface="Courier New" pitchFamily="49" charset="0"/>
              </a:rPr>
              <a:t>rsp</a:t>
            </a:r>
            <a:r>
              <a:rPr lang="en-US" b="1" dirty="0">
                <a:latin typeface="Courier New" pitchFamily="49" charset="0"/>
              </a:rPr>
              <a:t>),%</a:t>
            </a:r>
            <a:r>
              <a:rPr lang="en-US" b="1" dirty="0" err="1">
                <a:latin typeface="Courier New" pitchFamily="49" charset="0"/>
              </a:rPr>
              <a:t>rax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cmpq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b="1" dirty="0" err="1">
                <a:latin typeface="Courier New" pitchFamily="49" charset="0"/>
              </a:rPr>
              <a:t>rax</a:t>
            </a:r>
            <a:r>
              <a:rPr lang="en-US" b="1" dirty="0">
                <a:latin typeface="Courier New" pitchFamily="49" charset="0"/>
              </a:rPr>
              <a:t>,%</a:t>
            </a:r>
            <a:r>
              <a:rPr lang="en-US" b="1" dirty="0" err="1">
                <a:latin typeface="Courier New" pitchFamily="49" charset="0"/>
              </a:rPr>
              <a:t>rdx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jle</a:t>
            </a:r>
            <a:r>
              <a:rPr lang="en-US" b="1" dirty="0">
                <a:latin typeface="Courier New" pitchFamily="49" charset="0"/>
              </a:rPr>
              <a:t> .L9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movl</a:t>
            </a:r>
            <a:r>
              <a:rPr lang="en-US" b="1" dirty="0">
                <a:latin typeface="Courier New" pitchFamily="49" charset="0"/>
              </a:rPr>
              <a:t> %</a:t>
            </a:r>
            <a:r>
              <a:rPr lang="en-US" dirty="0" err="1">
                <a:latin typeface="Courier New" pitchFamily="49" charset="0"/>
              </a:rPr>
              <a:t>r</a:t>
            </a:r>
            <a:r>
              <a:rPr lang="en-US" b="1" dirty="0" err="1">
                <a:latin typeface="Courier New" pitchFamily="49" charset="0"/>
              </a:rPr>
              <a:t>dx</a:t>
            </a:r>
            <a:r>
              <a:rPr lang="en-US" b="1" dirty="0">
                <a:latin typeface="Courier New" pitchFamily="49" charset="0"/>
              </a:rPr>
              <a:t>,%</a:t>
            </a:r>
            <a:r>
              <a:rPr lang="en-US" dirty="0" err="1">
                <a:latin typeface="Courier New" pitchFamily="49" charset="0"/>
              </a:rPr>
              <a:t>r</a:t>
            </a:r>
            <a:r>
              <a:rPr lang="en-US" b="1" dirty="0" err="1">
                <a:latin typeface="Courier New" pitchFamily="49" charset="0"/>
              </a:rPr>
              <a:t>ax</a:t>
            </a:r>
            <a:endParaRPr lang="en-US" b="1" dirty="0">
              <a:latin typeface="Courier New" pitchFamily="49" charset="0"/>
            </a:endParaRPr>
          </a:p>
          <a:p>
            <a:pPr eaLnBrk="0" hangingPunct="0"/>
            <a:r>
              <a:rPr lang="en-US" b="1" dirty="0">
                <a:latin typeface="Courier New" pitchFamily="49" charset="0"/>
              </a:rPr>
              <a:t>.L9:</a:t>
            </a:r>
          </a:p>
          <a:p>
            <a:pPr eaLnBrk="0" hangingPunct="0"/>
            <a:r>
              <a:rPr lang="en-US" b="1" dirty="0">
                <a:latin typeface="Courier New" pitchFamily="49" charset="0"/>
              </a:rPr>
              <a:t>	</a:t>
            </a:r>
            <a:r>
              <a:rPr lang="is-IS" dirty="0">
                <a:latin typeface="Courier New" pitchFamily="49" charset="0"/>
              </a:rPr>
              <a:t>...</a:t>
            </a:r>
            <a:r>
              <a:rPr lang="is-IS" b="1" dirty="0">
                <a:latin typeface="Courier New" pitchFamily="49" charset="0"/>
              </a:rPr>
              <a:t>other instructions...</a:t>
            </a:r>
            <a:endParaRPr lang="en-US" b="1" dirty="0">
              <a:latin typeface="Courier New" pitchFamily="49" charset="0"/>
            </a:endParaRPr>
          </a:p>
        </p:txBody>
      </p:sp>
      <p:sp>
        <p:nvSpPr>
          <p:cNvPr id="15" name="Line Callout 1 14"/>
          <p:cNvSpPr/>
          <p:nvPr/>
        </p:nvSpPr>
        <p:spPr bwMode="auto">
          <a:xfrm flipH="1">
            <a:off x="8684795" y="4347422"/>
            <a:ext cx="2209800" cy="457200"/>
          </a:xfrm>
          <a:prstGeom prst="borderCallout1">
            <a:avLst>
              <a:gd name="adj1" fmla="val 50035"/>
              <a:gd name="adj2" fmla="val 101067"/>
              <a:gd name="adj3" fmla="val 52226"/>
              <a:gd name="adj4" fmla="val 169130"/>
            </a:avLst>
          </a:prstGeom>
          <a:solidFill>
            <a:srgbClr val="D6E0F5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Jump if </a:t>
            </a:r>
            <a:r>
              <a:rPr lang="en-US" sz="2000" dirty="0" err="1"/>
              <a:t>rdx</a:t>
            </a:r>
            <a:r>
              <a:rPr lang="en-US" sz="2000" dirty="0"/>
              <a:t> &lt;= </a:t>
            </a:r>
            <a:r>
              <a:rPr lang="en-US" sz="2000" dirty="0" err="1"/>
              <a:t>rax</a:t>
            </a:r>
            <a:endParaRPr lang="en-US" sz="2000" dirty="0"/>
          </a:p>
        </p:txBody>
      </p:sp>
      <p:sp>
        <p:nvSpPr>
          <p:cNvPr id="16" name="Line Callout 1 15"/>
          <p:cNvSpPr/>
          <p:nvPr/>
        </p:nvSpPr>
        <p:spPr bwMode="auto">
          <a:xfrm flipH="1">
            <a:off x="1981200" y="4704641"/>
            <a:ext cx="2286000" cy="457200"/>
          </a:xfrm>
          <a:prstGeom prst="borderCallout1">
            <a:avLst>
              <a:gd name="adj1" fmla="val 55515"/>
              <a:gd name="adj2" fmla="val -662"/>
              <a:gd name="adj3" fmla="val 78125"/>
              <a:gd name="adj4" fmla="val -38958"/>
            </a:avLst>
          </a:prstGeom>
          <a:solidFill>
            <a:srgbClr val="D6E0F5"/>
          </a:solidFill>
          <a:ln w="25400" cap="sq" cmpd="sng" algn="ctr">
            <a:solidFill>
              <a:schemeClr val="tx1"/>
            </a:solidFill>
            <a:prstDash val="solid"/>
            <a:round/>
            <a:headEnd type="none" w="sm" len="sm"/>
            <a:tailEnd type="triangle" w="lg" len="lg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/>
              <a:t>Label for the jump</a:t>
            </a:r>
          </a:p>
        </p:txBody>
      </p:sp>
      <p:sp>
        <p:nvSpPr>
          <p:cNvPr id="2" name="Right Arrow 1"/>
          <p:cNvSpPr/>
          <p:nvPr/>
        </p:nvSpPr>
        <p:spPr bwMode="auto">
          <a:xfrm>
            <a:off x="5410200" y="3625450"/>
            <a:ext cx="609600" cy="304800"/>
          </a:xfrm>
          <a:prstGeom prst="rightArrow">
            <a:avLst/>
          </a:prstGeom>
          <a:solidFill>
            <a:srgbClr val="8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154F3-7BA1-4E9A-B765-DB534F01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538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4232E-6 -1.62812E-6 L -4.74232E-6 0.03793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9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4232E-6 0.03793 L -4.74232E-6 0.082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8217 L -5.55556E-7 0.11574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0.11597 L 0.00018 0.23796 " pathEditMode="relative" ptsTypes="AA">
                                      <p:cBhvr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" grpId="0" animBg="1"/>
      <p:bldP spid="2" grpId="1" animBg="1"/>
      <p:bldP spid="2" grpId="2" animBg="1"/>
      <p:bldP spid="2" grpId="3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type="title"/>
          </p:nvPr>
        </p:nvSpPr>
        <p:spPr>
          <a:ln/>
        </p:spPr>
        <p:txBody>
          <a:bodyPr/>
          <a:lstStyle/>
          <a:p>
            <a:pPr marL="119063" indent="-119063"/>
            <a:r>
              <a:rPr lang="en-US"/>
              <a:t>Jumping</a:t>
            </a:r>
          </a:p>
        </p:txBody>
      </p:sp>
      <p:sp>
        <p:nvSpPr>
          <p:cNvPr id="40964" name="Rectangle 4"/>
          <p:cNvSpPr>
            <a:spLocks noGrp="1" noChangeArrowheads="1"/>
          </p:cNvSpPr>
          <p:nvPr>
            <p:ph idx="1"/>
          </p:nvPr>
        </p:nvSpPr>
        <p:spPr>
          <a:xfrm>
            <a:off x="607596" y="1143000"/>
            <a:ext cx="4615758" cy="5029200"/>
          </a:xfrm>
          <a:ln/>
        </p:spPr>
        <p:txBody>
          <a:bodyPr>
            <a:normAutofit/>
          </a:bodyPr>
          <a:lstStyle/>
          <a:p>
            <a:r>
              <a:rPr lang="en-US" dirty="0" err="1">
                <a:latin typeface="Courier New" charset="0"/>
                <a:ea typeface="Courier New" charset="0"/>
                <a:cs typeface="Courier New" charset="0"/>
              </a:rPr>
              <a:t>jX</a:t>
            </a:r>
            <a:r>
              <a:rPr lang="en-US" dirty="0"/>
              <a:t> Instructions</a:t>
            </a:r>
          </a:p>
          <a:p>
            <a:pPr marL="552450" lvl="1"/>
            <a:r>
              <a:rPr lang="en-US" dirty="0"/>
              <a:t>Jump to different part of code depending on condition codes</a:t>
            </a:r>
            <a:br>
              <a:rPr lang="en-US" dirty="0"/>
            </a:br>
            <a:endParaRPr lang="en-US" dirty="0"/>
          </a:p>
          <a:p>
            <a:pPr marL="552450" lvl="1"/>
            <a:r>
              <a:rPr lang="en-US" b="1" dirty="0" err="1">
                <a:latin typeface="Courier New" pitchFamily="49" charset="0"/>
                <a:cs typeface="Courier New" pitchFamily="49" charset="0"/>
              </a:rPr>
              <a:t>jmp</a:t>
            </a:r>
            <a:r>
              <a:rPr lang="en-US" dirty="0"/>
              <a:t> has two options</a:t>
            </a:r>
          </a:p>
          <a:p>
            <a:pPr marL="1009650" lvl="2"/>
            <a:r>
              <a:rPr lang="en-US" b="1" dirty="0"/>
              <a:t>Direct</a:t>
            </a:r>
            <a:r>
              <a:rPr lang="en-US" dirty="0"/>
              <a:t>: to a label</a:t>
            </a:r>
          </a:p>
          <a:p>
            <a:pPr marL="1009650" lvl="2"/>
            <a:r>
              <a:rPr lang="en-US" b="1" dirty="0"/>
              <a:t>Indirect</a:t>
            </a:r>
            <a:r>
              <a:rPr lang="en-US" dirty="0"/>
              <a:t>: based on a register</a:t>
            </a:r>
          </a:p>
          <a:p>
            <a:pPr marL="1009650" lvl="2"/>
            <a:endParaRPr lang="en-US" dirty="0"/>
          </a:p>
          <a:p>
            <a:pPr marL="1009650" lvl="2"/>
            <a:r>
              <a:rPr lang="en-US" dirty="0"/>
              <a:t>Direct is the most common</a:t>
            </a:r>
          </a:p>
        </p:txBody>
      </p:sp>
      <p:graphicFrame>
        <p:nvGraphicFramePr>
          <p:cNvPr id="4096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6224292"/>
              </p:ext>
            </p:extLst>
          </p:nvPr>
        </p:nvGraphicFramePr>
        <p:xfrm>
          <a:off x="5484394" y="1143000"/>
          <a:ext cx="6096000" cy="4446594"/>
        </p:xfrm>
        <a:graphic>
          <a:graphicData uri="http://schemas.openxmlformats.org/drawingml/2006/table">
            <a:tbl>
              <a:tblPr/>
              <a:tblGrid>
                <a:gridCol w="11096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16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0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62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jX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Condition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Description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6E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jmp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1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Unconditional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F5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12900" algn="l"/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Equal /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Not Equal / Not Zero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jns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~SF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Nonnegative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jge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Greater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jle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(SF^OF)|ZF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Less or Equal (Signed)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~CF&amp;~ZF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jae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~CF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Above or Equal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jb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CF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Below (unsigned)</a:t>
                      </a: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27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 Bold" charset="0"/>
                          <a:cs typeface="Courier New Bold" charset="0"/>
                          <a:sym typeface="Courier New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 Bold" charset="0"/>
                        <a:cs typeface="Courier New Bold" charset="0"/>
                        <a:sym typeface="Courier New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990000"/>
                        </a:buClr>
                        <a:buSzPct val="60000"/>
                        <a:buFont typeface="Wingdings 2" charset="2"/>
                        <a:buNone/>
                        <a:tabLst>
                          <a:tab pos="1651000" algn="l"/>
                        </a:tabLst>
                      </a:pPr>
                      <a:r>
                        <a:rPr kumimoji="0" lang="mr-I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 Bold" charset="0"/>
                          <a:ea typeface="ヒラギノ角ゴ ProN W6" charset="0"/>
                          <a:cs typeface="ヒラギノ角ゴ ProN W6" charset="0"/>
                          <a:sym typeface="Calibri Bold" charset="0"/>
                        </a:rPr>
                        <a:t>...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 Bold" charset="0"/>
                        <a:ea typeface="ヒラギノ角ゴ ProN W6" charset="0"/>
                        <a:cs typeface="ヒラギノ角ゴ ProN W6" charset="0"/>
                        <a:sym typeface="Calibri Bold" charset="0"/>
                      </a:endParaRPr>
                    </a:p>
                  </a:txBody>
                  <a:tcPr marL="38100" marR="38100" marT="38100" marB="38100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CD87CF-5734-4880-99FB-082D7E46B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79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C84A2-B26B-454E-B024-5B3DCB033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building C constructs with assembly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4536-BF00-4EF5-9362-D19AF402FA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Jump will let us build the flow control statements in C</a:t>
            </a:r>
          </a:p>
          <a:p>
            <a:pPr lvl="1"/>
            <a:r>
              <a:rPr lang="en-US" dirty="0"/>
              <a:t>If, While, For, Switch, etc.</a:t>
            </a:r>
          </a:p>
          <a:p>
            <a:pPr lvl="1"/>
            <a:endParaRPr lang="en-US" dirty="0"/>
          </a:p>
          <a:p>
            <a:r>
              <a:rPr lang="en-US" dirty="0"/>
              <a:t>But the translation isn’t always obvious</a:t>
            </a:r>
          </a:p>
          <a:p>
            <a:pPr lvl="1"/>
            <a:r>
              <a:rPr lang="en-US" dirty="0"/>
              <a:t>Might switch ordering, or negate the logical condition</a:t>
            </a:r>
          </a:p>
          <a:p>
            <a:pPr lvl="1"/>
            <a:r>
              <a:rPr lang="en-US" dirty="0"/>
              <a:t>Maintains the same result when it runs, but easier for assembly</a:t>
            </a:r>
          </a:p>
          <a:p>
            <a:endParaRPr lang="en-US" dirty="0"/>
          </a:p>
          <a:p>
            <a:r>
              <a:rPr lang="en-US" dirty="0"/>
              <a:t>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C into something simpler (closer to assembly)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Transform simpler C into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BFB2E8-F647-4D94-88FE-C4B39E7A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6543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360</TotalTime>
  <Words>8858</Words>
  <Application>Microsoft Office PowerPoint</Application>
  <PresentationFormat>Widescreen</PresentationFormat>
  <Paragraphs>1838</Paragraphs>
  <Slides>68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Arial</vt:lpstr>
      <vt:lpstr>Arial Narrow</vt:lpstr>
      <vt:lpstr>Calibri</vt:lpstr>
      <vt:lpstr>Calibri Bold</vt:lpstr>
      <vt:lpstr>Courier</vt:lpstr>
      <vt:lpstr>Courier New</vt:lpstr>
      <vt:lpstr>Courier New Bold</vt:lpstr>
      <vt:lpstr>Helvetica</vt:lpstr>
      <vt:lpstr>Tahoma</vt:lpstr>
      <vt:lpstr>Times New Roman</vt:lpstr>
      <vt:lpstr>Wingdings 2</vt:lpstr>
      <vt:lpstr>Class Slides</vt:lpstr>
      <vt:lpstr>Lecture 07 Control Instructions</vt:lpstr>
      <vt:lpstr>Administrivia</vt:lpstr>
      <vt:lpstr>Today’s Goals</vt:lpstr>
      <vt:lpstr>Outline</vt:lpstr>
      <vt:lpstr>What can instructions do?</vt:lpstr>
      <vt:lpstr>Conditional operations in (x86-64) assembly</vt:lpstr>
      <vt:lpstr>Breaking with sequential execution</vt:lpstr>
      <vt:lpstr>Jumping</vt:lpstr>
      <vt:lpstr>Key idea: building C constructs with assembly</vt:lpstr>
      <vt:lpstr>Goto in C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Conditional Branch Example</vt:lpstr>
      <vt:lpstr>General “if-then-else” translation</vt:lpstr>
      <vt:lpstr>If statement - bigger example</vt:lpstr>
      <vt:lpstr>If statement - bigger example</vt:lpstr>
      <vt:lpstr>If statement - bigger example</vt:lpstr>
      <vt:lpstr>If statement - bigger example</vt:lpstr>
      <vt:lpstr>If statement - bigger example</vt:lpstr>
      <vt:lpstr>Break + Optimization (O1)</vt:lpstr>
      <vt:lpstr>Break + Optimization (O1)</vt:lpstr>
      <vt:lpstr>Outline</vt:lpstr>
      <vt:lpstr>Loops</vt:lpstr>
      <vt:lpstr>“Do-While” Loop Compilation</vt:lpstr>
      <vt:lpstr>“Do-While” assembly translation</vt:lpstr>
      <vt:lpstr>“Do-While” assembly translation</vt:lpstr>
      <vt:lpstr>“Do-While” assembly translation</vt:lpstr>
      <vt:lpstr>General “Do-While” Translation</vt:lpstr>
      <vt:lpstr>General “While” Translation #1</vt:lpstr>
      <vt:lpstr>While Loop Example #1</vt:lpstr>
      <vt:lpstr>Comparing while to do-while</vt:lpstr>
      <vt:lpstr>General “While” Translation #2</vt:lpstr>
      <vt:lpstr>“While” Loop Example #2</vt:lpstr>
      <vt:lpstr>Comparing jump-to-middle and guarded-do-while</vt:lpstr>
      <vt:lpstr>“For” Loop Form</vt:lpstr>
      <vt:lpstr>“For” “While”  “Do-While”  “Goto”</vt:lpstr>
      <vt:lpstr>“For” Loop Conversion Example</vt:lpstr>
      <vt:lpstr>Assembly to loop + Break</vt:lpstr>
      <vt:lpstr>Assembly to loop</vt:lpstr>
      <vt:lpstr>Assembly to loop</vt:lpstr>
      <vt:lpstr>Assembly to loop</vt:lpstr>
      <vt:lpstr>Assembly to loop</vt:lpstr>
      <vt:lpstr>Assembly to loop</vt:lpstr>
      <vt:lpstr>Assembly to loop</vt:lpstr>
      <vt:lpstr>Outline</vt:lpstr>
      <vt:lpstr>The Problem with Conditional Jumps</vt:lpstr>
      <vt:lpstr>Conditional Moves</vt:lpstr>
      <vt:lpstr>Conditional Move Example</vt:lpstr>
      <vt:lpstr>Bad Cases for Conditional Move</vt:lpstr>
      <vt:lpstr>If, else if, else – optimized (O3)</vt:lpstr>
      <vt:lpstr>Outline</vt:lpstr>
      <vt:lpstr>PowerPoint Presentation</vt:lpstr>
      <vt:lpstr>Switch statements</vt:lpstr>
      <vt:lpstr>Target code blocks</vt:lpstr>
      <vt:lpstr>Jump tables</vt:lpstr>
      <vt:lpstr>Jump table for our example</vt:lpstr>
      <vt:lpstr>Putting it all Together</vt:lpstr>
      <vt:lpstr>Full assembly code for our example</vt:lpstr>
      <vt:lpstr>Another Jump Table Example: starting with assembly</vt:lpstr>
      <vt:lpstr>Object code: Jump Table</vt:lpstr>
      <vt:lpstr>Object code: Disassemble targets</vt:lpstr>
      <vt:lpstr>Object code: Disassemble targets</vt:lpstr>
      <vt:lpstr>Object code: Memory 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Control Instructions</dc:title>
  <dc:creator>Branden Ghena</dc:creator>
  <cp:lastModifiedBy>Branden Ghena</cp:lastModifiedBy>
  <cp:revision>44</cp:revision>
  <dcterms:created xsi:type="dcterms:W3CDTF">2021-04-22T14:27:48Z</dcterms:created>
  <dcterms:modified xsi:type="dcterms:W3CDTF">2021-04-22T20:28:05Z</dcterms:modified>
</cp:coreProperties>
</file>