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86"/>
  </p:notesMasterIdLst>
  <p:sldIdLst>
    <p:sldId id="256" r:id="rId2"/>
    <p:sldId id="748" r:id="rId3"/>
    <p:sldId id="264" r:id="rId4"/>
    <p:sldId id="348" r:id="rId5"/>
    <p:sldId id="383" r:id="rId6"/>
    <p:sldId id="741" r:id="rId7"/>
    <p:sldId id="742" r:id="rId8"/>
    <p:sldId id="743" r:id="rId9"/>
    <p:sldId id="744" r:id="rId10"/>
    <p:sldId id="745" r:id="rId11"/>
    <p:sldId id="746" r:id="rId12"/>
    <p:sldId id="747" r:id="rId13"/>
    <p:sldId id="722" r:id="rId14"/>
    <p:sldId id="736" r:id="rId15"/>
    <p:sldId id="446" r:id="rId16"/>
    <p:sldId id="455" r:id="rId17"/>
    <p:sldId id="448" r:id="rId18"/>
    <p:sldId id="451" r:id="rId19"/>
    <p:sldId id="452" r:id="rId20"/>
    <p:sldId id="456" r:id="rId21"/>
    <p:sldId id="453" r:id="rId22"/>
    <p:sldId id="487" r:id="rId23"/>
    <p:sldId id="457" r:id="rId24"/>
    <p:sldId id="459" r:id="rId25"/>
    <p:sldId id="460" r:id="rId26"/>
    <p:sldId id="735" r:id="rId27"/>
    <p:sldId id="734" r:id="rId28"/>
    <p:sldId id="737" r:id="rId29"/>
    <p:sldId id="295" r:id="rId30"/>
    <p:sldId id="725" r:id="rId31"/>
    <p:sldId id="296" r:id="rId32"/>
    <p:sldId id="298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09" r:id="rId44"/>
    <p:sldId id="462" r:id="rId45"/>
    <p:sldId id="463" r:id="rId46"/>
    <p:sldId id="464" r:id="rId47"/>
    <p:sldId id="488" r:id="rId48"/>
    <p:sldId id="468" r:id="rId49"/>
    <p:sldId id="465" r:id="rId50"/>
    <p:sldId id="466" r:id="rId51"/>
    <p:sldId id="467" r:id="rId52"/>
    <p:sldId id="732" r:id="rId53"/>
    <p:sldId id="733" r:id="rId54"/>
    <p:sldId id="738" r:id="rId55"/>
    <p:sldId id="325" r:id="rId56"/>
    <p:sldId id="719" r:id="rId57"/>
    <p:sldId id="728" r:id="rId58"/>
    <p:sldId id="729" r:id="rId59"/>
    <p:sldId id="731" r:id="rId60"/>
    <p:sldId id="470" r:id="rId61"/>
    <p:sldId id="472" r:id="rId62"/>
    <p:sldId id="404" r:id="rId63"/>
    <p:sldId id="718" r:id="rId64"/>
    <p:sldId id="473" r:id="rId65"/>
    <p:sldId id="474" r:id="rId66"/>
    <p:sldId id="739" r:id="rId67"/>
    <p:sldId id="477" r:id="rId68"/>
    <p:sldId id="478" r:id="rId69"/>
    <p:sldId id="479" r:id="rId70"/>
    <p:sldId id="480" r:id="rId71"/>
    <p:sldId id="481" r:id="rId72"/>
    <p:sldId id="482" r:id="rId73"/>
    <p:sldId id="483" r:id="rId74"/>
    <p:sldId id="721" r:id="rId75"/>
    <p:sldId id="485" r:id="rId76"/>
    <p:sldId id="740" r:id="rId77"/>
    <p:sldId id="724" r:id="rId78"/>
    <p:sldId id="496" r:id="rId79"/>
    <p:sldId id="497" r:id="rId80"/>
    <p:sldId id="498" r:id="rId81"/>
    <p:sldId id="499" r:id="rId82"/>
    <p:sldId id="500" r:id="rId83"/>
    <p:sldId id="501" r:id="rId84"/>
    <p:sldId id="502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748"/>
            <p14:sldId id="264"/>
          </p14:sldIdLst>
        </p14:section>
        <p14:section name="C Code Layout" id="{B55B8E8C-5EAB-4A1E-A4E9-AE5E896E46FA}">
          <p14:sldIdLst>
            <p14:sldId id="348"/>
            <p14:sldId id="383"/>
            <p14:sldId id="741"/>
            <p14:sldId id="742"/>
            <p14:sldId id="743"/>
            <p14:sldId id="744"/>
            <p14:sldId id="745"/>
            <p14:sldId id="746"/>
            <p14:sldId id="747"/>
            <p14:sldId id="722"/>
          </p14:sldIdLst>
        </p14:section>
        <p14:section name="Calling Convention" id="{6AE6DE60-87F6-41CF-8A84-3A0FE5EAA3CD}">
          <p14:sldIdLst>
            <p14:sldId id="736"/>
            <p14:sldId id="446"/>
            <p14:sldId id="455"/>
            <p14:sldId id="448"/>
            <p14:sldId id="451"/>
            <p14:sldId id="452"/>
            <p14:sldId id="456"/>
            <p14:sldId id="453"/>
            <p14:sldId id="487"/>
            <p14:sldId id="457"/>
            <p14:sldId id="459"/>
            <p14:sldId id="460"/>
            <p14:sldId id="735"/>
            <p14:sldId id="734"/>
          </p14:sldIdLst>
        </p14:section>
        <p14:section name="Managing Local Data" id="{D69B3C25-C1E6-4281-8729-E3340FBB7D2A}">
          <p14:sldIdLst>
            <p14:sldId id="737"/>
            <p14:sldId id="295"/>
            <p14:sldId id="725"/>
            <p14:sldId id="296"/>
            <p14:sldId id="298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09"/>
            <p14:sldId id="462"/>
            <p14:sldId id="463"/>
            <p14:sldId id="464"/>
            <p14:sldId id="488"/>
            <p14:sldId id="468"/>
            <p14:sldId id="465"/>
            <p14:sldId id="466"/>
            <p14:sldId id="467"/>
            <p14:sldId id="732"/>
            <p14:sldId id="733"/>
          </p14:sldIdLst>
        </p14:section>
        <p14:section name="Register Saving" id="{18400412-D6F8-4F16-9250-7F799A692C5A}">
          <p14:sldIdLst>
            <p14:sldId id="738"/>
            <p14:sldId id="325"/>
            <p14:sldId id="719"/>
            <p14:sldId id="728"/>
            <p14:sldId id="729"/>
            <p14:sldId id="731"/>
            <p14:sldId id="470"/>
            <p14:sldId id="472"/>
            <p14:sldId id="404"/>
            <p14:sldId id="718"/>
            <p14:sldId id="473"/>
            <p14:sldId id="474"/>
          </p14:sldIdLst>
        </p14:section>
        <p14:section name="Recursive Register Saving" id="{9A6BAF42-BD6A-4F12-AC92-FDC5969670B7}">
          <p14:sldIdLst>
            <p14:sldId id="739"/>
            <p14:sldId id="477"/>
            <p14:sldId id="478"/>
            <p14:sldId id="479"/>
            <p14:sldId id="480"/>
            <p14:sldId id="481"/>
            <p14:sldId id="482"/>
            <p14:sldId id="483"/>
            <p14:sldId id="721"/>
          </p14:sldIdLst>
        </p14:section>
        <p14:section name="Wrapup" id="{29A7F866-9DA9-446B-8359-CE426CB89C7A}">
          <p14:sldIdLst>
            <p14:sldId id="485"/>
            <p14:sldId id="740"/>
          </p14:sldIdLst>
        </p14:section>
        <p14:section name="Bonus: Stack Frame" id="{18BEF2C6-6A97-4F35-BCC5-ACBAE4BF382F}">
          <p14:sldIdLst>
            <p14:sldId id="724"/>
            <p14:sldId id="496"/>
            <p14:sldId id="497"/>
            <p14:sldId id="498"/>
            <p14:sldId id="499"/>
            <p14:sldId id="500"/>
            <p14:sldId id="501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53" d="100"/>
          <a:sy n="153" d="100"/>
        </p:scale>
        <p:origin x="162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353B0-CAD0-45D4-9459-8D94D602F06A}" type="slidenum">
              <a:rPr lang="en-US"/>
              <a:pPr/>
              <a:t>16</a:t>
            </a:fld>
            <a:endParaRPr lang="en-US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</p:spPr>
        <p:txBody>
          <a:bodyPr lIns="89142" tIns="43789" rIns="89142" bIns="43789"/>
          <a:lstStyle/>
          <a:p>
            <a:endParaRPr lang="en-US"/>
          </a:p>
        </p:txBody>
      </p:sp>
      <p:sp>
        <p:nvSpPr>
          <p:cNvPr id="66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90680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37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872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798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8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0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2F7AF-B742-4471-8EA4-BE86D002D326}" type="slidenum">
              <a:rPr lang="en-US"/>
              <a:pPr/>
              <a:t>63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16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we see that the procedure ends with the instruction combination rep; ret, rather than simply ret. Looking at the Intel and AMD documentation for the rep instruction, we see that it is normally used to implement a repeating string operation [3, 6]. It seems completely inappropriate here. The answer to this puzzle can be seen in AMD’s guidelines to compiler writers [1]. They recommend this particular combination to avoid making the ret instruction be the target of a conditional jump instruction. This is the case here, because it is preceded by a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jg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 instruction, and in the event the jump condition does not hold, the program “falls through” to the return. According to AMD, the processor does a better job predicting the outcome of the branch if it does not have a ret instruction as a target. This rep instruction will have no effect, since it is not followed by a string manipulation instruction. Its only purpose is to serve as a branch target. End Aside.</a:t>
            </a:r>
            <a:endParaRPr lang="en-US" dirty="0">
              <a:latin typeface="Times New Roman" pitchFamily="-96" charset="0"/>
            </a:endParaRPr>
          </a:p>
          <a:p>
            <a:endParaRPr lang="en-US" dirty="0">
              <a:latin typeface="Times New Roman" pitchFamily="-96" charset="0"/>
            </a:endParaRPr>
          </a:p>
          <a:p>
            <a:r>
              <a:rPr lang="en-US" dirty="0">
                <a:latin typeface="Times New Roman" pitchFamily="-96" charset="0"/>
              </a:rPr>
              <a:t>rep; </a:t>
            </a:r>
            <a:r>
              <a:rPr lang="en-US" dirty="0" err="1">
                <a:latin typeface="Times New Roman" pitchFamily="-96" charset="0"/>
              </a:rPr>
              <a:t>nop</a:t>
            </a:r>
            <a:r>
              <a:rPr lang="en-US" dirty="0">
                <a:latin typeface="Times New Roman" pitchFamily="-96" charset="0"/>
              </a:rPr>
              <a:t> is indeed the same as the pause instruction (</a:t>
            </a:r>
            <a:r>
              <a:rPr lang="en-US" dirty="0" err="1">
                <a:latin typeface="Times New Roman" pitchFamily="-96" charset="0"/>
              </a:rPr>
              <a:t>opcode</a:t>
            </a:r>
            <a:r>
              <a:rPr lang="en-US" dirty="0">
                <a:latin typeface="Times New Roman" pitchFamily="-96" charset="0"/>
              </a:rPr>
              <a:t> F390). It might be used for assemblers which don't support the pause instruction yet. On previous processors, this was simply did nothing, just like </a:t>
            </a:r>
            <a:r>
              <a:rPr lang="en-US" dirty="0" err="1">
                <a:latin typeface="Times New Roman" pitchFamily="-96" charset="0"/>
              </a:rPr>
              <a:t>nop</a:t>
            </a:r>
            <a:r>
              <a:rPr lang="en-US" dirty="0">
                <a:latin typeface="Times New Roman" pitchFamily="-96" charset="0"/>
              </a:rPr>
              <a:t> but in two bytes. On new processors which support </a:t>
            </a:r>
            <a:r>
              <a:rPr lang="en-US" dirty="0" err="1">
                <a:latin typeface="Times New Roman" pitchFamily="-96" charset="0"/>
              </a:rPr>
              <a:t>hyperthreading</a:t>
            </a:r>
            <a:r>
              <a:rPr lang="en-US" dirty="0">
                <a:latin typeface="Times New Roman" pitchFamily="-96" charset="0"/>
              </a:rPr>
              <a:t>, it is used as a hint to the processor that you are executing a </a:t>
            </a:r>
            <a:r>
              <a:rPr lang="en-US" dirty="0" err="1">
                <a:latin typeface="Times New Roman" pitchFamily="-96" charset="0"/>
              </a:rPr>
              <a:t>spinloop</a:t>
            </a:r>
            <a:r>
              <a:rPr lang="en-US" dirty="0">
                <a:latin typeface="Times New Roman" pitchFamily="-96" charset="0"/>
              </a:rPr>
              <a:t> to increase performance. From Intel's instruction reference: Improves the performance of spin-wait loops. When executing a “spin-wait loop,” a Pentium 4 or Intel Xeon processor suffers a severe performance penalty when exiting the loop because it detects a possible memory order violation. The PAUSE instruction provides a hint to the processor that the code sequence is a spin-wait loop. The processor uses this hint to avoid the memory order violation in most situations, which greatly improves processor performance. For this reason, it is recommended that a PAUSE instruction be placed in all spin-wait loops.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628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61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8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11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46113AB7-8AB3-4640-8B94-CECD760AABC7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0D8F-38E6-4D35-A7F7-F5213678859A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659C-6AB3-46C1-B775-65DC41A391BE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C8E1-63E5-4B46-BF3D-D8E9D6A5C1DA}" type="datetime1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68E1-1B34-4BA9-BC78-EF026C264AD2}" type="datetime1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AC402B-6065-4E36-8B7C-AE80BFDE155A}" type="datetime1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50427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0145F81-E698-4D11-86E1-6A104CFD7AD9}" type="datetime1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08</a:t>
            </a:r>
            <a:br>
              <a:rPr lang="en-US" dirty="0"/>
            </a:br>
            <a:r>
              <a:rPr lang="en-US" dirty="0"/>
              <a:t>Procedures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Spring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0E79F-DFED-476A-A94A-013B339400AE}"/>
              </a:ext>
            </a:extLst>
          </p:cNvPr>
          <p:cNvSpPr/>
          <p:nvPr/>
        </p:nvSpPr>
        <p:spPr>
          <a:xfrm>
            <a:off x="2292580" y="1558344"/>
            <a:ext cx="1390777" cy="5001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9C940-7E4F-48FF-A653-717ABE9E0421}"/>
              </a:ext>
            </a:extLst>
          </p:cNvPr>
          <p:cNvSpPr/>
          <p:nvPr/>
        </p:nvSpPr>
        <p:spPr>
          <a:xfrm>
            <a:off x="1492016" y="2068132"/>
            <a:ext cx="3311804" cy="52052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0FE09C-7463-48AC-8859-96C185CD82FD}"/>
              </a:ext>
            </a:extLst>
          </p:cNvPr>
          <p:cNvSpPr/>
          <p:nvPr/>
        </p:nvSpPr>
        <p:spPr>
          <a:xfrm>
            <a:off x="1492016" y="3069462"/>
            <a:ext cx="3311804" cy="5205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2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0E79F-DFED-476A-A94A-013B339400AE}"/>
              </a:ext>
            </a:extLst>
          </p:cNvPr>
          <p:cNvSpPr/>
          <p:nvPr/>
        </p:nvSpPr>
        <p:spPr>
          <a:xfrm>
            <a:off x="2292580" y="1558344"/>
            <a:ext cx="1390777" cy="5001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9C940-7E4F-48FF-A653-717ABE9E0421}"/>
              </a:ext>
            </a:extLst>
          </p:cNvPr>
          <p:cNvSpPr/>
          <p:nvPr/>
        </p:nvSpPr>
        <p:spPr>
          <a:xfrm>
            <a:off x="1492016" y="2068132"/>
            <a:ext cx="3311804" cy="520522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0FE09C-7463-48AC-8859-96C185CD82FD}"/>
              </a:ext>
            </a:extLst>
          </p:cNvPr>
          <p:cNvSpPr/>
          <p:nvPr/>
        </p:nvSpPr>
        <p:spPr>
          <a:xfrm>
            <a:off x="1492016" y="3069462"/>
            <a:ext cx="3311804" cy="520522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AFE0BC-58EE-4BE1-8DAA-93CA50204BE3}"/>
              </a:ext>
            </a:extLst>
          </p:cNvPr>
          <p:cNvSpPr/>
          <p:nvPr/>
        </p:nvSpPr>
        <p:spPr>
          <a:xfrm>
            <a:off x="2292580" y="3619501"/>
            <a:ext cx="3425641" cy="520522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56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1403797" y="2099256"/>
            <a:ext cx="4756516" cy="3138152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D0C78-1963-4F85-8E62-B4AE268DB8BB}"/>
              </a:ext>
            </a:extLst>
          </p:cNvPr>
          <p:cNvSpPr txBox="1"/>
          <p:nvPr/>
        </p:nvSpPr>
        <p:spPr>
          <a:xfrm>
            <a:off x="1403797" y="5393100"/>
            <a:ext cx="4134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Assembly code goes in the Text section</a:t>
            </a:r>
          </a:p>
        </p:txBody>
      </p:sp>
    </p:spTree>
    <p:extLst>
      <p:ext uri="{BB962C8B-B14F-4D97-AF65-F5344CB8AC3E}">
        <p14:creationId xmlns:p14="http://schemas.microsoft.com/office/powerpoint/2010/main" val="335694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data sections in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Stack pointer is saved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can be moved as needed</a:t>
            </a:r>
          </a:p>
          <a:p>
            <a:pPr lvl="1"/>
            <a:r>
              <a:rPr lang="en-US" dirty="0"/>
              <a:t>We’ll discuss this today</a:t>
            </a:r>
          </a:p>
          <a:p>
            <a:pPr lvl="1"/>
            <a:endParaRPr lang="en-US" dirty="0"/>
          </a:p>
          <a:p>
            <a:r>
              <a:rPr lang="en-US" dirty="0"/>
              <a:t>Heap</a:t>
            </a:r>
          </a:p>
          <a:p>
            <a:pPr lvl="1"/>
            <a:r>
              <a:rPr lang="en-US" dirty="0"/>
              <a:t>C library (malloc) handles this above the machine level</a:t>
            </a:r>
          </a:p>
          <a:p>
            <a:pPr lvl="1"/>
            <a:r>
              <a:rPr lang="en-US" dirty="0"/>
              <a:t>i.e. from the machine point of view, there is no heap</a:t>
            </a:r>
          </a:p>
          <a:p>
            <a:pPr lvl="1"/>
            <a:endParaRPr lang="en-US" dirty="0"/>
          </a:p>
          <a:p>
            <a:r>
              <a:rPr lang="en-US" dirty="0"/>
              <a:t>Static</a:t>
            </a:r>
          </a:p>
          <a:p>
            <a:pPr lvl="1"/>
            <a:r>
              <a:rPr lang="en-US" dirty="0"/>
              <a:t>Arbitrary pointers to memory can be created and used</a:t>
            </a:r>
          </a:p>
          <a:p>
            <a:pPr lvl="2"/>
            <a:r>
              <a:rPr lang="en-US" dirty="0"/>
              <a:t>With memory addressing instructions</a:t>
            </a:r>
          </a:p>
          <a:p>
            <a:pPr lvl="1"/>
            <a:r>
              <a:rPr lang="en-US" dirty="0"/>
              <a:t>Assembly directive can place values into Static section</a:t>
            </a:r>
          </a:p>
          <a:p>
            <a:pPr lvl="1"/>
            <a:endParaRPr lang="en-US" dirty="0"/>
          </a:p>
          <a:p>
            <a:r>
              <a:rPr lang="en-US" dirty="0"/>
              <a:t>Text</a:t>
            </a:r>
          </a:p>
          <a:p>
            <a:pPr lvl="1"/>
            <a:r>
              <a:rPr lang="en-US" dirty="0"/>
              <a:t>Assembly code is placed here automatically</a:t>
            </a:r>
          </a:p>
          <a:p>
            <a:pPr lvl="1"/>
            <a:r>
              <a:rPr lang="en-US" dirty="0"/>
              <a:t>Labels are just addresses within the Text 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Code Layout</a:t>
            </a:r>
          </a:p>
          <a:p>
            <a:pPr lvl="1"/>
            <a:endParaRPr lang="en-US" dirty="0"/>
          </a:p>
          <a:p>
            <a:r>
              <a:rPr lang="en-US" b="1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dirty="0"/>
              <a:t>Managing Local Data</a:t>
            </a:r>
          </a:p>
          <a:p>
            <a:pPr lvl="1"/>
            <a:endParaRPr lang="en-US" dirty="0"/>
          </a:p>
          <a:p>
            <a:r>
              <a:rPr lang="en-US" dirty="0"/>
              <a:t>Register Saving</a:t>
            </a:r>
          </a:p>
          <a:p>
            <a:pPr lvl="1"/>
            <a:r>
              <a:rPr lang="en-US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147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Local 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/>
              <a:t>Deallocate upon return</a:t>
            </a:r>
          </a:p>
          <a:p>
            <a:pPr lvl="1"/>
            <a:endParaRPr lang="en-US" dirty="0"/>
          </a:p>
          <a:p>
            <a:r>
              <a:rPr lang="en-US" dirty="0"/>
              <a:t>No one instruction does all that</a:t>
            </a:r>
          </a:p>
          <a:p>
            <a:pPr lvl="1"/>
            <a:r>
              <a:rPr lang="en-US" dirty="0"/>
              <a:t>Need instructions for each</a:t>
            </a:r>
          </a:p>
          <a:p>
            <a:r>
              <a:rPr lang="en-US" dirty="0"/>
              <a:t>The stack is the key to all 3 of these!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8422783" y="1066800"/>
            <a:ext cx="21336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y = foo(x);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z = y+1;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8422783" y="36576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foo(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766659" y="2133600"/>
            <a:ext cx="3551724" cy="3352799"/>
            <a:chOff x="5135076" y="2057400"/>
            <a:chExt cx="3551724" cy="3352799"/>
          </a:xfrm>
        </p:grpSpPr>
        <p:sp>
          <p:nvSpPr>
            <p:cNvPr id="10" name="Arc 9"/>
            <p:cNvSpPr/>
            <p:nvPr/>
          </p:nvSpPr>
          <p:spPr bwMode="auto">
            <a:xfrm>
              <a:off x="6477000" y="2057400"/>
              <a:ext cx="2209800" cy="2286000"/>
            </a:xfrm>
            <a:prstGeom prst="arc">
              <a:avLst>
                <a:gd name="adj1" fmla="val 16200000"/>
                <a:gd name="adj2" fmla="val 476875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 rot="10800000">
              <a:off x="5135076" y="2275034"/>
              <a:ext cx="2065824" cy="3135165"/>
            </a:xfrm>
            <a:prstGeom prst="arc">
              <a:avLst>
                <a:gd name="adj1" fmla="val 16378838"/>
                <a:gd name="adj2" fmla="val 5221169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803783" y="2209800"/>
            <a:ext cx="1066800" cy="3200400"/>
            <a:chOff x="6248400" y="2133600"/>
            <a:chExt cx="1066800" cy="320040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H="1">
              <a:off x="7239000" y="2133600"/>
              <a:ext cx="76200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6248400" y="2133600"/>
              <a:ext cx="914400" cy="32004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Rectangle 19"/>
          <p:cNvSpPr/>
          <p:nvPr/>
        </p:nvSpPr>
        <p:spPr bwMode="auto">
          <a:xfrm>
            <a:off x="8651383" y="4495800"/>
            <a:ext cx="1447800" cy="3048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B2CE7-EEC5-4E0B-88E9-E9A7369C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6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control flow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0487" tIns="44450" rIns="90487" bIns="44450" rtlCol="0">
            <a:normAutofit/>
          </a:bodyPr>
          <a:lstStyle/>
          <a:p>
            <a:pPr marL="223838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400" dirty="0"/>
              <a:t>Use stack to support procedure call and return!</a:t>
            </a:r>
          </a:p>
          <a:p>
            <a:pPr marL="223838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400" dirty="0"/>
              <a:t>Procedure call</a:t>
            </a:r>
          </a:p>
          <a:p>
            <a:pPr marL="560388" lvl="1" indent="-222250">
              <a:buNone/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000" b="1" dirty="0" err="1">
                <a:latin typeface="Courier New" pitchFamily="49" charset="0"/>
              </a:rPr>
              <a:t>callq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i="1" dirty="0">
                <a:latin typeface="Courier New" pitchFamily="49" charset="0"/>
              </a:rPr>
              <a:t>label</a:t>
            </a:r>
            <a:r>
              <a:rPr lang="en-US" sz="2000" i="1" dirty="0">
                <a:latin typeface="Courier New" pitchFamily="49" charset="0"/>
              </a:rPr>
              <a:t>	    </a:t>
            </a:r>
            <a:r>
              <a:rPr lang="en-US" sz="2000" dirty="0"/>
              <a:t>Push return address on stack; jump to </a:t>
            </a:r>
            <a:r>
              <a:rPr lang="en-US" sz="2000" b="1" i="1" dirty="0">
                <a:latin typeface="Courier New" pitchFamily="49" charset="0"/>
              </a:rPr>
              <a:t>label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223838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400" dirty="0"/>
              <a:t>Procedure return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000" b="1" dirty="0" err="1">
                <a:latin typeface="Courier New" pitchFamily="49" charset="0"/>
              </a:rPr>
              <a:t>retq</a:t>
            </a: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Pop address from stack; jump there </a:t>
            </a:r>
            <a:br>
              <a:rPr lang="en-US" sz="20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                    (stack should be as it was when the call began)</a:t>
            </a:r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endParaRPr lang="en-US" dirty="0"/>
          </a:p>
          <a:p>
            <a:pPr marL="223838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400" dirty="0"/>
              <a:t>Return address value</a:t>
            </a:r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000" dirty="0"/>
              <a:t>Address of instruction immediately following  </a:t>
            </a:r>
            <a:r>
              <a:rPr lang="en-US" sz="2000" b="1" dirty="0" err="1">
                <a:latin typeface="Courier New" pitchFamily="49" charset="0"/>
              </a:rPr>
              <a:t>callq</a:t>
            </a:r>
            <a:endParaRPr lang="en-US" sz="2000" b="1" dirty="0"/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000" dirty="0"/>
              <a:t>Example from disassembly</a:t>
            </a:r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endParaRPr lang="en-US" sz="2000" dirty="0"/>
          </a:p>
          <a:p>
            <a:pPr marL="839788" lvl="2" indent="-165100">
              <a:buNone/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br>
              <a:rPr lang="en-US" sz="2000" dirty="0"/>
            </a:br>
            <a:r>
              <a:rPr lang="en-US" sz="2000" dirty="0"/>
              <a:t>                      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9440" y="5264258"/>
            <a:ext cx="5105400" cy="584776"/>
          </a:xfrm>
          <a:prstGeom prst="rect">
            <a:avLst/>
          </a:prstGeom>
          <a:solidFill>
            <a:srgbClr val="F7F5BE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/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1600" b="1" dirty="0">
                <a:latin typeface="Courier New" pitchFamily="49" charset="0"/>
              </a:rPr>
              <a:t>	400544: call  400550 &lt;mult2&gt;	</a:t>
            </a:r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1600" b="1" dirty="0">
                <a:latin typeface="Courier New" pitchFamily="49" charset="0"/>
              </a:rPr>
              <a:t>	400549: </a:t>
            </a:r>
            <a:r>
              <a:rPr lang="en-US" sz="1600" b="1" dirty="0" err="1">
                <a:latin typeface="Courier New" pitchFamily="49" charset="0"/>
              </a:rPr>
              <a:t>mov</a:t>
            </a:r>
            <a:r>
              <a:rPr lang="en-US" sz="1600" b="1" dirty="0">
                <a:latin typeface="Courier New" pitchFamily="49" charset="0"/>
              </a:rPr>
              <a:t>    %</a:t>
            </a:r>
            <a:r>
              <a:rPr lang="en-US" sz="1600" b="1" dirty="0" err="1">
                <a:latin typeface="Courier New" pitchFamily="49" charset="0"/>
              </a:rPr>
              <a:t>rax</a:t>
            </a:r>
            <a:r>
              <a:rPr lang="en-US" sz="1600" b="1" dirty="0">
                <a:latin typeface="Courier New" pitchFamily="49" charset="0"/>
              </a:rPr>
              <a:t>,(%</a:t>
            </a:r>
            <a:r>
              <a:rPr lang="en-US" sz="1600" b="1" dirty="0" err="1">
                <a:latin typeface="Courier New" pitchFamily="49" charset="0"/>
              </a:rPr>
              <a:t>rbx</a:t>
            </a:r>
            <a:r>
              <a:rPr lang="en-US" sz="1600" b="1" dirty="0">
                <a:latin typeface="Courier New" pitchFamily="49" charset="0"/>
              </a:rPr>
              <a:t>)		</a:t>
            </a:r>
          </a:p>
        </p:txBody>
      </p:sp>
      <p:sp>
        <p:nvSpPr>
          <p:cNvPr id="7" name="Line Callout 1 6"/>
          <p:cNvSpPr/>
          <p:nvPr/>
        </p:nvSpPr>
        <p:spPr bwMode="auto">
          <a:xfrm>
            <a:off x="2825840" y="6026258"/>
            <a:ext cx="3505200" cy="457200"/>
          </a:xfrm>
          <a:prstGeom prst="borderCallout1">
            <a:avLst>
              <a:gd name="adj1" fmla="val 45207"/>
              <a:gd name="adj2" fmla="val -1924"/>
              <a:gd name="adj3" fmla="val -54707"/>
              <a:gd name="adj4" fmla="val -14273"/>
            </a:avLst>
          </a:prstGeom>
          <a:solidFill>
            <a:srgbClr val="CCECFF"/>
          </a:solidFill>
          <a:ln w="38100">
            <a:solidFill>
              <a:schemeClr val="accent2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Return address: </a:t>
            </a:r>
            <a:r>
              <a:rPr lang="en-US" sz="2000" b="1" dirty="0">
                <a:latin typeface="Courier New" pitchFamily="49" charset="0"/>
              </a:rPr>
              <a:t>0x400549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8" name="Picture 2" descr="https://upload.wikimedia.org/wikipedia/commons/thumb/6/6b/Yogi_Berra_1956.png/220px-Yogi_Berra_19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304" y="1608123"/>
            <a:ext cx="1665027" cy="192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145074" y="3620037"/>
            <a:ext cx="2777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alibri" charset="0"/>
                <a:ea typeface="Calibri" charset="0"/>
                <a:cs typeface="Calibri" charset="0"/>
              </a:rPr>
              <a:t>If you don’t know where</a:t>
            </a:r>
          </a:p>
          <a:p>
            <a:pPr algn="l"/>
            <a:r>
              <a:rPr lang="en-US" dirty="0">
                <a:latin typeface="Calibri" charset="0"/>
                <a:ea typeface="Calibri" charset="0"/>
                <a:cs typeface="Calibri" charset="0"/>
              </a:rPr>
              <a:t>you’re going, you may</a:t>
            </a:r>
          </a:p>
          <a:p>
            <a:pPr algn="l"/>
            <a:r>
              <a:rPr lang="en-US" dirty="0">
                <a:latin typeface="Calibri" charset="0"/>
                <a:ea typeface="Calibri" charset="0"/>
                <a:cs typeface="Calibri" charset="0"/>
              </a:rPr>
              <a:t>not get there. </a:t>
            </a:r>
          </a:p>
          <a:p>
            <a:pPr algn="l"/>
            <a:r>
              <a:rPr lang="en-US" dirty="0">
                <a:latin typeface="Calibri" charset="0"/>
                <a:ea typeface="Calibri" charset="0"/>
                <a:cs typeface="Calibri" charset="0"/>
              </a:rPr>
              <a:t>— Yogi Berra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26F4C8-EB35-41F3-BD55-E3757DEB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6A5EBE-9F4D-42EE-915F-C8000676B964}"/>
              </a:ext>
            </a:extLst>
          </p:cNvPr>
          <p:cNvSpPr txBox="1"/>
          <p:nvPr/>
        </p:nvSpPr>
        <p:spPr>
          <a:xfrm>
            <a:off x="6585054" y="5525868"/>
            <a:ext cx="392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 are fine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/>
              <a:t> is assumed (and can’t be changed)</a:t>
            </a:r>
          </a:p>
        </p:txBody>
      </p:sp>
    </p:spTree>
    <p:extLst>
      <p:ext uri="{BB962C8B-B14F-4D97-AF65-F5344CB8AC3E}">
        <p14:creationId xmlns:p14="http://schemas.microsoft.com/office/powerpoint/2010/main" val="3612473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88F99-4724-491C-A6F2-A5CD5759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98490" y="4800600"/>
            <a:ext cx="4005330" cy="1284026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mult2 (long a, long b){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798490" y="971061"/>
            <a:ext cx="6180786" cy="12144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5075349" y="4800600"/>
            <a:ext cx="5867400" cy="1284026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798490" y="2464368"/>
            <a:ext cx="8724900" cy="2057400"/>
          </a:xfrm>
          <a:prstGeom prst="rect">
            <a:avLst/>
          </a:prstGeom>
          <a:solidFill>
            <a:srgbClr val="F7F5BE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400540: push   %rbx		# Save %</a:t>
            </a:r>
            <a:r>
              <a:rPr lang="sk-SK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sk-SK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we</a:t>
            </a:r>
            <a:r>
              <a:rPr lang="nl-NL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'</a:t>
            </a:r>
            <a:r>
              <a:rPr lang="sk-SK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ll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sk-SK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see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sk-SK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soon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</a:t>
            </a:r>
            <a:r>
              <a:rPr lang="sk-SK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Save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sk-SK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endParaRPr lang="sk-SK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</a:t>
            </a:r>
            <a:r>
              <a:rPr lang="sk-SK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Store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at </a:t>
            </a:r>
            <a:r>
              <a:rPr lang="sk-SK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address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sk-SK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endParaRPr lang="sk-SK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40054c: pop    %rbx		# Restore %</a:t>
            </a:r>
            <a:r>
              <a:rPr lang="sk-SK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sk-SK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ditto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</p:spTree>
    <p:extLst>
      <p:ext uri="{BB962C8B-B14F-4D97-AF65-F5344CB8AC3E}">
        <p14:creationId xmlns:p14="http://schemas.microsoft.com/office/powerpoint/2010/main" val="1320520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/>
              <a:t>about to execute </a:t>
            </a:r>
            <a:r>
              <a:rPr lang="en-US" dirty="0" err="1">
                <a:latin typeface="Courier New"/>
                <a:cs typeface="Courier New"/>
              </a:rPr>
              <a:t>callq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74058-9060-4813-BC29-3831456C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Rectangle 3"/>
          <p:cNvSpPr>
            <a:spLocks/>
          </p:cNvSpPr>
          <p:nvPr/>
        </p:nvSpPr>
        <p:spPr bwMode="auto">
          <a:xfrm>
            <a:off x="6996113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6858001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6858001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6858001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6996113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6096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18335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7772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58001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  <p:sp>
        <p:nvSpPr>
          <p:cNvPr id="23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 bwMode="auto">
          <a:xfrm flipH="1" flipV="1">
            <a:off x="6096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callq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step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869D0-B98E-4429-972F-30C0386F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2775260" y="2577002"/>
            <a:ext cx="5397224" cy="486432"/>
          </a:xfrm>
          <a:custGeom>
            <a:avLst/>
            <a:gdLst>
              <a:gd name="connsiteX0" fmla="*/ 5397224 w 5397224"/>
              <a:gd name="connsiteY0" fmla="*/ 0 h 486432"/>
              <a:gd name="connsiteX1" fmla="*/ 2353115 w 5397224"/>
              <a:gd name="connsiteY1" fmla="*/ 485522 h 486432"/>
              <a:gd name="connsiteX2" fmla="*/ 0 w 5397224"/>
              <a:gd name="connsiteY2" fmla="*/ 130718 h 48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224" h="486432">
                <a:moveTo>
                  <a:pt x="5397224" y="0"/>
                </a:moveTo>
                <a:cubicBezTo>
                  <a:pt x="4324938" y="231868"/>
                  <a:pt x="3252652" y="463736"/>
                  <a:pt x="2353115" y="485522"/>
                </a:cubicBezTo>
                <a:cubicBezTo>
                  <a:pt x="1453578" y="507308"/>
                  <a:pt x="0" y="130718"/>
                  <a:pt x="0" y="13071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22" name="Straight Arrow Connector 21"/>
          <p:cNvCxnSpPr>
            <a:stCxn id="22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1969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CDD7-C8C6-4A32-AEF4-A4C45446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68962-C88D-48C6-845B-28FC3C242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2 due today</a:t>
            </a:r>
          </a:p>
          <a:p>
            <a:pPr lvl="1"/>
            <a:r>
              <a:rPr lang="en-US" dirty="0"/>
              <a:t>It will be good practice for the exam</a:t>
            </a:r>
          </a:p>
          <a:p>
            <a:pPr lvl="1"/>
            <a:endParaRPr lang="en-US" dirty="0"/>
          </a:p>
          <a:p>
            <a:r>
              <a:rPr lang="en-US" dirty="0"/>
              <a:t>Midterm Exam 1 Thursday, during class</a:t>
            </a:r>
          </a:p>
          <a:p>
            <a:pPr lvl="1"/>
            <a:r>
              <a:rPr lang="en-US" dirty="0"/>
              <a:t>I have already contacted you if you’re at a different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Covers material including last week Thursday</a:t>
            </a:r>
          </a:p>
          <a:p>
            <a:pPr lvl="2"/>
            <a:r>
              <a:rPr lang="en-US" dirty="0"/>
              <a:t>Not today’s material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Canvas quiz: 80 minutes to complete (starts at 2pm sharp)</a:t>
            </a:r>
          </a:p>
          <a:p>
            <a:pPr lvl="2"/>
            <a:r>
              <a:rPr lang="en-US" dirty="0"/>
              <a:t>Plus 10 minutes to submit images of work afterwards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C33F4-A459-4ACA-AFFB-0A337831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84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7772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58001" y="1143000"/>
            <a:ext cx="776287" cy="2743200"/>
            <a:chOff x="5334000" y="1143000"/>
            <a:chExt cx="776287" cy="2743200"/>
          </a:xfrm>
        </p:grpSpPr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</p:grpSp>
      <p:sp>
        <p:nvSpPr>
          <p:cNvPr id="2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callq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step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9C48AC-2025-4631-8B81-5859BE1D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775260" y="2577002"/>
            <a:ext cx="5397224" cy="486432"/>
          </a:xfrm>
          <a:custGeom>
            <a:avLst/>
            <a:gdLst>
              <a:gd name="connsiteX0" fmla="*/ 5397224 w 5397224"/>
              <a:gd name="connsiteY0" fmla="*/ 0 h 486432"/>
              <a:gd name="connsiteX1" fmla="*/ 2353115 w 5397224"/>
              <a:gd name="connsiteY1" fmla="*/ 485522 h 486432"/>
              <a:gd name="connsiteX2" fmla="*/ 0 w 5397224"/>
              <a:gd name="connsiteY2" fmla="*/ 130718 h 48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224" h="486432">
                <a:moveTo>
                  <a:pt x="5397224" y="0"/>
                </a:moveTo>
                <a:cubicBezTo>
                  <a:pt x="4324938" y="231868"/>
                  <a:pt x="3252652" y="463736"/>
                  <a:pt x="2353115" y="485522"/>
                </a:cubicBezTo>
                <a:cubicBezTo>
                  <a:pt x="1453578" y="507308"/>
                  <a:pt x="0" y="130718"/>
                  <a:pt x="0" y="13071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5562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25" name="Straight Arrow Connector 24"/>
          <p:cNvCxnSpPr>
            <a:stCxn id="25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95486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7772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858001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/>
              <a:t>about to execute </a:t>
            </a:r>
            <a:r>
              <a:rPr lang="en-US" dirty="0" err="1">
                <a:latin typeface="Courier New"/>
                <a:cs typeface="Courier New"/>
              </a:rPr>
              <a:t>retq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6877E4-1DA2-4F62-880F-7C9CAACD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775260" y="2577002"/>
            <a:ext cx="5397224" cy="486432"/>
          </a:xfrm>
          <a:custGeom>
            <a:avLst/>
            <a:gdLst>
              <a:gd name="connsiteX0" fmla="*/ 5397224 w 5397224"/>
              <a:gd name="connsiteY0" fmla="*/ 0 h 486432"/>
              <a:gd name="connsiteX1" fmla="*/ 2353115 w 5397224"/>
              <a:gd name="connsiteY1" fmla="*/ 485522 h 486432"/>
              <a:gd name="connsiteX2" fmla="*/ 0 w 5397224"/>
              <a:gd name="connsiteY2" fmla="*/ 130718 h 48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224" h="486432">
                <a:moveTo>
                  <a:pt x="5397224" y="0"/>
                </a:moveTo>
                <a:cubicBezTo>
                  <a:pt x="4324938" y="231868"/>
                  <a:pt x="3252652" y="463736"/>
                  <a:pt x="2353115" y="485522"/>
                </a:cubicBezTo>
                <a:cubicBezTo>
                  <a:pt x="1453578" y="507308"/>
                  <a:pt x="0" y="130718"/>
                  <a:pt x="0" y="13071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3886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31" name="Straight Arrow Connector 30"/>
          <p:cNvCxnSpPr>
            <a:stCxn id="31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B2F8A10-E863-154A-AED3-E560C37CAA32}"/>
              </a:ext>
            </a:extLst>
          </p:cNvPr>
          <p:cNvSpPr txBox="1"/>
          <p:nvPr/>
        </p:nvSpPr>
        <p:spPr>
          <a:xfrm>
            <a:off x="7009150" y="5424726"/>
            <a:ext cx="2944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QUIZ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: What is the address of the instruction we execute after </a:t>
            </a:r>
            <a:r>
              <a:rPr lang="en-US" sz="2000" b="1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retq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31543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7772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858001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retq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step 1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26CF8D-4A9D-478E-BE15-ECCC929D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775260" y="2577002"/>
            <a:ext cx="5397224" cy="486432"/>
          </a:xfrm>
          <a:custGeom>
            <a:avLst/>
            <a:gdLst>
              <a:gd name="connsiteX0" fmla="*/ 5397224 w 5397224"/>
              <a:gd name="connsiteY0" fmla="*/ 0 h 486432"/>
              <a:gd name="connsiteX1" fmla="*/ 2353115 w 5397224"/>
              <a:gd name="connsiteY1" fmla="*/ 485522 h 486432"/>
              <a:gd name="connsiteX2" fmla="*/ 0 w 5397224"/>
              <a:gd name="connsiteY2" fmla="*/ 130718 h 48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224" h="486432">
                <a:moveTo>
                  <a:pt x="5397224" y="0"/>
                </a:moveTo>
                <a:cubicBezTo>
                  <a:pt x="4324938" y="231868"/>
                  <a:pt x="3252652" y="463736"/>
                  <a:pt x="2353115" y="485522"/>
                </a:cubicBezTo>
                <a:cubicBezTo>
                  <a:pt x="1453578" y="507308"/>
                  <a:pt x="0" y="130718"/>
                  <a:pt x="0" y="13071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 flipV="1">
            <a:off x="5638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32" name="Straight Arrow Connector 31"/>
          <p:cNvCxnSpPr>
            <a:stCxn id="32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55333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Rectangle 3"/>
          <p:cNvSpPr>
            <a:spLocks/>
          </p:cNvSpPr>
          <p:nvPr/>
        </p:nvSpPr>
        <p:spPr bwMode="auto">
          <a:xfrm>
            <a:off x="6996113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6858001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6858001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6858001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6996113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retq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step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2C0C3-0CCF-4B2B-A693-B674C09E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5638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17" name="Straight Arrow Connector 16"/>
          <p:cNvCxnSpPr>
            <a:stCxn id="17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12504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Function data 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7594" y="1143000"/>
            <a:ext cx="4175543" cy="5029200"/>
          </a:xfrm>
        </p:spPr>
        <p:txBody>
          <a:bodyPr>
            <a:normAutofit/>
          </a:bodyPr>
          <a:lstStyle/>
          <a:p>
            <a:r>
              <a:rPr lang="en-US" dirty="0"/>
              <a:t>First 6 arguments are in registers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first argument</a:t>
            </a:r>
          </a:p>
          <a:p>
            <a:endParaRPr lang="en-US" dirty="0"/>
          </a:p>
          <a:p>
            <a:r>
              <a:rPr lang="en-US" dirty="0"/>
              <a:t>Next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arguments are on the stack</a:t>
            </a:r>
          </a:p>
          <a:p>
            <a:pPr lvl="1"/>
            <a:r>
              <a:rPr lang="en-US" dirty="0"/>
              <a:t>This means more arguments is slower</a:t>
            </a:r>
          </a:p>
          <a:p>
            <a:endParaRPr lang="en-US" dirty="0"/>
          </a:p>
          <a:p>
            <a:r>
              <a:rPr lang="en-US" dirty="0"/>
              <a:t>Return value is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731650" y="1173512"/>
            <a:ext cx="4040188" cy="639763"/>
          </a:xfrm>
          <a:ln/>
        </p:spPr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662913" y="1181389"/>
            <a:ext cx="1601550" cy="639763"/>
          </a:xfrm>
        </p:spPr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8026362" y="5044283"/>
            <a:ext cx="4041775" cy="33496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Only allocate stack space when needed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5731650" y="1782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5731650" y="2163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5731650" y="2544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5731650" y="2925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5731650" y="3306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5731650" y="3687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5731650" y="47545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701050" y="1782764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dirty="0" err="1">
                  <a:cs typeface="Courier New Bold" charset="0"/>
                  <a:sym typeface="Courier New Bold" charset="0"/>
                </a:rPr>
                <a:t>Arg</a:t>
              </a:r>
              <a:r>
                <a:rPr lang="en-US" dirty="0">
                  <a:cs typeface="Courier New Bold" charset="0"/>
                  <a:sym typeface="Courier New Bold" charset="0"/>
                </a:rPr>
                <a:t> </a:t>
              </a:r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dirty="0" err="1">
                  <a:cs typeface="Courier New Bold" charset="0"/>
                  <a:sym typeface="Courier New Bold" charset="0"/>
                </a:rPr>
                <a:t>Arg</a:t>
              </a:r>
              <a:r>
                <a:rPr lang="en-US" dirty="0">
                  <a:cs typeface="Courier New Bold" charset="0"/>
                  <a:sym typeface="Courier New Bold" charset="0"/>
                </a:rPr>
                <a:t> </a:t>
              </a:r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dirty="0" err="1">
                  <a:cs typeface="Courier New Bold" charset="0"/>
                  <a:sym typeface="Courier New Bold" charset="0"/>
                </a:rPr>
                <a:t>Arg</a:t>
              </a:r>
              <a:r>
                <a:rPr lang="en-US" dirty="0">
                  <a:cs typeface="Courier New Bold" charset="0"/>
                  <a:sym typeface="Courier New Bold" charset="0"/>
                </a:rPr>
                <a:t> </a:t>
              </a:r>
              <a:r>
                <a:rPr lang="en-US" i="1" dirty="0">
                  <a:cs typeface="Courier New Bold" charset="0"/>
                  <a:sym typeface="Courier New Bold" charset="0"/>
                </a:rPr>
                <a:t>n</a:t>
              </a: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F717628-4593-4747-9FE4-9A7863BD3443}"/>
              </a:ext>
            </a:extLst>
          </p:cNvPr>
          <p:cNvSpPr txBox="1"/>
          <p:nvPr/>
        </p:nvSpPr>
        <p:spPr>
          <a:xfrm>
            <a:off x="9374150" y="4558655"/>
            <a:ext cx="60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5461AE-6301-2940-AC97-850E264D3B5C}"/>
              </a:ext>
            </a:extLst>
          </p:cNvPr>
          <p:cNvCxnSpPr>
            <a:cxnSpLocks/>
          </p:cNvCxnSpPr>
          <p:nvPr/>
        </p:nvCxnSpPr>
        <p:spPr bwMode="auto">
          <a:xfrm flipH="1">
            <a:off x="10047251" y="4449764"/>
            <a:ext cx="636549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1C14-707E-4F7B-98B0-43A99785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74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Examples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1AFAF-68FB-4E16-B210-46B74F84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1600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mult2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(long a, long b)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2590800" y="924059"/>
            <a:ext cx="6781800" cy="1188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y, long 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4495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sk-SK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a in %rdi, b in %rsi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sk-SK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s in %rax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90800" y="22098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/>
              <a:t>• • •</a:t>
            </a:r>
            <a:endParaRPr lang="sk-SK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t in %rax</a:t>
            </a:r>
            <a:endParaRPr lang="sk-SK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*dest = t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/>
              <a:t>• • •</a:t>
            </a:r>
            <a:endParaRPr lang="sk-SK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133600" y="26670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133600" y="37338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7924800" y="5257800"/>
            <a:ext cx="7620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6553200" y="6096000"/>
            <a:ext cx="7620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14841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B12C-057F-462B-8B68-ED8FF778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CE5E-0CD6-40F8-A46A-12A2E93B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956856" cy="5029200"/>
          </a:xfrm>
        </p:spPr>
        <p:txBody>
          <a:bodyPr>
            <a:noAutofit/>
          </a:bodyPr>
          <a:lstStyle/>
          <a:p>
            <a:r>
              <a:rPr lang="en-US" sz="2400" dirty="0"/>
              <a:t>How did we decide how many registers to use for arguments and return values?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Do all functions have to use this same convention?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428D5-09EE-4A2E-91D7-F1B04063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64FAA4C-A062-4ECF-9998-50283493135A}"/>
              </a:ext>
            </a:extLst>
          </p:cNvPr>
          <p:cNvSpPr>
            <a:spLocks/>
          </p:cNvSpPr>
          <p:nvPr/>
        </p:nvSpPr>
        <p:spPr bwMode="auto">
          <a:xfrm>
            <a:off x="9533205" y="1847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5C17E1-275E-412E-A832-92C1D13B8DCC}"/>
              </a:ext>
            </a:extLst>
          </p:cNvPr>
          <p:cNvSpPr>
            <a:spLocks/>
          </p:cNvSpPr>
          <p:nvPr/>
        </p:nvSpPr>
        <p:spPr bwMode="auto">
          <a:xfrm>
            <a:off x="9533205" y="2228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8A6F5-A26D-4592-B128-EC10966E84D2}"/>
              </a:ext>
            </a:extLst>
          </p:cNvPr>
          <p:cNvSpPr>
            <a:spLocks/>
          </p:cNvSpPr>
          <p:nvPr/>
        </p:nvSpPr>
        <p:spPr bwMode="auto">
          <a:xfrm>
            <a:off x="9533205" y="2609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32F36-52BF-4E47-9564-8A3B174EFB10}"/>
              </a:ext>
            </a:extLst>
          </p:cNvPr>
          <p:cNvSpPr>
            <a:spLocks/>
          </p:cNvSpPr>
          <p:nvPr/>
        </p:nvSpPr>
        <p:spPr bwMode="auto">
          <a:xfrm>
            <a:off x="9533205" y="2990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E68ED1-652B-46D0-ADAE-64E2A67B8DB2}"/>
              </a:ext>
            </a:extLst>
          </p:cNvPr>
          <p:cNvSpPr>
            <a:spLocks/>
          </p:cNvSpPr>
          <p:nvPr/>
        </p:nvSpPr>
        <p:spPr bwMode="auto">
          <a:xfrm>
            <a:off x="9533205" y="3371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4FE512-9A20-459C-975D-4854867A9BF4}"/>
              </a:ext>
            </a:extLst>
          </p:cNvPr>
          <p:cNvSpPr>
            <a:spLocks/>
          </p:cNvSpPr>
          <p:nvPr/>
        </p:nvSpPr>
        <p:spPr bwMode="auto">
          <a:xfrm>
            <a:off x="9533205" y="3752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C5592F-F079-4FB3-BF99-C1F49E1F31C2}"/>
              </a:ext>
            </a:extLst>
          </p:cNvPr>
          <p:cNvSpPr>
            <a:spLocks/>
          </p:cNvSpPr>
          <p:nvPr/>
        </p:nvSpPr>
        <p:spPr bwMode="auto">
          <a:xfrm>
            <a:off x="9533205" y="48189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64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B12C-057F-462B-8B68-ED8FF778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CE5E-0CD6-40F8-A46A-12A2E93B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956856" cy="5029200"/>
          </a:xfrm>
        </p:spPr>
        <p:txBody>
          <a:bodyPr>
            <a:noAutofit/>
          </a:bodyPr>
          <a:lstStyle/>
          <a:p>
            <a:r>
              <a:rPr lang="en-US" sz="2400" dirty="0"/>
              <a:t>How did we decide how many registers to use for arguments and return values?</a:t>
            </a:r>
          </a:p>
          <a:p>
            <a:pPr lvl="1"/>
            <a:r>
              <a:rPr lang="en-US" sz="2000" dirty="0"/>
              <a:t>Testing lots of real-world programs</a:t>
            </a:r>
          </a:p>
          <a:p>
            <a:pPr lvl="1"/>
            <a:r>
              <a:rPr lang="en-US" sz="2000" dirty="0"/>
              <a:t>Many style guides suggest four or less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x86 (32-bit) only had four arguments</a:t>
            </a:r>
          </a:p>
          <a:p>
            <a:pPr lvl="2"/>
            <a:r>
              <a:rPr lang="en-US" sz="2000" dirty="0"/>
              <a:t>x86-64 added two more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 only has one return result, so one register is fine</a:t>
            </a:r>
          </a:p>
          <a:p>
            <a:pPr lvl="1"/>
            <a:endParaRPr lang="en-US" sz="2000" dirty="0"/>
          </a:p>
          <a:p>
            <a:r>
              <a:rPr lang="en-US" sz="2400" dirty="0"/>
              <a:t>Do all functions have to use this same convention?</a:t>
            </a:r>
          </a:p>
          <a:p>
            <a:pPr lvl="1"/>
            <a:r>
              <a:rPr lang="en-US" sz="2000" dirty="0"/>
              <a:t>All functions within a program must, or they won’t work</a:t>
            </a:r>
          </a:p>
          <a:p>
            <a:pPr lvl="1"/>
            <a:r>
              <a:rPr lang="en-US" sz="2000" dirty="0"/>
              <a:t>Different programs, or different OSes, could choose different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428D5-09EE-4A2E-91D7-F1B04063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64FAA4C-A062-4ECF-9998-50283493135A}"/>
              </a:ext>
            </a:extLst>
          </p:cNvPr>
          <p:cNvSpPr>
            <a:spLocks/>
          </p:cNvSpPr>
          <p:nvPr/>
        </p:nvSpPr>
        <p:spPr bwMode="auto">
          <a:xfrm>
            <a:off x="9533205" y="1847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5C17E1-275E-412E-A832-92C1D13B8DCC}"/>
              </a:ext>
            </a:extLst>
          </p:cNvPr>
          <p:cNvSpPr>
            <a:spLocks/>
          </p:cNvSpPr>
          <p:nvPr/>
        </p:nvSpPr>
        <p:spPr bwMode="auto">
          <a:xfrm>
            <a:off x="9533205" y="2228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8A6F5-A26D-4592-B128-EC10966E84D2}"/>
              </a:ext>
            </a:extLst>
          </p:cNvPr>
          <p:cNvSpPr>
            <a:spLocks/>
          </p:cNvSpPr>
          <p:nvPr/>
        </p:nvSpPr>
        <p:spPr bwMode="auto">
          <a:xfrm>
            <a:off x="9533205" y="2609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32F36-52BF-4E47-9564-8A3B174EFB10}"/>
              </a:ext>
            </a:extLst>
          </p:cNvPr>
          <p:cNvSpPr>
            <a:spLocks/>
          </p:cNvSpPr>
          <p:nvPr/>
        </p:nvSpPr>
        <p:spPr bwMode="auto">
          <a:xfrm>
            <a:off x="9533205" y="2990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E68ED1-652B-46D0-ADAE-64E2A67B8DB2}"/>
              </a:ext>
            </a:extLst>
          </p:cNvPr>
          <p:cNvSpPr>
            <a:spLocks/>
          </p:cNvSpPr>
          <p:nvPr/>
        </p:nvSpPr>
        <p:spPr bwMode="auto">
          <a:xfrm>
            <a:off x="9533205" y="3371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4FE512-9A20-459C-975D-4854867A9BF4}"/>
              </a:ext>
            </a:extLst>
          </p:cNvPr>
          <p:cNvSpPr>
            <a:spLocks/>
          </p:cNvSpPr>
          <p:nvPr/>
        </p:nvSpPr>
        <p:spPr bwMode="auto">
          <a:xfrm>
            <a:off x="9533205" y="3752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C5592F-F079-4FB3-BF99-C1F49E1F31C2}"/>
              </a:ext>
            </a:extLst>
          </p:cNvPr>
          <p:cNvSpPr>
            <a:spLocks/>
          </p:cNvSpPr>
          <p:nvPr/>
        </p:nvSpPr>
        <p:spPr bwMode="auto">
          <a:xfrm>
            <a:off x="9533205" y="48189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62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Code Layout</a:t>
            </a:r>
          </a:p>
          <a:p>
            <a:pPr lvl="1"/>
            <a:endParaRPr lang="en-US" dirty="0"/>
          </a:p>
          <a:p>
            <a:r>
              <a:rPr lang="en-US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b="1" dirty="0"/>
              <a:t>Managing Local Data</a:t>
            </a:r>
          </a:p>
          <a:p>
            <a:pPr lvl="1"/>
            <a:endParaRPr lang="en-US" dirty="0"/>
          </a:p>
          <a:p>
            <a:r>
              <a:rPr lang="en-US" dirty="0"/>
              <a:t>Register Saving</a:t>
            </a:r>
          </a:p>
          <a:p>
            <a:pPr lvl="1"/>
            <a:r>
              <a:rPr lang="en-US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31802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Call-Local State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Need some place to store state for each call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552450" lvl="1"/>
            <a:r>
              <a:rPr lang="en-US" dirty="0"/>
              <a:t>Arguments</a:t>
            </a:r>
          </a:p>
          <a:p>
            <a:pPr marL="552450" lvl="1"/>
            <a:r>
              <a:rPr lang="en-US" dirty="0"/>
              <a:t>Local variables</a:t>
            </a:r>
          </a:p>
          <a:p>
            <a:pPr marL="552450" lvl="1"/>
            <a:r>
              <a:rPr lang="en-US" dirty="0"/>
              <a:t>Temporary space (if needed)</a:t>
            </a:r>
          </a:p>
          <a:p>
            <a:pPr marL="552450" lvl="1"/>
            <a:endParaRPr lang="en-US" dirty="0"/>
          </a:p>
          <a:p>
            <a:pPr marL="95250"/>
            <a:r>
              <a:rPr lang="en-US" dirty="0"/>
              <a:t>Note: these are separate for each call, not each function</a:t>
            </a:r>
          </a:p>
          <a:p>
            <a:pPr marL="552450" lvl="1"/>
            <a:r>
              <a:rPr lang="en-US" dirty="0"/>
              <a:t>Function could be called recursively, but each needs its own local variables</a:t>
            </a:r>
          </a:p>
          <a:p>
            <a:pPr marL="552450" lvl="1"/>
            <a:endParaRPr lang="en-US" dirty="0"/>
          </a:p>
          <a:p>
            <a:pPr marL="95250"/>
            <a:r>
              <a:rPr lang="en-US" dirty="0"/>
              <a:t>State only needs to exist until the function returns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4E680-B078-4DB4-82A4-0E8916B8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C memory layout</a:t>
            </a:r>
          </a:p>
          <a:p>
            <a:endParaRPr lang="en-US" dirty="0"/>
          </a:p>
          <a:p>
            <a:r>
              <a:rPr lang="en-US" dirty="0"/>
              <a:t>Explore functions in assembly</a:t>
            </a:r>
          </a:p>
          <a:p>
            <a:pPr lvl="1"/>
            <a:r>
              <a:rPr lang="en-US" dirty="0"/>
              <a:t>How do we call them and return from them?</a:t>
            </a:r>
          </a:p>
          <a:p>
            <a:pPr lvl="1"/>
            <a:r>
              <a:rPr lang="en-US" dirty="0"/>
              <a:t>How do we create local variables?</a:t>
            </a:r>
          </a:p>
          <a:p>
            <a:pPr lvl="1"/>
            <a:endParaRPr lang="en-US" dirty="0"/>
          </a:p>
          <a:p>
            <a:r>
              <a:rPr lang="en-US" dirty="0"/>
              <a:t>Understand how we manage register use between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Using the Stack for Call-Local State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Place local state on the stack</a:t>
            </a:r>
          </a:p>
          <a:p>
            <a:pPr lvl="1"/>
            <a:endParaRPr lang="en-US" dirty="0"/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That state is only needed for limited time</a:t>
            </a:r>
          </a:p>
          <a:p>
            <a:pPr marL="838200" lvl="2"/>
            <a:r>
              <a:rPr lang="en-US" dirty="0"/>
              <a:t>Starts when proc is called; ends when it returns</a:t>
            </a:r>
          </a:p>
          <a:p>
            <a:pPr marL="552450" lvl="1"/>
            <a:r>
              <a:rPr lang="en-US" b="1" i="1" dirty="0" err="1"/>
              <a:t>Callee</a:t>
            </a:r>
            <a:r>
              <a:rPr lang="en-US" dirty="0"/>
              <a:t> returns before </a:t>
            </a:r>
            <a:r>
              <a:rPr lang="en-US" b="1" i="1" dirty="0"/>
              <a:t>caller</a:t>
            </a:r>
            <a:r>
              <a:rPr lang="en-US" dirty="0"/>
              <a:t> does</a:t>
            </a:r>
          </a:p>
          <a:p>
            <a:pPr marL="838200" lvl="2"/>
            <a:r>
              <a:rPr lang="en-US" b="1" i="1" dirty="0"/>
              <a:t>Callee</a:t>
            </a:r>
            <a:r>
              <a:rPr lang="en-US" dirty="0"/>
              <a:t>: </a:t>
            </a:r>
            <a:r>
              <a:rPr lang="en-US" u="sng" dirty="0"/>
              <a:t>for a specific call</a:t>
            </a:r>
            <a:r>
              <a:rPr lang="en-US" dirty="0"/>
              <a:t>, the function being called</a:t>
            </a:r>
          </a:p>
          <a:p>
            <a:pPr marL="838200" lvl="2"/>
            <a:r>
              <a:rPr lang="en-US" b="1" i="1" dirty="0"/>
              <a:t>Caller</a:t>
            </a:r>
            <a:r>
              <a:rPr lang="en-US" dirty="0"/>
              <a:t>: </a:t>
            </a:r>
            <a:r>
              <a:rPr lang="en-US" u="sng" dirty="0"/>
              <a:t>for a specific call</a:t>
            </a:r>
            <a:r>
              <a:rPr lang="en-US" dirty="0"/>
              <a:t>, the function calling the other</a:t>
            </a:r>
          </a:p>
          <a:p>
            <a:pPr marL="838200" lvl="2"/>
            <a:endParaRPr lang="en-US" dirty="0"/>
          </a:p>
          <a:p>
            <a:r>
              <a:rPr lang="en-US" dirty="0"/>
              <a:t>Stack allocated in </a:t>
            </a:r>
            <a:r>
              <a:rPr lang="en-US" b="1" dirty="0"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b="1" dirty="0"/>
          </a:p>
          <a:p>
            <a:pPr marL="552450" lvl="1"/>
            <a:r>
              <a:rPr lang="en-US" dirty="0"/>
              <a:t>Frame = State for a single procedure invocation</a:t>
            </a:r>
          </a:p>
          <a:p>
            <a:pPr marL="552450" lvl="1"/>
            <a:r>
              <a:rPr lang="en-US" dirty="0"/>
              <a:t>Allocated by “setup” code at the start of proc</a:t>
            </a:r>
          </a:p>
          <a:p>
            <a:pPr marL="552450" lvl="1"/>
            <a:r>
              <a:rPr lang="en-US" dirty="0"/>
              <a:t>Deallocated by “teardown” code before returning</a:t>
            </a:r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60C84ED8-A308-5F45-87DD-E0F3819A2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5163" y="4632325"/>
            <a:ext cx="40481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EA7BDAF-650C-9948-9C52-5485A9EAF0A7}"/>
              </a:ext>
            </a:extLst>
          </p:cNvPr>
          <p:cNvSpPr>
            <a:spLocks/>
          </p:cNvSpPr>
          <p:nvPr/>
        </p:nvSpPr>
        <p:spPr bwMode="auto">
          <a:xfrm>
            <a:off x="7116763" y="4443414"/>
            <a:ext cx="2438400" cy="221669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b="1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39CEE0C-838F-AC4D-84DD-61235C244494}"/>
              </a:ext>
            </a:extLst>
          </p:cNvPr>
          <p:cNvSpPr>
            <a:spLocks/>
          </p:cNvSpPr>
          <p:nvPr/>
        </p:nvSpPr>
        <p:spPr bwMode="auto">
          <a:xfrm>
            <a:off x="9902825" y="52705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BF7A6B35-638C-BD40-93F3-F1E225CD9B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369550" y="4892675"/>
            <a:ext cx="609600" cy="230306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9" name="Group 11">
            <a:extLst>
              <a:ext uri="{FF2B5EF4-FFF2-40B4-BE49-F238E27FC236}">
                <a16:creationId xmlns:a16="http://schemas.microsoft.com/office/drawing/2014/main" id="{E14CBE3C-3C49-A64E-AAA4-5F36543B2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995704"/>
              </p:ext>
            </p:extLst>
          </p:nvPr>
        </p:nvGraphicFramePr>
        <p:xfrm>
          <a:off x="10007600" y="2538413"/>
          <a:ext cx="1320800" cy="20574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4E680-B078-4DB4-82A4-0E8916B8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32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Call Chain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B04AB-4F9E-474D-B7F5-B41492CB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19812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0" y="23622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(2);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(0);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715000" y="3276600"/>
            <a:ext cx="1662114" cy="2590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if(x)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8407400" y="1676400"/>
            <a:ext cx="22606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8620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8620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8609013" y="3265488"/>
            <a:ext cx="977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(2)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8620124" y="3962400"/>
            <a:ext cx="977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(1)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8620124" y="4724400"/>
            <a:ext cx="9667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(0)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8926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8926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8926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8926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8372476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9691687" y="3251200"/>
            <a:ext cx="976313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(0)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9067801" y="2895600"/>
            <a:ext cx="622288" cy="4064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5091907" y="6019801"/>
            <a:ext cx="2914196" cy="353943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4BBE-2815-417C-924A-1BBDCF58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6921500" y="2190751"/>
            <a:ext cx="1492250" cy="330200"/>
            <a:chOff x="0" y="377"/>
            <a:chExt cx="940" cy="208"/>
          </a:xfrm>
        </p:grpSpPr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4643532" y="914400"/>
            <a:ext cx="172483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eaLnBrk="0" hangingPunct="0"/>
            <a:r>
              <a:rPr lang="en-US" sz="2400" b="1" dirty="0"/>
              <a:t>Call Chain</a:t>
            </a:r>
          </a:p>
        </p:txBody>
      </p:sp>
      <p:sp>
        <p:nvSpPr>
          <p:cNvPr id="33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1254" name="AutoShape 54"/>
          <p:cNvSpPr>
            <a:spLocks/>
          </p:cNvSpPr>
          <p:nvPr/>
        </p:nvSpPr>
        <p:spPr bwMode="auto">
          <a:xfrm>
            <a:off x="1600200" y="2032000"/>
            <a:ext cx="5334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B27D2-4D61-4E83-9327-3252046F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6915150" y="2978151"/>
            <a:ext cx="1493836" cy="330200"/>
            <a:chOff x="0" y="377"/>
            <a:chExt cx="940" cy="208"/>
          </a:xfrm>
        </p:grpSpPr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32" name="Rectangle 5"/>
          <p:cNvSpPr>
            <a:spLocks/>
          </p:cNvSpPr>
          <p:nvPr/>
        </p:nvSpPr>
        <p:spPr bwMode="auto">
          <a:xfrm>
            <a:off x="2133600" y="1676400"/>
            <a:ext cx="1612900" cy="24384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(2);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(0);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2279" name="AutoShape 55"/>
          <p:cNvSpPr>
            <a:spLocks/>
          </p:cNvSpPr>
          <p:nvPr/>
        </p:nvSpPr>
        <p:spPr bwMode="auto">
          <a:xfrm>
            <a:off x="1676400" y="2209800"/>
            <a:ext cx="7620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045AEC-4468-408A-B47E-E13AE461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3269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9" name="Rectangle 5"/>
          <p:cNvSpPr>
            <a:spLocks/>
          </p:cNvSpPr>
          <p:nvPr/>
        </p:nvSpPr>
        <p:spPr bwMode="auto">
          <a:xfrm>
            <a:off x="2133600" y="1676400"/>
            <a:ext cx="1612900" cy="24384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2438400" y="2133600"/>
            <a:ext cx="1804986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304" name="AutoShape 56"/>
          <p:cNvSpPr>
            <a:spLocks/>
          </p:cNvSpPr>
          <p:nvPr/>
        </p:nvSpPr>
        <p:spPr bwMode="auto">
          <a:xfrm>
            <a:off x="1600200" y="2667000"/>
            <a:ext cx="1066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31" name="Group 16"/>
          <p:cNvGrpSpPr>
            <a:grpSpLocks/>
          </p:cNvGrpSpPr>
          <p:nvPr/>
        </p:nvGrpSpPr>
        <p:grpSpPr bwMode="auto">
          <a:xfrm>
            <a:off x="6915150" y="3810000"/>
            <a:ext cx="1493836" cy="330200"/>
            <a:chOff x="0" y="377"/>
            <a:chExt cx="940" cy="208"/>
          </a:xfrm>
        </p:grpSpPr>
        <p:sp>
          <p:nvSpPr>
            <p:cNvPr id="32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289CF0-9ED4-4C85-9935-FF9AFCDC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6915150" y="4654551"/>
            <a:ext cx="1493836" cy="330200"/>
            <a:chOff x="0" y="377"/>
            <a:chExt cx="940" cy="208"/>
          </a:xfrm>
        </p:grpSpPr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2133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2438400" y="2133600"/>
            <a:ext cx="1536700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2882900" y="2590800"/>
            <a:ext cx="1616824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AutoShape 56"/>
          <p:cNvSpPr>
            <a:spLocks/>
          </p:cNvSpPr>
          <p:nvPr/>
        </p:nvSpPr>
        <p:spPr bwMode="auto">
          <a:xfrm>
            <a:off x="1600200" y="3124200"/>
            <a:ext cx="16002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F65725-91C3-4601-8353-B5AC5CA0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6915150" y="5518151"/>
            <a:ext cx="1493836" cy="330200"/>
            <a:chOff x="0" y="377"/>
            <a:chExt cx="940" cy="208"/>
          </a:xfrm>
        </p:grpSpPr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2133600" y="1676400"/>
            <a:ext cx="1612900" cy="24384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2438400" y="2133600"/>
            <a:ext cx="1536700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2882900" y="2590800"/>
            <a:ext cx="1536700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3340100" y="3048000"/>
            <a:ext cx="1612151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0" name="AutoShape 56"/>
          <p:cNvSpPr>
            <a:spLocks/>
          </p:cNvSpPr>
          <p:nvPr/>
        </p:nvSpPr>
        <p:spPr bwMode="auto">
          <a:xfrm>
            <a:off x="1905000" y="3657600"/>
            <a:ext cx="17526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25891-C364-40D7-896F-75975259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6915150" y="4654551"/>
            <a:ext cx="1493836" cy="330200"/>
            <a:chOff x="0" y="377"/>
            <a:chExt cx="940" cy="208"/>
          </a:xfrm>
        </p:grpSpPr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2133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2438400" y="2133600"/>
            <a:ext cx="1536700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2882900" y="2590800"/>
            <a:ext cx="1616824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 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AutoShape 56"/>
          <p:cNvSpPr>
            <a:spLocks/>
          </p:cNvSpPr>
          <p:nvPr/>
        </p:nvSpPr>
        <p:spPr bwMode="auto">
          <a:xfrm>
            <a:off x="1600200" y="3962400"/>
            <a:ext cx="16002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A4A16E-2C48-4D6D-9F7D-CAD8002A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6921500" y="3824287"/>
            <a:ext cx="1492250" cy="330200"/>
            <a:chOff x="0" y="377"/>
            <a:chExt cx="940" cy="208"/>
          </a:xfrm>
        </p:grpSpPr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2133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2438400" y="2133600"/>
            <a:ext cx="1614488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8" name="AutoShape 56"/>
          <p:cNvSpPr>
            <a:spLocks/>
          </p:cNvSpPr>
          <p:nvPr/>
        </p:nvSpPr>
        <p:spPr bwMode="auto">
          <a:xfrm>
            <a:off x="1676400" y="3454400"/>
            <a:ext cx="100733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8844D0-DBA9-48FD-AD5F-7E07317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6915150" y="2978151"/>
            <a:ext cx="1493836" cy="330200"/>
            <a:chOff x="0" y="377"/>
            <a:chExt cx="940" cy="208"/>
          </a:xfrm>
        </p:grpSpPr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2133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(2);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(0);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7" name="AutoShape 56"/>
          <p:cNvSpPr>
            <a:spLocks/>
          </p:cNvSpPr>
          <p:nvPr/>
        </p:nvSpPr>
        <p:spPr bwMode="auto">
          <a:xfrm>
            <a:off x="1676400" y="2743200"/>
            <a:ext cx="7620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 Code Layout</a:t>
            </a:r>
          </a:p>
          <a:p>
            <a:pPr lvl="1"/>
            <a:endParaRPr lang="en-US" dirty="0"/>
          </a:p>
          <a:p>
            <a:r>
              <a:rPr lang="en-US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dirty="0"/>
              <a:t>Managing Local Data</a:t>
            </a:r>
          </a:p>
          <a:p>
            <a:pPr lvl="1"/>
            <a:endParaRPr lang="en-US" dirty="0"/>
          </a:p>
          <a:p>
            <a:r>
              <a:rPr lang="en-US" dirty="0"/>
              <a:t>Register Saving</a:t>
            </a:r>
          </a:p>
          <a:p>
            <a:pPr lvl="1"/>
            <a:r>
              <a:rPr lang="en-US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B925D5-D385-4F61-98BF-45C2E379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6921500" y="3824287"/>
            <a:ext cx="1492250" cy="330200"/>
            <a:chOff x="0" y="377"/>
            <a:chExt cx="940" cy="208"/>
          </a:xfrm>
        </p:grpSpPr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2133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2438400" y="2133600"/>
            <a:ext cx="1662112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8" name="AutoShape 56"/>
          <p:cNvSpPr>
            <a:spLocks/>
          </p:cNvSpPr>
          <p:nvPr/>
        </p:nvSpPr>
        <p:spPr bwMode="auto">
          <a:xfrm>
            <a:off x="1600200" y="3581400"/>
            <a:ext cx="11430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222ADC-A4BB-43B6-BB61-3051D198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6915150" y="2978151"/>
            <a:ext cx="1493836" cy="330200"/>
            <a:chOff x="0" y="377"/>
            <a:chExt cx="940" cy="208"/>
          </a:xfrm>
        </p:grpSpPr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8" name="Rectangle 5"/>
          <p:cNvSpPr>
            <a:spLocks/>
          </p:cNvSpPr>
          <p:nvPr/>
        </p:nvSpPr>
        <p:spPr bwMode="auto">
          <a:xfrm>
            <a:off x="2133600" y="1676400"/>
            <a:ext cx="1612900" cy="24384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(2);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(0);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600200" y="3276600"/>
            <a:ext cx="9144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1F0F5-A911-42FD-AC58-DC09AEB5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6921500" y="2190751"/>
            <a:ext cx="1492250" cy="330200"/>
            <a:chOff x="0" y="377"/>
            <a:chExt cx="940" cy="208"/>
          </a:xfrm>
        </p:grpSpPr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600200" y="3048000"/>
            <a:ext cx="5334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x86-64/Linux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lnSpcReduction="10000"/>
          </a:bodyPr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build”:</a:t>
            </a:r>
            <a:br>
              <a:rPr lang="en-US" dirty="0"/>
            </a:br>
            <a:r>
              <a:rPr lang="en-US" dirty="0"/>
              <a:t>Arguments for function we’re about to call</a:t>
            </a:r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we can’t keep them in registers</a:t>
            </a:r>
            <a:br>
              <a:rPr lang="en-US" dirty="0"/>
            </a:br>
            <a:r>
              <a:rPr lang="en-US" dirty="0"/>
              <a:t>(too many, or if must be in memory)</a:t>
            </a:r>
          </a:p>
          <a:p>
            <a:pPr marL="552450" lvl="1"/>
            <a:r>
              <a:rPr lang="en-US" dirty="0"/>
              <a:t>Saved register context</a:t>
            </a:r>
            <a:br>
              <a:rPr lang="en-US" dirty="0"/>
            </a:br>
            <a:r>
              <a:rPr lang="en-US" dirty="0"/>
              <a:t>(we’ll get to that soon)</a:t>
            </a:r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8890000" y="2949575"/>
            <a:ext cx="1778000" cy="3048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8890000" y="3254375"/>
            <a:ext cx="1778000" cy="21209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8890000" y="5372100"/>
            <a:ext cx="1778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8890000" y="968375"/>
            <a:ext cx="1778000" cy="1371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/>
          <a:lstStyle/>
          <a:p>
            <a:endParaRPr lang="en-US"/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8890000" y="2339975"/>
            <a:ext cx="1778000" cy="609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 7+</a:t>
            </a: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7759701" y="1798638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8505825" y="968375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8084345" y="6172200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6491705" y="573405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BC7451-698B-43E0-BCCD-E7463B97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C805065-A855-4A2B-B448-0E1B813D7E15}"/>
              </a:ext>
            </a:extLst>
          </p:cNvPr>
          <p:cNvSpPr>
            <a:spLocks/>
          </p:cNvSpPr>
          <p:nvPr/>
        </p:nvSpPr>
        <p:spPr bwMode="auto">
          <a:xfrm>
            <a:off x="7405353" y="4124326"/>
            <a:ext cx="1038562" cy="90794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(Callee)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A5DB563C-D120-4F68-963F-5D979AD92FE7}"/>
              </a:ext>
            </a:extLst>
          </p:cNvPr>
          <p:cNvSpPr>
            <a:spLocks/>
          </p:cNvSpPr>
          <p:nvPr/>
        </p:nvSpPr>
        <p:spPr bwMode="auto">
          <a:xfrm>
            <a:off x="8505825" y="3294062"/>
            <a:ext cx="228600" cy="2814637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E0383-6A5F-4308-BCA9-ABC70DF0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9144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1905000" y="2971800"/>
            <a:ext cx="48768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# x = *p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# y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x+val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 # *p = y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129206"/>
              </p:ext>
            </p:extLst>
          </p:nvPr>
        </p:nvGraphicFramePr>
        <p:xfrm>
          <a:off x="7086599" y="2987040"/>
          <a:ext cx="3847563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also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>
            <a:spLocks/>
          </p:cNvSpPr>
          <p:nvPr/>
        </p:nvSpPr>
        <p:spPr bwMode="auto">
          <a:xfrm>
            <a:off x="3505200" y="5638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3505200" y="601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12" name="Rectangle 12"/>
          <p:cNvSpPr>
            <a:spLocks/>
          </p:cNvSpPr>
          <p:nvPr/>
        </p:nvSpPr>
        <p:spPr bwMode="auto">
          <a:xfrm>
            <a:off x="2209800" y="5105401"/>
            <a:ext cx="99181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Memory</a:t>
            </a:r>
          </a:p>
        </p:txBody>
      </p:sp>
      <p:sp>
        <p:nvSpPr>
          <p:cNvPr id="14" name="Rectangle 9"/>
          <p:cNvSpPr>
            <a:spLocks/>
          </p:cNvSpPr>
          <p:nvPr/>
        </p:nvSpPr>
        <p:spPr bwMode="auto">
          <a:xfrm>
            <a:off x="3505200" y="5257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4800600" y="5410200"/>
            <a:ext cx="457200" cy="457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5257800" y="5105401"/>
            <a:ext cx="63103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6988968" y="5638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x+val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9" name="Rectangle 9"/>
          <p:cNvSpPr>
            <a:spLocks/>
          </p:cNvSpPr>
          <p:nvPr/>
        </p:nvSpPr>
        <p:spPr bwMode="auto">
          <a:xfrm>
            <a:off x="6988968" y="601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20" name="Rectangle 9"/>
          <p:cNvSpPr>
            <a:spLocks/>
          </p:cNvSpPr>
          <p:nvPr/>
        </p:nvSpPr>
        <p:spPr bwMode="auto">
          <a:xfrm>
            <a:off x="6988968" y="5257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>
            <a:off x="8284368" y="5410200"/>
            <a:ext cx="457200" cy="457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8741568" y="5105401"/>
            <a:ext cx="63103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5562600" y="5715000"/>
            <a:ext cx="838200" cy="4572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821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#1 (local variables)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03904-F5D3-454E-814B-46C244D6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8382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8888414" y="25844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7848600" y="1066801"/>
            <a:ext cx="23574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7086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7086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7151984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7151984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474371" y="6026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980785" y="57975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913984" y="3581401"/>
            <a:ext cx="2731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7151984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7151984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447384" y="5638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953797" y="54102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7401" y="3076545"/>
            <a:ext cx="427288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Stack pointer must be multiple of 16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3657600" y="3505200"/>
            <a:ext cx="609600" cy="3810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905000" y="838200"/>
            <a:ext cx="495300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We take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v1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’s address, so must be in memory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 bwMode="auto">
          <a:xfrm flipH="1">
            <a:off x="4724400" y="1259160"/>
            <a:ext cx="228600" cy="72204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676400" y="18288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1676400" y="408432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1676400" y="43434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679277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 (argument build)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D66C36-D424-4E8D-8A19-20AB3F1B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71628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71628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485187" y="6026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991601" y="57975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924801" y="3581401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71628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71628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458200" y="5638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964613" y="54102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086600" y="1828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>
            <a:off x="1676400" y="45720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676400" y="48768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676400" y="21336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535983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#3 (control transfer)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CE15D4-07E5-4BD8-88CB-ABD89E38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71628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71628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458200" y="6026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964613" y="579755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924801" y="3581401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71628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71628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458200" y="5638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964613" y="5410201"/>
            <a:ext cx="1046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%rsp+16</a:t>
            </a:r>
          </a:p>
        </p:txBody>
      </p:sp>
      <p:sp>
        <p:nvSpPr>
          <p:cNvPr id="15" name="Rectangle 9"/>
          <p:cNvSpPr>
            <a:spLocks/>
          </p:cNvSpPr>
          <p:nvPr/>
        </p:nvSpPr>
        <p:spPr bwMode="auto">
          <a:xfrm>
            <a:off x="71628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RetAddr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8458200" y="6351657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11"/>
          <p:cNvSpPr>
            <a:spLocks/>
          </p:cNvSpPr>
          <p:nvPr/>
        </p:nvSpPr>
        <p:spPr bwMode="auto">
          <a:xfrm>
            <a:off x="8964614" y="6123058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086600" y="1828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 bwMode="auto">
          <a:xfrm>
            <a:off x="1676400" y="21336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1676400" y="51054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56100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executing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B827-9FBA-4328-9734-2187A1CA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9144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1905000" y="29718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477000" y="777240"/>
          <a:ext cx="3810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b="0" i="0" baseline="0" dirty="0">
                          <a:latin typeface="Calibri"/>
                          <a:cs typeface="Calibri"/>
                        </a:rPr>
                        <a:t> (3000)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>
            <a:spLocks/>
          </p:cNvSpPr>
          <p:nvPr/>
        </p:nvSpPr>
        <p:spPr bwMode="auto">
          <a:xfrm>
            <a:off x="3505200" y="5638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3505200" y="601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12" name="Rectangle 12"/>
          <p:cNvSpPr>
            <a:spLocks/>
          </p:cNvSpPr>
          <p:nvPr/>
        </p:nvSpPr>
        <p:spPr bwMode="auto">
          <a:xfrm>
            <a:off x="2209800" y="5105401"/>
            <a:ext cx="99181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Memory</a:t>
            </a:r>
          </a:p>
        </p:txBody>
      </p:sp>
      <p:sp>
        <p:nvSpPr>
          <p:cNvPr id="14" name="Rectangle 9"/>
          <p:cNvSpPr>
            <a:spLocks/>
          </p:cNvSpPr>
          <p:nvPr/>
        </p:nvSpPr>
        <p:spPr bwMode="auto">
          <a:xfrm>
            <a:off x="3505200" y="5257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4800600" y="5410200"/>
            <a:ext cx="457200" cy="457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5257800" y="5105401"/>
            <a:ext cx="63103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6988968" y="5638800"/>
            <a:ext cx="1926432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15213+3000</a:t>
            </a:r>
          </a:p>
        </p:txBody>
      </p:sp>
      <p:sp>
        <p:nvSpPr>
          <p:cNvPr id="19" name="Rectangle 9"/>
          <p:cNvSpPr>
            <a:spLocks/>
          </p:cNvSpPr>
          <p:nvPr/>
        </p:nvSpPr>
        <p:spPr bwMode="auto">
          <a:xfrm>
            <a:off x="6988968" y="6019800"/>
            <a:ext cx="1926432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20" name="Rectangle 9"/>
          <p:cNvSpPr>
            <a:spLocks/>
          </p:cNvSpPr>
          <p:nvPr/>
        </p:nvSpPr>
        <p:spPr bwMode="auto">
          <a:xfrm>
            <a:off x="6988968" y="5257800"/>
            <a:ext cx="1926432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>
            <a:off x="9122568" y="5410200"/>
            <a:ext cx="457200" cy="457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9579768" y="5105401"/>
            <a:ext cx="63103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5562600" y="5715000"/>
            <a:ext cx="838200" cy="4572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553200" y="3352800"/>
          <a:ext cx="3810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18213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15213 (return value)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ight Arrow 24"/>
          <p:cNvSpPr/>
          <p:nvPr/>
        </p:nvSpPr>
        <p:spPr bwMode="auto">
          <a:xfrm rot="5400000">
            <a:off x="8077200" y="2552700"/>
            <a:ext cx="838200" cy="4572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043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right after executing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D1C127-AED3-4F25-AAD6-98D80C82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6705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6705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027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534401" y="29781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467601" y="762001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705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6705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001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507413" y="25908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781800" y="3733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18213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15213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2">
            <a:extLst>
              <a:ext uri="{FF2B5EF4-FFF2-40B4-BE49-F238E27FC236}">
                <a16:creationId xmlns:a16="http://schemas.microsoft.com/office/drawing/2014/main" id="{E30BF391-87AA-B449-B4B9-DF7027379A7C}"/>
              </a:ext>
            </a:extLst>
          </p:cNvPr>
          <p:cNvSpPr>
            <a:spLocks/>
          </p:cNvSpPr>
          <p:nvPr/>
        </p:nvSpPr>
        <p:spPr bwMode="auto">
          <a:xfrm>
            <a:off x="7086600" y="5687944"/>
            <a:ext cx="2864182" cy="69249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b="1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QUIZ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where do we find</a:t>
            </a:r>
          </a:p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the return value of </a:t>
            </a:r>
            <a:r>
              <a:rPr lang="en-US" sz="2000" b="1" dirty="0" err="1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incr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564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Stack Section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Function arguments</a:t>
            </a:r>
          </a:p>
          <a:p>
            <a:pPr lvl="1"/>
            <a:endParaRPr lang="en-US" dirty="0"/>
          </a:p>
          <a:p>
            <a:r>
              <a:rPr lang="en-US" dirty="0"/>
              <a:t>Heap Section</a:t>
            </a:r>
          </a:p>
          <a:p>
            <a:pPr lvl="1"/>
            <a:r>
              <a:rPr lang="en-US" dirty="0"/>
              <a:t>Memory granted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  <a:p>
            <a:pPr lvl="1"/>
            <a:endParaRPr lang="en-US" dirty="0"/>
          </a:p>
          <a:p>
            <a:r>
              <a:rPr lang="en-US" dirty="0"/>
              <a:t>Static Section (a.k.a. Data Section)</a:t>
            </a:r>
          </a:p>
          <a:p>
            <a:pPr lvl="1"/>
            <a:r>
              <a:rPr lang="en-US" dirty="0"/>
              <a:t>Global variables</a:t>
            </a:r>
          </a:p>
          <a:p>
            <a:pPr lvl="1"/>
            <a:r>
              <a:rPr lang="en-US" dirty="0"/>
              <a:t>Static function variables</a:t>
            </a:r>
          </a:p>
          <a:p>
            <a:pPr lvl="1"/>
            <a:endParaRPr lang="en-US" dirty="0"/>
          </a:p>
          <a:p>
            <a:r>
              <a:rPr lang="en-US" dirty="0"/>
              <a:t>Text Section (</a:t>
            </a:r>
            <a:r>
              <a:rPr lang="en-US" dirty="0" err="1"/>
              <a:t>a.k.a</a:t>
            </a:r>
            <a:r>
              <a:rPr lang="en-US" dirty="0"/>
              <a:t> Code Section)</a:t>
            </a:r>
          </a:p>
          <a:p>
            <a:pPr lvl="1"/>
            <a:r>
              <a:rPr lang="en-US" dirty="0"/>
              <a:t>Program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34BD14-55A9-479B-8FE6-6837852EA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498194"/>
              </p:ext>
            </p:extLst>
          </p:nvPr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#4 (cleanup)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9E6213-B199-4172-979E-1FEF9070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6705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6705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027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534401" y="29781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467600" y="762001"/>
            <a:ext cx="2642134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Previous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705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6705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001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507413" y="25908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781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8001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8507414" y="60960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7467600" y="4648201"/>
            <a:ext cx="26677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6705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6705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1676400" y="54102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1676400" y="57150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1676400" y="23622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2602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D6815-FA3E-49BC-A60C-A141958B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781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8001000" y="2438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8507414" y="22098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7467600" y="762001"/>
            <a:ext cx="26677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6705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6705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8001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8507414" y="57150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7467600" y="4648201"/>
            <a:ext cx="225484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6705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676400" y="23622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676400" y="59436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413090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B12C-057F-462B-8B68-ED8FF778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CE5E-0CD6-40F8-A46A-12A2E93B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10152" cy="5029200"/>
          </a:xfrm>
        </p:spPr>
        <p:txBody>
          <a:bodyPr/>
          <a:lstStyle/>
          <a:p>
            <a:r>
              <a:rPr lang="en-US" dirty="0"/>
              <a:t>What are the initial values of variables created on the stack?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Is there a limit to how many local variables a function can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428D5-09EE-4A2E-91D7-F1B04063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FB42F0-620E-41CD-A34D-DE4FBD4D6C68}"/>
              </a:ext>
            </a:extLst>
          </p:cNvPr>
          <p:cNvSpPr>
            <a:spLocks/>
          </p:cNvSpPr>
          <p:nvPr/>
        </p:nvSpPr>
        <p:spPr bwMode="auto">
          <a:xfrm>
            <a:off x="9802394" y="3079750"/>
            <a:ext cx="1778000" cy="3048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2EA146-B015-406A-AE7D-56619E3E312F}"/>
              </a:ext>
            </a:extLst>
          </p:cNvPr>
          <p:cNvSpPr>
            <a:spLocks/>
          </p:cNvSpPr>
          <p:nvPr/>
        </p:nvSpPr>
        <p:spPr bwMode="auto">
          <a:xfrm>
            <a:off x="9802394" y="3384550"/>
            <a:ext cx="1778000" cy="21209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47D28A8-0F64-479A-9A51-1F66ED702EF7}"/>
              </a:ext>
            </a:extLst>
          </p:cNvPr>
          <p:cNvSpPr>
            <a:spLocks/>
          </p:cNvSpPr>
          <p:nvPr/>
        </p:nvSpPr>
        <p:spPr bwMode="auto">
          <a:xfrm>
            <a:off x="9802394" y="5502275"/>
            <a:ext cx="1778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1E5B34-D499-42FC-9AEF-E355E94BB4E8}"/>
              </a:ext>
            </a:extLst>
          </p:cNvPr>
          <p:cNvSpPr>
            <a:spLocks/>
          </p:cNvSpPr>
          <p:nvPr/>
        </p:nvSpPr>
        <p:spPr bwMode="auto">
          <a:xfrm>
            <a:off x="9802394" y="1098550"/>
            <a:ext cx="1778000" cy="1371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/>
          <a:lstStyle/>
          <a:p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611743D-9A64-432D-8BF7-A0169860E826}"/>
              </a:ext>
            </a:extLst>
          </p:cNvPr>
          <p:cNvSpPr>
            <a:spLocks/>
          </p:cNvSpPr>
          <p:nvPr/>
        </p:nvSpPr>
        <p:spPr bwMode="auto">
          <a:xfrm>
            <a:off x="9802394" y="2470150"/>
            <a:ext cx="1778000" cy="609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 7+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E3CDD97-42EA-4E6B-BD4E-C60939A22994}"/>
              </a:ext>
            </a:extLst>
          </p:cNvPr>
          <p:cNvSpPr>
            <a:spLocks/>
          </p:cNvSpPr>
          <p:nvPr/>
        </p:nvSpPr>
        <p:spPr bwMode="auto">
          <a:xfrm>
            <a:off x="8672095" y="192881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EF3A33FD-B2CD-4731-9B5A-1F59885E04C8}"/>
              </a:ext>
            </a:extLst>
          </p:cNvPr>
          <p:cNvSpPr>
            <a:spLocks/>
          </p:cNvSpPr>
          <p:nvPr/>
        </p:nvSpPr>
        <p:spPr bwMode="auto">
          <a:xfrm>
            <a:off x="9418219" y="109855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02CFF1B9-9354-48CD-8C42-02AD0EB93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6739" y="6302375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AAC6EF62-0A35-4E4E-A382-E73A1B916FC5}"/>
              </a:ext>
            </a:extLst>
          </p:cNvPr>
          <p:cNvSpPr>
            <a:spLocks/>
          </p:cNvSpPr>
          <p:nvPr/>
        </p:nvSpPr>
        <p:spPr bwMode="auto">
          <a:xfrm>
            <a:off x="7404099" y="5864225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2E47C2BB-6E9A-4B00-AF05-61E1CF5FAEEF}"/>
              </a:ext>
            </a:extLst>
          </p:cNvPr>
          <p:cNvSpPr>
            <a:spLocks/>
          </p:cNvSpPr>
          <p:nvPr/>
        </p:nvSpPr>
        <p:spPr bwMode="auto">
          <a:xfrm>
            <a:off x="8317747" y="4254501"/>
            <a:ext cx="1038562" cy="90794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(Callee)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457E15F3-5B75-4005-A0E5-0F79352C5D1F}"/>
              </a:ext>
            </a:extLst>
          </p:cNvPr>
          <p:cNvSpPr>
            <a:spLocks/>
          </p:cNvSpPr>
          <p:nvPr/>
        </p:nvSpPr>
        <p:spPr bwMode="auto">
          <a:xfrm>
            <a:off x="9418219" y="3424237"/>
            <a:ext cx="228600" cy="2814637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752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B12C-057F-462B-8B68-ED8FF778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CE5E-0CD6-40F8-A46A-12A2E93B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10152" cy="5029200"/>
          </a:xfrm>
        </p:spPr>
        <p:txBody>
          <a:bodyPr/>
          <a:lstStyle/>
          <a:p>
            <a:r>
              <a:rPr lang="en-US" dirty="0"/>
              <a:t>What are the initial values of variables created on the stack?</a:t>
            </a:r>
          </a:p>
          <a:p>
            <a:pPr lvl="1"/>
            <a:r>
              <a:rPr lang="en-US" dirty="0"/>
              <a:t>Undefined behavior in C (compiler chooses)</a:t>
            </a:r>
          </a:p>
          <a:p>
            <a:pPr lvl="1"/>
            <a:r>
              <a:rPr lang="en-US" dirty="0"/>
              <a:t>Machine just creates a variable in the stack</a:t>
            </a:r>
          </a:p>
          <a:p>
            <a:pPr lvl="2"/>
            <a:r>
              <a:rPr lang="en-US" dirty="0"/>
              <a:t>Initial value is whatever was there before</a:t>
            </a:r>
          </a:p>
          <a:p>
            <a:pPr lvl="1"/>
            <a:endParaRPr lang="en-US" dirty="0"/>
          </a:p>
          <a:p>
            <a:r>
              <a:rPr lang="en-US" dirty="0"/>
              <a:t>Is there a limit to how many local variables a function can have?</a:t>
            </a:r>
          </a:p>
          <a:p>
            <a:pPr lvl="1"/>
            <a:r>
              <a:rPr lang="en-US" dirty="0"/>
              <a:t>Based on memory limit of the process</a:t>
            </a:r>
          </a:p>
          <a:p>
            <a:pPr lvl="1"/>
            <a:r>
              <a:rPr lang="en-US" dirty="0"/>
              <a:t>Stack keeps growing until it runs out of space</a:t>
            </a:r>
          </a:p>
          <a:p>
            <a:pPr lvl="2"/>
            <a:r>
              <a:rPr lang="en-US" dirty="0"/>
              <a:t>OS can do lots of tricks to give it more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428D5-09EE-4A2E-91D7-F1B04063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FB42F0-620E-41CD-A34D-DE4FBD4D6C68}"/>
              </a:ext>
            </a:extLst>
          </p:cNvPr>
          <p:cNvSpPr>
            <a:spLocks/>
          </p:cNvSpPr>
          <p:nvPr/>
        </p:nvSpPr>
        <p:spPr bwMode="auto">
          <a:xfrm>
            <a:off x="9802394" y="3079750"/>
            <a:ext cx="1778000" cy="3048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2EA146-B015-406A-AE7D-56619E3E312F}"/>
              </a:ext>
            </a:extLst>
          </p:cNvPr>
          <p:cNvSpPr>
            <a:spLocks/>
          </p:cNvSpPr>
          <p:nvPr/>
        </p:nvSpPr>
        <p:spPr bwMode="auto">
          <a:xfrm>
            <a:off x="9802394" y="3384550"/>
            <a:ext cx="1778000" cy="21209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47D28A8-0F64-479A-9A51-1F66ED702EF7}"/>
              </a:ext>
            </a:extLst>
          </p:cNvPr>
          <p:cNvSpPr>
            <a:spLocks/>
          </p:cNvSpPr>
          <p:nvPr/>
        </p:nvSpPr>
        <p:spPr bwMode="auto">
          <a:xfrm>
            <a:off x="9802394" y="5502275"/>
            <a:ext cx="1778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1E5B34-D499-42FC-9AEF-E355E94BB4E8}"/>
              </a:ext>
            </a:extLst>
          </p:cNvPr>
          <p:cNvSpPr>
            <a:spLocks/>
          </p:cNvSpPr>
          <p:nvPr/>
        </p:nvSpPr>
        <p:spPr bwMode="auto">
          <a:xfrm>
            <a:off x="9802394" y="1098550"/>
            <a:ext cx="1778000" cy="1371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/>
          <a:lstStyle/>
          <a:p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611743D-9A64-432D-8BF7-A0169860E826}"/>
              </a:ext>
            </a:extLst>
          </p:cNvPr>
          <p:cNvSpPr>
            <a:spLocks/>
          </p:cNvSpPr>
          <p:nvPr/>
        </p:nvSpPr>
        <p:spPr bwMode="auto">
          <a:xfrm>
            <a:off x="9802394" y="2470150"/>
            <a:ext cx="1778000" cy="609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 7+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E3CDD97-42EA-4E6B-BD4E-C60939A22994}"/>
              </a:ext>
            </a:extLst>
          </p:cNvPr>
          <p:cNvSpPr>
            <a:spLocks/>
          </p:cNvSpPr>
          <p:nvPr/>
        </p:nvSpPr>
        <p:spPr bwMode="auto">
          <a:xfrm>
            <a:off x="8672095" y="192881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EF3A33FD-B2CD-4731-9B5A-1F59885E04C8}"/>
              </a:ext>
            </a:extLst>
          </p:cNvPr>
          <p:cNvSpPr>
            <a:spLocks/>
          </p:cNvSpPr>
          <p:nvPr/>
        </p:nvSpPr>
        <p:spPr bwMode="auto">
          <a:xfrm>
            <a:off x="9418219" y="109855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02CFF1B9-9354-48CD-8C42-02AD0EB93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6739" y="6302375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AAC6EF62-0A35-4E4E-A382-E73A1B916FC5}"/>
              </a:ext>
            </a:extLst>
          </p:cNvPr>
          <p:cNvSpPr>
            <a:spLocks/>
          </p:cNvSpPr>
          <p:nvPr/>
        </p:nvSpPr>
        <p:spPr bwMode="auto">
          <a:xfrm>
            <a:off x="7404099" y="5864225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2E47C2BB-6E9A-4B00-AF05-61E1CF5FAEEF}"/>
              </a:ext>
            </a:extLst>
          </p:cNvPr>
          <p:cNvSpPr>
            <a:spLocks/>
          </p:cNvSpPr>
          <p:nvPr/>
        </p:nvSpPr>
        <p:spPr bwMode="auto">
          <a:xfrm>
            <a:off x="8317747" y="4254501"/>
            <a:ext cx="1038562" cy="90794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(Callee)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457E15F3-5B75-4005-A0E5-0F79352C5D1F}"/>
              </a:ext>
            </a:extLst>
          </p:cNvPr>
          <p:cNvSpPr>
            <a:spLocks/>
          </p:cNvSpPr>
          <p:nvPr/>
        </p:nvSpPr>
        <p:spPr bwMode="auto">
          <a:xfrm>
            <a:off x="9418219" y="3424237"/>
            <a:ext cx="228600" cy="2814637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375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Code Layout</a:t>
            </a:r>
          </a:p>
          <a:p>
            <a:pPr lvl="1"/>
            <a:endParaRPr lang="en-US" dirty="0"/>
          </a:p>
          <a:p>
            <a:r>
              <a:rPr lang="en-US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dirty="0"/>
              <a:t>Managing Local Data</a:t>
            </a:r>
          </a:p>
          <a:p>
            <a:pPr lvl="1"/>
            <a:endParaRPr lang="en-US" dirty="0"/>
          </a:p>
          <a:p>
            <a:r>
              <a:rPr lang="en-US" b="1" dirty="0"/>
              <a:t>Register Saving</a:t>
            </a:r>
          </a:p>
          <a:p>
            <a:pPr lvl="1"/>
            <a:r>
              <a:rPr lang="en-US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592700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Can a function use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rdx</a:t>
            </a:r>
            <a:r>
              <a:rPr lang="en-US" dirty="0"/>
              <a:t>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/>
              <a:t> 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b="1" dirty="0">
                <a:ea typeface="Calibri" charset="0"/>
                <a:cs typeface="Calibri" charset="0"/>
                <a:sym typeface="Courier New Bold" charset="0"/>
              </a:rPr>
              <a:t>!</a:t>
            </a: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could be trouble </a:t>
            </a:r>
            <a:r>
              <a:rPr lang="is-IS" dirty="0">
                <a:ea typeface="Zapf Dingbats" charset="0"/>
                <a:cs typeface="Zapf Dingbats" charset="0"/>
              </a:rPr>
              <a:t>→</a:t>
            </a:r>
            <a:r>
              <a:rPr lang="en-US" dirty="0">
                <a:ea typeface="Zapf Dingbats" charset="0"/>
                <a:cs typeface="Zapf Dingbats" charset="0"/>
              </a:rPr>
              <a:t>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1949562" y="2529625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$15213,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call who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5940537" y="2529625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4237149" y="3063025"/>
            <a:ext cx="685800" cy="3810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09973" y="3626905"/>
            <a:ext cx="685800" cy="3810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275749" y="3063025"/>
            <a:ext cx="685800" cy="3810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F1EA5E-9916-4FFB-A019-B0608CFF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597AF-0F62-40D9-AB55-D316B228EA73}"/>
              </a:ext>
            </a:extLst>
          </p:cNvPr>
          <p:cNvSpPr txBox="1"/>
          <p:nvPr/>
        </p:nvSpPr>
        <p:spPr>
          <a:xfrm>
            <a:off x="1949562" y="2112135"/>
            <a:ext cx="36527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6B8C99-8195-4315-9075-DE88EB80B235}"/>
              </a:ext>
            </a:extLst>
          </p:cNvPr>
          <p:cNvSpPr txBox="1"/>
          <p:nvPr/>
        </p:nvSpPr>
        <p:spPr>
          <a:xfrm>
            <a:off x="5907110" y="2112135"/>
            <a:ext cx="36527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Callee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02332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Problem: registers are shared between functions</a:t>
            </a:r>
          </a:p>
          <a:p>
            <a:pPr lvl="1"/>
            <a:r>
              <a:rPr lang="en-US" dirty="0"/>
              <a:t>Callee could overwrite caller’s registers by accident</a:t>
            </a:r>
          </a:p>
          <a:p>
            <a:endParaRPr lang="en-US" dirty="0"/>
          </a:p>
          <a:p>
            <a:r>
              <a:rPr lang="en-US" dirty="0"/>
              <a:t>How does each function know which registers are safe to use?</a:t>
            </a: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Save original register value to stack</a:t>
            </a:r>
          </a:p>
          <a:p>
            <a:pPr lvl="1"/>
            <a:r>
              <a:rPr lang="en-US" dirty="0"/>
              <a:t>Use register as needed</a:t>
            </a:r>
          </a:p>
          <a:p>
            <a:pPr lvl="1"/>
            <a:r>
              <a:rPr lang="en-US" dirty="0"/>
              <a:t>Restore original register value from stack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New question: when should the saving happen? In advance or on demand?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801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C84F-E85B-4EC2-ACDB-55F8DFBA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registers in advance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5136-29AD-4AB7-8AD0-63B61F6E2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question: who should save the registers, Caller or Callee?</a:t>
            </a:r>
          </a:p>
          <a:p>
            <a:endParaRPr lang="en-US" dirty="0"/>
          </a:p>
          <a:p>
            <a:r>
              <a:rPr lang="en-US" dirty="0"/>
              <a:t>Attempt 1: Save everything in advance</a:t>
            </a:r>
          </a:p>
          <a:p>
            <a:pPr lvl="1"/>
            <a:r>
              <a:rPr lang="en-US" dirty="0"/>
              <a:t>Caller knows which registers it is using</a:t>
            </a:r>
          </a:p>
          <a:p>
            <a:pPr lvl="1"/>
            <a:r>
              <a:rPr lang="en-US" dirty="0"/>
              <a:t>Save all registers it is going to need after the call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Downside: Caller doesn’t know what Callee needs</a:t>
            </a:r>
          </a:p>
          <a:p>
            <a:pPr lvl="2"/>
            <a:r>
              <a:rPr lang="en-US" dirty="0"/>
              <a:t>Wasted stores to memory if Callee doesn’t need those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87F7D-ED47-4D93-BB18-99A2601E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445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C84F-E85B-4EC2-ACDB-55F8DFBA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registers on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5136-29AD-4AB7-8AD0-63B61F6E2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question: who should save the registers, Caller or Callee?</a:t>
            </a:r>
          </a:p>
          <a:p>
            <a:endParaRPr lang="en-US" dirty="0"/>
          </a:p>
          <a:p>
            <a:r>
              <a:rPr lang="en-US" dirty="0"/>
              <a:t>Attempt 2: Save everything on demand</a:t>
            </a:r>
          </a:p>
          <a:p>
            <a:pPr lvl="1"/>
            <a:r>
              <a:rPr lang="en-US" dirty="0"/>
              <a:t>Callee knows which registers it is using</a:t>
            </a:r>
          </a:p>
          <a:p>
            <a:pPr lvl="1"/>
            <a:r>
              <a:rPr lang="en-US" dirty="0"/>
              <a:t>Save all registers it is going to use at the start of the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Downside: Callee doesn’t know what Caller was using</a:t>
            </a:r>
          </a:p>
          <a:p>
            <a:pPr lvl="2"/>
            <a:r>
              <a:rPr lang="en-US" dirty="0"/>
              <a:t>Wasted stores to memory if Caller wasn’t using those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87F7D-ED47-4D93-BB18-99A2601E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10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247C-1549-4A73-8E0E-B07E5E7A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Compromise: some registers in advance, some on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BFFE-FB6F-484A-98BA-8882342F2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40968" cy="5029200"/>
          </a:xfrm>
        </p:spPr>
        <p:txBody>
          <a:bodyPr/>
          <a:lstStyle/>
          <a:p>
            <a:r>
              <a:rPr lang="en-US" dirty="0"/>
              <a:t>Neither the Caller nor the Callee has perfect knowledge of</a:t>
            </a:r>
            <a:br>
              <a:rPr lang="en-US" dirty="0"/>
            </a:br>
            <a:r>
              <a:rPr lang="en-US" dirty="0"/>
              <a:t>register availability</a:t>
            </a:r>
          </a:p>
          <a:p>
            <a:endParaRPr lang="en-US" dirty="0"/>
          </a:p>
          <a:p>
            <a:r>
              <a:rPr lang="en-US" dirty="0"/>
              <a:t>Designate based on register which are saved when</a:t>
            </a:r>
          </a:p>
          <a:p>
            <a:pPr lvl="1"/>
            <a:r>
              <a:rPr lang="en-US" dirty="0"/>
              <a:t>Some are saved in advance: Caller saved</a:t>
            </a:r>
          </a:p>
          <a:p>
            <a:pPr lvl="1"/>
            <a:r>
              <a:rPr lang="en-US" dirty="0"/>
              <a:t>Some are saved on demand: Callee saved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Remember: Caller and Callee are just designations for one call event</a:t>
            </a:r>
          </a:p>
          <a:p>
            <a:pPr lvl="1"/>
            <a:r>
              <a:rPr lang="en-US" dirty="0"/>
              <a:t>Functions can and do act as both at different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5FA16-AC86-43A5-A167-7585794A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0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51831"/>
              </p:ext>
            </p:extLst>
          </p:nvPr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92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</a:t>
            </a:r>
            <a:r>
              <a:rPr lang="en-US"/>
              <a:t>#1 (caller-saved)</a:t>
            </a:r>
            <a:endParaRPr lang="en-US" dirty="0"/>
          </a:p>
        </p:txBody>
      </p:sp>
      <p:sp>
        <p:nvSpPr>
          <p:cNvPr id="7680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sz="2000" dirty="0"/>
              <a:t>Return value</a:t>
            </a:r>
          </a:p>
          <a:p>
            <a:pPr marL="552450" lvl="1"/>
            <a:r>
              <a:rPr lang="en-US" sz="2000" dirty="0"/>
              <a:t>Caller-saved</a:t>
            </a:r>
          </a:p>
          <a:p>
            <a:pPr marL="552450" lvl="1"/>
            <a:r>
              <a:rPr lang="en-US" sz="2000" b="1" dirty="0"/>
              <a:t>Will</a:t>
            </a:r>
            <a:r>
              <a:rPr lang="en-US" sz="2000" dirty="0"/>
              <a:t> be modified by function we’re about to call</a:t>
            </a:r>
          </a:p>
          <a:p>
            <a:pPr marL="292100"/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sz="2400" b="0" dirty="0">
                <a:cs typeface="Courier New Bold" charset="0"/>
                <a:sym typeface="Courier New Bold" charset="0"/>
              </a:rPr>
              <a:t>, ...,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sz="2400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sz="2000" dirty="0"/>
              <a:t>Arguments</a:t>
            </a:r>
          </a:p>
          <a:p>
            <a:pPr marL="552450" lvl="1"/>
            <a:r>
              <a:rPr lang="en-US" sz="2000" dirty="0"/>
              <a:t>Caller-saved</a:t>
            </a:r>
          </a:p>
          <a:p>
            <a:pPr marL="552450" lvl="1"/>
            <a:r>
              <a:rPr lang="en-US" sz="2000" dirty="0"/>
              <a:t>Can be modified by function we’re about to call</a:t>
            </a:r>
          </a:p>
          <a:p>
            <a:pPr marL="552450" lvl="1"/>
            <a:r>
              <a:rPr lang="en-US" sz="2000" dirty="0">
                <a:latin typeface="Calibri" pitchFamily="-96" charset="0"/>
              </a:rPr>
              <a:t>If more than 6 arguments, then </a:t>
            </a:r>
            <a:r>
              <a:rPr lang="en-US" sz="2000" b="1" i="1" dirty="0">
                <a:latin typeface="Calibri" pitchFamily="-96" charset="0"/>
              </a:rPr>
              <a:t>pass the rest on the stack</a:t>
            </a:r>
            <a:endParaRPr lang="en-US" sz="2000" dirty="0"/>
          </a:p>
          <a:p>
            <a:pPr marL="292100"/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r>
              <a:rPr lang="en-US" sz="2400" b="0" dirty="0">
                <a:cs typeface="Courier New Bold" charset="0"/>
                <a:sym typeface="Courier New Bold" charset="0"/>
              </a:rPr>
              <a:t>,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sz="2400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sz="2000" dirty="0"/>
              <a:t>Caller-saved</a:t>
            </a:r>
          </a:p>
          <a:p>
            <a:pPr marL="552450" lvl="1"/>
            <a:r>
              <a:rPr lang="en-US" sz="2000" dirty="0"/>
              <a:t>Can be modified by function we’re about to call</a:t>
            </a:r>
          </a:p>
          <a:p>
            <a:pPr marL="323850" lvl="1" indent="0">
              <a:buNone/>
            </a:pPr>
            <a:endParaRPr lang="en-US" sz="2000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9033452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9033452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9033452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8576252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7222868" y="1475229"/>
            <a:ext cx="1353384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(caller-saved)</a:t>
            </a: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9033452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9033452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9033452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9033452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9033452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9033452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7154166" y="3076954"/>
            <a:ext cx="1353384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(caller-saved)</a:t>
            </a: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7195624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8576252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F3224-20AA-4A47-AEC0-ED4DD2C7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576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#2 (</a:t>
            </a:r>
            <a:r>
              <a:rPr lang="en-US" dirty="0" err="1"/>
              <a:t>callee</a:t>
            </a:r>
            <a:r>
              <a:rPr lang="en-US" dirty="0"/>
              <a:t>-saved)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Special form of </a:t>
            </a:r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/>
              <a:t>Restored to original value upon exit from procedure</a:t>
            </a:r>
          </a:p>
          <a:p>
            <a:pPr marL="1009650" lvl="2"/>
            <a:r>
              <a:rPr lang="en-US" dirty="0"/>
              <a:t>Stack frame is removed</a:t>
            </a:r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7924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7924800" y="41148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7467600" y="1371600"/>
            <a:ext cx="312738" cy="3124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7239000" y="4038600"/>
            <a:ext cx="312738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6096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-saved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6457950" y="4064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7924800" y="3657600"/>
            <a:ext cx="2540000" cy="3810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7924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7924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7924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A6D6BCD-CA19-1B47-9A08-AEEAA98FD9F2}"/>
              </a:ext>
            </a:extLst>
          </p:cNvPr>
          <p:cNvSpPr>
            <a:spLocks/>
          </p:cNvSpPr>
          <p:nvPr/>
        </p:nvSpPr>
        <p:spPr bwMode="auto">
          <a:xfrm>
            <a:off x="7924800" y="32004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E52ED-CC3F-4B55-8951-3C3D9AE8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668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ChangeArrowheads="1"/>
          </p:cNvSpPr>
          <p:nvPr/>
        </p:nvSpPr>
        <p:spPr bwMode="auto">
          <a:xfrm>
            <a:off x="2286000" y="16764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 dirty="0">
                <a:latin typeface="Courier New" pitchFamily="-96" charset="0"/>
              </a:rPr>
              <a:t>%</a:t>
            </a:r>
            <a:r>
              <a:rPr lang="en-US" sz="2400" b="1" dirty="0" err="1">
                <a:latin typeface="Courier New" pitchFamily="-96" charset="0"/>
              </a:rPr>
              <a:t>rax</a:t>
            </a:r>
            <a:endParaRPr lang="en-US" sz="2400" b="1" dirty="0">
              <a:latin typeface="Courier New" pitchFamily="-96" charset="0"/>
            </a:endParaRPr>
          </a:p>
        </p:txBody>
      </p:sp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2286000" y="22860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 dirty="0">
                <a:latin typeface="Courier New" pitchFamily="-96" charset="0"/>
              </a:rPr>
              <a:t>%</a:t>
            </a:r>
            <a:r>
              <a:rPr lang="en-US" sz="2400" b="1" dirty="0" err="1">
                <a:latin typeface="Courier New" pitchFamily="-96" charset="0"/>
              </a:rPr>
              <a:t>rbx</a:t>
            </a:r>
            <a:endParaRPr lang="en-US" sz="2400" b="1" dirty="0">
              <a:latin typeface="Courier New" pitchFamily="-96" charset="0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2286000" y="28956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%rcx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2286000" y="35052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%rdx</a:t>
            </a: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2286000" y="41148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%rsi</a:t>
            </a: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2286000" y="47244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%rdi</a:t>
            </a: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2286000" y="5334000"/>
            <a:ext cx="3505200" cy="5334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%rsp</a:t>
            </a:r>
          </a:p>
        </p:txBody>
      </p: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2286000" y="59436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 dirty="0">
                <a:latin typeface="Courier New" pitchFamily="-96" charset="0"/>
              </a:rPr>
              <a:t>%</a:t>
            </a:r>
            <a:r>
              <a:rPr lang="en-US" sz="2400" b="1" dirty="0" err="1">
                <a:latin typeface="Courier New" pitchFamily="-96" charset="0"/>
              </a:rPr>
              <a:t>rbp</a:t>
            </a:r>
            <a:endParaRPr lang="en-US" sz="2400" b="1" dirty="0">
              <a:latin typeface="Courier New" pitchFamily="-96" charset="0"/>
            </a:endParaRPr>
          </a:p>
        </p:txBody>
      </p:sp>
      <p:sp>
        <p:nvSpPr>
          <p:cNvPr id="27657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x86-64 Integer Registers: </a:t>
            </a:r>
            <a:br>
              <a:rPr lang="en-US" dirty="0">
                <a:latin typeface="Calibri" pitchFamily="-96" charset="0"/>
              </a:rPr>
            </a:br>
            <a:r>
              <a:rPr lang="en-US" dirty="0">
                <a:latin typeface="Calibri" pitchFamily="-96" charset="0"/>
              </a:rPr>
              <a:t>Usage Conventions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B60088-8D84-40D0-AF6B-0431AB57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sp>
        <p:nvSpPr>
          <p:cNvPr id="27658" name="Rectangle 20"/>
          <p:cNvSpPr>
            <a:spLocks noChangeArrowheads="1"/>
          </p:cNvSpPr>
          <p:nvPr/>
        </p:nvSpPr>
        <p:spPr bwMode="auto">
          <a:xfrm>
            <a:off x="6248400" y="16764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 dirty="0">
                <a:latin typeface="Courier New" pitchFamily="-96" charset="0"/>
              </a:rPr>
              <a:t>%r8</a:t>
            </a:r>
          </a:p>
        </p:txBody>
      </p:sp>
      <p:sp>
        <p:nvSpPr>
          <p:cNvPr id="27659" name="Rectangle 21"/>
          <p:cNvSpPr>
            <a:spLocks noChangeArrowheads="1"/>
          </p:cNvSpPr>
          <p:nvPr/>
        </p:nvSpPr>
        <p:spPr bwMode="auto">
          <a:xfrm>
            <a:off x="6248400" y="22860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%r9</a:t>
            </a:r>
          </a:p>
        </p:txBody>
      </p:sp>
      <p:sp>
        <p:nvSpPr>
          <p:cNvPr id="27660" name="Rectangle 22"/>
          <p:cNvSpPr>
            <a:spLocks noChangeArrowheads="1"/>
          </p:cNvSpPr>
          <p:nvPr/>
        </p:nvSpPr>
        <p:spPr bwMode="auto">
          <a:xfrm>
            <a:off x="6248400" y="28956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%r10</a:t>
            </a:r>
          </a:p>
        </p:txBody>
      </p:sp>
      <p:sp>
        <p:nvSpPr>
          <p:cNvPr id="27661" name="Rectangle 23"/>
          <p:cNvSpPr>
            <a:spLocks noChangeArrowheads="1"/>
          </p:cNvSpPr>
          <p:nvPr/>
        </p:nvSpPr>
        <p:spPr bwMode="auto">
          <a:xfrm>
            <a:off x="6248400" y="35052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%r11</a:t>
            </a:r>
          </a:p>
        </p:txBody>
      </p:sp>
      <p:sp>
        <p:nvSpPr>
          <p:cNvPr id="27662" name="Rectangle 24"/>
          <p:cNvSpPr>
            <a:spLocks noChangeArrowheads="1"/>
          </p:cNvSpPr>
          <p:nvPr/>
        </p:nvSpPr>
        <p:spPr bwMode="auto">
          <a:xfrm>
            <a:off x="6248400" y="41148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%r12</a:t>
            </a:r>
          </a:p>
        </p:txBody>
      </p:sp>
      <p:sp>
        <p:nvSpPr>
          <p:cNvPr id="27663" name="Rectangle 25"/>
          <p:cNvSpPr>
            <a:spLocks noChangeArrowheads="1"/>
          </p:cNvSpPr>
          <p:nvPr/>
        </p:nvSpPr>
        <p:spPr bwMode="auto">
          <a:xfrm>
            <a:off x="6248400" y="47244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%r13</a:t>
            </a:r>
          </a:p>
        </p:txBody>
      </p:sp>
      <p:sp>
        <p:nvSpPr>
          <p:cNvPr id="27664" name="Rectangle 26"/>
          <p:cNvSpPr>
            <a:spLocks noChangeArrowheads="1"/>
          </p:cNvSpPr>
          <p:nvPr/>
        </p:nvSpPr>
        <p:spPr bwMode="auto">
          <a:xfrm>
            <a:off x="6248400" y="53340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%r14</a:t>
            </a:r>
          </a:p>
        </p:txBody>
      </p:sp>
      <p:sp>
        <p:nvSpPr>
          <p:cNvPr id="27665" name="Rectangle 27"/>
          <p:cNvSpPr>
            <a:spLocks noChangeArrowheads="1"/>
          </p:cNvSpPr>
          <p:nvPr/>
        </p:nvSpPr>
        <p:spPr bwMode="auto">
          <a:xfrm>
            <a:off x="6248400" y="59436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%r15</a:t>
            </a:r>
          </a:p>
        </p:txBody>
      </p:sp>
      <p:sp>
        <p:nvSpPr>
          <p:cNvPr id="27666" name="TextBox 36"/>
          <p:cNvSpPr txBox="1">
            <a:spLocks noChangeArrowheads="1"/>
          </p:cNvSpPr>
          <p:nvPr/>
        </p:nvSpPr>
        <p:spPr bwMode="auto">
          <a:xfrm>
            <a:off x="4427539" y="6030913"/>
            <a:ext cx="1362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67" name="TextBox 37"/>
          <p:cNvSpPr txBox="1">
            <a:spLocks noChangeArrowheads="1"/>
          </p:cNvSpPr>
          <p:nvPr/>
        </p:nvSpPr>
        <p:spPr bwMode="auto">
          <a:xfrm>
            <a:off x="8389939" y="6019801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68" name="TextBox 38"/>
          <p:cNvSpPr txBox="1">
            <a:spLocks noChangeArrowheads="1"/>
          </p:cNvSpPr>
          <p:nvPr/>
        </p:nvSpPr>
        <p:spPr bwMode="auto">
          <a:xfrm>
            <a:off x="8382001" y="5410201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69" name="TextBox 39"/>
          <p:cNvSpPr txBox="1">
            <a:spLocks noChangeArrowheads="1"/>
          </p:cNvSpPr>
          <p:nvPr/>
        </p:nvSpPr>
        <p:spPr bwMode="auto">
          <a:xfrm>
            <a:off x="8382001" y="4800601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70" name="TextBox 40"/>
          <p:cNvSpPr txBox="1">
            <a:spLocks noChangeArrowheads="1"/>
          </p:cNvSpPr>
          <p:nvPr/>
        </p:nvSpPr>
        <p:spPr bwMode="auto">
          <a:xfrm>
            <a:off x="8375438" y="4191000"/>
            <a:ext cx="1363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71" name="TextBox 41"/>
          <p:cNvSpPr txBox="1">
            <a:spLocks noChangeArrowheads="1"/>
          </p:cNvSpPr>
          <p:nvPr/>
        </p:nvSpPr>
        <p:spPr bwMode="auto">
          <a:xfrm>
            <a:off x="8435383" y="2971800"/>
            <a:ext cx="13086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Caller saved</a:t>
            </a:r>
          </a:p>
        </p:txBody>
      </p:sp>
      <p:sp>
        <p:nvSpPr>
          <p:cNvPr id="27672" name="TextBox 42"/>
          <p:cNvSpPr txBox="1">
            <a:spLocks noChangeArrowheads="1"/>
          </p:cNvSpPr>
          <p:nvPr/>
        </p:nvSpPr>
        <p:spPr bwMode="auto">
          <a:xfrm>
            <a:off x="4419601" y="2362201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73" name="TextBox 43"/>
          <p:cNvSpPr txBox="1">
            <a:spLocks noChangeArrowheads="1"/>
          </p:cNvSpPr>
          <p:nvPr/>
        </p:nvSpPr>
        <p:spPr bwMode="auto">
          <a:xfrm>
            <a:off x="4346575" y="5410201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Stack pointer</a:t>
            </a:r>
          </a:p>
        </p:txBody>
      </p:sp>
      <p:sp>
        <p:nvSpPr>
          <p:cNvPr id="27674" name="TextBox 44"/>
          <p:cNvSpPr txBox="1">
            <a:spLocks noChangeArrowheads="1"/>
          </p:cNvSpPr>
          <p:nvPr/>
        </p:nvSpPr>
        <p:spPr bwMode="auto">
          <a:xfrm>
            <a:off x="8427296" y="3581400"/>
            <a:ext cx="13247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Caller Saved</a:t>
            </a:r>
          </a:p>
        </p:txBody>
      </p:sp>
      <p:sp>
        <p:nvSpPr>
          <p:cNvPr id="27675" name="TextBox 45"/>
          <p:cNvSpPr txBox="1">
            <a:spLocks noChangeArrowheads="1"/>
          </p:cNvSpPr>
          <p:nvPr/>
        </p:nvSpPr>
        <p:spPr bwMode="auto">
          <a:xfrm>
            <a:off x="4391026" y="1752601"/>
            <a:ext cx="1400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Return value</a:t>
            </a:r>
          </a:p>
        </p:txBody>
      </p:sp>
      <p:sp>
        <p:nvSpPr>
          <p:cNvPr id="27676" name="TextBox 46"/>
          <p:cNvSpPr txBox="1">
            <a:spLocks noChangeArrowheads="1"/>
          </p:cNvSpPr>
          <p:nvPr/>
        </p:nvSpPr>
        <p:spPr bwMode="auto">
          <a:xfrm>
            <a:off x="4365626" y="2982913"/>
            <a:ext cx="1419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Argument #4</a:t>
            </a:r>
          </a:p>
        </p:txBody>
      </p:sp>
      <p:sp>
        <p:nvSpPr>
          <p:cNvPr id="27677" name="TextBox 47"/>
          <p:cNvSpPr txBox="1">
            <a:spLocks noChangeArrowheads="1"/>
          </p:cNvSpPr>
          <p:nvPr/>
        </p:nvSpPr>
        <p:spPr bwMode="auto">
          <a:xfrm>
            <a:off x="4365626" y="4800601"/>
            <a:ext cx="141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Argument #1</a:t>
            </a:r>
          </a:p>
        </p:txBody>
      </p:sp>
      <p:sp>
        <p:nvSpPr>
          <p:cNvPr id="27678" name="TextBox 48"/>
          <p:cNvSpPr txBox="1">
            <a:spLocks noChangeArrowheads="1"/>
          </p:cNvSpPr>
          <p:nvPr/>
        </p:nvSpPr>
        <p:spPr bwMode="auto">
          <a:xfrm>
            <a:off x="4365626" y="3592513"/>
            <a:ext cx="1419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Argument #3</a:t>
            </a:r>
          </a:p>
        </p:txBody>
      </p:sp>
      <p:sp>
        <p:nvSpPr>
          <p:cNvPr id="27679" name="TextBox 49"/>
          <p:cNvSpPr txBox="1">
            <a:spLocks noChangeArrowheads="1"/>
          </p:cNvSpPr>
          <p:nvPr/>
        </p:nvSpPr>
        <p:spPr bwMode="auto">
          <a:xfrm>
            <a:off x="4365626" y="4202113"/>
            <a:ext cx="1419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Argument #2</a:t>
            </a:r>
          </a:p>
        </p:txBody>
      </p:sp>
      <p:sp>
        <p:nvSpPr>
          <p:cNvPr id="27680" name="TextBox 50"/>
          <p:cNvSpPr txBox="1">
            <a:spLocks noChangeArrowheads="1"/>
          </p:cNvSpPr>
          <p:nvPr/>
        </p:nvSpPr>
        <p:spPr bwMode="auto">
          <a:xfrm>
            <a:off x="8328026" y="2362201"/>
            <a:ext cx="141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>
                <a:latin typeface="Calibri" pitchFamily="-96" charset="0"/>
              </a:rPr>
              <a:t>Argument #6</a:t>
            </a:r>
          </a:p>
        </p:txBody>
      </p:sp>
      <p:sp>
        <p:nvSpPr>
          <p:cNvPr id="27681" name="TextBox 51"/>
          <p:cNvSpPr txBox="1">
            <a:spLocks noChangeArrowheads="1"/>
          </p:cNvSpPr>
          <p:nvPr/>
        </p:nvSpPr>
        <p:spPr bwMode="auto">
          <a:xfrm>
            <a:off x="8328026" y="1752601"/>
            <a:ext cx="141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>
                <a:latin typeface="Calibri" pitchFamily="-96" charset="0"/>
              </a:rPr>
              <a:t>Argument #5</a:t>
            </a: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8305800" y="152400"/>
            <a:ext cx="14478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endParaRPr lang="en-US" sz="2400" b="1" dirty="0">
              <a:latin typeface="Courier New" pitchFamily="-96" charset="0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8305800" y="762000"/>
            <a:ext cx="14478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endParaRPr lang="en-US" sz="2400" b="1" dirty="0">
              <a:latin typeface="Courier New" pitchFamily="-96" charset="0"/>
            </a:endParaRPr>
          </a:p>
        </p:txBody>
      </p:sp>
      <p:sp>
        <p:nvSpPr>
          <p:cNvPr id="37" name="TextBox 40"/>
          <p:cNvSpPr txBox="1">
            <a:spLocks noChangeArrowheads="1"/>
          </p:cNvSpPr>
          <p:nvPr/>
        </p:nvSpPr>
        <p:spPr bwMode="auto">
          <a:xfrm>
            <a:off x="8375438" y="838200"/>
            <a:ext cx="1363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38" name="TextBox 44"/>
          <p:cNvSpPr txBox="1">
            <a:spLocks noChangeArrowheads="1"/>
          </p:cNvSpPr>
          <p:nvPr/>
        </p:nvSpPr>
        <p:spPr bwMode="auto">
          <a:xfrm>
            <a:off x="8427296" y="228600"/>
            <a:ext cx="13247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Caller Saved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4A969-C677-4FA4-94C6-9720FF2B8C68}"/>
              </a:ext>
            </a:extLst>
          </p:cNvPr>
          <p:cNvSpPr txBox="1"/>
          <p:nvPr/>
        </p:nvSpPr>
        <p:spPr>
          <a:xfrm>
            <a:off x="9878096" y="228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advance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7513DE-B6E8-4535-BC4C-30EBEF18E43C}"/>
              </a:ext>
            </a:extLst>
          </p:cNvPr>
          <p:cNvSpPr txBox="1"/>
          <p:nvPr/>
        </p:nvSpPr>
        <p:spPr>
          <a:xfrm>
            <a:off x="9878096" y="838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demand</a:t>
            </a:r>
          </a:p>
        </p:txBody>
      </p:sp>
    </p:spTree>
    <p:extLst>
      <p:ext uri="{BB962C8B-B14F-4D97-AF65-F5344CB8AC3E}">
        <p14:creationId xmlns:p14="http://schemas.microsoft.com/office/powerpoint/2010/main" val="10514564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7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and Pop instructions</a:t>
            </a:r>
          </a:p>
        </p:txBody>
      </p:sp>
      <p:sp>
        <p:nvSpPr>
          <p:cNvPr id="676878" name="Rectangle 1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Example:</a:t>
            </a:r>
            <a:endParaRPr lang="en-US" sz="20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%</a:t>
            </a:r>
            <a:r>
              <a:rPr lang="en-US" sz="1800" b="1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b="1" dirty="0">
                <a:latin typeface="Courier New" pitchFamily="49" charset="0"/>
              </a:rPr>
              <a:t>0x123, %</a:t>
            </a:r>
            <a:r>
              <a:rPr lang="en-US" sz="1800" b="1" dirty="0" err="1">
                <a:latin typeface="Courier New" pitchFamily="49" charset="0"/>
              </a:rPr>
              <a:t>rdx</a:t>
            </a:r>
            <a:r>
              <a:rPr lang="en-US" sz="1800" b="1" dirty="0">
                <a:latin typeface="Courier New" pitchFamily="49" charset="0"/>
              </a:rPr>
              <a:t> = 0x0, %</a:t>
            </a:r>
            <a:r>
              <a:rPr lang="en-US" sz="1800" b="1" dirty="0" err="1">
                <a:latin typeface="Courier New" pitchFamily="49" charset="0"/>
              </a:rPr>
              <a:t>rsp</a:t>
            </a:r>
            <a:r>
              <a:rPr lang="en-US" sz="1800" b="1" dirty="0">
                <a:latin typeface="Courier New" pitchFamily="49" charset="0"/>
              </a:rPr>
              <a:t> = 0x108</a:t>
            </a:r>
          </a:p>
          <a:p>
            <a:pPr lvl="1"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pushq</a:t>
            </a:r>
            <a:r>
              <a:rPr lang="en-US" sz="1800" b="1" dirty="0">
                <a:latin typeface="Courier New" pitchFamily="49" charset="0"/>
              </a:rPr>
              <a:t> %</a:t>
            </a:r>
            <a:r>
              <a:rPr lang="en-US" sz="1800" b="1" dirty="0" err="1">
                <a:latin typeface="Courier New" pitchFamily="49" charset="0"/>
              </a:rPr>
              <a:t>rax</a:t>
            </a:r>
            <a:endParaRPr lang="en-US" sz="1800" b="1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popq</a:t>
            </a:r>
            <a:r>
              <a:rPr lang="en-US" sz="1800" b="1" dirty="0">
                <a:latin typeface="Courier New" pitchFamily="49" charset="0"/>
              </a:rPr>
              <a:t> %</a:t>
            </a:r>
            <a:r>
              <a:rPr lang="en-US" sz="1800" b="1" dirty="0" err="1">
                <a:latin typeface="Courier New" pitchFamily="49" charset="0"/>
              </a:rPr>
              <a:t>rdx</a:t>
            </a:r>
            <a:endParaRPr lang="en-US" sz="1800" b="1" dirty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r>
              <a:rPr lang="en-US" dirty="0"/>
              <a:t>Remember, stack is just memory</a:t>
            </a:r>
          </a:p>
          <a:p>
            <a:pPr lvl="1"/>
            <a:r>
              <a:rPr lang="en-US" dirty="0"/>
              <a:t>Can also use memory moves and modify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/>
              <a:t> manually!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21407" y="4602079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“top”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57394" y="3535279"/>
            <a:ext cx="1190016" cy="1066800"/>
          </a:xfrm>
          <a:prstGeom prst="rect">
            <a:avLst/>
          </a:prstGeom>
          <a:solidFill>
            <a:srgbClr val="3366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96279" y="3185801"/>
            <a:ext cx="171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“bottom”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35608" y="43288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0x108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035607" y="4609019"/>
            <a:ext cx="2006996" cy="710382"/>
            <a:chOff x="3742435" y="4419600"/>
            <a:chExt cx="2006996" cy="710382"/>
          </a:xfrm>
        </p:grpSpPr>
        <p:sp>
          <p:nvSpPr>
            <p:cNvPr id="10" name="Rectangle 9"/>
            <p:cNvSpPr/>
            <p:nvPr/>
          </p:nvSpPr>
          <p:spPr bwMode="auto">
            <a:xfrm>
              <a:off x="4464221" y="4419600"/>
              <a:ext cx="1190017" cy="362392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28235" y="4760650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“top”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42435" y="4444182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0x100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391336" y="4537547"/>
            <a:ext cx="2031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rdx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0x123;</a:t>
            </a:r>
            <a:endParaRPr lang="en-US" i="1" dirty="0"/>
          </a:p>
        </p:txBody>
      </p:sp>
      <p:sp>
        <p:nvSpPr>
          <p:cNvPr id="17" name="Rectangle 16"/>
          <p:cNvSpPr/>
          <p:nvPr/>
        </p:nvSpPr>
        <p:spPr>
          <a:xfrm>
            <a:off x="3407505" y="4232747"/>
            <a:ext cx="189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0x100</a:t>
            </a:r>
            <a:endParaRPr lang="en-US" i="1" dirty="0"/>
          </a:p>
        </p:txBody>
      </p:sp>
      <p:sp>
        <p:nvSpPr>
          <p:cNvPr id="18" name="Rectangle 17"/>
          <p:cNvSpPr/>
          <p:nvPr/>
        </p:nvSpPr>
        <p:spPr>
          <a:xfrm>
            <a:off x="5317087" y="4537547"/>
            <a:ext cx="189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0x108</a:t>
            </a:r>
            <a:endParaRPr lang="en-US" i="1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10321606" y="3652019"/>
            <a:ext cx="0" cy="11546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 rot="16200000">
            <a:off x="9154557" y="3876604"/>
            <a:ext cx="281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Increasing memory address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757833" y="4619549"/>
            <a:ext cx="1190017" cy="36239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0x123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42265E12-983D-FE4F-8F5C-79FA9126948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947411" y="4619550"/>
            <a:ext cx="132897" cy="518877"/>
          </a:xfrm>
          <a:prstGeom prst="curvedConnector4">
            <a:avLst>
              <a:gd name="adj1" fmla="val -91740"/>
              <a:gd name="adj2" fmla="val 98027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CF6D86-DD68-B44D-820C-40C5517EEC5B}"/>
              </a:ext>
            </a:extLst>
          </p:cNvPr>
          <p:cNvCxnSpPr>
            <a:cxnSpLocks/>
            <a:endCxn id="12" idx="3"/>
          </p:cNvCxnSpPr>
          <p:nvPr/>
        </p:nvCxnSpPr>
        <p:spPr bwMode="auto">
          <a:xfrm flipH="1" flipV="1">
            <a:off x="10042603" y="5134735"/>
            <a:ext cx="37704" cy="369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05">
            <a:extLst>
              <a:ext uri="{FF2B5EF4-FFF2-40B4-BE49-F238E27FC236}">
                <a16:creationId xmlns:a16="http://schemas.microsoft.com/office/drawing/2014/main" id="{AFDD8BA9-0D5E-A044-94D7-F711377DB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995523"/>
              </p:ext>
            </p:extLst>
          </p:nvPr>
        </p:nvGraphicFramePr>
        <p:xfrm>
          <a:off x="847870" y="1077664"/>
          <a:ext cx="8437798" cy="198581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243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4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pushq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 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]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R 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] – 8;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 [ R[%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] ] ← 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Store S onto the stack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popq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 ←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 [ R[%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] ]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 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]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R 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] + 8;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Retrieve D from the stack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471DB-7BED-495F-B187-A87E7170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5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78" grpId="0" uiExpand="1" build="p"/>
      <p:bldP spid="16" grpId="0"/>
      <p:bldP spid="17" grpId="0"/>
      <p:bldP spid="18" grpId="0"/>
      <p:bldP spid="2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Example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F61CF-B50D-418D-8D33-5B2963F2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3366FF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9144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8001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8507414" y="25844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7467600" y="1066801"/>
            <a:ext cx="23574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6705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6705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6705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6705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027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534401" y="61785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467600" y="3581401"/>
            <a:ext cx="2731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705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6705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001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507413" y="57912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6705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1676400" y="36576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1676400" y="39624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Oval 28"/>
          <p:cNvSpPr/>
          <p:nvPr/>
        </p:nvSpPr>
        <p:spPr bwMode="auto">
          <a:xfrm>
            <a:off x="4038600" y="4038600"/>
            <a:ext cx="762000" cy="32004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29600" y="4394538"/>
            <a:ext cx="2131866" cy="101566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Someone called us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We’re the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callee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Save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3505200" y="2057400"/>
            <a:ext cx="0" cy="3810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3550419" y="2119555"/>
            <a:ext cx="260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Still need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after the call! </a:t>
            </a: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5979C764-2934-5C44-A90C-DA06C0D71105}"/>
              </a:ext>
            </a:extLst>
          </p:cNvPr>
          <p:cNvSpPr>
            <a:spLocks/>
          </p:cNvSpPr>
          <p:nvPr/>
        </p:nvSpPr>
        <p:spPr bwMode="auto">
          <a:xfrm>
            <a:off x="1745852" y="2748895"/>
            <a:ext cx="3573607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b="1" dirty="0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%</a:t>
            </a:r>
            <a:r>
              <a:rPr lang="en-US" sz="2000" b="1" dirty="0" err="1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rbx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callee-save (on demand)</a:t>
            </a:r>
          </a:p>
        </p:txBody>
      </p:sp>
    </p:spTree>
    <p:extLst>
      <p:ext uri="{BB962C8B-B14F-4D97-AF65-F5344CB8AC3E}">
        <p14:creationId xmlns:p14="http://schemas.microsoft.com/office/powerpoint/2010/main" val="5792549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4A7992-2F83-4F1B-B0EF-154594A9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3366FF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9144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8001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8507414" y="57848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7467600" y="4267201"/>
            <a:ext cx="2853282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6705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6705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6705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6705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027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534401" y="34353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467600" y="838201"/>
            <a:ext cx="2731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705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6705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001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507413" y="30480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6705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1676400" y="58674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1676400" y="61722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4038600" y="4038600"/>
            <a:ext cx="762000" cy="32004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96026" y="1439839"/>
            <a:ext cx="1749390" cy="132343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Our caller can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expect its own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value in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Restore it!</a:t>
            </a: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91AD793E-B570-194A-BD21-50E719C9A241}"/>
              </a:ext>
            </a:extLst>
          </p:cNvPr>
          <p:cNvSpPr>
            <a:spLocks/>
          </p:cNvSpPr>
          <p:nvPr/>
        </p:nvSpPr>
        <p:spPr bwMode="auto">
          <a:xfrm>
            <a:off x="1745852" y="2748895"/>
            <a:ext cx="3573607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b="1" dirty="0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%</a:t>
            </a:r>
            <a:r>
              <a:rPr lang="en-US" sz="2000" b="1" dirty="0" err="1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rbx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callee-save (on demand)</a:t>
            </a:r>
          </a:p>
        </p:txBody>
      </p:sp>
    </p:spTree>
    <p:extLst>
      <p:ext uri="{BB962C8B-B14F-4D97-AF65-F5344CB8AC3E}">
        <p14:creationId xmlns:p14="http://schemas.microsoft.com/office/powerpoint/2010/main" val="36021075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Code Layout</a:t>
            </a:r>
          </a:p>
          <a:p>
            <a:pPr lvl="1"/>
            <a:endParaRPr lang="en-US" dirty="0"/>
          </a:p>
          <a:p>
            <a:r>
              <a:rPr lang="en-US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dirty="0"/>
              <a:t>Managing Local Data</a:t>
            </a:r>
          </a:p>
          <a:p>
            <a:pPr lvl="1"/>
            <a:endParaRPr lang="en-US" dirty="0"/>
          </a:p>
          <a:p>
            <a:r>
              <a:rPr lang="en-US" b="1" dirty="0"/>
              <a:t>Register Saving</a:t>
            </a:r>
          </a:p>
          <a:p>
            <a:pPr lvl="1"/>
            <a:r>
              <a:rPr lang="en-US" b="1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840288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762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4876800"/>
            <a:ext cx="37522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Note: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rep</a:t>
            </a:r>
            <a:r>
              <a:rPr lang="en-US" sz="2000" dirty="0"/>
              <a:t> instruction inserted as no-op. You can ignore it.</a:t>
            </a:r>
            <a:br>
              <a:rPr lang="en-US" sz="2000" dirty="0">
                <a:latin typeface="Calibri" pitchFamily="-96" charset="0"/>
              </a:rPr>
            </a:br>
            <a:endParaRPr lang="en-US" sz="1600" dirty="0">
              <a:latin typeface="Calibri" pitchFamily="-96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DB8EA-1204-4518-A4F5-AA21042D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550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7165848" y="4617720"/>
            <a:ext cx="3124200" cy="304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162800" y="1600200"/>
            <a:ext cx="3124200" cy="838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== 0)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Base Case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1295400"/>
            <a:ext cx="3581400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1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>
            <a:off x="1600200" y="1981200"/>
            <a:ext cx="3810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600200" y="2286000"/>
            <a:ext cx="3810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4A04-216E-4472-8D82-E13FF093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480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7162800" y="2498629"/>
            <a:ext cx="3124200" cy="28346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Register Save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1376965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890560"/>
              </p:ext>
            </p:extLst>
          </p:nvPr>
        </p:nvGraphicFramePr>
        <p:xfrm>
          <a:off x="1752601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10762606" y="6090635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11269020" y="5862036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9467206" y="4566635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9467206" y="5481035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9467206" y="5862035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17CB0-2EA9-4A5B-A337-AAF0356A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3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909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7162800" y="2715768"/>
            <a:ext cx="3124200" cy="81381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 Setup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1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 &gt;&gt;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Rec. 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flipH="1">
            <a:off x="4308144" y="2819401"/>
            <a:ext cx="492457" cy="2707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181600" y="2506218"/>
            <a:ext cx="0" cy="4191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739BEE-DF3B-4A6C-B9C2-7952BB64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930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1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7162800" y="3505200"/>
            <a:ext cx="3124200" cy="304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4038600" y="3276600"/>
            <a:ext cx="0" cy="6096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3B5BFD-5A36-41C4-8EA2-36E804D4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832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Result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1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7162800" y="3803904"/>
            <a:ext cx="3124200" cy="28346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3352800" y="3290316"/>
            <a:ext cx="0" cy="73456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A0995A-B774-488E-AC15-10D1EA1E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691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Completion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1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8610600" y="579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9117014" y="55626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7315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162800" y="3767328"/>
            <a:ext cx="3124200" cy="26517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162800" y="4325112"/>
            <a:ext cx="3124200" cy="26517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32081F-3CF4-4297-9D71-EA893E1C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629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three recursions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EF30BD6-05E8-473F-BCE6-096246FF70F7}"/>
              </a:ext>
            </a:extLst>
          </p:cNvPr>
          <p:cNvSpPr>
            <a:spLocks/>
          </p:cNvSpPr>
          <p:nvPr/>
        </p:nvSpPr>
        <p:spPr bwMode="auto">
          <a:xfrm>
            <a:off x="8995657" y="1411311"/>
            <a:ext cx="1295400" cy="9144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2E5B8D0-179C-4C67-9E02-2471F4ED3582}"/>
              </a:ext>
            </a:extLst>
          </p:cNvPr>
          <p:cNvSpPr>
            <a:spLocks/>
          </p:cNvSpPr>
          <p:nvPr/>
        </p:nvSpPr>
        <p:spPr bwMode="auto">
          <a:xfrm>
            <a:off x="8995657" y="2325711"/>
            <a:ext cx="1295400" cy="3810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0C689E3-69AE-4AE1-ABBB-EF7FB75B3FB2}"/>
              </a:ext>
            </a:extLst>
          </p:cNvPr>
          <p:cNvSpPr>
            <a:spLocks/>
          </p:cNvSpPr>
          <p:nvPr/>
        </p:nvSpPr>
        <p:spPr bwMode="auto">
          <a:xfrm>
            <a:off x="8995657" y="2706711"/>
            <a:ext cx="12954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chemeClr val="bg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B6FB306-247D-4F93-A8EA-CF98E4CECE00}"/>
              </a:ext>
            </a:extLst>
          </p:cNvPr>
          <p:cNvSpPr>
            <a:spLocks/>
          </p:cNvSpPr>
          <p:nvPr/>
        </p:nvSpPr>
        <p:spPr bwMode="auto">
          <a:xfrm>
            <a:off x="8995657" y="3093927"/>
            <a:ext cx="12954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771C798E-9832-471A-BCDA-C4F9CE7A29FA}"/>
              </a:ext>
            </a:extLst>
          </p:cNvPr>
          <p:cNvSpPr>
            <a:spLocks/>
          </p:cNvSpPr>
          <p:nvPr/>
        </p:nvSpPr>
        <p:spPr bwMode="auto">
          <a:xfrm>
            <a:off x="8995657" y="3474927"/>
            <a:ext cx="1295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chemeClr val="bg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CFA0F31F-CEBC-4642-8240-4D5DE16650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91057" y="4448779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0B504CB-5914-4154-814D-2F14E43564C1}"/>
              </a:ext>
            </a:extLst>
          </p:cNvPr>
          <p:cNvSpPr>
            <a:spLocks/>
          </p:cNvSpPr>
          <p:nvPr/>
        </p:nvSpPr>
        <p:spPr bwMode="auto">
          <a:xfrm>
            <a:off x="10797471" y="422018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1704A2BF-BF38-47DD-BDB5-F77E61E602C2}"/>
              </a:ext>
            </a:extLst>
          </p:cNvPr>
          <p:cNvSpPr>
            <a:spLocks/>
          </p:cNvSpPr>
          <p:nvPr/>
        </p:nvSpPr>
        <p:spPr bwMode="auto">
          <a:xfrm>
            <a:off x="8995657" y="3839179"/>
            <a:ext cx="1295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48E12F2-7890-4248-87D2-F0CB0F1CEEE4}"/>
              </a:ext>
            </a:extLst>
          </p:cNvPr>
          <p:cNvSpPr>
            <a:spLocks/>
          </p:cNvSpPr>
          <p:nvPr/>
        </p:nvSpPr>
        <p:spPr bwMode="auto">
          <a:xfrm>
            <a:off x="8995657" y="4220179"/>
            <a:ext cx="12954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chemeClr val="bg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C4FE0-30D7-41F7-9727-B7B3B64C120F}"/>
              </a:ext>
            </a:extLst>
          </p:cNvPr>
          <p:cNvSpPr/>
          <p:nvPr/>
        </p:nvSpPr>
        <p:spPr>
          <a:xfrm>
            <a:off x="1107583" y="1700011"/>
            <a:ext cx="1295400" cy="62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7D590C-82A2-4935-8472-C05CCF357323}"/>
              </a:ext>
            </a:extLst>
          </p:cNvPr>
          <p:cNvSpPr/>
          <p:nvPr/>
        </p:nvSpPr>
        <p:spPr>
          <a:xfrm>
            <a:off x="1755283" y="2524794"/>
            <a:ext cx="1295400" cy="6257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pcount_r</a:t>
            </a:r>
            <a:r>
              <a:rPr lang="en-US" dirty="0"/>
              <a:t>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CDA2F9-EE28-4DF2-8D69-D7128F2F8F63}"/>
              </a:ext>
            </a:extLst>
          </p:cNvPr>
          <p:cNvSpPr/>
          <p:nvPr/>
        </p:nvSpPr>
        <p:spPr>
          <a:xfrm>
            <a:off x="2402983" y="3344750"/>
            <a:ext cx="1295400" cy="6257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pcount_r</a:t>
            </a:r>
            <a:r>
              <a:rPr lang="en-US" dirty="0"/>
              <a:t>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42D797-49E1-4E00-B9F8-0B6126E5D02B}"/>
              </a:ext>
            </a:extLst>
          </p:cNvPr>
          <p:cNvSpPr/>
          <p:nvPr/>
        </p:nvSpPr>
        <p:spPr>
          <a:xfrm>
            <a:off x="3050683" y="4164706"/>
            <a:ext cx="1295400" cy="6257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pcount_r</a:t>
            </a:r>
            <a:r>
              <a:rPr lang="en-US" dirty="0"/>
              <a:t>()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A04A7A0-32D4-4CDC-B00E-B336B24DB1EC}"/>
              </a:ext>
            </a:extLst>
          </p:cNvPr>
          <p:cNvSpPr/>
          <p:nvPr/>
        </p:nvSpPr>
        <p:spPr>
          <a:xfrm>
            <a:off x="1197735" y="1923244"/>
            <a:ext cx="914400" cy="914400"/>
          </a:xfrm>
          <a:prstGeom prst="arc">
            <a:avLst>
              <a:gd name="adj1" fmla="val 4829478"/>
              <a:gd name="adj2" fmla="val 1069742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480FF09A-5228-450F-B348-5003AFCCBAC2}"/>
              </a:ext>
            </a:extLst>
          </p:cNvPr>
          <p:cNvSpPr/>
          <p:nvPr/>
        </p:nvSpPr>
        <p:spPr>
          <a:xfrm>
            <a:off x="1800359" y="2790420"/>
            <a:ext cx="914400" cy="914400"/>
          </a:xfrm>
          <a:prstGeom prst="arc">
            <a:avLst>
              <a:gd name="adj1" fmla="val 4829478"/>
              <a:gd name="adj2" fmla="val 1069742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15295DB-E6A8-4A9A-BD0D-AB8B459DFE37}"/>
              </a:ext>
            </a:extLst>
          </p:cNvPr>
          <p:cNvSpPr/>
          <p:nvPr/>
        </p:nvSpPr>
        <p:spPr>
          <a:xfrm>
            <a:off x="2476118" y="3572479"/>
            <a:ext cx="914400" cy="914400"/>
          </a:xfrm>
          <a:prstGeom prst="arc">
            <a:avLst>
              <a:gd name="adj1" fmla="val 4829478"/>
              <a:gd name="adj2" fmla="val 1069742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ABA007-345E-46EC-B45B-DE7210015A1F}"/>
              </a:ext>
            </a:extLst>
          </p:cNvPr>
          <p:cNvSpPr txBox="1"/>
          <p:nvPr/>
        </p:nvSpPr>
        <p:spPr>
          <a:xfrm>
            <a:off x="4623515" y="4790406"/>
            <a:ext cx="300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Executing, but has not yet called </a:t>
            </a:r>
            <a:r>
              <a:rPr lang="en-US" dirty="0" err="1"/>
              <a:t>pcount_r</a:t>
            </a:r>
            <a:r>
              <a:rPr lang="en-US" dirty="0"/>
              <a:t>() again</a:t>
            </a:r>
          </a:p>
        </p:txBody>
      </p:sp>
    </p:spTree>
    <p:extLst>
      <p:ext uri="{BB962C8B-B14F-4D97-AF65-F5344CB8AC3E}">
        <p14:creationId xmlns:p14="http://schemas.microsoft.com/office/powerpoint/2010/main" val="1472737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607595" y="1143000"/>
            <a:ext cx="7641318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Important Points</a:t>
            </a:r>
          </a:p>
          <a:p>
            <a:pPr lvl="1"/>
            <a:r>
              <a:rPr lang="en-US" dirty="0"/>
              <a:t>A stack is the right data structure for procedure call / return</a:t>
            </a:r>
          </a:p>
          <a:p>
            <a:pPr lvl="2"/>
            <a:r>
              <a:rPr lang="en-US" dirty="0"/>
              <a:t>If P calls Q, then Q returns before P</a:t>
            </a:r>
          </a:p>
          <a:p>
            <a:pPr lvl="1"/>
            <a:r>
              <a:rPr lang="en-US" dirty="0"/>
              <a:t>The stack makes recursion work</a:t>
            </a:r>
          </a:p>
          <a:p>
            <a:pPr lvl="1"/>
            <a:endParaRPr lang="en-US" dirty="0"/>
          </a:p>
          <a:p>
            <a:r>
              <a:rPr lang="en-US" dirty="0"/>
              <a:t>Calling convention</a:t>
            </a:r>
          </a:p>
          <a:p>
            <a:pPr lvl="1"/>
            <a:r>
              <a:rPr lang="en-US" dirty="0"/>
              <a:t>Caller-saved registers saved in advance before call</a:t>
            </a:r>
          </a:p>
          <a:p>
            <a:pPr lvl="1"/>
            <a:r>
              <a:rPr lang="en-US" dirty="0"/>
              <a:t>Put arguments in registers (1-6)</a:t>
            </a:r>
          </a:p>
          <a:p>
            <a:pPr lvl="1"/>
            <a:r>
              <a:rPr lang="en-US" dirty="0"/>
              <a:t>Put further arguments on top of stack (7+)</a:t>
            </a:r>
          </a:p>
          <a:p>
            <a:pPr lvl="1"/>
            <a:r>
              <a:rPr lang="en-US" dirty="0"/>
              <a:t>Put return address on top of stack</a:t>
            </a:r>
          </a:p>
          <a:p>
            <a:pPr lvl="1"/>
            <a:r>
              <a:rPr lang="en-US" dirty="0"/>
              <a:t>Callee can safely store values in local stack frame </a:t>
            </a:r>
            <a:br>
              <a:rPr lang="en-US" dirty="0"/>
            </a:br>
            <a:r>
              <a:rPr lang="en-US" dirty="0"/>
              <a:t>and in callee-saved registers (after saving them)</a:t>
            </a:r>
          </a:p>
          <a:p>
            <a:pPr lvl="1"/>
            <a:r>
              <a:rPr lang="en-US" dirty="0"/>
              <a:t>Result return in </a:t>
            </a:r>
            <a:r>
              <a:rPr lang="en-US" dirty="0">
                <a:latin typeface="Courier New Bold"/>
              </a:rPr>
              <a:t>%</a:t>
            </a:r>
            <a:r>
              <a:rPr lang="en-US" dirty="0" err="1">
                <a:latin typeface="Courier New Bold"/>
              </a:rPr>
              <a:t>rax</a:t>
            </a:r>
            <a:r>
              <a:rPr lang="en-US" dirty="0">
                <a:latin typeface="Courier New Bold"/>
              </a:rPr>
              <a:t> </a:t>
            </a:r>
            <a:r>
              <a:rPr lang="en-US" dirty="0"/>
              <a:t>and restore callee-saved registers before returning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B0BE9C1-4407-4E8A-802E-01D73DF3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C0BC61DC-08C6-4050-9CFF-1EFB3A593442}"/>
              </a:ext>
            </a:extLst>
          </p:cNvPr>
          <p:cNvSpPr>
            <a:spLocks/>
          </p:cNvSpPr>
          <p:nvPr/>
        </p:nvSpPr>
        <p:spPr bwMode="auto">
          <a:xfrm>
            <a:off x="9907431" y="2667000"/>
            <a:ext cx="1778000" cy="3048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8E653DE0-6559-4BF9-9FCE-AB942EA1EE09}"/>
              </a:ext>
            </a:extLst>
          </p:cNvPr>
          <p:cNvSpPr>
            <a:spLocks/>
          </p:cNvSpPr>
          <p:nvPr/>
        </p:nvSpPr>
        <p:spPr bwMode="auto">
          <a:xfrm>
            <a:off x="9907431" y="2971800"/>
            <a:ext cx="1778000" cy="21209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3862D10E-9671-4A25-84C3-52AB74022FBA}"/>
              </a:ext>
            </a:extLst>
          </p:cNvPr>
          <p:cNvSpPr>
            <a:spLocks/>
          </p:cNvSpPr>
          <p:nvPr/>
        </p:nvSpPr>
        <p:spPr bwMode="auto">
          <a:xfrm>
            <a:off x="9907431" y="5089525"/>
            <a:ext cx="1778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D3B8EB00-8E45-4AC9-9BB7-9D2B4B5EBE99}"/>
              </a:ext>
            </a:extLst>
          </p:cNvPr>
          <p:cNvSpPr>
            <a:spLocks/>
          </p:cNvSpPr>
          <p:nvPr/>
        </p:nvSpPr>
        <p:spPr bwMode="auto">
          <a:xfrm>
            <a:off x="9907431" y="685800"/>
            <a:ext cx="1778000" cy="1371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/>
          <a:lstStyle/>
          <a:p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75BB9CAD-5E4F-40C8-8370-F17B88ED565D}"/>
              </a:ext>
            </a:extLst>
          </p:cNvPr>
          <p:cNvSpPr>
            <a:spLocks/>
          </p:cNvSpPr>
          <p:nvPr/>
        </p:nvSpPr>
        <p:spPr bwMode="auto">
          <a:xfrm>
            <a:off x="9907431" y="2057400"/>
            <a:ext cx="1778000" cy="609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 7+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F5925DBA-DA6C-4559-98FF-AAE024CC6492}"/>
              </a:ext>
            </a:extLst>
          </p:cNvPr>
          <p:cNvSpPr>
            <a:spLocks/>
          </p:cNvSpPr>
          <p:nvPr/>
        </p:nvSpPr>
        <p:spPr bwMode="auto">
          <a:xfrm>
            <a:off x="8777132" y="15160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21" name="AutoShape 12">
            <a:extLst>
              <a:ext uri="{FF2B5EF4-FFF2-40B4-BE49-F238E27FC236}">
                <a16:creationId xmlns:a16="http://schemas.microsoft.com/office/drawing/2014/main" id="{6937A9F6-EA8F-4EF9-A446-B9D081C92E77}"/>
              </a:ext>
            </a:extLst>
          </p:cNvPr>
          <p:cNvSpPr>
            <a:spLocks/>
          </p:cNvSpPr>
          <p:nvPr/>
        </p:nvSpPr>
        <p:spPr bwMode="auto">
          <a:xfrm>
            <a:off x="9523256" y="6858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87F25E60-6762-4D9E-A62B-0089894018D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01776" y="5889625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67E02737-D403-481D-A5F1-3DF3378ADBC6}"/>
              </a:ext>
            </a:extLst>
          </p:cNvPr>
          <p:cNvSpPr>
            <a:spLocks/>
          </p:cNvSpPr>
          <p:nvPr/>
        </p:nvSpPr>
        <p:spPr bwMode="auto">
          <a:xfrm>
            <a:off x="7509136" y="5451475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0DB2263C-ADEB-4C21-A464-B2F54D2414ED}"/>
              </a:ext>
            </a:extLst>
          </p:cNvPr>
          <p:cNvSpPr>
            <a:spLocks/>
          </p:cNvSpPr>
          <p:nvPr/>
        </p:nvSpPr>
        <p:spPr bwMode="auto">
          <a:xfrm>
            <a:off x="8422784" y="3841751"/>
            <a:ext cx="1038562" cy="90794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(Callee)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25" name="AutoShape 12">
            <a:extLst>
              <a:ext uri="{FF2B5EF4-FFF2-40B4-BE49-F238E27FC236}">
                <a16:creationId xmlns:a16="http://schemas.microsoft.com/office/drawing/2014/main" id="{22C6773C-8112-4C1E-A46F-529F3EC3675C}"/>
              </a:ext>
            </a:extLst>
          </p:cNvPr>
          <p:cNvSpPr>
            <a:spLocks/>
          </p:cNvSpPr>
          <p:nvPr/>
        </p:nvSpPr>
        <p:spPr bwMode="auto">
          <a:xfrm>
            <a:off x="9523256" y="3011487"/>
            <a:ext cx="228600" cy="2814637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613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Code Layout</a:t>
            </a:r>
          </a:p>
          <a:p>
            <a:pPr lvl="1"/>
            <a:endParaRPr lang="en-US" dirty="0"/>
          </a:p>
          <a:p>
            <a:r>
              <a:rPr lang="en-US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dirty="0"/>
              <a:t>Managing Local Data</a:t>
            </a:r>
          </a:p>
          <a:p>
            <a:pPr lvl="1"/>
            <a:endParaRPr lang="en-US" dirty="0"/>
          </a:p>
          <a:p>
            <a:r>
              <a:rPr lang="en-US" dirty="0"/>
              <a:t>Register Saving</a:t>
            </a:r>
          </a:p>
          <a:p>
            <a:pPr lvl="1"/>
            <a:r>
              <a:rPr lang="en-US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615460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Stack Frame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528675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x86-64 Stack Frame Example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24" y="4114800"/>
            <a:ext cx="3774828" cy="2410544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Keeps values of </a:t>
            </a:r>
            <a:r>
              <a:rPr lang="en-US" sz="2000" dirty="0">
                <a:latin typeface="Courier New" pitchFamily="-96" charset="0"/>
              </a:rPr>
              <a:t>&amp;a[</a:t>
            </a:r>
            <a:r>
              <a:rPr lang="en-US" sz="2000" dirty="0" err="1">
                <a:latin typeface="Courier New" pitchFamily="-96" charset="0"/>
              </a:rPr>
              <a:t>i</a:t>
            </a:r>
            <a:r>
              <a:rPr lang="en-US" sz="2000" dirty="0">
                <a:latin typeface="Courier New" pitchFamily="-96" charset="0"/>
              </a:rPr>
              <a:t>]</a:t>
            </a:r>
            <a:r>
              <a:rPr lang="en-US" sz="2000" dirty="0">
                <a:latin typeface="Calibri" pitchFamily="-96" charset="0"/>
              </a:rPr>
              <a:t> and </a:t>
            </a:r>
            <a:r>
              <a:rPr lang="en-US" sz="2000" dirty="0">
                <a:latin typeface="Courier New" pitchFamily="-96" charset="0"/>
              </a:rPr>
              <a:t>&amp;a[i+1]</a:t>
            </a:r>
            <a:r>
              <a:rPr lang="en-US" sz="2000" dirty="0">
                <a:latin typeface="Calibri" pitchFamily="-96" charset="0"/>
              </a:rPr>
              <a:t> in </a:t>
            </a:r>
            <a:r>
              <a:rPr lang="en-US" sz="2000" dirty="0" err="1">
                <a:latin typeface="Calibri" pitchFamily="-96" charset="0"/>
              </a:rPr>
              <a:t>callee</a:t>
            </a:r>
            <a:r>
              <a:rPr lang="en-US" sz="2000" dirty="0">
                <a:latin typeface="Calibri" pitchFamily="-96" charset="0"/>
              </a:rPr>
              <a:t>-save registers</a:t>
            </a:r>
          </a:p>
          <a:p>
            <a:endParaRPr lang="en-US" sz="2000" dirty="0">
              <a:latin typeface="Calibri" pitchFamily="-96" charset="0"/>
            </a:endParaRPr>
          </a:p>
          <a:p>
            <a:r>
              <a:rPr lang="en-US" sz="2000" dirty="0">
                <a:latin typeface="Calibri" pitchFamily="-96" charset="0"/>
              </a:rPr>
              <a:t>Must set up stack frame to save these registers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847528" y="1447800"/>
            <a:ext cx="40386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long sum = 0;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/* Swap 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 &amp; a[i+1]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void</a:t>
            </a:r>
            <a:br>
              <a:rPr lang="en-US" b="1" dirty="0">
                <a:latin typeface="Courier New" pitchFamily="-96" charset="0"/>
              </a:rPr>
            </a:br>
            <a:r>
              <a:rPr lang="en-US" b="1" dirty="0" err="1">
                <a:latin typeface="Courier New" pitchFamily="-96" charset="0"/>
              </a:rPr>
              <a:t>swap_ele_su</a:t>
            </a:r>
            <a:r>
              <a:rPr lang="en-US" b="1" dirty="0">
                <a:latin typeface="Courier New" pitchFamily="-96" charset="0"/>
              </a:rPr>
              <a:t>(long a[],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b="1" dirty="0">
                <a:latin typeface="Courier New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    swap(&amp;a[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], &amp;a[i+1]);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    sum += (a[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]*a[i+1]);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}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6019800" y="1317625"/>
            <a:ext cx="4648200" cy="479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-96" charset="0"/>
              </a:rPr>
              <a:t>swap_ele_su</a:t>
            </a:r>
            <a:r>
              <a:rPr lang="en-US" b="1" dirty="0">
                <a:latin typeface="Courier New" pitchFamily="-96" charset="0"/>
              </a:rPr>
              <a:t>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 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-16(%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, -8(%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subq</a:t>
            </a:r>
            <a:r>
              <a:rPr lang="en-US" b="1" dirty="0">
                <a:latin typeface="Courier New" pitchFamily="-96" charset="0"/>
              </a:rPr>
              <a:t>	$16, %</a:t>
            </a:r>
            <a:r>
              <a:rPr lang="en-US" b="1" dirty="0" err="1">
                <a:latin typeface="Courier New" pitchFamily="-96" charset="0"/>
              </a:rPr>
              <a:t>rsp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movslq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esi,%rax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leaq</a:t>
            </a:r>
            <a:r>
              <a:rPr lang="en-US" b="1" dirty="0">
                <a:latin typeface="Courier New" pitchFamily="-96" charset="0"/>
              </a:rPr>
              <a:t>	8(%rdi,%rax,8),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leaq</a:t>
            </a:r>
            <a:r>
              <a:rPr lang="en-US" b="1" dirty="0">
                <a:latin typeface="Courier New" pitchFamily="-96" charset="0"/>
              </a:rPr>
              <a:t>	(%rdi,%rax,8),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%</a:t>
            </a:r>
            <a:r>
              <a:rPr lang="en-US" b="1" dirty="0" err="1">
                <a:latin typeface="Courier New" pitchFamily="-96" charset="0"/>
              </a:rPr>
              <a:t>rsi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, %</a:t>
            </a:r>
            <a:r>
              <a:rPr lang="en-US" b="1" dirty="0" err="1">
                <a:latin typeface="Courier New" pitchFamily="-96" charset="0"/>
              </a:rPr>
              <a:t>rdi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call	swap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(%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rax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imulq</a:t>
            </a:r>
            <a:r>
              <a:rPr lang="en-US" b="1" dirty="0">
                <a:latin typeface="Courier New" pitchFamily="-96" charset="0"/>
              </a:rPr>
              <a:t>	(%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rax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addq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rax</a:t>
            </a:r>
            <a:r>
              <a:rPr lang="en-US" b="1" dirty="0">
                <a:latin typeface="Courier New" pitchFamily="-96" charset="0"/>
              </a:rPr>
              <a:t>, sum(%rip)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8(%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addq</a:t>
            </a:r>
            <a:r>
              <a:rPr lang="en-US" b="1" dirty="0">
                <a:latin typeface="Courier New" pitchFamily="-96" charset="0"/>
              </a:rPr>
              <a:t>	$16, %</a:t>
            </a:r>
            <a:r>
              <a:rPr lang="en-US" b="1" dirty="0" err="1">
                <a:latin typeface="Courier New" pitchFamily="-96" charset="0"/>
              </a:rPr>
              <a:t>rsp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ret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A559C-F0FF-40DF-AA90-E0436B94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536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479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 err="1">
                <a:latin typeface="Courier New" pitchFamily="-96" charset="0"/>
              </a:rPr>
              <a:t>swap_ele_su</a:t>
            </a:r>
            <a:r>
              <a:rPr lang="en-US" b="1" dirty="0">
                <a:latin typeface="Courier New" pitchFamily="-96" charset="0"/>
              </a:rPr>
              <a:t>: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, -16(%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</a:t>
            </a:r>
            <a:r>
              <a:rPr lang="en-US" b="1" dirty="0">
                <a:latin typeface="Courier New" pitchFamily="-96" charset="0"/>
              </a:rPr>
              <a:t>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, -8(%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</a:t>
            </a:r>
            <a:r>
              <a:rPr lang="en-US" b="1" dirty="0">
                <a:latin typeface="Courier New" pitchFamily="-96" charset="0"/>
              </a:rPr>
              <a:t>	# Save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subq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movslq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esi,%rax</a:t>
            </a:r>
            <a:r>
              <a:rPr lang="en-US" b="1" dirty="0">
                <a:latin typeface="Courier New" pitchFamily="-96" charset="0"/>
              </a:rPr>
              <a:t>	# Extend </a:t>
            </a:r>
            <a:r>
              <a:rPr lang="en-US" b="1" dirty="0" err="1">
                <a:latin typeface="Courier New" pitchFamily="-96" charset="0"/>
              </a:rPr>
              <a:t>i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leaq</a:t>
            </a:r>
            <a:r>
              <a:rPr lang="en-US" b="1" dirty="0">
                <a:latin typeface="Courier New" pitchFamily="-96" charset="0"/>
              </a:rPr>
              <a:t>	8(%rdi,%rax,8), </a:t>
            </a:r>
            <a:r>
              <a:rPr lang="en-US" b="1" dirty="0">
                <a:solidFill>
                  <a:srgbClr val="3366FF"/>
                </a:solidFill>
                <a:latin typeface="Courier New" pitchFamily="-96" charset="0"/>
              </a:rPr>
              <a:t>%</a:t>
            </a:r>
            <a:r>
              <a:rPr lang="en-US" b="1" dirty="0" err="1">
                <a:solidFill>
                  <a:srgbClr val="3366FF"/>
                </a:solidFill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	# &amp;a[i+1] (</a:t>
            </a:r>
            <a:r>
              <a:rPr lang="en-US" b="1" dirty="0" err="1">
                <a:latin typeface="Courier New" pitchFamily="-96" charset="0"/>
              </a:rPr>
              <a:t>callee</a:t>
            </a:r>
            <a:r>
              <a:rPr lang="en-US" b="1" dirty="0">
                <a:latin typeface="Courier New" pitchFamily="-96" charset="0"/>
              </a:rPr>
              <a:t> save)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leaq</a:t>
            </a:r>
            <a:r>
              <a:rPr lang="en-US" b="1" dirty="0">
                <a:latin typeface="Courier New" pitchFamily="-96" charset="0"/>
              </a:rPr>
              <a:t>	(%rdi,%rax,8), </a:t>
            </a:r>
            <a:r>
              <a:rPr lang="en-US" b="1" dirty="0">
                <a:solidFill>
                  <a:srgbClr val="3366FF"/>
                </a:solidFill>
                <a:latin typeface="Courier New" pitchFamily="-96" charset="0"/>
              </a:rPr>
              <a:t>%</a:t>
            </a:r>
            <a:r>
              <a:rPr lang="en-US" b="1" dirty="0" err="1">
                <a:solidFill>
                  <a:srgbClr val="3366FF"/>
                </a:solidFill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	# &amp;a[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   (</a:t>
            </a:r>
            <a:r>
              <a:rPr lang="en-US" b="1" dirty="0" err="1">
                <a:latin typeface="Courier New" pitchFamily="-96" charset="0"/>
              </a:rPr>
              <a:t>callee</a:t>
            </a:r>
            <a:r>
              <a:rPr lang="en-US" b="1" dirty="0">
                <a:latin typeface="Courier New" pitchFamily="-96" charset="0"/>
              </a:rPr>
              <a:t> save)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%</a:t>
            </a:r>
            <a:r>
              <a:rPr lang="en-US" b="1" dirty="0" err="1">
                <a:latin typeface="Courier New" pitchFamily="-96" charset="0"/>
              </a:rPr>
              <a:t>rsi</a:t>
            </a:r>
            <a:r>
              <a:rPr lang="en-US" b="1" dirty="0">
                <a:latin typeface="Courier New" pitchFamily="-96" charset="0"/>
              </a:rPr>
              <a:t>	# 2</a:t>
            </a:r>
            <a:r>
              <a:rPr lang="en-US" b="1" baseline="30000" dirty="0">
                <a:latin typeface="Courier New" pitchFamily="-96" charset="0"/>
              </a:rPr>
              <a:t>nd</a:t>
            </a:r>
            <a:r>
              <a:rPr lang="en-US" b="1" dirty="0">
                <a:latin typeface="Courier New" pitchFamily="-96" charset="0"/>
              </a:rPr>
              <a:t> argument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, %</a:t>
            </a:r>
            <a:r>
              <a:rPr lang="en-US" b="1" dirty="0" err="1">
                <a:latin typeface="Courier New" pitchFamily="-96" charset="0"/>
              </a:rPr>
              <a:t>rdi</a:t>
            </a:r>
            <a:r>
              <a:rPr lang="en-US" b="1" dirty="0">
                <a:latin typeface="Courier New" pitchFamily="-96" charset="0"/>
              </a:rPr>
              <a:t>	# 1</a:t>
            </a:r>
            <a:r>
              <a:rPr lang="en-US" b="1" baseline="30000" dirty="0">
                <a:latin typeface="Courier New" pitchFamily="-96" charset="0"/>
              </a:rPr>
              <a:t>st</a:t>
            </a:r>
            <a:r>
              <a:rPr lang="en-US" b="1" dirty="0">
                <a:latin typeface="Courier New" pitchFamily="-96" charset="0"/>
              </a:rPr>
              <a:t> argument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call	swap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(%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rax</a:t>
            </a:r>
            <a:r>
              <a:rPr lang="en-US" b="1" dirty="0">
                <a:latin typeface="Courier New" pitchFamily="-96" charset="0"/>
              </a:rPr>
              <a:t>	# Get a[i+1]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imulq</a:t>
            </a:r>
            <a:r>
              <a:rPr lang="en-US" b="1" dirty="0">
                <a:latin typeface="Courier New" pitchFamily="-96" charset="0"/>
              </a:rPr>
              <a:t>	(%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rax</a:t>
            </a:r>
            <a:r>
              <a:rPr lang="en-US" b="1" dirty="0">
                <a:latin typeface="Courier New" pitchFamily="-96" charset="0"/>
              </a:rPr>
              <a:t>	# Multiply by 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addq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rax</a:t>
            </a:r>
            <a:r>
              <a:rPr lang="en-US" b="1" dirty="0">
                <a:latin typeface="Courier New" pitchFamily="-96" charset="0"/>
              </a:rPr>
              <a:t>, sum(%rip)	# Add to sum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	# Restore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	# Restore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ret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486400" y="2590800"/>
            <a:ext cx="914400" cy="8382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362200" y="1600200"/>
            <a:ext cx="4038600" cy="86868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62200" y="4901184"/>
            <a:ext cx="4038600" cy="85953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F9E085-6320-4880-8B24-C9413F5B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306370-1C12-40FC-99C5-974D3D4BFF25}"/>
              </a:ext>
            </a:extLst>
          </p:cNvPr>
          <p:cNvSpPr/>
          <p:nvPr/>
        </p:nvSpPr>
        <p:spPr>
          <a:xfrm>
            <a:off x="2292580" y="1558344"/>
            <a:ext cx="1390777" cy="5001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823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, -16(%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</a:t>
            </a:r>
            <a:r>
              <a:rPr lang="en-US" b="1" dirty="0">
                <a:latin typeface="Courier New" pitchFamily="-96" charset="0"/>
              </a:rPr>
              <a:t>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, -8(%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	# Save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175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8179625" y="1436684"/>
            <a:ext cx="2049462" cy="338137"/>
            <a:chOff x="917" y="3344"/>
            <a:chExt cx="1291" cy="213"/>
          </a:xfrm>
        </p:grpSpPr>
        <p:sp>
          <p:nvSpPr>
            <p:cNvPr id="46093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Calibri" pitchFamily="-96" charset="0"/>
                </a:rPr>
                <a:t>rtn addr</a:t>
              </a:r>
            </a:p>
          </p:txBody>
        </p:sp>
        <p:sp>
          <p:nvSpPr>
            <p:cNvPr id="46095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46096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Courier New" pitchFamily="-96" charset="0"/>
                </a:rPr>
                <a:t>%rsp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452663" y="350073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-96" charset="0"/>
                <a:sym typeface="Wingdings"/>
              </a:rPr>
              <a:t>  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1881188" y="5013177"/>
            <a:ext cx="8610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DC88F8-D0A7-4928-9A6E-FA8AAF4C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787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, -16(%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</a:t>
            </a:r>
            <a:r>
              <a:rPr lang="en-US" b="1" dirty="0">
                <a:latin typeface="Courier New" pitchFamily="-96" charset="0"/>
              </a:rPr>
              <a:t>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, -8(%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	# Save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175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8179625" y="1436689"/>
            <a:ext cx="2049462" cy="979487"/>
            <a:chOff x="917" y="3344"/>
            <a:chExt cx="1291" cy="617"/>
          </a:xfrm>
        </p:grpSpPr>
        <p:sp>
          <p:nvSpPr>
            <p:cNvPr id="46093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latin typeface="Calibri" pitchFamily="-96" charset="0"/>
                </a:rPr>
                <a:t>rtn</a:t>
              </a:r>
              <a:r>
                <a:rPr lang="en-US" sz="1600" b="1" dirty="0">
                  <a:latin typeface="Calibri" pitchFamily="-96" charset="0"/>
                </a:rPr>
                <a:t> </a:t>
              </a:r>
              <a:r>
                <a:rPr lang="en-US" sz="1600" b="1" dirty="0" err="1">
                  <a:latin typeface="Calibri" pitchFamily="-96" charset="0"/>
                </a:rPr>
                <a:t>addr</a:t>
              </a:r>
              <a:endParaRPr lang="en-US" sz="1600" b="1" dirty="0">
                <a:latin typeface="Calibri" pitchFamily="-96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6095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46096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>
                  <a:latin typeface="Courier New" pitchFamily="-96" charset="0"/>
                </a:rPr>
                <a:t>%</a:t>
              </a:r>
              <a:r>
                <a:rPr lang="en-US" sz="1600" b="1" dirty="0" err="1">
                  <a:latin typeface="Courier New" pitchFamily="-96" charset="0"/>
                </a:rPr>
                <a:t>rsp</a:t>
              </a:r>
              <a:endParaRPr lang="en-US" sz="1600" b="1" dirty="0">
                <a:latin typeface="Courier New" pitchFamily="-96" charset="0"/>
              </a:endParaRPr>
            </a:p>
          </p:txBody>
        </p:sp>
        <p:sp>
          <p:nvSpPr>
            <p:cNvPr id="46097" name="Text Box 9"/>
            <p:cNvSpPr txBox="1">
              <a:spLocks noChangeArrowheads="1"/>
            </p:cNvSpPr>
            <p:nvPr/>
          </p:nvSpPr>
          <p:spPr bwMode="auto">
            <a:xfrm>
              <a:off x="1152" y="3547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latin typeface="Calibri" pitchFamily="-96" charset="0"/>
                </a:rPr>
                <a:t>8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latin typeface="Courier New" pitchFamily="49" charset="0"/>
                </a:rPr>
                <a:t>%rbx</a:t>
              </a:r>
            </a:p>
          </p:txBody>
        </p:sp>
        <p:sp>
          <p:nvSpPr>
            <p:cNvPr id="46099" name="Text Box 11"/>
            <p:cNvSpPr txBox="1">
              <a:spLocks noChangeArrowheads="1"/>
            </p:cNvSpPr>
            <p:nvPr/>
          </p:nvSpPr>
          <p:spPr bwMode="auto">
            <a:xfrm>
              <a:off x="1152" y="3749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latin typeface="Calibri" pitchFamily="-96" charset="0"/>
                </a:rPr>
                <a:t>16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452663" y="350073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-96" charset="0"/>
                <a:sym typeface="Wingdings"/>
              </a:rPr>
              <a:t>  </a:t>
            </a:r>
            <a:endParaRPr 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881188" y="5013177"/>
            <a:ext cx="8610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676400" y="14478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FC1A13-1C20-4808-8A05-68B9AC5B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4426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175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8179625" y="1436689"/>
            <a:ext cx="2049462" cy="979487"/>
            <a:chOff x="917" y="3344"/>
            <a:chExt cx="1291" cy="617"/>
          </a:xfrm>
        </p:grpSpPr>
        <p:sp>
          <p:nvSpPr>
            <p:cNvPr id="46093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Calibri" pitchFamily="-96" charset="0"/>
                </a:rPr>
                <a:t>rtn addr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>
                  <a:latin typeface="Courier New" pitchFamily="49" charset="0"/>
                </a:rPr>
                <a:t>%</a:t>
              </a:r>
              <a:r>
                <a:rPr lang="en-US" sz="1600" b="1" dirty="0" err="1">
                  <a:latin typeface="Courier New" pitchFamily="49" charset="0"/>
                </a:rPr>
                <a:t>rbp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6095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46096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Courier New" pitchFamily="-96" charset="0"/>
                </a:rPr>
                <a:t>%rsp</a:t>
              </a:r>
            </a:p>
          </p:txBody>
        </p:sp>
        <p:sp>
          <p:nvSpPr>
            <p:cNvPr id="46097" name="Text Box 9"/>
            <p:cNvSpPr txBox="1">
              <a:spLocks noChangeArrowheads="1"/>
            </p:cNvSpPr>
            <p:nvPr/>
          </p:nvSpPr>
          <p:spPr bwMode="auto">
            <a:xfrm>
              <a:off x="1152" y="3547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latin typeface="Calibri" pitchFamily="-96" charset="0"/>
                </a:rPr>
                <a:t>8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latin typeface="Courier New" pitchFamily="49" charset="0"/>
                </a:rPr>
                <a:t>%rbx</a:t>
              </a:r>
            </a:p>
          </p:txBody>
        </p:sp>
        <p:sp>
          <p:nvSpPr>
            <p:cNvPr id="46099" name="Text Box 11"/>
            <p:cNvSpPr txBox="1">
              <a:spLocks noChangeArrowheads="1"/>
            </p:cNvSpPr>
            <p:nvPr/>
          </p:nvSpPr>
          <p:spPr bwMode="auto">
            <a:xfrm>
              <a:off x="1152" y="3749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latin typeface="Calibri" pitchFamily="-96" charset="0"/>
                </a:rPr>
                <a:t>16</a:t>
              </a:r>
            </a:p>
          </p:txBody>
        </p:sp>
      </p:grp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-16(%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, -8(%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</a:t>
            </a:r>
            <a:r>
              <a:rPr lang="en-US" b="1" dirty="0">
                <a:latin typeface="Courier New" pitchFamily="-96" charset="0"/>
              </a:rPr>
              <a:t>	# Save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b="1" dirty="0">
              <a:solidFill>
                <a:srgbClr val="C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52663" y="350073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-96" charset="0"/>
                <a:sym typeface="Wingdings"/>
              </a:rPr>
              <a:t>  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1881188" y="5013177"/>
            <a:ext cx="8610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676400" y="17526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08934A-4930-4A22-A9F8-B79EA665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875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-16(%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, -8(%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	# Save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b="1" dirty="0">
              <a:solidFill>
                <a:srgbClr val="C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subq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54461" y="350073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-96" charset="0"/>
                <a:sym typeface="Wingdings"/>
              </a:rPr>
              <a:t>  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8229601" y="3429000"/>
            <a:ext cx="2278063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8229601" y="3635378"/>
            <a:ext cx="2049463" cy="936626"/>
            <a:chOff x="917" y="3351"/>
            <a:chExt cx="1291" cy="590"/>
          </a:xfrm>
        </p:grpSpPr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Calibri" pitchFamily="-96" charset="0"/>
                </a:rPr>
                <a:t>rtn addr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>
                  <a:latin typeface="Courier New" pitchFamily="49" charset="0"/>
                </a:rPr>
                <a:t>%</a:t>
              </a:r>
              <a:r>
                <a:rPr lang="en-US" sz="1600" b="1" dirty="0" err="1">
                  <a:latin typeface="Courier New" pitchFamily="49" charset="0"/>
                </a:rPr>
                <a:t>rbp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1344" y="383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917" y="3728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Courier New" pitchFamily="-96" charset="0"/>
                </a:rPr>
                <a:t>%rsp</a:t>
              </a: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1152" y="3536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+</a:t>
              </a:r>
              <a:r>
                <a:rPr lang="en-US" sz="1600" b="1">
                  <a:latin typeface="Calibri" pitchFamily="-96" charset="0"/>
                </a:rPr>
                <a:t>8</a:t>
              </a:r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latin typeface="Courier New" pitchFamily="49" charset="0"/>
                </a:rPr>
                <a:t>%rbx</a:t>
              </a:r>
            </a:p>
          </p:txBody>
        </p:sp>
      </p:grpSp>
      <p:sp>
        <p:nvSpPr>
          <p:cNvPr id="36" name="Rectangle 35"/>
          <p:cNvSpPr/>
          <p:nvPr/>
        </p:nvSpPr>
        <p:spPr bwMode="auto">
          <a:xfrm>
            <a:off x="8175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37" name="Group 4"/>
          <p:cNvGrpSpPr>
            <a:grpSpLocks/>
          </p:cNvGrpSpPr>
          <p:nvPr/>
        </p:nvGrpSpPr>
        <p:grpSpPr bwMode="auto">
          <a:xfrm>
            <a:off x="8179625" y="1436689"/>
            <a:ext cx="2049462" cy="979487"/>
            <a:chOff x="917" y="3344"/>
            <a:chExt cx="1291" cy="617"/>
          </a:xfrm>
        </p:grpSpPr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solidFill>
                    <a:srgbClr val="7F7F7F"/>
                  </a:solidFill>
                  <a:latin typeface="Calibri" pitchFamily="-96" charset="0"/>
                </a:rPr>
                <a:t>rtn addr</a:t>
              </a:r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7F7F7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rgbClr val="7F7F7F"/>
                  </a:solidFill>
                  <a:latin typeface="Courier New" pitchFamily="49" charset="0"/>
                </a:rPr>
                <a:t>%</a:t>
              </a:r>
              <a:r>
                <a:rPr lang="en-US" sz="1600" b="1" dirty="0" err="1">
                  <a:solidFill>
                    <a:srgbClr val="7F7F7F"/>
                  </a:solidFill>
                  <a:latin typeface="Courier New" pitchFamily="49" charset="0"/>
                </a:rPr>
                <a:t>rbp</a:t>
              </a:r>
              <a:endParaRPr lang="en-US" sz="1600" b="1" dirty="0">
                <a:solidFill>
                  <a:srgbClr val="7F7F7F"/>
                </a:solidFill>
                <a:latin typeface="Courier New" pitchFamily="49" charset="0"/>
              </a:endParaRPr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urier New" pitchFamily="-96" charset="0"/>
                </a:rPr>
                <a:t>%</a:t>
              </a:r>
              <a:r>
                <a:rPr lang="en-US" sz="1600" b="1" dirty="0" err="1">
                  <a:solidFill>
                    <a:schemeClr val="bg1">
                      <a:lumMod val="50000"/>
                    </a:schemeClr>
                  </a:solidFill>
                  <a:latin typeface="Courier New" pitchFamily="-96" charset="0"/>
                </a:rPr>
                <a:t>rsp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-96" charset="0"/>
              </a:endParaRP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1152" y="3547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Calibri" pitchFamily="-96" charset="0"/>
                </a:rPr>
                <a:t>8</a:t>
              </a: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7F7F7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solidFill>
                    <a:srgbClr val="7F7F7F"/>
                  </a:solidFill>
                  <a:latin typeface="Courier New" pitchFamily="49" charset="0"/>
                </a:rPr>
                <a:t>%rbx</a:t>
              </a: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1152" y="3749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Calibri" pitchFamily="-96" charset="0"/>
                </a:rPr>
                <a:t>16</a:t>
              </a:r>
            </a:p>
          </p:txBody>
        </p:sp>
      </p:grpSp>
      <p:sp>
        <p:nvSpPr>
          <p:cNvPr id="4" name="Down Arrow 3"/>
          <p:cNvSpPr/>
          <p:nvPr/>
        </p:nvSpPr>
        <p:spPr bwMode="auto">
          <a:xfrm>
            <a:off x="9912424" y="2564904"/>
            <a:ext cx="541294" cy="864096"/>
          </a:xfrm>
          <a:prstGeom prst="downArrow">
            <a:avLst/>
          </a:prstGeom>
          <a:gradFill flip="none" rotWithShape="1">
            <a:gsLst>
              <a:gs pos="30000">
                <a:srgbClr val="000000"/>
              </a:gs>
              <a:gs pos="100000">
                <a:srgbClr val="FFFFFF"/>
              </a:gs>
            </a:gsLst>
            <a:lin ang="16200000" scaled="0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alibri" pitchFamily="34" charset="0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881188" y="5013177"/>
            <a:ext cx="8610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676400" y="28956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2CED07-BA14-499C-A5ED-4DF66E6F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971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-16(%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, -8(%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	# Save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subq</a:t>
            </a:r>
            <a:r>
              <a:rPr lang="en-US" b="1" dirty="0">
                <a:latin typeface="Courier New" pitchFamily="-96" charset="0"/>
              </a:rPr>
              <a:t>	$16, 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881188" y="5013177"/>
            <a:ext cx="8610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54461" y="350073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-96" charset="0"/>
                <a:sym typeface="Wingdings"/>
              </a:rPr>
              <a:t>  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8229601" y="3429000"/>
            <a:ext cx="2278063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8229601" y="3635378"/>
            <a:ext cx="2049463" cy="936626"/>
            <a:chOff x="917" y="3351"/>
            <a:chExt cx="1291" cy="590"/>
          </a:xfrm>
        </p:grpSpPr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Calibri" pitchFamily="-96" charset="0"/>
                </a:rPr>
                <a:t>rtn addr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>
                  <a:latin typeface="Courier New" pitchFamily="49" charset="0"/>
                </a:rPr>
                <a:t>%</a:t>
              </a:r>
              <a:r>
                <a:rPr lang="en-US" sz="1600" b="1" dirty="0" err="1">
                  <a:latin typeface="Courier New" pitchFamily="49" charset="0"/>
                </a:rPr>
                <a:t>rbp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1344" y="383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917" y="3728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Courier New" pitchFamily="-96" charset="0"/>
                </a:rPr>
                <a:t>%rsp</a:t>
              </a: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1152" y="3536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+</a:t>
              </a:r>
              <a:r>
                <a:rPr lang="en-US" sz="1600" b="1">
                  <a:latin typeface="Calibri" pitchFamily="-96" charset="0"/>
                </a:rPr>
                <a:t>8</a:t>
              </a:r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latin typeface="Courier New" pitchFamily="49" charset="0"/>
                </a:rPr>
                <a:t>%rbx</a:t>
              </a:r>
            </a:p>
          </p:txBody>
        </p:sp>
      </p:grpSp>
      <p:sp>
        <p:nvSpPr>
          <p:cNvPr id="36" name="Rectangle 35"/>
          <p:cNvSpPr/>
          <p:nvPr/>
        </p:nvSpPr>
        <p:spPr bwMode="auto">
          <a:xfrm>
            <a:off x="8175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37" name="Group 4"/>
          <p:cNvGrpSpPr>
            <a:grpSpLocks/>
          </p:cNvGrpSpPr>
          <p:nvPr/>
        </p:nvGrpSpPr>
        <p:grpSpPr bwMode="auto">
          <a:xfrm>
            <a:off x="8179625" y="1436689"/>
            <a:ext cx="2049462" cy="979487"/>
            <a:chOff x="917" y="3344"/>
            <a:chExt cx="1291" cy="617"/>
          </a:xfrm>
        </p:grpSpPr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solidFill>
                    <a:srgbClr val="7F7F7F"/>
                  </a:solidFill>
                  <a:latin typeface="Calibri" pitchFamily="-96" charset="0"/>
                </a:rPr>
                <a:t>rtn addr</a:t>
              </a:r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7F7F7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rgbClr val="7F7F7F"/>
                  </a:solidFill>
                  <a:latin typeface="Courier New" pitchFamily="49" charset="0"/>
                </a:rPr>
                <a:t>%</a:t>
              </a:r>
              <a:r>
                <a:rPr lang="en-US" sz="1600" b="1" dirty="0" err="1">
                  <a:solidFill>
                    <a:srgbClr val="7F7F7F"/>
                  </a:solidFill>
                  <a:latin typeface="Courier New" pitchFamily="49" charset="0"/>
                </a:rPr>
                <a:t>rbp</a:t>
              </a:r>
              <a:endParaRPr lang="en-US" sz="1600" b="1" dirty="0">
                <a:solidFill>
                  <a:srgbClr val="7F7F7F"/>
                </a:solidFill>
                <a:latin typeface="Courier New" pitchFamily="49" charset="0"/>
              </a:endParaRPr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urier New" pitchFamily="-96" charset="0"/>
                </a:rPr>
                <a:t>%</a:t>
              </a:r>
              <a:r>
                <a:rPr lang="en-US" sz="1600" b="1" dirty="0" err="1">
                  <a:solidFill>
                    <a:schemeClr val="bg1">
                      <a:lumMod val="50000"/>
                    </a:schemeClr>
                  </a:solidFill>
                  <a:latin typeface="Courier New" pitchFamily="-96" charset="0"/>
                </a:rPr>
                <a:t>rsp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-96" charset="0"/>
              </a:endParaRP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1152" y="3547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Calibri" pitchFamily="-96" charset="0"/>
                </a:rPr>
                <a:t>8</a:t>
              </a: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7F7F7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solidFill>
                    <a:srgbClr val="7F7F7F"/>
                  </a:solidFill>
                  <a:latin typeface="Courier New" pitchFamily="49" charset="0"/>
                </a:rPr>
                <a:t>%rbx</a:t>
              </a: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1152" y="3749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Calibri" pitchFamily="-96" charset="0"/>
                </a:rPr>
                <a:t>16</a:t>
              </a:r>
            </a:p>
          </p:txBody>
        </p:sp>
      </p:grpSp>
      <p:sp>
        <p:nvSpPr>
          <p:cNvPr id="4" name="Down Arrow 3"/>
          <p:cNvSpPr/>
          <p:nvPr/>
        </p:nvSpPr>
        <p:spPr bwMode="auto">
          <a:xfrm>
            <a:off x="9912424" y="2564904"/>
            <a:ext cx="541294" cy="864096"/>
          </a:xfrm>
          <a:prstGeom prst="downArrow">
            <a:avLst/>
          </a:prstGeom>
          <a:gradFill flip="none" rotWithShape="1">
            <a:gsLst>
              <a:gs pos="30000">
                <a:srgbClr val="000000"/>
              </a:gs>
              <a:gs pos="100000">
                <a:srgbClr val="FFFFFF"/>
              </a:gs>
            </a:gsLst>
            <a:lin ang="16200000" scaled="0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210426" y="5877272"/>
            <a:ext cx="227806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8210426" y="6107788"/>
            <a:ext cx="2049463" cy="347663"/>
            <a:chOff x="917" y="3593"/>
            <a:chExt cx="1291" cy="219"/>
          </a:xfrm>
        </p:grpSpPr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1632" y="3593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latin typeface="Calibri" pitchFamily="-96" charset="0"/>
                </a:rPr>
                <a:t>rtn</a:t>
              </a:r>
              <a:r>
                <a:rPr lang="en-US" sz="1600" b="1" dirty="0">
                  <a:latin typeface="Calibri" pitchFamily="-96" charset="0"/>
                </a:rPr>
                <a:t> </a:t>
              </a:r>
              <a:r>
                <a:rPr lang="en-US" sz="1600" b="1" dirty="0" err="1">
                  <a:latin typeface="Calibri" pitchFamily="-96" charset="0"/>
                </a:rPr>
                <a:t>addr</a:t>
              </a:r>
              <a:endParaRPr lang="en-US" sz="1600" b="1" dirty="0">
                <a:latin typeface="Calibri" pitchFamily="-96" charset="0"/>
              </a:endParaRPr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>
              <a:off x="1344" y="3705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917" y="3599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>
                  <a:latin typeface="Courier New" pitchFamily="-96" charset="0"/>
                </a:rPr>
                <a:t>%</a:t>
              </a:r>
              <a:r>
                <a:rPr lang="en-US" sz="1600" b="1" dirty="0" err="1">
                  <a:latin typeface="Courier New" pitchFamily="-96" charset="0"/>
                </a:rPr>
                <a:t>rsp</a:t>
              </a:r>
              <a:endParaRPr lang="en-US" sz="1600" b="1" dirty="0">
                <a:latin typeface="Courier New" pitchFamily="-96" charset="0"/>
              </a:endParaRPr>
            </a:p>
          </p:txBody>
        </p:sp>
      </p:grpSp>
      <p:sp>
        <p:nvSpPr>
          <p:cNvPr id="51" name="Down Arrow 50"/>
          <p:cNvSpPr/>
          <p:nvPr/>
        </p:nvSpPr>
        <p:spPr bwMode="auto">
          <a:xfrm>
            <a:off x="9893249" y="4653136"/>
            <a:ext cx="541294" cy="1224136"/>
          </a:xfrm>
          <a:prstGeom prst="downArrow">
            <a:avLst/>
          </a:prstGeom>
          <a:gradFill flip="none" rotWithShape="1">
            <a:gsLst>
              <a:gs pos="30000">
                <a:srgbClr val="000000"/>
              </a:gs>
              <a:gs pos="100000">
                <a:srgbClr val="FFFFFF"/>
              </a:gs>
            </a:gsLst>
            <a:lin ang="16200000" scaled="0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209800" y="5074920"/>
            <a:ext cx="3200400" cy="86868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0CA1D2-B148-4B3D-B43B-2657210F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8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foo(short b)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d = (char*) malloc(4);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6FA9CFD-216A-4075-9226-A538F02FF42E}"/>
              </a:ext>
            </a:extLst>
          </p:cNvPr>
          <p:cNvSpPr/>
          <p:nvPr/>
        </p:nvSpPr>
        <p:spPr>
          <a:xfrm>
            <a:off x="607595" y="1030310"/>
            <a:ext cx="1298478" cy="59242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60E79F-DFED-476A-A94A-013B339400AE}"/>
              </a:ext>
            </a:extLst>
          </p:cNvPr>
          <p:cNvSpPr/>
          <p:nvPr/>
        </p:nvSpPr>
        <p:spPr>
          <a:xfrm>
            <a:off x="2292580" y="1558344"/>
            <a:ext cx="1390777" cy="50012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9C940-7E4F-48FF-A653-717ABE9E0421}"/>
              </a:ext>
            </a:extLst>
          </p:cNvPr>
          <p:cNvSpPr/>
          <p:nvPr/>
        </p:nvSpPr>
        <p:spPr>
          <a:xfrm>
            <a:off x="1492016" y="2068132"/>
            <a:ext cx="3311804" cy="52052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127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367</TotalTime>
  <Words>7850</Words>
  <Application>Microsoft Office PowerPoint</Application>
  <PresentationFormat>Widescreen</PresentationFormat>
  <Paragraphs>2052</Paragraphs>
  <Slides>84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6" baseType="lpstr">
      <vt:lpstr>Arial</vt:lpstr>
      <vt:lpstr>Arial Narrow Bold</vt:lpstr>
      <vt:lpstr>Calibri</vt:lpstr>
      <vt:lpstr>Calibri Bold</vt:lpstr>
      <vt:lpstr>Courier New</vt:lpstr>
      <vt:lpstr>Courier New Bold</vt:lpstr>
      <vt:lpstr>Gill Sans</vt:lpstr>
      <vt:lpstr>Tahoma</vt:lpstr>
      <vt:lpstr>Times New Roman</vt:lpstr>
      <vt:lpstr>Wingdings</vt:lpstr>
      <vt:lpstr>Wingdings 2</vt:lpstr>
      <vt:lpstr>Class Slides</vt:lpstr>
      <vt:lpstr>Lecture 08 Procedures</vt:lpstr>
      <vt:lpstr>Administrivia</vt:lpstr>
      <vt:lpstr>Today’s Goals</vt:lpstr>
      <vt:lpstr>Outline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Interacting with data sections in assembly</vt:lpstr>
      <vt:lpstr>Outline</vt:lpstr>
      <vt:lpstr>Mechanisms in Procedures</vt:lpstr>
      <vt:lpstr>Procedure control flow</vt:lpstr>
      <vt:lpstr>Code Examples</vt:lpstr>
      <vt:lpstr>Control Flow Example about to execute callq</vt:lpstr>
      <vt:lpstr>Control Flow Example callq step 1</vt:lpstr>
      <vt:lpstr>Control Flow Example callq step 2</vt:lpstr>
      <vt:lpstr>Control Flow Example about to execute retq</vt:lpstr>
      <vt:lpstr>Control Flow Example retq step 1</vt:lpstr>
      <vt:lpstr>Control Flow Example retq step 2</vt:lpstr>
      <vt:lpstr>Function data flow</vt:lpstr>
      <vt:lpstr>Data Flow Examples</vt:lpstr>
      <vt:lpstr>Break + Open Question</vt:lpstr>
      <vt:lpstr>Break + Open Question</vt:lpstr>
      <vt:lpstr>Outline</vt:lpstr>
      <vt:lpstr>Call-Local State</vt:lpstr>
      <vt:lpstr>Using the Stack for Call-Local State</vt:lpstr>
      <vt:lpstr>Call Chain 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x86-64/Linux Stack Frame</vt:lpstr>
      <vt:lpstr>Example: incr</vt:lpstr>
      <vt:lpstr>Example: Calling incr #1 (local variables)</vt:lpstr>
      <vt:lpstr>Example: Calling incr #2 (argument build)</vt:lpstr>
      <vt:lpstr>Example: Calling incr #3 (control transfer)</vt:lpstr>
      <vt:lpstr>Example: executing incr</vt:lpstr>
      <vt:lpstr>Example: right after executing incr</vt:lpstr>
      <vt:lpstr>Example: Calling incr #4 (cleanup)</vt:lpstr>
      <vt:lpstr>Example: Calling incr #5</vt:lpstr>
      <vt:lpstr>Break + Open Questions</vt:lpstr>
      <vt:lpstr>Break + Open Questions</vt:lpstr>
      <vt:lpstr>Outline</vt:lpstr>
      <vt:lpstr>Register Saving</vt:lpstr>
      <vt:lpstr>Reusing registers</vt:lpstr>
      <vt:lpstr>Saving registers in advance</vt:lpstr>
      <vt:lpstr>Saving registers on demand</vt:lpstr>
      <vt:lpstr>Compromise: some registers in advance, some on demand</vt:lpstr>
      <vt:lpstr>x86-64 Linux Register Usage #1 (caller-saved)</vt:lpstr>
      <vt:lpstr>x86-64 Linux Register Usage #2 (callee-saved)</vt:lpstr>
      <vt:lpstr>x86-64 Integer Registers:  Usage Conventions</vt:lpstr>
      <vt:lpstr>Push and Pop instructions</vt:lpstr>
      <vt:lpstr>Register Saving Example #1</vt:lpstr>
      <vt:lpstr>Register Saving Example #2</vt:lpstr>
      <vt:lpstr>Outline</vt:lpstr>
      <vt:lpstr>Recursive Function</vt:lpstr>
      <vt:lpstr>Recursive Function Base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Example three recursions in</vt:lpstr>
      <vt:lpstr>x86-64 Procedure Summary</vt:lpstr>
      <vt:lpstr>Outline</vt:lpstr>
      <vt:lpstr>Outline</vt:lpstr>
      <vt:lpstr>x86-64 Stack Frame Example</vt:lpstr>
      <vt:lpstr>Understanding x86-64 Stack Frame</vt:lpstr>
      <vt:lpstr>Understanding x86-64 Stack Frame</vt:lpstr>
      <vt:lpstr>Understanding x86-64 Stack Frame</vt:lpstr>
      <vt:lpstr>Understanding x86-64 Stack Frame</vt:lpstr>
      <vt:lpstr>Understanding x86-64 Stack Frame</vt:lpstr>
      <vt:lpstr>Understanding x86-64 Stack 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08 Procedures</dc:title>
  <dc:creator>Branden Ghena</dc:creator>
  <cp:lastModifiedBy>Branden Ghena</cp:lastModifiedBy>
  <cp:revision>37</cp:revision>
  <dcterms:created xsi:type="dcterms:W3CDTF">2021-04-27T14:15:38Z</dcterms:created>
  <dcterms:modified xsi:type="dcterms:W3CDTF">2021-04-27T20:22:43Z</dcterms:modified>
</cp:coreProperties>
</file>