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2"/>
  </p:notesMasterIdLst>
  <p:sldIdLst>
    <p:sldId id="256" r:id="rId2"/>
    <p:sldId id="1003" r:id="rId3"/>
    <p:sldId id="264" r:id="rId4"/>
    <p:sldId id="384" r:id="rId5"/>
    <p:sldId id="953" r:id="rId6"/>
    <p:sldId id="967" r:id="rId7"/>
    <p:sldId id="966" r:id="rId8"/>
    <p:sldId id="936" r:id="rId9"/>
    <p:sldId id="937" r:id="rId10"/>
    <p:sldId id="954" r:id="rId11"/>
    <p:sldId id="969" r:id="rId12"/>
    <p:sldId id="998" r:id="rId13"/>
    <p:sldId id="833" r:id="rId14"/>
    <p:sldId id="835" r:id="rId15"/>
    <p:sldId id="877" r:id="rId16"/>
    <p:sldId id="878" r:id="rId17"/>
    <p:sldId id="839" r:id="rId18"/>
    <p:sldId id="972" r:id="rId19"/>
    <p:sldId id="990" r:id="rId20"/>
    <p:sldId id="991" r:id="rId21"/>
    <p:sldId id="992" r:id="rId22"/>
    <p:sldId id="993" r:id="rId23"/>
    <p:sldId id="994" r:id="rId24"/>
    <p:sldId id="999" r:id="rId25"/>
    <p:sldId id="920" r:id="rId26"/>
    <p:sldId id="941" r:id="rId27"/>
    <p:sldId id="842" r:id="rId28"/>
    <p:sldId id="882" r:id="rId29"/>
    <p:sldId id="971" r:id="rId30"/>
    <p:sldId id="970" r:id="rId31"/>
    <p:sldId id="883" r:id="rId32"/>
    <p:sldId id="845" r:id="rId33"/>
    <p:sldId id="973" r:id="rId34"/>
    <p:sldId id="963" r:id="rId35"/>
    <p:sldId id="995" r:id="rId36"/>
    <p:sldId id="996" r:id="rId37"/>
    <p:sldId id="997" r:id="rId38"/>
    <p:sldId id="1000" r:id="rId39"/>
    <p:sldId id="847" r:id="rId40"/>
    <p:sldId id="887" r:id="rId41"/>
    <p:sldId id="975" r:id="rId42"/>
    <p:sldId id="958" r:id="rId43"/>
    <p:sldId id="1001" r:id="rId44"/>
    <p:sldId id="974" r:id="rId45"/>
    <p:sldId id="982" r:id="rId46"/>
    <p:sldId id="984" r:id="rId47"/>
    <p:sldId id="987" r:id="rId48"/>
    <p:sldId id="985" r:id="rId49"/>
    <p:sldId id="988" r:id="rId50"/>
    <p:sldId id="100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1003"/>
            <p14:sldId id="264"/>
          </p14:sldIdLst>
        </p14:section>
        <p14:section name="Pointers" id="{C86CF438-B94E-4BDC-875A-00C07E4D4BAA}">
          <p14:sldIdLst>
            <p14:sldId id="384"/>
            <p14:sldId id="953"/>
            <p14:sldId id="967"/>
            <p14:sldId id="966"/>
            <p14:sldId id="936"/>
            <p14:sldId id="937"/>
            <p14:sldId id="954"/>
            <p14:sldId id="969"/>
          </p14:sldIdLst>
        </p14:section>
        <p14:section name="One-Dimensional Arrays" id="{DC4DE9A1-3E0D-415C-84D9-60C359DD811F}">
          <p14:sldIdLst>
            <p14:sldId id="998"/>
            <p14:sldId id="833"/>
            <p14:sldId id="835"/>
            <p14:sldId id="877"/>
            <p14:sldId id="878"/>
            <p14:sldId id="839"/>
            <p14:sldId id="972"/>
            <p14:sldId id="990"/>
            <p14:sldId id="991"/>
            <p14:sldId id="992"/>
            <p14:sldId id="993"/>
            <p14:sldId id="994"/>
          </p14:sldIdLst>
        </p14:section>
        <p14:section name="Multi-Dimensional Arrays" id="{D0FA3A1C-3332-4A21-A63E-9BFD576E1C78}">
          <p14:sldIdLst>
            <p14:sldId id="999"/>
            <p14:sldId id="920"/>
            <p14:sldId id="941"/>
            <p14:sldId id="842"/>
            <p14:sldId id="882"/>
            <p14:sldId id="971"/>
            <p14:sldId id="970"/>
            <p14:sldId id="883"/>
            <p14:sldId id="845"/>
            <p14:sldId id="973"/>
            <p14:sldId id="963"/>
            <p14:sldId id="995"/>
            <p14:sldId id="996"/>
            <p14:sldId id="997"/>
          </p14:sldIdLst>
        </p14:section>
        <p14:section name="Multi-Level Arrays" id="{F46D0B1F-AAA2-48F6-A6E7-C97E49F386D1}">
          <p14:sldIdLst>
            <p14:sldId id="1000"/>
            <p14:sldId id="847"/>
            <p14:sldId id="887"/>
            <p14:sldId id="975"/>
            <p14:sldId id="958"/>
          </p14:sldIdLst>
        </p14:section>
        <p14:section name="Dynamic Arrays" id="{B6DB1EC7-2B06-4958-9DAB-498D98D065F8}">
          <p14:sldIdLst>
            <p14:sldId id="1001"/>
            <p14:sldId id="974"/>
            <p14:sldId id="982"/>
            <p14:sldId id="984"/>
            <p14:sldId id="987"/>
            <p14:sldId id="985"/>
            <p14:sldId id="988"/>
          </p14:sldIdLst>
        </p14:section>
        <p14:section name="Wrapup" id="{29A7F866-9DA9-446B-8359-CE426CB89C7A}">
          <p14:sldIdLst>
            <p14:sldId id="10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3" d="100"/>
          <a:sy n="153" d="100"/>
        </p:scale>
        <p:origin x="162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98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32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3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901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6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854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10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422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945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35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55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89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071915-553D-485B-9739-70522BB4298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30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583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495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80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107255-7FB1-440B-9751-06EC07147747}" type="slidenum">
              <a:rPr lang="en-US" smtClean="0">
                <a:latin typeface="Times New Roman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16</a:t>
            </a:fld>
            <a:endParaRPr lang="en-US">
              <a:latin typeface="Times New Roman" pitchFamily="-96" charset="0"/>
              <a:ea typeface="ＭＳ Ｐゴシック" pitchFamily="-96" charset="-128"/>
              <a:cs typeface="ＭＳ Ｐゴシック" pitchFamily="-9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2145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934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96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4E7976BE-D2A0-443D-BCA7-07E6C2F2C134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0A19C-15EE-4B28-94B2-366F8FE2202D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07FCE-CB30-44D7-8923-943EA31413CB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3D05-A423-46CD-A126-135AFF74872A}" type="datetime1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CE85B-1AD1-4743-AE8E-7F19928E9980}" type="datetime1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B15AEEC-E4AE-4CED-90A4-675FF15539C2}" type="datetime1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0901" y="1362075"/>
            <a:ext cx="5162551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651" y="1362075"/>
            <a:ext cx="5162549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91385" y="6596063"/>
            <a:ext cx="656167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9C6A7-D06C-4975-B69B-6E2D89BA8A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808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F3697C2-0C28-4649-86F3-80257A44D492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09</a:t>
            </a:r>
            <a:br>
              <a:rPr lang="en-US" dirty="0"/>
            </a:br>
            <a:r>
              <a:rPr lang="en-US" dirty="0"/>
              <a:t>Pointers and 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EC17-3B1D-4920-A874-2B57902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global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713EE9-7849-408E-B34F-FE12A63CD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15;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2;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B9B6-AA8D-4859-A1F9-D6FB5A60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DD46E-B532-45D5-B010-B4EF0DC7F7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.text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$2, 0x2f1f(%rip)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$0x404028,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.data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.align4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@object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.size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.long 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106CF-B5F8-4D56-9D68-CBFEFEEE3F4D}"/>
              </a:ext>
            </a:extLst>
          </p:cNvPr>
          <p:cNvSpPr/>
          <p:nvPr/>
        </p:nvSpPr>
        <p:spPr>
          <a:xfrm>
            <a:off x="6326608" y="1143000"/>
            <a:ext cx="5253786" cy="2308538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20D3A-5CD0-4A1E-9136-71FE63229D07}"/>
              </a:ext>
            </a:extLst>
          </p:cNvPr>
          <p:cNvSpPr/>
          <p:nvPr/>
        </p:nvSpPr>
        <p:spPr>
          <a:xfrm>
            <a:off x="6326608" y="3451537"/>
            <a:ext cx="5253786" cy="2434107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081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EC17-3B1D-4920-A874-2B57902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constants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B9B6-AA8D-4859-A1F9-D6FB5A60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DD46E-B532-45D5-B010-B4EF0DC7F7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374822"/>
            <a:ext cx="52578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.text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$2,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(%rip)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.data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.align4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@object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.size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.long 15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7106CF-B5F8-4D56-9D68-CBFEFEEE3F4D}"/>
              </a:ext>
            </a:extLst>
          </p:cNvPr>
          <p:cNvSpPr/>
          <p:nvPr/>
        </p:nvSpPr>
        <p:spPr>
          <a:xfrm>
            <a:off x="8049296" y="2672367"/>
            <a:ext cx="1635617" cy="357390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20D3A-5CD0-4A1E-9136-71FE63229D07}"/>
              </a:ext>
            </a:extLst>
          </p:cNvPr>
          <p:cNvSpPr/>
          <p:nvPr/>
        </p:nvSpPr>
        <p:spPr>
          <a:xfrm>
            <a:off x="7276564" y="3029757"/>
            <a:ext cx="1770844" cy="357389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AB535E-A26A-4B6A-AA7E-A0827F96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374822"/>
            <a:ext cx="52578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.text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$2, 0x2f1f(%rip)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$0x404028, 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.data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.align4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.type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@object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.size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4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global_var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.long 15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CDE6E-E9E0-46B6-A259-B381C30BD1F1}"/>
              </a:ext>
            </a:extLst>
          </p:cNvPr>
          <p:cNvSpPr/>
          <p:nvPr/>
        </p:nvSpPr>
        <p:spPr>
          <a:xfrm>
            <a:off x="2305318" y="2672367"/>
            <a:ext cx="1019577" cy="357390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BDB1E-62C7-436F-BC6C-A972F19EF649}"/>
              </a:ext>
            </a:extLst>
          </p:cNvPr>
          <p:cNvSpPr/>
          <p:nvPr/>
        </p:nvSpPr>
        <p:spPr>
          <a:xfrm>
            <a:off x="1532586" y="3029756"/>
            <a:ext cx="1481070" cy="357389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5AC23B-B3D5-452B-8464-1FB14009366F}"/>
              </a:ext>
            </a:extLst>
          </p:cNvPr>
          <p:cNvSpPr txBox="1"/>
          <p:nvPr/>
        </p:nvSpPr>
        <p:spPr>
          <a:xfrm>
            <a:off x="4385256" y="313614"/>
            <a:ext cx="57826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two are the same code.</a:t>
            </a:r>
            <a:br>
              <a:rPr lang="en-US" sz="2400" dirty="0"/>
            </a:br>
            <a:r>
              <a:rPr lang="en-US" sz="2400" dirty="0"/>
              <a:t>One just uses a name for the constant.</a:t>
            </a:r>
          </a:p>
        </p:txBody>
      </p:sp>
    </p:spTree>
    <p:extLst>
      <p:ext uri="{BB962C8B-B14F-4D97-AF65-F5344CB8AC3E}">
        <p14:creationId xmlns:p14="http://schemas.microsoft.com/office/powerpoint/2010/main" val="312257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5" y="685800"/>
            <a:ext cx="10972798" cy="5486400"/>
          </a:xfrm>
        </p:spPr>
        <p:txBody>
          <a:bodyPr>
            <a:normAutofit/>
          </a:bodyPr>
          <a:lstStyle/>
          <a:p>
            <a:r>
              <a:rPr lang="en-US" dirty="0"/>
              <a:t>Pointers</a:t>
            </a:r>
          </a:p>
          <a:p>
            <a:pPr lvl="1"/>
            <a:endParaRPr lang="en-US" dirty="0"/>
          </a:p>
          <a:p>
            <a:r>
              <a:rPr lang="en-US" b="1" dirty="0"/>
              <a:t>One-dimensional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Multi-level Arrays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6263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One-Dimensional </a:t>
            </a:r>
            <a:r>
              <a:rPr lang="en-US" dirty="0"/>
              <a:t>Array Allocation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Principle</a:t>
            </a:r>
          </a:p>
          <a:p>
            <a:pPr lvl="1">
              <a:buFont typeface="Wingdings" pitchFamily="-96" charset="2"/>
              <a:buNone/>
            </a:pPr>
            <a:r>
              <a:rPr lang="en-US" i="1" dirty="0">
                <a:latin typeface="Calibri" pitchFamily="-96" charset="0"/>
              </a:rPr>
              <a:t>T</a:t>
            </a:r>
            <a:r>
              <a:rPr lang="en-US" b="1" dirty="0">
                <a:latin typeface="Calibri" pitchFamily="-96" charset="0"/>
              </a:rPr>
              <a:t> 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b="1" dirty="0">
                <a:latin typeface="Courier New" pitchFamily="-96" charset="0"/>
              </a:rPr>
              <a:t>];  // e.g.,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b="1" dirty="0">
                <a:latin typeface="Courier New" pitchFamily="-96" charset="0"/>
              </a:rPr>
              <a:t> A[4];</a:t>
            </a:r>
            <a:endParaRPr lang="en-US" b="1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Array of data type 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alibri" pitchFamily="-96" charset="0"/>
              </a:rPr>
              <a:t> and length </a:t>
            </a:r>
            <a:r>
              <a:rPr lang="en-US" i="1" dirty="0">
                <a:latin typeface="Calibri" pitchFamily="-96" charset="0"/>
              </a:rPr>
              <a:t>L</a:t>
            </a:r>
            <a:endParaRPr lang="en-US" dirty="0">
              <a:latin typeface="Calibri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Contiguously allocated region in memory of </a:t>
            </a:r>
            <a:r>
              <a:rPr lang="en-US" i="1" dirty="0">
                <a:latin typeface="Calibri" pitchFamily="-96" charset="0"/>
              </a:rPr>
              <a:t>L</a:t>
            </a:r>
            <a:r>
              <a:rPr lang="en-US" dirty="0">
                <a:latin typeface="Calibri" pitchFamily="-96" charset="0"/>
              </a:rPr>
              <a:t> * </a:t>
            </a:r>
            <a:r>
              <a:rPr lang="en-US" b="1" dirty="0" err="1">
                <a:latin typeface="Courier New" pitchFamily="-96" charset="0"/>
              </a:rPr>
              <a:t>sizeof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i="1" dirty="0">
                <a:latin typeface="Calibri" pitchFamily="-96" charset="0"/>
              </a:rPr>
              <a:t>T</a:t>
            </a:r>
            <a:r>
              <a:rPr lang="en-US" dirty="0">
                <a:latin typeface="Courier New" pitchFamily="-96" charset="0"/>
              </a:rPr>
              <a:t>)</a:t>
            </a:r>
            <a:r>
              <a:rPr lang="en-US" dirty="0">
                <a:latin typeface="Calibri" pitchFamily="-96" charset="0"/>
              </a:rPr>
              <a:t> bytes</a:t>
            </a:r>
          </a:p>
        </p:txBody>
      </p:sp>
      <p:sp>
        <p:nvSpPr>
          <p:cNvPr id="301061" name="Text Box 5"/>
          <p:cNvSpPr txBox="1">
            <a:spLocks noChangeArrowheads="1"/>
          </p:cNvSpPr>
          <p:nvPr/>
        </p:nvSpPr>
        <p:spPr bwMode="auto">
          <a:xfrm>
            <a:off x="2145355" y="2852936"/>
            <a:ext cx="15424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>
                <a:latin typeface="Courier New" pitchFamily="-96" charset="0"/>
              </a:rPr>
              <a:t>char s[12];</a:t>
            </a:r>
          </a:p>
        </p:txBody>
      </p:sp>
      <p:grpSp>
        <p:nvGrpSpPr>
          <p:cNvPr id="99" name="Group 98"/>
          <p:cNvGrpSpPr>
            <a:grpSpLocks/>
          </p:cNvGrpSpPr>
          <p:nvPr/>
        </p:nvGrpSpPr>
        <p:grpSpPr bwMode="auto">
          <a:xfrm>
            <a:off x="3581400" y="2902148"/>
            <a:ext cx="3505200" cy="731838"/>
            <a:chOff x="2514600" y="2667000"/>
            <a:chExt cx="3505200" cy="732254"/>
          </a:xfrm>
        </p:grpSpPr>
        <p:grpSp>
          <p:nvGrpSpPr>
            <p:cNvPr id="56388" name="Group 7"/>
            <p:cNvGrpSpPr>
              <a:grpSpLocks/>
            </p:cNvGrpSpPr>
            <p:nvPr/>
          </p:nvGrpSpPr>
          <p:grpSpPr bwMode="auto">
            <a:xfrm>
              <a:off x="2743200" y="2667000"/>
              <a:ext cx="2743200" cy="228600"/>
              <a:chOff x="1008" y="1776"/>
              <a:chExt cx="1728" cy="144"/>
            </a:xfrm>
          </p:grpSpPr>
          <p:sp>
            <p:nvSpPr>
              <p:cNvPr id="301064" name="Rectangle 8"/>
              <p:cNvSpPr>
                <a:spLocks noChangeArrowheads="1"/>
              </p:cNvSpPr>
              <p:nvPr/>
            </p:nvSpPr>
            <p:spPr bwMode="auto">
              <a:xfrm>
                <a:off x="100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5" name="Rectangle 9"/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6" name="Rectangle 10"/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7" name="Rectangle 11"/>
              <p:cNvSpPr>
                <a:spLocks noChangeArrowheads="1"/>
              </p:cNvSpPr>
              <p:nvPr/>
            </p:nvSpPr>
            <p:spPr bwMode="auto">
              <a:xfrm>
                <a:off x="144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8" name="Rectangle 12"/>
              <p:cNvSpPr>
                <a:spLocks noChangeArrowheads="1"/>
              </p:cNvSpPr>
              <p:nvPr/>
            </p:nvSpPr>
            <p:spPr bwMode="auto">
              <a:xfrm>
                <a:off x="158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69" name="Rectangle 13"/>
              <p:cNvSpPr>
                <a:spLocks noChangeArrowheads="1"/>
              </p:cNvSpPr>
              <p:nvPr/>
            </p:nvSpPr>
            <p:spPr bwMode="auto">
              <a:xfrm>
                <a:off x="172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0" name="Rectangle 14"/>
              <p:cNvSpPr>
                <a:spLocks noChangeArrowheads="1"/>
              </p:cNvSpPr>
              <p:nvPr/>
            </p:nvSpPr>
            <p:spPr bwMode="auto">
              <a:xfrm>
                <a:off x="187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1" name="Rectangle 15"/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2" name="Rectangle 16"/>
              <p:cNvSpPr>
                <a:spLocks noChangeArrowheads="1"/>
              </p:cNvSpPr>
              <p:nvPr/>
            </p:nvSpPr>
            <p:spPr bwMode="auto">
              <a:xfrm>
                <a:off x="2160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3" name="Rectangle 17"/>
              <p:cNvSpPr>
                <a:spLocks noChangeArrowheads="1"/>
              </p:cNvSpPr>
              <p:nvPr/>
            </p:nvSpPr>
            <p:spPr bwMode="auto">
              <a:xfrm>
                <a:off x="2304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4" name="Rectangle 18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75" name="Rectangle 19"/>
              <p:cNvSpPr>
                <a:spLocks noChangeArrowheads="1"/>
              </p:cNvSpPr>
              <p:nvPr/>
            </p:nvSpPr>
            <p:spPr bwMode="auto">
              <a:xfrm>
                <a:off x="2592" y="1776"/>
                <a:ext cx="144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  <p:sp>
          <p:nvSpPr>
            <p:cNvPr id="56389" name="Text Box 20"/>
            <p:cNvSpPr txBox="1">
              <a:spLocks noChangeArrowheads="1"/>
            </p:cNvSpPr>
            <p:nvPr/>
          </p:nvSpPr>
          <p:spPr bwMode="auto">
            <a:xfrm>
              <a:off x="2514600" y="3062512"/>
              <a:ext cx="396875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 dirty="0">
                  <a:latin typeface="Calibri" pitchFamily="-96" charset="0"/>
                </a:rPr>
                <a:t>x</a:t>
              </a:r>
            </a:p>
          </p:txBody>
        </p:sp>
        <p:sp>
          <p:nvSpPr>
            <p:cNvPr id="56390" name="Text Box 21"/>
            <p:cNvSpPr txBox="1">
              <a:spLocks noChangeArrowheads="1"/>
            </p:cNvSpPr>
            <p:nvPr/>
          </p:nvSpPr>
          <p:spPr bwMode="auto">
            <a:xfrm>
              <a:off x="5029200" y="3062512"/>
              <a:ext cx="990600" cy="3367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 dirty="0">
                  <a:latin typeface="Calibri" pitchFamily="-96" charset="0"/>
                </a:rPr>
                <a:t>x </a:t>
              </a:r>
              <a:r>
                <a:rPr lang="en-US" sz="1600" dirty="0">
                  <a:latin typeface="Calibri" pitchFamily="-96" charset="0"/>
                </a:rPr>
                <a:t>+ 12</a:t>
              </a:r>
              <a:endParaRPr lang="en-US" sz="1600" i="1" dirty="0">
                <a:latin typeface="Calibri" pitchFamily="-96" charset="0"/>
              </a:endParaRPr>
            </a:p>
          </p:txBody>
        </p:sp>
        <p:sp>
          <p:nvSpPr>
            <p:cNvPr id="56391" name="Line 22"/>
            <p:cNvSpPr>
              <a:spLocks noChangeShapeType="1"/>
            </p:cNvSpPr>
            <p:nvPr/>
          </p:nvSpPr>
          <p:spPr bwMode="auto">
            <a:xfrm flipV="1">
              <a:off x="27432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92" name="Line 23"/>
            <p:cNvSpPr>
              <a:spLocks noChangeShapeType="1"/>
            </p:cNvSpPr>
            <p:nvPr/>
          </p:nvSpPr>
          <p:spPr bwMode="auto">
            <a:xfrm flipV="1">
              <a:off x="5486400" y="2895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2392217" y="3687961"/>
            <a:ext cx="1295546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 dirty="0" err="1">
                <a:latin typeface="Courier New" pitchFamily="-96" charset="0"/>
              </a:rPr>
              <a:t>int</a:t>
            </a:r>
            <a:r>
              <a:rPr lang="en-US" sz="1600" dirty="0">
                <a:latin typeface="Courier New" pitchFamily="-96" charset="0"/>
              </a:rPr>
              <a:t> v[5];</a:t>
            </a:r>
          </a:p>
        </p:txBody>
      </p:sp>
      <p:grpSp>
        <p:nvGrpSpPr>
          <p:cNvPr id="98" name="Group 97"/>
          <p:cNvGrpSpPr>
            <a:grpSpLocks/>
          </p:cNvGrpSpPr>
          <p:nvPr/>
        </p:nvGrpSpPr>
        <p:grpSpPr bwMode="auto">
          <a:xfrm>
            <a:off x="3581400" y="3735587"/>
            <a:ext cx="5334000" cy="731837"/>
            <a:chOff x="2514600" y="3429000"/>
            <a:chExt cx="5334000" cy="730672"/>
          </a:xfrm>
        </p:grpSpPr>
        <p:grpSp>
          <p:nvGrpSpPr>
            <p:cNvPr id="5637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01082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83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84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85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086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  <p:sp>
          <p:nvSpPr>
            <p:cNvPr id="56371" name="Text Box 32"/>
            <p:cNvSpPr txBox="1">
              <a:spLocks noChangeArrowheads="1"/>
            </p:cNvSpPr>
            <p:nvPr/>
          </p:nvSpPr>
          <p:spPr bwMode="auto">
            <a:xfrm>
              <a:off x="2514600" y="3809393"/>
              <a:ext cx="396875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72" name="Text Box 33"/>
            <p:cNvSpPr txBox="1">
              <a:spLocks noChangeArrowheads="1"/>
            </p:cNvSpPr>
            <p:nvPr/>
          </p:nvSpPr>
          <p:spPr bwMode="auto">
            <a:xfrm>
              <a:off x="31829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+ 4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7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5" name="Text Box 36"/>
            <p:cNvSpPr txBox="1">
              <a:spLocks noChangeArrowheads="1"/>
            </p:cNvSpPr>
            <p:nvPr/>
          </p:nvSpPr>
          <p:spPr bwMode="auto">
            <a:xfrm>
              <a:off x="4097338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+ 8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7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7" name="Text Box 38"/>
            <p:cNvSpPr txBox="1">
              <a:spLocks noChangeArrowheads="1"/>
            </p:cNvSpPr>
            <p:nvPr/>
          </p:nvSpPr>
          <p:spPr bwMode="auto">
            <a:xfrm>
              <a:off x="50292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+ 12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7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79" name="Text Box 40"/>
            <p:cNvSpPr txBox="1">
              <a:spLocks noChangeArrowheads="1"/>
            </p:cNvSpPr>
            <p:nvPr/>
          </p:nvSpPr>
          <p:spPr bwMode="auto">
            <a:xfrm>
              <a:off x="59436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+ 16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8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81" name="Text Box 42"/>
            <p:cNvSpPr txBox="1">
              <a:spLocks noChangeArrowheads="1"/>
            </p:cNvSpPr>
            <p:nvPr/>
          </p:nvSpPr>
          <p:spPr bwMode="auto">
            <a:xfrm>
              <a:off x="6858000" y="3823658"/>
              <a:ext cx="990600" cy="3360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+ 20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8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01" name="Text Box 45"/>
          <p:cNvSpPr txBox="1">
            <a:spLocks noChangeArrowheads="1"/>
          </p:cNvSpPr>
          <p:nvPr/>
        </p:nvSpPr>
        <p:spPr bwMode="auto">
          <a:xfrm>
            <a:off x="2021923" y="4502348"/>
            <a:ext cx="16658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double a[3];</a:t>
            </a:r>
          </a:p>
        </p:txBody>
      </p: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3581401" y="4570611"/>
            <a:ext cx="6399213" cy="747712"/>
            <a:chOff x="2515700" y="4343402"/>
            <a:chExt cx="6399700" cy="747713"/>
          </a:xfrm>
        </p:grpSpPr>
        <p:grpSp>
          <p:nvGrpSpPr>
            <p:cNvPr id="56358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301104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105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01106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  <p:sp>
          <p:nvSpPr>
            <p:cNvPr id="56359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0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Calibri" pitchFamily="-96" charset="0"/>
                </a:rPr>
                <a:t>x </a:t>
              </a:r>
              <a:r>
                <a:rPr lang="en-US">
                  <a:latin typeface="Calibri" pitchFamily="-96" charset="0"/>
                </a:rPr>
                <a:t>+ 24</a:t>
              </a:r>
              <a:endParaRPr lang="en-US" i="1">
                <a:latin typeface="Calibri" pitchFamily="-96" charset="0"/>
              </a:endParaRPr>
            </a:p>
          </p:txBody>
        </p:sp>
        <p:sp>
          <p:nvSpPr>
            <p:cNvPr id="56361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56362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+ 8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64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+ 16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56366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1118" name="Text Box 62"/>
          <p:cNvSpPr txBox="1">
            <a:spLocks noChangeArrowheads="1"/>
          </p:cNvSpPr>
          <p:nvPr/>
        </p:nvSpPr>
        <p:spPr bwMode="auto">
          <a:xfrm>
            <a:off x="2145353" y="5383411"/>
            <a:ext cx="1542410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Courier New" pitchFamily="-96" charset="0"/>
              </a:rPr>
              <a:t>char *p[3];</a:t>
            </a:r>
          </a:p>
        </p:txBody>
      </p:sp>
      <p:grpSp>
        <p:nvGrpSpPr>
          <p:cNvPr id="86" name="Group 85"/>
          <p:cNvGrpSpPr>
            <a:grpSpLocks/>
          </p:cNvGrpSpPr>
          <p:nvPr/>
        </p:nvGrpSpPr>
        <p:grpSpPr bwMode="auto">
          <a:xfrm>
            <a:off x="3585415" y="5436716"/>
            <a:ext cx="6399213" cy="747712"/>
            <a:chOff x="2515700" y="4343402"/>
            <a:chExt cx="6399700" cy="747713"/>
          </a:xfrm>
        </p:grpSpPr>
        <p:grpSp>
          <p:nvGrpSpPr>
            <p:cNvPr id="87" name="Group 47"/>
            <p:cNvGrpSpPr>
              <a:grpSpLocks/>
            </p:cNvGrpSpPr>
            <p:nvPr/>
          </p:nvGrpSpPr>
          <p:grpSpPr bwMode="auto">
            <a:xfrm>
              <a:off x="2748919" y="4343402"/>
              <a:ext cx="5613070" cy="228600"/>
              <a:chOff x="1008" y="2208"/>
              <a:chExt cx="3456" cy="144"/>
            </a:xfrm>
          </p:grpSpPr>
          <p:sp>
            <p:nvSpPr>
              <p:cNvPr id="101" name="Rectangle 48"/>
              <p:cNvSpPr>
                <a:spLocks noChangeArrowheads="1"/>
              </p:cNvSpPr>
              <p:nvPr/>
            </p:nvSpPr>
            <p:spPr bwMode="auto">
              <a:xfrm>
                <a:off x="1008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02" name="Rectangle 49"/>
              <p:cNvSpPr>
                <a:spLocks noChangeArrowheads="1"/>
              </p:cNvSpPr>
              <p:nvPr/>
            </p:nvSpPr>
            <p:spPr bwMode="auto">
              <a:xfrm>
                <a:off x="2160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03" name="Rectangle 50"/>
              <p:cNvSpPr>
                <a:spLocks noChangeArrowheads="1"/>
              </p:cNvSpPr>
              <p:nvPr/>
            </p:nvSpPr>
            <p:spPr bwMode="auto">
              <a:xfrm>
                <a:off x="3312" y="2208"/>
                <a:ext cx="1152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endParaRPr lang="en-US" sz="1600" dirty="0">
                  <a:latin typeface="Calibri" pitchFamily="34" charset="0"/>
                </a:endParaRPr>
              </a:p>
            </p:txBody>
          </p:sp>
        </p:grpSp>
        <p:sp>
          <p:nvSpPr>
            <p:cNvPr id="88" name="Line 52"/>
            <p:cNvSpPr>
              <a:spLocks noChangeShapeType="1"/>
            </p:cNvSpPr>
            <p:nvPr/>
          </p:nvSpPr>
          <p:spPr bwMode="auto">
            <a:xfrm flipV="1">
              <a:off x="8383100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Text Box 55"/>
            <p:cNvSpPr txBox="1">
              <a:spLocks noChangeArrowheads="1"/>
            </p:cNvSpPr>
            <p:nvPr/>
          </p:nvSpPr>
          <p:spPr bwMode="auto">
            <a:xfrm>
              <a:off x="7902498" y="4724402"/>
              <a:ext cx="1012902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Calibri" pitchFamily="-96" charset="0"/>
                </a:rPr>
                <a:t>x </a:t>
              </a:r>
              <a:r>
                <a:rPr lang="en-US">
                  <a:latin typeface="Calibri" pitchFamily="-96" charset="0"/>
                </a:rPr>
                <a:t>+ 24</a:t>
              </a:r>
              <a:endParaRPr lang="en-US" i="1">
                <a:latin typeface="Calibri" pitchFamily="-96" charset="0"/>
              </a:endParaRPr>
            </a:p>
          </p:txBody>
        </p:sp>
        <p:sp>
          <p:nvSpPr>
            <p:cNvPr id="90" name="Text Box 56"/>
            <p:cNvSpPr txBox="1">
              <a:spLocks noChangeArrowheads="1"/>
            </p:cNvSpPr>
            <p:nvPr/>
          </p:nvSpPr>
          <p:spPr bwMode="auto">
            <a:xfrm>
              <a:off x="2515700" y="4710115"/>
              <a:ext cx="406431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91" name="Line 57"/>
            <p:cNvSpPr>
              <a:spLocks noChangeShapeType="1"/>
            </p:cNvSpPr>
            <p:nvPr/>
          </p:nvSpPr>
          <p:spPr bwMode="auto">
            <a:xfrm flipV="1">
              <a:off x="2749578" y="4570322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Text Box 58"/>
            <p:cNvSpPr txBox="1">
              <a:spLocks noChangeArrowheads="1"/>
            </p:cNvSpPr>
            <p:nvPr/>
          </p:nvSpPr>
          <p:spPr bwMode="auto">
            <a:xfrm>
              <a:off x="4114434" y="4724402"/>
              <a:ext cx="1014490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+ 8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93" name="Line 59"/>
            <p:cNvSpPr>
              <a:spLocks noChangeShapeType="1"/>
            </p:cNvSpPr>
            <p:nvPr/>
          </p:nvSpPr>
          <p:spPr bwMode="auto">
            <a:xfrm flipV="1">
              <a:off x="4620601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Text Box 60"/>
            <p:cNvSpPr txBox="1">
              <a:spLocks noChangeArrowheads="1"/>
            </p:cNvSpPr>
            <p:nvPr/>
          </p:nvSpPr>
          <p:spPr bwMode="auto">
            <a:xfrm>
              <a:off x="5997353" y="4724402"/>
              <a:ext cx="1012902" cy="3365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i="1">
                  <a:latin typeface="Calibri" pitchFamily="-96" charset="0"/>
                </a:rPr>
                <a:t>x </a:t>
              </a:r>
              <a:r>
                <a:rPr lang="en-US" sz="1600">
                  <a:latin typeface="Calibri" pitchFamily="-96" charset="0"/>
                </a:rPr>
                <a:t>+ 16</a:t>
              </a:r>
              <a:endParaRPr lang="en-US" sz="1600" i="1">
                <a:latin typeface="Calibri" pitchFamily="-96" charset="0"/>
              </a:endParaRPr>
            </a:p>
          </p:txBody>
        </p:sp>
        <p:sp>
          <p:nvSpPr>
            <p:cNvPr id="100" name="Line 61"/>
            <p:cNvSpPr>
              <a:spLocks noChangeShapeType="1"/>
            </p:cNvSpPr>
            <p:nvPr/>
          </p:nvSpPr>
          <p:spPr bwMode="auto">
            <a:xfrm flipV="1">
              <a:off x="6491624" y="458461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906447-94E0-44CF-894B-A7F0E208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Placing arrays at addresses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4964438"/>
            <a:ext cx="10972800" cy="1207761"/>
          </a:xfrm>
        </p:spPr>
        <p:txBody>
          <a:bodyPr/>
          <a:lstStyle/>
          <a:p>
            <a:r>
              <a:rPr lang="en-US" dirty="0"/>
              <a:t>Each array is allocated in contiguous 20 byte blocks</a:t>
            </a:r>
          </a:p>
          <a:p>
            <a:pPr lvl="1"/>
            <a:r>
              <a:rPr lang="en-US" dirty="0"/>
              <a:t>But no guarantee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curly[]</a:t>
            </a:r>
            <a:r>
              <a:rPr lang="en-US" dirty="0"/>
              <a:t> will be right after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, etc.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07595" y="1090605"/>
            <a:ext cx="4924425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[5] </a:t>
            </a:r>
            <a:r>
              <a:rPr lang="en-US" dirty="0" err="1">
                <a:latin typeface="Courier New" pitchFamily="-96" charset="0"/>
              </a:rPr>
              <a:t>larry</a:t>
            </a:r>
            <a:r>
              <a:rPr lang="en-US" dirty="0">
                <a:latin typeface="Courier New" pitchFamily="-96" charset="0"/>
              </a:rPr>
              <a:t> = { 1, 5, 2, 1, 3 };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[5] curly = { 0, 2, 1, 3, 9 };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[5] </a:t>
            </a:r>
            <a:r>
              <a:rPr lang="en-US" dirty="0" err="1">
                <a:latin typeface="Courier New" pitchFamily="-96" charset="0"/>
              </a:rPr>
              <a:t>moe</a:t>
            </a:r>
            <a:r>
              <a:rPr lang="en-US" dirty="0">
                <a:latin typeface="Courier New" pitchFamily="-96" charset="0"/>
              </a:rPr>
              <a:t>   = { 9, 4, 7, 2, 0 };</a:t>
            </a:r>
          </a:p>
        </p:txBody>
      </p:sp>
      <p:sp>
        <p:nvSpPr>
          <p:cNvPr id="69" name="Text Box 31"/>
          <p:cNvSpPr txBox="1">
            <a:spLocks noChangeArrowheads="1"/>
          </p:cNvSpPr>
          <p:nvPr/>
        </p:nvSpPr>
        <p:spPr bwMode="auto">
          <a:xfrm>
            <a:off x="607595" y="2187575"/>
            <a:ext cx="22352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[5] </a:t>
            </a:r>
            <a:r>
              <a:rPr lang="en-US" dirty="0" err="1">
                <a:latin typeface="Courier New" pitchFamily="-96" charset="0"/>
              </a:rPr>
              <a:t>larry</a:t>
            </a:r>
            <a:r>
              <a:rPr lang="en-US" dirty="0">
                <a:latin typeface="Courier New" pitchFamily="-96" charset="0"/>
              </a:rPr>
              <a:t>;</a:t>
            </a:r>
          </a:p>
        </p:txBody>
      </p:sp>
      <p:grpSp>
        <p:nvGrpSpPr>
          <p:cNvPr id="70" name="Group 24"/>
          <p:cNvGrpSpPr>
            <a:grpSpLocks/>
          </p:cNvGrpSpPr>
          <p:nvPr/>
        </p:nvGrpSpPr>
        <p:grpSpPr bwMode="auto">
          <a:xfrm>
            <a:off x="2790408" y="2235201"/>
            <a:ext cx="5435600" cy="750887"/>
            <a:chOff x="2412765" y="3429000"/>
            <a:chExt cx="5435835" cy="771209"/>
          </a:xfrm>
        </p:grpSpPr>
        <p:grpSp>
          <p:nvGrpSpPr>
            <p:cNvPr id="6251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8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8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8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8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8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3</a:t>
                </a:r>
              </a:p>
            </p:txBody>
          </p:sp>
        </p:grpSp>
        <p:sp>
          <p:nvSpPr>
            <p:cNvPr id="6251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16</a:t>
              </a:r>
            </a:p>
          </p:txBody>
        </p:sp>
        <p:sp>
          <p:nvSpPr>
            <p:cNvPr id="6251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20</a:t>
              </a:r>
            </a:p>
          </p:txBody>
        </p:sp>
        <p:sp>
          <p:nvSpPr>
            <p:cNvPr id="6251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24</a:t>
              </a:r>
            </a:p>
          </p:txBody>
        </p:sp>
        <p:sp>
          <p:nvSpPr>
            <p:cNvPr id="6251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28</a:t>
              </a:r>
            </a:p>
          </p:txBody>
        </p:sp>
        <p:sp>
          <p:nvSpPr>
            <p:cNvPr id="6251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1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32</a:t>
              </a:r>
            </a:p>
          </p:txBody>
        </p:sp>
        <p:sp>
          <p:nvSpPr>
            <p:cNvPr id="6252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2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36</a:t>
              </a:r>
            </a:p>
          </p:txBody>
        </p:sp>
        <p:sp>
          <p:nvSpPr>
            <p:cNvPr id="6252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9" name="Text Box 31"/>
          <p:cNvSpPr txBox="1">
            <a:spLocks noChangeArrowheads="1"/>
          </p:cNvSpPr>
          <p:nvPr/>
        </p:nvSpPr>
        <p:spPr bwMode="auto">
          <a:xfrm>
            <a:off x="609183" y="2989263"/>
            <a:ext cx="2233612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[5] curly;</a:t>
            </a:r>
          </a:p>
        </p:txBody>
      </p:sp>
      <p:grpSp>
        <p:nvGrpSpPr>
          <p:cNvPr id="90" name="Group 24"/>
          <p:cNvGrpSpPr>
            <a:grpSpLocks/>
          </p:cNvGrpSpPr>
          <p:nvPr/>
        </p:nvGrpSpPr>
        <p:grpSpPr bwMode="auto">
          <a:xfrm>
            <a:off x="2791995" y="3036887"/>
            <a:ext cx="5435600" cy="750888"/>
            <a:chOff x="2412765" y="3429000"/>
            <a:chExt cx="5435835" cy="771209"/>
          </a:xfrm>
        </p:grpSpPr>
        <p:grpSp>
          <p:nvGrpSpPr>
            <p:cNvPr id="62492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0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0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0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0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0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9</a:t>
                </a:r>
              </a:p>
            </p:txBody>
          </p:sp>
        </p:grpSp>
        <p:sp>
          <p:nvSpPr>
            <p:cNvPr id="62493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56</a:t>
              </a:r>
            </a:p>
          </p:txBody>
        </p:sp>
        <p:sp>
          <p:nvSpPr>
            <p:cNvPr id="62494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60</a:t>
              </a:r>
            </a:p>
          </p:txBody>
        </p:sp>
        <p:sp>
          <p:nvSpPr>
            <p:cNvPr id="62495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6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64</a:t>
              </a:r>
            </a:p>
          </p:txBody>
        </p:sp>
        <p:sp>
          <p:nvSpPr>
            <p:cNvPr id="62498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68</a:t>
              </a:r>
            </a:p>
          </p:txBody>
        </p:sp>
        <p:sp>
          <p:nvSpPr>
            <p:cNvPr id="62500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72</a:t>
              </a:r>
            </a:p>
          </p:txBody>
        </p:sp>
        <p:sp>
          <p:nvSpPr>
            <p:cNvPr id="62502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76</a:t>
              </a:r>
            </a:p>
          </p:txBody>
        </p:sp>
        <p:sp>
          <p:nvSpPr>
            <p:cNvPr id="62504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9" name="Text Box 31"/>
          <p:cNvSpPr txBox="1">
            <a:spLocks noChangeArrowheads="1"/>
          </p:cNvSpPr>
          <p:nvPr/>
        </p:nvSpPr>
        <p:spPr bwMode="auto">
          <a:xfrm>
            <a:off x="607595" y="3827463"/>
            <a:ext cx="22352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[5] </a:t>
            </a:r>
            <a:r>
              <a:rPr lang="en-US" dirty="0" err="1">
                <a:latin typeface="Courier New" pitchFamily="-96" charset="0"/>
              </a:rPr>
              <a:t>moe</a:t>
            </a:r>
            <a:r>
              <a:rPr lang="en-US" dirty="0">
                <a:latin typeface="Courier New" pitchFamily="-96" charset="0"/>
              </a:rPr>
              <a:t>;</a:t>
            </a:r>
          </a:p>
        </p:txBody>
      </p:sp>
      <p:grpSp>
        <p:nvGrpSpPr>
          <p:cNvPr id="110" name="Group 24"/>
          <p:cNvGrpSpPr>
            <a:grpSpLocks/>
          </p:cNvGrpSpPr>
          <p:nvPr/>
        </p:nvGrpSpPr>
        <p:grpSpPr bwMode="auto">
          <a:xfrm>
            <a:off x="2790408" y="3875087"/>
            <a:ext cx="5435600" cy="750888"/>
            <a:chOff x="2412765" y="3429000"/>
            <a:chExt cx="5435835" cy="771209"/>
          </a:xfrm>
        </p:grpSpPr>
        <p:grpSp>
          <p:nvGrpSpPr>
            <p:cNvPr id="62474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24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9</a:t>
                </a:r>
              </a:p>
            </p:txBody>
          </p:sp>
          <p:sp>
            <p:nvSpPr>
              <p:cNvPr id="125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126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27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28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0</a:t>
                </a:r>
              </a:p>
            </p:txBody>
          </p:sp>
        </p:grpSp>
        <p:sp>
          <p:nvSpPr>
            <p:cNvPr id="62475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80</a:t>
              </a:r>
            </a:p>
          </p:txBody>
        </p:sp>
        <p:sp>
          <p:nvSpPr>
            <p:cNvPr id="62476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84</a:t>
              </a:r>
            </a:p>
          </p:txBody>
        </p:sp>
        <p:sp>
          <p:nvSpPr>
            <p:cNvPr id="62477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8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79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88</a:t>
              </a:r>
            </a:p>
          </p:txBody>
        </p:sp>
        <p:sp>
          <p:nvSpPr>
            <p:cNvPr id="62480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92</a:t>
              </a:r>
            </a:p>
          </p:txBody>
        </p:sp>
        <p:sp>
          <p:nvSpPr>
            <p:cNvPr id="62482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96</a:t>
              </a:r>
            </a:p>
          </p:txBody>
        </p:sp>
        <p:sp>
          <p:nvSpPr>
            <p:cNvPr id="62484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100</a:t>
              </a:r>
            </a:p>
          </p:txBody>
        </p:sp>
        <p:sp>
          <p:nvSpPr>
            <p:cNvPr id="62486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09AA2-1905-47E5-ACDC-72BDCF86E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715770" y="4063087"/>
            <a:ext cx="8155405" cy="2488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560388" lvl="1" indent="-222250" defTabSz="895350">
              <a:spcBef>
                <a:spcPts val="500"/>
              </a:spcBef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	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3</a:t>
            </a:r>
          </a:p>
          <a:p>
            <a:pPr marL="960438" lvl="2" indent="-222250" defTabSz="895350">
              <a:spcBef>
                <a:spcPts val="500"/>
              </a:spcBef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	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endParaRPr lang="en-US" sz="1800" dirty="0">
              <a:latin typeface="Calibri" pitchFamily="-96" charset="0"/>
            </a:endParaRPr>
          </a:p>
          <a:p>
            <a:pPr marL="560388" lvl="1" indent="-222250" defTabSz="895350">
              <a:spcBef>
                <a:spcPts val="500"/>
              </a:spcBef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alibri" pitchFamily="-96" charset="0"/>
              </a:rPr>
              <a:t>	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+ 4</a:t>
            </a:r>
          </a:p>
          <a:p>
            <a:pPr marL="560388" lvl="1" indent="-222250" defTabSz="895350">
              <a:spcBef>
                <a:spcPts val="500"/>
              </a:spcBef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</a:t>
            </a:r>
            <a:r>
              <a:rPr lang="en-US" sz="1800" dirty="0">
                <a:latin typeface="Calibri" pitchFamily="-96" charset="0"/>
              </a:rPr>
              <a:t> + 8</a:t>
            </a:r>
          </a:p>
          <a:p>
            <a:pPr marL="560388" lvl="1" indent="-222250" defTabSz="895350">
              <a:spcBef>
                <a:spcPts val="500"/>
              </a:spcBef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alibri" pitchFamily="-96" charset="0"/>
              </a:rPr>
              <a:t>	</a:t>
            </a:r>
            <a:r>
              <a:rPr lang="en-US" sz="1800" b="1" dirty="0" err="1">
                <a:solidFill>
                  <a:srgbClr val="FF0000"/>
                </a:solidFill>
                <a:latin typeface="Courier New" pitchFamily="-96" charset="0"/>
              </a:rPr>
              <a:t>int</a:t>
            </a:r>
            <a:r>
              <a:rPr lang="en-US" sz="1800" b="1" dirty="0">
                <a:solidFill>
                  <a:srgbClr val="FF0000"/>
                </a:solidFill>
                <a:latin typeface="Courier New" pitchFamily="-96" charset="0"/>
              </a:rPr>
              <a:t>	</a:t>
            </a:r>
            <a:r>
              <a:rPr lang="en-US" sz="1800" b="1" dirty="0">
                <a:solidFill>
                  <a:srgbClr val="FF0000"/>
                </a:solidFill>
                <a:latin typeface="Calibri" pitchFamily="-96" charset="0"/>
              </a:rPr>
              <a:t>??	No array bounds checking!!!</a:t>
            </a:r>
          </a:p>
          <a:p>
            <a:pPr marL="560388" lvl="1" indent="-222250" defTabSz="895350">
              <a:spcBef>
                <a:spcPts val="500"/>
              </a:spcBef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b="1" dirty="0">
                <a:latin typeface="Calibri" pitchFamily="-96" charset="0"/>
              </a:rPr>
              <a:t>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	</a:t>
            </a:r>
            <a:r>
              <a:rPr lang="en-US" sz="1800" dirty="0">
                <a:latin typeface="Calibri" pitchFamily="-96" charset="0"/>
              </a:rPr>
              <a:t>5</a:t>
            </a:r>
          </a:p>
          <a:p>
            <a:pPr marL="560388" lvl="1" indent="-222250" defTabSz="895350">
              <a:spcBef>
                <a:spcPts val="500"/>
              </a:spcBef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alibri" pitchFamily="-96" charset="0"/>
              </a:rPr>
              <a:t>		</a:t>
            </a:r>
            <a:r>
              <a:rPr lang="en-US" sz="1800" b="1" dirty="0" err="1">
                <a:latin typeface="Courier New" pitchFamily="-96" charset="0"/>
              </a:rPr>
              <a:t>int</a:t>
            </a:r>
            <a:r>
              <a:rPr lang="en-US" sz="1800" b="1" dirty="0">
                <a:latin typeface="Courier New" pitchFamily="-96" charset="0"/>
              </a:rPr>
              <a:t> *	</a:t>
            </a:r>
            <a:r>
              <a:rPr lang="en-US" sz="1800" i="1" dirty="0">
                <a:latin typeface="Calibri" pitchFamily="-96" charset="0"/>
              </a:rPr>
              <a:t>x </a:t>
            </a:r>
            <a:r>
              <a:rPr lang="en-US" sz="1800" dirty="0">
                <a:latin typeface="Calibri" pitchFamily="-96" charset="0"/>
              </a:rPr>
              <a:t>+ 4</a:t>
            </a:r>
            <a:r>
              <a:rPr lang="en-US" sz="1800" i="1" dirty="0">
                <a:latin typeface="Calibri" pitchFamily="-96" charset="0"/>
              </a:rPr>
              <a:t> </a:t>
            </a:r>
            <a:r>
              <a:rPr lang="en-US" sz="1800" i="1" dirty="0" err="1">
                <a:latin typeface="Calibri" pitchFamily="-96" charset="0"/>
              </a:rPr>
              <a:t>i</a:t>
            </a:r>
            <a:endParaRPr lang="en-US" sz="1800" i="1" dirty="0">
              <a:latin typeface="Calibri" pitchFamily="-96" charset="0"/>
            </a:endParaRPr>
          </a:p>
        </p:txBody>
      </p:sp>
      <p:sp>
        <p:nvSpPr>
          <p:cNvPr id="60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Array Access and Pointer Arithmetic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sz="2400" dirty="0">
                <a:latin typeface="Calibri" pitchFamily="-96" charset="0"/>
              </a:rPr>
              <a:t>Basic Principle</a:t>
            </a:r>
          </a:p>
          <a:p>
            <a:pPr marL="560388" lvl="1" indent="-222250" defTabSz="895350">
              <a:buNone/>
              <a:tabLst>
                <a:tab pos="1943100" algn="l"/>
                <a:tab pos="3660775" algn="l"/>
              </a:tabLst>
            </a:pPr>
            <a:r>
              <a:rPr lang="en-US" sz="2000" i="1" dirty="0">
                <a:latin typeface="Calibri" pitchFamily="-96" charset="0"/>
              </a:rPr>
              <a:t>T</a:t>
            </a:r>
            <a:r>
              <a:rPr lang="en-US" sz="2000" dirty="0">
                <a:latin typeface="Calibri" pitchFamily="-96" charset="0"/>
              </a:rPr>
              <a:t>  </a:t>
            </a:r>
            <a:r>
              <a:rPr lang="en-US" sz="2000" b="1" dirty="0">
                <a:latin typeface="Courier New" pitchFamily="-96" charset="0"/>
              </a:rPr>
              <a:t>A[</a:t>
            </a:r>
            <a:r>
              <a:rPr lang="en-US" sz="2000" i="1" dirty="0">
                <a:latin typeface="Calibri" pitchFamily="-96" charset="0"/>
              </a:rPr>
              <a:t>L</a:t>
            </a:r>
            <a:r>
              <a:rPr lang="en-US" sz="2000" b="1" dirty="0">
                <a:latin typeface="Courier New" pitchFamily="-96" charset="0"/>
              </a:rPr>
              <a:t>];</a:t>
            </a:r>
            <a:endParaRPr lang="en-US" sz="2000" b="1" dirty="0">
              <a:latin typeface="Calibri" pitchFamily="-96" charset="0"/>
            </a:endParaRP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sz="2000" dirty="0">
                <a:latin typeface="Calibri" pitchFamily="-96" charset="0"/>
              </a:rPr>
              <a:t>Identifier </a:t>
            </a:r>
            <a:r>
              <a:rPr lang="en-US" sz="2000" b="1" dirty="0">
                <a:latin typeface="Courier New" pitchFamily="-96" charset="0"/>
              </a:rPr>
              <a:t>A</a:t>
            </a:r>
            <a:r>
              <a:rPr lang="en-US" sz="2000" dirty="0">
                <a:latin typeface="Calibri" pitchFamily="-96" charset="0"/>
              </a:rPr>
              <a:t> can be used as a pointer to array element 0: </a:t>
            </a:r>
            <a:r>
              <a:rPr lang="en-US" sz="2000" b="1" dirty="0">
                <a:latin typeface="Courier New" pitchFamily="-96" charset="0"/>
              </a:rPr>
              <a:t>A</a:t>
            </a:r>
            <a:r>
              <a:rPr lang="en-US" sz="2000" dirty="0">
                <a:latin typeface="Calibri" pitchFamily="-96" charset="0"/>
              </a:rPr>
              <a:t> is of type </a:t>
            </a:r>
            <a:r>
              <a:rPr lang="en-US" sz="2000" i="1" dirty="0">
                <a:latin typeface="Calibri" pitchFamily="-96" charset="0"/>
              </a:rPr>
              <a:t>T*</a:t>
            </a:r>
          </a:p>
          <a:p>
            <a:pPr marL="560388" lvl="1" indent="-222250" defTabSz="895350">
              <a:tabLst>
                <a:tab pos="1943100" algn="l"/>
                <a:tab pos="3660775" algn="l"/>
              </a:tabLst>
            </a:pPr>
            <a:r>
              <a:rPr lang="en-US" sz="2000" b="1" i="1" dirty="0">
                <a:latin typeface="Calibri" pitchFamily="-96" charset="0"/>
              </a:rPr>
              <a:t>Warning</a:t>
            </a:r>
            <a:r>
              <a:rPr lang="en-US" sz="2000" dirty="0">
                <a:latin typeface="Calibri" pitchFamily="-96" charset="0"/>
              </a:rPr>
              <a:t>: in C, arrays count # of elements, in assembly count # bytes!</a:t>
            </a:r>
          </a:p>
          <a:p>
            <a:pPr marL="623888" lvl="1" indent="-223838" defTabSz="895350">
              <a:tabLst>
                <a:tab pos="1943100" algn="l"/>
                <a:tab pos="3660775" algn="l"/>
              </a:tabLst>
            </a:pPr>
            <a:endParaRPr lang="en-US" sz="2000" dirty="0">
              <a:latin typeface="Calibri" pitchFamily="-96" charset="0"/>
            </a:endParaRPr>
          </a:p>
          <a:p>
            <a:pPr marL="400050" lvl="1" indent="0" defTabSz="895350">
              <a:buNone/>
              <a:tabLst>
                <a:tab pos="1943100" algn="l"/>
                <a:tab pos="3660775" algn="l"/>
              </a:tabLst>
            </a:pPr>
            <a:endParaRPr lang="en-US" sz="2000" dirty="0">
              <a:latin typeface="Calibri" pitchFamily="-96" charset="0"/>
            </a:endParaRPr>
          </a:p>
          <a:p>
            <a:pPr marL="400050" lvl="1" indent="0" defTabSz="895350">
              <a:buNone/>
              <a:tabLst>
                <a:tab pos="1943100" algn="l"/>
                <a:tab pos="3660775" algn="l"/>
              </a:tabLst>
            </a:pPr>
            <a:endParaRPr lang="en-US" sz="2000" dirty="0">
              <a:latin typeface="Calibri" pitchFamily="-96" charset="0"/>
            </a:endParaRPr>
          </a:p>
          <a:p>
            <a:pPr marL="223838" indent="-223838" defTabSz="895350">
              <a:tabLst>
                <a:tab pos="1943100" algn="l"/>
                <a:tab pos="3660775" algn="l"/>
              </a:tabLst>
            </a:pPr>
            <a:r>
              <a:rPr lang="en-US" sz="2400" dirty="0">
                <a:latin typeface="Calibri" pitchFamily="-96" charset="0"/>
              </a:rPr>
              <a:t>Reference	Type	Value</a:t>
            </a:r>
          </a:p>
          <a:p>
            <a:pPr marL="560388" lvl="1" indent="-222250" defTabSz="895350">
              <a:lnSpc>
                <a:spcPct val="100000"/>
              </a:lnSpc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[4]	</a:t>
            </a:r>
          </a:p>
          <a:p>
            <a:pPr marL="560388" lvl="1" indent="-222250" defTabSz="895350">
              <a:lnSpc>
                <a:spcPct val="100000"/>
              </a:lnSpc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	</a:t>
            </a:r>
          </a:p>
          <a:p>
            <a:pPr marL="560388" lvl="1" indent="-222250" defTabSz="895350">
              <a:lnSpc>
                <a:spcPct val="100000"/>
              </a:lnSpc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val+1</a:t>
            </a:r>
            <a:r>
              <a:rPr lang="en-US" sz="1800" b="1" dirty="0">
                <a:latin typeface="Calibri" pitchFamily="-96" charset="0"/>
              </a:rPr>
              <a:t>	</a:t>
            </a:r>
            <a:endParaRPr lang="en-US" sz="1800" b="1" dirty="0">
              <a:latin typeface="Courier New" pitchFamily="-96" charset="0"/>
            </a:endParaRPr>
          </a:p>
          <a:p>
            <a:pPr marL="560388" lvl="1" indent="-222250" defTabSz="895350">
              <a:lnSpc>
                <a:spcPct val="100000"/>
              </a:lnSpc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&amp;</a:t>
            </a: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[2]</a:t>
            </a:r>
            <a:r>
              <a:rPr lang="en-US" sz="1800" b="1" dirty="0">
                <a:latin typeface="Calibri" pitchFamily="-96" charset="0"/>
              </a:rPr>
              <a:t>	</a:t>
            </a:r>
          </a:p>
          <a:p>
            <a:pPr marL="560388" lvl="1" indent="-222250" defTabSz="895350">
              <a:lnSpc>
                <a:spcPct val="100000"/>
              </a:lnSpc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[5]</a:t>
            </a:r>
            <a:r>
              <a:rPr lang="en-US" sz="1800" b="1" dirty="0">
                <a:solidFill>
                  <a:srgbClr val="FF0000"/>
                </a:solidFill>
                <a:latin typeface="Calibri" pitchFamily="-96" charset="0"/>
              </a:rPr>
              <a:t>	</a:t>
            </a:r>
          </a:p>
          <a:p>
            <a:pPr marL="560388" lvl="1" indent="-222250" defTabSz="895350">
              <a:lnSpc>
                <a:spcPct val="100000"/>
              </a:lnSpc>
              <a:buNone/>
              <a:tabLst>
                <a:tab pos="1943100" algn="l"/>
                <a:tab pos="3660775" algn="l"/>
              </a:tabLst>
            </a:pPr>
            <a:r>
              <a:rPr lang="en-US" sz="1800" b="1" dirty="0">
                <a:latin typeface="Courier New" pitchFamily="-96" charset="0"/>
              </a:rPr>
              <a:t>*(val+1)</a:t>
            </a:r>
            <a:r>
              <a:rPr lang="en-US" sz="1800" b="1" dirty="0">
                <a:latin typeface="Calibri" pitchFamily="-96" charset="0"/>
              </a:rPr>
              <a:t>	</a:t>
            </a:r>
          </a:p>
          <a:p>
            <a:pPr marL="560388" lvl="1" indent="-222250" defTabSz="895350">
              <a:lnSpc>
                <a:spcPct val="100000"/>
              </a:lnSpc>
              <a:buNone/>
              <a:tabLst>
                <a:tab pos="1943100" algn="l"/>
                <a:tab pos="3660775" algn="l"/>
              </a:tabLst>
            </a:pPr>
            <a:r>
              <a:rPr lang="en-US" sz="1800" b="1" dirty="0" err="1">
                <a:latin typeface="Courier New" pitchFamily="-96" charset="0"/>
              </a:rPr>
              <a:t>val</a:t>
            </a:r>
            <a:r>
              <a:rPr lang="en-US" sz="1800" b="1" dirty="0">
                <a:latin typeface="Courier New" pitchFamily="-96" charset="0"/>
              </a:rPr>
              <a:t> + </a:t>
            </a:r>
            <a:r>
              <a:rPr lang="en-US" sz="1800" b="1" i="1" dirty="0" err="1">
                <a:latin typeface="Calibri" pitchFamily="-96" charset="0"/>
              </a:rPr>
              <a:t>i</a:t>
            </a:r>
            <a:r>
              <a:rPr lang="en-US" sz="1600" b="1" dirty="0">
                <a:latin typeface="Calibri" pitchFamily="-96" charset="0"/>
              </a:rPr>
              <a:t>	</a:t>
            </a:r>
            <a:endParaRPr lang="en-US" sz="1600" i="1" dirty="0">
              <a:latin typeface="Calibri" pitchFamily="-96" charset="0"/>
            </a:endParaRPr>
          </a:p>
        </p:txBody>
      </p:sp>
      <p:sp>
        <p:nvSpPr>
          <p:cNvPr id="60419" name="Text Box 31"/>
          <p:cNvSpPr txBox="1">
            <a:spLocks noChangeArrowheads="1"/>
          </p:cNvSpPr>
          <p:nvPr/>
        </p:nvSpPr>
        <p:spPr bwMode="auto">
          <a:xfrm>
            <a:off x="1017946" y="2825073"/>
            <a:ext cx="1701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ourier New" pitchFamily="-96" charset="0"/>
              </a:rPr>
              <a:t>int val[5];</a:t>
            </a:r>
          </a:p>
        </p:txBody>
      </p:sp>
      <p:grpSp>
        <p:nvGrpSpPr>
          <p:cNvPr id="60420" name="Group 24"/>
          <p:cNvGrpSpPr>
            <a:grpSpLocks/>
          </p:cNvGrpSpPr>
          <p:nvPr/>
        </p:nvGrpSpPr>
        <p:grpSpPr bwMode="auto">
          <a:xfrm>
            <a:off x="2616558" y="2872697"/>
            <a:ext cx="5334000" cy="750888"/>
            <a:chOff x="2514600" y="3429000"/>
            <a:chExt cx="5334000" cy="771141"/>
          </a:xfrm>
        </p:grpSpPr>
        <p:grpSp>
          <p:nvGrpSpPr>
            <p:cNvPr id="60421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39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0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41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42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3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3</a:t>
                </a:r>
              </a:p>
            </p:txBody>
          </p:sp>
        </p:grpSp>
        <p:sp>
          <p:nvSpPr>
            <p:cNvPr id="60422" name="Text Box 32"/>
            <p:cNvSpPr txBox="1">
              <a:spLocks noChangeArrowheads="1"/>
            </p:cNvSpPr>
            <p:nvPr/>
          </p:nvSpPr>
          <p:spPr bwMode="auto">
            <a:xfrm>
              <a:off x="2514600" y="3810495"/>
              <a:ext cx="396875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Calibri" pitchFamily="-96" charset="0"/>
                </a:rPr>
                <a:t>x</a:t>
              </a:r>
            </a:p>
          </p:txBody>
        </p:sp>
        <p:sp>
          <p:nvSpPr>
            <p:cNvPr id="60423" name="Text Box 33"/>
            <p:cNvSpPr txBox="1">
              <a:spLocks noChangeArrowheads="1"/>
            </p:cNvSpPr>
            <p:nvPr/>
          </p:nvSpPr>
          <p:spPr bwMode="auto">
            <a:xfrm>
              <a:off x="31829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Calibri" pitchFamily="-96" charset="0"/>
                </a:rPr>
                <a:t>x </a:t>
              </a:r>
              <a:r>
                <a:rPr lang="en-US">
                  <a:latin typeface="Calibri" pitchFamily="-96" charset="0"/>
                </a:rPr>
                <a:t>+ 4</a:t>
              </a:r>
              <a:endParaRPr lang="en-US" i="1">
                <a:latin typeface="Calibri" pitchFamily="-96" charset="0"/>
              </a:endParaRPr>
            </a:p>
          </p:txBody>
        </p:sp>
        <p:sp>
          <p:nvSpPr>
            <p:cNvPr id="60424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5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6" name="Text Box 36"/>
            <p:cNvSpPr txBox="1">
              <a:spLocks noChangeArrowheads="1"/>
            </p:cNvSpPr>
            <p:nvPr/>
          </p:nvSpPr>
          <p:spPr bwMode="auto">
            <a:xfrm>
              <a:off x="4097338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Calibri" pitchFamily="-96" charset="0"/>
                </a:rPr>
                <a:t>x </a:t>
              </a:r>
              <a:r>
                <a:rPr lang="en-US">
                  <a:latin typeface="Calibri" pitchFamily="-96" charset="0"/>
                </a:rPr>
                <a:t>+ 8</a:t>
              </a:r>
              <a:endParaRPr lang="en-US" i="1">
                <a:latin typeface="Calibri" pitchFamily="-96" charset="0"/>
              </a:endParaRPr>
            </a:p>
          </p:txBody>
        </p:sp>
        <p:sp>
          <p:nvSpPr>
            <p:cNvPr id="60427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38"/>
            <p:cNvSpPr txBox="1">
              <a:spLocks noChangeArrowheads="1"/>
            </p:cNvSpPr>
            <p:nvPr/>
          </p:nvSpPr>
          <p:spPr bwMode="auto">
            <a:xfrm>
              <a:off x="50292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Calibri" pitchFamily="-96" charset="0"/>
                </a:rPr>
                <a:t>x </a:t>
              </a:r>
              <a:r>
                <a:rPr lang="en-US">
                  <a:latin typeface="Calibri" pitchFamily="-96" charset="0"/>
                </a:rPr>
                <a:t>+ 12</a:t>
              </a:r>
              <a:endParaRPr lang="en-US" i="1">
                <a:latin typeface="Calibri" pitchFamily="-96" charset="0"/>
              </a:endParaRPr>
            </a:p>
          </p:txBody>
        </p:sp>
        <p:sp>
          <p:nvSpPr>
            <p:cNvPr id="60429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40"/>
            <p:cNvSpPr txBox="1">
              <a:spLocks noChangeArrowheads="1"/>
            </p:cNvSpPr>
            <p:nvPr/>
          </p:nvSpPr>
          <p:spPr bwMode="auto">
            <a:xfrm>
              <a:off x="59436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Calibri" pitchFamily="-96" charset="0"/>
                </a:rPr>
                <a:t>x </a:t>
              </a:r>
              <a:r>
                <a:rPr lang="en-US">
                  <a:latin typeface="Calibri" pitchFamily="-96" charset="0"/>
                </a:rPr>
                <a:t>+ 16</a:t>
              </a:r>
              <a:endParaRPr lang="en-US" i="1">
                <a:latin typeface="Calibri" pitchFamily="-96" charset="0"/>
              </a:endParaRPr>
            </a:p>
          </p:txBody>
        </p:sp>
        <p:sp>
          <p:nvSpPr>
            <p:cNvPr id="60431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42"/>
            <p:cNvSpPr txBox="1">
              <a:spLocks noChangeArrowheads="1"/>
            </p:cNvSpPr>
            <p:nvPr/>
          </p:nvSpPr>
          <p:spPr bwMode="auto">
            <a:xfrm>
              <a:off x="6858000" y="3823537"/>
              <a:ext cx="990600" cy="37660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i="1">
                  <a:latin typeface="Calibri" pitchFamily="-96" charset="0"/>
                </a:rPr>
                <a:t>x </a:t>
              </a:r>
              <a:r>
                <a:rPr lang="en-US">
                  <a:latin typeface="Calibri" pitchFamily="-96" charset="0"/>
                </a:rPr>
                <a:t>+ 20</a:t>
              </a:r>
              <a:endParaRPr lang="en-US" i="1">
                <a:latin typeface="Calibri" pitchFamily="-96" charset="0"/>
              </a:endParaRPr>
            </a:p>
          </p:txBody>
        </p:sp>
        <p:sp>
          <p:nvSpPr>
            <p:cNvPr id="60433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BF731F-23AF-4187-AE70-371B300E6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One-Dimensional </a:t>
            </a:r>
            <a:r>
              <a:rPr lang="en-US" dirty="0">
                <a:latin typeface="Calibri" pitchFamily="-96" charset="0"/>
              </a:rPr>
              <a:t>Array Accessing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55A68-B038-4957-9680-93C7D768E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471" y="2586124"/>
            <a:ext cx="4594924" cy="3586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dirty="0"/>
              <a:t> -&gt; starting address of array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dirty="0"/>
              <a:t> -&gt; array index</a:t>
            </a:r>
          </a:p>
          <a:p>
            <a:r>
              <a:rPr lang="en-US" sz="2000" dirty="0"/>
              <a:t>Desired digit at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+ 4*%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Use memory addressing!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(%rdi,%rsi,4)</a:t>
            </a:r>
          </a:p>
          <a:p>
            <a:endParaRPr lang="en-US" sz="2000" dirty="0"/>
          </a:p>
          <a:p>
            <a:r>
              <a:rPr lang="en-US" sz="2000" dirty="0"/>
              <a:t>Now we see why x86 memory operands are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D(Rb, Ri, s)</a:t>
            </a:r>
          </a:p>
          <a:p>
            <a:pPr lvl="1"/>
            <a:r>
              <a:rPr lang="en-US" sz="2000" dirty="0"/>
              <a:t>Scale 1, 2, 4, or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21BC35-1493-4532-BD72-AC1DC7E54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64515" name="Rectangle 4"/>
          <p:cNvSpPr>
            <a:spLocks noChangeArrowheads="1"/>
          </p:cNvSpPr>
          <p:nvPr/>
        </p:nvSpPr>
        <p:spPr bwMode="auto">
          <a:xfrm>
            <a:off x="691122" y="2225006"/>
            <a:ext cx="5837211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int </a:t>
            </a:r>
            <a:r>
              <a:rPr lang="en-US" dirty="0" err="1">
                <a:latin typeface="Courier New" pitchFamily="-96" charset="0"/>
              </a:rPr>
              <a:t>get_digit</a:t>
            </a:r>
            <a:r>
              <a:rPr lang="en-US" dirty="0">
                <a:latin typeface="Courier New" pitchFamily="-96" charset="0"/>
              </a:rPr>
              <a:t>(int[5] </a:t>
            </a:r>
            <a:r>
              <a:rPr lang="en-US" dirty="0" err="1">
                <a:latin typeface="Courier New" pitchFamily="-96" charset="0"/>
              </a:rPr>
              <a:t>larry</a:t>
            </a:r>
            <a:r>
              <a:rPr lang="en-US" dirty="0">
                <a:latin typeface="Courier New" pitchFamily="-96" charset="0"/>
              </a:rPr>
              <a:t>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larry</a:t>
            </a:r>
            <a:r>
              <a:rPr lang="en-US" dirty="0">
                <a:latin typeface="Courier New" pitchFamily="-96" charset="0"/>
              </a:rPr>
              <a:t>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729160" y="3698301"/>
            <a:ext cx="5837210" cy="1474763"/>
          </a:xfrm>
          <a:prstGeom prst="rect">
            <a:avLst/>
          </a:prstGeom>
          <a:solidFill>
            <a:srgbClr val="CDF1C5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b="1" dirty="0" err="1">
                <a:latin typeface="Courier New" pitchFamily="-96" charset="0"/>
              </a:rPr>
              <a:t>get_digit</a:t>
            </a:r>
            <a:r>
              <a:rPr lang="en-US" b="1" dirty="0">
                <a:latin typeface="Courier New" pitchFamily="-96" charset="0"/>
              </a:rPr>
              <a:t>: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dirty="0">
                <a:latin typeface="Courier New" pitchFamily="-96" charset="0"/>
              </a:rPr>
              <a:t>  # %</a:t>
            </a:r>
            <a:r>
              <a:rPr lang="en-US" dirty="0" err="1">
                <a:latin typeface="Courier New" pitchFamily="-96" charset="0"/>
              </a:rPr>
              <a:t>rdi</a:t>
            </a:r>
            <a:r>
              <a:rPr lang="en-US" dirty="0">
                <a:latin typeface="Courier New" pitchFamily="-96" charset="0"/>
              </a:rPr>
              <a:t> = </a:t>
            </a:r>
            <a:r>
              <a:rPr lang="en-US" dirty="0" err="1">
                <a:latin typeface="Courier New" pitchFamily="-96" charset="0"/>
              </a:rPr>
              <a:t>larry</a:t>
            </a:r>
            <a:endParaRPr lang="en-US" dirty="0">
              <a:latin typeface="Courier New" pitchFamily="-96" charset="0"/>
            </a:endParaRP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dirty="0">
                <a:latin typeface="Courier New" pitchFamily="-96" charset="0"/>
              </a:rPr>
              <a:t>  # %</a:t>
            </a:r>
            <a:r>
              <a:rPr lang="en-US" dirty="0" err="1">
                <a:latin typeface="Courier New" pitchFamily="-96" charset="0"/>
              </a:rPr>
              <a:t>rsi</a:t>
            </a:r>
            <a:r>
              <a:rPr lang="en-US" dirty="0">
                <a:latin typeface="Courier New" pitchFamily="-96" charset="0"/>
              </a:rPr>
              <a:t> = digit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dirty="0">
                <a:latin typeface="Courier New" pitchFamily="-96" charset="0"/>
              </a:rPr>
              <a:t>  </a:t>
            </a:r>
            <a:r>
              <a:rPr lang="en-US" b="1" dirty="0" err="1">
                <a:latin typeface="Courier New" pitchFamily="-96" charset="0"/>
              </a:rPr>
              <a:t>movl</a:t>
            </a:r>
            <a:r>
              <a:rPr lang="en-US" b="1" dirty="0">
                <a:latin typeface="Courier New" pitchFamily="-96" charset="0"/>
              </a:rPr>
              <a:t> (%rdi,%rsi,4),%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dirty="0">
                <a:latin typeface="Courier New" pitchFamily="-96" charset="0"/>
              </a:rPr>
              <a:t>   # z[digit]</a:t>
            </a:r>
          </a:p>
          <a:p>
            <a:pPr eaLnBrk="0" hangingPunct="0">
              <a:tabLst>
                <a:tab pos="342900" algn="l"/>
                <a:tab pos="2628900" algn="l"/>
              </a:tabLst>
            </a:pPr>
            <a:r>
              <a:rPr lang="en-US" b="1" dirty="0">
                <a:latin typeface="Courier New" pitchFamily="-96" charset="0"/>
              </a:rPr>
              <a:t>  </a:t>
            </a:r>
            <a:r>
              <a:rPr lang="en-US" b="1" dirty="0" err="1">
                <a:latin typeface="Courier New" pitchFamily="-96" charset="0"/>
              </a:rPr>
              <a:t>retq</a:t>
            </a:r>
            <a:endParaRPr lang="en-US" b="1" dirty="0">
              <a:latin typeface="Courier New" pitchFamily="-96" charset="0"/>
            </a:endParaRPr>
          </a:p>
        </p:txBody>
      </p:sp>
      <p:sp>
        <p:nvSpPr>
          <p:cNvPr id="64518" name="Text Box 31"/>
          <p:cNvSpPr txBox="1">
            <a:spLocks noChangeArrowheads="1"/>
          </p:cNvSpPr>
          <p:nvPr/>
        </p:nvSpPr>
        <p:spPr bwMode="auto">
          <a:xfrm>
            <a:off x="607595" y="1287973"/>
            <a:ext cx="198367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ourier New" pitchFamily="-96" charset="0"/>
              </a:rPr>
              <a:t>int[5] </a:t>
            </a:r>
            <a:r>
              <a:rPr lang="en-US" dirty="0" err="1">
                <a:latin typeface="Courier New" pitchFamily="-96" charset="0"/>
              </a:rPr>
              <a:t>larry</a:t>
            </a:r>
            <a:r>
              <a:rPr lang="en-US" dirty="0">
                <a:latin typeface="Courier New" pitchFamily="-96" charset="0"/>
              </a:rPr>
              <a:t>;</a:t>
            </a:r>
          </a:p>
        </p:txBody>
      </p:sp>
      <p:grpSp>
        <p:nvGrpSpPr>
          <p:cNvPr id="64519" name="Group 24"/>
          <p:cNvGrpSpPr>
            <a:grpSpLocks/>
          </p:cNvGrpSpPr>
          <p:nvPr/>
        </p:nvGrpSpPr>
        <p:grpSpPr bwMode="auto">
          <a:xfrm>
            <a:off x="2540471" y="1335599"/>
            <a:ext cx="5435600" cy="750887"/>
            <a:chOff x="2412765" y="3429000"/>
            <a:chExt cx="5435835" cy="771209"/>
          </a:xfrm>
        </p:grpSpPr>
        <p:grpSp>
          <p:nvGrpSpPr>
            <p:cNvPr id="64520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23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4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3</a:t>
                </a:r>
              </a:p>
            </p:txBody>
          </p:sp>
        </p:grpSp>
        <p:sp>
          <p:nvSpPr>
            <p:cNvPr id="64521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16</a:t>
              </a:r>
            </a:p>
          </p:txBody>
        </p:sp>
        <p:sp>
          <p:nvSpPr>
            <p:cNvPr id="64522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20</a:t>
              </a:r>
            </a:p>
          </p:txBody>
        </p:sp>
        <p:sp>
          <p:nvSpPr>
            <p:cNvPr id="64523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4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5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24</a:t>
              </a:r>
            </a:p>
          </p:txBody>
        </p:sp>
        <p:sp>
          <p:nvSpPr>
            <p:cNvPr id="64526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7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28</a:t>
              </a:r>
            </a:p>
          </p:txBody>
        </p:sp>
        <p:sp>
          <p:nvSpPr>
            <p:cNvPr id="64528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32</a:t>
              </a:r>
            </a:p>
          </p:txBody>
        </p:sp>
        <p:sp>
          <p:nvSpPr>
            <p:cNvPr id="64530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36</a:t>
              </a:r>
            </a:p>
          </p:txBody>
        </p:sp>
        <p:sp>
          <p:nvSpPr>
            <p:cNvPr id="64532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One-Dimensional </a:t>
            </a:r>
            <a:r>
              <a:rPr lang="en-US" dirty="0">
                <a:latin typeface="Calibri" pitchFamily="-96" charset="0"/>
              </a:rPr>
              <a:t>Array Loop Example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000500" y="1357299"/>
            <a:ext cx="403860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void </a:t>
            </a:r>
            <a:r>
              <a:rPr lang="en-US" dirty="0" err="1">
                <a:latin typeface="Courier New" pitchFamily="-96" charset="0"/>
              </a:rPr>
              <a:t>zincr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*z) 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for (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 = 0;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 &lt; 4; 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++)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 z[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]++;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423592" y="3284984"/>
            <a:ext cx="7099722" cy="31367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dirty="0" err="1">
                <a:latin typeface="Courier New" pitchFamily="49" charset="0"/>
              </a:rPr>
              <a:t>zincr</a:t>
            </a:r>
            <a:r>
              <a:rPr lang="en-US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 #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= z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movl</a:t>
            </a:r>
            <a:r>
              <a:rPr lang="cs-CZ" dirty="0">
                <a:latin typeface="Courier New" pitchFamily="49" charset="0"/>
              </a:rPr>
              <a:t>    $0, %</a:t>
            </a:r>
            <a:r>
              <a:rPr lang="cs-CZ" dirty="0" err="1">
                <a:latin typeface="Courier New" pitchFamily="49" charset="0"/>
              </a:rPr>
              <a:t>eax</a:t>
            </a:r>
            <a:r>
              <a:rPr lang="cs-CZ" dirty="0">
                <a:latin typeface="Courier New" pitchFamily="49" charset="0"/>
              </a:rPr>
              <a:t>          #   i = 0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jmp</a:t>
            </a:r>
            <a:r>
              <a:rPr lang="cs-CZ" dirty="0">
                <a:latin typeface="Courier New" pitchFamily="49" charset="0"/>
              </a:rPr>
              <a:t>     .L3               #  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middle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.L4:                        # </a:t>
            </a:r>
            <a:r>
              <a:rPr lang="cs-CZ" dirty="0" err="1">
                <a:latin typeface="Courier New" pitchFamily="49" charset="0"/>
              </a:rPr>
              <a:t>loop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cs-CZ" dirty="0" err="1">
                <a:solidFill>
                  <a:srgbClr val="FF0000"/>
                </a:solidFill>
                <a:latin typeface="Courier New" pitchFamily="49" charset="0"/>
              </a:rPr>
              <a:t>addl</a:t>
            </a:r>
            <a:r>
              <a:rPr lang="cs-CZ" dirty="0">
                <a:solidFill>
                  <a:srgbClr val="FF0000"/>
                </a:solidFill>
                <a:latin typeface="Courier New" pitchFamily="49" charset="0"/>
              </a:rPr>
              <a:t>    $1, (%rdi,%rax,4) #   z[i]++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addq</a:t>
            </a:r>
            <a:r>
              <a:rPr lang="cs-CZ" dirty="0">
                <a:latin typeface="Courier New" pitchFamily="49" charset="0"/>
              </a:rPr>
              <a:t>    $1,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   #   i++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.L3:                        # </a:t>
            </a:r>
            <a:r>
              <a:rPr lang="cs-CZ" dirty="0" err="1">
                <a:latin typeface="Courier New" pitchFamily="49" charset="0"/>
              </a:rPr>
              <a:t>middle</a:t>
            </a:r>
            <a:r>
              <a:rPr lang="cs-CZ" dirty="0">
                <a:latin typeface="Courier New" pitchFamily="49" charset="0"/>
              </a:rPr>
              <a:t>: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cmpq</a:t>
            </a:r>
            <a:r>
              <a:rPr lang="cs-CZ" dirty="0">
                <a:latin typeface="Courier New" pitchFamily="49" charset="0"/>
              </a:rPr>
              <a:t>    $4, %</a:t>
            </a:r>
            <a:r>
              <a:rPr lang="cs-CZ" dirty="0" err="1">
                <a:latin typeface="Courier New" pitchFamily="49" charset="0"/>
              </a:rPr>
              <a:t>rax</a:t>
            </a:r>
            <a:r>
              <a:rPr lang="cs-CZ" dirty="0">
                <a:latin typeface="Courier New" pitchFamily="49" charset="0"/>
              </a:rPr>
              <a:t>          #   i:4</a:t>
            </a: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jbe</a:t>
            </a:r>
            <a:r>
              <a:rPr lang="cs-CZ" dirty="0">
                <a:latin typeface="Courier New" pitchFamily="49" charset="0"/>
              </a:rPr>
              <a:t>     .L4               #   </a:t>
            </a:r>
            <a:r>
              <a:rPr lang="cs-CZ" dirty="0" err="1">
                <a:latin typeface="Courier New" pitchFamily="49" charset="0"/>
              </a:rPr>
              <a:t>if</a:t>
            </a:r>
            <a:r>
              <a:rPr lang="cs-CZ" dirty="0">
                <a:latin typeface="Courier New" pitchFamily="49" charset="0"/>
              </a:rPr>
              <a:t> i&lt;=4, </a:t>
            </a:r>
            <a:r>
              <a:rPr lang="cs-CZ" dirty="0" err="1">
                <a:latin typeface="Courier New" pitchFamily="49" charset="0"/>
              </a:rPr>
              <a:t>goto</a:t>
            </a:r>
            <a:r>
              <a:rPr lang="cs-CZ" dirty="0">
                <a:latin typeface="Courier New" pitchFamily="49" charset="0"/>
              </a:rPr>
              <a:t> </a:t>
            </a:r>
            <a:r>
              <a:rPr lang="cs-CZ" dirty="0" err="1">
                <a:latin typeface="Courier New" pitchFamily="49" charset="0"/>
              </a:rPr>
              <a:t>loop</a:t>
            </a:r>
            <a:endParaRPr lang="cs-CZ" dirty="0">
              <a:latin typeface="Courier New" pitchFamily="49" charset="0"/>
            </a:endParaRPr>
          </a:p>
          <a:p>
            <a:pPr eaLnBrk="0" hangingPunct="0">
              <a:tabLst>
                <a:tab pos="342900" algn="l"/>
                <a:tab pos="1147763" algn="l"/>
                <a:tab pos="3657600" algn="l"/>
              </a:tabLst>
              <a:defRPr/>
            </a:pPr>
            <a:r>
              <a:rPr lang="cs-CZ" dirty="0">
                <a:latin typeface="Courier New" pitchFamily="49" charset="0"/>
              </a:rPr>
              <a:t>  </a:t>
            </a:r>
            <a:r>
              <a:rPr lang="cs-CZ" dirty="0" err="1">
                <a:latin typeface="Courier New" pitchFamily="49" charset="0"/>
              </a:rPr>
              <a:t>retq</a:t>
            </a:r>
            <a:endParaRPr lang="cs-CZ" dirty="0">
              <a:latin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828800" y="4869730"/>
            <a:ext cx="882824" cy="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692FB-CDF4-4E33-9E03-2D814BDA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z -&gt; 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-&gt; 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(%rdi,%rax,4) #   z[i]++</a:t>
            </a:r>
            <a:r>
              <a:rPr lang="en-US" dirty="0">
                <a:latin typeface="Courier New" pitchFamily="49" charset="0"/>
              </a:rPr>
              <a:t> (int z[])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What changes if z is instead an array of:</a:t>
            </a:r>
          </a:p>
          <a:p>
            <a:pPr lvl="1"/>
            <a:r>
              <a:rPr lang="en-US" dirty="0"/>
              <a:t>short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bool</a:t>
            </a:r>
          </a:p>
          <a:p>
            <a:pPr lvl="1"/>
            <a:r>
              <a:rPr lang="en-US" dirty="0"/>
              <a:t>char*</a:t>
            </a:r>
          </a:p>
          <a:p>
            <a:pPr lvl="1"/>
            <a:r>
              <a:rPr lang="en-US" dirty="0"/>
              <a:t>unsigned 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0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z -&gt; 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-&gt; 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(%rdi,%rax,4) #   z[i]++</a:t>
            </a:r>
            <a:r>
              <a:rPr lang="en-US" dirty="0">
                <a:latin typeface="Courier New" pitchFamily="49" charset="0"/>
              </a:rPr>
              <a:t> (int z[])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What changes if z is instead an array of:</a:t>
            </a:r>
          </a:p>
          <a:p>
            <a:pPr lvl="1"/>
            <a:r>
              <a:rPr lang="en-US" dirty="0"/>
              <a:t>short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2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bool</a:t>
            </a:r>
          </a:p>
          <a:p>
            <a:pPr lvl="1"/>
            <a:r>
              <a:rPr lang="en-US" dirty="0"/>
              <a:t>char*</a:t>
            </a:r>
          </a:p>
          <a:p>
            <a:pPr lvl="1"/>
            <a:r>
              <a:rPr lang="en-US" dirty="0"/>
              <a:t>unsigned 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6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A534-9797-43C0-B021-8BB3CEC1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7D3B1-4004-4927-AF0E-3AA80B3F6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3 will be released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52B42-7947-4597-94C5-872EB147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8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z -&gt; 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-&gt; 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(%rdi,%rax,4) #   z[i]++</a:t>
            </a:r>
            <a:r>
              <a:rPr lang="en-US" dirty="0">
                <a:latin typeface="Courier New" pitchFamily="49" charset="0"/>
              </a:rPr>
              <a:t> (int z[])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What changes if z is instead an array of:</a:t>
            </a:r>
          </a:p>
          <a:p>
            <a:pPr lvl="1"/>
            <a:r>
              <a:rPr lang="en-US" dirty="0"/>
              <a:t>short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2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char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1</a:t>
            </a:r>
            <a:r>
              <a:rPr lang="cs-CZ" dirty="0">
                <a:latin typeface="Courier New" pitchFamily="49" charset="0"/>
              </a:rPr>
              <a:t>) </a:t>
            </a:r>
            <a:endParaRPr lang="en-US" dirty="0"/>
          </a:p>
          <a:p>
            <a:pPr lvl="1"/>
            <a:r>
              <a:rPr lang="en-US" dirty="0"/>
              <a:t>bool</a:t>
            </a:r>
          </a:p>
          <a:p>
            <a:pPr lvl="1"/>
            <a:r>
              <a:rPr lang="en-US" dirty="0"/>
              <a:t>char*</a:t>
            </a:r>
          </a:p>
          <a:p>
            <a:pPr lvl="1"/>
            <a:r>
              <a:rPr lang="en-US" dirty="0"/>
              <a:t>unsigned 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43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z -&gt; 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-&gt; 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(%rdi,%rax,4) #   z[i]++</a:t>
            </a:r>
            <a:r>
              <a:rPr lang="en-US" dirty="0">
                <a:latin typeface="Courier New" pitchFamily="49" charset="0"/>
              </a:rPr>
              <a:t> (int z[])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What changes if z is instead an array of:</a:t>
            </a:r>
          </a:p>
          <a:p>
            <a:pPr lvl="1"/>
            <a:r>
              <a:rPr lang="en-US" dirty="0"/>
              <a:t>short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2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char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1</a:t>
            </a:r>
            <a:r>
              <a:rPr lang="cs-CZ" dirty="0">
                <a:latin typeface="Courier New" pitchFamily="49" charset="0"/>
              </a:rPr>
              <a:t>) </a:t>
            </a:r>
            <a:endParaRPr lang="en-US" dirty="0"/>
          </a:p>
          <a:p>
            <a:pPr lvl="1"/>
            <a:r>
              <a:rPr lang="en-US" dirty="0"/>
              <a:t>bool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1</a:t>
            </a:r>
            <a:r>
              <a:rPr lang="cs-CZ" dirty="0">
                <a:latin typeface="Courier New" pitchFamily="49" charset="0"/>
              </a:rPr>
              <a:t>) </a:t>
            </a:r>
            <a:endParaRPr lang="en-US" dirty="0"/>
          </a:p>
          <a:p>
            <a:pPr lvl="1"/>
            <a:r>
              <a:rPr lang="en-US" dirty="0"/>
              <a:t>char*</a:t>
            </a:r>
          </a:p>
          <a:p>
            <a:pPr lvl="1"/>
            <a:r>
              <a:rPr lang="en-US" dirty="0"/>
              <a:t>unsigned 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70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z -&gt; 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-&gt; 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(%rdi,%rax,4) #   z[i]++</a:t>
            </a:r>
            <a:r>
              <a:rPr lang="en-US" dirty="0">
                <a:latin typeface="Courier New" pitchFamily="49" charset="0"/>
              </a:rPr>
              <a:t> (int z[])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What changes if z is instead an array of:</a:t>
            </a:r>
          </a:p>
          <a:p>
            <a:pPr lvl="1"/>
            <a:r>
              <a:rPr lang="en-US" dirty="0"/>
              <a:t>short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2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char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1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bool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1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char*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8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unsigned 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01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5363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z -&gt; 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-&gt; 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 marL="0" indent="0">
              <a:buNone/>
            </a:pP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(%rdi,%rax,4) #   z[i]++</a:t>
            </a:r>
            <a:r>
              <a:rPr lang="en-US" dirty="0">
                <a:latin typeface="Courier New" pitchFamily="49" charset="0"/>
              </a:rPr>
              <a:t> (int z[])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</a:endParaRPr>
          </a:p>
          <a:p>
            <a:r>
              <a:rPr lang="en-US" dirty="0"/>
              <a:t>What changes if z is instead an array of:</a:t>
            </a:r>
          </a:p>
          <a:p>
            <a:pPr lvl="1"/>
            <a:r>
              <a:rPr lang="en-US" dirty="0"/>
              <a:t>short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2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char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1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bool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1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char*		</a:t>
            </a:r>
            <a:r>
              <a:rPr lang="cs-CZ" dirty="0">
                <a:latin typeface="Courier New" pitchFamily="49" charset="0"/>
              </a:rPr>
              <a:t> addl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cs-CZ" dirty="0">
                <a:latin typeface="Courier New" pitchFamily="49" charset="0"/>
              </a:rPr>
              <a:t>$1, (%rdi,%rax,</a:t>
            </a:r>
            <a:r>
              <a:rPr lang="en-US" dirty="0">
                <a:latin typeface="Courier New" pitchFamily="49" charset="0"/>
              </a:rPr>
              <a:t>8</a:t>
            </a:r>
            <a:r>
              <a:rPr lang="cs-CZ" dirty="0">
                <a:latin typeface="Courier New" pitchFamily="49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unsigned int	 Nothing. Still 4 bytes. add works the same on sign/unsigned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87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5" y="685800"/>
            <a:ext cx="10972798" cy="5486400"/>
          </a:xfrm>
        </p:spPr>
        <p:txBody>
          <a:bodyPr>
            <a:normAutofit/>
          </a:bodyPr>
          <a:lstStyle/>
          <a:p>
            <a:r>
              <a:rPr lang="en-US" dirty="0"/>
              <a:t>Pointers</a:t>
            </a:r>
          </a:p>
          <a:p>
            <a:pPr lvl="1"/>
            <a:endParaRPr lang="en-US" dirty="0"/>
          </a:p>
          <a:p>
            <a:r>
              <a:rPr lang="en-US" dirty="0"/>
              <a:t>One-dimensional Arrays</a:t>
            </a:r>
          </a:p>
          <a:p>
            <a:pPr lvl="1"/>
            <a:endParaRPr lang="en-US" dirty="0"/>
          </a:p>
          <a:p>
            <a:r>
              <a:rPr lang="en-US" b="1" dirty="0"/>
              <a:t>Multi-dimensional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Multi-level Arrays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74857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Multidimensional (Nested) </a:t>
            </a:r>
            <a:r>
              <a:rPr lang="en-US" dirty="0">
                <a:latin typeface="Calibri" pitchFamily="-96" charset="0"/>
              </a:rPr>
              <a:t>Array Example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idx="1"/>
          </p:nvPr>
        </p:nvSpPr>
        <p:spPr>
          <a:xfrm>
            <a:off x="607594" y="3469600"/>
            <a:ext cx="11395515" cy="270260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-96" charset="0"/>
              </a:rPr>
              <a:t>Let’s decipher  “</a:t>
            </a:r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[4][5]</a:t>
            </a:r>
            <a:r>
              <a:rPr lang="en-US" dirty="0">
                <a:latin typeface="Calibri" pitchFamily="-96" charset="0"/>
              </a:rPr>
              <a:t>”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rPr>
              <a:t>int</a:t>
            </a:r>
            <a:r>
              <a:rPr lang="en-US" b="1" dirty="0">
                <a:latin typeface="Courier New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[4]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rPr>
              <a:t>[5]</a:t>
            </a:r>
            <a:r>
              <a:rPr lang="en-US" dirty="0">
                <a:latin typeface="Calibri" pitchFamily="-96" charset="0"/>
              </a:rPr>
              <a:t>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b="1" dirty="0"/>
              <a:t> </a:t>
            </a:r>
            <a:r>
              <a:rPr lang="en-US" dirty="0"/>
              <a:t>is an array of </a:t>
            </a:r>
            <a:r>
              <a:rPr lang="en-US" b="1" dirty="0"/>
              <a:t>4</a:t>
            </a:r>
            <a:r>
              <a:rPr lang="en-US" dirty="0"/>
              <a:t> elements, allocated contiguously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rPr>
              <a:t>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rPr>
              <a:t>ord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rPr>
              <a:t>[4]</a:t>
            </a:r>
            <a:r>
              <a:rPr lang="en-US" b="1" dirty="0">
                <a:latin typeface="Courier New" pitchFamily="-96" charset="0"/>
              </a:rPr>
              <a:t>[5]</a:t>
            </a:r>
            <a:r>
              <a:rPr lang="en-US" dirty="0">
                <a:latin typeface="Calibri" pitchFamily="-96" charset="0"/>
              </a:rPr>
              <a:t>: </a:t>
            </a:r>
            <a:r>
              <a:rPr lang="en-US" dirty="0"/>
              <a:t>Each element is an array of </a:t>
            </a:r>
            <a:r>
              <a:rPr lang="en-US" b="1" dirty="0"/>
              <a:t>5</a:t>
            </a:r>
            <a:r>
              <a:rPr lang="en-US" dirty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err="1"/>
              <a:t>’s</a:t>
            </a:r>
            <a:r>
              <a:rPr lang="en-US" dirty="0"/>
              <a:t>, allocated contiguously</a:t>
            </a:r>
          </a:p>
          <a:p>
            <a:pPr lvl="1"/>
            <a:endParaRPr lang="en-US" dirty="0">
              <a:latin typeface="Calibri" pitchFamily="-96" charset="0"/>
            </a:endParaRPr>
          </a:p>
          <a:p>
            <a:r>
              <a:rPr lang="en-US" dirty="0">
                <a:latin typeface="Calibri" pitchFamily="-96" charset="0"/>
              </a:rPr>
              <a:t>“Row-Major” ordering of all elements guaranteed</a:t>
            </a:r>
          </a:p>
          <a:p>
            <a:pPr lvl="1"/>
            <a:r>
              <a:rPr lang="en-US" dirty="0">
                <a:latin typeface="Calibri" pitchFamily="-96" charset="0"/>
              </a:rPr>
              <a:t>Entire row (all columns in it) will be placed in memory before the next row starts</a:t>
            </a: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759029" y="1124744"/>
            <a:ext cx="3431364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latin typeface="Courier New" pitchFamily="-96" charset="0"/>
              </a:rPr>
              <a:t>int </a:t>
            </a:r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[4][5] =</a:t>
            </a:r>
          </a:p>
          <a:p>
            <a:pPr eaLnBrk="0" hangingPunct="0"/>
            <a:r>
              <a:rPr lang="en-US" b="1" dirty="0">
                <a:latin typeface="Courier New" pitchFamily="-96" charset="0"/>
              </a:rPr>
              <a:t>  /* 4 rows, 5 cols */ </a:t>
            </a:r>
          </a:p>
          <a:p>
            <a:pPr eaLnBrk="0" hangingPunct="0"/>
            <a:r>
              <a:rPr lang="en-US" b="1" dirty="0">
                <a:latin typeface="Courier New" pitchFamily="-96" charset="0"/>
              </a:rPr>
              <a:t>  {{1, 5, 2, 0, 6 },</a:t>
            </a:r>
          </a:p>
          <a:p>
            <a:pPr eaLnBrk="0" hangingPunct="0"/>
            <a:r>
              <a:rPr lang="en-US" b="1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b="1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b="1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76804" name="Text Box 6"/>
          <p:cNvSpPr txBox="1">
            <a:spLocks noChangeArrowheads="1"/>
          </p:cNvSpPr>
          <p:nvPr/>
        </p:nvSpPr>
        <p:spPr bwMode="auto">
          <a:xfrm>
            <a:off x="4882538" y="992513"/>
            <a:ext cx="221774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[4][5];</a:t>
            </a:r>
          </a:p>
        </p:txBody>
      </p:sp>
      <p:sp>
        <p:nvSpPr>
          <p:cNvPr id="308232" name="Line 8"/>
          <p:cNvSpPr>
            <a:spLocks noChangeShapeType="1"/>
          </p:cNvSpPr>
          <p:nvPr/>
        </p:nvSpPr>
        <p:spPr bwMode="auto">
          <a:xfrm flipV="1">
            <a:off x="5119082" y="214857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4890482" y="2300972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76</a:t>
            </a:r>
          </a:p>
        </p:txBody>
      </p:sp>
      <p:sp>
        <p:nvSpPr>
          <p:cNvPr id="308234" name="Line 10"/>
          <p:cNvSpPr>
            <a:spLocks noChangeShapeType="1"/>
          </p:cNvSpPr>
          <p:nvPr/>
        </p:nvSpPr>
        <p:spPr bwMode="auto">
          <a:xfrm flipV="1">
            <a:off x="6643082" y="214857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5" name="Text Box 11"/>
          <p:cNvSpPr txBox="1">
            <a:spLocks noChangeArrowheads="1"/>
          </p:cNvSpPr>
          <p:nvPr/>
        </p:nvSpPr>
        <p:spPr bwMode="auto">
          <a:xfrm>
            <a:off x="6414482" y="2300972"/>
            <a:ext cx="458788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96</a:t>
            </a:r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 flipV="1">
            <a:off x="8167082" y="214857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7" name="Text Box 13"/>
          <p:cNvSpPr txBox="1">
            <a:spLocks noChangeArrowheads="1"/>
          </p:cNvSpPr>
          <p:nvPr/>
        </p:nvSpPr>
        <p:spPr bwMode="auto">
          <a:xfrm>
            <a:off x="7870220" y="2300972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116</a:t>
            </a:r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 flipV="1">
            <a:off x="9691082" y="214857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39" name="Text Box 15"/>
          <p:cNvSpPr txBox="1">
            <a:spLocks noChangeArrowheads="1"/>
          </p:cNvSpPr>
          <p:nvPr/>
        </p:nvSpPr>
        <p:spPr bwMode="auto">
          <a:xfrm>
            <a:off x="9394220" y="2300972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136</a:t>
            </a:r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 flipV="1">
            <a:off x="11215082" y="2148572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>
            <a:off x="10918220" y="2300972"/>
            <a:ext cx="595312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156</a:t>
            </a:r>
          </a:p>
        </p:txBody>
      </p: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119082" y="1386572"/>
            <a:ext cx="1524000" cy="762000"/>
            <a:chOff x="816" y="2640"/>
            <a:chExt cx="960" cy="480"/>
          </a:xfrm>
        </p:grpSpPr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9" name="Rectangle 21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40" name="Rectangle 22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41" name="Rectangle 23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0</a:t>
              </a:r>
            </a:p>
          </p:txBody>
        </p:sp>
        <p:sp>
          <p:nvSpPr>
            <p:cNvPr id="76842" name="Rectangle 24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6</a:t>
              </a:r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6643082" y="1386572"/>
            <a:ext cx="1524000" cy="762000"/>
            <a:chOff x="816" y="2640"/>
            <a:chExt cx="960" cy="480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dirty="0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35" name="Rectangle 28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36" name="Rectangle 29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37" name="Rectangle 30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3</a:t>
              </a:r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8167082" y="1386572"/>
            <a:ext cx="1524000" cy="762000"/>
            <a:chOff x="816" y="2640"/>
            <a:chExt cx="960" cy="480"/>
          </a:xfrm>
        </p:grpSpPr>
        <p:sp>
          <p:nvSpPr>
            <p:cNvPr id="308256" name="Rectangle 32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308257" name="Rectangle 33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5</a:t>
              </a:r>
            </a:p>
          </p:txBody>
        </p:sp>
        <p:sp>
          <p:nvSpPr>
            <p:cNvPr id="308258" name="Rectangle 34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2</a:t>
              </a:r>
            </a:p>
          </p:txBody>
        </p:sp>
        <p:sp>
          <p:nvSpPr>
            <p:cNvPr id="308259" name="Rectangle 35"/>
            <p:cNvSpPr>
              <a:spLocks noChangeArrowheads="1"/>
            </p:cNvSpPr>
            <p:nvPr/>
          </p:nvSpPr>
          <p:spPr bwMode="auto">
            <a:xfrm>
              <a:off x="1392" y="2640"/>
              <a:ext cx="192" cy="4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308260" name="Rectangle 36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>
                  <a:latin typeface="Courier New" pitchFamily="49" charset="0"/>
                </a:rPr>
                <a:t>7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9691082" y="1381810"/>
            <a:ext cx="1524000" cy="766763"/>
            <a:chOff x="816" y="2637"/>
            <a:chExt cx="960" cy="483"/>
          </a:xfrm>
        </p:grpSpPr>
        <p:sp>
          <p:nvSpPr>
            <p:cNvPr id="76823" name="Rectangle 38"/>
            <p:cNvSpPr>
              <a:spLocks noChangeArrowheads="1"/>
            </p:cNvSpPr>
            <p:nvPr/>
          </p:nvSpPr>
          <p:spPr bwMode="auto">
            <a:xfrm>
              <a:off x="816" y="2640"/>
              <a:ext cx="192" cy="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  <p:sp>
          <p:nvSpPr>
            <p:cNvPr id="76824" name="Rectangle 39"/>
            <p:cNvSpPr>
              <a:spLocks noChangeArrowheads="1"/>
            </p:cNvSpPr>
            <p:nvPr/>
          </p:nvSpPr>
          <p:spPr bwMode="auto">
            <a:xfrm>
              <a:off x="1008" y="2640"/>
              <a:ext cx="192" cy="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5</a:t>
              </a:r>
            </a:p>
          </p:txBody>
        </p:sp>
        <p:sp>
          <p:nvSpPr>
            <p:cNvPr id="76825" name="Rectangle 40"/>
            <p:cNvSpPr>
              <a:spLocks noChangeArrowheads="1"/>
            </p:cNvSpPr>
            <p:nvPr/>
          </p:nvSpPr>
          <p:spPr bwMode="auto">
            <a:xfrm>
              <a:off x="1200" y="2640"/>
              <a:ext cx="192" cy="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6" name="Rectangle 41"/>
            <p:cNvSpPr>
              <a:spLocks noChangeArrowheads="1"/>
            </p:cNvSpPr>
            <p:nvPr/>
          </p:nvSpPr>
          <p:spPr bwMode="auto">
            <a:xfrm>
              <a:off x="1392" y="2637"/>
              <a:ext cx="192" cy="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2</a:t>
              </a:r>
            </a:p>
          </p:txBody>
        </p:sp>
        <p:sp>
          <p:nvSpPr>
            <p:cNvPr id="76827" name="Rectangle 42"/>
            <p:cNvSpPr>
              <a:spLocks noChangeArrowheads="1"/>
            </p:cNvSpPr>
            <p:nvPr/>
          </p:nvSpPr>
          <p:spPr bwMode="auto">
            <a:xfrm>
              <a:off x="1584" y="2640"/>
              <a:ext cx="192" cy="4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</a:t>
              </a:r>
            </a:p>
          </p:txBody>
        </p:sp>
      </p:grp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5119082" y="1386572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6643082" y="1386572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  <p:sp>
        <p:nvSpPr>
          <p:cNvPr id="308269" name="Rectangle 45"/>
          <p:cNvSpPr>
            <a:spLocks noChangeArrowheads="1"/>
          </p:cNvSpPr>
          <p:nvPr/>
        </p:nvSpPr>
        <p:spPr bwMode="auto">
          <a:xfrm>
            <a:off x="8167082" y="1386572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  <p:sp>
        <p:nvSpPr>
          <p:cNvPr id="308270" name="Rectangle 46"/>
          <p:cNvSpPr>
            <a:spLocks noChangeArrowheads="1"/>
          </p:cNvSpPr>
          <p:nvPr/>
        </p:nvSpPr>
        <p:spPr bwMode="auto">
          <a:xfrm>
            <a:off x="9691082" y="1386572"/>
            <a:ext cx="15240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endParaRPr lang="en-US">
              <a:latin typeface="Calibri" pitchFamily="-96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287337" y="1717838"/>
            <a:ext cx="2112685" cy="265511"/>
          </a:xfrm>
          <a:prstGeom prst="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287336" y="2268050"/>
            <a:ext cx="2112685" cy="266534"/>
          </a:xfrm>
          <a:prstGeom prst="rect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1287337" y="2552840"/>
            <a:ext cx="2112684" cy="266445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815917" y="3969422"/>
            <a:ext cx="1184857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1130949" y="4329462"/>
            <a:ext cx="684969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000774" y="4322128"/>
            <a:ext cx="528036" cy="36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4F941B-B78F-455F-86F0-05A9C48E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14BA20-E88B-4AC4-8988-437723611610}"/>
              </a:ext>
            </a:extLst>
          </p:cNvPr>
          <p:cNvSpPr/>
          <p:nvPr/>
        </p:nvSpPr>
        <p:spPr bwMode="auto">
          <a:xfrm>
            <a:off x="1267445" y="2002538"/>
            <a:ext cx="2112685" cy="265511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14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4">
            <a:extLst>
              <a:ext uri="{FF2B5EF4-FFF2-40B4-BE49-F238E27FC236}">
                <a16:creationId xmlns:a16="http://schemas.microsoft.com/office/drawing/2014/main" id="{90AB3433-E155-4047-AAA4-C38F23F4B467}"/>
              </a:ext>
            </a:extLst>
          </p:cNvPr>
          <p:cNvSpPr txBox="1">
            <a:spLocks/>
          </p:cNvSpPr>
          <p:nvPr/>
        </p:nvSpPr>
        <p:spPr>
          <a:xfrm>
            <a:off x="607595" y="914400"/>
            <a:ext cx="5342682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latin typeface="Calibri" pitchFamily="-96" charset="0"/>
              </a:rPr>
              <a:t>Declaration</a:t>
            </a:r>
          </a:p>
          <a:p>
            <a:pPr lvl="1">
              <a:buFont typeface="Wingdings" pitchFamily="-96" charset="2"/>
              <a:buNone/>
            </a:pPr>
            <a:r>
              <a:rPr lang="en-US" i="1" kern="0" dirty="0">
                <a:latin typeface="Calibri" pitchFamily="-96" charset="0"/>
              </a:rPr>
              <a:t>T</a:t>
            </a:r>
            <a:r>
              <a:rPr lang="en-US" kern="0" dirty="0">
                <a:latin typeface="Calibri" pitchFamily="-96" charset="0"/>
              </a:rPr>
              <a:t>   </a:t>
            </a:r>
            <a:r>
              <a:rPr lang="en-US" b="1" kern="0" dirty="0">
                <a:latin typeface="Courier New" pitchFamily="-96" charset="0"/>
              </a:rPr>
              <a:t>A</a:t>
            </a:r>
            <a:r>
              <a:rPr lang="en-US" kern="0" dirty="0">
                <a:latin typeface="Courier New" pitchFamily="-96" charset="0"/>
              </a:rPr>
              <a:t>[</a:t>
            </a:r>
            <a:r>
              <a:rPr lang="en-US" i="1" kern="0" dirty="0">
                <a:latin typeface="Calibri" pitchFamily="-96" charset="0"/>
              </a:rPr>
              <a:t>R</a:t>
            </a:r>
            <a:r>
              <a:rPr lang="en-US" kern="0" dirty="0">
                <a:latin typeface="Courier New" pitchFamily="-96" charset="0"/>
              </a:rPr>
              <a:t>][</a:t>
            </a:r>
            <a:r>
              <a:rPr lang="en-US" i="1" kern="0" dirty="0">
                <a:latin typeface="Calibri" pitchFamily="-96" charset="0"/>
              </a:rPr>
              <a:t>C</a:t>
            </a:r>
            <a:r>
              <a:rPr lang="en-US" kern="0" dirty="0">
                <a:latin typeface="Courier New" pitchFamily="-96" charset="0"/>
              </a:rPr>
              <a:t>];</a:t>
            </a:r>
            <a:endParaRPr lang="en-US" kern="0" dirty="0">
              <a:latin typeface="Calibri" pitchFamily="-96" charset="0"/>
            </a:endParaRPr>
          </a:p>
          <a:p>
            <a:pPr lvl="1"/>
            <a:r>
              <a:rPr lang="en-US" kern="0" dirty="0">
                <a:latin typeface="Calibri" pitchFamily="-96" charset="0"/>
              </a:rPr>
              <a:t>2D array of data type </a:t>
            </a:r>
            <a:r>
              <a:rPr lang="en-US" i="1" kern="0" dirty="0">
                <a:latin typeface="Calibri" pitchFamily="-96" charset="0"/>
              </a:rPr>
              <a:t>T</a:t>
            </a:r>
            <a:endParaRPr lang="en-US" kern="0" dirty="0">
              <a:latin typeface="Calibri" pitchFamily="-96" charset="0"/>
            </a:endParaRPr>
          </a:p>
          <a:p>
            <a:pPr lvl="1"/>
            <a:r>
              <a:rPr lang="en-US" i="1" kern="0" dirty="0">
                <a:latin typeface="Calibri" pitchFamily="-96" charset="0"/>
              </a:rPr>
              <a:t>R</a:t>
            </a:r>
            <a:r>
              <a:rPr lang="en-US" kern="0" dirty="0">
                <a:latin typeface="Calibri" pitchFamily="-96" charset="0"/>
              </a:rPr>
              <a:t> rows, </a:t>
            </a:r>
            <a:r>
              <a:rPr lang="en-US" i="1" kern="0" dirty="0">
                <a:latin typeface="Calibri" pitchFamily="-96" charset="0"/>
              </a:rPr>
              <a:t>C</a:t>
            </a:r>
            <a:r>
              <a:rPr lang="en-US" kern="0" dirty="0">
                <a:latin typeface="Calibri" pitchFamily="-96" charset="0"/>
              </a:rPr>
              <a:t> columns</a:t>
            </a:r>
          </a:p>
          <a:p>
            <a:pPr lvl="1"/>
            <a:r>
              <a:rPr lang="en-US" kern="0" dirty="0">
                <a:latin typeface="Calibri" pitchFamily="-96" charset="0"/>
              </a:rPr>
              <a:t>Type </a:t>
            </a:r>
            <a:r>
              <a:rPr lang="en-US" i="1" kern="0" dirty="0">
                <a:latin typeface="Calibri" pitchFamily="-96" charset="0"/>
              </a:rPr>
              <a:t>T</a:t>
            </a:r>
            <a:r>
              <a:rPr lang="en-US" kern="0" dirty="0">
                <a:latin typeface="Calibri" pitchFamily="-96" charset="0"/>
              </a:rPr>
              <a:t> element requires </a:t>
            </a:r>
            <a:r>
              <a:rPr lang="en-US" i="1" kern="0" dirty="0">
                <a:latin typeface="Calibri" pitchFamily="-96" charset="0"/>
              </a:rPr>
              <a:t>K</a:t>
            </a:r>
            <a:r>
              <a:rPr lang="en-US" kern="0" dirty="0">
                <a:latin typeface="Calibri" pitchFamily="-96" charset="0"/>
              </a:rPr>
              <a:t> bytes</a:t>
            </a:r>
          </a:p>
          <a:p>
            <a:r>
              <a:rPr lang="en-US" kern="0" dirty="0">
                <a:latin typeface="Calibri" pitchFamily="-96" charset="0"/>
              </a:rPr>
              <a:t>Types</a:t>
            </a:r>
          </a:p>
          <a:p>
            <a:pPr lvl="1"/>
            <a:r>
              <a:rPr lang="en-US" i="1" kern="0" dirty="0">
                <a:latin typeface="Calibri" pitchFamily="-96" charset="0"/>
              </a:rPr>
              <a:t>What is A?	T [R] [C]</a:t>
            </a:r>
          </a:p>
          <a:p>
            <a:pPr lvl="1"/>
            <a:r>
              <a:rPr lang="en-US" i="1" kern="0" dirty="0">
                <a:latin typeface="Calibri" pitchFamily="-96" charset="0"/>
              </a:rPr>
              <a:t>What is A[</a:t>
            </a:r>
            <a:r>
              <a:rPr lang="en-US" i="1" kern="0" dirty="0" err="1">
                <a:latin typeface="Calibri" pitchFamily="-96" charset="0"/>
              </a:rPr>
              <a:t>i</a:t>
            </a:r>
            <a:r>
              <a:rPr lang="en-US" i="1" kern="0" dirty="0">
                <a:latin typeface="Calibri" pitchFamily="-96" charset="0"/>
              </a:rPr>
              <a:t>]?	T [C]</a:t>
            </a:r>
          </a:p>
          <a:p>
            <a:pPr lvl="1"/>
            <a:r>
              <a:rPr lang="en-US" i="1" kern="0" dirty="0">
                <a:latin typeface="Calibri" pitchFamily="-96" charset="0"/>
              </a:rPr>
              <a:t>What is A[</a:t>
            </a:r>
            <a:r>
              <a:rPr lang="en-US" i="1" kern="0" dirty="0" err="1">
                <a:latin typeface="Calibri" pitchFamily="-96" charset="0"/>
              </a:rPr>
              <a:t>i</a:t>
            </a:r>
            <a:r>
              <a:rPr lang="en-US" i="1" kern="0" dirty="0">
                <a:latin typeface="Calibri" pitchFamily="-96" charset="0"/>
              </a:rPr>
              <a:t>][j]?	T</a:t>
            </a:r>
            <a:endParaRPr lang="en-US" kern="0" dirty="0">
              <a:latin typeface="Calibri" pitchFamily="-96" charset="0"/>
            </a:endParaRPr>
          </a:p>
          <a:p>
            <a:r>
              <a:rPr lang="en-US" kern="0" dirty="0">
                <a:latin typeface="Calibri" pitchFamily="-96" charset="0"/>
              </a:rPr>
              <a:t>Arrangement</a:t>
            </a:r>
          </a:p>
          <a:p>
            <a:pPr lvl="1"/>
            <a:r>
              <a:rPr lang="en-US" kern="0" dirty="0">
                <a:latin typeface="Calibri" pitchFamily="-96" charset="0"/>
              </a:rPr>
              <a:t>Row-Major</a:t>
            </a:r>
            <a:br>
              <a:rPr lang="en-US" kern="0" dirty="0">
                <a:latin typeface="Calibri" pitchFamily="-96" charset="0"/>
              </a:rPr>
            </a:br>
            <a:r>
              <a:rPr lang="en-US" kern="0" dirty="0">
                <a:latin typeface="Calibri" pitchFamily="-96" charset="0"/>
              </a:rPr>
              <a:t>Ordering</a:t>
            </a:r>
          </a:p>
          <a:p>
            <a:endParaRPr lang="en-US" dirty="0"/>
          </a:p>
        </p:txBody>
      </p:sp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Multidimensional (Nested)</a:t>
            </a:r>
            <a:r>
              <a:rPr lang="en-US" dirty="0">
                <a:latin typeface="Calibri" pitchFamily="-96" charset="0"/>
              </a:rPr>
              <a:t> Arrays</a:t>
            </a:r>
          </a:p>
        </p:txBody>
      </p:sp>
      <p:grpSp>
        <p:nvGrpSpPr>
          <p:cNvPr id="78851" name="Group 4"/>
          <p:cNvGrpSpPr>
            <a:grpSpLocks/>
          </p:cNvGrpSpPr>
          <p:nvPr/>
        </p:nvGrpSpPr>
        <p:grpSpPr bwMode="auto">
          <a:xfrm>
            <a:off x="6400800" y="1143000"/>
            <a:ext cx="4038600" cy="2209800"/>
            <a:chOff x="2208" y="2688"/>
            <a:chExt cx="2544" cy="1392"/>
          </a:xfrm>
        </p:grpSpPr>
        <p:sp>
          <p:nvSpPr>
            <p:cNvPr id="78871" name="Rectangle 5"/>
            <p:cNvSpPr>
              <a:spLocks noChangeArrowheads="1"/>
            </p:cNvSpPr>
            <p:nvPr/>
          </p:nvSpPr>
          <p:spPr bwMode="auto">
            <a:xfrm>
              <a:off x="2304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b="1">
                  <a:latin typeface="Courier New" pitchFamily="-96" charset="0"/>
                </a:rPr>
                <a:t>A[0][0]</a:t>
              </a:r>
            </a:p>
          </p:txBody>
        </p:sp>
        <p:sp>
          <p:nvSpPr>
            <p:cNvPr id="78872" name="Rectangle 6"/>
            <p:cNvSpPr>
              <a:spLocks noChangeArrowheads="1"/>
            </p:cNvSpPr>
            <p:nvPr/>
          </p:nvSpPr>
          <p:spPr bwMode="auto">
            <a:xfrm>
              <a:off x="3936" y="278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b="1">
                  <a:latin typeface="Courier New" pitchFamily="-96" charset="0"/>
                </a:rPr>
                <a:t>A[0][C-1]</a:t>
              </a:r>
            </a:p>
          </p:txBody>
        </p:sp>
        <p:sp>
          <p:nvSpPr>
            <p:cNvPr id="78873" name="Rectangle 7"/>
            <p:cNvSpPr>
              <a:spLocks noChangeArrowheads="1"/>
            </p:cNvSpPr>
            <p:nvPr/>
          </p:nvSpPr>
          <p:spPr bwMode="auto">
            <a:xfrm>
              <a:off x="2304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b="1">
                  <a:latin typeface="Courier New" pitchFamily="-96" charset="0"/>
                </a:rPr>
                <a:t>A[R-1][0]</a:t>
              </a:r>
            </a:p>
          </p:txBody>
        </p:sp>
        <p:sp>
          <p:nvSpPr>
            <p:cNvPr id="78874" name="Rectangle 8"/>
            <p:cNvSpPr>
              <a:spLocks noChangeArrowheads="1"/>
            </p:cNvSpPr>
            <p:nvPr/>
          </p:nvSpPr>
          <p:spPr bwMode="auto">
            <a:xfrm>
              <a:off x="3120" y="278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b="1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5" name="Rectangle 9"/>
            <p:cNvSpPr>
              <a:spLocks noChangeArrowheads="1"/>
            </p:cNvSpPr>
            <p:nvPr/>
          </p:nvSpPr>
          <p:spPr bwMode="auto">
            <a:xfrm>
              <a:off x="3168" y="3744"/>
              <a:ext cx="576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b="1">
                  <a:latin typeface="Courier New" pitchFamily="-96" charset="0"/>
                </a:rPr>
                <a:t>• • •</a:t>
              </a:r>
            </a:p>
          </p:txBody>
        </p:sp>
        <p:sp>
          <p:nvSpPr>
            <p:cNvPr id="78876" name="Rectangle 10"/>
            <p:cNvSpPr>
              <a:spLocks noChangeArrowheads="1"/>
            </p:cNvSpPr>
            <p:nvPr/>
          </p:nvSpPr>
          <p:spPr bwMode="auto">
            <a:xfrm>
              <a:off x="3936" y="3744"/>
              <a:ext cx="768" cy="288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 eaLnBrk="0" hangingPunct="0"/>
              <a:r>
                <a:rPr lang="en-US" b="1">
                  <a:latin typeface="Courier New" pitchFamily="-96" charset="0"/>
                </a:rPr>
                <a:t>A[R-1][C-1]</a:t>
              </a:r>
            </a:p>
          </p:txBody>
        </p:sp>
        <p:sp>
          <p:nvSpPr>
            <p:cNvPr id="78877" name="Rectangle 11"/>
            <p:cNvSpPr>
              <a:spLocks noChangeArrowheads="1"/>
            </p:cNvSpPr>
            <p:nvPr/>
          </p:nvSpPr>
          <p:spPr bwMode="auto">
            <a:xfrm>
              <a:off x="2592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b="1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b="1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b="1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8" name="Rectangle 12"/>
            <p:cNvSpPr>
              <a:spLocks noChangeArrowheads="1"/>
            </p:cNvSpPr>
            <p:nvPr/>
          </p:nvSpPr>
          <p:spPr bwMode="auto">
            <a:xfrm>
              <a:off x="4080" y="3168"/>
              <a:ext cx="288" cy="48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b="1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b="1">
                  <a:latin typeface="Courier New" pitchFamily="-96" charset="0"/>
                </a:rPr>
                <a:t>•</a:t>
              </a:r>
            </a:p>
            <a:p>
              <a:pPr eaLnBrk="0" hangingPunct="0"/>
              <a:r>
                <a:rPr lang="en-US" b="1">
                  <a:latin typeface="Courier New" pitchFamily="-96" charset="0"/>
                </a:rPr>
                <a:t>•</a:t>
              </a:r>
            </a:p>
          </p:txBody>
        </p:sp>
        <p:sp>
          <p:nvSpPr>
            <p:cNvPr id="78879" name="Freeform 13"/>
            <p:cNvSpPr>
              <a:spLocks/>
            </p:cNvSpPr>
            <p:nvPr/>
          </p:nvSpPr>
          <p:spPr bwMode="auto">
            <a:xfrm>
              <a:off x="2208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="1">
                <a:latin typeface="Calibri" pitchFamily="-96" charset="0"/>
              </a:endParaRPr>
            </a:p>
          </p:txBody>
        </p:sp>
        <p:sp>
          <p:nvSpPr>
            <p:cNvPr id="78880" name="Freeform 14"/>
            <p:cNvSpPr>
              <a:spLocks/>
            </p:cNvSpPr>
            <p:nvPr/>
          </p:nvSpPr>
          <p:spPr bwMode="auto">
            <a:xfrm flipH="1">
              <a:off x="4656" y="2688"/>
              <a:ext cx="96" cy="1392"/>
            </a:xfrm>
            <a:custGeom>
              <a:avLst/>
              <a:gdLst>
                <a:gd name="T0" fmla="*/ 96 w 96"/>
                <a:gd name="T1" fmla="*/ 0 h 1392"/>
                <a:gd name="T2" fmla="*/ 0 w 96"/>
                <a:gd name="T3" fmla="*/ 0 h 1392"/>
                <a:gd name="T4" fmla="*/ 0 w 96"/>
                <a:gd name="T5" fmla="*/ 1392 h 1392"/>
                <a:gd name="T6" fmla="*/ 96 w 96"/>
                <a:gd name="T7" fmla="*/ 1392 h 1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1392"/>
                <a:gd name="T14" fmla="*/ 96 w 96"/>
                <a:gd name="T15" fmla="*/ 1392 h 1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1392">
                  <a:moveTo>
                    <a:pt x="96" y="0"/>
                  </a:moveTo>
                  <a:lnTo>
                    <a:pt x="0" y="0"/>
                  </a:lnTo>
                  <a:lnTo>
                    <a:pt x="0" y="1392"/>
                  </a:lnTo>
                  <a:lnTo>
                    <a:pt x="96" y="1392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 b="1">
                <a:latin typeface="Calibri" pitchFamily="-96" charset="0"/>
              </a:endParaRPr>
            </a:p>
          </p:txBody>
        </p:sp>
      </p:grpSp>
      <p:sp>
        <p:nvSpPr>
          <p:cNvPr id="309263" name="Text Box 15"/>
          <p:cNvSpPr txBox="1">
            <a:spLocks noChangeArrowheads="1"/>
          </p:cNvSpPr>
          <p:nvPr/>
        </p:nvSpPr>
        <p:spPr bwMode="auto">
          <a:xfrm>
            <a:off x="3278936" y="6202362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 dirty="0">
                <a:latin typeface="Courier New" pitchFamily="-96" charset="0"/>
              </a:rPr>
              <a:t>int A[R][C];</a:t>
            </a:r>
          </a:p>
        </p:txBody>
      </p: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3333480" y="4930384"/>
            <a:ext cx="8229600" cy="990600"/>
            <a:chOff x="336" y="3408"/>
            <a:chExt cx="5184" cy="624"/>
          </a:xfrm>
        </p:grpSpPr>
        <p:grpSp>
          <p:nvGrpSpPr>
            <p:cNvPr id="78858" name="Group 17"/>
            <p:cNvGrpSpPr>
              <a:grpSpLocks/>
            </p:cNvGrpSpPr>
            <p:nvPr/>
          </p:nvGrpSpPr>
          <p:grpSpPr bwMode="auto">
            <a:xfrm>
              <a:off x="336" y="3408"/>
              <a:ext cx="1344" cy="624"/>
              <a:chOff x="1488" y="3504"/>
              <a:chExt cx="1344" cy="624"/>
            </a:xfrm>
          </p:grpSpPr>
          <p:sp>
            <p:nvSpPr>
              <p:cNvPr id="78868" name="Rectangle 2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9" name="Rectangle 1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 dirty="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70" name="Rectangle 19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59" name="Group 21"/>
            <p:cNvGrpSpPr>
              <a:grpSpLocks/>
            </p:cNvGrpSpPr>
            <p:nvPr/>
          </p:nvGrpSpPr>
          <p:grpSpPr bwMode="auto">
            <a:xfrm>
              <a:off x="1680" y="3408"/>
              <a:ext cx="1344" cy="624"/>
              <a:chOff x="1488" y="3504"/>
              <a:chExt cx="1344" cy="624"/>
            </a:xfrm>
          </p:grpSpPr>
          <p:sp>
            <p:nvSpPr>
              <p:cNvPr id="78865" name="Rectangle 24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6" name="Rectangle 2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7" name="Rectangle 23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6F5BD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grpSp>
          <p:nvGrpSpPr>
            <p:cNvPr id="78860" name="Group 25"/>
            <p:cNvGrpSpPr>
              <a:grpSpLocks/>
            </p:cNvGrpSpPr>
            <p:nvPr/>
          </p:nvGrpSpPr>
          <p:grpSpPr bwMode="auto">
            <a:xfrm>
              <a:off x="4176" y="3408"/>
              <a:ext cx="1344" cy="624"/>
              <a:chOff x="1488" y="3504"/>
              <a:chExt cx="1344" cy="624"/>
            </a:xfrm>
          </p:grpSpPr>
          <p:sp>
            <p:nvSpPr>
              <p:cNvPr id="78862" name="Rectangle 28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• • •</a:t>
                </a:r>
              </a:p>
            </p:txBody>
          </p:sp>
          <p:sp>
            <p:nvSpPr>
              <p:cNvPr id="78863" name="Rectangle 26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78864" name="Rectangle 27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78861" name="Rectangle 29"/>
            <p:cNvSpPr>
              <a:spLocks noChangeArrowheads="1"/>
            </p:cNvSpPr>
            <p:nvPr/>
          </p:nvSpPr>
          <p:spPr bwMode="auto">
            <a:xfrm>
              <a:off x="3024" y="3408"/>
              <a:ext cx="1152" cy="62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>
                  <a:latin typeface="Courier New" pitchFamily="-96" charset="0"/>
                </a:rPr>
                <a:t>•  •  •</a:t>
              </a:r>
            </a:p>
          </p:txBody>
        </p:sp>
      </p:grpSp>
      <p:sp>
        <p:nvSpPr>
          <p:cNvPr id="309278" name="Line 30"/>
          <p:cNvSpPr>
            <a:spLocks noChangeShapeType="1"/>
          </p:cNvSpPr>
          <p:nvPr/>
        </p:nvSpPr>
        <p:spPr bwMode="auto">
          <a:xfrm>
            <a:off x="3333480" y="599718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79" name="Line 31"/>
          <p:cNvSpPr>
            <a:spLocks noChangeShapeType="1"/>
          </p:cNvSpPr>
          <p:nvPr/>
        </p:nvSpPr>
        <p:spPr bwMode="auto">
          <a:xfrm>
            <a:off x="11563080" y="5997184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0" name="Line 32"/>
          <p:cNvSpPr>
            <a:spLocks noChangeShapeType="1"/>
          </p:cNvSpPr>
          <p:nvPr/>
        </p:nvSpPr>
        <p:spPr bwMode="auto">
          <a:xfrm>
            <a:off x="3333480" y="6149584"/>
            <a:ext cx="822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281" name="Rectangle 33"/>
          <p:cNvSpPr>
            <a:spLocks noChangeArrowheads="1"/>
          </p:cNvSpPr>
          <p:nvPr/>
        </p:nvSpPr>
        <p:spPr bwMode="auto">
          <a:xfrm>
            <a:off x="6381480" y="5949534"/>
            <a:ext cx="1447800" cy="3810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ourier New" pitchFamily="-96" charset="0"/>
              </a:rPr>
              <a:t>4*R*C</a:t>
            </a:r>
            <a:r>
              <a:rPr lang="en-US">
                <a:latin typeface="Calibri" pitchFamily="-96" charset="0"/>
              </a:rPr>
              <a:t>  Bytes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553200" y="1397752"/>
            <a:ext cx="3733800" cy="288032"/>
          </a:xfrm>
          <a:prstGeom prst="rect">
            <a:avLst/>
          </a:prstGeom>
          <a:solidFill>
            <a:srgbClr val="FF9999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559877" y="2919014"/>
            <a:ext cx="3727123" cy="288032"/>
          </a:xfrm>
          <a:prstGeom prst="rect">
            <a:avLst/>
          </a:prstGeom>
          <a:solidFill>
            <a:schemeClr val="accent4">
              <a:lumMod val="40000"/>
              <a:lumOff val="60000"/>
              <a:alpha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626C2-1075-4082-A55B-AB853F9F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4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ChangeArrowheads="1"/>
          </p:cNvSpPr>
          <p:nvPr/>
        </p:nvSpPr>
        <p:spPr bwMode="auto">
          <a:xfrm>
            <a:off x="7160652" y="4983431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•  •  •</a:t>
            </a:r>
          </a:p>
        </p:txBody>
      </p:sp>
      <p:sp>
        <p:nvSpPr>
          <p:cNvPr id="808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Nested</a:t>
            </a:r>
            <a:r>
              <a:rPr lang="en-US" dirty="0">
                <a:latin typeface="Calibri" pitchFamily="-96" charset="0"/>
              </a:rPr>
              <a:t> Array Row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itchFamily="-96" charset="0"/>
              </a:rPr>
              <a:t>To figure out how to get the element we want</a:t>
            </a:r>
          </a:p>
          <a:p>
            <a:pPr lvl="1"/>
            <a:r>
              <a:rPr lang="en-US" dirty="0">
                <a:latin typeface="Calibri" pitchFamily="-96" charset="0"/>
              </a:rPr>
              <a:t>Let’s first figure out how to get the row we want (its starting address)</a:t>
            </a:r>
          </a:p>
          <a:p>
            <a:r>
              <a:rPr lang="en-US" dirty="0">
                <a:latin typeface="Calibri" pitchFamily="-96" charset="0"/>
              </a:rPr>
              <a:t>Row Vectors</a:t>
            </a: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</a:t>
            </a:r>
            <a:r>
              <a:rPr lang="en-US" dirty="0">
                <a:latin typeface="Calibri" pitchFamily="-96" charset="0"/>
              </a:rPr>
              <a:t> (row) is array of </a:t>
            </a:r>
            <a:r>
              <a:rPr lang="en-US" i="1" dirty="0">
                <a:latin typeface="Calibri" pitchFamily="-96" charset="0"/>
              </a:rPr>
              <a:t>C</a:t>
            </a:r>
            <a:r>
              <a:rPr lang="en-US" dirty="0">
                <a:latin typeface="Calibri" pitchFamily="-96" charset="0"/>
              </a:rPr>
              <a:t> elements</a:t>
            </a:r>
          </a:p>
          <a:p>
            <a:pPr lvl="1"/>
            <a:r>
              <a:rPr lang="en-US" dirty="0">
                <a:latin typeface="Calibri" pitchFamily="-96" charset="0"/>
              </a:rPr>
              <a:t>Each element of type </a:t>
            </a:r>
            <a:r>
              <a:rPr lang="en-US" i="1" dirty="0">
                <a:latin typeface="Calibri" pitchFamily="-96" charset="0"/>
              </a:rPr>
              <a:t>T </a:t>
            </a:r>
            <a:r>
              <a:rPr lang="en-US" dirty="0">
                <a:latin typeface="Calibri" pitchFamily="-96" charset="0"/>
              </a:rPr>
              <a:t>requires </a:t>
            </a:r>
            <a:r>
              <a:rPr lang="en-US" i="1" dirty="0">
                <a:latin typeface="Calibri" pitchFamily="-96" charset="0"/>
              </a:rPr>
              <a:t>K </a:t>
            </a:r>
            <a:r>
              <a:rPr lang="en-US" dirty="0">
                <a:latin typeface="Calibri" pitchFamily="-96" charset="0"/>
              </a:rPr>
              <a:t>bytes</a:t>
            </a: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>
                <a:latin typeface="Courier New" pitchFamily="-96" charset="0"/>
              </a:rPr>
              <a:t>A +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 </a:t>
            </a:r>
            <a:r>
              <a:rPr lang="en-US" i="1" dirty="0" err="1">
                <a:latin typeface="Calibri" pitchFamily="-96" charset="0"/>
              </a:rPr>
              <a:t>i</a:t>
            </a:r>
            <a:r>
              <a:rPr lang="en-US" dirty="0">
                <a:latin typeface="Calibri" pitchFamily="-96" charset="0"/>
              </a:rPr>
              <a:t> * (</a:t>
            </a:r>
            <a:r>
              <a:rPr lang="en-US" i="1" dirty="0">
                <a:latin typeface="Calibri" pitchFamily="-96" charset="0"/>
              </a:rPr>
              <a:t>C </a:t>
            </a:r>
            <a:r>
              <a:rPr lang="en-US" dirty="0">
                <a:latin typeface="Calibri" pitchFamily="-96" charset="0"/>
              </a:rPr>
              <a:t>*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)</a:t>
            </a:r>
          </a:p>
        </p:txBody>
      </p:sp>
      <p:grpSp>
        <p:nvGrpSpPr>
          <p:cNvPr id="80900" name="Group 5"/>
          <p:cNvGrpSpPr>
            <a:grpSpLocks/>
          </p:cNvGrpSpPr>
          <p:nvPr/>
        </p:nvGrpSpPr>
        <p:grpSpPr bwMode="auto">
          <a:xfrm>
            <a:off x="5027052" y="4450031"/>
            <a:ext cx="2133600" cy="1524000"/>
            <a:chOff x="1680" y="2064"/>
            <a:chExt cx="1344" cy="960"/>
          </a:xfrm>
        </p:grpSpPr>
        <p:grpSp>
          <p:nvGrpSpPr>
            <p:cNvPr id="80927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alibri" pitchFamily="34" charset="0"/>
                  </a:rPr>
                  <a:t>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497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</a:t>
                </a:r>
                <a:r>
                  <a:rPr lang="en-US" sz="1600" dirty="0" err="1">
                    <a:latin typeface="Courier New" pitchFamily="49" charset="0"/>
                  </a:rPr>
                  <a:t>i</a:t>
                </a:r>
                <a:r>
                  <a:rPr lang="en-US" sz="1600" dirty="0">
                    <a:latin typeface="Courier New" pitchFamily="49" charset="0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[0]</a:t>
                </a:r>
              </a:p>
            </p:txBody>
          </p:sp>
          <p:sp>
            <p:nvSpPr>
              <p:cNvPr id="310280" name="Rectangle 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</a:t>
                </a:r>
                <a:r>
                  <a:rPr lang="en-US" sz="1600" dirty="0" err="1">
                    <a:latin typeface="Courier New" pitchFamily="49" charset="0"/>
                  </a:rPr>
                  <a:t>i</a:t>
                </a:r>
                <a:r>
                  <a:rPr lang="en-US" sz="1600" dirty="0">
                    <a:latin typeface="Courier New" pitchFamily="49" charset="0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[C-1]</a:t>
                </a:r>
              </a:p>
            </p:txBody>
          </p:sp>
        </p:grpSp>
        <p:sp>
          <p:nvSpPr>
            <p:cNvPr id="80928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9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0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1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32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>
                <a:latin typeface="Calibri" pitchFamily="-96" charset="0"/>
              </a:endParaRPr>
            </a:p>
          </p:txBody>
        </p:sp>
      </p:grpSp>
      <p:grpSp>
        <p:nvGrpSpPr>
          <p:cNvPr id="80901" name="Group 15"/>
          <p:cNvGrpSpPr>
            <a:grpSpLocks/>
          </p:cNvGrpSpPr>
          <p:nvPr/>
        </p:nvGrpSpPr>
        <p:grpSpPr bwMode="auto">
          <a:xfrm>
            <a:off x="8075052" y="4450031"/>
            <a:ext cx="2133600" cy="1524000"/>
            <a:chOff x="4176" y="2064"/>
            <a:chExt cx="1344" cy="960"/>
          </a:xfrm>
        </p:grpSpPr>
        <p:grpSp>
          <p:nvGrpSpPr>
            <p:cNvPr id="80919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0924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25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26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20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1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2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23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>
                <a:latin typeface="Calibri" pitchFamily="-96" charset="0"/>
              </a:endParaRPr>
            </a:p>
          </p:txBody>
        </p:sp>
      </p:grpSp>
      <p:sp>
        <p:nvSpPr>
          <p:cNvPr id="80902" name="Rectangle 24"/>
          <p:cNvSpPr>
            <a:spLocks noChangeArrowheads="1"/>
          </p:cNvSpPr>
          <p:nvPr/>
        </p:nvSpPr>
        <p:spPr bwMode="auto">
          <a:xfrm>
            <a:off x="4036452" y="4983431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•  •  •</a:t>
            </a:r>
          </a:p>
        </p:txBody>
      </p:sp>
      <p:sp>
        <p:nvSpPr>
          <p:cNvPr id="80903" name="Text Box 25"/>
          <p:cNvSpPr txBox="1">
            <a:spLocks noChangeArrowheads="1"/>
          </p:cNvSpPr>
          <p:nvPr/>
        </p:nvSpPr>
        <p:spPr bwMode="auto">
          <a:xfrm>
            <a:off x="1707591" y="6194694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Courier New" pitchFamily="-96" charset="0"/>
              </a:rPr>
              <a:t>A</a:t>
            </a:r>
          </a:p>
        </p:txBody>
      </p:sp>
      <p:sp>
        <p:nvSpPr>
          <p:cNvPr id="80904" name="Line 26"/>
          <p:cNvSpPr>
            <a:spLocks noChangeShapeType="1"/>
          </p:cNvSpPr>
          <p:nvPr/>
        </p:nvSpPr>
        <p:spPr bwMode="auto">
          <a:xfrm flipV="1">
            <a:off x="1902852" y="5974031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05" name="Line 27"/>
          <p:cNvSpPr>
            <a:spLocks noChangeShapeType="1"/>
          </p:cNvSpPr>
          <p:nvPr/>
        </p:nvSpPr>
        <p:spPr bwMode="auto">
          <a:xfrm flipV="1">
            <a:off x="5027052" y="5974031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0906" name="Group 28"/>
          <p:cNvGrpSpPr>
            <a:grpSpLocks/>
          </p:cNvGrpSpPr>
          <p:nvPr/>
        </p:nvGrpSpPr>
        <p:grpSpPr bwMode="auto">
          <a:xfrm>
            <a:off x="1902852" y="4450031"/>
            <a:ext cx="2133600" cy="1524000"/>
            <a:chOff x="336" y="2064"/>
            <a:chExt cx="1344" cy="960"/>
          </a:xfrm>
        </p:grpSpPr>
        <p:grpSp>
          <p:nvGrpSpPr>
            <p:cNvPr id="80911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0916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0917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0918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0912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3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914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>
                <a:latin typeface="Calibri" pitchFamily="-96" charset="0"/>
              </a:endParaRPr>
            </a:p>
          </p:txBody>
        </p:sp>
        <p:sp>
          <p:nvSpPr>
            <p:cNvPr id="80915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0311" name="Text Box 39"/>
          <p:cNvSpPr txBox="1">
            <a:spLocks noChangeArrowheads="1"/>
          </p:cNvSpPr>
          <p:nvPr/>
        </p:nvSpPr>
        <p:spPr bwMode="auto">
          <a:xfrm>
            <a:off x="7922652" y="6191519"/>
            <a:ext cx="17526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Courier New" pitchFamily="-96" charset="0"/>
              </a:rPr>
              <a:t>A+(R-1)*C*4</a:t>
            </a:r>
          </a:p>
        </p:txBody>
      </p:sp>
      <p:sp>
        <p:nvSpPr>
          <p:cNvPr id="80909" name="Line 40"/>
          <p:cNvSpPr>
            <a:spLocks noChangeShapeType="1"/>
          </p:cNvSpPr>
          <p:nvPr/>
        </p:nvSpPr>
        <p:spPr bwMode="auto">
          <a:xfrm flipV="1">
            <a:off x="8075052" y="5974031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910" name="Text Box 15"/>
          <p:cNvSpPr txBox="1">
            <a:spLocks noChangeArrowheads="1"/>
          </p:cNvSpPr>
          <p:nvPr/>
        </p:nvSpPr>
        <p:spPr bwMode="auto">
          <a:xfrm>
            <a:off x="1794902" y="3905519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4789324" y="6137767"/>
            <a:ext cx="122264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A+</a:t>
            </a:r>
            <a:r>
              <a:rPr lang="en-US" dirty="0" err="1">
                <a:solidFill>
                  <a:schemeClr val="bg1"/>
                </a:solidFill>
                <a:latin typeface="Courier New" pitchFamily="-96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itchFamily="-96" charset="0"/>
              </a:rPr>
              <a:t>*C*4</a:t>
            </a: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4790812" y="6137767"/>
            <a:ext cx="122264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A+i</a:t>
            </a:r>
            <a:r>
              <a:rPr lang="en-US" dirty="0">
                <a:latin typeface="Courier New" pitchFamily="-96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urier New" pitchFamily="-96" charset="0"/>
              </a:rPr>
              <a:t>C*4</a:t>
            </a: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4790812" y="6137767"/>
            <a:ext cx="122264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A+i</a:t>
            </a:r>
            <a:r>
              <a:rPr lang="en-US" dirty="0">
                <a:latin typeface="Courier New" pitchFamily="-96" charset="0"/>
              </a:rPr>
              <a:t>*C*4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44D4DC-9951-4E74-B96D-0C288A7B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Nested</a:t>
            </a:r>
            <a:r>
              <a:rPr lang="en-US" dirty="0">
                <a:latin typeface="Calibri" pitchFamily="-96" charset="0"/>
              </a:rPr>
              <a:t> Array Row Access Code</a:t>
            </a: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607595" y="2592893"/>
            <a:ext cx="432946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*</a:t>
            </a:r>
            <a:r>
              <a:rPr lang="en-US" dirty="0" err="1">
                <a:latin typeface="Courier New" pitchFamily="-96" charset="0"/>
              </a:rPr>
              <a:t>get_ord_row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7595" y="3950013"/>
            <a:ext cx="7776864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  #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(%rdi,%rdi,4),%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  #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 =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</a:rPr>
              <a:t>(,%rax,4),%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  #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</a:rPr>
              <a:t> + 4*(5*index)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9817" y="1126361"/>
            <a:ext cx="6440507" cy="1368152"/>
            <a:chOff x="291733" y="692696"/>
            <a:chExt cx="6440507" cy="1368152"/>
          </a:xfrm>
        </p:grpSpPr>
        <p:grpSp>
          <p:nvGrpSpPr>
            <p:cNvPr id="8" name="Group 7"/>
            <p:cNvGrpSpPr/>
            <p:nvPr/>
          </p:nvGrpSpPr>
          <p:grpSpPr>
            <a:xfrm>
              <a:off x="291733" y="692696"/>
              <a:ext cx="6440507" cy="1368152"/>
              <a:chOff x="950893" y="2671762"/>
              <a:chExt cx="6440507" cy="1368152"/>
            </a:xfrm>
          </p:grpSpPr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V="1">
                <a:off x="1295400" y="3523282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950893" y="3670582"/>
                <a:ext cx="607859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 err="1">
                    <a:latin typeface="Courier New" pitchFamily="-96" charset="0"/>
                  </a:rPr>
                  <a:t>ord</a:t>
                </a:r>
                <a:endParaRPr lang="en-US" dirty="0">
                  <a:latin typeface="Courier New" pitchFamily="-96" charset="0"/>
                </a:endParaRPr>
              </a:p>
            </p:txBody>
          </p: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1295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34" name="Rectangle 20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35" name="Rectangle 21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36" name="Rectangle 22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37" name="Rectangle 23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38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6</a:t>
                  </a:r>
                </a:p>
              </p:txBody>
            </p: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2819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30" name="Rectangle 27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31" name="Rectangle 28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32" name="Rectangle 29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33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3</a:t>
                  </a:r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4343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24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25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27" name="Rectangle 35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 dirty="0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2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 dirty="0">
                      <a:latin typeface="Courier New" pitchFamily="49" charset="0"/>
                    </a:rPr>
                    <a:t>7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5867400" y="2671762"/>
                <a:ext cx="1524000" cy="766763"/>
                <a:chOff x="816" y="2637"/>
                <a:chExt cx="960" cy="483"/>
              </a:xfrm>
            </p:grpSpPr>
            <p:sp>
              <p:nvSpPr>
                <p:cNvPr id="19" name="Rectangle 38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20" name="Rectangle 39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21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1392" y="2637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23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</p:grpSp>
          <p:sp>
            <p:nvSpPr>
              <p:cNvPr id="15" name="Rectangle 43"/>
              <p:cNvSpPr>
                <a:spLocks noChangeArrowheads="1"/>
              </p:cNvSpPr>
              <p:nvPr/>
            </p:nvSpPr>
            <p:spPr bwMode="auto">
              <a:xfrm>
                <a:off x="1295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16" name="Rectangle 44"/>
              <p:cNvSpPr>
                <a:spLocks noChangeArrowheads="1"/>
              </p:cNvSpPr>
              <p:nvPr/>
            </p:nvSpPr>
            <p:spPr bwMode="auto">
              <a:xfrm>
                <a:off x="2819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17" name="Rectangle 45"/>
              <p:cNvSpPr>
                <a:spLocks noChangeArrowheads="1"/>
              </p:cNvSpPr>
              <p:nvPr/>
            </p:nvSpPr>
            <p:spPr bwMode="auto">
              <a:xfrm>
                <a:off x="4343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18" name="Rectangle 46"/>
              <p:cNvSpPr>
                <a:spLocks noChangeArrowheads="1"/>
              </p:cNvSpPr>
              <p:nvPr/>
            </p:nvSpPr>
            <p:spPr bwMode="auto">
              <a:xfrm>
                <a:off x="5867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</p:grpSp>
        <p:sp>
          <p:nvSpPr>
            <p:cNvPr id="2" name="Right Brace 1"/>
            <p:cNvSpPr/>
            <p:nvPr/>
          </p:nvSpPr>
          <p:spPr bwMode="auto">
            <a:xfrm rot="5400000">
              <a:off x="1301905" y="1466703"/>
              <a:ext cx="216100" cy="290311"/>
            </a:xfrm>
            <a:prstGeom prst="righ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1115616" y="1691516"/>
              <a:ext cx="87094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4 bytes</a:t>
              </a:r>
            </a:p>
          </p:txBody>
        </p:sp>
      </p:grpSp>
      <p:sp>
        <p:nvSpPr>
          <p:cNvPr id="41" name="Right Brace 40"/>
          <p:cNvSpPr/>
          <p:nvPr/>
        </p:nvSpPr>
        <p:spPr bwMode="auto">
          <a:xfrm rot="5400000">
            <a:off x="3253987" y="1295240"/>
            <a:ext cx="216101" cy="1500571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2911852" y="2125181"/>
            <a:ext cx="9879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20 bytes</a:t>
            </a: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5144099" y="2315895"/>
            <a:ext cx="324036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int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[4][5] =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873ED-1BC3-4DDF-AD5F-3F2142B1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Nested</a:t>
            </a:r>
            <a:r>
              <a:rPr lang="en-US" dirty="0">
                <a:latin typeface="Calibri" pitchFamily="-96" charset="0"/>
              </a:rPr>
              <a:t> Array Row Access Code</a:t>
            </a: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607595" y="2592893"/>
            <a:ext cx="432946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*</a:t>
            </a:r>
            <a:r>
              <a:rPr lang="en-US" dirty="0" err="1">
                <a:latin typeface="Courier New" pitchFamily="-96" charset="0"/>
              </a:rPr>
              <a:t>get_ord_row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7595" y="3950013"/>
            <a:ext cx="7776864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  #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(%rdi,%rdi,4),%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  #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 =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</a:rPr>
              <a:t>(,%rax,4),%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  #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</a:rPr>
              <a:t> + 4*(5*index)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9817" y="1126361"/>
            <a:ext cx="6440507" cy="1368152"/>
            <a:chOff x="291733" y="692696"/>
            <a:chExt cx="6440507" cy="1368152"/>
          </a:xfrm>
        </p:grpSpPr>
        <p:grpSp>
          <p:nvGrpSpPr>
            <p:cNvPr id="8" name="Group 7"/>
            <p:cNvGrpSpPr/>
            <p:nvPr/>
          </p:nvGrpSpPr>
          <p:grpSpPr>
            <a:xfrm>
              <a:off x="291733" y="692696"/>
              <a:ext cx="6440507" cy="1368152"/>
              <a:chOff x="950893" y="2671762"/>
              <a:chExt cx="6440507" cy="1368152"/>
            </a:xfrm>
          </p:grpSpPr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V="1">
                <a:off x="1295400" y="3523282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950893" y="3670582"/>
                <a:ext cx="607859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 err="1">
                    <a:latin typeface="Courier New" pitchFamily="-96" charset="0"/>
                  </a:rPr>
                  <a:t>ord</a:t>
                </a:r>
                <a:endParaRPr lang="en-US" dirty="0">
                  <a:latin typeface="Courier New" pitchFamily="-96" charset="0"/>
                </a:endParaRPr>
              </a:p>
            </p:txBody>
          </p: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1295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34" name="Rectangle 20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35" name="Rectangle 21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36" name="Rectangle 22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37" name="Rectangle 23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38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6</a:t>
                  </a:r>
                </a:p>
              </p:txBody>
            </p: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2819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30" name="Rectangle 27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31" name="Rectangle 28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32" name="Rectangle 29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33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3</a:t>
                  </a:r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4343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24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25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27" name="Rectangle 35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2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 dirty="0">
                      <a:latin typeface="Courier New" pitchFamily="49" charset="0"/>
                    </a:rPr>
                    <a:t>7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5867400" y="2671762"/>
                <a:ext cx="1524000" cy="766763"/>
                <a:chOff x="816" y="2637"/>
                <a:chExt cx="960" cy="483"/>
              </a:xfrm>
            </p:grpSpPr>
            <p:sp>
              <p:nvSpPr>
                <p:cNvPr id="19" name="Rectangle 38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20" name="Rectangle 39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21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1392" y="2637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23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</p:grpSp>
          <p:sp>
            <p:nvSpPr>
              <p:cNvPr id="15" name="Rectangle 43"/>
              <p:cNvSpPr>
                <a:spLocks noChangeArrowheads="1"/>
              </p:cNvSpPr>
              <p:nvPr/>
            </p:nvSpPr>
            <p:spPr bwMode="auto">
              <a:xfrm>
                <a:off x="1295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16" name="Rectangle 44"/>
              <p:cNvSpPr>
                <a:spLocks noChangeArrowheads="1"/>
              </p:cNvSpPr>
              <p:nvPr/>
            </p:nvSpPr>
            <p:spPr bwMode="auto">
              <a:xfrm>
                <a:off x="2819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17" name="Rectangle 45"/>
              <p:cNvSpPr>
                <a:spLocks noChangeArrowheads="1"/>
              </p:cNvSpPr>
              <p:nvPr/>
            </p:nvSpPr>
            <p:spPr bwMode="auto">
              <a:xfrm>
                <a:off x="4343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18" name="Rectangle 46"/>
              <p:cNvSpPr>
                <a:spLocks noChangeArrowheads="1"/>
              </p:cNvSpPr>
              <p:nvPr/>
            </p:nvSpPr>
            <p:spPr bwMode="auto">
              <a:xfrm>
                <a:off x="5867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</p:grpSp>
        <p:sp>
          <p:nvSpPr>
            <p:cNvPr id="2" name="Right Brace 1"/>
            <p:cNvSpPr/>
            <p:nvPr/>
          </p:nvSpPr>
          <p:spPr bwMode="auto">
            <a:xfrm rot="5400000">
              <a:off x="1301905" y="1466703"/>
              <a:ext cx="216100" cy="290311"/>
            </a:xfrm>
            <a:prstGeom prst="righ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1115616" y="1691516"/>
              <a:ext cx="87094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4 bytes</a:t>
              </a:r>
            </a:p>
          </p:txBody>
        </p:sp>
      </p:grpSp>
      <p:sp>
        <p:nvSpPr>
          <p:cNvPr id="41" name="Right Brace 40"/>
          <p:cNvSpPr/>
          <p:nvPr/>
        </p:nvSpPr>
        <p:spPr bwMode="auto">
          <a:xfrm rot="5400000">
            <a:off x="3253987" y="1295240"/>
            <a:ext cx="216101" cy="1500571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2911852" y="2125181"/>
            <a:ext cx="9879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20 bytes</a:t>
            </a: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5144099" y="2315895"/>
            <a:ext cx="324036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int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[4][5] =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873ED-1BC3-4DDF-AD5F-3F2142B1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B717A39C-B2B0-469E-9E16-CF1347F6C71A}"/>
              </a:ext>
            </a:extLst>
          </p:cNvPr>
          <p:cNvSpPr txBox="1">
            <a:spLocks/>
          </p:cNvSpPr>
          <p:nvPr/>
        </p:nvSpPr>
        <p:spPr>
          <a:xfrm>
            <a:off x="604435" y="4931819"/>
            <a:ext cx="10979970" cy="14245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>
                <a:latin typeface="Calibri" pitchFamily="-96" charset="0"/>
              </a:rPr>
              <a:t>What’s that displacement?</a:t>
            </a:r>
          </a:p>
          <a:p>
            <a:pPr lvl="1"/>
            <a:r>
              <a:rPr lang="en-US" kern="0" dirty="0">
                <a:cs typeface="Courier New" panose="02070309020205020404" pitchFamily="49" charset="0"/>
              </a:rPr>
              <a:t>Constant address</a:t>
            </a:r>
          </a:p>
          <a:p>
            <a:pPr lvl="1"/>
            <a:r>
              <a:rPr lang="en-US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kern="0" dirty="0">
                <a:latin typeface="Calibri" pitchFamily="-96" charset="0"/>
              </a:rPr>
              <a:t> is a global. Always in a location known at compile-time. So constant address!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E3CCFD-F2D1-4074-9258-58CF2790AD0F}"/>
              </a:ext>
            </a:extLst>
          </p:cNvPr>
          <p:cNvSpPr/>
          <p:nvPr/>
        </p:nvSpPr>
        <p:spPr>
          <a:xfrm>
            <a:off x="1661375" y="4514046"/>
            <a:ext cx="515155" cy="357390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14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 arrays</a:t>
            </a:r>
          </a:p>
          <a:p>
            <a:pPr lvl="1"/>
            <a:r>
              <a:rPr lang="en-US" dirty="0"/>
              <a:t>Single and multi-dimensional</a:t>
            </a:r>
          </a:p>
          <a:p>
            <a:endParaRPr lang="en-US" dirty="0"/>
          </a:p>
          <a:p>
            <a:r>
              <a:rPr lang="en-US" dirty="0"/>
              <a:t>And how they translate into assembly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Nested</a:t>
            </a:r>
            <a:r>
              <a:rPr lang="en-US" dirty="0">
                <a:latin typeface="Calibri" pitchFamily="-96" charset="0"/>
              </a:rPr>
              <a:t> Array Row Access Code</a:t>
            </a:r>
          </a:p>
        </p:txBody>
      </p:sp>
      <p:sp>
        <p:nvSpPr>
          <p:cNvPr id="84994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5030132"/>
            <a:ext cx="5488405" cy="159926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-96" charset="0"/>
              </a:rPr>
              <a:t>Row Vector</a:t>
            </a:r>
          </a:p>
          <a:p>
            <a:pPr lvl="1"/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[index]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array of 5 </a:t>
            </a:r>
            <a:r>
              <a:rPr lang="en-US" b="1" dirty="0">
                <a:latin typeface="Courier New" pitchFamily="-96" charset="0"/>
              </a:rPr>
              <a:t>int</a:t>
            </a:r>
            <a:r>
              <a:rPr lang="en-US" dirty="0">
                <a:latin typeface="Calibri" pitchFamily="-96" charset="0"/>
              </a:rPr>
              <a:t>’s</a:t>
            </a:r>
          </a:p>
          <a:p>
            <a:pPr lvl="1"/>
            <a:r>
              <a:rPr lang="en-US" dirty="0">
                <a:latin typeface="Calibri" pitchFamily="-96" charset="0"/>
              </a:rPr>
              <a:t>Starting address </a:t>
            </a:r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 + 20*index</a:t>
            </a:r>
          </a:p>
        </p:txBody>
      </p:sp>
      <p:sp>
        <p:nvSpPr>
          <p:cNvPr id="84995" name="Rectangle 4"/>
          <p:cNvSpPr>
            <a:spLocks noChangeArrowheads="1"/>
          </p:cNvSpPr>
          <p:nvPr/>
        </p:nvSpPr>
        <p:spPr bwMode="auto">
          <a:xfrm>
            <a:off x="607595" y="2592893"/>
            <a:ext cx="4329460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*</a:t>
            </a:r>
            <a:r>
              <a:rPr lang="en-US" dirty="0" err="1">
                <a:latin typeface="Courier New" pitchFamily="-96" charset="0"/>
              </a:rPr>
              <a:t>get_ord_row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[index];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7595" y="3950013"/>
            <a:ext cx="7776864" cy="92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  #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=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(%rdi,%rdi,4),%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  #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 = 5 * index</a:t>
            </a:r>
          </a:p>
          <a:p>
            <a:pPr eaLnBrk="0" hangingPunct="0">
              <a:tabLst>
                <a:tab pos="342900" algn="l"/>
                <a:tab pos="26289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leaq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</a:rPr>
              <a:t>(,%rax,4),%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	  #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</a:rPr>
              <a:t> + 4*(5*index)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19817" y="1126361"/>
            <a:ext cx="6440507" cy="1368152"/>
            <a:chOff x="291733" y="692696"/>
            <a:chExt cx="6440507" cy="1368152"/>
          </a:xfrm>
        </p:grpSpPr>
        <p:grpSp>
          <p:nvGrpSpPr>
            <p:cNvPr id="8" name="Group 7"/>
            <p:cNvGrpSpPr/>
            <p:nvPr/>
          </p:nvGrpSpPr>
          <p:grpSpPr>
            <a:xfrm>
              <a:off x="291733" y="692696"/>
              <a:ext cx="6440507" cy="1368152"/>
              <a:chOff x="950893" y="2671762"/>
              <a:chExt cx="6440507" cy="1368152"/>
            </a:xfrm>
          </p:grpSpPr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 flipV="1">
                <a:off x="1295400" y="3523282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Text Box 9"/>
              <p:cNvSpPr txBox="1">
                <a:spLocks noChangeArrowheads="1"/>
              </p:cNvSpPr>
              <p:nvPr/>
            </p:nvSpPr>
            <p:spPr bwMode="auto">
              <a:xfrm>
                <a:off x="950893" y="3670582"/>
                <a:ext cx="607859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 err="1">
                    <a:latin typeface="Courier New" pitchFamily="-96" charset="0"/>
                  </a:rPr>
                  <a:t>ord</a:t>
                </a:r>
                <a:endParaRPr lang="en-US" dirty="0">
                  <a:latin typeface="Courier New" pitchFamily="-96" charset="0"/>
                </a:endParaRPr>
              </a:p>
            </p:txBody>
          </p: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1295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34" name="Rectangle 20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35" name="Rectangle 21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36" name="Rectangle 22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37" name="Rectangle 23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38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6</a:t>
                  </a:r>
                </a:p>
              </p:txBody>
            </p:sp>
          </p:grpSp>
          <p:grpSp>
            <p:nvGrpSpPr>
              <p:cNvPr id="12" name="Group 25"/>
              <p:cNvGrpSpPr>
                <a:grpSpLocks/>
              </p:cNvGrpSpPr>
              <p:nvPr/>
            </p:nvGrpSpPr>
            <p:grpSpPr bwMode="auto">
              <a:xfrm>
                <a:off x="2819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29" name="Rectangle 26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30" name="Rectangle 27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31" name="Rectangle 28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32" name="Rectangle 29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33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3</a:t>
                  </a:r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>
                <a:off x="4343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24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25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26" name="Rectangle 34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27" name="Rectangle 35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28" name="Rectangle 36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 dirty="0">
                      <a:latin typeface="Courier New" pitchFamily="49" charset="0"/>
                    </a:rPr>
                    <a:t>7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5867400" y="2671762"/>
                <a:ext cx="1524000" cy="766763"/>
                <a:chOff x="816" y="2637"/>
                <a:chExt cx="960" cy="483"/>
              </a:xfrm>
            </p:grpSpPr>
            <p:sp>
              <p:nvSpPr>
                <p:cNvPr id="19" name="Rectangle 38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20" name="Rectangle 39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21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22" name="Rectangle 41"/>
                <p:cNvSpPr>
                  <a:spLocks noChangeArrowheads="1"/>
                </p:cNvSpPr>
                <p:nvPr/>
              </p:nvSpPr>
              <p:spPr bwMode="auto">
                <a:xfrm>
                  <a:off x="1392" y="2637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23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</p:grpSp>
          <p:sp>
            <p:nvSpPr>
              <p:cNvPr id="15" name="Rectangle 43"/>
              <p:cNvSpPr>
                <a:spLocks noChangeArrowheads="1"/>
              </p:cNvSpPr>
              <p:nvPr/>
            </p:nvSpPr>
            <p:spPr bwMode="auto">
              <a:xfrm>
                <a:off x="1295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16" name="Rectangle 44"/>
              <p:cNvSpPr>
                <a:spLocks noChangeArrowheads="1"/>
              </p:cNvSpPr>
              <p:nvPr/>
            </p:nvSpPr>
            <p:spPr bwMode="auto">
              <a:xfrm>
                <a:off x="2819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17" name="Rectangle 45"/>
              <p:cNvSpPr>
                <a:spLocks noChangeArrowheads="1"/>
              </p:cNvSpPr>
              <p:nvPr/>
            </p:nvSpPr>
            <p:spPr bwMode="auto">
              <a:xfrm>
                <a:off x="4343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18" name="Rectangle 46"/>
              <p:cNvSpPr>
                <a:spLocks noChangeArrowheads="1"/>
              </p:cNvSpPr>
              <p:nvPr/>
            </p:nvSpPr>
            <p:spPr bwMode="auto">
              <a:xfrm>
                <a:off x="5867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</p:grpSp>
        <p:sp>
          <p:nvSpPr>
            <p:cNvPr id="2" name="Right Brace 1"/>
            <p:cNvSpPr/>
            <p:nvPr/>
          </p:nvSpPr>
          <p:spPr bwMode="auto">
            <a:xfrm rot="5400000">
              <a:off x="1301905" y="1466703"/>
              <a:ext cx="216100" cy="290311"/>
            </a:xfrm>
            <a:prstGeom prst="righ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 Box 9"/>
            <p:cNvSpPr txBox="1">
              <a:spLocks noChangeArrowheads="1"/>
            </p:cNvSpPr>
            <p:nvPr/>
          </p:nvSpPr>
          <p:spPr bwMode="auto">
            <a:xfrm>
              <a:off x="1115616" y="1691516"/>
              <a:ext cx="87094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4 bytes</a:t>
              </a:r>
            </a:p>
          </p:txBody>
        </p:sp>
      </p:grpSp>
      <p:sp>
        <p:nvSpPr>
          <p:cNvPr id="41" name="Right Brace 40"/>
          <p:cNvSpPr/>
          <p:nvPr/>
        </p:nvSpPr>
        <p:spPr bwMode="auto">
          <a:xfrm rot="5400000">
            <a:off x="3253987" y="1295240"/>
            <a:ext cx="216101" cy="1500571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2911852" y="2125181"/>
            <a:ext cx="9879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20 bytes</a:t>
            </a:r>
          </a:p>
        </p:txBody>
      </p:sp>
      <p:sp>
        <p:nvSpPr>
          <p:cNvPr id="84997" name="Rectangle 4"/>
          <p:cNvSpPr>
            <a:spLocks noChangeArrowheads="1"/>
          </p:cNvSpPr>
          <p:nvPr/>
        </p:nvSpPr>
        <p:spPr bwMode="auto">
          <a:xfrm>
            <a:off x="5144099" y="2315895"/>
            <a:ext cx="3240360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int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[4][5] =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{{1, 5, 2, 0, 6},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1, 3 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1, 7 },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{1, 5, 2, 2, 1 }};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873ED-1BC3-4DDF-AD5F-3F2142B17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3FDEC3EB-676D-425E-B55F-02B4A9E87837}"/>
              </a:ext>
            </a:extLst>
          </p:cNvPr>
          <p:cNvSpPr txBox="1">
            <a:spLocks noChangeArrowheads="1"/>
          </p:cNvSpPr>
          <p:nvPr/>
        </p:nvSpPr>
        <p:spPr>
          <a:xfrm>
            <a:off x="6158397" y="5030132"/>
            <a:ext cx="5488405" cy="1599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itchFamily="-96" charset="0"/>
              </a:rPr>
              <a:t>Assembly Code</a:t>
            </a:r>
          </a:p>
          <a:p>
            <a:pPr lvl="1"/>
            <a:r>
              <a:rPr lang="en-US" dirty="0">
                <a:latin typeface="Calibri" pitchFamily="-96" charset="0"/>
              </a:rPr>
              <a:t>Computes and returns address</a:t>
            </a:r>
          </a:p>
          <a:p>
            <a:pPr lvl="1"/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 + 4*(index+(4*index))</a:t>
            </a:r>
          </a:p>
        </p:txBody>
      </p:sp>
    </p:spTree>
    <p:extLst>
      <p:ext uri="{BB962C8B-B14F-4D97-AF65-F5344CB8AC3E}">
        <p14:creationId xmlns:p14="http://schemas.microsoft.com/office/powerpoint/2010/main" val="95395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ChangeArrowheads="1"/>
          </p:cNvSpPr>
          <p:nvPr/>
        </p:nvSpPr>
        <p:spPr bwMode="auto">
          <a:xfrm>
            <a:off x="6851560" y="4400635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•  •  •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Nested</a:t>
            </a:r>
            <a:r>
              <a:rPr lang="en-US" dirty="0">
                <a:latin typeface="Calibri" pitchFamily="-96" charset="0"/>
              </a:rPr>
              <a:t> Array Element Access</a:t>
            </a:r>
          </a:p>
        </p:txBody>
      </p:sp>
      <p:sp>
        <p:nvSpPr>
          <p:cNvPr id="310276" name="Rectangle 4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223472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-96" charset="0"/>
              </a:rPr>
              <a:t>Now, let’s find the </a:t>
            </a:r>
            <a:r>
              <a:rPr lang="en-US" i="1" dirty="0">
                <a:latin typeface="Calibri" pitchFamily="-96" charset="0"/>
              </a:rPr>
              <a:t>element</a:t>
            </a:r>
            <a:r>
              <a:rPr lang="en-US" dirty="0">
                <a:latin typeface="Calibri" pitchFamily="-96" charset="0"/>
              </a:rPr>
              <a:t> that we want</a:t>
            </a:r>
          </a:p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 </a:t>
            </a:r>
            <a:r>
              <a:rPr lang="en-US" b="1" dirty="0">
                <a:latin typeface="Courier New" pitchFamily="-96" charset="0"/>
              </a:rPr>
              <a:t>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][j]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element of type </a:t>
            </a:r>
            <a:r>
              <a:rPr lang="en-US" i="1" dirty="0">
                <a:latin typeface="Calibri" pitchFamily="-96" charset="0"/>
              </a:rPr>
              <a:t>T, </a:t>
            </a:r>
            <a:r>
              <a:rPr lang="en-US" dirty="0">
                <a:latin typeface="Calibri" pitchFamily="-96" charset="0"/>
              </a:rPr>
              <a:t>which requires </a:t>
            </a:r>
            <a:r>
              <a:rPr lang="en-US" i="1" dirty="0">
                <a:latin typeface="Calibri" pitchFamily="-96" charset="0"/>
              </a:rPr>
              <a:t>K</a:t>
            </a:r>
            <a:r>
              <a:rPr lang="en-US" dirty="0">
                <a:latin typeface="Calibri" pitchFamily="-96" charset="0"/>
              </a:rPr>
              <a:t> bytes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  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A + </a:t>
            </a:r>
            <a:r>
              <a:rPr lang="en-US" i="1" dirty="0" err="1">
                <a:latin typeface="Calibri" pitchFamily="-96" charset="0"/>
              </a:rPr>
              <a:t>i</a:t>
            </a:r>
            <a:r>
              <a:rPr lang="en-US" i="1" dirty="0">
                <a:latin typeface="Calibri" pitchFamily="-96" charset="0"/>
              </a:rPr>
              <a:t> * (C * K) +  j * K   =   </a:t>
            </a:r>
            <a:r>
              <a:rPr lang="pl-PL" i="1" dirty="0">
                <a:latin typeface="Calibri" pitchFamily="-96" charset="0"/>
              </a:rPr>
              <a:t>A + </a:t>
            </a:r>
            <a:r>
              <a:rPr lang="pl-PL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 * C +  j</a:t>
            </a:r>
            <a:r>
              <a:rPr lang="en-US" dirty="0">
                <a:latin typeface="Calibri" pitchFamily="-96" charset="0"/>
              </a:rPr>
              <a:t>)</a:t>
            </a:r>
            <a:r>
              <a:rPr lang="pl-PL" i="1" dirty="0">
                <a:latin typeface="Calibri" pitchFamily="-96" charset="0"/>
              </a:rPr>
              <a:t>* K</a:t>
            </a:r>
            <a:endParaRPr lang="en-US" i="1" dirty="0">
              <a:latin typeface="Calibri" pitchFamily="-96" charset="0"/>
            </a:endParaRPr>
          </a:p>
        </p:txBody>
      </p:sp>
      <p:grpSp>
        <p:nvGrpSpPr>
          <p:cNvPr id="87044" name="Group 5"/>
          <p:cNvGrpSpPr>
            <a:grpSpLocks/>
          </p:cNvGrpSpPr>
          <p:nvPr/>
        </p:nvGrpSpPr>
        <p:grpSpPr bwMode="auto">
          <a:xfrm>
            <a:off x="4717960" y="3867235"/>
            <a:ext cx="2133600" cy="1524000"/>
            <a:chOff x="1680" y="2064"/>
            <a:chExt cx="1344" cy="960"/>
          </a:xfrm>
        </p:grpSpPr>
        <p:grpSp>
          <p:nvGrpSpPr>
            <p:cNvPr id="87073" name="Group 6"/>
            <p:cNvGrpSpPr>
              <a:grpSpLocks/>
            </p:cNvGrpSpPr>
            <p:nvPr/>
          </p:nvGrpSpPr>
          <p:grpSpPr bwMode="auto">
            <a:xfrm>
              <a:off x="1680" y="2400"/>
              <a:ext cx="1344" cy="624"/>
              <a:chOff x="1488" y="3504"/>
              <a:chExt cx="1344" cy="624"/>
            </a:xfrm>
          </p:grpSpPr>
          <p:sp>
            <p:nvSpPr>
              <p:cNvPr id="310281" name="Rectangle 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0" hangingPunct="0">
                  <a:defRPr/>
                </a:pPr>
                <a:r>
                  <a:rPr lang="en-US" sz="1600" dirty="0">
                    <a:latin typeface="Calibri" pitchFamily="34" charset="0"/>
                  </a:rPr>
                  <a:t> • • •                      • • •</a:t>
                </a:r>
              </a:p>
            </p:txBody>
          </p:sp>
          <p:sp>
            <p:nvSpPr>
              <p:cNvPr id="310279" name="Rectangle 7"/>
              <p:cNvSpPr>
                <a:spLocks noChangeArrowheads="1"/>
              </p:cNvSpPr>
              <p:nvPr/>
            </p:nvSpPr>
            <p:spPr bwMode="auto">
              <a:xfrm>
                <a:off x="1920" y="3504"/>
                <a:ext cx="384" cy="62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A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</a:t>
                </a:r>
                <a:r>
                  <a:rPr lang="en-US" sz="1600" dirty="0" err="1">
                    <a:latin typeface="Courier New" pitchFamily="49" charset="0"/>
                  </a:rPr>
                  <a:t>i</a:t>
                </a:r>
                <a:r>
                  <a:rPr lang="en-US" sz="1600" dirty="0">
                    <a:latin typeface="Courier New" pitchFamily="49" charset="0"/>
                  </a:rPr>
                  <a:t>]</a:t>
                </a:r>
              </a:p>
              <a:p>
                <a:pPr algn="ctr" eaLnBrk="0" hangingPunct="0">
                  <a:defRPr/>
                </a:pPr>
                <a:r>
                  <a:rPr lang="en-US" sz="1600" dirty="0">
                    <a:latin typeface="Courier New" pitchFamily="49" charset="0"/>
                  </a:rPr>
                  <a:t>[j]</a:t>
                </a:r>
              </a:p>
            </p:txBody>
          </p:sp>
        </p:grpSp>
        <p:sp>
          <p:nvSpPr>
            <p:cNvPr id="87074" name="Line 10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5" name="Line 11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6" name="Line 12"/>
            <p:cNvSpPr>
              <a:spLocks noChangeShapeType="1"/>
            </p:cNvSpPr>
            <p:nvPr/>
          </p:nvSpPr>
          <p:spPr bwMode="auto">
            <a:xfrm>
              <a:off x="3024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7" name="Line 13"/>
            <p:cNvSpPr>
              <a:spLocks noChangeShapeType="1"/>
            </p:cNvSpPr>
            <p:nvPr/>
          </p:nvSpPr>
          <p:spPr bwMode="auto">
            <a:xfrm>
              <a:off x="1680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78" name="Rectangle 14"/>
            <p:cNvSpPr>
              <a:spLocks noChangeArrowheads="1"/>
            </p:cNvSpPr>
            <p:nvPr/>
          </p:nvSpPr>
          <p:spPr bwMode="auto">
            <a:xfrm>
              <a:off x="2112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A[i]</a:t>
              </a:r>
              <a:endParaRPr lang="en-US" sz="1600">
                <a:latin typeface="Calibri" pitchFamily="-96" charset="0"/>
              </a:endParaRPr>
            </a:p>
          </p:txBody>
        </p:sp>
      </p:grpSp>
      <p:grpSp>
        <p:nvGrpSpPr>
          <p:cNvPr id="87045" name="Group 15"/>
          <p:cNvGrpSpPr>
            <a:grpSpLocks/>
          </p:cNvGrpSpPr>
          <p:nvPr/>
        </p:nvGrpSpPr>
        <p:grpSpPr bwMode="auto">
          <a:xfrm>
            <a:off x="7765960" y="3867235"/>
            <a:ext cx="2133600" cy="1524000"/>
            <a:chOff x="4176" y="2064"/>
            <a:chExt cx="1344" cy="960"/>
          </a:xfrm>
        </p:grpSpPr>
        <p:grpSp>
          <p:nvGrpSpPr>
            <p:cNvPr id="87065" name="Group 16"/>
            <p:cNvGrpSpPr>
              <a:grpSpLocks/>
            </p:cNvGrpSpPr>
            <p:nvPr/>
          </p:nvGrpSpPr>
          <p:grpSpPr bwMode="auto">
            <a:xfrm>
              <a:off x="4176" y="2400"/>
              <a:ext cx="1344" cy="624"/>
              <a:chOff x="1488" y="3504"/>
              <a:chExt cx="1344" cy="624"/>
            </a:xfrm>
          </p:grpSpPr>
          <p:sp>
            <p:nvSpPr>
              <p:cNvPr id="87070" name="Rectangle 19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D5F1CF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71" name="Rectangle 17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72" name="Rectangle 18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D5F1C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[R-1]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66" name="Line 20"/>
            <p:cNvSpPr>
              <a:spLocks noChangeShapeType="1"/>
            </p:cNvSpPr>
            <p:nvPr/>
          </p:nvSpPr>
          <p:spPr bwMode="auto">
            <a:xfrm>
              <a:off x="417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7" name="Line 21"/>
            <p:cNvSpPr>
              <a:spLocks noChangeShapeType="1"/>
            </p:cNvSpPr>
            <p:nvPr/>
          </p:nvSpPr>
          <p:spPr bwMode="auto">
            <a:xfrm>
              <a:off x="552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8" name="Line 22"/>
            <p:cNvSpPr>
              <a:spLocks noChangeShapeType="1"/>
            </p:cNvSpPr>
            <p:nvPr/>
          </p:nvSpPr>
          <p:spPr bwMode="auto">
            <a:xfrm>
              <a:off x="417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9" name="Rectangle 23"/>
            <p:cNvSpPr>
              <a:spLocks noChangeArrowheads="1"/>
            </p:cNvSpPr>
            <p:nvPr/>
          </p:nvSpPr>
          <p:spPr bwMode="auto">
            <a:xfrm>
              <a:off x="460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A[R-1]</a:t>
              </a:r>
              <a:endParaRPr lang="en-US" sz="1600">
                <a:latin typeface="Calibri" pitchFamily="-96" charset="0"/>
              </a:endParaRPr>
            </a:p>
          </p:txBody>
        </p:sp>
      </p:grpSp>
      <p:sp>
        <p:nvSpPr>
          <p:cNvPr id="87046" name="Rectangle 24"/>
          <p:cNvSpPr>
            <a:spLocks noChangeArrowheads="1"/>
          </p:cNvSpPr>
          <p:nvPr/>
        </p:nvSpPr>
        <p:spPr bwMode="auto">
          <a:xfrm>
            <a:off x="3727360" y="4400635"/>
            <a:ext cx="990600" cy="990600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•  •  •</a:t>
            </a:r>
          </a:p>
        </p:txBody>
      </p:sp>
      <p:sp>
        <p:nvSpPr>
          <p:cNvPr id="87047" name="Text Box 25"/>
          <p:cNvSpPr txBox="1">
            <a:spLocks noChangeArrowheads="1"/>
          </p:cNvSpPr>
          <p:nvPr/>
        </p:nvSpPr>
        <p:spPr bwMode="auto">
          <a:xfrm>
            <a:off x="1392149" y="5618248"/>
            <a:ext cx="3968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Courier New" pitchFamily="-96" charset="0"/>
              </a:rPr>
              <a:t>A</a:t>
            </a:r>
          </a:p>
        </p:txBody>
      </p:sp>
      <p:sp>
        <p:nvSpPr>
          <p:cNvPr id="87048" name="Line 26"/>
          <p:cNvSpPr>
            <a:spLocks noChangeShapeType="1"/>
          </p:cNvSpPr>
          <p:nvPr/>
        </p:nvSpPr>
        <p:spPr bwMode="auto">
          <a:xfrm flipV="1">
            <a:off x="1593760" y="539123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49" name="Line 27"/>
          <p:cNvSpPr>
            <a:spLocks noChangeShapeType="1"/>
          </p:cNvSpPr>
          <p:nvPr/>
        </p:nvSpPr>
        <p:spPr bwMode="auto">
          <a:xfrm flipV="1">
            <a:off x="4717960" y="539123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7050" name="Group 28"/>
          <p:cNvGrpSpPr>
            <a:grpSpLocks/>
          </p:cNvGrpSpPr>
          <p:nvPr/>
        </p:nvGrpSpPr>
        <p:grpSpPr bwMode="auto">
          <a:xfrm>
            <a:off x="1593760" y="3867235"/>
            <a:ext cx="2133600" cy="1524000"/>
            <a:chOff x="336" y="2064"/>
            <a:chExt cx="1344" cy="960"/>
          </a:xfrm>
        </p:grpSpPr>
        <p:grpSp>
          <p:nvGrpSpPr>
            <p:cNvPr id="87057" name="Group 29"/>
            <p:cNvGrpSpPr>
              <a:grpSpLocks/>
            </p:cNvGrpSpPr>
            <p:nvPr/>
          </p:nvGrpSpPr>
          <p:grpSpPr bwMode="auto">
            <a:xfrm>
              <a:off x="336" y="2400"/>
              <a:ext cx="1344" cy="624"/>
              <a:chOff x="1488" y="3504"/>
              <a:chExt cx="1344" cy="624"/>
            </a:xfrm>
          </p:grpSpPr>
          <p:sp>
            <p:nvSpPr>
              <p:cNvPr id="87062" name="Rectangle 32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1344" cy="624"/>
              </a:xfrm>
              <a:prstGeom prst="rect">
                <a:avLst/>
              </a:prstGeom>
              <a:solidFill>
                <a:srgbClr val="F1C7C7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alibri" pitchFamily="-96" charset="0"/>
                  </a:rPr>
                  <a:t>• • •</a:t>
                </a:r>
              </a:p>
            </p:txBody>
          </p:sp>
          <p:sp>
            <p:nvSpPr>
              <p:cNvPr id="87063" name="Rectangle 30"/>
              <p:cNvSpPr>
                <a:spLocks noChangeArrowheads="1"/>
              </p:cNvSpPr>
              <p:nvPr/>
            </p:nvSpPr>
            <p:spPr bwMode="auto">
              <a:xfrm>
                <a:off x="148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</p:txBody>
          </p:sp>
          <p:sp>
            <p:nvSpPr>
              <p:cNvPr id="87064" name="Rectangle 3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384" cy="624"/>
              </a:xfrm>
              <a:prstGeom prst="rect">
                <a:avLst/>
              </a:prstGeom>
              <a:solidFill>
                <a:srgbClr val="F1C7C7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A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[0]</a:t>
                </a:r>
              </a:p>
              <a:p>
                <a:pPr algn="ctr" eaLnBrk="0" hangingPunct="0"/>
                <a:r>
                  <a:rPr lang="en-US" sz="1600">
                    <a:latin typeface="Courier New" pitchFamily="-96" charset="0"/>
                  </a:rPr>
                  <a:t>[C-1]</a:t>
                </a:r>
              </a:p>
            </p:txBody>
          </p:sp>
        </p:grpSp>
        <p:sp>
          <p:nvSpPr>
            <p:cNvPr id="87058" name="Line 33"/>
            <p:cNvSpPr>
              <a:spLocks noChangeShapeType="1"/>
            </p:cNvSpPr>
            <p:nvPr/>
          </p:nvSpPr>
          <p:spPr bwMode="auto">
            <a:xfrm>
              <a:off x="336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59" name="Line 34"/>
            <p:cNvSpPr>
              <a:spLocks noChangeShapeType="1"/>
            </p:cNvSpPr>
            <p:nvPr/>
          </p:nvSpPr>
          <p:spPr bwMode="auto">
            <a:xfrm>
              <a:off x="336" y="2208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060" name="Rectangle 35"/>
            <p:cNvSpPr>
              <a:spLocks noChangeArrowheads="1"/>
            </p:cNvSpPr>
            <p:nvPr/>
          </p:nvSpPr>
          <p:spPr bwMode="auto">
            <a:xfrm>
              <a:off x="768" y="2064"/>
              <a:ext cx="528" cy="24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sz="1600">
                  <a:latin typeface="Courier New" pitchFamily="-96" charset="0"/>
                </a:rPr>
                <a:t>A[0]</a:t>
              </a:r>
              <a:endParaRPr lang="en-US" sz="1600">
                <a:latin typeface="Calibri" pitchFamily="-96" charset="0"/>
              </a:endParaRPr>
            </a:p>
          </p:txBody>
        </p:sp>
        <p:sp>
          <p:nvSpPr>
            <p:cNvPr id="87061" name="Line 36"/>
            <p:cNvSpPr>
              <a:spLocks noChangeShapeType="1"/>
            </p:cNvSpPr>
            <p:nvPr/>
          </p:nvSpPr>
          <p:spPr bwMode="auto">
            <a:xfrm>
              <a:off x="1680" y="216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7051" name="Text Box 38"/>
          <p:cNvSpPr txBox="1">
            <a:spLocks noChangeArrowheads="1"/>
          </p:cNvSpPr>
          <p:nvPr/>
        </p:nvSpPr>
        <p:spPr bwMode="auto">
          <a:xfrm>
            <a:off x="4005173" y="5618248"/>
            <a:ext cx="14478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latin typeface="Courier New" pitchFamily="-96" charset="0"/>
              </a:rPr>
              <a:t>A+(</a:t>
            </a:r>
            <a:r>
              <a:rPr lang="en-US" dirty="0" err="1">
                <a:latin typeface="Courier New" pitchFamily="-96" charset="0"/>
              </a:rPr>
              <a:t>i</a:t>
            </a:r>
            <a:r>
              <a:rPr lang="en-US" dirty="0">
                <a:latin typeface="Courier New" pitchFamily="-96" charset="0"/>
              </a:rPr>
              <a:t>*C*4)</a:t>
            </a:r>
          </a:p>
        </p:txBody>
      </p:sp>
      <p:sp>
        <p:nvSpPr>
          <p:cNvPr id="87052" name="Text Box 39"/>
          <p:cNvSpPr txBox="1">
            <a:spLocks noChangeArrowheads="1"/>
          </p:cNvSpPr>
          <p:nvPr/>
        </p:nvSpPr>
        <p:spPr bwMode="auto">
          <a:xfrm>
            <a:off x="7384960" y="5618247"/>
            <a:ext cx="199181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>
                <a:latin typeface="Courier New" pitchFamily="-96" charset="0"/>
              </a:rPr>
              <a:t>A+((R-1)*C*4)</a:t>
            </a:r>
          </a:p>
        </p:txBody>
      </p:sp>
      <p:sp>
        <p:nvSpPr>
          <p:cNvPr id="87053" name="Line 40"/>
          <p:cNvSpPr>
            <a:spLocks noChangeShapeType="1"/>
          </p:cNvSpPr>
          <p:nvPr/>
        </p:nvSpPr>
        <p:spPr bwMode="auto">
          <a:xfrm flipV="1">
            <a:off x="7765960" y="5391235"/>
            <a:ext cx="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054" name="Text Box 15"/>
          <p:cNvSpPr txBox="1">
            <a:spLocks noChangeArrowheads="1"/>
          </p:cNvSpPr>
          <p:nvPr/>
        </p:nvSpPr>
        <p:spPr bwMode="auto">
          <a:xfrm>
            <a:off x="1485810" y="3322723"/>
            <a:ext cx="20129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2000">
                <a:latin typeface="Courier New" pitchFamily="-96" charset="0"/>
              </a:rPr>
              <a:t>int A[R][C];</a:t>
            </a:r>
          </a:p>
        </p:txBody>
      </p:sp>
      <p:sp>
        <p:nvSpPr>
          <p:cNvPr id="87055" name="Line 27"/>
          <p:cNvSpPr>
            <a:spLocks noChangeShapeType="1"/>
          </p:cNvSpPr>
          <p:nvPr/>
        </p:nvSpPr>
        <p:spPr bwMode="auto">
          <a:xfrm flipV="1">
            <a:off x="5708560" y="5391233"/>
            <a:ext cx="0" cy="593726"/>
          </a:xfrm>
          <a:prstGeom prst="line">
            <a:avLst/>
          </a:prstGeom>
          <a:noFill/>
          <a:ln w="57150">
            <a:solidFill>
              <a:srgbClr val="990000"/>
            </a:solidFill>
            <a:round/>
            <a:headEnd/>
            <a:tailEnd type="triangle" w="med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4430624" y="5987018"/>
            <a:ext cx="295433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A+(</a:t>
            </a:r>
            <a:r>
              <a:rPr lang="en-US" dirty="0" err="1">
                <a:solidFill>
                  <a:srgbClr val="990000"/>
                </a:solidFill>
                <a:latin typeface="Courier New" pitchFamily="-96" charset="0"/>
              </a:rPr>
              <a:t>i</a:t>
            </a:r>
            <a:r>
              <a:rPr lang="en-US" dirty="0">
                <a:solidFill>
                  <a:srgbClr val="990000"/>
                </a:solidFill>
                <a:latin typeface="Courier New" pitchFamily="-96" charset="0"/>
              </a:rPr>
              <a:t>*C*4)+(j*4)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2E5C64-1836-4A5B-B6AE-18D3D2FCB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Nested</a:t>
            </a:r>
            <a:r>
              <a:rPr lang="en-US" dirty="0">
                <a:latin typeface="Calibri" pitchFamily="-96" charset="0"/>
              </a:rPr>
              <a:t>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4797152"/>
            <a:ext cx="10972800" cy="170352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[index][digit]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type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	</a:t>
            </a:r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 + 20*index + 4*digit  </a:t>
            </a:r>
            <a:r>
              <a:rPr lang="en-US" dirty="0"/>
              <a:t>=  </a:t>
            </a:r>
            <a:r>
              <a:rPr lang="en-US" b="1" dirty="0" err="1">
                <a:solidFill>
                  <a:srgbClr val="990000"/>
                </a:solidFill>
                <a:latin typeface="Courier New" pitchFamily="-96" charset="0"/>
              </a:rPr>
              <a:t>ord</a:t>
            </a:r>
            <a:r>
              <a:rPr lang="en-US" b="1" dirty="0">
                <a:solidFill>
                  <a:srgbClr val="990000"/>
                </a:solidFill>
                <a:latin typeface="Courier New" pitchFamily="-96" charset="0"/>
              </a:rPr>
              <a:t> + 4*(</a:t>
            </a:r>
            <a:r>
              <a:rPr lang="en-US" b="1" dirty="0">
                <a:solidFill>
                  <a:srgbClr val="0070C0"/>
                </a:solidFill>
                <a:latin typeface="Courier New" pitchFamily="-96" charset="0"/>
              </a:rPr>
              <a:t>5*index</a:t>
            </a:r>
            <a:r>
              <a:rPr lang="en-US" b="1" dirty="0">
                <a:latin typeface="Courier New" pitchFamily="-96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-96" charset="0"/>
              </a:rPr>
              <a:t>+ digit</a:t>
            </a:r>
            <a:r>
              <a:rPr lang="en-US" b="1" dirty="0">
                <a:solidFill>
                  <a:srgbClr val="990000"/>
                </a:solidFill>
                <a:latin typeface="Courier New" pitchFamily="-96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90000"/>
                </a:solidFill>
                <a:latin typeface="Courier New" pitchFamily="-96" charset="0"/>
              </a:rPr>
              <a:t> </a:t>
            </a:r>
            <a:endParaRPr lang="en-US" b="1" dirty="0">
              <a:solidFill>
                <a:srgbClr val="990000"/>
              </a:solidFill>
              <a:latin typeface="Calibri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5073040" y="2042957"/>
            <a:ext cx="6507354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get_ord_digit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44319" y="3429000"/>
            <a:ext cx="8145016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 #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= 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leaq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	(%rdi,%rdi,4), %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rax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addq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%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rax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, %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	#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5*index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+ digit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ord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(,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%rsi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,4)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	# M[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ord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+ 4*(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5*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index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+digit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</a:rPr>
              <a:t>]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24065" y="1036295"/>
            <a:ext cx="6440507" cy="1368152"/>
            <a:chOff x="291733" y="692696"/>
            <a:chExt cx="6440507" cy="1368152"/>
          </a:xfrm>
        </p:grpSpPr>
        <p:grpSp>
          <p:nvGrpSpPr>
            <p:cNvPr id="44" name="Group 43"/>
            <p:cNvGrpSpPr/>
            <p:nvPr/>
          </p:nvGrpSpPr>
          <p:grpSpPr>
            <a:xfrm>
              <a:off x="291733" y="692696"/>
              <a:ext cx="6440507" cy="1368152"/>
              <a:chOff x="950893" y="2671762"/>
              <a:chExt cx="6440507" cy="1368152"/>
            </a:xfrm>
          </p:grpSpPr>
          <p:sp>
            <p:nvSpPr>
              <p:cNvPr id="47" name="Line 8"/>
              <p:cNvSpPr>
                <a:spLocks noChangeShapeType="1"/>
              </p:cNvSpPr>
              <p:nvPr/>
            </p:nvSpPr>
            <p:spPr bwMode="auto">
              <a:xfrm flipV="1">
                <a:off x="1295400" y="3523282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Text Box 9"/>
              <p:cNvSpPr txBox="1">
                <a:spLocks noChangeArrowheads="1"/>
              </p:cNvSpPr>
              <p:nvPr/>
            </p:nvSpPr>
            <p:spPr bwMode="auto">
              <a:xfrm>
                <a:off x="950893" y="3670582"/>
                <a:ext cx="607859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 err="1">
                    <a:latin typeface="Courier New" pitchFamily="-96" charset="0"/>
                  </a:rPr>
                  <a:t>ord</a:t>
                </a:r>
                <a:endParaRPr lang="en-US" dirty="0">
                  <a:latin typeface="Courier New" pitchFamily="-96" charset="0"/>
                </a:endParaRPr>
              </a:p>
            </p:txBody>
          </p:sp>
          <p:grpSp>
            <p:nvGrpSpPr>
              <p:cNvPr id="49" name="Group 19"/>
              <p:cNvGrpSpPr>
                <a:grpSpLocks/>
              </p:cNvGrpSpPr>
              <p:nvPr/>
            </p:nvGrpSpPr>
            <p:grpSpPr bwMode="auto">
              <a:xfrm>
                <a:off x="1295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72" name="Rectangle 20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73" name="Rectangle 21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74" name="Rectangle 22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75" name="Rectangle 23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76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6</a:t>
                  </a:r>
                </a:p>
              </p:txBody>
            </p:sp>
          </p:grpSp>
          <p:grpSp>
            <p:nvGrpSpPr>
              <p:cNvPr id="50" name="Group 25"/>
              <p:cNvGrpSpPr>
                <a:grpSpLocks/>
              </p:cNvGrpSpPr>
              <p:nvPr/>
            </p:nvGrpSpPr>
            <p:grpSpPr bwMode="auto">
              <a:xfrm>
                <a:off x="2819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67" name="Rectangle 26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68" name="Rectangle 27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69" name="Rectangle 28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70" name="Rectangle 29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71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3</a:t>
                  </a:r>
                </a:p>
              </p:txBody>
            </p:sp>
          </p:grpSp>
          <p:grpSp>
            <p:nvGrpSpPr>
              <p:cNvPr id="51" name="Group 31"/>
              <p:cNvGrpSpPr>
                <a:grpSpLocks/>
              </p:cNvGrpSpPr>
              <p:nvPr/>
            </p:nvGrpSpPr>
            <p:grpSpPr bwMode="auto">
              <a:xfrm>
                <a:off x="4343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62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63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64" name="Rectangle 34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65" name="Rectangle 35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66" name="Rectangle 36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 dirty="0">
                      <a:latin typeface="Courier New" pitchFamily="49" charset="0"/>
                    </a:rPr>
                    <a:t>7</a:t>
                  </a:r>
                </a:p>
              </p:txBody>
            </p:sp>
          </p:grpSp>
          <p:grpSp>
            <p:nvGrpSpPr>
              <p:cNvPr id="52" name="Group 37"/>
              <p:cNvGrpSpPr>
                <a:grpSpLocks/>
              </p:cNvGrpSpPr>
              <p:nvPr/>
            </p:nvGrpSpPr>
            <p:grpSpPr bwMode="auto">
              <a:xfrm>
                <a:off x="5867400" y="2671762"/>
                <a:ext cx="1524000" cy="766763"/>
                <a:chOff x="816" y="2637"/>
                <a:chExt cx="960" cy="483"/>
              </a:xfrm>
            </p:grpSpPr>
            <p:sp>
              <p:nvSpPr>
                <p:cNvPr id="57" name="Rectangle 38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58" name="Rectangle 39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59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60" name="Rectangle 41"/>
                <p:cNvSpPr>
                  <a:spLocks noChangeArrowheads="1"/>
                </p:cNvSpPr>
                <p:nvPr/>
              </p:nvSpPr>
              <p:spPr bwMode="auto">
                <a:xfrm>
                  <a:off x="1392" y="2637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61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</p:grpSp>
          <p:sp>
            <p:nvSpPr>
              <p:cNvPr id="53" name="Rectangle 43"/>
              <p:cNvSpPr>
                <a:spLocks noChangeArrowheads="1"/>
              </p:cNvSpPr>
              <p:nvPr/>
            </p:nvSpPr>
            <p:spPr bwMode="auto">
              <a:xfrm>
                <a:off x="1295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54" name="Rectangle 44"/>
              <p:cNvSpPr>
                <a:spLocks noChangeArrowheads="1"/>
              </p:cNvSpPr>
              <p:nvPr/>
            </p:nvSpPr>
            <p:spPr bwMode="auto">
              <a:xfrm>
                <a:off x="2819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55" name="Rectangle 45"/>
              <p:cNvSpPr>
                <a:spLocks noChangeArrowheads="1"/>
              </p:cNvSpPr>
              <p:nvPr/>
            </p:nvSpPr>
            <p:spPr bwMode="auto">
              <a:xfrm>
                <a:off x="4343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56" name="Rectangle 46"/>
              <p:cNvSpPr>
                <a:spLocks noChangeArrowheads="1"/>
              </p:cNvSpPr>
              <p:nvPr/>
            </p:nvSpPr>
            <p:spPr bwMode="auto">
              <a:xfrm>
                <a:off x="5867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</p:grpSp>
        <p:sp>
          <p:nvSpPr>
            <p:cNvPr id="45" name="Right Brace 44"/>
            <p:cNvSpPr/>
            <p:nvPr/>
          </p:nvSpPr>
          <p:spPr bwMode="auto">
            <a:xfrm rot="5400000">
              <a:off x="1301905" y="1466703"/>
              <a:ext cx="216100" cy="290311"/>
            </a:xfrm>
            <a:prstGeom prst="righ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1115616" y="1691516"/>
              <a:ext cx="87094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4 bytes</a:t>
              </a:r>
            </a:p>
          </p:txBody>
        </p:sp>
      </p:grpSp>
      <p:sp>
        <p:nvSpPr>
          <p:cNvPr id="77" name="Right Brace 76"/>
          <p:cNvSpPr/>
          <p:nvPr/>
        </p:nvSpPr>
        <p:spPr bwMode="auto">
          <a:xfrm rot="5400000">
            <a:off x="2738620" y="1155393"/>
            <a:ext cx="216101" cy="1500571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2396485" y="1985334"/>
            <a:ext cx="9879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20 bytes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2F5D6C-F421-4C10-8BAA-48AC7CE4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Nested</a:t>
            </a:r>
            <a:r>
              <a:rPr lang="en-US" dirty="0">
                <a:latin typeface="Calibri" pitchFamily="-96" charset="0"/>
              </a:rPr>
              <a:t> Array Element Access Code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4797152"/>
            <a:ext cx="10972800" cy="170352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libri" pitchFamily="-96" charset="0"/>
              </a:rPr>
              <a:t>Array Elements </a:t>
            </a:r>
            <a:endParaRPr lang="en-US" dirty="0">
              <a:latin typeface="Courier New" pitchFamily="-96" charset="0"/>
            </a:endParaRPr>
          </a:p>
          <a:p>
            <a:pPr lvl="1"/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[index][digit]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dirty="0">
                <a:latin typeface="Calibri" pitchFamily="-96" charset="0"/>
              </a:rPr>
              <a:t>is type</a:t>
            </a:r>
            <a:r>
              <a:rPr lang="en-US" b="1" dirty="0">
                <a:latin typeface="Calibri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int</a:t>
            </a:r>
            <a:endParaRPr lang="en-US" b="1" dirty="0">
              <a:latin typeface="Courier New" pitchFamily="-96" charset="0"/>
            </a:endParaRPr>
          </a:p>
          <a:p>
            <a:pPr lvl="1"/>
            <a:r>
              <a:rPr lang="en-US" dirty="0">
                <a:latin typeface="Calibri" pitchFamily="-96" charset="0"/>
              </a:rPr>
              <a:t>Address: 	</a:t>
            </a:r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 + 20*index + 4*digit  </a:t>
            </a:r>
            <a:r>
              <a:rPr lang="en-US" dirty="0"/>
              <a:t>=  </a:t>
            </a:r>
            <a:r>
              <a:rPr lang="en-US" b="1" dirty="0" err="1">
                <a:solidFill>
                  <a:srgbClr val="990000"/>
                </a:solidFill>
                <a:latin typeface="Courier New" pitchFamily="-96" charset="0"/>
              </a:rPr>
              <a:t>ord</a:t>
            </a:r>
            <a:r>
              <a:rPr lang="en-US" b="1" dirty="0">
                <a:solidFill>
                  <a:srgbClr val="990000"/>
                </a:solidFill>
                <a:latin typeface="Courier New" pitchFamily="-96" charset="0"/>
              </a:rPr>
              <a:t> + 4*(</a:t>
            </a:r>
            <a:r>
              <a:rPr lang="en-US" b="1" dirty="0">
                <a:solidFill>
                  <a:srgbClr val="0070C0"/>
                </a:solidFill>
                <a:latin typeface="Courier New" pitchFamily="-96" charset="0"/>
              </a:rPr>
              <a:t>5*index</a:t>
            </a:r>
            <a:r>
              <a:rPr lang="en-US" b="1" dirty="0">
                <a:latin typeface="Courier New" pitchFamily="-96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-96" charset="0"/>
              </a:rPr>
              <a:t>+ digit</a:t>
            </a:r>
            <a:r>
              <a:rPr lang="en-US" b="1" dirty="0">
                <a:solidFill>
                  <a:srgbClr val="990000"/>
                </a:solidFill>
                <a:latin typeface="Courier New" pitchFamily="-96" charset="0"/>
              </a:rPr>
              <a:t>)</a:t>
            </a:r>
          </a:p>
          <a:p>
            <a:r>
              <a:rPr lang="en-US" dirty="0">
                <a:latin typeface="Calibri" pitchFamily="-96" charset="0"/>
              </a:rPr>
              <a:t>QUIZ: what is the address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[2][4]</a:t>
            </a:r>
            <a:r>
              <a:rPr lang="en-US" dirty="0">
                <a:latin typeface="Calibri" pitchFamily="-96" charset="0"/>
              </a:rPr>
              <a:t>?</a:t>
            </a:r>
            <a:endParaRPr lang="en-US" b="1" dirty="0">
              <a:latin typeface="Calibri" pitchFamily="-96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5073040" y="2042957"/>
            <a:ext cx="6507354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get_ord_digit</a:t>
            </a:r>
            <a:r>
              <a:rPr lang="en-US" dirty="0">
                <a:latin typeface="Courier New" pitchFamily="-96" charset="0"/>
              </a:rPr>
              <a:t>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digit)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44319" y="3429000"/>
            <a:ext cx="8145016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 # %</a:t>
            </a:r>
            <a:r>
              <a:rPr lang="en-US" dirty="0" err="1">
                <a:latin typeface="Courier New" pitchFamily="49" charset="0"/>
              </a:rPr>
              <a:t>rdi</a:t>
            </a:r>
            <a:r>
              <a:rPr lang="en-US" dirty="0">
                <a:latin typeface="Courier New" pitchFamily="49" charset="0"/>
              </a:rPr>
              <a:t> = 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leaq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	(%rdi,%rdi,4), %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rax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	# 5*index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addq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%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rax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, %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rsi</a:t>
            </a:r>
            <a:r>
              <a:rPr lang="en-US" dirty="0">
                <a:latin typeface="Courier New" pitchFamily="49" charset="0"/>
              </a:rPr>
              <a:t>	#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5*index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+ digit</a:t>
            </a:r>
          </a:p>
          <a:p>
            <a:pPr eaLnBrk="0" hangingPunct="0">
              <a:tabLst>
                <a:tab pos="114300" algn="l"/>
                <a:tab pos="968375" algn="l"/>
                <a:tab pos="4000500" algn="l"/>
              </a:tabLst>
              <a:defRPr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ord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(,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%rsi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,4)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eax</a:t>
            </a:r>
            <a:r>
              <a:rPr lang="en-US" dirty="0">
                <a:latin typeface="Courier New" pitchFamily="49" charset="0"/>
              </a:rPr>
              <a:t>	# M[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</a:rPr>
              <a:t>ord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 + 4*(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5*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index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+digit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</a:rPr>
              <a:t>]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24065" y="1036295"/>
            <a:ext cx="6440507" cy="1368152"/>
            <a:chOff x="291733" y="692696"/>
            <a:chExt cx="6440507" cy="1368152"/>
          </a:xfrm>
        </p:grpSpPr>
        <p:grpSp>
          <p:nvGrpSpPr>
            <p:cNvPr id="44" name="Group 43"/>
            <p:cNvGrpSpPr/>
            <p:nvPr/>
          </p:nvGrpSpPr>
          <p:grpSpPr>
            <a:xfrm>
              <a:off x="291733" y="692696"/>
              <a:ext cx="6440507" cy="1368152"/>
              <a:chOff x="950893" y="2671762"/>
              <a:chExt cx="6440507" cy="1368152"/>
            </a:xfrm>
          </p:grpSpPr>
          <p:sp>
            <p:nvSpPr>
              <p:cNvPr id="47" name="Line 8"/>
              <p:cNvSpPr>
                <a:spLocks noChangeShapeType="1"/>
              </p:cNvSpPr>
              <p:nvPr/>
            </p:nvSpPr>
            <p:spPr bwMode="auto">
              <a:xfrm flipV="1">
                <a:off x="1295400" y="3523282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Text Box 9"/>
              <p:cNvSpPr txBox="1">
                <a:spLocks noChangeArrowheads="1"/>
              </p:cNvSpPr>
              <p:nvPr/>
            </p:nvSpPr>
            <p:spPr bwMode="auto">
              <a:xfrm>
                <a:off x="950893" y="3670582"/>
                <a:ext cx="607859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 err="1">
                    <a:latin typeface="Courier New" pitchFamily="-96" charset="0"/>
                  </a:rPr>
                  <a:t>ord</a:t>
                </a:r>
                <a:endParaRPr lang="en-US" dirty="0">
                  <a:latin typeface="Courier New" pitchFamily="-96" charset="0"/>
                </a:endParaRPr>
              </a:p>
            </p:txBody>
          </p:sp>
          <p:grpSp>
            <p:nvGrpSpPr>
              <p:cNvPr id="49" name="Group 19"/>
              <p:cNvGrpSpPr>
                <a:grpSpLocks/>
              </p:cNvGrpSpPr>
              <p:nvPr/>
            </p:nvGrpSpPr>
            <p:grpSpPr bwMode="auto">
              <a:xfrm>
                <a:off x="1295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72" name="Rectangle 20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73" name="Rectangle 21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74" name="Rectangle 22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75" name="Rectangle 23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0</a:t>
                  </a:r>
                </a:p>
              </p:txBody>
            </p:sp>
            <p:sp>
              <p:nvSpPr>
                <p:cNvPr id="76" name="Rectangle 24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1C7C7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6</a:t>
                  </a:r>
                </a:p>
              </p:txBody>
            </p:sp>
          </p:grpSp>
          <p:grpSp>
            <p:nvGrpSpPr>
              <p:cNvPr id="50" name="Group 25"/>
              <p:cNvGrpSpPr>
                <a:grpSpLocks/>
              </p:cNvGrpSpPr>
              <p:nvPr/>
            </p:nvGrpSpPr>
            <p:grpSpPr bwMode="auto">
              <a:xfrm>
                <a:off x="2819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67" name="Rectangle 26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68" name="Rectangle 27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69" name="Rectangle 28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70" name="Rectangle 29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71" name="Rectangle 3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F6F5BD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3</a:t>
                  </a:r>
                </a:p>
              </p:txBody>
            </p:sp>
          </p:grpSp>
          <p:grpSp>
            <p:nvGrpSpPr>
              <p:cNvPr id="51" name="Group 31"/>
              <p:cNvGrpSpPr>
                <a:grpSpLocks/>
              </p:cNvGrpSpPr>
              <p:nvPr/>
            </p:nvGrpSpPr>
            <p:grpSpPr bwMode="auto">
              <a:xfrm>
                <a:off x="4343400" y="2676525"/>
                <a:ext cx="1524000" cy="762000"/>
                <a:chOff x="816" y="2640"/>
                <a:chExt cx="960" cy="480"/>
              </a:xfrm>
            </p:grpSpPr>
            <p:sp>
              <p:nvSpPr>
                <p:cNvPr id="62" name="Rectangle 32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63" name="Rectangle 33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64" name="Rectangle 34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65" name="Rectangle 35"/>
                <p:cNvSpPr>
                  <a:spLocks noChangeArrowheads="1"/>
                </p:cNvSpPr>
                <p:nvPr/>
              </p:nvSpPr>
              <p:spPr bwMode="auto">
                <a:xfrm>
                  <a:off x="1392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66" name="Rectangle 36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0" hangingPunct="0">
                    <a:defRPr/>
                  </a:pPr>
                  <a:r>
                    <a:rPr lang="en-US" dirty="0">
                      <a:latin typeface="Courier New" pitchFamily="49" charset="0"/>
                    </a:rPr>
                    <a:t>7</a:t>
                  </a:r>
                </a:p>
              </p:txBody>
            </p:sp>
          </p:grpSp>
          <p:grpSp>
            <p:nvGrpSpPr>
              <p:cNvPr id="52" name="Group 37"/>
              <p:cNvGrpSpPr>
                <a:grpSpLocks/>
              </p:cNvGrpSpPr>
              <p:nvPr/>
            </p:nvGrpSpPr>
            <p:grpSpPr bwMode="auto">
              <a:xfrm>
                <a:off x="5867400" y="2671762"/>
                <a:ext cx="1524000" cy="766763"/>
                <a:chOff x="816" y="2637"/>
                <a:chExt cx="960" cy="483"/>
              </a:xfrm>
            </p:grpSpPr>
            <p:sp>
              <p:nvSpPr>
                <p:cNvPr id="57" name="Rectangle 38"/>
                <p:cNvSpPr>
                  <a:spLocks noChangeArrowheads="1"/>
                </p:cNvSpPr>
                <p:nvPr/>
              </p:nvSpPr>
              <p:spPr bwMode="auto">
                <a:xfrm>
                  <a:off x="816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  <p:sp>
              <p:nvSpPr>
                <p:cNvPr id="58" name="Rectangle 39"/>
                <p:cNvSpPr>
                  <a:spLocks noChangeArrowheads="1"/>
                </p:cNvSpPr>
                <p:nvPr/>
              </p:nvSpPr>
              <p:spPr bwMode="auto">
                <a:xfrm>
                  <a:off x="1008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5</a:t>
                  </a:r>
                </a:p>
              </p:txBody>
            </p:sp>
            <p:sp>
              <p:nvSpPr>
                <p:cNvPr id="59" name="Rectangle 40"/>
                <p:cNvSpPr>
                  <a:spLocks noChangeArrowheads="1"/>
                </p:cNvSpPr>
                <p:nvPr/>
              </p:nvSpPr>
              <p:spPr bwMode="auto">
                <a:xfrm>
                  <a:off x="1200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60" name="Rectangle 41"/>
                <p:cNvSpPr>
                  <a:spLocks noChangeArrowheads="1"/>
                </p:cNvSpPr>
                <p:nvPr/>
              </p:nvSpPr>
              <p:spPr bwMode="auto">
                <a:xfrm>
                  <a:off x="1392" y="2637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2</a:t>
                  </a:r>
                </a:p>
              </p:txBody>
            </p:sp>
            <p:sp>
              <p:nvSpPr>
                <p:cNvPr id="61" name="Rectangle 42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192" cy="480"/>
                </a:xfrm>
                <a:prstGeom prst="rect">
                  <a:avLst/>
                </a:prstGeom>
                <a:solidFill>
                  <a:srgbClr val="D5F1C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en-US">
                      <a:latin typeface="Courier New" pitchFamily="-96" charset="0"/>
                    </a:rPr>
                    <a:t>1</a:t>
                  </a:r>
                </a:p>
              </p:txBody>
            </p:sp>
          </p:grpSp>
          <p:sp>
            <p:nvSpPr>
              <p:cNvPr id="53" name="Rectangle 43"/>
              <p:cNvSpPr>
                <a:spLocks noChangeArrowheads="1"/>
              </p:cNvSpPr>
              <p:nvPr/>
            </p:nvSpPr>
            <p:spPr bwMode="auto">
              <a:xfrm>
                <a:off x="1295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54" name="Rectangle 44"/>
              <p:cNvSpPr>
                <a:spLocks noChangeArrowheads="1"/>
              </p:cNvSpPr>
              <p:nvPr/>
            </p:nvSpPr>
            <p:spPr bwMode="auto">
              <a:xfrm>
                <a:off x="2819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55" name="Rectangle 45"/>
              <p:cNvSpPr>
                <a:spLocks noChangeArrowheads="1"/>
              </p:cNvSpPr>
              <p:nvPr/>
            </p:nvSpPr>
            <p:spPr bwMode="auto">
              <a:xfrm>
                <a:off x="4343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56" name="Rectangle 46"/>
              <p:cNvSpPr>
                <a:spLocks noChangeArrowheads="1"/>
              </p:cNvSpPr>
              <p:nvPr/>
            </p:nvSpPr>
            <p:spPr bwMode="auto">
              <a:xfrm>
                <a:off x="5867400" y="2676525"/>
                <a:ext cx="1524000" cy="76200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</p:grpSp>
        <p:sp>
          <p:nvSpPr>
            <p:cNvPr id="45" name="Right Brace 44"/>
            <p:cNvSpPr/>
            <p:nvPr/>
          </p:nvSpPr>
          <p:spPr bwMode="auto">
            <a:xfrm rot="5400000">
              <a:off x="1301905" y="1466703"/>
              <a:ext cx="216100" cy="290311"/>
            </a:xfrm>
            <a:prstGeom prst="righ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 Box 9"/>
            <p:cNvSpPr txBox="1">
              <a:spLocks noChangeArrowheads="1"/>
            </p:cNvSpPr>
            <p:nvPr/>
          </p:nvSpPr>
          <p:spPr bwMode="auto">
            <a:xfrm>
              <a:off x="1115616" y="1691516"/>
              <a:ext cx="87094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>
                  <a:latin typeface="Calibri" charset="0"/>
                  <a:ea typeface="Calibri" charset="0"/>
                  <a:cs typeface="Calibri" charset="0"/>
                </a:rPr>
                <a:t>4 bytes</a:t>
              </a:r>
            </a:p>
          </p:txBody>
        </p:sp>
      </p:grpSp>
      <p:sp>
        <p:nvSpPr>
          <p:cNvPr id="77" name="Right Brace 76"/>
          <p:cNvSpPr/>
          <p:nvPr/>
        </p:nvSpPr>
        <p:spPr bwMode="auto">
          <a:xfrm rot="5400000">
            <a:off x="2738620" y="1155393"/>
            <a:ext cx="216101" cy="1500571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2396485" y="1985334"/>
            <a:ext cx="98796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charset="0"/>
                <a:ea typeface="Calibri" charset="0"/>
                <a:cs typeface="Calibri" charset="0"/>
              </a:rPr>
              <a:t>20 bytes</a:t>
            </a:r>
          </a:p>
        </p:txBody>
      </p:sp>
      <p:sp>
        <p:nvSpPr>
          <p:cNvPr id="42" name="Text Box 9">
            <a:extLst>
              <a:ext uri="{FF2B5EF4-FFF2-40B4-BE49-F238E27FC236}">
                <a16:creationId xmlns:a16="http://schemas.microsoft.com/office/drawing/2014/main" id="{B6160A9C-AF16-A248-948B-C819441D3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578" y="5929708"/>
            <a:ext cx="12907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ord+56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2F5D6C-F421-4C10-8BAA-48AC7CE4A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3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addresses (assume array starts at address 0)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pl-PL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 * C</a:t>
            </a:r>
            <a:r>
              <a:rPr lang="en-US" i="1" dirty="0">
                <a:latin typeface="Calibri" pitchFamily="-96" charset="0"/>
              </a:rPr>
              <a:t> * K)</a:t>
            </a:r>
            <a:r>
              <a:rPr lang="pl-PL" i="1" dirty="0">
                <a:latin typeface="Calibri" pitchFamily="-96" charset="0"/>
              </a:rPr>
              <a:t>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 K</a:t>
            </a:r>
            <a:r>
              <a:rPr lang="en-US" i="1" dirty="0">
                <a:latin typeface="Calibri" pitchFamily="-96" charset="0"/>
              </a:rPr>
              <a:t>)</a:t>
            </a:r>
          </a:p>
          <a:p>
            <a:pPr lvl="1"/>
            <a:endParaRPr lang="en-US" dirty="0"/>
          </a:p>
          <a:p>
            <a:r>
              <a:rPr lang="en-US" dirty="0"/>
              <a:t>int A[16][16];		A[1][3]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char B[16][16];		B[10][7]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char* B[10][10];	B[0][2]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79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addresses (assume array starts at address 0)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pl-PL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 * C</a:t>
            </a:r>
            <a:r>
              <a:rPr lang="en-US" i="1" dirty="0">
                <a:latin typeface="Calibri" pitchFamily="-96" charset="0"/>
              </a:rPr>
              <a:t> * K)</a:t>
            </a:r>
            <a:r>
              <a:rPr lang="pl-PL" i="1" dirty="0">
                <a:latin typeface="Calibri" pitchFamily="-96" charset="0"/>
              </a:rPr>
              <a:t>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 K</a:t>
            </a:r>
            <a:r>
              <a:rPr lang="en-US" i="1" dirty="0">
                <a:latin typeface="Calibri" pitchFamily="-96" charset="0"/>
              </a:rPr>
              <a:t>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int A[16][16];		A[1][3]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i*C</a:t>
            </a:r>
            <a:r>
              <a:rPr lang="en-US" i="1" dirty="0">
                <a:latin typeface="Calibri" pitchFamily="-96" charset="0"/>
              </a:rPr>
              <a:t>*K) </a:t>
            </a:r>
            <a:r>
              <a:rPr lang="pl-PL" i="1" dirty="0">
                <a:latin typeface="Calibri" pitchFamily="-96" charset="0"/>
              </a:rPr>
              <a:t>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j*K</a:t>
            </a:r>
            <a:r>
              <a:rPr lang="en-US" i="1" dirty="0">
                <a:latin typeface="Calibri" pitchFamily="-96" charset="0"/>
              </a:rPr>
              <a:t>) =	0 + (1 * 16 * 4) + (3 * 4) = 64 + 12 = 76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char B[16][16];		B[10][7]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char* B[10][10];	B[0][2]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0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addresses (assume array starts at address 0)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pl-PL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 * C</a:t>
            </a:r>
            <a:r>
              <a:rPr lang="en-US" i="1" dirty="0">
                <a:latin typeface="Calibri" pitchFamily="-96" charset="0"/>
              </a:rPr>
              <a:t> * K)</a:t>
            </a:r>
            <a:r>
              <a:rPr lang="pl-PL" i="1" dirty="0">
                <a:latin typeface="Calibri" pitchFamily="-96" charset="0"/>
              </a:rPr>
              <a:t>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 K</a:t>
            </a:r>
            <a:r>
              <a:rPr lang="en-US" i="1" dirty="0">
                <a:latin typeface="Calibri" pitchFamily="-96" charset="0"/>
              </a:rPr>
              <a:t>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int A[16][16];		A[1][3]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i*C</a:t>
            </a:r>
            <a:r>
              <a:rPr lang="en-US" i="1" dirty="0">
                <a:latin typeface="Calibri" pitchFamily="-96" charset="0"/>
              </a:rPr>
              <a:t>*K) </a:t>
            </a:r>
            <a:r>
              <a:rPr lang="pl-PL" i="1" dirty="0">
                <a:latin typeface="Calibri" pitchFamily="-96" charset="0"/>
              </a:rPr>
              <a:t>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j*K</a:t>
            </a:r>
            <a:r>
              <a:rPr lang="en-US" i="1" dirty="0">
                <a:latin typeface="Calibri" pitchFamily="-96" charset="0"/>
              </a:rPr>
              <a:t>) =	0 + (1 * 16 * 4) + (3 * 4) = 64 + 12 = 76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char B[16][16];		B[10][7]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i*C</a:t>
            </a:r>
            <a:r>
              <a:rPr lang="en-US" i="1" dirty="0">
                <a:latin typeface="Calibri" pitchFamily="-96" charset="0"/>
              </a:rPr>
              <a:t>*K)</a:t>
            </a:r>
            <a:r>
              <a:rPr lang="pl-PL" i="1" dirty="0">
                <a:latin typeface="Calibri" pitchFamily="-96" charset="0"/>
              </a:rPr>
              <a:t>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j*K</a:t>
            </a:r>
            <a:r>
              <a:rPr lang="en-US" i="1" dirty="0">
                <a:latin typeface="Calibri" pitchFamily="-96" charset="0"/>
              </a:rPr>
              <a:t>) =	0 + (10 * 16 * 1) + (7 * 1) = 160 + 7 = 167</a:t>
            </a:r>
          </a:p>
          <a:p>
            <a:pPr lvl="1"/>
            <a:endParaRPr lang="en-US" dirty="0"/>
          </a:p>
          <a:p>
            <a:r>
              <a:rPr lang="en-US" dirty="0"/>
              <a:t>char* B[10][10];	B[0][2]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361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9AD6-4814-44FA-896D-91EFCF72D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8F09-738E-4E12-AECB-131B5D937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the addresses (assume array starts at address 0)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pl-PL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 * C</a:t>
            </a:r>
            <a:r>
              <a:rPr lang="en-US" i="1" dirty="0">
                <a:latin typeface="Calibri" pitchFamily="-96" charset="0"/>
              </a:rPr>
              <a:t> * K)</a:t>
            </a:r>
            <a:r>
              <a:rPr lang="pl-PL" i="1" dirty="0">
                <a:latin typeface="Calibri" pitchFamily="-96" charset="0"/>
              </a:rPr>
              <a:t>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 K</a:t>
            </a:r>
            <a:r>
              <a:rPr lang="en-US" i="1" dirty="0">
                <a:latin typeface="Calibri" pitchFamily="-96" charset="0"/>
              </a:rPr>
              <a:t>)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int A[16][16];		A[1][3]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i*C</a:t>
            </a:r>
            <a:r>
              <a:rPr lang="en-US" i="1" dirty="0">
                <a:latin typeface="Calibri" pitchFamily="-96" charset="0"/>
              </a:rPr>
              <a:t>*K) </a:t>
            </a:r>
            <a:r>
              <a:rPr lang="pl-PL" i="1" dirty="0">
                <a:latin typeface="Calibri" pitchFamily="-96" charset="0"/>
              </a:rPr>
              <a:t>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j*K</a:t>
            </a:r>
            <a:r>
              <a:rPr lang="en-US" i="1" dirty="0">
                <a:latin typeface="Calibri" pitchFamily="-96" charset="0"/>
              </a:rPr>
              <a:t>) =	0 + (1 * 16 * 4) + (3 * 4) = 64 + 12 = 76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char B[16][16];		B[10][7]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i*C</a:t>
            </a:r>
            <a:r>
              <a:rPr lang="en-US" i="1" dirty="0">
                <a:latin typeface="Calibri" pitchFamily="-96" charset="0"/>
              </a:rPr>
              <a:t>*K)</a:t>
            </a:r>
            <a:r>
              <a:rPr lang="pl-PL" i="1" dirty="0">
                <a:latin typeface="Calibri" pitchFamily="-96" charset="0"/>
              </a:rPr>
              <a:t>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j*K</a:t>
            </a:r>
            <a:r>
              <a:rPr lang="en-US" i="1" dirty="0">
                <a:latin typeface="Calibri" pitchFamily="-96" charset="0"/>
              </a:rPr>
              <a:t>) =	0 + (10 * 16 * 1) + (7 * 1) = 160 + 7 = 167</a:t>
            </a:r>
          </a:p>
          <a:p>
            <a:pPr lvl="1"/>
            <a:endParaRPr lang="en-US" dirty="0"/>
          </a:p>
          <a:p>
            <a:r>
              <a:rPr lang="en-US" dirty="0"/>
              <a:t>char* B[10][10];	B[0][2]</a:t>
            </a:r>
          </a:p>
          <a:p>
            <a:pPr lvl="1"/>
            <a:r>
              <a:rPr lang="pl-PL" i="1" dirty="0">
                <a:latin typeface="Calibri" pitchFamily="-96" charset="0"/>
              </a:rPr>
              <a:t>A 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i*C</a:t>
            </a:r>
            <a:r>
              <a:rPr lang="en-US" i="1" dirty="0">
                <a:latin typeface="Calibri" pitchFamily="-96" charset="0"/>
              </a:rPr>
              <a:t>*K) </a:t>
            </a:r>
            <a:r>
              <a:rPr lang="pl-PL" i="1" dirty="0">
                <a:latin typeface="Calibri" pitchFamily="-96" charset="0"/>
              </a:rPr>
              <a:t>+ </a:t>
            </a:r>
            <a:r>
              <a:rPr lang="en-US" i="1" dirty="0">
                <a:latin typeface="Calibri" pitchFamily="-96" charset="0"/>
              </a:rPr>
              <a:t>(</a:t>
            </a:r>
            <a:r>
              <a:rPr lang="pl-PL" i="1" dirty="0">
                <a:latin typeface="Calibri" pitchFamily="-96" charset="0"/>
              </a:rPr>
              <a:t>j*K</a:t>
            </a:r>
            <a:r>
              <a:rPr lang="en-US" i="1" dirty="0">
                <a:latin typeface="Calibri" pitchFamily="-96" charset="0"/>
              </a:rPr>
              <a:t>) =	0 + (0 * 10 * 8) + (2 * 8) = 16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54718-D4B1-4E6C-B0C0-66AE9C2B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59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5" y="685800"/>
            <a:ext cx="10972798" cy="5486400"/>
          </a:xfrm>
        </p:spPr>
        <p:txBody>
          <a:bodyPr>
            <a:normAutofit/>
          </a:bodyPr>
          <a:lstStyle/>
          <a:p>
            <a:r>
              <a:rPr lang="en-US" dirty="0"/>
              <a:t>Pointers</a:t>
            </a:r>
          </a:p>
          <a:p>
            <a:pPr lvl="1"/>
            <a:endParaRPr lang="en-US" dirty="0"/>
          </a:p>
          <a:p>
            <a:r>
              <a:rPr lang="en-US" dirty="0"/>
              <a:t>One-dimensional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Multi-dimensional Arrays</a:t>
            </a:r>
          </a:p>
          <a:p>
            <a:pPr lvl="1"/>
            <a:endParaRPr lang="en-US" dirty="0"/>
          </a:p>
          <a:p>
            <a:r>
              <a:rPr lang="en-US" b="1" dirty="0"/>
              <a:t>Multi-level Arrays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66853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Multi-Level </a:t>
            </a:r>
            <a:r>
              <a:rPr lang="en-US" dirty="0">
                <a:latin typeface="Calibri" pitchFamily="-96" charset="0"/>
              </a:rPr>
              <a:t>Array Example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5848350" y="887024"/>
            <a:ext cx="6000209" cy="2432840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Calibri" pitchFamily="-96" charset="0"/>
              </a:rPr>
              <a:t>Variable </a:t>
            </a:r>
            <a:r>
              <a:rPr lang="en-US" sz="2400" dirty="0">
                <a:latin typeface="Courier New" pitchFamily="-96" charset="0"/>
              </a:rPr>
              <a:t>stooges</a:t>
            </a:r>
            <a:r>
              <a:rPr lang="en-US" sz="2400" dirty="0">
                <a:latin typeface="Calibri" pitchFamily="-96" charset="0"/>
              </a:rPr>
              <a:t> denotes array of 3 elements</a:t>
            </a:r>
          </a:p>
          <a:p>
            <a:r>
              <a:rPr lang="en-US" sz="2400" dirty="0">
                <a:latin typeface="Calibri" pitchFamily="-96" charset="0"/>
              </a:rPr>
              <a:t>Each element is a pointer (8 bytes)</a:t>
            </a:r>
          </a:p>
          <a:p>
            <a:r>
              <a:rPr lang="en-US" sz="2400" dirty="0">
                <a:latin typeface="Calibri" pitchFamily="-96" charset="0"/>
              </a:rPr>
              <a:t>Each pointer points to array of </a:t>
            </a:r>
            <a:r>
              <a:rPr lang="en-US" sz="2400" dirty="0" err="1">
                <a:latin typeface="Courier New" pitchFamily="-96" charset="0"/>
              </a:rPr>
              <a:t>int</a:t>
            </a:r>
            <a:r>
              <a:rPr lang="en-US" sz="2400" dirty="0" err="1">
                <a:latin typeface="Calibri" pitchFamily="-96" charset="0"/>
              </a:rPr>
              <a:t>s</a:t>
            </a:r>
            <a:r>
              <a:rPr lang="en-US" sz="2400" dirty="0">
                <a:latin typeface="Calibri" pitchFamily="-96" charset="0"/>
              </a:rPr>
              <a:t> </a:t>
            </a:r>
          </a:p>
          <a:p>
            <a:r>
              <a:rPr lang="en-US" sz="2400" dirty="0">
                <a:latin typeface="Courier New" pitchFamily="-96" charset="0"/>
              </a:rPr>
              <a:t>stooges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>
                <a:latin typeface="Calibri" pitchFamily="-96" charset="0"/>
              </a:rPr>
              <a:t>is of type </a:t>
            </a:r>
            <a:r>
              <a:rPr lang="en-US" sz="2400" dirty="0">
                <a:latin typeface="Courier New"/>
                <a:cs typeface="Courier New"/>
              </a:rPr>
              <a:t>int* []</a:t>
            </a:r>
          </a:p>
          <a:p>
            <a:r>
              <a:rPr lang="en-US" sz="2400" dirty="0">
                <a:latin typeface="Courier New" pitchFamily="-96" charset="0"/>
              </a:rPr>
              <a:t>stooges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400" dirty="0">
                <a:latin typeface="Calibri" pitchFamily="-96" charset="0"/>
              </a:rPr>
              <a:t>is of type </a:t>
            </a:r>
            <a:r>
              <a:rPr lang="en-US" sz="2400" dirty="0">
                <a:latin typeface="Courier New"/>
                <a:cs typeface="Courier New"/>
              </a:rPr>
              <a:t>int**</a:t>
            </a:r>
          </a:p>
        </p:txBody>
      </p:sp>
      <p:sp>
        <p:nvSpPr>
          <p:cNvPr id="95235" name="Rectangle 4"/>
          <p:cNvSpPr>
            <a:spLocks noChangeArrowheads="1"/>
          </p:cNvSpPr>
          <p:nvPr/>
        </p:nvSpPr>
        <p:spPr bwMode="auto">
          <a:xfrm>
            <a:off x="652344" y="901006"/>
            <a:ext cx="4847456" cy="9255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larry</a:t>
            </a:r>
            <a:r>
              <a:rPr lang="en-US" dirty="0">
                <a:latin typeface="Courier New" pitchFamily="-96" charset="0"/>
              </a:rPr>
              <a:t> [5] = { 1, 5, 2, 1, 3 };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curly [5] = { 0, 2, 1, 3, 9 };</a:t>
            </a:r>
          </a:p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moe</a:t>
            </a:r>
            <a:r>
              <a:rPr lang="en-US" dirty="0">
                <a:latin typeface="Courier New" pitchFamily="-96" charset="0"/>
              </a:rPr>
              <a:t> [5]   = { 9, 4, 7, 2, 0 };</a:t>
            </a:r>
          </a:p>
        </p:txBody>
      </p:sp>
      <p:sp>
        <p:nvSpPr>
          <p:cNvPr id="95236" name="Rectangle 5"/>
          <p:cNvSpPr>
            <a:spLocks noChangeArrowheads="1"/>
          </p:cNvSpPr>
          <p:nvPr/>
        </p:nvSpPr>
        <p:spPr bwMode="auto">
          <a:xfrm>
            <a:off x="652344" y="1967805"/>
            <a:ext cx="4847456" cy="64376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*stooges[3] =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 {</a:t>
            </a:r>
            <a:r>
              <a:rPr lang="en-US" dirty="0" err="1">
                <a:latin typeface="Courier New" pitchFamily="-96" charset="0"/>
              </a:rPr>
              <a:t>larry</a:t>
            </a:r>
            <a:r>
              <a:rPr lang="en-US" dirty="0">
                <a:latin typeface="Courier New" pitchFamily="-96" charset="0"/>
              </a:rPr>
              <a:t>, curly, </a:t>
            </a:r>
            <a:r>
              <a:rPr lang="en-US" dirty="0" err="1">
                <a:latin typeface="Courier New" pitchFamily="-96" charset="0"/>
              </a:rPr>
              <a:t>moe</a:t>
            </a:r>
            <a:r>
              <a:rPr lang="en-US" dirty="0">
                <a:latin typeface="Courier New" pitchFamily="-96" charset="0"/>
              </a:rPr>
              <a:t>};</a:t>
            </a: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98651" y="4191000"/>
            <a:ext cx="1987549" cy="1530350"/>
            <a:chOff x="188" y="2112"/>
            <a:chExt cx="1252" cy="964"/>
          </a:xfrm>
        </p:grpSpPr>
        <p:sp>
          <p:nvSpPr>
            <p:cNvPr id="95301" name="Rectangle 8"/>
            <p:cNvSpPr>
              <a:spLocks noChangeArrowheads="1"/>
            </p:cNvSpPr>
            <p:nvPr/>
          </p:nvSpPr>
          <p:spPr bwMode="auto">
            <a:xfrm>
              <a:off x="864" y="2352"/>
              <a:ext cx="576" cy="24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dirty="0">
                  <a:latin typeface="Courier New" pitchFamily="-96" charset="0"/>
                </a:rPr>
                <a:t>56</a:t>
              </a:r>
            </a:p>
          </p:txBody>
        </p:sp>
        <p:sp>
          <p:nvSpPr>
            <p:cNvPr id="95302" name="Line 9"/>
            <p:cNvSpPr>
              <a:spLocks noChangeShapeType="1"/>
            </p:cNvSpPr>
            <p:nvPr/>
          </p:nvSpPr>
          <p:spPr bwMode="auto">
            <a:xfrm flipV="1">
              <a:off x="576" y="248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03" name="Text Box 10"/>
            <p:cNvSpPr txBox="1">
              <a:spLocks noChangeArrowheads="1"/>
            </p:cNvSpPr>
            <p:nvPr/>
          </p:nvSpPr>
          <p:spPr bwMode="auto">
            <a:xfrm>
              <a:off x="201" y="2363"/>
              <a:ext cx="375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>
                  <a:latin typeface="Courier New" pitchFamily="-96" charset="0"/>
                </a:rPr>
                <a:t>160</a:t>
              </a:r>
            </a:p>
          </p:txBody>
        </p:sp>
        <p:sp>
          <p:nvSpPr>
            <p:cNvPr id="95304" name="Rectangle 11"/>
            <p:cNvSpPr>
              <a:spLocks noChangeArrowheads="1"/>
            </p:cNvSpPr>
            <p:nvPr/>
          </p:nvSpPr>
          <p:spPr bwMode="auto">
            <a:xfrm>
              <a:off x="864" y="2592"/>
              <a:ext cx="576" cy="24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>
                  <a:latin typeface="Courier New" pitchFamily="-96" charset="0"/>
                </a:rPr>
                <a:t>16</a:t>
              </a:r>
            </a:p>
          </p:txBody>
        </p:sp>
        <p:sp>
          <p:nvSpPr>
            <p:cNvPr id="95305" name="Rectangle 12"/>
            <p:cNvSpPr>
              <a:spLocks noChangeArrowheads="1"/>
            </p:cNvSpPr>
            <p:nvPr/>
          </p:nvSpPr>
          <p:spPr bwMode="auto">
            <a:xfrm>
              <a:off x="864" y="2832"/>
              <a:ext cx="576" cy="240"/>
            </a:xfrm>
            <a:prstGeom prst="rect">
              <a:avLst/>
            </a:prstGeom>
            <a:solidFill>
              <a:srgbClr val="F1C7C7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r>
                <a:rPr lang="en-US" dirty="0">
                  <a:latin typeface="Courier New" pitchFamily="-96" charset="0"/>
                </a:rPr>
                <a:t>90</a:t>
              </a:r>
            </a:p>
          </p:txBody>
        </p:sp>
        <p:sp>
          <p:nvSpPr>
            <p:cNvPr id="95306" name="Line 13"/>
            <p:cNvSpPr>
              <a:spLocks noChangeShapeType="1"/>
            </p:cNvSpPr>
            <p:nvPr/>
          </p:nvSpPr>
          <p:spPr bwMode="auto">
            <a:xfrm flipV="1">
              <a:off x="576" y="272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07" name="Line 14"/>
            <p:cNvSpPr>
              <a:spLocks noChangeShapeType="1"/>
            </p:cNvSpPr>
            <p:nvPr/>
          </p:nvSpPr>
          <p:spPr bwMode="auto">
            <a:xfrm flipV="1">
              <a:off x="576" y="296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308" name="Text Box 15"/>
            <p:cNvSpPr txBox="1">
              <a:spLocks noChangeArrowheads="1"/>
            </p:cNvSpPr>
            <p:nvPr/>
          </p:nvSpPr>
          <p:spPr bwMode="auto">
            <a:xfrm>
              <a:off x="188" y="2612"/>
              <a:ext cx="378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dirty="0">
                  <a:latin typeface="Courier New" pitchFamily="-96" charset="0"/>
                </a:rPr>
                <a:t>168</a:t>
              </a:r>
            </a:p>
          </p:txBody>
        </p:sp>
        <p:sp>
          <p:nvSpPr>
            <p:cNvPr id="95309" name="Text Box 16"/>
            <p:cNvSpPr txBox="1">
              <a:spLocks noChangeArrowheads="1"/>
            </p:cNvSpPr>
            <p:nvPr/>
          </p:nvSpPr>
          <p:spPr bwMode="auto">
            <a:xfrm>
              <a:off x="189" y="2843"/>
              <a:ext cx="377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dirty="0">
                  <a:latin typeface="Courier New" pitchFamily="-96" charset="0"/>
                </a:rPr>
                <a:t>176</a:t>
              </a:r>
            </a:p>
          </p:txBody>
        </p:sp>
        <p:sp>
          <p:nvSpPr>
            <p:cNvPr id="95310" name="Text Box 17"/>
            <p:cNvSpPr txBox="1">
              <a:spLocks noChangeArrowheads="1"/>
            </p:cNvSpPr>
            <p:nvPr/>
          </p:nvSpPr>
          <p:spPr bwMode="auto">
            <a:xfrm>
              <a:off x="428" y="2112"/>
              <a:ext cx="724" cy="23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>
                  <a:latin typeface="Courier New" pitchFamily="-96" charset="0"/>
                </a:rPr>
                <a:t>stooges</a:t>
              </a:r>
              <a:endParaRPr lang="en-US" dirty="0">
                <a:latin typeface="Courier New" pitchFamily="-96" charset="0"/>
              </a:endParaRPr>
            </a:p>
          </p:txBody>
        </p:sp>
        <p:sp>
          <p:nvSpPr>
            <p:cNvPr id="95311" name="Oval 18"/>
            <p:cNvSpPr>
              <a:spLocks noChangeArrowheads="1"/>
            </p:cNvSpPr>
            <p:nvPr/>
          </p:nvSpPr>
          <p:spPr bwMode="auto">
            <a:xfrm>
              <a:off x="1200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95312" name="Oval 19"/>
            <p:cNvSpPr>
              <a:spLocks noChangeArrowheads="1"/>
            </p:cNvSpPr>
            <p:nvPr/>
          </p:nvSpPr>
          <p:spPr bwMode="auto">
            <a:xfrm>
              <a:off x="1200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  <p:sp>
          <p:nvSpPr>
            <p:cNvPr id="95313" name="Oval 20"/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eaLnBrk="0" hangingPunct="0"/>
              <a:endParaRPr lang="en-US">
                <a:latin typeface="Calibri" pitchFamily="-96" charset="0"/>
              </a:endParaRPr>
            </a:p>
          </p:txBody>
        </p:sp>
      </p:grpSp>
      <p:sp>
        <p:nvSpPr>
          <p:cNvPr id="315413" name="Text Box 21"/>
          <p:cNvSpPr txBox="1">
            <a:spLocks noChangeArrowheads="1"/>
          </p:cNvSpPr>
          <p:nvPr/>
        </p:nvSpPr>
        <p:spPr bwMode="auto">
          <a:xfrm>
            <a:off x="4367969" y="37338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ourier New" pitchFamily="-96" charset="0"/>
              </a:rPr>
              <a:t>curly</a:t>
            </a:r>
          </a:p>
        </p:txBody>
      </p:sp>
      <p:sp>
        <p:nvSpPr>
          <p:cNvPr id="315433" name="Text Box 41"/>
          <p:cNvSpPr txBox="1">
            <a:spLocks noChangeArrowheads="1"/>
          </p:cNvSpPr>
          <p:nvPr/>
        </p:nvSpPr>
        <p:spPr bwMode="auto">
          <a:xfrm>
            <a:off x="4444169" y="4572000"/>
            <a:ext cx="87395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larry</a:t>
            </a:r>
            <a:endParaRPr lang="en-US" dirty="0">
              <a:latin typeface="Courier New" pitchFamily="-96" charset="0"/>
            </a:endParaRPr>
          </a:p>
        </p:txBody>
      </p:sp>
      <p:sp>
        <p:nvSpPr>
          <p:cNvPr id="315453" name="Text Box 61"/>
          <p:cNvSpPr txBox="1">
            <a:spLocks noChangeArrowheads="1"/>
          </p:cNvSpPr>
          <p:nvPr/>
        </p:nvSpPr>
        <p:spPr bwMode="auto">
          <a:xfrm>
            <a:off x="4643685" y="5272088"/>
            <a:ext cx="59824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 err="1">
                <a:latin typeface="Courier New" pitchFamily="-96" charset="0"/>
              </a:rPr>
              <a:t>moe</a:t>
            </a:r>
            <a:endParaRPr lang="en-US" dirty="0">
              <a:latin typeface="Courier New" pitchFamily="-96" charset="0"/>
            </a:endParaRPr>
          </a:p>
        </p:txBody>
      </p:sp>
      <p:grpSp>
        <p:nvGrpSpPr>
          <p:cNvPr id="84" name="Group 24"/>
          <p:cNvGrpSpPr>
            <a:grpSpLocks/>
          </p:cNvGrpSpPr>
          <p:nvPr/>
        </p:nvGrpSpPr>
        <p:grpSpPr bwMode="auto">
          <a:xfrm>
            <a:off x="5078413" y="4006850"/>
            <a:ext cx="5435600" cy="750888"/>
            <a:chOff x="2412765" y="3429000"/>
            <a:chExt cx="5435835" cy="771209"/>
          </a:xfrm>
        </p:grpSpPr>
        <p:grpSp>
          <p:nvGrpSpPr>
            <p:cNvPr id="95283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98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99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00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01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02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9</a:t>
                </a:r>
              </a:p>
            </p:txBody>
          </p:sp>
        </p:grpSp>
        <p:sp>
          <p:nvSpPr>
            <p:cNvPr id="95284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16</a:t>
              </a:r>
            </a:p>
          </p:txBody>
        </p:sp>
        <p:sp>
          <p:nvSpPr>
            <p:cNvPr id="95285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20</a:t>
              </a:r>
            </a:p>
          </p:txBody>
        </p:sp>
        <p:sp>
          <p:nvSpPr>
            <p:cNvPr id="95286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87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88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24</a:t>
              </a:r>
            </a:p>
          </p:txBody>
        </p:sp>
        <p:sp>
          <p:nvSpPr>
            <p:cNvPr id="95289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90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28</a:t>
              </a:r>
            </a:p>
          </p:txBody>
        </p:sp>
        <p:sp>
          <p:nvSpPr>
            <p:cNvPr id="95291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92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32</a:t>
              </a:r>
            </a:p>
          </p:txBody>
        </p:sp>
        <p:sp>
          <p:nvSpPr>
            <p:cNvPr id="95293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94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>
                  <a:latin typeface="Calibri" pitchFamily="-96" charset="0"/>
                </a:rPr>
                <a:t>36</a:t>
              </a:r>
            </a:p>
          </p:txBody>
        </p:sp>
        <p:sp>
          <p:nvSpPr>
            <p:cNvPr id="95295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3" name="Group 24"/>
          <p:cNvGrpSpPr>
            <a:grpSpLocks/>
          </p:cNvGrpSpPr>
          <p:nvPr/>
        </p:nvGrpSpPr>
        <p:grpSpPr bwMode="auto">
          <a:xfrm>
            <a:off x="5080000" y="4808539"/>
            <a:ext cx="5435600" cy="750887"/>
            <a:chOff x="2412765" y="3429000"/>
            <a:chExt cx="5435835" cy="771209"/>
          </a:xfrm>
        </p:grpSpPr>
        <p:grpSp>
          <p:nvGrpSpPr>
            <p:cNvPr id="95265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17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18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5</a:t>
                </a:r>
              </a:p>
            </p:txBody>
          </p:sp>
          <p:sp>
            <p:nvSpPr>
              <p:cNvPr id="119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20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21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3</a:t>
                </a:r>
              </a:p>
            </p:txBody>
          </p:sp>
        </p:grpSp>
        <p:sp>
          <p:nvSpPr>
            <p:cNvPr id="95266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56</a:t>
              </a:r>
            </a:p>
          </p:txBody>
        </p:sp>
        <p:sp>
          <p:nvSpPr>
            <p:cNvPr id="95267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60</a:t>
              </a:r>
            </a:p>
          </p:txBody>
        </p:sp>
        <p:sp>
          <p:nvSpPr>
            <p:cNvPr id="95268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69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70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64</a:t>
              </a:r>
            </a:p>
          </p:txBody>
        </p:sp>
        <p:sp>
          <p:nvSpPr>
            <p:cNvPr id="95271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72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68</a:t>
              </a:r>
            </a:p>
          </p:txBody>
        </p:sp>
        <p:sp>
          <p:nvSpPr>
            <p:cNvPr id="95273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74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72</a:t>
              </a:r>
            </a:p>
          </p:txBody>
        </p:sp>
        <p:sp>
          <p:nvSpPr>
            <p:cNvPr id="95275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76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76</a:t>
              </a:r>
            </a:p>
          </p:txBody>
        </p:sp>
        <p:sp>
          <p:nvSpPr>
            <p:cNvPr id="95277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2" name="Group 24"/>
          <p:cNvGrpSpPr>
            <a:grpSpLocks/>
          </p:cNvGrpSpPr>
          <p:nvPr/>
        </p:nvGrpSpPr>
        <p:grpSpPr bwMode="auto">
          <a:xfrm>
            <a:off x="5078413" y="5646739"/>
            <a:ext cx="5435600" cy="750887"/>
            <a:chOff x="2412765" y="3429000"/>
            <a:chExt cx="5435835" cy="771209"/>
          </a:xfrm>
        </p:grpSpPr>
        <p:grpSp>
          <p:nvGrpSpPr>
            <p:cNvPr id="95247" name="Group 25"/>
            <p:cNvGrpSpPr>
              <a:grpSpLocks/>
            </p:cNvGrpSpPr>
            <p:nvPr/>
          </p:nvGrpSpPr>
          <p:grpSpPr bwMode="auto">
            <a:xfrm>
              <a:off x="2743200" y="3429000"/>
              <a:ext cx="4572000" cy="228600"/>
              <a:chOff x="1008" y="1968"/>
              <a:chExt cx="2880" cy="144"/>
            </a:xfrm>
          </p:grpSpPr>
          <p:sp>
            <p:nvSpPr>
              <p:cNvPr id="136" name="Rectangle 26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9</a:t>
                </a:r>
              </a:p>
            </p:txBody>
          </p:sp>
          <p:sp>
            <p:nvSpPr>
              <p:cNvPr id="137" name="Rectangle 27"/>
              <p:cNvSpPr>
                <a:spLocks noChangeArrowheads="1"/>
              </p:cNvSpPr>
              <p:nvPr/>
            </p:nvSpPr>
            <p:spPr bwMode="auto">
              <a:xfrm>
                <a:off x="1584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138" name="Rectangle 28"/>
              <p:cNvSpPr>
                <a:spLocks noChangeArrowheads="1"/>
              </p:cNvSpPr>
              <p:nvPr/>
            </p:nvSpPr>
            <p:spPr bwMode="auto">
              <a:xfrm>
                <a:off x="2160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7</a:t>
                </a:r>
              </a:p>
            </p:txBody>
          </p:sp>
          <p:sp>
            <p:nvSpPr>
              <p:cNvPr id="139" name="Rectangle 29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40" name="Rectangle 30"/>
              <p:cNvSpPr>
                <a:spLocks noChangeArrowheads="1"/>
              </p:cNvSpPr>
              <p:nvPr/>
            </p:nvSpPr>
            <p:spPr bwMode="auto">
              <a:xfrm>
                <a:off x="3312" y="1968"/>
                <a:ext cx="576" cy="14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>
                  <a:defRPr/>
                </a:pPr>
                <a:r>
                  <a:rPr lang="en-US" dirty="0">
                    <a:latin typeface="Calibri" pitchFamily="34" charset="0"/>
                  </a:rPr>
                  <a:t>0</a:t>
                </a:r>
              </a:p>
            </p:txBody>
          </p:sp>
        </p:grpSp>
        <p:sp>
          <p:nvSpPr>
            <p:cNvPr id="95248" name="Text Box 32"/>
            <p:cNvSpPr txBox="1">
              <a:spLocks noChangeArrowheads="1"/>
            </p:cNvSpPr>
            <p:nvPr/>
          </p:nvSpPr>
          <p:spPr bwMode="auto">
            <a:xfrm>
              <a:off x="2412765" y="3810528"/>
              <a:ext cx="668366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90</a:t>
              </a:r>
            </a:p>
          </p:txBody>
        </p:sp>
        <p:sp>
          <p:nvSpPr>
            <p:cNvPr id="95249" name="Text Box 33"/>
            <p:cNvSpPr txBox="1">
              <a:spLocks noChangeArrowheads="1"/>
            </p:cNvSpPr>
            <p:nvPr/>
          </p:nvSpPr>
          <p:spPr bwMode="auto">
            <a:xfrm>
              <a:off x="3182736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94</a:t>
              </a:r>
            </a:p>
          </p:txBody>
        </p:sp>
        <p:sp>
          <p:nvSpPr>
            <p:cNvPr id="95250" name="Line 34"/>
            <p:cNvSpPr>
              <a:spLocks noChangeShapeType="1"/>
            </p:cNvSpPr>
            <p:nvPr/>
          </p:nvSpPr>
          <p:spPr bwMode="auto">
            <a:xfrm flipV="1">
              <a:off x="2743200" y="3643313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1" name="Line 35"/>
            <p:cNvSpPr>
              <a:spLocks noChangeShapeType="1"/>
            </p:cNvSpPr>
            <p:nvPr/>
          </p:nvSpPr>
          <p:spPr bwMode="auto">
            <a:xfrm flipV="1">
              <a:off x="36576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2" name="Text Box 36"/>
            <p:cNvSpPr txBox="1">
              <a:spLocks noChangeArrowheads="1"/>
            </p:cNvSpPr>
            <p:nvPr/>
          </p:nvSpPr>
          <p:spPr bwMode="auto">
            <a:xfrm>
              <a:off x="4097175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98</a:t>
              </a:r>
            </a:p>
          </p:txBody>
        </p:sp>
        <p:sp>
          <p:nvSpPr>
            <p:cNvPr id="95253" name="Line 37"/>
            <p:cNvSpPr>
              <a:spLocks noChangeShapeType="1"/>
            </p:cNvSpPr>
            <p:nvPr/>
          </p:nvSpPr>
          <p:spPr bwMode="auto">
            <a:xfrm flipV="1">
              <a:off x="45720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4" name="Text Box 38"/>
            <p:cNvSpPr txBox="1">
              <a:spLocks noChangeArrowheads="1"/>
            </p:cNvSpPr>
            <p:nvPr/>
          </p:nvSpPr>
          <p:spPr bwMode="auto">
            <a:xfrm>
              <a:off x="5029078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102</a:t>
              </a:r>
            </a:p>
          </p:txBody>
        </p:sp>
        <p:sp>
          <p:nvSpPr>
            <p:cNvPr id="95255" name="Line 39"/>
            <p:cNvSpPr>
              <a:spLocks noChangeShapeType="1"/>
            </p:cNvSpPr>
            <p:nvPr/>
          </p:nvSpPr>
          <p:spPr bwMode="auto">
            <a:xfrm flipV="1">
              <a:off x="54864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6" name="Text Box 40"/>
            <p:cNvSpPr txBox="1">
              <a:spLocks noChangeArrowheads="1"/>
            </p:cNvSpPr>
            <p:nvPr/>
          </p:nvSpPr>
          <p:spPr bwMode="auto">
            <a:xfrm>
              <a:off x="5943518" y="3823572"/>
              <a:ext cx="990642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106</a:t>
              </a:r>
            </a:p>
          </p:txBody>
        </p:sp>
        <p:sp>
          <p:nvSpPr>
            <p:cNvPr id="95257" name="Line 41"/>
            <p:cNvSpPr>
              <a:spLocks noChangeShapeType="1"/>
            </p:cNvSpPr>
            <p:nvPr/>
          </p:nvSpPr>
          <p:spPr bwMode="auto">
            <a:xfrm flipV="1">
              <a:off x="64008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258" name="Text Box 42"/>
            <p:cNvSpPr txBox="1">
              <a:spLocks noChangeArrowheads="1"/>
            </p:cNvSpPr>
            <p:nvPr/>
          </p:nvSpPr>
          <p:spPr bwMode="auto">
            <a:xfrm>
              <a:off x="6857957" y="3823572"/>
              <a:ext cx="990643" cy="3766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dirty="0">
                  <a:latin typeface="Calibri" pitchFamily="-96" charset="0"/>
                </a:rPr>
                <a:t>110</a:t>
              </a:r>
            </a:p>
          </p:txBody>
        </p:sp>
        <p:sp>
          <p:nvSpPr>
            <p:cNvPr id="95259" name="Line 43"/>
            <p:cNvSpPr>
              <a:spLocks noChangeShapeType="1"/>
            </p:cNvSpPr>
            <p:nvPr/>
          </p:nvSpPr>
          <p:spPr bwMode="auto">
            <a:xfrm flipV="1">
              <a:off x="7315200" y="3657600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2" name="Freeform 141"/>
          <p:cNvSpPr>
            <a:spLocks noChangeArrowheads="1"/>
          </p:cNvSpPr>
          <p:nvPr/>
        </p:nvSpPr>
        <p:spPr bwMode="auto">
          <a:xfrm>
            <a:off x="3576638" y="4159250"/>
            <a:ext cx="1693862" cy="1022350"/>
          </a:xfrm>
          <a:custGeom>
            <a:avLst/>
            <a:gdLst>
              <a:gd name="T0" fmla="*/ 0 w 1694329"/>
              <a:gd name="T1" fmla="*/ 1021976 h 1021976"/>
              <a:gd name="T2" fmla="*/ 654423 w 1694329"/>
              <a:gd name="T3" fmla="*/ 340658 h 1021976"/>
              <a:gd name="T4" fmla="*/ 1694329 w 1694329"/>
              <a:gd name="T5" fmla="*/ 0 h 1021976"/>
              <a:gd name="T6" fmla="*/ 0 60000 65536"/>
              <a:gd name="T7" fmla="*/ 0 60000 65536"/>
              <a:gd name="T8" fmla="*/ 0 60000 65536"/>
              <a:gd name="T9" fmla="*/ 0 w 1694329"/>
              <a:gd name="T10" fmla="*/ 0 h 1021976"/>
              <a:gd name="T11" fmla="*/ 1694329 w 1694329"/>
              <a:gd name="T12" fmla="*/ 1021976 h 10219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94329" h="1021976">
                <a:moveTo>
                  <a:pt x="0" y="1021976"/>
                </a:moveTo>
                <a:cubicBezTo>
                  <a:pt x="186017" y="766481"/>
                  <a:pt x="372035" y="510987"/>
                  <a:pt x="654423" y="340658"/>
                </a:cubicBezTo>
                <a:cubicBezTo>
                  <a:pt x="936811" y="170329"/>
                  <a:pt x="1315570" y="85164"/>
                  <a:pt x="1694329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43" name="Freeform 142"/>
          <p:cNvSpPr>
            <a:spLocks noChangeArrowheads="1"/>
          </p:cNvSpPr>
          <p:nvPr/>
        </p:nvSpPr>
        <p:spPr bwMode="auto">
          <a:xfrm>
            <a:off x="3594100" y="4787900"/>
            <a:ext cx="1703388" cy="330200"/>
          </a:xfrm>
          <a:custGeom>
            <a:avLst/>
            <a:gdLst>
              <a:gd name="T0" fmla="*/ 0 w 1703294"/>
              <a:gd name="T1" fmla="*/ 0 h 331694"/>
              <a:gd name="T2" fmla="*/ 905435 w 1703294"/>
              <a:gd name="T3" fmla="*/ 304800 h 331694"/>
              <a:gd name="T4" fmla="*/ 1703294 w 1703294"/>
              <a:gd name="T5" fmla="*/ 161365 h 331694"/>
              <a:gd name="T6" fmla="*/ 0 60000 65536"/>
              <a:gd name="T7" fmla="*/ 0 60000 65536"/>
              <a:gd name="T8" fmla="*/ 0 60000 65536"/>
              <a:gd name="T9" fmla="*/ 0 w 1703294"/>
              <a:gd name="T10" fmla="*/ 0 h 331694"/>
              <a:gd name="T11" fmla="*/ 1703294 w 1703294"/>
              <a:gd name="T12" fmla="*/ 331694 h 3316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03294" h="331694">
                <a:moveTo>
                  <a:pt x="0" y="0"/>
                </a:moveTo>
                <a:cubicBezTo>
                  <a:pt x="310776" y="138953"/>
                  <a:pt x="621553" y="277906"/>
                  <a:pt x="905435" y="304800"/>
                </a:cubicBezTo>
                <a:cubicBezTo>
                  <a:pt x="1189317" y="331694"/>
                  <a:pt x="1446305" y="246529"/>
                  <a:pt x="1703294" y="161365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44" name="Freeform 143"/>
          <p:cNvSpPr>
            <a:spLocks noChangeArrowheads="1"/>
          </p:cNvSpPr>
          <p:nvPr/>
        </p:nvSpPr>
        <p:spPr bwMode="auto">
          <a:xfrm>
            <a:off x="3576638" y="5557838"/>
            <a:ext cx="1739900" cy="385762"/>
          </a:xfrm>
          <a:custGeom>
            <a:avLst/>
            <a:gdLst>
              <a:gd name="T0" fmla="*/ 0 w 1739153"/>
              <a:gd name="T1" fmla="*/ 0 h 385482"/>
              <a:gd name="T2" fmla="*/ 699247 w 1739153"/>
              <a:gd name="T3" fmla="*/ 349623 h 385482"/>
              <a:gd name="T4" fmla="*/ 1739153 w 1739153"/>
              <a:gd name="T5" fmla="*/ 215153 h 385482"/>
              <a:gd name="T6" fmla="*/ 0 60000 65536"/>
              <a:gd name="T7" fmla="*/ 0 60000 65536"/>
              <a:gd name="T8" fmla="*/ 0 60000 65536"/>
              <a:gd name="T9" fmla="*/ 0 w 1739153"/>
              <a:gd name="T10" fmla="*/ 0 h 385482"/>
              <a:gd name="T11" fmla="*/ 1739153 w 1739153"/>
              <a:gd name="T12" fmla="*/ 385482 h 38548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39153" h="385482">
                <a:moveTo>
                  <a:pt x="0" y="0"/>
                </a:moveTo>
                <a:cubicBezTo>
                  <a:pt x="204694" y="156882"/>
                  <a:pt x="409388" y="313764"/>
                  <a:pt x="699247" y="349623"/>
                </a:cubicBezTo>
                <a:cubicBezTo>
                  <a:pt x="989106" y="385482"/>
                  <a:pt x="1364129" y="300317"/>
                  <a:pt x="1739153" y="215153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83" name="Right Brace 82"/>
          <p:cNvSpPr/>
          <p:nvPr/>
        </p:nvSpPr>
        <p:spPr bwMode="auto">
          <a:xfrm rot="5400000">
            <a:off x="3323534" y="5624771"/>
            <a:ext cx="216099" cy="909232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2971800" y="6159044"/>
            <a:ext cx="115432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8 bytes</a:t>
            </a:r>
          </a:p>
        </p:txBody>
      </p:sp>
      <p:sp>
        <p:nvSpPr>
          <p:cNvPr id="86" name="Right Brace 85"/>
          <p:cNvSpPr/>
          <p:nvPr/>
        </p:nvSpPr>
        <p:spPr bwMode="auto">
          <a:xfrm rot="16200000">
            <a:off x="5779167" y="3341756"/>
            <a:ext cx="216100" cy="910982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 Box 9"/>
          <p:cNvSpPr txBox="1">
            <a:spLocks noChangeArrowheads="1"/>
          </p:cNvSpPr>
          <p:nvPr/>
        </p:nvSpPr>
        <p:spPr bwMode="auto">
          <a:xfrm>
            <a:off x="5168874" y="3319864"/>
            <a:ext cx="1154320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4 bytes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5919890-5716-1446-8591-B6911828FBB0}"/>
              </a:ext>
            </a:extLst>
          </p:cNvPr>
          <p:cNvSpPr/>
          <p:nvPr/>
        </p:nvSpPr>
        <p:spPr>
          <a:xfrm>
            <a:off x="847288" y="2804669"/>
            <a:ext cx="37918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QUIZ: What is the address of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stooges[2][4]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BDEC131-58EA-EF48-BB10-4F390731C5E3}"/>
              </a:ext>
            </a:extLst>
          </p:cNvPr>
          <p:cNvSpPr/>
          <p:nvPr/>
        </p:nvSpPr>
        <p:spPr>
          <a:xfrm>
            <a:off x="3812449" y="3167829"/>
            <a:ext cx="737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106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86356-8AC2-497D-ACC0-7D3543E15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5" y="685800"/>
            <a:ext cx="10972798" cy="5486400"/>
          </a:xfrm>
        </p:spPr>
        <p:txBody>
          <a:bodyPr>
            <a:normAutofit/>
          </a:bodyPr>
          <a:lstStyle/>
          <a:p>
            <a:r>
              <a:rPr lang="en-US" b="1" dirty="0"/>
              <a:t>Pointers</a:t>
            </a:r>
          </a:p>
          <a:p>
            <a:pPr lvl="1"/>
            <a:endParaRPr lang="en-US" dirty="0"/>
          </a:p>
          <a:p>
            <a:r>
              <a:rPr lang="en-US" dirty="0"/>
              <a:t>One-dimensional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Multi-level Arrays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7457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Multi-Level </a:t>
            </a:r>
            <a:r>
              <a:rPr lang="en-US" dirty="0">
                <a:latin typeface="Calibri" pitchFamily="-96" charset="0"/>
              </a:rPr>
              <a:t>Array Element Access</a:t>
            </a:r>
          </a:p>
        </p:txBody>
      </p:sp>
      <p:sp>
        <p:nvSpPr>
          <p:cNvPr id="99332" name="Rectangle 5"/>
          <p:cNvSpPr>
            <a:spLocks noChangeArrowheads="1"/>
          </p:cNvSpPr>
          <p:nvPr/>
        </p:nvSpPr>
        <p:spPr bwMode="auto">
          <a:xfrm>
            <a:off x="739551" y="847317"/>
            <a:ext cx="4607849" cy="119776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ourier New" pitchFamily="-96" charset="0"/>
              </a:rPr>
              <a:t>int </a:t>
            </a:r>
            <a:r>
              <a:rPr lang="en-US" dirty="0" err="1">
                <a:latin typeface="Courier New" pitchFamily="-96" charset="0"/>
              </a:rPr>
              <a:t>get_stooge_digit</a:t>
            </a:r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>
                <a:latin typeface="Courier New" pitchFamily="-96" charset="0"/>
              </a:rPr>
              <a:t>  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digit){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stooges[index][digit];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0720FF-8027-41E2-BBD8-C40B4FF16BB4}"/>
              </a:ext>
            </a:extLst>
          </p:cNvPr>
          <p:cNvGrpSpPr/>
          <p:nvPr/>
        </p:nvGrpSpPr>
        <p:grpSpPr>
          <a:xfrm>
            <a:off x="2002667" y="4223021"/>
            <a:ext cx="7773381" cy="2403047"/>
            <a:chOff x="1576680" y="4057649"/>
            <a:chExt cx="8616949" cy="2663826"/>
          </a:xfrm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1576680" y="4497389"/>
              <a:ext cx="1987549" cy="1547813"/>
              <a:chOff x="188" y="2101"/>
              <a:chExt cx="1252" cy="975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dirty="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Text Box 10"/>
              <p:cNvSpPr txBox="1">
                <a:spLocks noChangeArrowheads="1"/>
              </p:cNvSpPr>
              <p:nvPr/>
            </p:nvSpPr>
            <p:spPr bwMode="auto">
              <a:xfrm>
                <a:off x="201" y="2363"/>
                <a:ext cx="375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dirty="0">
                    <a:latin typeface="Courier New" pitchFamily="-96" charset="0"/>
                  </a:rPr>
                  <a:t>90</a:t>
                </a:r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Text Box 15"/>
              <p:cNvSpPr txBox="1">
                <a:spLocks noChangeArrowheads="1"/>
              </p:cNvSpPr>
              <p:nvPr/>
            </p:nvSpPr>
            <p:spPr bwMode="auto">
              <a:xfrm>
                <a:off x="188" y="2612"/>
                <a:ext cx="378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189" y="2843"/>
                <a:ext cx="377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auto">
              <a:xfrm>
                <a:off x="491" y="2101"/>
                <a:ext cx="724" cy="23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dirty="0">
                    <a:latin typeface="Courier New" pitchFamily="-96" charset="0"/>
                  </a:rPr>
                  <a:t>stooges</a:t>
                </a:r>
              </a:p>
            </p:txBody>
          </p:sp>
          <p:sp>
            <p:nvSpPr>
              <p:cNvPr id="19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20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  <p:sp>
            <p:nvSpPr>
              <p:cNvPr id="21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>
                  <a:latin typeface="Calibri" pitchFamily="-96" charset="0"/>
                </a:endParaRPr>
              </a:p>
            </p:txBody>
          </p:sp>
        </p:grpSp>
        <p:sp>
          <p:nvSpPr>
            <p:cNvPr id="22" name="Text Box 41"/>
            <p:cNvSpPr txBox="1">
              <a:spLocks noChangeArrowheads="1"/>
            </p:cNvSpPr>
            <p:nvPr/>
          </p:nvSpPr>
          <p:spPr bwMode="auto">
            <a:xfrm>
              <a:off x="4122198" y="4895849"/>
              <a:ext cx="873957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dirty="0">
                  <a:latin typeface="Courier New" pitchFamily="-96" charset="0"/>
                </a:rPr>
                <a:t>curly</a:t>
              </a:r>
            </a:p>
          </p:txBody>
        </p:sp>
        <p:sp>
          <p:nvSpPr>
            <p:cNvPr id="23" name="Text Box 61"/>
            <p:cNvSpPr txBox="1">
              <a:spLocks noChangeArrowheads="1"/>
            </p:cNvSpPr>
            <p:nvPr/>
          </p:nvSpPr>
          <p:spPr bwMode="auto">
            <a:xfrm>
              <a:off x="4321714" y="5595937"/>
              <a:ext cx="598241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dirty="0" err="1">
                  <a:latin typeface="Courier New" pitchFamily="-96" charset="0"/>
                </a:rPr>
                <a:t>moe</a:t>
              </a:r>
              <a:endParaRPr lang="en-US" dirty="0">
                <a:latin typeface="Courier New" pitchFamily="-96" charset="0"/>
              </a:endParaRPr>
            </a:p>
          </p:txBody>
        </p:sp>
        <p:grpSp>
          <p:nvGrpSpPr>
            <p:cNvPr id="24" name="Group 24"/>
            <p:cNvGrpSpPr>
              <a:grpSpLocks/>
            </p:cNvGrpSpPr>
            <p:nvPr/>
          </p:nvGrpSpPr>
          <p:grpSpPr bwMode="auto">
            <a:xfrm>
              <a:off x="4756442" y="4330699"/>
              <a:ext cx="5435600" cy="750888"/>
              <a:chOff x="2412765" y="3429000"/>
              <a:chExt cx="5435835" cy="771209"/>
            </a:xfrm>
          </p:grpSpPr>
          <p:grpSp>
            <p:nvGrpSpPr>
              <p:cNvPr id="25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38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39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5</a:t>
                  </a:r>
                </a:p>
              </p:txBody>
            </p:sp>
            <p:sp>
              <p:nvSpPr>
                <p:cNvPr id="40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41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42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3</a:t>
                  </a:r>
                </a:p>
              </p:txBody>
            </p:sp>
          </p:grpSp>
          <p:sp>
            <p:nvSpPr>
              <p:cNvPr id="26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27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28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31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33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35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37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3" name="Group 24"/>
            <p:cNvGrpSpPr>
              <a:grpSpLocks/>
            </p:cNvGrpSpPr>
            <p:nvPr/>
          </p:nvGrpSpPr>
          <p:grpSpPr bwMode="auto">
            <a:xfrm>
              <a:off x="4758029" y="5132388"/>
              <a:ext cx="5435600" cy="750887"/>
              <a:chOff x="2412765" y="3429000"/>
              <a:chExt cx="5435835" cy="771209"/>
            </a:xfrm>
          </p:grpSpPr>
          <p:grpSp>
            <p:nvGrpSpPr>
              <p:cNvPr id="44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57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58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59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60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61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9</a:t>
                  </a:r>
                </a:p>
              </p:txBody>
            </p:sp>
          </p:grpSp>
          <p:sp>
            <p:nvSpPr>
              <p:cNvPr id="45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46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47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52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54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56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2" name="Group 24"/>
            <p:cNvGrpSpPr>
              <a:grpSpLocks/>
            </p:cNvGrpSpPr>
            <p:nvPr/>
          </p:nvGrpSpPr>
          <p:grpSpPr bwMode="auto">
            <a:xfrm>
              <a:off x="4756442" y="5970588"/>
              <a:ext cx="5435600" cy="750887"/>
              <a:chOff x="2412765" y="3429000"/>
              <a:chExt cx="5435835" cy="771209"/>
            </a:xfrm>
          </p:grpSpPr>
          <p:grpSp>
            <p:nvGrpSpPr>
              <p:cNvPr id="63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76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9</a:t>
                  </a:r>
                </a:p>
              </p:txBody>
            </p:sp>
            <p:sp>
              <p:nvSpPr>
                <p:cNvPr id="77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4</a:t>
                  </a:r>
                </a:p>
              </p:txBody>
            </p:sp>
            <p:sp>
              <p:nvSpPr>
                <p:cNvPr id="78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7</a:t>
                  </a:r>
                </a:p>
              </p:txBody>
            </p:sp>
            <p:sp>
              <p:nvSpPr>
                <p:cNvPr id="79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80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dirty="0">
                      <a:latin typeface="Calibri" pitchFamily="34" charset="0"/>
                    </a:rPr>
                    <a:t>0</a:t>
                  </a:r>
                </a:p>
              </p:txBody>
            </p:sp>
          </p:grpSp>
          <p:sp>
            <p:nvSpPr>
              <p:cNvPr id="64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90</a:t>
                </a:r>
              </a:p>
            </p:txBody>
          </p:sp>
          <p:sp>
            <p:nvSpPr>
              <p:cNvPr id="65" name="Text Box 33"/>
              <p:cNvSpPr txBox="1">
                <a:spLocks noChangeArrowheads="1"/>
              </p:cNvSpPr>
              <p:nvPr/>
            </p:nvSpPr>
            <p:spPr bwMode="auto">
              <a:xfrm>
                <a:off x="3182736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94</a:t>
                </a:r>
              </a:p>
            </p:txBody>
          </p:sp>
          <p:sp>
            <p:nvSpPr>
              <p:cNvPr id="66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Text Box 36"/>
              <p:cNvSpPr txBox="1">
                <a:spLocks noChangeArrowheads="1"/>
              </p:cNvSpPr>
              <p:nvPr/>
            </p:nvSpPr>
            <p:spPr bwMode="auto">
              <a:xfrm>
                <a:off x="4097175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98</a:t>
                </a:r>
              </a:p>
            </p:txBody>
          </p:sp>
          <p:sp>
            <p:nvSpPr>
              <p:cNvPr id="69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Text Box 38"/>
              <p:cNvSpPr txBox="1">
                <a:spLocks noChangeArrowheads="1"/>
              </p:cNvSpPr>
              <p:nvPr/>
            </p:nvSpPr>
            <p:spPr bwMode="auto">
              <a:xfrm>
                <a:off x="5029078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102</a:t>
                </a:r>
              </a:p>
            </p:txBody>
          </p:sp>
          <p:sp>
            <p:nvSpPr>
              <p:cNvPr id="71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Text Box 40"/>
              <p:cNvSpPr txBox="1">
                <a:spLocks noChangeArrowheads="1"/>
              </p:cNvSpPr>
              <p:nvPr/>
            </p:nvSpPr>
            <p:spPr bwMode="auto">
              <a:xfrm>
                <a:off x="5943518" y="3823572"/>
                <a:ext cx="990642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106</a:t>
                </a:r>
              </a:p>
            </p:txBody>
          </p:sp>
          <p:sp>
            <p:nvSpPr>
              <p:cNvPr id="73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Text Box 42"/>
              <p:cNvSpPr txBox="1">
                <a:spLocks noChangeArrowheads="1"/>
              </p:cNvSpPr>
              <p:nvPr/>
            </p:nvSpPr>
            <p:spPr bwMode="auto">
              <a:xfrm>
                <a:off x="6857957" y="3823572"/>
                <a:ext cx="990643" cy="37663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dirty="0">
                    <a:latin typeface="Calibri" pitchFamily="-96" charset="0"/>
                  </a:rPr>
                  <a:t>110</a:t>
                </a:r>
              </a:p>
            </p:txBody>
          </p:sp>
          <p:sp>
            <p:nvSpPr>
              <p:cNvPr id="75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1" name="Freeform 80"/>
            <p:cNvSpPr>
              <a:spLocks noChangeArrowheads="1"/>
            </p:cNvSpPr>
            <p:nvPr/>
          </p:nvSpPr>
          <p:spPr bwMode="auto">
            <a:xfrm>
              <a:off x="3254667" y="4483099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82" name="Freeform 81"/>
            <p:cNvSpPr>
              <a:spLocks noChangeArrowheads="1"/>
            </p:cNvSpPr>
            <p:nvPr/>
          </p:nvSpPr>
          <p:spPr bwMode="auto">
            <a:xfrm>
              <a:off x="3272129" y="5111749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83" name="Freeform 82"/>
            <p:cNvSpPr>
              <a:spLocks noChangeArrowheads="1"/>
            </p:cNvSpPr>
            <p:nvPr/>
          </p:nvSpPr>
          <p:spPr bwMode="auto">
            <a:xfrm>
              <a:off x="3254667" y="5881687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85" name="Text Box 21"/>
            <p:cNvSpPr txBox="1">
              <a:spLocks noChangeArrowheads="1"/>
            </p:cNvSpPr>
            <p:nvPr/>
          </p:nvSpPr>
          <p:spPr bwMode="auto">
            <a:xfrm>
              <a:off x="4045998" y="4057649"/>
              <a:ext cx="873957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dirty="0" err="1">
                  <a:latin typeface="Courier New" pitchFamily="-96" charset="0"/>
                </a:rPr>
                <a:t>larry</a:t>
              </a:r>
              <a:endParaRPr lang="en-US" dirty="0">
                <a:latin typeface="Courier New" pitchFamily="-96" charset="0"/>
              </a:endParaRPr>
            </a:p>
          </p:txBody>
        </p:sp>
      </p:grpSp>
      <p:sp>
        <p:nvSpPr>
          <p:cNvPr id="86" name="Rectangle 4"/>
          <p:cNvSpPr>
            <a:spLocks noChangeArrowheads="1"/>
          </p:cNvSpPr>
          <p:nvPr/>
        </p:nvSpPr>
        <p:spPr bwMode="auto">
          <a:xfrm>
            <a:off x="739553" y="2431492"/>
            <a:ext cx="9144000" cy="11977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salq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    $2, %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rsi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                # 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addq</a:t>
            </a:r>
            <a:r>
              <a:rPr lang="en-US" dirty="0"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stooges(,%rdi,8)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%</a:t>
            </a:r>
            <a:r>
              <a:rPr lang="en-US" dirty="0" err="1">
                <a:solidFill>
                  <a:srgbClr val="0070C0"/>
                </a:solidFill>
                <a:latin typeface="Courier New" pitchFamily="49" charset="0"/>
              </a:rPr>
              <a:t>rsi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</a:rPr>
              <a:t>#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p = stooges[8*index] + </a:t>
            </a:r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4*digit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movl</a:t>
            </a:r>
            <a:r>
              <a:rPr lang="en-US" dirty="0">
                <a:latin typeface="Courier New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(%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</a:rPr>
              <a:t>rsi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%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</a:rPr>
              <a:t>eax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</a:rPr>
              <a:t>            # return *p</a:t>
            </a:r>
          </a:p>
          <a:p>
            <a:pPr eaLnBrk="0" hangingPunct="0">
              <a:tabLst>
                <a:tab pos="342900" algn="l"/>
                <a:tab pos="1201738" algn="l"/>
                <a:tab pos="3657600" algn="l"/>
              </a:tabLst>
              <a:defRPr/>
            </a:pPr>
            <a:r>
              <a:rPr lang="en-US" dirty="0">
                <a:latin typeface="Courier New" pitchFamily="49" charset="0"/>
              </a:rPr>
              <a:t> ret	</a:t>
            </a:r>
          </a:p>
        </p:txBody>
      </p:sp>
      <p:sp>
        <p:nvSpPr>
          <p:cNvPr id="2" name="Rectangle 1"/>
          <p:cNvSpPr/>
          <p:nvPr/>
        </p:nvSpPr>
        <p:spPr>
          <a:xfrm>
            <a:off x="632048" y="3655628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libri" pitchFamily="-96" charset="0"/>
              </a:rPr>
              <a:t>Element access  </a:t>
            </a:r>
            <a:r>
              <a:rPr lang="en-US" sz="2400" dirty="0">
                <a:solidFill>
                  <a:srgbClr val="7030A0"/>
                </a:solidFill>
                <a:latin typeface="Courier New" pitchFamily="-96" charset="0"/>
              </a:rPr>
              <a:t>Mem[</a:t>
            </a:r>
            <a:r>
              <a:rPr lang="en-US" sz="2400" dirty="0">
                <a:solidFill>
                  <a:srgbClr val="FF0000"/>
                </a:solidFill>
                <a:latin typeface="Courier New" pitchFamily="-96" charset="0"/>
              </a:rPr>
              <a:t>Mem[stooges+8*index]</a:t>
            </a:r>
            <a:r>
              <a:rPr lang="en-US" sz="2400" dirty="0">
                <a:latin typeface="Courier New" pitchFamily="-96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ourier New" pitchFamily="-96" charset="0"/>
              </a:rPr>
              <a:t>+</a:t>
            </a:r>
            <a:r>
              <a:rPr lang="en-US" sz="2400" dirty="0">
                <a:latin typeface="Courier New" pitchFamily="-96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urier New" pitchFamily="-96" charset="0"/>
              </a:rPr>
              <a:t>4*digit</a:t>
            </a:r>
            <a:r>
              <a:rPr lang="en-US" sz="2400" dirty="0">
                <a:solidFill>
                  <a:srgbClr val="7030A0"/>
                </a:solidFill>
                <a:latin typeface="Courier New" pitchFamily="-96" charset="0"/>
              </a:rPr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4E38E-28C6-4249-B770-E907FA7B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88" name="Content Placeholder 2">
            <a:extLst>
              <a:ext uri="{FF2B5EF4-FFF2-40B4-BE49-F238E27FC236}">
                <a16:creationId xmlns:a16="http://schemas.microsoft.com/office/drawing/2014/main" id="{5DC9B694-4FD0-4162-9FCF-08CD4411FA88}"/>
              </a:ext>
            </a:extLst>
          </p:cNvPr>
          <p:cNvSpPr txBox="1">
            <a:spLocks/>
          </p:cNvSpPr>
          <p:nvPr/>
        </p:nvSpPr>
        <p:spPr>
          <a:xfrm>
            <a:off x="5565706" y="820040"/>
            <a:ext cx="6014688" cy="14747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" pitchFamily="-96" charset="0"/>
              </a:rPr>
              <a:t>Must do two memory reads</a:t>
            </a:r>
          </a:p>
          <a:p>
            <a:pPr lvl="1"/>
            <a:r>
              <a:rPr lang="en-US" dirty="0">
                <a:latin typeface="Calibri" pitchFamily="-96" charset="0"/>
              </a:rPr>
              <a:t>First get pointer to row array</a:t>
            </a:r>
          </a:p>
          <a:p>
            <a:pPr lvl="1"/>
            <a:r>
              <a:rPr lang="en-US" dirty="0">
                <a:latin typeface="Calibri" pitchFamily="-96" charset="0"/>
              </a:rPr>
              <a:t>Then access element within array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libri" pitchFamily="-96" charset="0"/>
              </a:rPr>
              <a:t>Nested vs. Multi-Level </a:t>
            </a:r>
            <a:r>
              <a:rPr lang="en-US" dirty="0">
                <a:latin typeface="Calibri" pitchFamily="-96" charset="0"/>
              </a:rPr>
              <a:t>Array Element Accesses</a:t>
            </a:r>
          </a:p>
        </p:txBody>
      </p:sp>
      <p:sp>
        <p:nvSpPr>
          <p:cNvPr id="101380" name="TextBox 11"/>
          <p:cNvSpPr txBox="1">
            <a:spLocks noChangeArrowheads="1"/>
          </p:cNvSpPr>
          <p:nvPr/>
        </p:nvSpPr>
        <p:spPr bwMode="auto">
          <a:xfrm>
            <a:off x="607595" y="961969"/>
            <a:ext cx="13776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Nested array</a:t>
            </a:r>
          </a:p>
        </p:txBody>
      </p:sp>
      <p:sp>
        <p:nvSpPr>
          <p:cNvPr id="101381" name="TextBox 12"/>
          <p:cNvSpPr txBox="1">
            <a:spLocks noChangeArrowheads="1"/>
          </p:cNvSpPr>
          <p:nvPr/>
        </p:nvSpPr>
        <p:spPr bwMode="auto">
          <a:xfrm>
            <a:off x="5477115" y="896234"/>
            <a:ext cx="17239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Multi-level array</a:t>
            </a:r>
          </a:p>
        </p:txBody>
      </p:sp>
      <p:pic>
        <p:nvPicPr>
          <p:cNvPr id="101382" name="Picture 2" descr="C:\Documents and Settings\pueschel\My Documents\teaching\18-243-CMUspring09\08-05Feb09\multi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999" y="1428693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4" name="TextBox 15"/>
          <p:cNvSpPr txBox="1">
            <a:spLocks noChangeArrowheads="1"/>
          </p:cNvSpPr>
          <p:nvPr/>
        </p:nvSpPr>
        <p:spPr bwMode="auto">
          <a:xfrm>
            <a:off x="717104" y="4819799"/>
            <a:ext cx="105730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2400" dirty="0"/>
              <a:t>Accesses look similar in C, but address computations are very different: </a:t>
            </a:r>
          </a:p>
        </p:txBody>
      </p:sp>
      <p:sp>
        <p:nvSpPr>
          <p:cNvPr id="101385" name="Rectangle 16"/>
          <p:cNvSpPr>
            <a:spLocks noChangeArrowheads="1"/>
          </p:cNvSpPr>
          <p:nvPr/>
        </p:nvSpPr>
        <p:spPr bwMode="auto">
          <a:xfrm>
            <a:off x="717104" y="5323776"/>
            <a:ext cx="4451351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 err="1">
                <a:latin typeface="Courier New" pitchFamily="-96" charset="0"/>
              </a:rPr>
              <a:t>ord</a:t>
            </a:r>
            <a:r>
              <a:rPr lang="en-US" sz="2000" dirty="0">
                <a:latin typeface="Courier New" pitchFamily="-96" charset="0"/>
              </a:rPr>
              <a:t> </a:t>
            </a:r>
            <a:r>
              <a:rPr lang="en-US" sz="2000" dirty="0">
                <a:latin typeface="Calibri"/>
                <a:cs typeface="Calibri"/>
              </a:rPr>
              <a:t>is of type </a:t>
            </a:r>
            <a:r>
              <a:rPr lang="en-US" sz="2000" dirty="0">
                <a:latin typeface="Courier New" pitchFamily="-96" charset="0"/>
              </a:rPr>
              <a:t>int*</a:t>
            </a:r>
            <a:br>
              <a:rPr lang="en-US" sz="2000" dirty="0">
                <a:latin typeface="Courier New" pitchFamily="-96" charset="0"/>
              </a:rPr>
            </a:br>
            <a:endParaRPr lang="en-US" sz="2000" dirty="0">
              <a:latin typeface="Courier New" pitchFamily="-96" charset="0"/>
            </a:endParaRPr>
          </a:p>
          <a:p>
            <a:pPr eaLnBrk="0" hangingPunct="0">
              <a:buFont typeface="Wingdings" pitchFamily="-96" charset="2"/>
              <a:buNone/>
            </a:pPr>
            <a:r>
              <a:rPr lang="en-US" b="1" dirty="0">
                <a:latin typeface="Courier New" pitchFamily="-96" charset="0"/>
              </a:rPr>
              <a:t>Mem[</a:t>
            </a:r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+(20*index)+(4*digit)]</a:t>
            </a:r>
          </a:p>
        </p:txBody>
      </p:sp>
      <p:sp>
        <p:nvSpPr>
          <p:cNvPr id="101386" name="Rectangle 17"/>
          <p:cNvSpPr>
            <a:spLocks noChangeArrowheads="1"/>
          </p:cNvSpPr>
          <p:nvPr/>
        </p:nvSpPr>
        <p:spPr bwMode="auto">
          <a:xfrm>
            <a:off x="5173199" y="5326009"/>
            <a:ext cx="5939144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sz="2000" dirty="0">
                <a:latin typeface="Courier New" pitchFamily="-96" charset="0"/>
              </a:rPr>
              <a:t>stooges </a:t>
            </a:r>
            <a:r>
              <a:rPr lang="en-US" sz="2000" dirty="0">
                <a:latin typeface="Calibri"/>
                <a:cs typeface="Calibri"/>
              </a:rPr>
              <a:t>is of type </a:t>
            </a:r>
            <a:r>
              <a:rPr lang="en-US" sz="2000" dirty="0">
                <a:latin typeface="Courier New" pitchFamily="-96" charset="0"/>
              </a:rPr>
              <a:t>int**</a:t>
            </a:r>
            <a:br>
              <a:rPr lang="en-US" sz="2000" dirty="0">
                <a:latin typeface="Courier New" pitchFamily="-96" charset="0"/>
              </a:rPr>
            </a:br>
            <a:endParaRPr lang="en-US" sz="2000" dirty="0">
              <a:latin typeface="Courier New" pitchFamily="-96" charset="0"/>
            </a:endParaRPr>
          </a:p>
          <a:p>
            <a:pPr eaLnBrk="0" hangingPunct="0">
              <a:buFont typeface="Wingdings" pitchFamily="-96" charset="2"/>
              <a:buNone/>
            </a:pPr>
            <a:r>
              <a:rPr lang="en-US" b="1" dirty="0">
                <a:latin typeface="Courier New" pitchFamily="-96" charset="0"/>
              </a:rPr>
              <a:t>Mem[Mem[stooges+(8*index)]+(4*digit)]</a:t>
            </a:r>
            <a:endParaRPr lang="en-US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6439543" y="914400"/>
            <a:ext cx="5161458" cy="1622621"/>
            <a:chOff x="107951" y="3733800"/>
            <a:chExt cx="8883649" cy="2792775"/>
          </a:xfrm>
        </p:grpSpPr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107951" y="4191001"/>
              <a:ext cx="2254249" cy="1655763"/>
              <a:chOff x="20" y="2112"/>
              <a:chExt cx="1420" cy="1043"/>
            </a:xfrm>
          </p:grpSpPr>
          <p:sp>
            <p:nvSpPr>
              <p:cNvPr id="13" name="Rectangle 8"/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800" dirty="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15" name="Text Box 10"/>
              <p:cNvSpPr txBox="1">
                <a:spLocks noChangeArrowheads="1"/>
              </p:cNvSpPr>
              <p:nvPr/>
            </p:nvSpPr>
            <p:spPr bwMode="auto">
              <a:xfrm>
                <a:off x="30" y="2363"/>
                <a:ext cx="546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16" name="Rectangle 11"/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17" name="Rectangle 12"/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800" dirty="0">
                    <a:latin typeface="Courier New" pitchFamily="-96" charset="0"/>
                  </a:rPr>
                  <a:t>90</a:t>
                </a:r>
              </a:p>
            </p:txBody>
          </p:sp>
          <p:sp>
            <p:nvSpPr>
              <p:cNvPr id="18" name="Line 13"/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0" name="Text Box 15"/>
              <p:cNvSpPr txBox="1">
                <a:spLocks noChangeArrowheads="1"/>
              </p:cNvSpPr>
              <p:nvPr/>
            </p:nvSpPr>
            <p:spPr bwMode="auto">
              <a:xfrm>
                <a:off x="20" y="2612"/>
                <a:ext cx="546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21" name="Text Box 16"/>
              <p:cNvSpPr txBox="1">
                <a:spLocks noChangeArrowheads="1"/>
              </p:cNvSpPr>
              <p:nvPr/>
            </p:nvSpPr>
            <p:spPr bwMode="auto">
              <a:xfrm>
                <a:off x="34" y="2843"/>
                <a:ext cx="532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22" name="Text Box 17"/>
              <p:cNvSpPr txBox="1">
                <a:spLocks noChangeArrowheads="1"/>
              </p:cNvSpPr>
              <p:nvPr/>
            </p:nvSpPr>
            <p:spPr bwMode="auto">
              <a:xfrm>
                <a:off x="440" y="2112"/>
                <a:ext cx="886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 dirty="0">
                    <a:latin typeface="Courier New" pitchFamily="-96" charset="0"/>
                  </a:rPr>
                  <a:t>stooges</a:t>
                </a:r>
              </a:p>
            </p:txBody>
          </p:sp>
          <p:sp>
            <p:nvSpPr>
              <p:cNvPr id="23" name="Oval 18"/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800">
                  <a:latin typeface="Calibri" pitchFamily="-96" charset="0"/>
                </a:endParaRPr>
              </a:p>
            </p:txBody>
          </p:sp>
          <p:sp>
            <p:nvSpPr>
              <p:cNvPr id="24" name="Oval 19"/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800">
                  <a:latin typeface="Calibri" pitchFamily="-96" charset="0"/>
                </a:endParaRPr>
              </a:p>
            </p:txBody>
          </p:sp>
          <p:sp>
            <p:nvSpPr>
              <p:cNvPr id="25" name="Oval 20"/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800">
                  <a:latin typeface="Calibri" pitchFamily="-96" charset="0"/>
                </a:endParaRPr>
              </a:p>
            </p:txBody>
          </p:sp>
        </p:grp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2592353" y="3733800"/>
              <a:ext cx="1125573" cy="495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800" dirty="0" err="1">
                  <a:latin typeface="Courier New" pitchFamily="-96" charset="0"/>
                </a:rPr>
                <a:t>larry</a:t>
              </a:r>
              <a:endParaRPr lang="en-US" sz="800" dirty="0">
                <a:latin typeface="Courier New" pitchFamily="-96" charset="0"/>
              </a:endParaRPr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2668552" y="4572000"/>
              <a:ext cx="1125573" cy="495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800" dirty="0">
                  <a:latin typeface="Courier New" pitchFamily="-96" charset="0"/>
                </a:rPr>
                <a:t>curly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2872635" y="5272089"/>
              <a:ext cx="845289" cy="495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800" dirty="0" err="1">
                  <a:latin typeface="Courier New" pitchFamily="-96" charset="0"/>
                </a:rPr>
                <a:t>moe</a:t>
              </a:r>
              <a:endParaRPr lang="en-US" sz="800" dirty="0">
                <a:latin typeface="Courier New" pitchFamily="-96" charset="0"/>
              </a:endParaRPr>
            </a:p>
          </p:txBody>
        </p:sp>
        <p:grpSp>
          <p:nvGrpSpPr>
            <p:cNvPr id="29" name="Group 24"/>
            <p:cNvGrpSpPr>
              <a:grpSpLocks/>
            </p:cNvGrpSpPr>
            <p:nvPr/>
          </p:nvGrpSpPr>
          <p:grpSpPr bwMode="auto">
            <a:xfrm>
              <a:off x="3554413" y="4006849"/>
              <a:ext cx="5435600" cy="879843"/>
              <a:chOff x="2412765" y="3429000"/>
              <a:chExt cx="5435835" cy="903654"/>
            </a:xfrm>
          </p:grpSpPr>
          <p:grpSp>
            <p:nvGrpSpPr>
              <p:cNvPr id="30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43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44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5</a:t>
                  </a:r>
                </a:p>
              </p:txBody>
            </p:sp>
            <p:sp>
              <p:nvSpPr>
                <p:cNvPr id="45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46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47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3</a:t>
                  </a:r>
                </a:p>
              </p:txBody>
            </p:sp>
          </p:grpSp>
          <p:sp>
            <p:nvSpPr>
              <p:cNvPr id="31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7"/>
                <a:ext cx="668366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32" name="Text Box 33"/>
              <p:cNvSpPr txBox="1">
                <a:spLocks noChangeArrowheads="1"/>
              </p:cNvSpPr>
              <p:nvPr/>
            </p:nvSpPr>
            <p:spPr bwMode="auto">
              <a:xfrm>
                <a:off x="3182735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33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35" name="Text Box 36"/>
              <p:cNvSpPr txBox="1">
                <a:spLocks noChangeArrowheads="1"/>
              </p:cNvSpPr>
              <p:nvPr/>
            </p:nvSpPr>
            <p:spPr bwMode="auto">
              <a:xfrm>
                <a:off x="4097176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36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37" name="Text Box 38"/>
              <p:cNvSpPr txBox="1">
                <a:spLocks noChangeArrowheads="1"/>
              </p:cNvSpPr>
              <p:nvPr/>
            </p:nvSpPr>
            <p:spPr bwMode="auto">
              <a:xfrm>
                <a:off x="5029079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38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39" name="Text Box 40"/>
              <p:cNvSpPr txBox="1">
                <a:spLocks noChangeArrowheads="1"/>
              </p:cNvSpPr>
              <p:nvPr/>
            </p:nvSpPr>
            <p:spPr bwMode="auto">
              <a:xfrm>
                <a:off x="5943517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40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41" name="Text Box 42"/>
              <p:cNvSpPr txBox="1">
                <a:spLocks noChangeArrowheads="1"/>
              </p:cNvSpPr>
              <p:nvPr/>
            </p:nvSpPr>
            <p:spPr bwMode="auto">
              <a:xfrm>
                <a:off x="6857958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42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</p:grpSp>
        <p:grpSp>
          <p:nvGrpSpPr>
            <p:cNvPr id="48" name="Group 24"/>
            <p:cNvGrpSpPr>
              <a:grpSpLocks/>
            </p:cNvGrpSpPr>
            <p:nvPr/>
          </p:nvGrpSpPr>
          <p:grpSpPr bwMode="auto">
            <a:xfrm>
              <a:off x="3556000" y="4808534"/>
              <a:ext cx="5435600" cy="879841"/>
              <a:chOff x="2412765" y="3429000"/>
              <a:chExt cx="5435835" cy="903654"/>
            </a:xfrm>
          </p:grpSpPr>
          <p:grpSp>
            <p:nvGrpSpPr>
              <p:cNvPr id="49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62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63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64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65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66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9</a:t>
                  </a:r>
                </a:p>
              </p:txBody>
            </p:sp>
          </p:grpSp>
          <p:sp>
            <p:nvSpPr>
              <p:cNvPr id="50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50908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51" name="Text Box 33"/>
              <p:cNvSpPr txBox="1">
                <a:spLocks noChangeArrowheads="1"/>
              </p:cNvSpPr>
              <p:nvPr/>
            </p:nvSpPr>
            <p:spPr bwMode="auto">
              <a:xfrm>
                <a:off x="3182735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52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53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54" name="Text Box 36"/>
              <p:cNvSpPr txBox="1">
                <a:spLocks noChangeArrowheads="1"/>
              </p:cNvSpPr>
              <p:nvPr/>
            </p:nvSpPr>
            <p:spPr bwMode="auto">
              <a:xfrm>
                <a:off x="4097176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55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56" name="Text Box 38"/>
              <p:cNvSpPr txBox="1">
                <a:spLocks noChangeArrowheads="1"/>
              </p:cNvSpPr>
              <p:nvPr/>
            </p:nvSpPr>
            <p:spPr bwMode="auto">
              <a:xfrm>
                <a:off x="5029079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57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58" name="Text Box 40"/>
              <p:cNvSpPr txBox="1">
                <a:spLocks noChangeArrowheads="1"/>
              </p:cNvSpPr>
              <p:nvPr/>
            </p:nvSpPr>
            <p:spPr bwMode="auto">
              <a:xfrm>
                <a:off x="5943517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59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60" name="Text Box 42"/>
              <p:cNvSpPr txBox="1">
                <a:spLocks noChangeArrowheads="1"/>
              </p:cNvSpPr>
              <p:nvPr/>
            </p:nvSpPr>
            <p:spPr bwMode="auto">
              <a:xfrm>
                <a:off x="6857958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61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</p:grpSp>
        <p:grpSp>
          <p:nvGrpSpPr>
            <p:cNvPr id="67" name="Group 24"/>
            <p:cNvGrpSpPr>
              <a:grpSpLocks/>
            </p:cNvGrpSpPr>
            <p:nvPr/>
          </p:nvGrpSpPr>
          <p:grpSpPr bwMode="auto">
            <a:xfrm>
              <a:off x="3554413" y="5646734"/>
              <a:ext cx="5435600" cy="879841"/>
              <a:chOff x="2412765" y="3429000"/>
              <a:chExt cx="5435835" cy="903654"/>
            </a:xfrm>
          </p:grpSpPr>
          <p:grpSp>
            <p:nvGrpSpPr>
              <p:cNvPr id="68" name="Group 25"/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9</a:t>
                  </a:r>
                </a:p>
              </p:txBody>
            </p:sp>
            <p:sp>
              <p:nvSpPr>
                <p:cNvPr id="82" name="Rectangle 27"/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4</a:t>
                  </a:r>
                </a:p>
              </p:txBody>
            </p:sp>
            <p:sp>
              <p:nvSpPr>
                <p:cNvPr id="83" name="Rectangle 28"/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7</a:t>
                  </a:r>
                </a:p>
              </p:txBody>
            </p:sp>
            <p:sp>
              <p:nvSpPr>
                <p:cNvPr id="84" name="Rectangle 29"/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85" name="Rectangle 30"/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0</a:t>
                  </a:r>
                </a:p>
              </p:txBody>
            </p:sp>
          </p:grpSp>
          <p:sp>
            <p:nvSpPr>
              <p:cNvPr id="69" name="Text Box 32"/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50908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90</a:t>
                </a:r>
              </a:p>
            </p:txBody>
          </p:sp>
          <p:sp>
            <p:nvSpPr>
              <p:cNvPr id="70" name="Text Box 33"/>
              <p:cNvSpPr txBox="1">
                <a:spLocks noChangeArrowheads="1"/>
              </p:cNvSpPr>
              <p:nvPr/>
            </p:nvSpPr>
            <p:spPr bwMode="auto">
              <a:xfrm>
                <a:off x="3182735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94</a:t>
                </a:r>
              </a:p>
            </p:txBody>
          </p:sp>
          <p:sp>
            <p:nvSpPr>
              <p:cNvPr id="71" name="Line 34"/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2" name="Line 35"/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3" name="Text Box 36"/>
              <p:cNvSpPr txBox="1">
                <a:spLocks noChangeArrowheads="1"/>
              </p:cNvSpPr>
              <p:nvPr/>
            </p:nvSpPr>
            <p:spPr bwMode="auto">
              <a:xfrm>
                <a:off x="4097176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98</a:t>
                </a:r>
              </a:p>
            </p:txBody>
          </p:sp>
          <p:sp>
            <p:nvSpPr>
              <p:cNvPr id="74" name="Line 37"/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5" name="Text Box 38"/>
              <p:cNvSpPr txBox="1">
                <a:spLocks noChangeArrowheads="1"/>
              </p:cNvSpPr>
              <p:nvPr/>
            </p:nvSpPr>
            <p:spPr bwMode="auto">
              <a:xfrm>
                <a:off x="5029079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102</a:t>
                </a:r>
              </a:p>
            </p:txBody>
          </p:sp>
          <p:sp>
            <p:nvSpPr>
              <p:cNvPr id="76" name="Line 39"/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7" name="Text Box 40"/>
              <p:cNvSpPr txBox="1">
                <a:spLocks noChangeArrowheads="1"/>
              </p:cNvSpPr>
              <p:nvPr/>
            </p:nvSpPr>
            <p:spPr bwMode="auto">
              <a:xfrm>
                <a:off x="5943517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106</a:t>
                </a:r>
              </a:p>
            </p:txBody>
          </p:sp>
          <p:sp>
            <p:nvSpPr>
              <p:cNvPr id="78" name="Line 41"/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9" name="Text Box 42"/>
              <p:cNvSpPr txBox="1">
                <a:spLocks noChangeArrowheads="1"/>
              </p:cNvSpPr>
              <p:nvPr/>
            </p:nvSpPr>
            <p:spPr bwMode="auto">
              <a:xfrm>
                <a:off x="6857958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110</a:t>
                </a:r>
              </a:p>
            </p:txBody>
          </p:sp>
          <p:sp>
            <p:nvSpPr>
              <p:cNvPr id="80" name="Line 43"/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</p:grpSp>
        <p:sp>
          <p:nvSpPr>
            <p:cNvPr id="86" name="Freeform 85"/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800"/>
            </a:p>
          </p:txBody>
        </p:sp>
        <p:sp>
          <p:nvSpPr>
            <p:cNvPr id="87" name="Freeform 86"/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800"/>
            </a:p>
          </p:txBody>
        </p:sp>
        <p:sp>
          <p:nvSpPr>
            <p:cNvPr id="88" name="Freeform 87"/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800"/>
            </a:p>
          </p:txBody>
        </p:sp>
      </p:grpSp>
      <p:sp>
        <p:nvSpPr>
          <p:cNvPr id="89" name="Rectangle 4"/>
          <p:cNvSpPr>
            <a:spLocks noChangeArrowheads="1"/>
          </p:cNvSpPr>
          <p:nvPr/>
        </p:nvSpPr>
        <p:spPr bwMode="auto">
          <a:xfrm>
            <a:off x="717104" y="2613387"/>
            <a:ext cx="4451351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int </a:t>
            </a:r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ord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 [4][5];</a:t>
            </a:r>
            <a:br>
              <a:rPr lang="en-US" dirty="0">
                <a:solidFill>
                  <a:srgbClr val="C00000"/>
                </a:solidFill>
                <a:latin typeface="Courier New" pitchFamily="-96" charset="0"/>
              </a:rPr>
            </a:br>
            <a:br>
              <a:rPr lang="en-US" dirty="0">
                <a:solidFill>
                  <a:srgbClr val="C00000"/>
                </a:solidFill>
                <a:latin typeface="Courier New" pitchFamily="-96" charset="0"/>
              </a:rPr>
            </a:br>
            <a:endParaRPr lang="en-US" dirty="0">
              <a:solidFill>
                <a:srgbClr val="C00000"/>
              </a:solidFill>
              <a:latin typeface="Courier New" pitchFamily="-96" charset="0"/>
            </a:endParaRPr>
          </a:p>
          <a:p>
            <a:pPr eaLnBrk="0" hangingPunct="0"/>
            <a:r>
              <a:rPr lang="en-US" dirty="0" err="1">
                <a:latin typeface="Courier New" pitchFamily="-96" charset="0"/>
              </a:rPr>
              <a:t>int</a:t>
            </a:r>
            <a:r>
              <a:rPr lang="en-US" dirty="0">
                <a:latin typeface="Courier New" pitchFamily="-96" charset="0"/>
              </a:rPr>
              <a:t> </a:t>
            </a:r>
            <a:r>
              <a:rPr lang="en-US" dirty="0" err="1">
                <a:latin typeface="Courier New" pitchFamily="-96" charset="0"/>
              </a:rPr>
              <a:t>get_ord_digit</a:t>
            </a:r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>
                <a:latin typeface="Courier New" pitchFamily="-96" charset="0"/>
              </a:rPr>
              <a:t>  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digit){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</a:t>
            </a:r>
            <a:r>
              <a:rPr lang="en-US" dirty="0" err="1">
                <a:latin typeface="Courier New" pitchFamily="-96" charset="0"/>
              </a:rPr>
              <a:t>ord</a:t>
            </a:r>
            <a:r>
              <a:rPr lang="en-US" dirty="0">
                <a:latin typeface="Courier New" pitchFamily="-96" charset="0"/>
              </a:rPr>
              <a:t>[index][digit];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5477114" y="2613387"/>
            <a:ext cx="5813069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int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larry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[5], curly[5], </a:t>
            </a:r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moe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[5];</a:t>
            </a:r>
          </a:p>
          <a:p>
            <a:pPr eaLnBrk="0" hangingPunct="0"/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int *stooges[3] = {</a:t>
            </a:r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larry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, curly, </a:t>
            </a:r>
            <a:r>
              <a:rPr lang="en-US" dirty="0" err="1">
                <a:solidFill>
                  <a:srgbClr val="C00000"/>
                </a:solidFill>
                <a:latin typeface="Courier New" pitchFamily="-96" charset="0"/>
              </a:rPr>
              <a:t>moe</a:t>
            </a:r>
            <a:r>
              <a:rPr lang="en-US" dirty="0">
                <a:solidFill>
                  <a:srgbClr val="C00000"/>
                </a:solidFill>
                <a:latin typeface="Courier New" pitchFamily="-96" charset="0"/>
              </a:rPr>
              <a:t>};</a:t>
            </a:r>
            <a:br>
              <a:rPr lang="en-US" dirty="0">
                <a:solidFill>
                  <a:srgbClr val="C00000"/>
                </a:solidFill>
                <a:latin typeface="Courier New" pitchFamily="-96" charset="0"/>
              </a:rPr>
            </a:br>
            <a:endParaRPr lang="en-US" dirty="0">
              <a:solidFill>
                <a:srgbClr val="C00000"/>
              </a:solidFill>
              <a:latin typeface="Courier New" pitchFamily="-96" charset="0"/>
            </a:endParaRPr>
          </a:p>
          <a:p>
            <a:pPr eaLnBrk="0" hangingPunct="0"/>
            <a:r>
              <a:rPr lang="en-US" dirty="0">
                <a:latin typeface="Courier New" pitchFamily="-96" charset="0"/>
              </a:rPr>
              <a:t>int </a:t>
            </a:r>
            <a:r>
              <a:rPr lang="en-US" dirty="0" err="1">
                <a:latin typeface="Courier New" pitchFamily="-96" charset="0"/>
              </a:rPr>
              <a:t>get_stooge_digit</a:t>
            </a:r>
            <a:endParaRPr lang="en-US" dirty="0">
              <a:latin typeface="Courier New" pitchFamily="-96" charset="0"/>
            </a:endParaRPr>
          </a:p>
          <a:p>
            <a:pPr eaLnBrk="0" hangingPunct="0"/>
            <a:r>
              <a:rPr lang="en-US" dirty="0">
                <a:latin typeface="Courier New" pitchFamily="-96" charset="0"/>
              </a:rPr>
              <a:t>  (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index, </a:t>
            </a:r>
            <a:r>
              <a:rPr lang="en-US" dirty="0" err="1">
                <a:latin typeface="Courier New" pitchFamily="-96" charset="0"/>
              </a:rPr>
              <a:t>size_t</a:t>
            </a:r>
            <a:r>
              <a:rPr lang="en-US" dirty="0">
                <a:latin typeface="Courier New" pitchFamily="-96" charset="0"/>
              </a:rPr>
              <a:t> digit){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  return stooges[index][digit];</a:t>
            </a:r>
          </a:p>
          <a:p>
            <a:pPr eaLnBrk="0" hangingPunct="0"/>
            <a:r>
              <a:rPr lang="en-US" dirty="0">
                <a:latin typeface="Courier New" pitchFamily="-96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09B3E-D244-491E-893F-08D6C509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599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itchFamily="-96" charset="0"/>
              </a:rPr>
              <a:t>Nested versus Multi-Level Arrays</a:t>
            </a:r>
            <a:endParaRPr lang="en-US" dirty="0"/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2A69FC67-E01E-4316-9EDF-E82F7FFD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3096790"/>
            <a:ext cx="5257800" cy="325956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Fast element access</a:t>
            </a:r>
          </a:p>
          <a:p>
            <a:pPr lvl="2"/>
            <a:r>
              <a:rPr lang="en-US" dirty="0"/>
              <a:t>Single memory access</a:t>
            </a:r>
          </a:p>
          <a:p>
            <a:pPr lvl="1"/>
            <a:r>
              <a:rPr lang="en-US" dirty="0"/>
              <a:t>Efficient memory usage</a:t>
            </a:r>
          </a:p>
          <a:p>
            <a:pPr lvl="2"/>
            <a:r>
              <a:rPr lang="en-US" dirty="0"/>
              <a:t>Stored in contiguous memory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Requires fixed size rows</a:t>
            </a:r>
          </a:p>
          <a:p>
            <a:pPr lvl="1"/>
            <a:r>
              <a:rPr lang="en-US" dirty="0"/>
              <a:t>Large memory usage</a:t>
            </a:r>
          </a:p>
          <a:p>
            <a:pPr lvl="2"/>
            <a:r>
              <a:rPr lang="en-US" dirty="0"/>
              <a:t>All rows need to be allocated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87" name="Content Placeholder 86">
            <a:extLst>
              <a:ext uri="{FF2B5EF4-FFF2-40B4-BE49-F238E27FC236}">
                <a16:creationId xmlns:a16="http://schemas.microsoft.com/office/drawing/2014/main" id="{E5FDF60E-BAC7-452E-8283-9D74631964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3096792"/>
            <a:ext cx="5257800" cy="325955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Rows may be of different size</a:t>
            </a:r>
          </a:p>
          <a:p>
            <a:pPr lvl="1"/>
            <a:r>
              <a:rPr lang="en-US" dirty="0"/>
              <a:t>Rows could even be different types</a:t>
            </a:r>
          </a:p>
          <a:p>
            <a:pPr lvl="2"/>
            <a:r>
              <a:rPr lang="en-US" dirty="0"/>
              <a:t>First array would store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void*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Slow element access</a:t>
            </a:r>
          </a:p>
          <a:p>
            <a:pPr lvl="2"/>
            <a:r>
              <a:rPr lang="en-US" dirty="0"/>
              <a:t>Two memory references</a:t>
            </a:r>
          </a:p>
          <a:p>
            <a:pPr lvl="1"/>
            <a:r>
              <a:rPr lang="en-US" dirty="0"/>
              <a:t>Memory fragmentation</a:t>
            </a:r>
          </a:p>
          <a:p>
            <a:pPr lvl="2"/>
            <a:r>
              <a:rPr lang="en-US" dirty="0"/>
              <a:t>Many small chunks allocated</a:t>
            </a:r>
          </a:p>
          <a:p>
            <a:endParaRPr lang="en-US" dirty="0"/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EC5C77C2-CF5B-4452-BC6C-D9BF9A211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95" y="961969"/>
            <a:ext cx="13776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Nested array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EE8FE131-849B-4926-9D6D-5B21C9D3C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7115" y="896234"/>
            <a:ext cx="17239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Multi-level array</a:t>
            </a:r>
          </a:p>
        </p:txBody>
      </p:sp>
      <p:pic>
        <p:nvPicPr>
          <p:cNvPr id="7" name="Picture 2" descr="C:\Documents and Settings\pueschel\My Documents\teaching\18-243-CMUspring09\08-05Feb09\multi.png">
            <a:extLst>
              <a:ext uri="{FF2B5EF4-FFF2-40B4-BE49-F238E27FC236}">
                <a16:creationId xmlns:a16="http://schemas.microsoft.com/office/drawing/2014/main" id="{EEB21C65-CE12-4A07-B9E1-4301658AA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0999" y="1428693"/>
            <a:ext cx="35052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20B2887-973F-4B93-B67A-A9B514A744AB}"/>
              </a:ext>
            </a:extLst>
          </p:cNvPr>
          <p:cNvGrpSpPr/>
          <p:nvPr/>
        </p:nvGrpSpPr>
        <p:grpSpPr>
          <a:xfrm>
            <a:off x="6439543" y="914400"/>
            <a:ext cx="5161458" cy="1622621"/>
            <a:chOff x="107951" y="3733800"/>
            <a:chExt cx="8883649" cy="2792775"/>
          </a:xfrm>
        </p:grpSpPr>
        <p:grpSp>
          <p:nvGrpSpPr>
            <p:cNvPr id="9" name="Group 7">
              <a:extLst>
                <a:ext uri="{FF2B5EF4-FFF2-40B4-BE49-F238E27FC236}">
                  <a16:creationId xmlns:a16="http://schemas.microsoft.com/office/drawing/2014/main" id="{D4F9E96A-FF64-4EE1-B402-A853787B09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951" y="4191001"/>
              <a:ext cx="2254249" cy="1655763"/>
              <a:chOff x="20" y="2112"/>
              <a:chExt cx="1420" cy="1043"/>
            </a:xfrm>
          </p:grpSpPr>
          <p:sp>
            <p:nvSpPr>
              <p:cNvPr id="73" name="Rectangle 8">
                <a:extLst>
                  <a:ext uri="{FF2B5EF4-FFF2-40B4-BE49-F238E27FC236}">
                    <a16:creationId xmlns:a16="http://schemas.microsoft.com/office/drawing/2014/main" id="{7A636DD3-ABBA-484B-B798-1395E062C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800" dirty="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74" name="Line 9">
                <a:extLst>
                  <a:ext uri="{FF2B5EF4-FFF2-40B4-BE49-F238E27FC236}">
                    <a16:creationId xmlns:a16="http://schemas.microsoft.com/office/drawing/2014/main" id="{C914582D-1325-4E3A-92A4-6FE0214CD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5" name="Text Box 10">
                <a:extLst>
                  <a:ext uri="{FF2B5EF4-FFF2-40B4-BE49-F238E27FC236}">
                    <a16:creationId xmlns:a16="http://schemas.microsoft.com/office/drawing/2014/main" id="{44DF2F20-E250-4BED-B617-CC5082C0B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" y="2363"/>
                <a:ext cx="546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76" name="Rectangle 11">
                <a:extLst>
                  <a:ext uri="{FF2B5EF4-FFF2-40B4-BE49-F238E27FC236}">
                    <a16:creationId xmlns:a16="http://schemas.microsoft.com/office/drawing/2014/main" id="{ECFDFDD1-082F-4BC7-9D80-3AA9187DA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77" name="Rectangle 12">
                <a:extLst>
                  <a:ext uri="{FF2B5EF4-FFF2-40B4-BE49-F238E27FC236}">
                    <a16:creationId xmlns:a16="http://schemas.microsoft.com/office/drawing/2014/main" id="{D2E4A43F-7A73-4DDC-919D-15D5201FE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800" dirty="0">
                    <a:latin typeface="Courier New" pitchFamily="-96" charset="0"/>
                  </a:rPr>
                  <a:t>90</a:t>
                </a:r>
              </a:p>
            </p:txBody>
          </p:sp>
          <p:sp>
            <p:nvSpPr>
              <p:cNvPr id="78" name="Line 13">
                <a:extLst>
                  <a:ext uri="{FF2B5EF4-FFF2-40B4-BE49-F238E27FC236}">
                    <a16:creationId xmlns:a16="http://schemas.microsoft.com/office/drawing/2014/main" id="{7D7206F6-E4F6-4D9C-AD83-429FD3A856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9" name="Line 14">
                <a:extLst>
                  <a:ext uri="{FF2B5EF4-FFF2-40B4-BE49-F238E27FC236}">
                    <a16:creationId xmlns:a16="http://schemas.microsoft.com/office/drawing/2014/main" id="{F8E46A68-ADDE-47AF-9906-B9BDC2055C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80" name="Text Box 15">
                <a:extLst>
                  <a:ext uri="{FF2B5EF4-FFF2-40B4-BE49-F238E27FC236}">
                    <a16:creationId xmlns:a16="http://schemas.microsoft.com/office/drawing/2014/main" id="{130C32B2-8DFC-4593-A489-5C15C614B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" y="2612"/>
                <a:ext cx="546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81" name="Text Box 16">
                <a:extLst>
                  <a:ext uri="{FF2B5EF4-FFF2-40B4-BE49-F238E27FC236}">
                    <a16:creationId xmlns:a16="http://schemas.microsoft.com/office/drawing/2014/main" id="{436AB53E-07A8-469F-A3B9-BAD404C7C5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" y="2843"/>
                <a:ext cx="532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82" name="Text Box 17">
                <a:extLst>
                  <a:ext uri="{FF2B5EF4-FFF2-40B4-BE49-F238E27FC236}">
                    <a16:creationId xmlns:a16="http://schemas.microsoft.com/office/drawing/2014/main" id="{9953F937-273D-4D04-B706-D79ADE4C83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" y="2112"/>
                <a:ext cx="886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 dirty="0">
                    <a:latin typeface="Courier New" pitchFamily="-96" charset="0"/>
                  </a:rPr>
                  <a:t>stooges</a:t>
                </a:r>
              </a:p>
            </p:txBody>
          </p:sp>
          <p:sp>
            <p:nvSpPr>
              <p:cNvPr id="83" name="Oval 18">
                <a:extLst>
                  <a:ext uri="{FF2B5EF4-FFF2-40B4-BE49-F238E27FC236}">
                    <a16:creationId xmlns:a16="http://schemas.microsoft.com/office/drawing/2014/main" id="{E27C7B17-47DE-406A-A105-AEC7DACAB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800">
                  <a:latin typeface="Calibri" pitchFamily="-96" charset="0"/>
                </a:endParaRPr>
              </a:p>
            </p:txBody>
          </p:sp>
          <p:sp>
            <p:nvSpPr>
              <p:cNvPr id="84" name="Oval 19">
                <a:extLst>
                  <a:ext uri="{FF2B5EF4-FFF2-40B4-BE49-F238E27FC236}">
                    <a16:creationId xmlns:a16="http://schemas.microsoft.com/office/drawing/2014/main" id="{B2638C82-EC96-49EE-811E-AED578B52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800">
                  <a:latin typeface="Calibri" pitchFamily="-96" charset="0"/>
                </a:endParaRPr>
              </a:p>
            </p:txBody>
          </p:sp>
          <p:sp>
            <p:nvSpPr>
              <p:cNvPr id="85" name="Oval 20">
                <a:extLst>
                  <a:ext uri="{FF2B5EF4-FFF2-40B4-BE49-F238E27FC236}">
                    <a16:creationId xmlns:a16="http://schemas.microsoft.com/office/drawing/2014/main" id="{5EA712FB-1E82-473B-9332-5C8E7108A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800">
                  <a:latin typeface="Calibri" pitchFamily="-96" charset="0"/>
                </a:endParaRPr>
              </a:p>
            </p:txBody>
          </p:sp>
        </p:grpSp>
        <p:sp>
          <p:nvSpPr>
            <p:cNvPr id="10" name="Text Box 21">
              <a:extLst>
                <a:ext uri="{FF2B5EF4-FFF2-40B4-BE49-F238E27FC236}">
                  <a16:creationId xmlns:a16="http://schemas.microsoft.com/office/drawing/2014/main" id="{E619B21A-2C98-4CD5-A761-7B4361149E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353" y="3733800"/>
              <a:ext cx="1125573" cy="495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800" dirty="0" err="1">
                  <a:latin typeface="Courier New" pitchFamily="-96" charset="0"/>
                </a:rPr>
                <a:t>larry</a:t>
              </a:r>
              <a:endParaRPr lang="en-US" sz="800" dirty="0">
                <a:latin typeface="Courier New" pitchFamily="-96" charset="0"/>
              </a:endParaRPr>
            </a:p>
          </p:txBody>
        </p:sp>
        <p:sp>
          <p:nvSpPr>
            <p:cNvPr id="11" name="Text Box 41">
              <a:extLst>
                <a:ext uri="{FF2B5EF4-FFF2-40B4-BE49-F238E27FC236}">
                  <a16:creationId xmlns:a16="http://schemas.microsoft.com/office/drawing/2014/main" id="{C2DD705E-08A4-455A-9349-8070D50B6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552" y="4572000"/>
              <a:ext cx="1125573" cy="495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800" dirty="0">
                  <a:latin typeface="Courier New" pitchFamily="-96" charset="0"/>
                </a:rPr>
                <a:t>curly</a:t>
              </a:r>
            </a:p>
          </p:txBody>
        </p:sp>
        <p:sp>
          <p:nvSpPr>
            <p:cNvPr id="12" name="Text Box 61">
              <a:extLst>
                <a:ext uri="{FF2B5EF4-FFF2-40B4-BE49-F238E27FC236}">
                  <a16:creationId xmlns:a16="http://schemas.microsoft.com/office/drawing/2014/main" id="{846B55C9-8FE6-4AF6-B77C-91EA158BE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2635" y="5272089"/>
              <a:ext cx="845289" cy="495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800" dirty="0" err="1">
                  <a:latin typeface="Courier New" pitchFamily="-96" charset="0"/>
                </a:rPr>
                <a:t>moe</a:t>
              </a:r>
              <a:endParaRPr lang="en-US" sz="800" dirty="0">
                <a:latin typeface="Courier New" pitchFamily="-96" charset="0"/>
              </a:endParaRPr>
            </a:p>
          </p:txBody>
        </p:sp>
        <p:grpSp>
          <p:nvGrpSpPr>
            <p:cNvPr id="13" name="Group 24">
              <a:extLst>
                <a:ext uri="{FF2B5EF4-FFF2-40B4-BE49-F238E27FC236}">
                  <a16:creationId xmlns:a16="http://schemas.microsoft.com/office/drawing/2014/main" id="{5FFF404C-941D-4EEC-9AE7-1E796A95F6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4413" y="4006849"/>
              <a:ext cx="5435600" cy="879843"/>
              <a:chOff x="2412765" y="3429000"/>
              <a:chExt cx="5435835" cy="903654"/>
            </a:xfrm>
          </p:grpSpPr>
          <p:grpSp>
            <p:nvGrpSpPr>
              <p:cNvPr id="55" name="Group 25">
                <a:extLst>
                  <a:ext uri="{FF2B5EF4-FFF2-40B4-BE49-F238E27FC236}">
                    <a16:creationId xmlns:a16="http://schemas.microsoft.com/office/drawing/2014/main" id="{CB972A35-2CB2-49CD-9C37-25477770CA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68" name="Rectangle 26">
                  <a:extLst>
                    <a:ext uri="{FF2B5EF4-FFF2-40B4-BE49-F238E27FC236}">
                      <a16:creationId xmlns:a16="http://schemas.microsoft.com/office/drawing/2014/main" id="{DBC4729A-E9AC-49D0-9E61-B3588341E4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69" name="Rectangle 27">
                  <a:extLst>
                    <a:ext uri="{FF2B5EF4-FFF2-40B4-BE49-F238E27FC236}">
                      <a16:creationId xmlns:a16="http://schemas.microsoft.com/office/drawing/2014/main" id="{EF0B8D1B-5BA5-42A5-9682-A587E2B597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5</a:t>
                  </a:r>
                </a:p>
              </p:txBody>
            </p:sp>
            <p:sp>
              <p:nvSpPr>
                <p:cNvPr id="70" name="Rectangle 28">
                  <a:extLst>
                    <a:ext uri="{FF2B5EF4-FFF2-40B4-BE49-F238E27FC236}">
                      <a16:creationId xmlns:a16="http://schemas.microsoft.com/office/drawing/2014/main" id="{7F3CB13D-00BC-4E1E-AC1A-D1F4847301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71" name="Rectangle 29">
                  <a:extLst>
                    <a:ext uri="{FF2B5EF4-FFF2-40B4-BE49-F238E27FC236}">
                      <a16:creationId xmlns:a16="http://schemas.microsoft.com/office/drawing/2014/main" id="{5657A429-78FA-4024-B831-B3387F3ECC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72" name="Rectangle 30">
                  <a:extLst>
                    <a:ext uri="{FF2B5EF4-FFF2-40B4-BE49-F238E27FC236}">
                      <a16:creationId xmlns:a16="http://schemas.microsoft.com/office/drawing/2014/main" id="{74751461-7558-46BA-B0C3-8023ED6F37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3</a:t>
                  </a:r>
                </a:p>
              </p:txBody>
            </p:sp>
          </p:grpSp>
          <p:sp>
            <p:nvSpPr>
              <p:cNvPr id="56" name="Text Box 32">
                <a:extLst>
                  <a:ext uri="{FF2B5EF4-FFF2-40B4-BE49-F238E27FC236}">
                    <a16:creationId xmlns:a16="http://schemas.microsoft.com/office/drawing/2014/main" id="{23B81282-7F7E-4E0D-AFA4-B83CC7018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65" y="3810527"/>
                <a:ext cx="668366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57" name="Text Box 33">
                <a:extLst>
                  <a:ext uri="{FF2B5EF4-FFF2-40B4-BE49-F238E27FC236}">
                    <a16:creationId xmlns:a16="http://schemas.microsoft.com/office/drawing/2014/main" id="{CC87AEB4-67BB-46B9-BCD3-16635E2977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735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58" name="Line 34">
                <a:extLst>
                  <a:ext uri="{FF2B5EF4-FFF2-40B4-BE49-F238E27FC236}">
                    <a16:creationId xmlns:a16="http://schemas.microsoft.com/office/drawing/2014/main" id="{2213B1C7-4A1B-4FA3-8381-A41B67851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59" name="Line 35">
                <a:extLst>
                  <a:ext uri="{FF2B5EF4-FFF2-40B4-BE49-F238E27FC236}">
                    <a16:creationId xmlns:a16="http://schemas.microsoft.com/office/drawing/2014/main" id="{E85FB8CB-9610-4D33-BE6A-ED0D8EB44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60" name="Text Box 36">
                <a:extLst>
                  <a:ext uri="{FF2B5EF4-FFF2-40B4-BE49-F238E27FC236}">
                    <a16:creationId xmlns:a16="http://schemas.microsoft.com/office/drawing/2014/main" id="{C85F3C42-E79D-4A1D-A66B-BCDDF1F3D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176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61" name="Line 37">
                <a:extLst>
                  <a:ext uri="{FF2B5EF4-FFF2-40B4-BE49-F238E27FC236}">
                    <a16:creationId xmlns:a16="http://schemas.microsoft.com/office/drawing/2014/main" id="{9D693DD2-20E1-4B56-9B6B-790BF516A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62" name="Text Box 38">
                <a:extLst>
                  <a:ext uri="{FF2B5EF4-FFF2-40B4-BE49-F238E27FC236}">
                    <a16:creationId xmlns:a16="http://schemas.microsoft.com/office/drawing/2014/main" id="{5434B3AE-1AF5-4420-8BC1-1A0784111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079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63" name="Line 39">
                <a:extLst>
                  <a:ext uri="{FF2B5EF4-FFF2-40B4-BE49-F238E27FC236}">
                    <a16:creationId xmlns:a16="http://schemas.microsoft.com/office/drawing/2014/main" id="{DDFB8FF4-68A2-41B7-B849-F76F211D6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64" name="Text Box 40">
                <a:extLst>
                  <a:ext uri="{FF2B5EF4-FFF2-40B4-BE49-F238E27FC236}">
                    <a16:creationId xmlns:a16="http://schemas.microsoft.com/office/drawing/2014/main" id="{AB789E1C-2F5E-430F-857D-61CF93CEEA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517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65" name="Line 41">
                <a:extLst>
                  <a:ext uri="{FF2B5EF4-FFF2-40B4-BE49-F238E27FC236}">
                    <a16:creationId xmlns:a16="http://schemas.microsoft.com/office/drawing/2014/main" id="{0D26BEB4-3C3A-40D0-8E9C-0146F6C9C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66" name="Text Box 42">
                <a:extLst>
                  <a:ext uri="{FF2B5EF4-FFF2-40B4-BE49-F238E27FC236}">
                    <a16:creationId xmlns:a16="http://schemas.microsoft.com/office/drawing/2014/main" id="{B6C91032-0B50-4EEE-8C83-D6780AA7DC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958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67" name="Line 43">
                <a:extLst>
                  <a:ext uri="{FF2B5EF4-FFF2-40B4-BE49-F238E27FC236}">
                    <a16:creationId xmlns:a16="http://schemas.microsoft.com/office/drawing/2014/main" id="{68ABB2D5-FAF0-4AE9-B8B2-E6161A0439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</p:grpSp>
        <p:grpSp>
          <p:nvGrpSpPr>
            <p:cNvPr id="14" name="Group 24">
              <a:extLst>
                <a:ext uri="{FF2B5EF4-FFF2-40B4-BE49-F238E27FC236}">
                  <a16:creationId xmlns:a16="http://schemas.microsoft.com/office/drawing/2014/main" id="{1FD9BB63-D711-4523-9C9D-C555C20371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6000" y="4808534"/>
              <a:ext cx="5435600" cy="879841"/>
              <a:chOff x="2412765" y="3429000"/>
              <a:chExt cx="5435835" cy="903654"/>
            </a:xfrm>
          </p:grpSpPr>
          <p:grpSp>
            <p:nvGrpSpPr>
              <p:cNvPr id="37" name="Group 25">
                <a:extLst>
                  <a:ext uri="{FF2B5EF4-FFF2-40B4-BE49-F238E27FC236}">
                    <a16:creationId xmlns:a16="http://schemas.microsoft.com/office/drawing/2014/main" id="{D2F07928-2204-45B4-86CA-2C5E3079C0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50" name="Rectangle 26">
                  <a:extLst>
                    <a:ext uri="{FF2B5EF4-FFF2-40B4-BE49-F238E27FC236}">
                      <a16:creationId xmlns:a16="http://schemas.microsoft.com/office/drawing/2014/main" id="{032178A0-5C67-4480-BFCC-07FA2F4006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51" name="Rectangle 27">
                  <a:extLst>
                    <a:ext uri="{FF2B5EF4-FFF2-40B4-BE49-F238E27FC236}">
                      <a16:creationId xmlns:a16="http://schemas.microsoft.com/office/drawing/2014/main" id="{CB497521-9033-46D0-BE61-0CA16EE850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52" name="Rectangle 28">
                  <a:extLst>
                    <a:ext uri="{FF2B5EF4-FFF2-40B4-BE49-F238E27FC236}">
                      <a16:creationId xmlns:a16="http://schemas.microsoft.com/office/drawing/2014/main" id="{AFD4938A-DD46-410A-B5FE-8309582AA5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53" name="Rectangle 29">
                  <a:extLst>
                    <a:ext uri="{FF2B5EF4-FFF2-40B4-BE49-F238E27FC236}">
                      <a16:creationId xmlns:a16="http://schemas.microsoft.com/office/drawing/2014/main" id="{C55EF1F3-FF62-4078-8A92-5E3462489B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54" name="Rectangle 30">
                  <a:extLst>
                    <a:ext uri="{FF2B5EF4-FFF2-40B4-BE49-F238E27FC236}">
                      <a16:creationId xmlns:a16="http://schemas.microsoft.com/office/drawing/2014/main" id="{6A941EA4-9690-43E2-AC77-80C4FF435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9</a:t>
                  </a:r>
                </a:p>
              </p:txBody>
            </p:sp>
          </p:grpSp>
          <p:sp>
            <p:nvSpPr>
              <p:cNvPr id="38" name="Text Box 32">
                <a:extLst>
                  <a:ext uri="{FF2B5EF4-FFF2-40B4-BE49-F238E27FC236}">
                    <a16:creationId xmlns:a16="http://schemas.microsoft.com/office/drawing/2014/main" id="{4D20E2E6-ADF6-4D14-8026-50CA43A5FB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50908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39" name="Text Box 33">
                <a:extLst>
                  <a:ext uri="{FF2B5EF4-FFF2-40B4-BE49-F238E27FC236}">
                    <a16:creationId xmlns:a16="http://schemas.microsoft.com/office/drawing/2014/main" id="{B40CD927-9B4B-43D2-B17B-E070FB71B8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735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40" name="Line 34">
                <a:extLst>
                  <a:ext uri="{FF2B5EF4-FFF2-40B4-BE49-F238E27FC236}">
                    <a16:creationId xmlns:a16="http://schemas.microsoft.com/office/drawing/2014/main" id="{FDA73DE8-D0A8-4260-B9F6-058580DFE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41" name="Line 35">
                <a:extLst>
                  <a:ext uri="{FF2B5EF4-FFF2-40B4-BE49-F238E27FC236}">
                    <a16:creationId xmlns:a16="http://schemas.microsoft.com/office/drawing/2014/main" id="{D45794C9-A454-4717-B43C-D7D4C0E19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42" name="Text Box 36">
                <a:extLst>
                  <a:ext uri="{FF2B5EF4-FFF2-40B4-BE49-F238E27FC236}">
                    <a16:creationId xmlns:a16="http://schemas.microsoft.com/office/drawing/2014/main" id="{868616AA-18E9-44E9-BEE7-F3263C4168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176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43" name="Line 37">
                <a:extLst>
                  <a:ext uri="{FF2B5EF4-FFF2-40B4-BE49-F238E27FC236}">
                    <a16:creationId xmlns:a16="http://schemas.microsoft.com/office/drawing/2014/main" id="{043B1854-7314-4C49-8FBB-B655BC93E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44" name="Text Box 38">
                <a:extLst>
                  <a:ext uri="{FF2B5EF4-FFF2-40B4-BE49-F238E27FC236}">
                    <a16:creationId xmlns:a16="http://schemas.microsoft.com/office/drawing/2014/main" id="{88528A48-7309-4F86-8F20-A8A73184D4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079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45" name="Line 39">
                <a:extLst>
                  <a:ext uri="{FF2B5EF4-FFF2-40B4-BE49-F238E27FC236}">
                    <a16:creationId xmlns:a16="http://schemas.microsoft.com/office/drawing/2014/main" id="{69FEE2CD-5892-4A74-8CB7-CC4623C66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46" name="Text Box 40">
                <a:extLst>
                  <a:ext uri="{FF2B5EF4-FFF2-40B4-BE49-F238E27FC236}">
                    <a16:creationId xmlns:a16="http://schemas.microsoft.com/office/drawing/2014/main" id="{532381AF-A531-4468-993E-617580E198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517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47" name="Line 41">
                <a:extLst>
                  <a:ext uri="{FF2B5EF4-FFF2-40B4-BE49-F238E27FC236}">
                    <a16:creationId xmlns:a16="http://schemas.microsoft.com/office/drawing/2014/main" id="{94BF1311-831F-49E5-A39C-7CF2F662C3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48" name="Text Box 42">
                <a:extLst>
                  <a:ext uri="{FF2B5EF4-FFF2-40B4-BE49-F238E27FC236}">
                    <a16:creationId xmlns:a16="http://schemas.microsoft.com/office/drawing/2014/main" id="{6671ADBA-03AA-4A1F-97B8-F7EB401101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958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49" name="Line 43">
                <a:extLst>
                  <a:ext uri="{FF2B5EF4-FFF2-40B4-BE49-F238E27FC236}">
                    <a16:creationId xmlns:a16="http://schemas.microsoft.com/office/drawing/2014/main" id="{25F6782A-4A42-497F-B837-9A3E0A53D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</p:grpSp>
        <p:grpSp>
          <p:nvGrpSpPr>
            <p:cNvPr id="15" name="Group 24">
              <a:extLst>
                <a:ext uri="{FF2B5EF4-FFF2-40B4-BE49-F238E27FC236}">
                  <a16:creationId xmlns:a16="http://schemas.microsoft.com/office/drawing/2014/main" id="{6342D9C1-61D4-458C-A8FF-D79F08A70A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4413" y="5646734"/>
              <a:ext cx="5435600" cy="879841"/>
              <a:chOff x="2412765" y="3429000"/>
              <a:chExt cx="5435835" cy="903654"/>
            </a:xfrm>
          </p:grpSpPr>
          <p:grpSp>
            <p:nvGrpSpPr>
              <p:cNvPr id="19" name="Group 25">
                <a:extLst>
                  <a:ext uri="{FF2B5EF4-FFF2-40B4-BE49-F238E27FC236}">
                    <a16:creationId xmlns:a16="http://schemas.microsoft.com/office/drawing/2014/main" id="{BBE6737D-C1AE-4A4F-A3E5-2DA953D4FD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32" name="Rectangle 26">
                  <a:extLst>
                    <a:ext uri="{FF2B5EF4-FFF2-40B4-BE49-F238E27FC236}">
                      <a16:creationId xmlns:a16="http://schemas.microsoft.com/office/drawing/2014/main" id="{77C6BA05-FC59-4E5B-8B9F-24D002942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9</a:t>
                  </a:r>
                </a:p>
              </p:txBody>
            </p:sp>
            <p:sp>
              <p:nvSpPr>
                <p:cNvPr id="33" name="Rectangle 27">
                  <a:extLst>
                    <a:ext uri="{FF2B5EF4-FFF2-40B4-BE49-F238E27FC236}">
                      <a16:creationId xmlns:a16="http://schemas.microsoft.com/office/drawing/2014/main" id="{25E946E8-77C0-4AC1-BBA4-27BD7057B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4</a:t>
                  </a:r>
                </a:p>
              </p:txBody>
            </p:sp>
            <p:sp>
              <p:nvSpPr>
                <p:cNvPr id="34" name="Rectangle 28">
                  <a:extLst>
                    <a:ext uri="{FF2B5EF4-FFF2-40B4-BE49-F238E27FC236}">
                      <a16:creationId xmlns:a16="http://schemas.microsoft.com/office/drawing/2014/main" id="{11746845-3C44-4B82-AF0D-761F5B7EF1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7</a:t>
                  </a:r>
                </a:p>
              </p:txBody>
            </p:sp>
            <p:sp>
              <p:nvSpPr>
                <p:cNvPr id="35" name="Rectangle 29">
                  <a:extLst>
                    <a:ext uri="{FF2B5EF4-FFF2-40B4-BE49-F238E27FC236}">
                      <a16:creationId xmlns:a16="http://schemas.microsoft.com/office/drawing/2014/main" id="{3160968C-5B9D-4F33-9635-0C07E50A1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4A29270F-DADA-42AE-970A-6D1E8A30F4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0</a:t>
                  </a:r>
                </a:p>
              </p:txBody>
            </p:sp>
          </p:grpSp>
          <p:sp>
            <p:nvSpPr>
              <p:cNvPr id="20" name="Text Box 32">
                <a:extLst>
                  <a:ext uri="{FF2B5EF4-FFF2-40B4-BE49-F238E27FC236}">
                    <a16:creationId xmlns:a16="http://schemas.microsoft.com/office/drawing/2014/main" id="{F9FF8976-B8A1-4E26-9C72-94357C5DD8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50908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90</a:t>
                </a:r>
              </a:p>
            </p:txBody>
          </p:sp>
          <p:sp>
            <p:nvSpPr>
              <p:cNvPr id="21" name="Text Box 33">
                <a:extLst>
                  <a:ext uri="{FF2B5EF4-FFF2-40B4-BE49-F238E27FC236}">
                    <a16:creationId xmlns:a16="http://schemas.microsoft.com/office/drawing/2014/main" id="{E4228125-AF5E-4C97-8F8C-CE643DD1FB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735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94</a:t>
                </a:r>
              </a:p>
            </p:txBody>
          </p:sp>
          <p:sp>
            <p:nvSpPr>
              <p:cNvPr id="22" name="Line 34">
                <a:extLst>
                  <a:ext uri="{FF2B5EF4-FFF2-40B4-BE49-F238E27FC236}">
                    <a16:creationId xmlns:a16="http://schemas.microsoft.com/office/drawing/2014/main" id="{2E9C1F17-A843-4249-9345-2A26C4320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3" name="Line 35">
                <a:extLst>
                  <a:ext uri="{FF2B5EF4-FFF2-40B4-BE49-F238E27FC236}">
                    <a16:creationId xmlns:a16="http://schemas.microsoft.com/office/drawing/2014/main" id="{48DA41FF-D530-49A0-9F72-48B6F350C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4" name="Text Box 36">
                <a:extLst>
                  <a:ext uri="{FF2B5EF4-FFF2-40B4-BE49-F238E27FC236}">
                    <a16:creationId xmlns:a16="http://schemas.microsoft.com/office/drawing/2014/main" id="{DC0B56C5-2D07-4AEE-B994-9947457D0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176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98</a:t>
                </a:r>
              </a:p>
            </p:txBody>
          </p:sp>
          <p:sp>
            <p:nvSpPr>
              <p:cNvPr id="25" name="Line 37">
                <a:extLst>
                  <a:ext uri="{FF2B5EF4-FFF2-40B4-BE49-F238E27FC236}">
                    <a16:creationId xmlns:a16="http://schemas.microsoft.com/office/drawing/2014/main" id="{D0FDF6C8-DD31-4D43-8FCE-9D81ECF299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6" name="Text Box 38">
                <a:extLst>
                  <a:ext uri="{FF2B5EF4-FFF2-40B4-BE49-F238E27FC236}">
                    <a16:creationId xmlns:a16="http://schemas.microsoft.com/office/drawing/2014/main" id="{A949B917-38CD-4F7C-98DA-9E9B66B919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079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102</a:t>
                </a:r>
              </a:p>
            </p:txBody>
          </p:sp>
          <p:sp>
            <p:nvSpPr>
              <p:cNvPr id="27" name="Line 39">
                <a:extLst>
                  <a:ext uri="{FF2B5EF4-FFF2-40B4-BE49-F238E27FC236}">
                    <a16:creationId xmlns:a16="http://schemas.microsoft.com/office/drawing/2014/main" id="{B2666DCA-97DA-48F3-B7B2-D2B9FA6BB2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8" name="Text Box 40">
                <a:extLst>
                  <a:ext uri="{FF2B5EF4-FFF2-40B4-BE49-F238E27FC236}">
                    <a16:creationId xmlns:a16="http://schemas.microsoft.com/office/drawing/2014/main" id="{7DAE2F4F-DE36-45ED-93DA-E7D4C2994D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517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106</a:t>
                </a:r>
              </a:p>
            </p:txBody>
          </p:sp>
          <p:sp>
            <p:nvSpPr>
              <p:cNvPr id="29" name="Line 41">
                <a:extLst>
                  <a:ext uri="{FF2B5EF4-FFF2-40B4-BE49-F238E27FC236}">
                    <a16:creationId xmlns:a16="http://schemas.microsoft.com/office/drawing/2014/main" id="{2D568B0A-F802-4C1B-8595-787E92DF3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30" name="Text Box 42">
                <a:extLst>
                  <a:ext uri="{FF2B5EF4-FFF2-40B4-BE49-F238E27FC236}">
                    <a16:creationId xmlns:a16="http://schemas.microsoft.com/office/drawing/2014/main" id="{B092A664-7AA9-46FD-8E0D-AF16D30D63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958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110</a:t>
                </a:r>
              </a:p>
            </p:txBody>
          </p:sp>
          <p:sp>
            <p:nvSpPr>
              <p:cNvPr id="31" name="Line 43">
                <a:extLst>
                  <a:ext uri="{FF2B5EF4-FFF2-40B4-BE49-F238E27FC236}">
                    <a16:creationId xmlns:a16="http://schemas.microsoft.com/office/drawing/2014/main" id="{51B7554D-6C2B-4E02-9FC9-A3CD81945B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</p:grp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1DDE84FF-F050-410C-80C4-5E568C5FF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800"/>
            </a:p>
          </p:txBody>
        </p:sp>
        <p:sp>
          <p:nvSpPr>
            <p:cNvPr id="17" name="Freeform 86">
              <a:extLst>
                <a:ext uri="{FF2B5EF4-FFF2-40B4-BE49-F238E27FC236}">
                  <a16:creationId xmlns:a16="http://schemas.microsoft.com/office/drawing/2014/main" id="{68D0FC64-1415-488B-BD67-3483B3A51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800"/>
            </a:p>
          </p:txBody>
        </p:sp>
        <p:sp>
          <p:nvSpPr>
            <p:cNvPr id="18" name="Freeform 87">
              <a:extLst>
                <a:ext uri="{FF2B5EF4-FFF2-40B4-BE49-F238E27FC236}">
                  <a16:creationId xmlns:a16="http://schemas.microsoft.com/office/drawing/2014/main" id="{3289C2C0-F2D9-406C-BA75-699F753A5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800"/>
            </a:p>
          </p:txBody>
        </p:sp>
      </p:grpSp>
      <p:sp>
        <p:nvSpPr>
          <p:cNvPr id="88" name="Rectangle 16">
            <a:extLst>
              <a:ext uri="{FF2B5EF4-FFF2-40B4-BE49-F238E27FC236}">
                <a16:creationId xmlns:a16="http://schemas.microsoft.com/office/drawing/2014/main" id="{C2CFD550-84DA-4C9D-B08D-DAFCB6F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99" y="2434753"/>
            <a:ext cx="41825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>
              <a:buFont typeface="Wingdings" pitchFamily="-96" charset="2"/>
              <a:buNone/>
            </a:pPr>
            <a:r>
              <a:rPr lang="en-US" b="1" dirty="0">
                <a:latin typeface="Courier New" pitchFamily="-96" charset="0"/>
              </a:rPr>
              <a:t>Mem[</a:t>
            </a:r>
            <a:r>
              <a:rPr lang="en-US" b="1" dirty="0" err="1">
                <a:latin typeface="Courier New" pitchFamily="-96" charset="0"/>
              </a:rPr>
              <a:t>ord</a:t>
            </a:r>
            <a:r>
              <a:rPr lang="en-US" b="1" dirty="0">
                <a:latin typeface="Courier New" pitchFamily="-96" charset="0"/>
              </a:rPr>
              <a:t>+(20*index)+(4*digit)]</a:t>
            </a:r>
          </a:p>
        </p:txBody>
      </p:sp>
      <p:sp>
        <p:nvSpPr>
          <p:cNvPr id="89" name="Rectangle 17">
            <a:extLst>
              <a:ext uri="{FF2B5EF4-FFF2-40B4-BE49-F238E27FC236}">
                <a16:creationId xmlns:a16="http://schemas.microsoft.com/office/drawing/2014/main" id="{B3DE7D0D-6CF9-48B9-A8E8-3CFD59576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9543" y="2434753"/>
            <a:ext cx="57965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b="1" dirty="0">
                <a:latin typeface="Courier New" pitchFamily="-96" charset="0"/>
              </a:rPr>
              <a:t>Mem[Mem[stooges+(8*index)]+(4*digit)]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2605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5" y="685800"/>
            <a:ext cx="10972798" cy="5486400"/>
          </a:xfrm>
        </p:spPr>
        <p:txBody>
          <a:bodyPr>
            <a:normAutofit/>
          </a:bodyPr>
          <a:lstStyle/>
          <a:p>
            <a:r>
              <a:rPr lang="en-US" dirty="0"/>
              <a:t>Pointers</a:t>
            </a:r>
          </a:p>
          <a:p>
            <a:pPr lvl="1"/>
            <a:endParaRPr lang="en-US" dirty="0"/>
          </a:p>
          <a:p>
            <a:r>
              <a:rPr lang="en-US" dirty="0"/>
              <a:t>One-dimensional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Multi-level Arrays</a:t>
            </a:r>
          </a:p>
          <a:p>
            <a:pPr lvl="1"/>
            <a:endParaRPr lang="en-US" dirty="0"/>
          </a:p>
          <a:p>
            <a:r>
              <a:rPr lang="en-US" b="1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10560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596-6162-496C-B11C-41846627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Multi-dimensional arrays – multi-level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2CC4-B063-466E-8091-42E08755B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Multi-level is one way to</a:t>
            </a:r>
            <a:br>
              <a:rPr lang="en-US" dirty="0"/>
            </a:br>
            <a:r>
              <a:rPr lang="en-US" dirty="0"/>
              <a:t>make them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int** array_2d = (int**)malloc(rows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(int*));</a:t>
            </a:r>
          </a:p>
          <a:p>
            <a:pPr marL="4572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&lt;rows;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array_2d[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(int*)malloc(cols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array_2d[2][4] = 0;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8929A-8F1D-4807-ABFC-8F31897F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9C7C39B-4102-4000-AA29-FA8C55AED0C2}"/>
              </a:ext>
            </a:extLst>
          </p:cNvPr>
          <p:cNvGrpSpPr/>
          <p:nvPr/>
        </p:nvGrpSpPr>
        <p:grpSpPr>
          <a:xfrm>
            <a:off x="6297876" y="914400"/>
            <a:ext cx="5161458" cy="1622621"/>
            <a:chOff x="107951" y="3733800"/>
            <a:chExt cx="8883649" cy="2792775"/>
          </a:xfrm>
        </p:grpSpPr>
        <p:grpSp>
          <p:nvGrpSpPr>
            <p:cNvPr id="6" name="Group 7">
              <a:extLst>
                <a:ext uri="{FF2B5EF4-FFF2-40B4-BE49-F238E27FC236}">
                  <a16:creationId xmlns:a16="http://schemas.microsoft.com/office/drawing/2014/main" id="{DFA32A4E-08A7-4353-992C-61C8F4B0D9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7951" y="4191001"/>
              <a:ext cx="2254249" cy="1655763"/>
              <a:chOff x="20" y="2112"/>
              <a:chExt cx="1420" cy="1043"/>
            </a:xfrm>
          </p:grpSpPr>
          <p:sp>
            <p:nvSpPr>
              <p:cNvPr id="70" name="Rectangle 8">
                <a:extLst>
                  <a:ext uri="{FF2B5EF4-FFF2-40B4-BE49-F238E27FC236}">
                    <a16:creationId xmlns:a16="http://schemas.microsoft.com/office/drawing/2014/main" id="{9A026A72-4076-4363-B35D-131DDF07B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35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800" dirty="0">
                    <a:latin typeface="Courier New" pitchFamily="-96" charset="0"/>
                  </a:rPr>
                  <a:t>56</a:t>
                </a:r>
              </a:p>
            </p:txBody>
          </p:sp>
          <p:sp>
            <p:nvSpPr>
              <p:cNvPr id="71" name="Line 9">
                <a:extLst>
                  <a:ext uri="{FF2B5EF4-FFF2-40B4-BE49-F238E27FC236}">
                    <a16:creationId xmlns:a16="http://schemas.microsoft.com/office/drawing/2014/main" id="{3BD2ABDA-7988-48A8-8D15-C9D77BAFF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48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2" name="Text Box 10">
                <a:extLst>
                  <a:ext uri="{FF2B5EF4-FFF2-40B4-BE49-F238E27FC236}">
                    <a16:creationId xmlns:a16="http://schemas.microsoft.com/office/drawing/2014/main" id="{C142AECB-ABBF-4EEF-AD16-D458EE0DB0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" y="2363"/>
                <a:ext cx="546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>
                    <a:latin typeface="Courier New" pitchFamily="-96" charset="0"/>
                  </a:rPr>
                  <a:t>160</a:t>
                </a:r>
              </a:p>
            </p:txBody>
          </p:sp>
          <p:sp>
            <p:nvSpPr>
              <p:cNvPr id="73" name="Rectangle 11">
                <a:extLst>
                  <a:ext uri="{FF2B5EF4-FFF2-40B4-BE49-F238E27FC236}">
                    <a16:creationId xmlns:a16="http://schemas.microsoft.com/office/drawing/2014/main" id="{0E10D7C4-17B5-468D-BB8D-F2989C8F3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59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800">
                    <a:latin typeface="Courier New" pitchFamily="-96" charset="0"/>
                  </a:rPr>
                  <a:t>16</a:t>
                </a:r>
              </a:p>
            </p:txBody>
          </p:sp>
          <p:sp>
            <p:nvSpPr>
              <p:cNvPr id="74" name="Rectangle 12">
                <a:extLst>
                  <a:ext uri="{FF2B5EF4-FFF2-40B4-BE49-F238E27FC236}">
                    <a16:creationId xmlns:a16="http://schemas.microsoft.com/office/drawing/2014/main" id="{FF134E28-F231-47E6-A29C-26E7CBE7DB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" y="2832"/>
                <a:ext cx="576" cy="240"/>
              </a:xfrm>
              <a:prstGeom prst="rect">
                <a:avLst/>
              </a:prstGeom>
              <a:solidFill>
                <a:srgbClr val="F1C7C7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en-US" sz="800" dirty="0">
                    <a:latin typeface="Courier New" pitchFamily="-96" charset="0"/>
                  </a:rPr>
                  <a:t>90</a:t>
                </a:r>
              </a:p>
            </p:txBody>
          </p:sp>
          <p:sp>
            <p:nvSpPr>
              <p:cNvPr id="75" name="Line 13">
                <a:extLst>
                  <a:ext uri="{FF2B5EF4-FFF2-40B4-BE49-F238E27FC236}">
                    <a16:creationId xmlns:a16="http://schemas.microsoft.com/office/drawing/2014/main" id="{694A56F0-67A1-4114-BB8C-5790A6746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72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6" name="Line 14">
                <a:extLst>
                  <a:ext uri="{FF2B5EF4-FFF2-40B4-BE49-F238E27FC236}">
                    <a16:creationId xmlns:a16="http://schemas.microsoft.com/office/drawing/2014/main" id="{62A1FBD3-7134-4635-B631-397B3CAF1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6" y="2965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77" name="Text Box 15">
                <a:extLst>
                  <a:ext uri="{FF2B5EF4-FFF2-40B4-BE49-F238E27FC236}">
                    <a16:creationId xmlns:a16="http://schemas.microsoft.com/office/drawing/2014/main" id="{C168D7D5-712C-49EB-B891-5323027D1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" y="2612"/>
                <a:ext cx="546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 dirty="0">
                    <a:latin typeface="Courier New" pitchFamily="-96" charset="0"/>
                  </a:rPr>
                  <a:t>168</a:t>
                </a:r>
              </a:p>
            </p:txBody>
          </p:sp>
          <p:sp>
            <p:nvSpPr>
              <p:cNvPr id="78" name="Text Box 16">
                <a:extLst>
                  <a:ext uri="{FF2B5EF4-FFF2-40B4-BE49-F238E27FC236}">
                    <a16:creationId xmlns:a16="http://schemas.microsoft.com/office/drawing/2014/main" id="{35BCEED3-8409-49B5-A99F-F444FDFA97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" y="2843"/>
                <a:ext cx="532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 dirty="0">
                    <a:latin typeface="Courier New" pitchFamily="-96" charset="0"/>
                  </a:rPr>
                  <a:t>176</a:t>
                </a:r>
              </a:p>
            </p:txBody>
          </p:sp>
          <p:sp>
            <p:nvSpPr>
              <p:cNvPr id="79" name="Text Box 17">
                <a:extLst>
                  <a:ext uri="{FF2B5EF4-FFF2-40B4-BE49-F238E27FC236}">
                    <a16:creationId xmlns:a16="http://schemas.microsoft.com/office/drawing/2014/main" id="{AA9C545A-3465-4DA8-9268-D680C70966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" y="2112"/>
                <a:ext cx="886" cy="31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 eaLnBrk="0" hangingPunct="0"/>
                <a:r>
                  <a:rPr lang="en-US" sz="800" dirty="0">
                    <a:latin typeface="Courier New" pitchFamily="-96" charset="0"/>
                  </a:rPr>
                  <a:t>stooges</a:t>
                </a:r>
              </a:p>
            </p:txBody>
          </p:sp>
          <p:sp>
            <p:nvSpPr>
              <p:cNvPr id="80" name="Oval 18">
                <a:extLst>
                  <a:ext uri="{FF2B5EF4-FFF2-40B4-BE49-F238E27FC236}">
                    <a16:creationId xmlns:a16="http://schemas.microsoft.com/office/drawing/2014/main" id="{648DCDF5-7B43-464F-A186-68DEB0F38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800">
                  <a:latin typeface="Calibri" pitchFamily="-96" charset="0"/>
                </a:endParaRPr>
              </a:p>
            </p:txBody>
          </p:sp>
          <p:sp>
            <p:nvSpPr>
              <p:cNvPr id="81" name="Oval 19">
                <a:extLst>
                  <a:ext uri="{FF2B5EF4-FFF2-40B4-BE49-F238E27FC236}">
                    <a16:creationId xmlns:a16="http://schemas.microsoft.com/office/drawing/2014/main" id="{62E894B0-00A8-4814-BEDF-EDFF70F95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800">
                  <a:latin typeface="Calibri" pitchFamily="-96" charset="0"/>
                </a:endParaRPr>
              </a:p>
            </p:txBody>
          </p:sp>
          <p:sp>
            <p:nvSpPr>
              <p:cNvPr id="82" name="Oval 20">
                <a:extLst>
                  <a:ext uri="{FF2B5EF4-FFF2-40B4-BE49-F238E27FC236}">
                    <a16:creationId xmlns:a16="http://schemas.microsoft.com/office/drawing/2014/main" id="{B387E37B-C0E8-436B-9EFB-097BBA2E5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9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eaLnBrk="0" hangingPunct="0"/>
                <a:endParaRPr lang="en-US" sz="800">
                  <a:latin typeface="Calibri" pitchFamily="-96" charset="0"/>
                </a:endParaRPr>
              </a:p>
            </p:txBody>
          </p:sp>
        </p:grpSp>
        <p:sp>
          <p:nvSpPr>
            <p:cNvPr id="7" name="Text Box 21">
              <a:extLst>
                <a:ext uri="{FF2B5EF4-FFF2-40B4-BE49-F238E27FC236}">
                  <a16:creationId xmlns:a16="http://schemas.microsoft.com/office/drawing/2014/main" id="{AB0AB9A7-E016-4F4B-8BB7-C976170735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353" y="3733800"/>
              <a:ext cx="1125573" cy="495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800" dirty="0" err="1">
                  <a:latin typeface="Courier New" pitchFamily="-96" charset="0"/>
                </a:rPr>
                <a:t>larry</a:t>
              </a:r>
              <a:endParaRPr lang="en-US" sz="800" dirty="0">
                <a:latin typeface="Courier New" pitchFamily="-96" charset="0"/>
              </a:endParaRPr>
            </a:p>
          </p:txBody>
        </p:sp>
        <p:sp>
          <p:nvSpPr>
            <p:cNvPr id="8" name="Text Box 41">
              <a:extLst>
                <a:ext uri="{FF2B5EF4-FFF2-40B4-BE49-F238E27FC236}">
                  <a16:creationId xmlns:a16="http://schemas.microsoft.com/office/drawing/2014/main" id="{B740A745-0447-4B8B-AB94-797553EEF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552" y="4572000"/>
              <a:ext cx="1125573" cy="495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800" dirty="0">
                  <a:latin typeface="Courier New" pitchFamily="-96" charset="0"/>
                </a:rPr>
                <a:t>curly</a:t>
              </a:r>
            </a:p>
          </p:txBody>
        </p:sp>
        <p:sp>
          <p:nvSpPr>
            <p:cNvPr id="9" name="Text Box 61">
              <a:extLst>
                <a:ext uri="{FF2B5EF4-FFF2-40B4-BE49-F238E27FC236}">
                  <a16:creationId xmlns:a16="http://schemas.microsoft.com/office/drawing/2014/main" id="{31D34314-F026-49CA-B7EE-D1BD6E06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2635" y="5272089"/>
              <a:ext cx="845289" cy="4956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800" dirty="0" err="1">
                  <a:latin typeface="Courier New" pitchFamily="-96" charset="0"/>
                </a:rPr>
                <a:t>moe</a:t>
              </a:r>
              <a:endParaRPr lang="en-US" sz="800" dirty="0">
                <a:latin typeface="Courier New" pitchFamily="-96" charset="0"/>
              </a:endParaRPr>
            </a:p>
          </p:txBody>
        </p:sp>
        <p:grpSp>
          <p:nvGrpSpPr>
            <p:cNvPr id="10" name="Group 24">
              <a:extLst>
                <a:ext uri="{FF2B5EF4-FFF2-40B4-BE49-F238E27FC236}">
                  <a16:creationId xmlns:a16="http://schemas.microsoft.com/office/drawing/2014/main" id="{78AD8490-9558-4DD9-9F8A-EA2444C97D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4413" y="4006849"/>
              <a:ext cx="5435600" cy="879843"/>
              <a:chOff x="2412765" y="3429000"/>
              <a:chExt cx="5435835" cy="903654"/>
            </a:xfrm>
          </p:grpSpPr>
          <p:grpSp>
            <p:nvGrpSpPr>
              <p:cNvPr id="52" name="Group 25">
                <a:extLst>
                  <a:ext uri="{FF2B5EF4-FFF2-40B4-BE49-F238E27FC236}">
                    <a16:creationId xmlns:a16="http://schemas.microsoft.com/office/drawing/2014/main" id="{D41C9665-5403-4847-98A3-00ECF33053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65" name="Rectangle 26">
                  <a:extLst>
                    <a:ext uri="{FF2B5EF4-FFF2-40B4-BE49-F238E27FC236}">
                      <a16:creationId xmlns:a16="http://schemas.microsoft.com/office/drawing/2014/main" id="{6A398EC6-FCAC-4E32-80DB-077D75AE0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66" name="Rectangle 27">
                  <a:extLst>
                    <a:ext uri="{FF2B5EF4-FFF2-40B4-BE49-F238E27FC236}">
                      <a16:creationId xmlns:a16="http://schemas.microsoft.com/office/drawing/2014/main" id="{1F3DF772-DC84-492B-8CC2-8AE3B5FD52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5</a:t>
                  </a:r>
                </a:p>
              </p:txBody>
            </p:sp>
            <p:sp>
              <p:nvSpPr>
                <p:cNvPr id="67" name="Rectangle 28">
                  <a:extLst>
                    <a:ext uri="{FF2B5EF4-FFF2-40B4-BE49-F238E27FC236}">
                      <a16:creationId xmlns:a16="http://schemas.microsoft.com/office/drawing/2014/main" id="{355E9BBB-4C89-464A-B0AD-50DB6399C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68" name="Rectangle 29">
                  <a:extLst>
                    <a:ext uri="{FF2B5EF4-FFF2-40B4-BE49-F238E27FC236}">
                      <a16:creationId xmlns:a16="http://schemas.microsoft.com/office/drawing/2014/main" id="{CCB02FD3-723C-4E2D-9DA8-70F0A7F82C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69" name="Rectangle 30">
                  <a:extLst>
                    <a:ext uri="{FF2B5EF4-FFF2-40B4-BE49-F238E27FC236}">
                      <a16:creationId xmlns:a16="http://schemas.microsoft.com/office/drawing/2014/main" id="{E993CEE1-6723-4C11-8E2B-D7337CAA13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3</a:t>
                  </a:r>
                </a:p>
              </p:txBody>
            </p:sp>
          </p:grpSp>
          <p:sp>
            <p:nvSpPr>
              <p:cNvPr id="53" name="Text Box 32">
                <a:extLst>
                  <a:ext uri="{FF2B5EF4-FFF2-40B4-BE49-F238E27FC236}">
                    <a16:creationId xmlns:a16="http://schemas.microsoft.com/office/drawing/2014/main" id="{58A3AB64-534C-490C-A816-E257C4B9B0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65" y="3810527"/>
                <a:ext cx="668366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16</a:t>
                </a:r>
              </a:p>
            </p:txBody>
          </p:sp>
          <p:sp>
            <p:nvSpPr>
              <p:cNvPr id="54" name="Text Box 33">
                <a:extLst>
                  <a:ext uri="{FF2B5EF4-FFF2-40B4-BE49-F238E27FC236}">
                    <a16:creationId xmlns:a16="http://schemas.microsoft.com/office/drawing/2014/main" id="{11F4B4D5-360F-4E65-B89B-6A3DF2F4FB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735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20</a:t>
                </a:r>
              </a:p>
            </p:txBody>
          </p:sp>
          <p:sp>
            <p:nvSpPr>
              <p:cNvPr id="55" name="Line 34">
                <a:extLst>
                  <a:ext uri="{FF2B5EF4-FFF2-40B4-BE49-F238E27FC236}">
                    <a16:creationId xmlns:a16="http://schemas.microsoft.com/office/drawing/2014/main" id="{2E37C745-C961-4B88-83AB-D7FF285C6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56" name="Line 35">
                <a:extLst>
                  <a:ext uri="{FF2B5EF4-FFF2-40B4-BE49-F238E27FC236}">
                    <a16:creationId xmlns:a16="http://schemas.microsoft.com/office/drawing/2014/main" id="{A597262A-366A-4F89-99E2-8CB1709B5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57" name="Text Box 36">
                <a:extLst>
                  <a:ext uri="{FF2B5EF4-FFF2-40B4-BE49-F238E27FC236}">
                    <a16:creationId xmlns:a16="http://schemas.microsoft.com/office/drawing/2014/main" id="{2D85B972-06F5-46D1-B7F6-4E0B8137E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176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24</a:t>
                </a:r>
              </a:p>
            </p:txBody>
          </p:sp>
          <p:sp>
            <p:nvSpPr>
              <p:cNvPr id="58" name="Line 37">
                <a:extLst>
                  <a:ext uri="{FF2B5EF4-FFF2-40B4-BE49-F238E27FC236}">
                    <a16:creationId xmlns:a16="http://schemas.microsoft.com/office/drawing/2014/main" id="{821D6672-FC24-4D61-8444-4FC80A790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59" name="Text Box 38">
                <a:extLst>
                  <a:ext uri="{FF2B5EF4-FFF2-40B4-BE49-F238E27FC236}">
                    <a16:creationId xmlns:a16="http://schemas.microsoft.com/office/drawing/2014/main" id="{C153F9DE-9BB7-4C0C-96C9-EF0A543DB7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079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28</a:t>
                </a:r>
              </a:p>
            </p:txBody>
          </p:sp>
          <p:sp>
            <p:nvSpPr>
              <p:cNvPr id="60" name="Line 39">
                <a:extLst>
                  <a:ext uri="{FF2B5EF4-FFF2-40B4-BE49-F238E27FC236}">
                    <a16:creationId xmlns:a16="http://schemas.microsoft.com/office/drawing/2014/main" id="{384140B9-8334-4FE2-BC9C-7FEFA67111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61" name="Text Box 40">
                <a:extLst>
                  <a:ext uri="{FF2B5EF4-FFF2-40B4-BE49-F238E27FC236}">
                    <a16:creationId xmlns:a16="http://schemas.microsoft.com/office/drawing/2014/main" id="{30C63A11-17CB-4CD2-A618-C850F96417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517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32</a:t>
                </a:r>
              </a:p>
            </p:txBody>
          </p:sp>
          <p:sp>
            <p:nvSpPr>
              <p:cNvPr id="62" name="Line 41">
                <a:extLst>
                  <a:ext uri="{FF2B5EF4-FFF2-40B4-BE49-F238E27FC236}">
                    <a16:creationId xmlns:a16="http://schemas.microsoft.com/office/drawing/2014/main" id="{70ECD254-931F-40B8-B715-3B6C8877C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63" name="Text Box 42">
                <a:extLst>
                  <a:ext uri="{FF2B5EF4-FFF2-40B4-BE49-F238E27FC236}">
                    <a16:creationId xmlns:a16="http://schemas.microsoft.com/office/drawing/2014/main" id="{F418063D-ACEC-4369-8DE5-A89925008E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958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>
                    <a:latin typeface="Calibri" pitchFamily="-96" charset="0"/>
                  </a:rPr>
                  <a:t>36</a:t>
                </a:r>
              </a:p>
            </p:txBody>
          </p:sp>
          <p:sp>
            <p:nvSpPr>
              <p:cNvPr id="64" name="Line 43">
                <a:extLst>
                  <a:ext uri="{FF2B5EF4-FFF2-40B4-BE49-F238E27FC236}">
                    <a16:creationId xmlns:a16="http://schemas.microsoft.com/office/drawing/2014/main" id="{1E97FC5E-123E-4410-825D-3A4A41039B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</p:grpSp>
        <p:grpSp>
          <p:nvGrpSpPr>
            <p:cNvPr id="11" name="Group 24">
              <a:extLst>
                <a:ext uri="{FF2B5EF4-FFF2-40B4-BE49-F238E27FC236}">
                  <a16:creationId xmlns:a16="http://schemas.microsoft.com/office/drawing/2014/main" id="{832EC276-C685-4272-9130-72E6258762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6000" y="4808534"/>
              <a:ext cx="5435600" cy="879841"/>
              <a:chOff x="2412765" y="3429000"/>
              <a:chExt cx="5435835" cy="903654"/>
            </a:xfrm>
          </p:grpSpPr>
          <p:grpSp>
            <p:nvGrpSpPr>
              <p:cNvPr id="34" name="Group 25">
                <a:extLst>
                  <a:ext uri="{FF2B5EF4-FFF2-40B4-BE49-F238E27FC236}">
                    <a16:creationId xmlns:a16="http://schemas.microsoft.com/office/drawing/2014/main" id="{FAA7A8CE-1A4A-4A29-92BF-A8CDB2E8C0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47" name="Rectangle 26">
                  <a:extLst>
                    <a:ext uri="{FF2B5EF4-FFF2-40B4-BE49-F238E27FC236}">
                      <a16:creationId xmlns:a16="http://schemas.microsoft.com/office/drawing/2014/main" id="{743E3AAF-9060-47A4-A901-C32100F1B5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0</a:t>
                  </a:r>
                </a:p>
              </p:txBody>
            </p:sp>
            <p:sp>
              <p:nvSpPr>
                <p:cNvPr id="48" name="Rectangle 27">
                  <a:extLst>
                    <a:ext uri="{FF2B5EF4-FFF2-40B4-BE49-F238E27FC236}">
                      <a16:creationId xmlns:a16="http://schemas.microsoft.com/office/drawing/2014/main" id="{62832AE3-E191-4676-8582-4B2B05AD4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49" name="Rectangle 28">
                  <a:extLst>
                    <a:ext uri="{FF2B5EF4-FFF2-40B4-BE49-F238E27FC236}">
                      <a16:creationId xmlns:a16="http://schemas.microsoft.com/office/drawing/2014/main" id="{89F3B349-7980-48B9-8BF3-2B39090635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1</a:t>
                  </a:r>
                </a:p>
              </p:txBody>
            </p:sp>
            <p:sp>
              <p:nvSpPr>
                <p:cNvPr id="50" name="Rectangle 29">
                  <a:extLst>
                    <a:ext uri="{FF2B5EF4-FFF2-40B4-BE49-F238E27FC236}">
                      <a16:creationId xmlns:a16="http://schemas.microsoft.com/office/drawing/2014/main" id="{7D7CBA2E-A2AC-4EEC-B601-C1AFABB01C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3</a:t>
                  </a:r>
                </a:p>
              </p:txBody>
            </p:sp>
            <p:sp>
              <p:nvSpPr>
                <p:cNvPr id="51" name="Rectangle 30">
                  <a:extLst>
                    <a:ext uri="{FF2B5EF4-FFF2-40B4-BE49-F238E27FC236}">
                      <a16:creationId xmlns:a16="http://schemas.microsoft.com/office/drawing/2014/main" id="{027B0627-2BDD-451F-B2A4-E99F820B32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9</a:t>
                  </a:r>
                </a:p>
              </p:txBody>
            </p:sp>
          </p:grpSp>
          <p:sp>
            <p:nvSpPr>
              <p:cNvPr id="35" name="Text Box 32">
                <a:extLst>
                  <a:ext uri="{FF2B5EF4-FFF2-40B4-BE49-F238E27FC236}">
                    <a16:creationId xmlns:a16="http://schemas.microsoft.com/office/drawing/2014/main" id="{62B39BB0-6DEF-4744-8919-1A1D8346A5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50908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56</a:t>
                </a:r>
              </a:p>
            </p:txBody>
          </p:sp>
          <p:sp>
            <p:nvSpPr>
              <p:cNvPr id="36" name="Text Box 33">
                <a:extLst>
                  <a:ext uri="{FF2B5EF4-FFF2-40B4-BE49-F238E27FC236}">
                    <a16:creationId xmlns:a16="http://schemas.microsoft.com/office/drawing/2014/main" id="{BBD5363A-F585-47A7-A20E-A23253FD8B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735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60</a:t>
                </a:r>
              </a:p>
            </p:txBody>
          </p:sp>
          <p:sp>
            <p:nvSpPr>
              <p:cNvPr id="37" name="Line 34">
                <a:extLst>
                  <a:ext uri="{FF2B5EF4-FFF2-40B4-BE49-F238E27FC236}">
                    <a16:creationId xmlns:a16="http://schemas.microsoft.com/office/drawing/2014/main" id="{18F8FA0D-39A5-4865-ACA6-075AA3ED4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38" name="Line 35">
                <a:extLst>
                  <a:ext uri="{FF2B5EF4-FFF2-40B4-BE49-F238E27FC236}">
                    <a16:creationId xmlns:a16="http://schemas.microsoft.com/office/drawing/2014/main" id="{CEFCE0AB-FACF-493B-B1A0-E0E1D73C7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39" name="Text Box 36">
                <a:extLst>
                  <a:ext uri="{FF2B5EF4-FFF2-40B4-BE49-F238E27FC236}">
                    <a16:creationId xmlns:a16="http://schemas.microsoft.com/office/drawing/2014/main" id="{FAAF757D-8077-453D-A042-5B7303B8DF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176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64</a:t>
                </a:r>
              </a:p>
            </p:txBody>
          </p:sp>
          <p:sp>
            <p:nvSpPr>
              <p:cNvPr id="40" name="Line 37">
                <a:extLst>
                  <a:ext uri="{FF2B5EF4-FFF2-40B4-BE49-F238E27FC236}">
                    <a16:creationId xmlns:a16="http://schemas.microsoft.com/office/drawing/2014/main" id="{9529DB82-E979-4FD7-AD66-3B15B27983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41" name="Text Box 38">
                <a:extLst>
                  <a:ext uri="{FF2B5EF4-FFF2-40B4-BE49-F238E27FC236}">
                    <a16:creationId xmlns:a16="http://schemas.microsoft.com/office/drawing/2014/main" id="{3294B507-8662-47C3-BFAB-358364C1F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079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68</a:t>
                </a:r>
              </a:p>
            </p:txBody>
          </p:sp>
          <p:sp>
            <p:nvSpPr>
              <p:cNvPr id="42" name="Line 39">
                <a:extLst>
                  <a:ext uri="{FF2B5EF4-FFF2-40B4-BE49-F238E27FC236}">
                    <a16:creationId xmlns:a16="http://schemas.microsoft.com/office/drawing/2014/main" id="{F62976F0-183C-4107-A809-747192D41C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43" name="Text Box 40">
                <a:extLst>
                  <a:ext uri="{FF2B5EF4-FFF2-40B4-BE49-F238E27FC236}">
                    <a16:creationId xmlns:a16="http://schemas.microsoft.com/office/drawing/2014/main" id="{C1E0C308-8958-4157-B934-3BFFAE1BA6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517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72</a:t>
                </a:r>
              </a:p>
            </p:txBody>
          </p:sp>
          <p:sp>
            <p:nvSpPr>
              <p:cNvPr id="44" name="Line 41">
                <a:extLst>
                  <a:ext uri="{FF2B5EF4-FFF2-40B4-BE49-F238E27FC236}">
                    <a16:creationId xmlns:a16="http://schemas.microsoft.com/office/drawing/2014/main" id="{856039AA-3F03-4F89-81BD-4550A0BE2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45" name="Text Box 42">
                <a:extLst>
                  <a:ext uri="{FF2B5EF4-FFF2-40B4-BE49-F238E27FC236}">
                    <a16:creationId xmlns:a16="http://schemas.microsoft.com/office/drawing/2014/main" id="{3C344D6B-F4FA-4B7B-A28B-AD7BE221F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958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76</a:t>
                </a:r>
              </a:p>
            </p:txBody>
          </p:sp>
          <p:sp>
            <p:nvSpPr>
              <p:cNvPr id="46" name="Line 43">
                <a:extLst>
                  <a:ext uri="{FF2B5EF4-FFF2-40B4-BE49-F238E27FC236}">
                    <a16:creationId xmlns:a16="http://schemas.microsoft.com/office/drawing/2014/main" id="{F40104E8-7D39-4075-9506-3DABF84B32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</p:grpSp>
        <p:grpSp>
          <p:nvGrpSpPr>
            <p:cNvPr id="12" name="Group 24">
              <a:extLst>
                <a:ext uri="{FF2B5EF4-FFF2-40B4-BE49-F238E27FC236}">
                  <a16:creationId xmlns:a16="http://schemas.microsoft.com/office/drawing/2014/main" id="{AE381EE9-2EB9-4F42-900E-ACE4127518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4413" y="5646734"/>
              <a:ext cx="5435600" cy="879841"/>
              <a:chOff x="2412765" y="3429000"/>
              <a:chExt cx="5435835" cy="903654"/>
            </a:xfrm>
          </p:grpSpPr>
          <p:grpSp>
            <p:nvGrpSpPr>
              <p:cNvPr id="16" name="Group 25">
                <a:extLst>
                  <a:ext uri="{FF2B5EF4-FFF2-40B4-BE49-F238E27FC236}">
                    <a16:creationId xmlns:a16="http://schemas.microsoft.com/office/drawing/2014/main" id="{96F4CDB4-BC72-4D3D-9E82-6E448638FF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43200" y="3429000"/>
                <a:ext cx="4572000" cy="228600"/>
                <a:chOff x="1008" y="1968"/>
                <a:chExt cx="2880" cy="144"/>
              </a:xfrm>
            </p:grpSpPr>
            <p:sp>
              <p:nvSpPr>
                <p:cNvPr id="29" name="Rectangle 26">
                  <a:extLst>
                    <a:ext uri="{FF2B5EF4-FFF2-40B4-BE49-F238E27FC236}">
                      <a16:creationId xmlns:a16="http://schemas.microsoft.com/office/drawing/2014/main" id="{229CD9AF-90EE-419A-8A0F-D687884468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9</a:t>
                  </a:r>
                </a:p>
              </p:txBody>
            </p:sp>
            <p:sp>
              <p:nvSpPr>
                <p:cNvPr id="30" name="Rectangle 27">
                  <a:extLst>
                    <a:ext uri="{FF2B5EF4-FFF2-40B4-BE49-F238E27FC236}">
                      <a16:creationId xmlns:a16="http://schemas.microsoft.com/office/drawing/2014/main" id="{F041B816-F04A-4454-A340-E73E1B4B45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4</a:t>
                  </a:r>
                </a:p>
              </p:txBody>
            </p:sp>
            <p:sp>
              <p:nvSpPr>
                <p:cNvPr id="31" name="Rectangle 28">
                  <a:extLst>
                    <a:ext uri="{FF2B5EF4-FFF2-40B4-BE49-F238E27FC236}">
                      <a16:creationId xmlns:a16="http://schemas.microsoft.com/office/drawing/2014/main" id="{08B0301A-E7C3-4752-8A93-5B967A9DA2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7</a:t>
                  </a:r>
                </a:p>
              </p:txBody>
            </p:sp>
            <p:sp>
              <p:nvSpPr>
                <p:cNvPr id="32" name="Rectangle 29">
                  <a:extLst>
                    <a:ext uri="{FF2B5EF4-FFF2-40B4-BE49-F238E27FC236}">
                      <a16:creationId xmlns:a16="http://schemas.microsoft.com/office/drawing/2014/main" id="{BE9CCA59-0F8C-4E49-A96B-271AFE1DB7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2</a:t>
                  </a:r>
                </a:p>
              </p:txBody>
            </p:sp>
            <p:sp>
              <p:nvSpPr>
                <p:cNvPr id="33" name="Rectangle 30">
                  <a:extLst>
                    <a:ext uri="{FF2B5EF4-FFF2-40B4-BE49-F238E27FC236}">
                      <a16:creationId xmlns:a16="http://schemas.microsoft.com/office/drawing/2014/main" id="{3A2A9717-324F-44B5-97FC-CA44BD1A07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1968"/>
                  <a:ext cx="576" cy="144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 eaLnBrk="0" hangingPunct="0">
                    <a:defRPr/>
                  </a:pPr>
                  <a:r>
                    <a:rPr lang="en-US" sz="800" dirty="0">
                      <a:latin typeface="Calibri" pitchFamily="34" charset="0"/>
                    </a:rPr>
                    <a:t>0</a:t>
                  </a:r>
                </a:p>
              </p:txBody>
            </p:sp>
          </p:grpSp>
          <p:sp>
            <p:nvSpPr>
              <p:cNvPr id="17" name="Text Box 32">
                <a:extLst>
                  <a:ext uri="{FF2B5EF4-FFF2-40B4-BE49-F238E27FC236}">
                    <a16:creationId xmlns:a16="http://schemas.microsoft.com/office/drawing/2014/main" id="{30D59A56-29B7-4A51-BA7B-B2F3B875AB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2765" y="3810528"/>
                <a:ext cx="668366" cy="50908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90</a:t>
                </a:r>
              </a:p>
            </p:txBody>
          </p:sp>
          <p:sp>
            <p:nvSpPr>
              <p:cNvPr id="18" name="Text Box 33">
                <a:extLst>
                  <a:ext uri="{FF2B5EF4-FFF2-40B4-BE49-F238E27FC236}">
                    <a16:creationId xmlns:a16="http://schemas.microsoft.com/office/drawing/2014/main" id="{4E924D95-0C7A-4BC7-8480-70BAC58C0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2735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94</a:t>
                </a:r>
              </a:p>
            </p:txBody>
          </p:sp>
          <p:sp>
            <p:nvSpPr>
              <p:cNvPr id="19" name="Line 34">
                <a:extLst>
                  <a:ext uri="{FF2B5EF4-FFF2-40B4-BE49-F238E27FC236}">
                    <a16:creationId xmlns:a16="http://schemas.microsoft.com/office/drawing/2014/main" id="{014DCEFD-BF21-436F-9EBA-D0D67B015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43200" y="3643313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0" name="Line 35">
                <a:extLst>
                  <a:ext uri="{FF2B5EF4-FFF2-40B4-BE49-F238E27FC236}">
                    <a16:creationId xmlns:a16="http://schemas.microsoft.com/office/drawing/2014/main" id="{A9A56B8D-D1B4-496F-8F92-384ABF604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576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1" name="Text Box 36">
                <a:extLst>
                  <a:ext uri="{FF2B5EF4-FFF2-40B4-BE49-F238E27FC236}">
                    <a16:creationId xmlns:a16="http://schemas.microsoft.com/office/drawing/2014/main" id="{2FF6DC37-5432-4170-8CD0-DBD13BBA4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7176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98</a:t>
                </a:r>
              </a:p>
            </p:txBody>
          </p:sp>
          <p:sp>
            <p:nvSpPr>
              <p:cNvPr id="22" name="Line 37">
                <a:extLst>
                  <a:ext uri="{FF2B5EF4-FFF2-40B4-BE49-F238E27FC236}">
                    <a16:creationId xmlns:a16="http://schemas.microsoft.com/office/drawing/2014/main" id="{63BF4E6C-7ECF-4D00-AEB0-A4C2E22C4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720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3" name="Text Box 38">
                <a:extLst>
                  <a:ext uri="{FF2B5EF4-FFF2-40B4-BE49-F238E27FC236}">
                    <a16:creationId xmlns:a16="http://schemas.microsoft.com/office/drawing/2014/main" id="{4FA2E180-B545-404E-A1E9-9CC5EC5452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079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102</a:t>
                </a:r>
              </a:p>
            </p:txBody>
          </p:sp>
          <p:sp>
            <p:nvSpPr>
              <p:cNvPr id="24" name="Line 39">
                <a:extLst>
                  <a:ext uri="{FF2B5EF4-FFF2-40B4-BE49-F238E27FC236}">
                    <a16:creationId xmlns:a16="http://schemas.microsoft.com/office/drawing/2014/main" id="{9B866DC4-D803-476D-AB7F-23056E0766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64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5" name="Text Box 40">
                <a:extLst>
                  <a:ext uri="{FF2B5EF4-FFF2-40B4-BE49-F238E27FC236}">
                    <a16:creationId xmlns:a16="http://schemas.microsoft.com/office/drawing/2014/main" id="{645E676F-044E-4943-93CD-079262230E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517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106</a:t>
                </a:r>
              </a:p>
            </p:txBody>
          </p:sp>
          <p:sp>
            <p:nvSpPr>
              <p:cNvPr id="26" name="Line 41">
                <a:extLst>
                  <a:ext uri="{FF2B5EF4-FFF2-40B4-BE49-F238E27FC236}">
                    <a16:creationId xmlns:a16="http://schemas.microsoft.com/office/drawing/2014/main" id="{D9EF95D1-90E4-4F6E-A4DA-FECC16007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4008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  <p:sp>
            <p:nvSpPr>
              <p:cNvPr id="27" name="Text Box 42">
                <a:extLst>
                  <a:ext uri="{FF2B5EF4-FFF2-40B4-BE49-F238E27FC236}">
                    <a16:creationId xmlns:a16="http://schemas.microsoft.com/office/drawing/2014/main" id="{A1EDBD68-6EF6-4E71-A3A7-80DF7FDAE2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7958" y="3823573"/>
                <a:ext cx="990642" cy="50908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800" dirty="0">
                    <a:latin typeface="Calibri" pitchFamily="-96" charset="0"/>
                  </a:rPr>
                  <a:t>110</a:t>
                </a:r>
              </a:p>
            </p:txBody>
          </p:sp>
          <p:sp>
            <p:nvSpPr>
              <p:cNvPr id="28" name="Line 43">
                <a:extLst>
                  <a:ext uri="{FF2B5EF4-FFF2-40B4-BE49-F238E27FC236}">
                    <a16:creationId xmlns:a16="http://schemas.microsoft.com/office/drawing/2014/main" id="{C4E12353-472D-4709-81D4-28C1BD4DE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15200" y="3657600"/>
                <a:ext cx="0" cy="2286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sm"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800"/>
              </a:p>
            </p:txBody>
          </p:sp>
        </p:grp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C1B213A4-7F83-4641-99F5-957B425DD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4159250"/>
              <a:ext cx="1693862" cy="1022350"/>
            </a:xfrm>
            <a:custGeom>
              <a:avLst/>
              <a:gdLst>
                <a:gd name="T0" fmla="*/ 0 w 1694329"/>
                <a:gd name="T1" fmla="*/ 1021976 h 1021976"/>
                <a:gd name="T2" fmla="*/ 654423 w 1694329"/>
                <a:gd name="T3" fmla="*/ 340658 h 1021976"/>
                <a:gd name="T4" fmla="*/ 1694329 w 1694329"/>
                <a:gd name="T5" fmla="*/ 0 h 1021976"/>
                <a:gd name="T6" fmla="*/ 0 60000 65536"/>
                <a:gd name="T7" fmla="*/ 0 60000 65536"/>
                <a:gd name="T8" fmla="*/ 0 60000 65536"/>
                <a:gd name="T9" fmla="*/ 0 w 1694329"/>
                <a:gd name="T10" fmla="*/ 0 h 1021976"/>
                <a:gd name="T11" fmla="*/ 1694329 w 1694329"/>
                <a:gd name="T12" fmla="*/ 1021976 h 10219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94329" h="1021976">
                  <a:moveTo>
                    <a:pt x="0" y="1021976"/>
                  </a:moveTo>
                  <a:cubicBezTo>
                    <a:pt x="186017" y="766481"/>
                    <a:pt x="372035" y="510987"/>
                    <a:pt x="654423" y="340658"/>
                  </a:cubicBezTo>
                  <a:cubicBezTo>
                    <a:pt x="936811" y="170329"/>
                    <a:pt x="1315570" y="85164"/>
                    <a:pt x="1694329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800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A5B91224-E294-4032-9BAB-3FB3AD440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100" y="4787900"/>
              <a:ext cx="1703388" cy="330200"/>
            </a:xfrm>
            <a:custGeom>
              <a:avLst/>
              <a:gdLst>
                <a:gd name="T0" fmla="*/ 0 w 1703294"/>
                <a:gd name="T1" fmla="*/ 0 h 331694"/>
                <a:gd name="T2" fmla="*/ 905435 w 1703294"/>
                <a:gd name="T3" fmla="*/ 304800 h 331694"/>
                <a:gd name="T4" fmla="*/ 1703294 w 1703294"/>
                <a:gd name="T5" fmla="*/ 161365 h 331694"/>
                <a:gd name="T6" fmla="*/ 0 60000 65536"/>
                <a:gd name="T7" fmla="*/ 0 60000 65536"/>
                <a:gd name="T8" fmla="*/ 0 60000 65536"/>
                <a:gd name="T9" fmla="*/ 0 w 1703294"/>
                <a:gd name="T10" fmla="*/ 0 h 331694"/>
                <a:gd name="T11" fmla="*/ 1703294 w 1703294"/>
                <a:gd name="T12" fmla="*/ 331694 h 3316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03294" h="331694">
                  <a:moveTo>
                    <a:pt x="0" y="0"/>
                  </a:moveTo>
                  <a:cubicBezTo>
                    <a:pt x="310776" y="138953"/>
                    <a:pt x="621553" y="277906"/>
                    <a:pt x="905435" y="304800"/>
                  </a:cubicBezTo>
                  <a:cubicBezTo>
                    <a:pt x="1189317" y="331694"/>
                    <a:pt x="1446305" y="246529"/>
                    <a:pt x="1703294" y="16136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800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E2FE8BE1-2121-4C58-825E-63F397B39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5557838"/>
              <a:ext cx="1739900" cy="385762"/>
            </a:xfrm>
            <a:custGeom>
              <a:avLst/>
              <a:gdLst>
                <a:gd name="T0" fmla="*/ 0 w 1739153"/>
                <a:gd name="T1" fmla="*/ 0 h 385482"/>
                <a:gd name="T2" fmla="*/ 699247 w 1739153"/>
                <a:gd name="T3" fmla="*/ 349623 h 385482"/>
                <a:gd name="T4" fmla="*/ 1739153 w 1739153"/>
                <a:gd name="T5" fmla="*/ 215153 h 385482"/>
                <a:gd name="T6" fmla="*/ 0 60000 65536"/>
                <a:gd name="T7" fmla="*/ 0 60000 65536"/>
                <a:gd name="T8" fmla="*/ 0 60000 65536"/>
                <a:gd name="T9" fmla="*/ 0 w 1739153"/>
                <a:gd name="T10" fmla="*/ 0 h 385482"/>
                <a:gd name="T11" fmla="*/ 1739153 w 1739153"/>
                <a:gd name="T12" fmla="*/ 385482 h 3854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9153" h="385482">
                  <a:moveTo>
                    <a:pt x="0" y="0"/>
                  </a:moveTo>
                  <a:cubicBezTo>
                    <a:pt x="204694" y="156882"/>
                    <a:pt x="409388" y="313764"/>
                    <a:pt x="699247" y="349623"/>
                  </a:cubicBezTo>
                  <a:cubicBezTo>
                    <a:pt x="989106" y="385482"/>
                    <a:pt x="1364129" y="300317"/>
                    <a:pt x="1739153" y="21515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886370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596-6162-496C-B11C-41846627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multi-dimensional arrays - nested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42CC4-B063-466E-8091-42E08755B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works as well</a:t>
            </a:r>
          </a:p>
          <a:p>
            <a:pPr lvl="1"/>
            <a:r>
              <a:rPr lang="en-US" dirty="0"/>
              <a:t>Handle nested manually</a:t>
            </a:r>
          </a:p>
          <a:p>
            <a:pPr lvl="1"/>
            <a:r>
              <a:rPr lang="en-US" dirty="0"/>
              <a:t>Make sure you get it right!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array_2d = (int*)malloc(rows * cols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4572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array_2d[2*cols + 4] = 0; // array_2d[2][4]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8929A-8F1D-4807-ABFC-8F31897F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83" name="Picture 2" descr="C:\Documents and Settings\pueschel\My Documents\teaching\18-243-CMUspring09\08-05Feb09\multi.png">
            <a:extLst>
              <a:ext uri="{FF2B5EF4-FFF2-40B4-BE49-F238E27FC236}">
                <a16:creationId xmlns:a16="http://schemas.microsoft.com/office/drawing/2014/main" id="{8341A0E5-D93D-4B4F-9DF4-F728F5BC5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1165537"/>
            <a:ext cx="4968595" cy="103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2095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EC17-3B1D-4920-A874-2B57902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– static versus dynamic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B9B6-AA8D-4859-A1F9-D6FB5A60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DD46E-B532-45D5-B010-B4EF0DC7F7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374822"/>
            <a:ext cx="5257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sub    $0x408,%rsp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$0x0,0x90(%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mov    $0x400,%edi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call   400480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malloc@plt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$0x0,0x90(%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  $0x408,%rsp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AB535E-A26A-4B6A-AA7E-A0827F96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374822"/>
            <a:ext cx="5719014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volatile int A[16][16];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A[2][4] = 0;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volatile int* B =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(int*)malloc(16*16*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B[2*16 + 4]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968502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EC17-3B1D-4920-A874-2B57902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– static versus dynamic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B9B6-AA8D-4859-A1F9-D6FB5A60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DD46E-B532-45D5-B010-B4EF0DC7F7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374822"/>
            <a:ext cx="5257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sub    $0x408,%rsp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$0x0,0x90(%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mov    $0x400,%edi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call   400480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malloc@plt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$0x0,0x90(%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  $0x408,%rsp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AB535E-A26A-4B6A-AA7E-A0827F96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374822"/>
            <a:ext cx="5719014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volatile int A[16][16];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A[2][4] = 0;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volatile int* B =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(int*)malloc(16*16*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B[2*16 + 4]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BA32F7-0110-4C0F-938C-ED291F69C76C}"/>
              </a:ext>
            </a:extLst>
          </p:cNvPr>
          <p:cNvSpPr/>
          <p:nvPr/>
        </p:nvSpPr>
        <p:spPr>
          <a:xfrm>
            <a:off x="910105" y="1754747"/>
            <a:ext cx="3713409" cy="35739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FB8CB9-7CA3-48DA-B7AD-7765FB3D81E6}"/>
              </a:ext>
            </a:extLst>
          </p:cNvPr>
          <p:cNvSpPr/>
          <p:nvPr/>
        </p:nvSpPr>
        <p:spPr>
          <a:xfrm>
            <a:off x="6523147" y="1842753"/>
            <a:ext cx="3713409" cy="35739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093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EC17-3B1D-4920-A874-2B57902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– static versus dynamic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B9B6-AA8D-4859-A1F9-D6FB5A60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DD46E-B532-45D5-B010-B4EF0DC7F7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374822"/>
            <a:ext cx="5257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sub    $0x408,%rsp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$0x0,0x90(%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mov    $0x400,%edi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call   400480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malloc@plt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$0x0,0x90(%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  $0x408,%rsp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AB535E-A26A-4B6A-AA7E-A0827F96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374822"/>
            <a:ext cx="5719014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volatile int A[16][16];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A[2][4] = 0;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volatile int* B =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(int*)malloc(16*16*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B[2*16 + 4]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10C43C-E814-4664-9F42-C6362C1A7836}"/>
              </a:ext>
            </a:extLst>
          </p:cNvPr>
          <p:cNvSpPr/>
          <p:nvPr/>
        </p:nvSpPr>
        <p:spPr>
          <a:xfrm>
            <a:off x="3284112" y="3226158"/>
            <a:ext cx="2588654" cy="357390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B47746-2354-4E7A-A754-F9B2CEE0ECFE}"/>
              </a:ext>
            </a:extLst>
          </p:cNvPr>
          <p:cNvSpPr/>
          <p:nvPr/>
        </p:nvSpPr>
        <p:spPr>
          <a:xfrm>
            <a:off x="6503830" y="2749640"/>
            <a:ext cx="3464418" cy="357390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C128F5-882C-4B00-B2A4-C2864D03123A}"/>
              </a:ext>
            </a:extLst>
          </p:cNvPr>
          <p:cNvSpPr/>
          <p:nvPr/>
        </p:nvSpPr>
        <p:spPr>
          <a:xfrm>
            <a:off x="1285740" y="3226158"/>
            <a:ext cx="1869584" cy="35739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E6DAAF-8FF3-4F78-B096-D24C381D3EC8}"/>
              </a:ext>
            </a:extLst>
          </p:cNvPr>
          <p:cNvSpPr/>
          <p:nvPr/>
        </p:nvSpPr>
        <p:spPr>
          <a:xfrm>
            <a:off x="6503830" y="3200400"/>
            <a:ext cx="4906852" cy="35739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5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EC17-3B1D-4920-A874-2B57902A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arrays – static versus dynamic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3B9B6-AA8D-4859-A1F9-D6FB5A603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DD46E-B532-45D5-B010-B4EF0DC7F7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374822"/>
            <a:ext cx="5257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sub    $0x408,%rsp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$0x0,0x90(%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mov    $0x400,%edi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call   400480 &lt;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malloc@plt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movl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$0x0,0x90(%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    $0x408,%rsp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DAB535E-A26A-4B6A-AA7E-A0827F96C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374822"/>
            <a:ext cx="5719014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testarray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volatile int A[16][16];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A[2][4] = 0;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volatile int* B =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(int*)malloc(16*16*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B[2*16 + 4] = 0;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10C43C-E814-4664-9F42-C6362C1A7836}"/>
              </a:ext>
            </a:extLst>
          </p:cNvPr>
          <p:cNvSpPr/>
          <p:nvPr/>
        </p:nvSpPr>
        <p:spPr>
          <a:xfrm>
            <a:off x="899372" y="3636673"/>
            <a:ext cx="2588654" cy="357390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B47746-2354-4E7A-A754-F9B2CEE0ECFE}"/>
              </a:ext>
            </a:extLst>
          </p:cNvPr>
          <p:cNvSpPr/>
          <p:nvPr/>
        </p:nvSpPr>
        <p:spPr>
          <a:xfrm>
            <a:off x="6502082" y="3684969"/>
            <a:ext cx="4906852" cy="357390"/>
          </a:xfrm>
          <a:prstGeom prst="rect">
            <a:avLst/>
          </a:prstGeom>
          <a:solidFill>
            <a:srgbClr val="4472C4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C128F5-882C-4B00-B2A4-C2864D03123A}"/>
              </a:ext>
            </a:extLst>
          </p:cNvPr>
          <p:cNvSpPr/>
          <p:nvPr/>
        </p:nvSpPr>
        <p:spPr>
          <a:xfrm>
            <a:off x="899372" y="2170090"/>
            <a:ext cx="2588654" cy="35739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E6DAAF-8FF3-4F78-B096-D24C381D3EC8}"/>
              </a:ext>
            </a:extLst>
          </p:cNvPr>
          <p:cNvSpPr/>
          <p:nvPr/>
        </p:nvSpPr>
        <p:spPr>
          <a:xfrm>
            <a:off x="6502082" y="2300489"/>
            <a:ext cx="4906852" cy="357390"/>
          </a:xfrm>
          <a:prstGeom prst="rect">
            <a:avLst/>
          </a:prstGeom>
          <a:solidFill>
            <a:schemeClr val="accent4">
              <a:lumMod val="75000"/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2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marL="223838" indent="-223838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Integers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Stored &amp; operated on in general (integer) registers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Signed vs. unsigned depends on instructions used</a:t>
            </a:r>
            <a:br>
              <a:rPr lang="en-US" dirty="0"/>
            </a:br>
            <a:endParaRPr lang="en-US" dirty="0"/>
          </a:p>
          <a:p>
            <a:pPr marL="839788" lvl="2" indent="-165100" defTabSz="895350"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600" b="1" dirty="0">
                <a:latin typeface="Calibri" pitchFamily="-96" charset="0"/>
              </a:rPr>
              <a:t>Intel		ASM	Bytes	C</a:t>
            </a:r>
          </a:p>
          <a:p>
            <a:pPr marL="839788" lvl="2" indent="-165100" defTabSz="895350"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600" dirty="0">
                <a:latin typeface="Calibri" pitchFamily="-96" charset="0"/>
              </a:rPr>
              <a:t>byte		</a:t>
            </a:r>
            <a:r>
              <a:rPr lang="en-US" sz="2600" b="1" dirty="0">
                <a:latin typeface="Courier New" pitchFamily="-96" charset="0"/>
              </a:rPr>
              <a:t>b</a:t>
            </a:r>
            <a:r>
              <a:rPr lang="en-US" sz="2600" dirty="0">
                <a:latin typeface="Calibri" pitchFamily="-96" charset="0"/>
              </a:rPr>
              <a:t>	1	</a:t>
            </a:r>
            <a:r>
              <a:rPr lang="en-US" sz="2600" b="1" dirty="0">
                <a:latin typeface="Calibri" pitchFamily="-96" charset="0"/>
              </a:rPr>
              <a:t>[</a:t>
            </a:r>
            <a:r>
              <a:rPr lang="en-US" sz="2600" b="1" dirty="0">
                <a:latin typeface="Courier New" pitchFamily="-96" charset="0"/>
              </a:rPr>
              <a:t>unsigned</a:t>
            </a:r>
            <a:r>
              <a:rPr lang="en-US" sz="2600" b="1" dirty="0">
                <a:latin typeface="Calibri" pitchFamily="-96" charset="0"/>
              </a:rPr>
              <a:t>]</a:t>
            </a:r>
            <a:r>
              <a:rPr lang="en-US" sz="2600" b="1" dirty="0">
                <a:latin typeface="Courier New" pitchFamily="-96" charset="0"/>
              </a:rPr>
              <a:t> char</a:t>
            </a:r>
          </a:p>
          <a:p>
            <a:pPr marL="839788" lvl="2" indent="-165100" defTabSz="895350"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600" dirty="0">
                <a:latin typeface="Calibri" pitchFamily="-96" charset="0"/>
              </a:rPr>
              <a:t>word		</a:t>
            </a:r>
            <a:r>
              <a:rPr lang="en-US" sz="2600" b="1" dirty="0">
                <a:latin typeface="Courier New" pitchFamily="-96" charset="0"/>
              </a:rPr>
              <a:t>w</a:t>
            </a:r>
            <a:r>
              <a:rPr lang="en-US" sz="2600" dirty="0">
                <a:latin typeface="Calibri" pitchFamily="-96" charset="0"/>
              </a:rPr>
              <a:t>	2	</a:t>
            </a:r>
            <a:r>
              <a:rPr lang="en-US" sz="2600" b="1" dirty="0">
                <a:latin typeface="Calibri" pitchFamily="-96" charset="0"/>
              </a:rPr>
              <a:t>[</a:t>
            </a:r>
            <a:r>
              <a:rPr lang="en-US" sz="2600" b="1" dirty="0">
                <a:latin typeface="Courier New" pitchFamily="-96" charset="0"/>
              </a:rPr>
              <a:t>unsigned</a:t>
            </a:r>
            <a:r>
              <a:rPr lang="en-US" sz="2600" b="1" dirty="0">
                <a:latin typeface="Calibri" pitchFamily="-96" charset="0"/>
              </a:rPr>
              <a:t>]</a:t>
            </a:r>
            <a:r>
              <a:rPr lang="en-US" sz="2600" b="1" dirty="0">
                <a:latin typeface="Courier New" pitchFamily="-96" charset="0"/>
              </a:rPr>
              <a:t> short</a:t>
            </a:r>
            <a:endParaRPr lang="en-US" sz="2600" b="1" dirty="0">
              <a:latin typeface="Calibri" pitchFamily="-96" charset="0"/>
            </a:endParaRPr>
          </a:p>
          <a:p>
            <a:pPr marL="839788" lvl="2" indent="-165100" defTabSz="895350"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600" dirty="0">
                <a:latin typeface="Calibri" pitchFamily="-96" charset="0"/>
              </a:rPr>
              <a:t>double word		</a:t>
            </a:r>
            <a:r>
              <a:rPr lang="en-US" sz="2600" b="1" dirty="0">
                <a:latin typeface="Courier New" pitchFamily="-96" charset="0"/>
              </a:rPr>
              <a:t>l</a:t>
            </a:r>
            <a:r>
              <a:rPr lang="en-US" sz="2600" dirty="0">
                <a:latin typeface="Calibri" pitchFamily="-96" charset="0"/>
              </a:rPr>
              <a:t>	4	</a:t>
            </a:r>
            <a:r>
              <a:rPr lang="en-US" sz="2600" b="1" dirty="0">
                <a:latin typeface="Calibri" pitchFamily="-96" charset="0"/>
              </a:rPr>
              <a:t>[</a:t>
            </a:r>
            <a:r>
              <a:rPr lang="en-US" sz="2600" b="1" dirty="0">
                <a:latin typeface="Courier New" pitchFamily="-96" charset="0"/>
              </a:rPr>
              <a:t>unsigned</a:t>
            </a:r>
            <a:r>
              <a:rPr lang="en-US" sz="2600" b="1" dirty="0">
                <a:latin typeface="Calibri" pitchFamily="-96" charset="0"/>
              </a:rPr>
              <a:t>]</a:t>
            </a:r>
            <a:r>
              <a:rPr lang="en-US" sz="2600" b="1" dirty="0">
                <a:latin typeface="Courier New" pitchFamily="-96" charset="0"/>
              </a:rPr>
              <a:t> int</a:t>
            </a:r>
          </a:p>
          <a:p>
            <a:pPr marL="839788" lvl="2" indent="-165100" defTabSz="895350"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sz="2600" dirty="0">
                <a:latin typeface="Calibri" pitchFamily="-96" charset="0"/>
              </a:rPr>
              <a:t>quad word		</a:t>
            </a:r>
            <a:r>
              <a:rPr lang="en-US" sz="2600" b="1" dirty="0">
                <a:latin typeface="Courier New" pitchFamily="-96" charset="0"/>
              </a:rPr>
              <a:t>q</a:t>
            </a:r>
            <a:r>
              <a:rPr lang="en-US" sz="2600" dirty="0">
                <a:latin typeface="Calibri" pitchFamily="-96" charset="0"/>
              </a:rPr>
              <a:t>	8	</a:t>
            </a:r>
            <a:r>
              <a:rPr lang="en-US" sz="2600" b="1" dirty="0">
                <a:latin typeface="Calibri" pitchFamily="-96" charset="0"/>
              </a:rPr>
              <a:t>[</a:t>
            </a:r>
            <a:r>
              <a:rPr lang="en-US" sz="2600" b="1" dirty="0">
                <a:latin typeface="Courier New" pitchFamily="-96" charset="0"/>
              </a:rPr>
              <a:t>unsigned</a:t>
            </a:r>
            <a:r>
              <a:rPr lang="en-US" sz="2600" b="1" dirty="0">
                <a:latin typeface="Calibri" pitchFamily="-96" charset="0"/>
              </a:rPr>
              <a:t>]</a:t>
            </a:r>
            <a:r>
              <a:rPr lang="en-US" sz="2600" b="1" dirty="0">
                <a:latin typeface="Courier New" pitchFamily="-96" charset="0"/>
              </a:rPr>
              <a:t> long int</a:t>
            </a:r>
          </a:p>
          <a:p>
            <a:pPr marL="839788" lvl="2" indent="-165100" defTabSz="895350">
              <a:buNone/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endParaRPr lang="en-US" sz="2600" dirty="0">
              <a:latin typeface="Calibri" pitchFamily="-96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6157AC-DE60-451B-831B-519177537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392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5" y="685800"/>
            <a:ext cx="10972798" cy="5486400"/>
          </a:xfrm>
        </p:spPr>
        <p:txBody>
          <a:bodyPr>
            <a:normAutofit/>
          </a:bodyPr>
          <a:lstStyle/>
          <a:p>
            <a:r>
              <a:rPr lang="en-US" dirty="0"/>
              <a:t>Pointers</a:t>
            </a:r>
          </a:p>
          <a:p>
            <a:pPr lvl="1"/>
            <a:endParaRPr lang="en-US" dirty="0"/>
          </a:p>
          <a:p>
            <a:r>
              <a:rPr lang="en-US" dirty="0"/>
              <a:t>One-dimensional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Multi-dimensional Arrays</a:t>
            </a:r>
          </a:p>
          <a:p>
            <a:pPr lvl="1"/>
            <a:endParaRPr lang="en-US" dirty="0"/>
          </a:p>
          <a:p>
            <a:r>
              <a:rPr lang="en-US" dirty="0"/>
              <a:t>Multi-level Arrays</a:t>
            </a:r>
          </a:p>
          <a:p>
            <a:pPr lvl="1"/>
            <a:endParaRPr lang="en-US" dirty="0"/>
          </a:p>
          <a:p>
            <a:r>
              <a:rPr lang="en-US" dirty="0"/>
              <a:t>Dynamic arrays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4355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93AA-E8B9-4094-ADE1-FF377C654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75DFC-D467-43D3-A8BA-95F03ECCD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03188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Won’t be focusing on floating point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Has changed much more than integer types across updates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Not all x86-64 machines have the same capabilities here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endParaRPr lang="en-US" dirty="0"/>
          </a:p>
          <a:p>
            <a:pPr marL="103188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Registers %xmm0 - %xmm15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128-bit registers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On newest machines refer to as %ZMM0-%ZMM31 (512-bit registers)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endParaRPr lang="en-US" dirty="0"/>
          </a:p>
          <a:p>
            <a:pPr marL="103188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/>
              <a:t>Instructions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 err="1"/>
              <a:t>addss</a:t>
            </a:r>
            <a:r>
              <a:rPr lang="en-US" dirty="0"/>
              <a:t> (add scalar single-precision)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 err="1"/>
              <a:t>addsd</a:t>
            </a:r>
            <a:r>
              <a:rPr lang="en-US" dirty="0"/>
              <a:t> (add scalar double-precision)</a:t>
            </a:r>
          </a:p>
          <a:p>
            <a:pPr marL="560388" lvl="1" indent="-222250" defTabSz="895350">
              <a:tabLst>
                <a:tab pos="2400300" algn="l"/>
                <a:tab pos="3429000" algn="l"/>
                <a:tab pos="4521200" algn="l"/>
                <a:tab pos="6578600" algn="l"/>
              </a:tabLst>
            </a:pPr>
            <a:r>
              <a:rPr lang="en-US" dirty="0" err="1"/>
              <a:t>addpd</a:t>
            </a:r>
            <a:r>
              <a:rPr lang="en-US" dirty="0"/>
              <a:t> (add packed double-precision, two doubles at once)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2470E-D905-4DA8-9A7A-471077C0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5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7BF8-DE81-4E5D-ACBD-A9B636D2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28A32-149B-4ABE-B60F-F691F9F18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and Arrays (today’s lecture)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a  = &amp;v;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list[2] = {15, 27};</a:t>
            </a:r>
          </a:p>
          <a:p>
            <a:endParaRPr lang="en-US" dirty="0"/>
          </a:p>
          <a:p>
            <a:r>
              <a:rPr lang="en-US" dirty="0"/>
              <a:t>Structs and Unions (next lecture)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 a;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 b;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int* c;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mystruct_t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64370-E966-47C2-8D1C-FB3B26AD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3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pointer code: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703512" y="3284984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rsp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rsi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rdi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incr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rax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rsp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703512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dirty="0" err="1"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dirty="0"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&amp;v1</a:t>
            </a:r>
            <a:r>
              <a:rPr lang="en-US" dirty="0"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dirty="0">
              <a:solidFill>
                <a:srgbClr val="000000"/>
              </a:solidFill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44073" y="4508376"/>
            <a:ext cx="2257919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44073" y="4889376"/>
            <a:ext cx="2257919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9028978" y="5124326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/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9535392" y="4895727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solidFill>
                <a:srgbClr val="000000"/>
              </a:solidFill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6703331" y="2971801"/>
            <a:ext cx="1752659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 (stack)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44073" y="3476328"/>
            <a:ext cx="2257919" cy="651048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44073" y="4127376"/>
            <a:ext cx="2257919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call_incr’s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9001991" y="4736976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/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9508404" y="4508377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44072" y="55416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9028978" y="4183360"/>
            <a:ext cx="457200" cy="4572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/>
            <a:endParaRPr lang="en-US" sz="4200">
              <a:solidFill>
                <a:srgbClr val="FF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Rectangle 11"/>
          <p:cNvSpPr>
            <a:spLocks/>
          </p:cNvSpPr>
          <p:nvPr/>
        </p:nvSpPr>
        <p:spPr bwMode="auto">
          <a:xfrm>
            <a:off x="9486178" y="387856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solidFill>
                <a:srgbClr val="FF0000"/>
              </a:solidFill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908048" y="3611880"/>
            <a:ext cx="3273552" cy="54864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08048" y="4425696"/>
            <a:ext cx="3273552" cy="26517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775520" y="1844824"/>
            <a:ext cx="432048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/>
          <p:nvPr/>
        </p:nvCxnSpPr>
        <p:spPr bwMode="auto">
          <a:xfrm flipH="1">
            <a:off x="4583832" y="1556792"/>
            <a:ext cx="288032" cy="43204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C6109-310C-440B-8C5E-8F9F8AF4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29" name="Content Placeholder 4">
            <a:extLst>
              <a:ext uri="{FF2B5EF4-FFF2-40B4-BE49-F238E27FC236}">
                <a16:creationId xmlns:a16="http://schemas.microsoft.com/office/drawing/2014/main" id="{CADCE99E-D854-4CC4-A467-9DA82D931C6D}"/>
              </a:ext>
            </a:extLst>
          </p:cNvPr>
          <p:cNvSpPr txBox="1">
            <a:spLocks/>
          </p:cNvSpPr>
          <p:nvPr/>
        </p:nvSpPr>
        <p:spPr>
          <a:xfrm>
            <a:off x="6195119" y="1066799"/>
            <a:ext cx="5385275" cy="18715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ea typeface="Calibri" charset="0"/>
                <a:cs typeface="Calibri" charset="0"/>
              </a:rPr>
              <a:t>Pointers are addresses</a:t>
            </a:r>
          </a:p>
          <a:p>
            <a:r>
              <a:rPr lang="en-US" sz="2000" dirty="0">
                <a:latin typeface="Courier New"/>
                <a:cs typeface="Courier New"/>
              </a:rPr>
              <a:t>v1</a:t>
            </a:r>
            <a:r>
              <a:rPr lang="en-US" sz="2000" dirty="0"/>
              <a:t> must be stored on stack</a:t>
            </a:r>
          </a:p>
          <a:p>
            <a:pPr marL="552450" lvl="1"/>
            <a:r>
              <a:rPr lang="en-US" sz="1800" dirty="0"/>
              <a:t>Why? need to create pointer to it</a:t>
            </a:r>
          </a:p>
          <a:p>
            <a:r>
              <a:rPr lang="en-US" sz="2000" dirty="0"/>
              <a:t>Compute pointer as </a:t>
            </a:r>
            <a:r>
              <a:rPr lang="en-US" sz="2000" dirty="0">
                <a:latin typeface="Courier New"/>
                <a:cs typeface="Courier New"/>
              </a:rPr>
              <a:t>8(%</a:t>
            </a:r>
            <a:r>
              <a:rPr lang="en-US" sz="2000" dirty="0" err="1">
                <a:latin typeface="Courier New"/>
                <a:cs typeface="Courier New"/>
              </a:rPr>
              <a:t>rsp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800" dirty="0">
                <a:cs typeface="Courier New"/>
              </a:rPr>
              <a:t>Use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leaq</a:t>
            </a:r>
            <a:r>
              <a:rPr lang="en-US" sz="1800" dirty="0">
                <a:latin typeface="Courier New"/>
                <a:cs typeface="Courier New"/>
              </a:rPr>
              <a:t> </a:t>
            </a:r>
            <a:r>
              <a:rPr lang="en-US" sz="1800" dirty="0">
                <a:cs typeface="Courier New"/>
              </a:rPr>
              <a:t>instruction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4674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 pointer code : executing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808112"/>
            <a:ext cx="4267200" cy="18288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1905000" y="2852936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), </a:t>
            </a:r>
            <a:r>
              <a:rPr lang="en-US" dirty="0"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rax</a:t>
            </a:r>
            <a:endParaRPr lang="en-US" dirty="0"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rsi</a:t>
            </a:r>
            <a:endParaRPr lang="en-US" dirty="0">
              <a:solidFill>
                <a:srgbClr val="000000"/>
              </a:solidFill>
              <a:latin typeface="Courier New" pitchFamily="49" charset="0"/>
              <a:ea typeface="ヒラギノ角ゴ ProN W3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, (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ヒラギノ角ゴ ProN W3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77000" y="777240"/>
          <a:ext cx="3810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b="0" i="0" baseline="0" dirty="0">
                          <a:latin typeface="Calibri"/>
                          <a:cs typeface="Calibri"/>
                        </a:rPr>
                        <a:t> (3000)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2"/>
          <p:cNvSpPr>
            <a:spLocks/>
          </p:cNvSpPr>
          <p:nvPr/>
        </p:nvSpPr>
        <p:spPr bwMode="auto">
          <a:xfrm>
            <a:off x="1664990" y="4913040"/>
            <a:ext cx="991810" cy="69249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</a:t>
            </a:r>
          </a:p>
          <a:p>
            <a:r>
              <a:rPr lang="en-US" sz="200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(stack)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5244892" y="5419367"/>
            <a:ext cx="457200" cy="4572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/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5702092" y="5114568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solidFill>
                <a:srgbClr val="FF0000"/>
              </a:solidFill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879976" y="57150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553200" y="3000360"/>
          <a:ext cx="3810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18213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15213 (return value)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ight Arrow 24"/>
          <p:cNvSpPr/>
          <p:nvPr/>
        </p:nvSpPr>
        <p:spPr bwMode="auto">
          <a:xfrm rot="5400000">
            <a:off x="8250932" y="2378968"/>
            <a:ext cx="490736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2783633" y="5647967"/>
            <a:ext cx="2419915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26" name="Rectangle 9"/>
          <p:cNvSpPr>
            <a:spLocks/>
          </p:cNvSpPr>
          <p:nvPr/>
        </p:nvSpPr>
        <p:spPr bwMode="auto">
          <a:xfrm>
            <a:off x="2783633" y="6028967"/>
            <a:ext cx="2419915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27" name="Line 10"/>
          <p:cNvSpPr>
            <a:spLocks noChangeShapeType="1"/>
          </p:cNvSpPr>
          <p:nvPr/>
        </p:nvSpPr>
        <p:spPr bwMode="auto">
          <a:xfrm flipH="1">
            <a:off x="5223594" y="6563489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/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5730008" y="633489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solidFill>
                <a:srgbClr val="000000"/>
              </a:solidFill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29" name="Rectangle 13"/>
          <p:cNvSpPr>
            <a:spLocks/>
          </p:cNvSpPr>
          <p:nvPr/>
        </p:nvSpPr>
        <p:spPr bwMode="auto">
          <a:xfrm>
            <a:off x="2783633" y="4581128"/>
            <a:ext cx="2419915" cy="685838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0" name="Rectangle 9"/>
          <p:cNvSpPr>
            <a:spLocks/>
          </p:cNvSpPr>
          <p:nvPr/>
        </p:nvSpPr>
        <p:spPr bwMode="auto">
          <a:xfrm>
            <a:off x="2783633" y="5266967"/>
            <a:ext cx="2419915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call_incr’s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3" name="Rectangle 13"/>
          <p:cNvSpPr>
            <a:spLocks/>
          </p:cNvSpPr>
          <p:nvPr/>
        </p:nvSpPr>
        <p:spPr bwMode="auto">
          <a:xfrm>
            <a:off x="2783530" y="6408573"/>
            <a:ext cx="2420676" cy="325798"/>
          </a:xfrm>
          <a:prstGeom prst="rect">
            <a:avLst/>
          </a:prstGeom>
          <a:solidFill>
            <a:srgbClr val="CDF1C5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incr’s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 flipH="1">
            <a:off x="9421458" y="5419367"/>
            <a:ext cx="457200" cy="457200"/>
          </a:xfrm>
          <a:prstGeom prst="line">
            <a:avLst/>
          </a:prstGeom>
          <a:noFill/>
          <a:ln w="25400" cap="flat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/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Rectangle 11"/>
          <p:cNvSpPr>
            <a:spLocks/>
          </p:cNvSpPr>
          <p:nvPr/>
        </p:nvSpPr>
        <p:spPr bwMode="auto">
          <a:xfrm>
            <a:off x="9878658" y="5114568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solidFill>
                <a:srgbClr val="FF0000"/>
              </a:solidFill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36" name="Rectangle 7"/>
          <p:cNvSpPr>
            <a:spLocks/>
          </p:cNvSpPr>
          <p:nvPr/>
        </p:nvSpPr>
        <p:spPr bwMode="auto">
          <a:xfrm>
            <a:off x="6960199" y="5647967"/>
            <a:ext cx="2419915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37" name="Rectangle 9"/>
          <p:cNvSpPr>
            <a:spLocks/>
          </p:cNvSpPr>
          <p:nvPr/>
        </p:nvSpPr>
        <p:spPr bwMode="auto">
          <a:xfrm>
            <a:off x="6960199" y="6028967"/>
            <a:ext cx="2419915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38" name="Line 10"/>
          <p:cNvSpPr>
            <a:spLocks noChangeShapeType="1"/>
          </p:cNvSpPr>
          <p:nvPr/>
        </p:nvSpPr>
        <p:spPr bwMode="auto">
          <a:xfrm flipH="1">
            <a:off x="9400160" y="6563489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pPr algn="ctr"/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9" name="Rectangle 11"/>
          <p:cNvSpPr>
            <a:spLocks/>
          </p:cNvSpPr>
          <p:nvPr/>
        </p:nvSpPr>
        <p:spPr bwMode="auto">
          <a:xfrm>
            <a:off x="9906574" y="6334890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solidFill>
                  <a:srgbClr val="000000"/>
                </a:solidFill>
                <a:latin typeface="Courier New Bold" charset="0"/>
                <a:ea typeface="ヒラギノ角ゴ ProN W3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solidFill>
                <a:srgbClr val="000000"/>
              </a:solidFill>
              <a:latin typeface="Courier New Bold" charset="0"/>
              <a:ea typeface="ヒラギノ角ゴ ProN W3" charset="0"/>
              <a:cs typeface="Courier New Bold" charset="0"/>
              <a:sym typeface="Courier New Bold" charset="0"/>
            </a:endParaRPr>
          </a:p>
        </p:txBody>
      </p:sp>
      <p:sp>
        <p:nvSpPr>
          <p:cNvPr id="40" name="Rectangle 13"/>
          <p:cNvSpPr>
            <a:spLocks/>
          </p:cNvSpPr>
          <p:nvPr/>
        </p:nvSpPr>
        <p:spPr bwMode="auto">
          <a:xfrm>
            <a:off x="6960199" y="4581128"/>
            <a:ext cx="2419915" cy="685838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41" name="Rectangle 9"/>
          <p:cNvSpPr>
            <a:spLocks/>
          </p:cNvSpPr>
          <p:nvPr/>
        </p:nvSpPr>
        <p:spPr bwMode="auto">
          <a:xfrm>
            <a:off x="6960199" y="5266967"/>
            <a:ext cx="2419915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call_incr’s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42" name="Rectangle 13"/>
          <p:cNvSpPr>
            <a:spLocks/>
          </p:cNvSpPr>
          <p:nvPr/>
        </p:nvSpPr>
        <p:spPr bwMode="auto">
          <a:xfrm>
            <a:off x="6960096" y="6408573"/>
            <a:ext cx="2420676" cy="325798"/>
          </a:xfrm>
          <a:prstGeom prst="rect">
            <a:avLst/>
          </a:prstGeom>
          <a:solidFill>
            <a:srgbClr val="CDF1C5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incr’s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719736" y="2924944"/>
            <a:ext cx="0" cy="28803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 flipV="1">
            <a:off x="4583832" y="4005064"/>
            <a:ext cx="0" cy="288032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E1996-2FDA-4F69-BDF3-980C2027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5961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389</TotalTime>
  <Words>5429</Words>
  <Application>Microsoft Office PowerPoint</Application>
  <PresentationFormat>Widescreen</PresentationFormat>
  <Paragraphs>1259</Paragraphs>
  <Slides>50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Calibri Bold</vt:lpstr>
      <vt:lpstr>Courier New</vt:lpstr>
      <vt:lpstr>Courier New Bold</vt:lpstr>
      <vt:lpstr>Gill Sans</vt:lpstr>
      <vt:lpstr>Tahoma</vt:lpstr>
      <vt:lpstr>Times New Roman</vt:lpstr>
      <vt:lpstr>Wingdings</vt:lpstr>
      <vt:lpstr>Class Slides</vt:lpstr>
      <vt:lpstr>Lecture 09 Pointers and Arrays</vt:lpstr>
      <vt:lpstr>Administriva</vt:lpstr>
      <vt:lpstr>Today’s Goals</vt:lpstr>
      <vt:lpstr>Outline</vt:lpstr>
      <vt:lpstr>Basic Data Types</vt:lpstr>
      <vt:lpstr>Floating point data</vt:lpstr>
      <vt:lpstr>More complex data types</vt:lpstr>
      <vt:lpstr>Example pointer code: calling incr </vt:lpstr>
      <vt:lpstr>Example pointer code : executing incr</vt:lpstr>
      <vt:lpstr>Pointers to global variables</vt:lpstr>
      <vt:lpstr>Naming constants</vt:lpstr>
      <vt:lpstr>Outline</vt:lpstr>
      <vt:lpstr>One-Dimensional Array Allocation</vt:lpstr>
      <vt:lpstr>Placing arrays at addresses</vt:lpstr>
      <vt:lpstr>Array Access and Pointer Arithmetic</vt:lpstr>
      <vt:lpstr>One-Dimensional Array Accessing Example</vt:lpstr>
      <vt:lpstr>One-Dimensional Array Loop Example</vt:lpstr>
      <vt:lpstr>Quiz + Break</vt:lpstr>
      <vt:lpstr>Quiz + Break</vt:lpstr>
      <vt:lpstr>Quiz + Break</vt:lpstr>
      <vt:lpstr>Quiz + Break</vt:lpstr>
      <vt:lpstr>Quiz + Break</vt:lpstr>
      <vt:lpstr>Quiz + Break</vt:lpstr>
      <vt:lpstr>Outline</vt:lpstr>
      <vt:lpstr>Multidimensional (Nested) Array Example</vt:lpstr>
      <vt:lpstr>Multidimensional (Nested) Arrays</vt:lpstr>
      <vt:lpstr>Nested Array Row Access</vt:lpstr>
      <vt:lpstr>Nested Array Row Access Code</vt:lpstr>
      <vt:lpstr>Nested Array Row Access Code</vt:lpstr>
      <vt:lpstr>Nested Array Row Access Code</vt:lpstr>
      <vt:lpstr>Nested Array Element Access</vt:lpstr>
      <vt:lpstr>Nested Array Element Access Code</vt:lpstr>
      <vt:lpstr>Nested Array Element Access Code</vt:lpstr>
      <vt:lpstr>Break + Practice</vt:lpstr>
      <vt:lpstr>Break + Practice</vt:lpstr>
      <vt:lpstr>Break + Practice</vt:lpstr>
      <vt:lpstr>Break + Practice</vt:lpstr>
      <vt:lpstr>Outline</vt:lpstr>
      <vt:lpstr>Multi-Level Array Example</vt:lpstr>
      <vt:lpstr>Multi-Level Array Element Access</vt:lpstr>
      <vt:lpstr>Nested vs. Multi-Level Array Element Accesses</vt:lpstr>
      <vt:lpstr>Nested versus Multi-Level Arrays</vt:lpstr>
      <vt:lpstr>Outline</vt:lpstr>
      <vt:lpstr>Dynamic Multi-dimensional arrays – multi-level</vt:lpstr>
      <vt:lpstr>Dynamic multi-dimensional arrays - nested</vt:lpstr>
      <vt:lpstr>Nested arrays – static versus dynamic</vt:lpstr>
      <vt:lpstr>Nested arrays – static versus dynamic</vt:lpstr>
      <vt:lpstr>Nested arrays – static versus dynamic</vt:lpstr>
      <vt:lpstr>Nested arrays – static versus dynamic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 Pointers and Arrays</dc:title>
  <dc:creator>Branden Ghena</dc:creator>
  <cp:lastModifiedBy>Branden Ghena</cp:lastModifiedBy>
  <cp:revision>36</cp:revision>
  <dcterms:created xsi:type="dcterms:W3CDTF">2021-05-04T14:11:19Z</dcterms:created>
  <dcterms:modified xsi:type="dcterms:W3CDTF">2021-05-04T20:41:17Z</dcterms:modified>
</cp:coreProperties>
</file>