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2"/>
  </p:notesMasterIdLst>
  <p:sldIdLst>
    <p:sldId id="256" r:id="rId2"/>
    <p:sldId id="384" r:id="rId3"/>
    <p:sldId id="385" r:id="rId4"/>
    <p:sldId id="264" r:id="rId5"/>
    <p:sldId id="348" r:id="rId6"/>
    <p:sldId id="956" r:id="rId7"/>
    <p:sldId id="957" r:id="rId8"/>
    <p:sldId id="958" r:id="rId9"/>
    <p:sldId id="946" r:id="rId10"/>
    <p:sldId id="959" r:id="rId11"/>
    <p:sldId id="1112" r:id="rId12"/>
    <p:sldId id="963" r:id="rId13"/>
    <p:sldId id="1113" r:id="rId14"/>
    <p:sldId id="1114" r:id="rId15"/>
    <p:sldId id="1115" r:id="rId16"/>
    <p:sldId id="1116" r:id="rId17"/>
    <p:sldId id="1151" r:id="rId18"/>
    <p:sldId id="961" r:id="rId19"/>
    <p:sldId id="960" r:id="rId20"/>
    <p:sldId id="898" r:id="rId21"/>
    <p:sldId id="1117" r:id="rId22"/>
    <p:sldId id="910" r:id="rId23"/>
    <p:sldId id="964" r:id="rId24"/>
    <p:sldId id="965" r:id="rId25"/>
    <p:sldId id="966" r:id="rId26"/>
    <p:sldId id="967" r:id="rId27"/>
    <p:sldId id="911" r:id="rId28"/>
    <p:sldId id="1119" r:id="rId29"/>
    <p:sldId id="1155" r:id="rId30"/>
    <p:sldId id="1152" r:id="rId31"/>
    <p:sldId id="1109" r:id="rId32"/>
    <p:sldId id="1120" r:id="rId33"/>
    <p:sldId id="1121" r:id="rId34"/>
    <p:sldId id="1110" r:id="rId35"/>
    <p:sldId id="975" r:id="rId36"/>
    <p:sldId id="1111" r:id="rId37"/>
    <p:sldId id="973" r:id="rId38"/>
    <p:sldId id="1122" r:id="rId39"/>
    <p:sldId id="974" r:id="rId40"/>
    <p:sldId id="1118" r:id="rId41"/>
    <p:sldId id="1125" r:id="rId42"/>
    <p:sldId id="1124" r:id="rId43"/>
    <p:sldId id="1126" r:id="rId44"/>
    <p:sldId id="1150" r:id="rId45"/>
    <p:sldId id="390" r:id="rId46"/>
    <p:sldId id="1129" r:id="rId47"/>
    <p:sldId id="1130" r:id="rId48"/>
    <p:sldId id="1131" r:id="rId49"/>
    <p:sldId id="1127" r:id="rId50"/>
    <p:sldId id="1128" r:id="rId51"/>
    <p:sldId id="1144" r:id="rId52"/>
    <p:sldId id="1133" r:id="rId53"/>
    <p:sldId id="969" r:id="rId54"/>
    <p:sldId id="1145" r:id="rId55"/>
    <p:sldId id="1132" r:id="rId56"/>
    <p:sldId id="1134" r:id="rId57"/>
    <p:sldId id="1135" r:id="rId58"/>
    <p:sldId id="1146" r:id="rId59"/>
    <p:sldId id="1136" r:id="rId60"/>
    <p:sldId id="1147" r:id="rId61"/>
    <p:sldId id="1137" r:id="rId62"/>
    <p:sldId id="1148" r:id="rId63"/>
    <p:sldId id="1138" r:id="rId64"/>
    <p:sldId id="1139" r:id="rId65"/>
    <p:sldId id="1141" r:id="rId66"/>
    <p:sldId id="1142" r:id="rId67"/>
    <p:sldId id="1143" r:id="rId68"/>
    <p:sldId id="1154" r:id="rId69"/>
    <p:sldId id="1149" r:id="rId70"/>
    <p:sldId id="115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385"/>
            <p14:sldId id="264"/>
          </p14:sldIdLst>
        </p14:section>
        <p14:section name="Structure Layout" id="{B55B8E8C-5EAB-4A1E-A4E9-AE5E896E46FA}">
          <p14:sldIdLst>
            <p14:sldId id="348"/>
            <p14:sldId id="956"/>
            <p14:sldId id="957"/>
            <p14:sldId id="958"/>
            <p14:sldId id="946"/>
            <p14:sldId id="959"/>
            <p14:sldId id="1112"/>
            <p14:sldId id="963"/>
            <p14:sldId id="1113"/>
            <p14:sldId id="1114"/>
            <p14:sldId id="1115"/>
            <p14:sldId id="1116"/>
          </p14:sldIdLst>
        </p14:section>
        <p14:section name="Struct Padding and Alignment" id="{A3A8DF1E-6C05-451B-AA41-DF3E1C8464A2}">
          <p14:sldIdLst>
            <p14:sldId id="1151"/>
            <p14:sldId id="961"/>
            <p14:sldId id="960"/>
            <p14:sldId id="898"/>
            <p14:sldId id="1117"/>
            <p14:sldId id="910"/>
            <p14:sldId id="964"/>
            <p14:sldId id="965"/>
            <p14:sldId id="966"/>
            <p14:sldId id="967"/>
            <p14:sldId id="911"/>
            <p14:sldId id="1119"/>
            <p14:sldId id="1155"/>
          </p14:sldIdLst>
        </p14:section>
        <p14:section name="Unions" id="{A11B0F92-20D4-4EA0-8653-C09969B2B1AB}">
          <p14:sldIdLst>
            <p14:sldId id="1152"/>
            <p14:sldId id="1109"/>
            <p14:sldId id="1120"/>
            <p14:sldId id="1121"/>
            <p14:sldId id="1110"/>
            <p14:sldId id="975"/>
            <p14:sldId id="1111"/>
            <p14:sldId id="973"/>
            <p14:sldId id="1122"/>
            <p14:sldId id="974"/>
            <p14:sldId id="1118"/>
          </p14:sldIdLst>
        </p14:section>
        <p14:section name="Assembly to Transistors" id="{29C54714-8469-46D0-83C2-9151FE34DC52}">
          <p14:sldIdLst>
            <p14:sldId id="1125"/>
            <p14:sldId id="1124"/>
            <p14:sldId id="1126"/>
            <p14:sldId id="1150"/>
            <p14:sldId id="390"/>
            <p14:sldId id="1129"/>
            <p14:sldId id="1130"/>
            <p14:sldId id="1131"/>
            <p14:sldId id="1127"/>
            <p14:sldId id="1128"/>
            <p14:sldId id="1144"/>
            <p14:sldId id="1133"/>
            <p14:sldId id="969"/>
            <p14:sldId id="1145"/>
            <p14:sldId id="1132"/>
            <p14:sldId id="1134"/>
            <p14:sldId id="1135"/>
            <p14:sldId id="1146"/>
            <p14:sldId id="1136"/>
            <p14:sldId id="1147"/>
            <p14:sldId id="1137"/>
            <p14:sldId id="1148"/>
            <p14:sldId id="1138"/>
            <p14:sldId id="1139"/>
            <p14:sldId id="1141"/>
            <p14:sldId id="1142"/>
            <p14:sldId id="1143"/>
            <p14:sldId id="1154"/>
            <p14:sldId id="1149"/>
          </p14:sldIdLst>
        </p14:section>
        <p14:section name="Wrapup" id="{29A7F866-9DA9-446B-8359-CE426CB89C7A}">
          <p14:sldIdLst>
            <p14:sldId id="11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8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What’s wrong</a:t>
            </a:r>
            <a:r>
              <a:rPr lang="en-US" baseline="0" dirty="0">
                <a:latin typeface="Times New Roman" pitchFamily="-96" charset="0"/>
              </a:rPr>
              <a:t> is that the code generated by the compiler (our ground truth) does not match what we think the data looks like.</a:t>
            </a:r>
          </a:p>
          <a:p>
            <a:r>
              <a:rPr lang="en-US" baseline="0" dirty="0">
                <a:latin typeface="Times New Roman" pitchFamily="-96" charset="0"/>
              </a:rPr>
              <a:t>Our picture is wrong.</a:t>
            </a:r>
          </a:p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27407-E6E1-4F18-B256-0244B6EBDB1D}" type="slidenum">
              <a:rPr lang="en-US"/>
              <a:pPr/>
              <a:t>20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B45B-1156-48EC-A884-5EB5BA2FC134}" type="slidenum">
              <a:rPr lang="en-US"/>
              <a:pPr/>
              <a:t>32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: all</a:t>
            </a:r>
            <a:r>
              <a:rPr lang="en-US" baseline="0" dirty="0"/>
              <a:t> of the above, together</a:t>
            </a:r>
          </a:p>
          <a:p>
            <a:r>
              <a:rPr lang="en-US" baseline="0" dirty="0"/>
              <a:t>Union: one of the above,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B45B-1156-48EC-A884-5EB5BA2FC134}" type="slidenum">
              <a:rPr lang="en-US"/>
              <a:pPr/>
              <a:t>33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: all</a:t>
            </a:r>
            <a:r>
              <a:rPr lang="en-US" baseline="0" dirty="0"/>
              <a:t> of the above, together</a:t>
            </a:r>
          </a:p>
          <a:p>
            <a:r>
              <a:rPr lang="en-US" baseline="0" dirty="0"/>
              <a:t>Union: one of the above,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0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4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47558C1-5C24-4A00-AAA8-C221B1A2E0ED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3543-38F6-467B-8CE5-BC39F506F62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AFD1-8F7B-4752-BFFB-981D61F3D08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E4DB-B1FB-4194-BCEE-7900A29EEE46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BCF-EF55-48C3-B8D8-C80649275BD3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DEDDC1-AE19-48EA-8D20-E97060F0D925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FC81FC-FED0-411D-8F43-02490E93B248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ore.steampowered.com/app/370360/TIS100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347406"/>
            <a:ext cx="3734725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r-&gt;a[1]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Quiz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359981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93120" y="4377503"/>
            <a:ext cx="1487256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12(%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0592-147F-4583-8B47-6AFEBFF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626742"/>
            <a:ext cx="4778332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_________________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r-&gt;a[index]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Quiz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639317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0592-147F-4583-8B47-6AFEBFF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A413A-99C6-4039-AA25-96F8DDEAAB15}"/>
              </a:ext>
            </a:extLst>
          </p:cNvPr>
          <p:cNvSpPr/>
          <p:nvPr/>
        </p:nvSpPr>
        <p:spPr bwMode="auto">
          <a:xfrm>
            <a:off x="7993119" y="4656839"/>
            <a:ext cx="2428535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8(%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, %</a:t>
            </a:r>
            <a:r>
              <a:rPr lang="en-US" dirty="0" err="1">
                <a:latin typeface="Courier New"/>
                <a:cs typeface="Courier New"/>
              </a:rPr>
              <a:t>rdx</a:t>
            </a:r>
            <a:r>
              <a:rPr lang="en-US" dirty="0">
                <a:latin typeface="Courier New"/>
                <a:cs typeface="Courier New"/>
              </a:rPr>
              <a:t>, 4)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4D161-E4B6-407A-94C0-A1F971B679B5}"/>
              </a:ext>
            </a:extLst>
          </p:cNvPr>
          <p:cNvSpPr txBox="1"/>
          <p:nvPr/>
        </p:nvSpPr>
        <p:spPr>
          <a:xfrm>
            <a:off x="7190696" y="1096981"/>
            <a:ext cx="40333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%r8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%r9</a:t>
            </a:r>
          </a:p>
        </p:txBody>
      </p:sp>
    </p:spTree>
    <p:extLst>
      <p:ext uri="{BB962C8B-B14F-4D97-AF65-F5344CB8AC3E}">
        <p14:creationId xmlns:p14="http://schemas.microsoft.com/office/powerpoint/2010/main" val="31503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54269" y="5373666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1081936" y="5189000"/>
            <a:ext cx="9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66795" y="5649238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5326072"/>
            <a:ext cx="159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r-&gt;a[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468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66795" y="5934825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5611659"/>
            <a:ext cx="159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node in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3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1912013" y="6328786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6138239"/>
            <a:ext cx="15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check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D376082-5B8C-4C6E-841C-595CC46F57E8}"/>
              </a:ext>
            </a:extLst>
          </p:cNvPr>
          <p:cNvSpPr/>
          <p:nvPr/>
        </p:nvSpPr>
        <p:spPr>
          <a:xfrm>
            <a:off x="2793304" y="6109867"/>
            <a:ext cx="123399" cy="460002"/>
          </a:xfrm>
          <a:prstGeom prst="leftBrace">
            <a:avLst>
              <a:gd name="adj1" fmla="val 8333"/>
              <a:gd name="adj2" fmla="val 479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b="1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947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24</a:t>
            </a:r>
            <a:r>
              <a:rPr lang="cs-CZ" dirty="0">
                <a:latin typeface="Courier New" pitchFamily="49" charset="0"/>
              </a:rPr>
              <a:t>(%rdi), %rdi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M[r+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24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607595" y="228600"/>
            <a:ext cx="5209005" cy="1303228"/>
          </a:xfrm>
        </p:spPr>
        <p:txBody>
          <a:bodyPr>
            <a:noAutofit/>
          </a:bodyPr>
          <a:lstStyle/>
          <a:p>
            <a:r>
              <a:rPr lang="en-US" dirty="0"/>
              <a:t>Problem: reordering can lead to different layouts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43716" y="4077073"/>
            <a:ext cx="154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SOMETHING’S WRONG</a:t>
            </a:r>
            <a:r>
              <a:rPr lang="is-IS" dirty="0">
                <a:solidFill>
                  <a:srgbClr val="FF0000"/>
                </a:solidFill>
                <a:latin typeface="Calibri" pitchFamily="34" charset="0"/>
              </a:rPr>
              <a:t>….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74944" y="1745002"/>
            <a:ext cx="4223157" cy="1611991"/>
            <a:chOff x="4450943" y="1049360"/>
            <a:chExt cx="4223157" cy="1611991"/>
          </a:xfrm>
        </p:grpSpPr>
        <p:grpSp>
          <p:nvGrpSpPr>
            <p:cNvPr id="32" name="Group 3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37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39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40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4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42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43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20</a:t>
                  </a:r>
                </a:p>
              </p:txBody>
            </p:sp>
            <p:sp>
              <p:nvSpPr>
                <p:cNvPr id="44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34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947160" y="5733256"/>
            <a:ext cx="360040" cy="36004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28248" y="5733256"/>
            <a:ext cx="360040" cy="36004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98C5F-FB1E-47C2-8FE8-93D426F0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24(%rdi), %rdi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45002"/>
            <a:ext cx="4585553" cy="1611991"/>
            <a:chOff x="4450943" y="1049360"/>
            <a:chExt cx="4585553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4341415" cy="1611991"/>
              <a:chOff x="4563315" y="1484784"/>
              <a:chExt cx="4341415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4341415" cy="1611991"/>
                <a:chOff x="4283968" y="1024921"/>
                <a:chExt cx="4341415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620183" cy="431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399802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7156914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8134815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8045896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8472265" y="2546478"/>
            <a:ext cx="62018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0000"/>
                </a:solidFill>
                <a:latin typeface="Courier New" pitchFamily="-96" charset="0"/>
              </a:rPr>
              <a:t>pad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8222866" y="2946653"/>
            <a:ext cx="49056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Courier New" pitchFamily="-96" charset="0"/>
              </a:rPr>
              <a:t>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4278-2614-4B58-9E21-0ED47F75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E2A2769-4769-4EB2-9879-F4390F61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5031173" cy="1337153"/>
          </a:xfrm>
        </p:spPr>
        <p:txBody>
          <a:bodyPr>
            <a:normAutofit/>
          </a:bodyPr>
          <a:lstStyle/>
          <a:p>
            <a:r>
              <a:rPr lang="en-US" dirty="0"/>
              <a:t>Padding is added to struct to preserve </a:t>
            </a:r>
            <a:r>
              <a:rPr lang="en-US" i="1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17899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AE6B-86E3-491C-9E3E-4DAFF6D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9EB7-C797-4725-A248-21B0A758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drop deadline is </a:t>
            </a:r>
            <a:r>
              <a:rPr lang="en-US" b="1" dirty="0"/>
              <a:t>Friday</a:t>
            </a:r>
          </a:p>
          <a:p>
            <a:pPr lvl="1"/>
            <a:r>
              <a:rPr lang="en-US" dirty="0"/>
              <a:t>Please come by office hours if you’re concerned and want to talk</a:t>
            </a:r>
          </a:p>
          <a:p>
            <a:pPr lvl="1"/>
            <a:r>
              <a:rPr lang="en-US" dirty="0"/>
              <a:t>Or email me and I can schedule a meeting whenever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I’m worried at all, I reached out to you</a:t>
            </a:r>
          </a:p>
          <a:p>
            <a:pPr lvl="2"/>
            <a:r>
              <a:rPr lang="en-US" dirty="0"/>
              <a:t>So if you didn’t get an email, you’re doing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77505-6626-4E37-AA86-2412ECFD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Aligned data</a:t>
            </a:r>
          </a:p>
          <a:p>
            <a:pPr lvl="1"/>
            <a:r>
              <a:rPr lang="en-US" dirty="0"/>
              <a:t>Primitive data type requires K bytes</a:t>
            </a:r>
          </a:p>
          <a:p>
            <a:pPr lvl="1"/>
            <a:r>
              <a:rPr lang="en-US" dirty="0"/>
              <a:t>Address must typically be a multiple of K (e.g., 1,2,4 or 8)</a:t>
            </a:r>
          </a:p>
          <a:p>
            <a:pPr lvl="2"/>
            <a:r>
              <a:rPr lang="en-US" dirty="0"/>
              <a:t>an address that is a multiple of K is called “K-byte aligned”</a:t>
            </a:r>
          </a:p>
          <a:p>
            <a:pPr lvl="2"/>
            <a:endParaRPr lang="en-US" dirty="0"/>
          </a:p>
          <a:p>
            <a:r>
              <a:rPr lang="en-US" dirty="0"/>
              <a:t>Required on some machines; recommended on x86-64</a:t>
            </a:r>
          </a:p>
          <a:p>
            <a:pPr lvl="1"/>
            <a:endParaRPr lang="en-US" dirty="0"/>
          </a:p>
          <a:p>
            <a:r>
              <a:rPr lang="en-US" dirty="0"/>
              <a:t>In our example, pointer needed 8-byte alignment</a:t>
            </a:r>
          </a:p>
          <a:p>
            <a:pPr lvl="1"/>
            <a:r>
              <a:rPr lang="en-US" dirty="0"/>
              <a:t>offset 24 ok, 20 was not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DD554-15BF-4862-B845-92D34BF6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9318B-3729-4373-A663-719FBC3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 and how of alignment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D31B1-7FFA-4C05-9B29-E5E8904E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 for aligning data</a:t>
            </a:r>
          </a:p>
          <a:p>
            <a:pPr lvl="1"/>
            <a:r>
              <a:rPr lang="en-US" dirty="0"/>
              <a:t>Inefficient to load or store datum that spans quad word boundaries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really good at loading, e.g., 8 bytes at address 16, or 24, or 32</a:t>
            </a:r>
          </a:p>
          <a:p>
            <a:pPr lvl="2"/>
            <a:r>
              <a:rPr lang="en-US" dirty="0"/>
              <a:t>If you want 8 bytes at address 12, may need two memory reads. Oops</a:t>
            </a:r>
            <a:r>
              <a:rPr lang="is-IS" dirty="0"/>
              <a:t>…</a:t>
            </a:r>
          </a:p>
          <a:p>
            <a:pPr lvl="2"/>
            <a:endParaRPr lang="is-IS" dirty="0"/>
          </a:p>
          <a:p>
            <a:r>
              <a:rPr lang="en-US" dirty="0"/>
              <a:t>Secondary motivations</a:t>
            </a:r>
          </a:p>
          <a:p>
            <a:pPr lvl="1"/>
            <a:r>
              <a:rPr lang="en-US" dirty="0"/>
              <a:t>Having one datum spanning 2 cache lines = two cache accesses per access</a:t>
            </a:r>
          </a:p>
          <a:p>
            <a:pPr lvl="2"/>
            <a:r>
              <a:rPr lang="en-US" dirty="0"/>
              <a:t>See upcoming lecture on caching</a:t>
            </a:r>
          </a:p>
          <a:p>
            <a:pPr lvl="1"/>
            <a:r>
              <a:rPr lang="en-US" dirty="0"/>
              <a:t>Virtual memory very tricky when a datum spans 2 pages</a:t>
            </a:r>
          </a:p>
          <a:p>
            <a:pPr lvl="2"/>
            <a:r>
              <a:rPr lang="en-US" dirty="0"/>
              <a:t>See upcoming lecture on virtual memory</a:t>
            </a:r>
          </a:p>
          <a:p>
            <a:pPr lvl="2"/>
            <a:endParaRPr lang="en-US" dirty="0"/>
          </a:p>
          <a:p>
            <a:r>
              <a:rPr lang="en-US" dirty="0"/>
              <a:t>The compiler manages alignment</a:t>
            </a:r>
          </a:p>
          <a:p>
            <a:pPr lvl="1"/>
            <a:r>
              <a:rPr lang="en-US" dirty="0"/>
              <a:t>Inserts gaps in structure to ensure correct alignment of fields</a:t>
            </a:r>
          </a:p>
          <a:p>
            <a:pPr lvl="1"/>
            <a:r>
              <a:rPr lang="en-US" dirty="0"/>
              <a:t>Also occurs on the stack!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70EF8-AAAE-45F8-9EDC-44E7D3F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Specific Cases of Alignment (x86-64, Linux)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endParaRPr lang="en-US" dirty="0"/>
          </a:p>
          <a:p>
            <a:pPr marL="552450" lvl="1"/>
            <a:r>
              <a:rPr lang="en-US" dirty="0"/>
              <a:t>1-byte aligned (no restrictions on address)</a:t>
            </a:r>
          </a:p>
          <a:p>
            <a:pPr marL="552450" lvl="1"/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endParaRPr lang="en-US" dirty="0"/>
          </a:p>
          <a:p>
            <a:pPr marL="552450" lvl="1"/>
            <a:r>
              <a:rPr lang="en-US" dirty="0"/>
              <a:t>2-byte aligned (lowest 1 bit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r>
              <a:rPr lang="en-US" dirty="0"/>
              <a:t>4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552450" lvl="1"/>
            <a:r>
              <a:rPr lang="en-US" dirty="0"/>
              <a:t>4-byte aligned (lowest 2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char* </a:t>
            </a:r>
            <a:r>
              <a:rPr lang="en-US" dirty="0"/>
              <a:t>(any pointer)</a:t>
            </a:r>
          </a:p>
          <a:p>
            <a:pPr marL="552450" lvl="1"/>
            <a:r>
              <a:rPr lang="en-US" dirty="0"/>
              <a:t>8-byte aligned (lowest 3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pPr marL="152400"/>
            <a:r>
              <a:rPr lang="en-US" dirty="0"/>
              <a:t>16 bytes: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marL="552450" lvl="1"/>
            <a:r>
              <a:rPr lang="en-US" dirty="0"/>
              <a:t>16-byte aligned (lowest 3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552450" lvl="1"/>
            <a:r>
              <a:rPr lang="en-US" dirty="0"/>
              <a:t>Max possible alignment requirement on x86-64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B45D5-37FA-4F42-95BF-225CFF8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529897" y="4572000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Satisfying Alignment within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3100319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structure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/>
              <a:t>Where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3209597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4479597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5749597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8289597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3527097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7019597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2957185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4228773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5484485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7964160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10510510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4479597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3958897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7375197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8289597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2980997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3209597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9521497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10829597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06C1B-EE1B-423D-A7FA-2A9913D4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0" dirty="0"/>
              <a:t>Entire struct must be a multiple of it’s largest element</a:t>
            </a:r>
          </a:p>
          <a:p>
            <a:pPr lvl="1"/>
            <a:endParaRPr lang="en-US" dirty="0"/>
          </a:p>
          <a:p>
            <a:r>
              <a:rPr lang="en-US" b="0" dirty="0"/>
              <a:t>For largest alignment requirement K</a:t>
            </a:r>
          </a:p>
          <a:p>
            <a:r>
              <a:rPr lang="en-US" b="0" dirty="0"/>
              <a:t>Overall structure must be multiple of K</a:t>
            </a:r>
          </a:p>
          <a:p>
            <a:pPr lvl="1"/>
            <a:r>
              <a:rPr lang="en-US" dirty="0"/>
              <a:t>Trailing padding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88447-C975-43F1-AC35-BCC43876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713C4D3-E27F-4441-8302-9D8AC6D68C69}"/>
              </a:ext>
            </a:extLst>
          </p:cNvPr>
          <p:cNvSpPr>
            <a:spLocks/>
          </p:cNvSpPr>
          <p:nvPr/>
        </p:nvSpPr>
        <p:spPr bwMode="auto">
          <a:xfrm>
            <a:off x="544432" y="4571142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1" name="Group 7">
            <a:extLst>
              <a:ext uri="{FF2B5EF4-FFF2-40B4-BE49-F238E27FC236}">
                <a16:creationId xmlns:a16="http://schemas.microsoft.com/office/drawing/2014/main" id="{5B857499-BBF8-4502-9660-0CA0151F8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10410"/>
              </p:ext>
            </p:extLst>
          </p:nvPr>
        </p:nvGraphicFramePr>
        <p:xfrm>
          <a:off x="3082448" y="4574274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74E43-7334-4D38-B64F-2C339EA3972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10169047" y="5336274"/>
            <a:ext cx="685800" cy="457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A9E619-ED08-465A-BB01-39F2B5A924F4}"/>
              </a:ext>
            </a:extLst>
          </p:cNvPr>
          <p:cNvSpPr txBox="1"/>
          <p:nvPr/>
        </p:nvSpPr>
        <p:spPr>
          <a:xfrm>
            <a:off x="8509618" y="56088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86252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3011812" y="4985359"/>
            <a:ext cx="7670800" cy="950726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2713754"/>
          </a:xfrm>
          <a:ln/>
        </p:spPr>
        <p:txBody>
          <a:bodyPr>
            <a:normAutofit/>
          </a:bodyPr>
          <a:lstStyle/>
          <a:p>
            <a:r>
              <a:rPr lang="en-US" b="0" dirty="0"/>
              <a:t>Reason for the overall length requirement</a:t>
            </a:r>
          </a:p>
          <a:p>
            <a:pPr lvl="1"/>
            <a:r>
              <a:rPr lang="en-US" b="0" dirty="0"/>
              <a:t>Each struct must start at a multiple of its largest member. </a:t>
            </a:r>
            <a:r>
              <a:rPr lang="en-US" dirty="0"/>
              <a:t>This means </a:t>
            </a:r>
            <a:r>
              <a:rPr lang="en-US" b="0" dirty="0"/>
              <a:t>the member is aligned</a:t>
            </a:r>
          </a:p>
          <a:p>
            <a:pPr lvl="1"/>
            <a:endParaRPr lang="en-US" b="0" dirty="0"/>
          </a:p>
          <a:p>
            <a:r>
              <a:rPr lang="en-US" b="0" dirty="0"/>
              <a:t>The compiler adds trailing padding even without array declaration</a:t>
            </a:r>
          </a:p>
          <a:p>
            <a:endParaRPr lang="en-US" b="0" dirty="0"/>
          </a:p>
        </p:txBody>
      </p:sp>
      <p:graphicFrame>
        <p:nvGraphicFramePr>
          <p:cNvPr id="286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9015"/>
              </p:ext>
            </p:extLst>
          </p:nvPr>
        </p:nvGraphicFramePr>
        <p:xfrm>
          <a:off x="2681613" y="5910686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59237"/>
              </p:ext>
            </p:extLst>
          </p:nvPr>
        </p:nvGraphicFramePr>
        <p:xfrm>
          <a:off x="3463178" y="4596179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398138" y="4593355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} a[10];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09AE5-1DF9-4FDD-A055-3633C5B7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6561568" y="1490771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3040172"/>
            <a:ext cx="6429375" cy="3316178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(S3)=12</a:t>
            </a:r>
            <a:r>
              <a:rPr lang="en-US" dirty="0"/>
              <a:t>, including padding</a:t>
            </a:r>
          </a:p>
          <a:p>
            <a:pPr lvl="1"/>
            <a:endParaRPr lang="en-US" dirty="0"/>
          </a:p>
          <a:p>
            <a:r>
              <a:rPr lang="en-US" dirty="0"/>
              <a:t>Compute array offset 12*</a:t>
            </a:r>
            <a:r>
              <a:rPr lang="en-US" dirty="0" err="1"/>
              <a:t>idx</a:t>
            </a:r>
            <a:endParaRPr lang="en-US" dirty="0"/>
          </a:p>
          <a:p>
            <a:r>
              <a:rPr lang="en-US" dirty="0"/>
              <a:t>Element </a:t>
            </a:r>
            <a:r>
              <a:rPr lang="en-US" dirty="0"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pPr lvl="1"/>
            <a:endParaRPr lang="en-US" dirty="0"/>
          </a:p>
          <a:p>
            <a:r>
              <a:rPr lang="en-US" dirty="0"/>
              <a:t>Assembly contains displacement </a:t>
            </a:r>
            <a:r>
              <a:rPr lang="en-US" dirty="0">
                <a:sym typeface="Courier New Bold" charset="0"/>
              </a:rPr>
              <a:t>a+8</a:t>
            </a:r>
            <a:endParaRPr lang="en-US" dirty="0"/>
          </a:p>
          <a:p>
            <a:pPr marL="552450" lvl="1"/>
            <a:r>
              <a:rPr lang="en-US" dirty="0"/>
              <a:t>Constant resolved during linking, like when we had </a:t>
            </a:r>
            <a:r>
              <a:rPr lang="en-US" dirty="0" err="1"/>
              <a:t>ord</a:t>
            </a:r>
            <a:r>
              <a:rPr lang="en-US" dirty="0"/>
              <a:t> as displacement last time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955358" y="1109771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7082693" y="3651424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7082693" y="5167595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48181"/>
              </p:ext>
            </p:extLst>
          </p:nvPr>
        </p:nvGraphicFramePr>
        <p:xfrm>
          <a:off x="3691369" y="1109771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68938"/>
              </p:ext>
            </p:extLst>
          </p:nvPr>
        </p:nvGraphicFramePr>
        <p:xfrm>
          <a:off x="4820082" y="2278171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285DE-41FC-4429-9E6B-7249A1AF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400" dirty="0"/>
              <a:t>Put large data types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Effect: saved 4 bytes</a:t>
            </a:r>
          </a:p>
          <a:p>
            <a:pPr lvl="1"/>
            <a:endParaRPr lang="en-US" sz="2000" dirty="0"/>
          </a:p>
          <a:p>
            <a:r>
              <a:rPr lang="en-US" sz="2400" dirty="0"/>
              <a:t>C compilers cannot do this automatically!</a:t>
            </a:r>
          </a:p>
          <a:p>
            <a:pPr lvl="1"/>
            <a:r>
              <a:rPr lang="en-US" sz="2000" dirty="0"/>
              <a:t>They have to preserve field ordering</a:t>
            </a:r>
          </a:p>
          <a:p>
            <a:pPr lvl="1"/>
            <a:r>
              <a:rPr lang="en-US" sz="2000" dirty="0"/>
              <a:t>Programmers must do it manually</a:t>
            </a:r>
          </a:p>
          <a:p>
            <a:pPr lvl="1"/>
            <a:r>
              <a:rPr lang="en-US" sz="2000" dirty="0"/>
              <a:t>Other languages aren’t bound to preserve ordering. Rust may reorder for you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944613" y="1581721"/>
            <a:ext cx="3748302" cy="162572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792847" y="1598808"/>
            <a:ext cx="2538414" cy="162731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934087" y="2161744"/>
            <a:ext cx="617587" cy="5014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D80-5BA7-4645-A583-4FFD973EDC36}"/>
              </a:ext>
            </a:extLst>
          </p:cNvPr>
          <p:cNvGrpSpPr/>
          <p:nvPr/>
        </p:nvGrpSpPr>
        <p:grpSpPr>
          <a:xfrm>
            <a:off x="906728" y="3517204"/>
            <a:ext cx="3786187" cy="381000"/>
            <a:chOff x="7949565" y="1921141"/>
            <a:chExt cx="3786187" cy="381000"/>
          </a:xfrm>
        </p:grpSpPr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7949565" y="1921141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9219565" y="1921141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67065" y="1921141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16" name="Rectangle 7"/>
            <p:cNvSpPr>
              <a:spLocks/>
            </p:cNvSpPr>
            <p:nvPr/>
          </p:nvSpPr>
          <p:spPr bwMode="auto">
            <a:xfrm>
              <a:off x="10465752" y="1921141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0783252" y="1921141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6F69B-42CD-4897-B611-E29DB8D3367A}"/>
              </a:ext>
            </a:extLst>
          </p:cNvPr>
          <p:cNvGrpSpPr/>
          <p:nvPr/>
        </p:nvGrpSpPr>
        <p:grpSpPr>
          <a:xfrm>
            <a:off x="5792847" y="3479104"/>
            <a:ext cx="2538414" cy="381000"/>
            <a:chOff x="7951152" y="2497205"/>
            <a:chExt cx="2538414" cy="381000"/>
          </a:xfrm>
        </p:grpSpPr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9208452" y="2497205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7951152" y="2497205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9475152" y="2497205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9792653" y="2497205"/>
              <a:ext cx="696913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2 bytes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6BEDF-8F16-4F9C-B76F-A738BEA1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4D8-9FF5-4DA7-A457-645452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6D33-E5B2-4C8B-9100-DAB778E5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total size of this struct?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b;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char* c[3];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d;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4B316-0D65-4BA3-9AB9-865AE5B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4D8-9FF5-4DA7-A457-645452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6D33-E5B2-4C8B-9100-DAB778E5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total size of this struct?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b;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char* c[3];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d;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4B316-0D65-4BA3-9AB9-865AE5B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2BDB7B-5C54-4FEE-83E3-452370AB2A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65393" y="1143000"/>
            <a:ext cx="5719015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(2 bytes for padding)</a:t>
            </a:r>
          </a:p>
          <a:p>
            <a:pPr marL="0" indent="0">
              <a:buNone/>
            </a:pPr>
            <a:r>
              <a:rPr lang="en-US" dirty="0"/>
              <a:t>4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(no padding needed, 8-aligned)</a:t>
            </a:r>
            <a:br>
              <a:rPr lang="en-US" dirty="0"/>
            </a:br>
            <a:r>
              <a:rPr lang="en-US" dirty="0"/>
              <a:t>24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(no padding needed, 1-aligned)</a:t>
            </a:r>
            <a:br>
              <a:rPr lang="en-US" dirty="0"/>
            </a:br>
            <a:r>
              <a:rPr lang="en-US" dirty="0"/>
              <a:t>1 byte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(7 bytes padding after struct)  </a:t>
            </a:r>
          </a:p>
          <a:p>
            <a:pPr marL="0" indent="0">
              <a:buNone/>
            </a:pPr>
            <a:r>
              <a:rPr lang="en-US" dirty="0"/>
              <a:t>= 40 bytes total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Could have been 32 bytes if reordered</a:t>
            </a:r>
          </a:p>
        </p:txBody>
      </p:sp>
    </p:spTree>
    <p:extLst>
      <p:ext uri="{BB962C8B-B14F-4D97-AF65-F5344CB8AC3E}">
        <p14:creationId xmlns:p14="http://schemas.microsoft.com/office/powerpoint/2010/main" val="35600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A71C-4B14-41A1-8082-5A6FC10F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A15E-D975-454F-BFED-CDF0E0EF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due on Tuesday (5/11)</a:t>
            </a:r>
          </a:p>
          <a:p>
            <a:endParaRPr lang="en-US" dirty="0"/>
          </a:p>
          <a:p>
            <a:r>
              <a:rPr lang="en-US" dirty="0"/>
              <a:t>Secret Phase Prize</a:t>
            </a:r>
          </a:p>
          <a:p>
            <a:pPr lvl="1"/>
            <a:r>
              <a:rPr lang="en-US" dirty="0"/>
              <a:t>There may or may not be a secret 7</a:t>
            </a:r>
            <a:r>
              <a:rPr lang="en-US" baseline="30000" dirty="0"/>
              <a:t>th</a:t>
            </a:r>
            <a:r>
              <a:rPr lang="en-US" dirty="0"/>
              <a:t> phase of the bomb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Raffling a Steam copy of </a:t>
            </a:r>
            <a:r>
              <a:rPr lang="en-US" dirty="0">
                <a:hlinkClick r:id="rId2"/>
              </a:rPr>
              <a:t>TIS-100</a:t>
            </a:r>
            <a:r>
              <a:rPr lang="en-US" dirty="0"/>
              <a:t> to one of the students who has completed the secret phase by the deadline on Tuesday night</a:t>
            </a:r>
          </a:p>
          <a:p>
            <a:pPr lvl="2"/>
            <a:r>
              <a:rPr lang="en-US" dirty="0"/>
              <a:t>Puzzle game involving a simple assembly language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091-6D50-45B0-BE77-09A071F4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12290" name="Picture 2" descr="TIS-100 - Wikipedia">
            <a:extLst>
              <a:ext uri="{FF2B5EF4-FFF2-40B4-BE49-F238E27FC236}">
                <a16:creationId xmlns:a16="http://schemas.microsoft.com/office/drawing/2014/main" id="{C058FD51-148C-46EF-A7A8-E463C88D4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874" y="4741344"/>
            <a:ext cx="3519237" cy="19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b="1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741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6C21-8CA2-8F41-A600-5E29BC01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F856-A8A9-5649-9D54-8DCAC77B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6772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Structs = combine multiple pieces of data into one</a:t>
            </a:r>
          </a:p>
          <a:p>
            <a:pPr lvl="1"/>
            <a:r>
              <a:rPr lang="en-US" dirty="0"/>
              <a:t>Think: “all of the above”</a:t>
            </a:r>
          </a:p>
          <a:p>
            <a:endParaRPr lang="en-US" dirty="0"/>
          </a:p>
          <a:p>
            <a:r>
              <a:rPr lang="en-US" dirty="0"/>
              <a:t>Unions = choose between multiple different kinds of data</a:t>
            </a:r>
          </a:p>
          <a:p>
            <a:pPr lvl="1"/>
            <a:r>
              <a:rPr lang="en-US" dirty="0"/>
              <a:t>Think: “any of the above”</a:t>
            </a:r>
          </a:p>
          <a:p>
            <a:endParaRPr lang="en-US" dirty="0"/>
          </a:p>
          <a:p>
            <a:r>
              <a:rPr lang="en-US" dirty="0"/>
              <a:t>Typically used in conjunction with a struct: </a:t>
            </a:r>
            <a:r>
              <a:rPr lang="en-US" i="1" dirty="0"/>
              <a:t>variants</a:t>
            </a:r>
          </a:p>
          <a:p>
            <a:pPr lvl="1"/>
            <a:r>
              <a:rPr lang="en-US" dirty="0"/>
              <a:t>That tells us which branch of</a:t>
            </a:r>
            <a:br>
              <a:rPr lang="en-US" dirty="0"/>
            </a:br>
            <a:r>
              <a:rPr lang="en-US" dirty="0"/>
              <a:t>the union is used</a:t>
            </a:r>
          </a:p>
          <a:p>
            <a:pPr lvl="1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which_kind</a:t>
            </a:r>
            <a:r>
              <a:rPr lang="en-US" dirty="0"/>
              <a:t> of 0 to mean</a:t>
            </a:r>
            <a:br>
              <a:rPr lang="en-US" dirty="0"/>
            </a:br>
            <a:r>
              <a:rPr lang="en-US" dirty="0"/>
              <a:t>sandwich meal, 1 for pizza, etc.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8C1728-0C39-904F-A96C-12C3858D5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9" y="4697435"/>
            <a:ext cx="305017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n_pieces_bread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*toppings[2];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float </a:t>
            </a:r>
            <a:r>
              <a:rPr lang="en-US" b="1" dirty="0" err="1">
                <a:latin typeface="Courier New" pitchFamily="49" charset="0"/>
              </a:rPr>
              <a:t>mayo_ounces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Sandwich_t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C67827-48CC-A74A-A76A-3135465C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8" y="2944417"/>
            <a:ext cx="305017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union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Sandwich_t</a:t>
            </a:r>
            <a:r>
              <a:rPr lang="en-US" b="1" dirty="0">
                <a:latin typeface="Courier New" pitchFamily="49" charset="0"/>
              </a:rPr>
              <a:t> s;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Pizza_t</a:t>
            </a:r>
            <a:r>
              <a:rPr lang="en-US" b="1" dirty="0">
                <a:latin typeface="Courier New" pitchFamily="49" charset="0"/>
              </a:rPr>
              <a:t> p;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Burrito_t</a:t>
            </a:r>
            <a:r>
              <a:rPr lang="en-US" b="1" dirty="0">
                <a:latin typeface="Courier New" pitchFamily="49" charset="0"/>
              </a:rPr>
              <a:t> b;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MealKind_t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FFD4228-7936-1B46-9834-578AC3B2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8" y="914400"/>
            <a:ext cx="305017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which_kind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n_sides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cost;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MealKind_t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Meal_t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4AEC-F2BC-4DBC-A7ED-3C0C65B7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3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allocation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271276" cy="165240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sz="2400" dirty="0"/>
              <a:t>Principles</a:t>
            </a:r>
          </a:p>
          <a:p>
            <a:pPr lvl="1"/>
            <a:r>
              <a:rPr lang="en-US" sz="2000" dirty="0"/>
              <a:t>Overlay union elements</a:t>
            </a:r>
          </a:p>
          <a:p>
            <a:pPr lvl="1"/>
            <a:r>
              <a:rPr lang="en-US" sz="2000" dirty="0"/>
              <a:t>Allocate according to largest element (strictest)</a:t>
            </a:r>
          </a:p>
          <a:p>
            <a:pPr lvl="1"/>
            <a:r>
              <a:rPr lang="en-US" sz="2000" dirty="0"/>
              <a:t>Can only use one field at a time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622648" y="4770027"/>
            <a:ext cx="22098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union U1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up;</a:t>
            </a:r>
          </a:p>
        </p:txBody>
      </p:sp>
      <p:sp>
        <p:nvSpPr>
          <p:cNvPr id="699405" name="Rectangle 13"/>
          <p:cNvSpPr>
            <a:spLocks noChangeArrowheads="1"/>
          </p:cNvSpPr>
          <p:nvPr/>
        </p:nvSpPr>
        <p:spPr bwMode="auto">
          <a:xfrm>
            <a:off x="607595" y="2896907"/>
            <a:ext cx="2214563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struct S1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26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96286"/>
              </p:ext>
            </p:extLst>
          </p:nvPr>
        </p:nvGraphicFramePr>
        <p:xfrm>
          <a:off x="3214936" y="3253301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16917"/>
              </p:ext>
            </p:extLst>
          </p:nvPr>
        </p:nvGraphicFramePr>
        <p:xfrm>
          <a:off x="3214936" y="4804802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057902" y="7967514"/>
            <a:ext cx="284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Quiz: If we had 3 </a:t>
            </a:r>
            <a:r>
              <a:rPr lang="en-US" dirty="0" err="1">
                <a:latin typeface="Calibri" pitchFamily="34" charset="0"/>
              </a:rPr>
              <a:t>ints</a:t>
            </a:r>
            <a:r>
              <a:rPr lang="en-US" dirty="0">
                <a:latin typeface="Calibri" pitchFamily="34" charset="0"/>
              </a:rPr>
              <a:t> in that array, how much space would the union take?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7902" y="8992344"/>
            <a:ext cx="2768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A: 16 bytes (8-byte aligned)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915358" y="5517442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67005" y="1143000"/>
            <a:ext cx="29200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Structs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All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together, one after the other.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Unions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One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you pick the one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C0EE-ED8D-44C4-8406-80BA877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0E798-42A3-434B-AC43-0AB98DAE61D7}"/>
              </a:ext>
            </a:extLst>
          </p:cNvPr>
          <p:cNvCxnSpPr/>
          <p:nvPr/>
        </p:nvCxnSpPr>
        <p:spPr bwMode="auto">
          <a:xfrm flipV="1">
            <a:off x="2948036" y="3436746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5EA53B86-1C4D-4953-A53A-D6C4D7ACD1DD}"/>
              </a:ext>
            </a:extLst>
          </p:cNvPr>
          <p:cNvSpPr txBox="1">
            <a:spLocks noChangeArrowheads="1"/>
          </p:cNvSpPr>
          <p:nvPr/>
        </p:nvSpPr>
        <p:spPr>
          <a:xfrm>
            <a:off x="6424309" y="4644301"/>
            <a:ext cx="5156086" cy="165240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Union: same bits, different contexts</a:t>
            </a:r>
          </a:p>
          <a:p>
            <a:pPr lvl="1"/>
            <a:r>
              <a:rPr lang="en-US" sz="2000" dirty="0"/>
              <a:t>8 bytes are allocated for the union</a:t>
            </a:r>
          </a:p>
          <a:p>
            <a:pPr lvl="1"/>
            <a:r>
              <a:rPr lang="en-US" sz="2000" dirty="0"/>
              <a:t>Can be interpreted as any member</a:t>
            </a:r>
          </a:p>
          <a:p>
            <a:pPr lvl="1"/>
            <a:r>
              <a:rPr lang="en-US" sz="2000" dirty="0"/>
              <a:t>Changing one member will change some bits of the others</a:t>
            </a:r>
          </a:p>
        </p:txBody>
      </p:sp>
    </p:spTree>
    <p:extLst>
      <p:ext uri="{BB962C8B-B14F-4D97-AF65-F5344CB8AC3E}">
        <p14:creationId xmlns:p14="http://schemas.microsoft.com/office/powerpoint/2010/main" val="129280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allocation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271276" cy="165240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sz="2400" dirty="0"/>
              <a:t>Principles</a:t>
            </a:r>
          </a:p>
          <a:p>
            <a:pPr lvl="1"/>
            <a:r>
              <a:rPr lang="en-US" sz="2000" dirty="0"/>
              <a:t>Overlay union elements</a:t>
            </a:r>
          </a:p>
          <a:p>
            <a:pPr lvl="1"/>
            <a:r>
              <a:rPr lang="en-US" sz="2000" dirty="0"/>
              <a:t>Allocate according to largest element (strictest)</a:t>
            </a:r>
          </a:p>
          <a:p>
            <a:pPr lvl="1"/>
            <a:r>
              <a:rPr lang="en-US" sz="2000" dirty="0"/>
              <a:t>Can only use one field at a time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622648" y="4770027"/>
            <a:ext cx="22098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union U1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up;</a:t>
            </a:r>
          </a:p>
        </p:txBody>
      </p:sp>
      <p:sp>
        <p:nvSpPr>
          <p:cNvPr id="699405" name="Rectangle 13"/>
          <p:cNvSpPr>
            <a:spLocks noChangeArrowheads="1"/>
          </p:cNvSpPr>
          <p:nvPr/>
        </p:nvSpPr>
        <p:spPr bwMode="auto">
          <a:xfrm>
            <a:off x="607595" y="2896907"/>
            <a:ext cx="2214563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struct S1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26" name="Group 7"/>
          <p:cNvGraphicFramePr>
            <a:graphicFrameLocks noGrp="1"/>
          </p:cNvGraphicFramePr>
          <p:nvPr/>
        </p:nvGraphicFramePr>
        <p:xfrm>
          <a:off x="3214936" y="3253301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11"/>
          <p:cNvGraphicFramePr>
            <a:graphicFrameLocks noGrp="1"/>
          </p:cNvGraphicFramePr>
          <p:nvPr/>
        </p:nvGraphicFramePr>
        <p:xfrm>
          <a:off x="3214936" y="4804802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9513" y="4442578"/>
            <a:ext cx="477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Quiz: If we had 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>
                <a:latin typeface="Calibri" pitchFamily="34" charset="0"/>
              </a:rPr>
              <a:t>s</a:t>
            </a:r>
            <a:r>
              <a:rPr lang="en-US" sz="2400" dirty="0">
                <a:latin typeface="Calibri" pitchFamily="34" charset="0"/>
              </a:rPr>
              <a:t> in that array, how much space would the union take?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9513" y="5758568"/>
            <a:ext cx="464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Answer: 16 bytes (8-byte aligned)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915358" y="5517442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67005" y="1143000"/>
            <a:ext cx="29200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Structs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All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together, one after the other.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Unions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One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you pick the one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C0EE-ED8D-44C4-8406-80BA877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0E798-42A3-434B-AC43-0AB98DAE61D7}"/>
              </a:ext>
            </a:extLst>
          </p:cNvPr>
          <p:cNvCxnSpPr/>
          <p:nvPr/>
        </p:nvCxnSpPr>
        <p:spPr bwMode="auto">
          <a:xfrm flipV="1">
            <a:off x="2948036" y="3436746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40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967558" y="914400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967558" y="2621723"/>
            <a:ext cx="4641304" cy="1455606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f) {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temp;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temp.f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f;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temp.u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967558" y="4236689"/>
            <a:ext cx="4641304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procedure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with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float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arg1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passed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in %xmm0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movss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move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single-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precision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movss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%xmm0, -4(%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-4(%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union to access bit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60380-DE3F-4A65-823B-3E4DE70B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27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5128"/>
              </p:ext>
            </p:extLst>
          </p:nvPr>
        </p:nvGraphicFramePr>
        <p:xfrm>
          <a:off x="3703862" y="1017414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D84AF-59B4-41CD-A239-B3D98794AC96}"/>
              </a:ext>
            </a:extLst>
          </p:cNvPr>
          <p:cNvSpPr txBox="1">
            <a:spLocks/>
          </p:cNvSpPr>
          <p:nvPr/>
        </p:nvSpPr>
        <p:spPr>
          <a:xfrm>
            <a:off x="5999967" y="914400"/>
            <a:ext cx="5580428" cy="5135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Store union using one type &amp; access it with another one</a:t>
            </a:r>
          </a:p>
          <a:p>
            <a:pPr lvl="1"/>
            <a:endParaRPr lang="en-US" sz="2000" dirty="0"/>
          </a:p>
          <a:p>
            <a:r>
              <a:rPr lang="en-US" sz="2400" dirty="0"/>
              <a:t>Get direct access to bit representation of float</a:t>
            </a:r>
          </a:p>
          <a:p>
            <a:pPr lvl="1"/>
            <a:endParaRPr lang="en-US" sz="2000" dirty="0"/>
          </a:p>
          <a:p>
            <a:r>
              <a:rPr lang="en-US" sz="2400" dirty="0"/>
              <a:t>float2bit generates bit pattern from float</a:t>
            </a:r>
          </a:p>
          <a:p>
            <a:pPr lvl="1"/>
            <a:r>
              <a:rPr lang="en-US" sz="2000" dirty="0"/>
              <a:t>NOT the same as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(unsigned) f</a:t>
            </a:r>
            <a:r>
              <a:rPr lang="en-US" sz="2000" dirty="0"/>
              <a:t> !</a:t>
            </a:r>
          </a:p>
          <a:p>
            <a:pPr lvl="1"/>
            <a:r>
              <a:rPr lang="en-US" sz="2000" dirty="0"/>
              <a:t>Doesn’t convert value to unsigned</a:t>
            </a:r>
          </a:p>
          <a:p>
            <a:pPr lvl="1"/>
            <a:r>
              <a:rPr lang="en-US" sz="2000" dirty="0"/>
              <a:t>Keeps the same bits but interprets them differently</a:t>
            </a:r>
          </a:p>
          <a:p>
            <a:pPr lvl="1"/>
            <a:endParaRPr lang="en-US" sz="2000" dirty="0"/>
          </a:p>
          <a:p>
            <a:r>
              <a:rPr lang="en-US" sz="2400" dirty="0"/>
              <a:t>Assembly doesn’t have type info</a:t>
            </a:r>
          </a:p>
          <a:p>
            <a:pPr lvl="1"/>
            <a:r>
              <a:rPr lang="en-US" sz="2000" dirty="0"/>
              <a:t>Just moves the bytes</a:t>
            </a:r>
          </a:p>
        </p:txBody>
      </p:sp>
    </p:spTree>
    <p:extLst>
      <p:ext uri="{BB962C8B-B14F-4D97-AF65-F5344CB8AC3E}">
        <p14:creationId xmlns:p14="http://schemas.microsoft.com/office/powerpoint/2010/main" val="32737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/>
          </p:cNvSpPr>
          <p:nvPr/>
        </p:nvSpPr>
        <p:spPr bwMode="auto">
          <a:xfrm>
            <a:off x="1919536" y="2276872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f) {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unsigned *p;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p = (unsigned *) &amp;f;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return *p;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Access to Bit Pattern Non-Solution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92EA-F9F8-46B3-81C8-99127EC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168008" y="2420888"/>
            <a:ext cx="4032448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cs typeface="Calibri"/>
              </a:rPr>
              <a:t>Undefined behavior in C.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cs typeface="Calibri"/>
              </a:rPr>
              <a:t>Don’t do that.</a:t>
            </a:r>
          </a:p>
        </p:txBody>
      </p:sp>
    </p:spTree>
    <p:extLst>
      <p:ext uri="{BB962C8B-B14F-4D97-AF65-F5344CB8AC3E}">
        <p14:creationId xmlns:p14="http://schemas.microsoft.com/office/powerpoint/2010/main" val="111616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Words/long words/quad words stored in memory as 2/4/8 consecutive bytes</a:t>
            </a:r>
          </a:p>
          <a:p>
            <a:pPr lvl="1"/>
            <a:r>
              <a:rPr lang="en-US" dirty="0"/>
              <a:t>At which byte address in memory is the most (least) significant byte stored?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lvl="1"/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x86(-64), ARM Android and IOS</a:t>
            </a:r>
          </a:p>
          <a:p>
            <a:pPr lvl="1"/>
            <a:endParaRPr lang="en-US" dirty="0"/>
          </a:p>
          <a:p>
            <a:r>
              <a:rPr lang="en-US" dirty="0">
                <a:ea typeface="Calibri" charset="0"/>
                <a:cs typeface="Calibri" charset="0"/>
              </a:rPr>
              <a:t>Big 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/>
              <a:t>Sun/Sparc, Networks</a:t>
            </a:r>
          </a:p>
          <a:p>
            <a:endParaRPr lang="en-US" dirty="0"/>
          </a:p>
          <a:p>
            <a:r>
              <a:rPr lang="en-US" dirty="0"/>
              <a:t>Have to worry about it when working with unions!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2093D-4599-4B41-856F-EA17D4A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4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1ACD6-AF22-48A0-81C7-8A2910F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649164" y="2276872"/>
            <a:ext cx="8911332" cy="4249688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for (int j = 0; j &lt; 8; </a:t>
            </a:r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j++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dw.c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[j] = 0xf0 + j;</a:t>
            </a:r>
          </a:p>
          <a:p>
            <a:pPr algn="l"/>
            <a:r>
              <a:rPr lang="en-US" sz="17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}</a:t>
            </a:r>
            <a:endParaRPr lang="en-US" sz="1700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("Chars 0-7 ==  [0x%x,0x%x,0x%x,0x%x,0x%x,0x%x,0x%x,0x%x]\n",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("Shorts 0-3 == [0x%x,0x%x,0x%x,0x%x]\n",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printf("Ints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0-1 == [0x%x,0x%x]\n",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6384032" y="332656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336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on Little Endian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3429-EF67-4BE2-810E-04094BF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607595" y="3828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4393" y="120217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5571808" y="3056375"/>
            <a:ext cx="331822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11170024" y="3056375"/>
            <a:ext cx="410370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 flipV="1">
            <a:off x="6006906" y="3367157"/>
            <a:ext cx="5034902" cy="10949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607595" y="1202175"/>
            <a:ext cx="3155813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4995" y="1218434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Contents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5042010" y="1403100"/>
            <a:ext cx="441633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43">
            <a:extLst>
              <a:ext uri="{FF2B5EF4-FFF2-40B4-BE49-F238E27FC236}">
                <a16:creationId xmlns:a16="http://schemas.microsoft.com/office/drawing/2014/main" id="{A4A9F4D6-85B2-4B44-839E-A423A90C1E4B}"/>
              </a:ext>
            </a:extLst>
          </p:cNvPr>
          <p:cNvSpPr>
            <a:spLocks/>
          </p:cNvSpPr>
          <p:nvPr/>
        </p:nvSpPr>
        <p:spPr bwMode="auto">
          <a:xfrm>
            <a:off x="8318081" y="3347522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4D26C36-79CB-41F1-8FFE-7520BE79D716}"/>
              </a:ext>
            </a:extLst>
          </p:cNvPr>
          <p:cNvSpPr>
            <a:spLocks/>
          </p:cNvSpPr>
          <p:nvPr/>
        </p:nvSpPr>
        <p:spPr bwMode="auto">
          <a:xfrm>
            <a:off x="610406" y="4320506"/>
            <a:ext cx="8763000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[0xf1f0,0xf3f2,0xf5f4,0xf7f6]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[0xf7f6f5f4f3f2f1f0]</a:t>
            </a:r>
          </a:p>
        </p:txBody>
      </p:sp>
    </p:spTree>
    <p:extLst>
      <p:ext uri="{BB962C8B-B14F-4D97-AF65-F5344CB8AC3E}">
        <p14:creationId xmlns:p14="http://schemas.microsoft.com/office/powerpoint/2010/main" val="3438098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on Big Endian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3429-EF67-4BE2-810E-04094BF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607595" y="4323927"/>
            <a:ext cx="8686800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[0xf0,0xf1,0xf2,0xf3,0xf4,0xf5,0xf6,0xf7]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[0xf0f1,0xf2f3,0xf4f5,0xf6f7]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[0xf0f1f2f3,0xf4f5f6f7]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[0xf0f1f2f3f4f5f6f7]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607595" y="3828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68748"/>
              </p:ext>
            </p:extLst>
          </p:nvPr>
        </p:nvGraphicFramePr>
        <p:xfrm>
          <a:off x="5484393" y="120217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5483643" y="305637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11242160" y="305637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 flipV="1">
            <a:off x="6006906" y="3367157"/>
            <a:ext cx="5034902" cy="10949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607595" y="1202175"/>
            <a:ext cx="3155813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4995" y="1218434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Contents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5042010" y="1403100"/>
            <a:ext cx="441633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43">
            <a:extLst>
              <a:ext uri="{FF2B5EF4-FFF2-40B4-BE49-F238E27FC236}">
                <a16:creationId xmlns:a16="http://schemas.microsoft.com/office/drawing/2014/main" id="{A4A9F4D6-85B2-4B44-839E-A423A90C1E4B}"/>
              </a:ext>
            </a:extLst>
          </p:cNvPr>
          <p:cNvSpPr>
            <a:spLocks/>
          </p:cNvSpPr>
          <p:nvPr/>
        </p:nvSpPr>
        <p:spPr bwMode="auto">
          <a:xfrm>
            <a:off x="8318081" y="3347522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392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x86-64 assembly</a:t>
            </a:r>
          </a:p>
          <a:p>
            <a:endParaRPr lang="en-US" dirty="0"/>
          </a:p>
          <a:p>
            <a:r>
              <a:rPr lang="en-US" dirty="0"/>
              <a:t>Discuss how structures are accessed</a:t>
            </a:r>
          </a:p>
          <a:p>
            <a:endParaRPr lang="en-US" dirty="0"/>
          </a:p>
          <a:p>
            <a:r>
              <a:rPr lang="en-US" dirty="0"/>
              <a:t>Explore details about how structure memory is aligned</a:t>
            </a:r>
          </a:p>
          <a:p>
            <a:endParaRPr lang="en-US" dirty="0"/>
          </a:p>
          <a:p>
            <a:r>
              <a:rPr lang="en-US" dirty="0"/>
              <a:t>Introduce unions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E5EE-FCD3-45B8-9FC4-43D37315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FA4D-6C56-4D3F-B6F9-A906F215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 everything we need to from assembly</a:t>
            </a:r>
          </a:p>
          <a:p>
            <a:endParaRPr lang="en-US" dirty="0"/>
          </a:p>
          <a:p>
            <a:r>
              <a:rPr lang="en-US" dirty="0"/>
              <a:t>Do we know enough to “compile” C++ in x86-64?</a:t>
            </a:r>
          </a:p>
          <a:p>
            <a:pPr lvl="1"/>
            <a:r>
              <a:rPr lang="en-US" dirty="0"/>
              <a:t>Yes!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Classes are structs</a:t>
            </a:r>
          </a:p>
          <a:p>
            <a:pPr lvl="2"/>
            <a:r>
              <a:rPr lang="en-US" dirty="0"/>
              <a:t>Likely with extra members to keep track of things</a:t>
            </a:r>
          </a:p>
          <a:p>
            <a:pPr lvl="2"/>
            <a:r>
              <a:rPr lang="en-US" dirty="0"/>
              <a:t>And function pointers as members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References are just pointers that the compiler handles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E58A-A9C8-4B22-A4F9-036442D6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2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BONUS</a:t>
            </a:r>
            <a:br>
              <a:rPr lang="en-US" dirty="0"/>
            </a:br>
            <a:r>
              <a:rPr lang="en-US" dirty="0"/>
              <a:t>Assembly to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2228979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E5EE-FCD3-45B8-9FC4-43D37315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into machine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E58A-A9C8-4B22-A4F9-036442D6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B81D9A-2EE6-440C-8F5B-E7025BC5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5" y="1143000"/>
            <a:ext cx="38733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code are the numerical versions of each instruction</a:t>
            </a:r>
          </a:p>
          <a:p>
            <a:pPr lvl="1"/>
            <a:endParaRPr lang="en-US" dirty="0"/>
          </a:p>
          <a:p>
            <a:r>
              <a:rPr lang="en-US" dirty="0"/>
              <a:t>Number breaks down into parts</a:t>
            </a:r>
          </a:p>
          <a:p>
            <a:pPr lvl="1"/>
            <a:r>
              <a:rPr lang="en-US" dirty="0"/>
              <a:t>Operation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endParaRPr lang="en-US" dirty="0"/>
          </a:p>
          <a:p>
            <a:r>
              <a:rPr lang="en-US" dirty="0" err="1"/>
              <a:t>Immediates</a:t>
            </a:r>
            <a:r>
              <a:rPr lang="en-US" dirty="0"/>
              <a:t> are stored in the instruction encoding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E974CC-A7AB-40F9-A47E-FE009F82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2999"/>
            <a:ext cx="6441184" cy="5029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B47D6D-3643-4747-B56F-35BF2DFE2DBD}"/>
              </a:ext>
            </a:extLst>
          </p:cNvPr>
          <p:cNvSpPr/>
          <p:nvPr/>
        </p:nvSpPr>
        <p:spPr>
          <a:xfrm>
            <a:off x="2077032" y="1449874"/>
            <a:ext cx="1881194" cy="4509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7D8A8-304B-4714-AD73-505D8DA16F58}"/>
              </a:ext>
            </a:extLst>
          </p:cNvPr>
          <p:cNvSpPr/>
          <p:nvPr/>
        </p:nvSpPr>
        <p:spPr>
          <a:xfrm>
            <a:off x="2077030" y="2207687"/>
            <a:ext cx="1881195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1FA73C-6360-47A5-810A-C3C97E398E02}"/>
              </a:ext>
            </a:extLst>
          </p:cNvPr>
          <p:cNvSpPr/>
          <p:nvPr/>
        </p:nvSpPr>
        <p:spPr>
          <a:xfrm>
            <a:off x="2077030" y="2978063"/>
            <a:ext cx="135510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60CA-BD38-4091-AB5D-4775D9596CBE}"/>
              </a:ext>
            </a:extLst>
          </p:cNvPr>
          <p:cNvSpPr/>
          <p:nvPr/>
        </p:nvSpPr>
        <p:spPr>
          <a:xfrm>
            <a:off x="2077029" y="3748440"/>
            <a:ext cx="135510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AE6CE-4D4D-4957-B675-F1385303FD35}"/>
              </a:ext>
            </a:extLst>
          </p:cNvPr>
          <p:cNvSpPr/>
          <p:nvPr/>
        </p:nvSpPr>
        <p:spPr>
          <a:xfrm>
            <a:off x="2077027" y="4515671"/>
            <a:ext cx="3434425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A5BC0-FF93-41AF-84C4-6679AAA15F27}"/>
              </a:ext>
            </a:extLst>
          </p:cNvPr>
          <p:cNvSpPr/>
          <p:nvPr/>
        </p:nvSpPr>
        <p:spPr>
          <a:xfrm>
            <a:off x="2077029" y="5298498"/>
            <a:ext cx="56596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5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1A24-8CE5-4A77-87B5-2FD764B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8826-BD9F-4971-B092-3604464E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ADD $0x4351FF23, %</a:t>
            </a:r>
            <a:r>
              <a:rPr lang="en-US" dirty="0" err="1"/>
              <a:t>rax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with destination %</a:t>
            </a:r>
            <a:r>
              <a:rPr lang="en-US" dirty="0" err="1"/>
              <a:t>rax</a:t>
            </a:r>
            <a:r>
              <a:rPr lang="en-US" dirty="0"/>
              <a:t> translates into 0x05</a:t>
            </a:r>
          </a:p>
          <a:p>
            <a:pPr lvl="1"/>
            <a:r>
              <a:rPr lang="en-US" dirty="0"/>
              <a:t>Immediate is appended on to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Machine code: 0x0523FF5143</a:t>
            </a:r>
          </a:p>
          <a:p>
            <a:pPr lvl="1"/>
            <a:endParaRPr lang="en-US" dirty="0"/>
          </a:p>
          <a:p>
            <a:r>
              <a:rPr lang="en-US" dirty="0"/>
              <a:t>Number of bytes for each instruction is variable</a:t>
            </a:r>
          </a:p>
          <a:p>
            <a:pPr lvl="1"/>
            <a:r>
              <a:rPr lang="en-US" dirty="0"/>
              <a:t>1-15 bytes depending on instruction and operands</a:t>
            </a:r>
          </a:p>
          <a:p>
            <a:pPr lvl="1"/>
            <a:endParaRPr lang="en-US" dirty="0"/>
          </a:p>
          <a:p>
            <a:r>
              <a:rPr lang="en-US" dirty="0"/>
              <a:t>Translation in complicated</a:t>
            </a:r>
          </a:p>
          <a:p>
            <a:pPr lvl="1"/>
            <a:r>
              <a:rPr lang="en-US" dirty="0"/>
              <a:t>This is the most we’ll ever talk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549B-1466-49DC-A72B-ECC72480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0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3F1-BCAD-4E18-9B8F-42662D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7AE-2245-4845-A678-02B6268E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represent instructions as numbers?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in memory is “just a number”</a:t>
            </a:r>
          </a:p>
          <a:p>
            <a:pPr lvl="1"/>
            <a:r>
              <a:rPr lang="en-US" dirty="0"/>
              <a:t>And instructions go in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can “decode” number to figure out what to do</a:t>
            </a:r>
          </a:p>
          <a:p>
            <a:pPr lvl="1"/>
            <a:r>
              <a:rPr lang="en-US" dirty="0"/>
              <a:t>Break number apart into bits</a:t>
            </a:r>
          </a:p>
          <a:p>
            <a:pPr lvl="1"/>
            <a:r>
              <a:rPr lang="en-US" dirty="0"/>
              <a:t>Some bits pick operation</a:t>
            </a:r>
          </a:p>
          <a:p>
            <a:pPr lvl="1"/>
            <a:r>
              <a:rPr lang="en-US" dirty="0"/>
              <a:t>Some bits pick register or specify immediate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ED5FF-A4B0-4D79-A4D8-44BEEF51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7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Processor (in five easy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steps are relatively easy (we’ll skip them)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2029216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4100708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extremely complicated for x86-64 (skip it too)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958850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3131508"/>
            <a:ext cx="8260832" cy="304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3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talk about what execution means though!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958850"/>
            <a:ext cx="8260832" cy="3137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5311036"/>
            <a:ext cx="8260832" cy="86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C431-4E56-45D4-BCF1-C870F942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Logic Unit (ALU)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B8D6998-6F1D-431C-934C-F6EA83AB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r>
              <a:rPr lang="en-US" dirty="0"/>
              <a:t>Piece of hardware</a:t>
            </a:r>
          </a:p>
          <a:p>
            <a:pPr lvl="1"/>
            <a:endParaRPr lang="en-US" dirty="0"/>
          </a:p>
          <a:p>
            <a:r>
              <a:rPr lang="en-US" dirty="0"/>
              <a:t>Takes in two operands</a:t>
            </a:r>
          </a:p>
          <a:p>
            <a:pPr lvl="1"/>
            <a:r>
              <a:rPr lang="en-US" dirty="0"/>
              <a:t>Source and Destination </a:t>
            </a:r>
            <a:r>
              <a:rPr lang="en-US" i="1" dirty="0"/>
              <a:t>values</a:t>
            </a:r>
          </a:p>
          <a:p>
            <a:pPr lvl="1"/>
            <a:endParaRPr lang="en-US" i="1" dirty="0"/>
          </a:p>
          <a:p>
            <a:r>
              <a:rPr lang="en-US" dirty="0"/>
              <a:t>Takes in an Opcode</a:t>
            </a:r>
          </a:p>
          <a:p>
            <a:pPr lvl="1"/>
            <a:r>
              <a:rPr lang="en-US" dirty="0"/>
              <a:t>Which operation to run</a:t>
            </a:r>
          </a:p>
          <a:p>
            <a:pPr lvl="1"/>
            <a:endParaRPr lang="en-US" dirty="0"/>
          </a:p>
          <a:p>
            <a:r>
              <a:rPr lang="en-US" dirty="0"/>
              <a:t>Performs operation and outputs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196E0-2793-44BA-BE62-1901D388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08093B6D-56B2-4B20-8B5F-0314F436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961" y="1954061"/>
            <a:ext cx="5740181" cy="316606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8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58CB-3DE0-493D-9A5F-6F7736AB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an ALU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3CF8-C3D7-4E7D-BFEC-1DB8ED55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the basic arithmetic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Subtract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Bitwise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Arithmetic Shift Right</a:t>
            </a:r>
          </a:p>
          <a:p>
            <a:pPr lvl="1"/>
            <a:r>
              <a:rPr lang="en-US" dirty="0"/>
              <a:t>Logical Shift Right</a:t>
            </a:r>
          </a:p>
          <a:p>
            <a:pPr lvl="1"/>
            <a:r>
              <a:rPr lang="en-US" dirty="0"/>
              <a:t>Logical Shift Left</a:t>
            </a:r>
          </a:p>
          <a:p>
            <a:endParaRPr lang="en-US" dirty="0"/>
          </a:p>
          <a:p>
            <a:r>
              <a:rPr lang="en-US" dirty="0"/>
              <a:t>Complex operations are separate hardware</a:t>
            </a:r>
          </a:p>
          <a:p>
            <a:pPr lvl="1"/>
            <a:r>
              <a:rPr lang="en-US" dirty="0"/>
              <a:t>Multiply, Divide, Anything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2A4D1-1B98-4E1C-A242-C6113AC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1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8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5AB-8004-48DB-B511-3B330A63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2E6F-EB81-4237-854E-2AE391AA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385" y="1143000"/>
            <a:ext cx="4902009" cy="5029200"/>
          </a:xfrm>
        </p:spPr>
        <p:txBody>
          <a:bodyPr/>
          <a:lstStyle/>
          <a:p>
            <a:r>
              <a:rPr lang="en-US" dirty="0"/>
              <a:t>Input values go into separate hardware blocks for each operation</a:t>
            </a:r>
          </a:p>
          <a:p>
            <a:endParaRPr lang="en-US" dirty="0"/>
          </a:p>
          <a:p>
            <a:r>
              <a:rPr lang="en-US" dirty="0"/>
              <a:t>Every operation occurs in parallel</a:t>
            </a:r>
          </a:p>
          <a:p>
            <a:pPr lvl="1"/>
            <a:r>
              <a:rPr lang="en-US" dirty="0"/>
              <a:t>We are in hardware so this is essentially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657E-7C89-419A-BD89-921AC41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236631-FE72-4713-AC8D-19A707D9A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563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B953E-8F56-4564-9257-F2060A6727D7}"/>
              </a:ext>
            </a:extLst>
          </p:cNvPr>
          <p:cNvSpPr txBox="1"/>
          <p:nvPr/>
        </p:nvSpPr>
        <p:spPr>
          <a:xfrm>
            <a:off x="404472" y="2708846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Inputs</a:t>
            </a:r>
          </a:p>
        </p:txBody>
      </p:sp>
    </p:spTree>
    <p:extLst>
      <p:ext uri="{BB962C8B-B14F-4D97-AF65-F5344CB8AC3E}">
        <p14:creationId xmlns:p14="http://schemas.microsoft.com/office/powerpoint/2010/main" val="931801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03C1-5886-4881-A8A2-1A37E32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ALU – selecting the correct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16C9-B124-4A8F-AD23-CB9484DC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625C94-F838-45BD-BE2B-498FF341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563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4750D7E2-B6FD-43F9-B692-DFC113B8DF72}"/>
              </a:ext>
            </a:extLst>
          </p:cNvPr>
          <p:cNvSpPr/>
          <p:nvPr/>
        </p:nvSpPr>
        <p:spPr>
          <a:xfrm rot="5400000">
            <a:off x="6935301" y="3120100"/>
            <a:ext cx="2880504" cy="1075000"/>
          </a:xfrm>
          <a:prstGeom prst="trapezoid">
            <a:avLst>
              <a:gd name="adj" fmla="val 5893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91440" tIns="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D01000-87FB-4DCE-A9B7-4AE100915725}"/>
              </a:ext>
            </a:extLst>
          </p:cNvPr>
          <p:cNvCxnSpPr>
            <a:cxnSpLocks/>
          </p:cNvCxnSpPr>
          <p:nvPr/>
        </p:nvCxnSpPr>
        <p:spPr>
          <a:xfrm>
            <a:off x="6245712" y="1878904"/>
            <a:ext cx="1592341" cy="1014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695C235-3167-4F95-B84C-A2AA99752F02}"/>
              </a:ext>
            </a:extLst>
          </p:cNvPr>
          <p:cNvCxnSpPr>
            <a:cxnSpLocks/>
          </p:cNvCxnSpPr>
          <p:nvPr/>
        </p:nvCxnSpPr>
        <p:spPr>
          <a:xfrm flipV="1">
            <a:off x="6291941" y="4532856"/>
            <a:ext cx="1546112" cy="903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E3FCDB-D0F5-4311-ADFD-4D1C4F6F2B62}"/>
              </a:ext>
            </a:extLst>
          </p:cNvPr>
          <p:cNvCxnSpPr>
            <a:stCxn id="5" idx="3"/>
          </p:cNvCxnSpPr>
          <p:nvPr/>
        </p:nvCxnSpPr>
        <p:spPr>
          <a:xfrm>
            <a:off x="6245712" y="3657600"/>
            <a:ext cx="159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542F8-980A-4E99-9D5E-8F2752D90629}"/>
              </a:ext>
            </a:extLst>
          </p:cNvPr>
          <p:cNvCxnSpPr/>
          <p:nvPr/>
        </p:nvCxnSpPr>
        <p:spPr>
          <a:xfrm>
            <a:off x="8913053" y="3657600"/>
            <a:ext cx="159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F25F8E-FF87-4620-9299-E0DCA05CA893}"/>
              </a:ext>
            </a:extLst>
          </p:cNvPr>
          <p:cNvSpPr txBox="1"/>
          <p:nvPr/>
        </p:nvSpPr>
        <p:spPr>
          <a:xfrm>
            <a:off x="9709223" y="3220730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6B832D-FF0B-4334-81A5-293F91211E37}"/>
              </a:ext>
            </a:extLst>
          </p:cNvPr>
          <p:cNvCxnSpPr>
            <a:cxnSpLocks/>
          </p:cNvCxnSpPr>
          <p:nvPr/>
        </p:nvCxnSpPr>
        <p:spPr>
          <a:xfrm flipH="1" flipV="1">
            <a:off x="8372162" y="4759109"/>
            <a:ext cx="3391" cy="489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7120A4-0863-4A4D-8A86-9D4C6800D7C1}"/>
              </a:ext>
            </a:extLst>
          </p:cNvPr>
          <p:cNvSpPr txBox="1"/>
          <p:nvPr/>
        </p:nvSpPr>
        <p:spPr>
          <a:xfrm>
            <a:off x="404472" y="2708846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9C343-0D00-4154-BDC6-B65EB4C2A0D9}"/>
              </a:ext>
            </a:extLst>
          </p:cNvPr>
          <p:cNvSpPr txBox="1"/>
          <p:nvPr/>
        </p:nvSpPr>
        <p:spPr>
          <a:xfrm>
            <a:off x="7884282" y="5326452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A12B-F061-4BCE-B730-871DCB8A001F}"/>
              </a:ext>
            </a:extLst>
          </p:cNvPr>
          <p:cNvSpPr txBox="1"/>
          <p:nvPr/>
        </p:nvSpPr>
        <p:spPr>
          <a:xfrm>
            <a:off x="9709223" y="4511541"/>
            <a:ext cx="179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Selects ALU output based on Opcode</a:t>
            </a:r>
          </a:p>
        </p:txBody>
      </p:sp>
    </p:spTree>
    <p:extLst>
      <p:ext uri="{BB962C8B-B14F-4D97-AF65-F5344CB8AC3E}">
        <p14:creationId xmlns:p14="http://schemas.microsoft.com/office/powerpoint/2010/main" val="273055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4AE-4E93-40DF-921F-502E3065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ALU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11D2-8D5F-4C06-97C1-564B8D39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those arithmetic operations can be broken down into a series of 1-bit Boolean operations</a:t>
            </a:r>
          </a:p>
          <a:p>
            <a:pPr lvl="1"/>
            <a:r>
              <a:rPr lang="en-US" dirty="0"/>
              <a:t>Add is XOR for result + AND for carry</a:t>
            </a:r>
          </a:p>
          <a:p>
            <a:pPr lvl="1"/>
            <a:r>
              <a:rPr lang="en-US" dirty="0"/>
              <a:t>Subtract is Flip bits (NOT), Add one (XOR + AND), then Add (XOR + AND)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 are just their respective operations</a:t>
            </a:r>
          </a:p>
          <a:p>
            <a:pPr lvl="1"/>
            <a:r>
              <a:rPr lang="en-US" dirty="0"/>
              <a:t>Shifts are just move the bits around (simple in hardware, just move wires)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4ACAD-F32D-4067-BDBB-BFB06DC4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595CF-421F-4144-96C8-A38C4AC4F5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73" y="2712366"/>
            <a:ext cx="3381766" cy="25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1634AF-0112-4C61-B9C4-1BC2D83B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17" y="2854691"/>
            <a:ext cx="4644416" cy="276323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62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61E59E-64F5-4EBF-81C2-53DC25C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OR 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DB2A6-C419-463A-92D3-53231BAD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OR operation on each individual bit</a:t>
            </a:r>
          </a:p>
          <a:p>
            <a:pPr lvl="1"/>
            <a:r>
              <a:rPr lang="en-US" dirty="0"/>
              <a:t>Pictured is a series of 1-bit OR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A5244-C826-40A2-B117-C968B54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669A8D-A6A6-4E5E-8082-DA1C58E6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8" y="2298769"/>
            <a:ext cx="8511354" cy="38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734F68B-853B-40A2-9E3E-36128A7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28" y="294818"/>
            <a:ext cx="3652038" cy="217280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61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4F4D-F41C-46D1-95F0-D516C48A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ADD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6DE8-178F-4B5B-B9F8-39D1B76E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the 1-bit version with carry-in/out</a:t>
            </a:r>
          </a:p>
          <a:p>
            <a:pPr lvl="1"/>
            <a:r>
              <a:rPr lang="en-US" dirty="0"/>
              <a:t>Two 1-bit AND, two 1-bit XOR, one 1-bit OR</a:t>
            </a:r>
          </a:p>
          <a:p>
            <a:pPr lvl="1"/>
            <a:r>
              <a:rPr lang="en-US" dirty="0"/>
              <a:t>Repeat 32 times, connecting carries together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B0D8-7561-436D-80EE-76D4F279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69AC8E-554A-4680-AEB6-74B4EE1A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7" y="2487789"/>
            <a:ext cx="5204482" cy="36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9C3DA98-810D-4FE1-8045-0929F146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92" y="286019"/>
            <a:ext cx="2298608" cy="5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C20C6B5-87BF-498D-94A7-C7190596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32" y="4344974"/>
            <a:ext cx="3757926" cy="2235808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77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8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058-8627-4F31-BFEC-EA762E7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can be created with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FCDB-82D9-4E84-AF73-341FFA7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CMOS implementation of logic gates</a:t>
            </a:r>
          </a:p>
          <a:p>
            <a:pPr lvl="1"/>
            <a:r>
              <a:rPr lang="en-US" dirty="0"/>
              <a:t>Complementary Metal-Oxide Semiconductor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13EB-403C-4B92-B52E-81B3104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7130C-9B6A-461B-AE2B-7EA1F79C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7" y="2229011"/>
            <a:ext cx="7588027" cy="386634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F2831-1614-4DC7-9D5C-87B9BB5D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06" y="1913582"/>
            <a:ext cx="3064139" cy="1702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43B0C-76D1-4EE0-BE65-DF7EA7E3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06" y="3844481"/>
            <a:ext cx="3347827" cy="17902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83FC69-23C6-4946-9B33-21094DBE5E8B}"/>
              </a:ext>
            </a:extLst>
          </p:cNvPr>
          <p:cNvSpPr txBox="1"/>
          <p:nvPr/>
        </p:nvSpPr>
        <p:spPr>
          <a:xfrm>
            <a:off x="8545250" y="1022202"/>
            <a:ext cx="266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Transistors are just on/off switches</a:t>
            </a:r>
          </a:p>
        </p:txBody>
      </p:sp>
    </p:spTree>
    <p:extLst>
      <p:ext uri="{BB962C8B-B14F-4D97-AF65-F5344CB8AC3E}">
        <p14:creationId xmlns:p14="http://schemas.microsoft.com/office/powerpoint/2010/main" val="16328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representation in C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617944"/>
            <a:ext cx="10972800" cy="3554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Structure represented as block of memory</a:t>
            </a:r>
          </a:p>
          <a:p>
            <a:pPr lvl="1"/>
            <a:r>
              <a:rPr lang="en-US" dirty="0">
                <a:cs typeface="Courier New"/>
              </a:rPr>
              <a:t>Big enough to hold all of the fields</a:t>
            </a:r>
          </a:p>
          <a:p>
            <a:r>
              <a:rPr lang="en-US" dirty="0">
                <a:cs typeface="Courier New"/>
              </a:rPr>
              <a:t>Fields ordered according to declaration</a:t>
            </a:r>
          </a:p>
          <a:p>
            <a:pPr lvl="1"/>
            <a:r>
              <a:rPr lang="en-US" dirty="0">
                <a:cs typeface="Courier New"/>
              </a:rPr>
              <a:t>Even if another ordering could yield a more compact representation</a:t>
            </a:r>
          </a:p>
          <a:p>
            <a:pPr lvl="1"/>
            <a:r>
              <a:rPr lang="en-US" dirty="0">
                <a:cs typeface="Courier New"/>
              </a:rPr>
              <a:t>(We’ll see how that could happen in a bit)</a:t>
            </a:r>
          </a:p>
          <a:p>
            <a:r>
              <a:rPr lang="en-US" dirty="0"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dirty="0">
                <a:cs typeface="Courier New"/>
              </a:rPr>
              <a:t>Looking at memory, no way to tell it’s a struct (like arrays); just bytes</a:t>
            </a:r>
          </a:p>
          <a:p>
            <a:pPr lvl="1"/>
            <a:r>
              <a:rPr lang="en-US" dirty="0">
                <a:cs typeface="Courier New"/>
              </a:rPr>
              <a:t>It’s all in how the code treats that region of memory! (like arrays)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889354" y="1586793"/>
            <a:ext cx="1739478" cy="4318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45339" y="785088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645112" y="92231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057F4-4BF4-42AF-82EA-BA06AD64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0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1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528-AA30-4AE1-8206-2CE6F158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are made out of silicon and other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D8F1-66F7-4F07-B5D4-CCBFADA6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67112" cy="5029200"/>
          </a:xfrm>
        </p:spPr>
        <p:txBody>
          <a:bodyPr/>
          <a:lstStyle/>
          <a:p>
            <a:r>
              <a:rPr lang="en-US" dirty="0"/>
              <a:t>Turning gate on/off causes source and drain to connect or disconnect</a:t>
            </a:r>
          </a:p>
          <a:p>
            <a:pPr lvl="1"/>
            <a:r>
              <a:rPr lang="en-US" dirty="0"/>
              <a:t>Acts as a switch</a:t>
            </a:r>
          </a:p>
          <a:p>
            <a:pPr lvl="1"/>
            <a:endParaRPr lang="en-US" dirty="0"/>
          </a:p>
          <a:p>
            <a:r>
              <a:rPr lang="en-US" dirty="0"/>
              <a:t>We can make very small transistors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98BA-A57A-4544-A028-33A8AF3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B31142D-9FD4-4E1E-AA3A-2042D689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4" y="1143000"/>
            <a:ext cx="5500723" cy="5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87B0956-995A-4261-9CE3-22673BE6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228" y="4312172"/>
            <a:ext cx="2267210" cy="208862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673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That’s the bottom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185-EF74-41A3-A9B9-606AB19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8FF1-1376-4385-BF48-ED8017F1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 make logic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079E-4D8C-4E15-A81A-EA5024E1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06B9F-9128-4072-835B-660094D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6" y="1878904"/>
            <a:ext cx="3064139" cy="1702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6CAFB-B9FD-4FDD-83BD-83D3860E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46" y="3809803"/>
            <a:ext cx="3347827" cy="1790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CAE6D-26FA-4DC9-BFA6-22FF73C6E0A8}"/>
              </a:ext>
            </a:extLst>
          </p:cNvPr>
          <p:cNvSpPr txBox="1"/>
          <p:nvPr/>
        </p:nvSpPr>
        <p:spPr>
          <a:xfrm>
            <a:off x="7399910" y="5484167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AND gate</a:t>
            </a:r>
          </a:p>
        </p:txBody>
      </p:sp>
      <p:pic>
        <p:nvPicPr>
          <p:cNvPr id="11266" name="Picture 2" descr="How Logic Gates Work | Homemade Circuit Projects">
            <a:extLst>
              <a:ext uri="{FF2B5EF4-FFF2-40B4-BE49-F238E27FC236}">
                <a16:creationId xmlns:a16="http://schemas.microsoft.com/office/drawing/2014/main" id="{883AD97B-FC0B-4F29-84F2-98C1686B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73" y="2730053"/>
            <a:ext cx="3684941" cy="16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83532-7798-4462-82D6-A14364FB059F}"/>
              </a:ext>
            </a:extLst>
          </p:cNvPr>
          <p:cNvSpPr txBox="1"/>
          <p:nvPr/>
        </p:nvSpPr>
        <p:spPr>
          <a:xfrm>
            <a:off x="10396603" y="3256767"/>
            <a:ext cx="43841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58F21-D57E-43C7-93F0-AC9784BEC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62" t="52917" r="68125" b="9640"/>
          <a:stretch/>
        </p:blipFill>
        <p:spPr>
          <a:xfrm>
            <a:off x="6815242" y="1842833"/>
            <a:ext cx="4133590" cy="34571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9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make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96980-F9AF-4186-BC29-3517DC47D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1064711" y="2653951"/>
            <a:ext cx="2937319" cy="245666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2C127-FBC9-4F47-B957-863F3B221642}"/>
              </a:ext>
            </a:extLst>
          </p:cNvPr>
          <p:cNvSpPr txBox="1"/>
          <p:nvPr/>
        </p:nvSpPr>
        <p:spPr>
          <a:xfrm>
            <a:off x="1540701" y="5293145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AND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9D571-08A7-4A3E-932B-30A3F9ADDA18}"/>
              </a:ext>
            </a:extLst>
          </p:cNvPr>
          <p:cNvSpPr txBox="1"/>
          <p:nvPr/>
        </p:nvSpPr>
        <p:spPr>
          <a:xfrm>
            <a:off x="6327394" y="5526204"/>
            <a:ext cx="302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ADD operation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A3C470-5277-4C10-ADBB-02F98084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1" y="1727478"/>
            <a:ext cx="5362815" cy="37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60229-8058-40E0-8B9B-4221A100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5965891" y="3579935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AAF0D-042D-4E47-8F58-1A9D89915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8094814" y="3533439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3A412-101C-4E7A-A35B-D0F55E94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7043382" y="4504857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41277-E533-4D9D-B7B2-F5AEB7E9C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6658830" y="2558588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BE0B71-7988-4F73-BDC0-5F0E96AA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9266331" y="2422889"/>
            <a:ext cx="723008" cy="6046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6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1-bit operations make 32-bit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F5148-0704-4ABC-A6C4-737D43A2DC60}"/>
              </a:ext>
            </a:extLst>
          </p:cNvPr>
          <p:cNvSpPr txBox="1"/>
          <p:nvPr/>
        </p:nvSpPr>
        <p:spPr>
          <a:xfrm>
            <a:off x="1019461" y="5453012"/>
            <a:ext cx="345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ADD operation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CCF213-EE11-4496-8E0E-6FDA83887D91}"/>
              </a:ext>
            </a:extLst>
          </p:cNvPr>
          <p:cNvGrpSpPr/>
          <p:nvPr/>
        </p:nvGrpSpPr>
        <p:grpSpPr>
          <a:xfrm>
            <a:off x="874145" y="1908406"/>
            <a:ext cx="4399313" cy="3362201"/>
            <a:chOff x="5583931" y="1727478"/>
            <a:chExt cx="5362815" cy="37965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FA6DBFE-B215-4309-BFF9-945E481FB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5EA6EE-1654-4A33-A7D8-06F8E29FA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1094F7-7C40-4C33-936B-9A8CE3930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32D6D9-8DC0-486E-8D00-8948922D8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CF3D25-DDD9-44BD-AD4F-04C06AE28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281B94-368C-4B9C-8E4E-0F0F860CD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B80D2D12-0CE5-4A73-A331-70B13951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65" y="378094"/>
            <a:ext cx="2298608" cy="5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BFD32-2AD0-409F-90DA-0928D6625FD6}"/>
              </a:ext>
            </a:extLst>
          </p:cNvPr>
          <p:cNvGrpSpPr/>
          <p:nvPr/>
        </p:nvGrpSpPr>
        <p:grpSpPr>
          <a:xfrm>
            <a:off x="8829885" y="801769"/>
            <a:ext cx="915364" cy="757011"/>
            <a:chOff x="5583931" y="1727478"/>
            <a:chExt cx="5362815" cy="379650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84B001EA-FC88-4750-BDB1-19F201E33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E92563-4387-4D0A-A0BD-F2ED6A54C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CD9D36-4B73-400A-A292-4BF0F871A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0B72A6-0C03-4BC2-8C1F-EFDA6E547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133F62-FC93-4630-91F0-46597D2FD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179468-7534-43E7-A993-7EB4B8C39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163C52-C56E-4E24-988C-2049D57B51AA}"/>
              </a:ext>
            </a:extLst>
          </p:cNvPr>
          <p:cNvGrpSpPr/>
          <p:nvPr/>
        </p:nvGrpSpPr>
        <p:grpSpPr>
          <a:xfrm>
            <a:off x="8800779" y="1767255"/>
            <a:ext cx="915364" cy="757011"/>
            <a:chOff x="5583931" y="1727478"/>
            <a:chExt cx="5362815" cy="379650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F158789-4D7A-4A15-BA5E-53FF06C12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DE4E1D-FB16-4A88-BB90-AC14BC297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8AD594-1832-420F-AD56-E5545A1C3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3B894F-B3EB-43B5-969A-2A07B194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023CD8-D546-450A-9129-57C2EB441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A600D9-E523-42AA-B823-0DD89D661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AD970B-55D5-4279-98C7-6F349F6FF87A}"/>
              </a:ext>
            </a:extLst>
          </p:cNvPr>
          <p:cNvGrpSpPr/>
          <p:nvPr/>
        </p:nvGrpSpPr>
        <p:grpSpPr>
          <a:xfrm>
            <a:off x="8771673" y="2770015"/>
            <a:ext cx="915364" cy="757011"/>
            <a:chOff x="5583931" y="1727478"/>
            <a:chExt cx="5362815" cy="3796500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47B03FA-4ABD-46C7-800D-7C55BE030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8450039-CBAD-4F1D-8072-94A2F4228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9E8A6B-3EA0-4D3E-AB3B-A2C269B52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501B795-07F8-4918-BB52-52D9A0F3A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2A0CCE-4231-40D3-ABC7-ADEBB6F46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21357A-B773-4A12-88B1-FA9C029C3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8264F-14EB-44AE-AE34-5B83134C9EAC}"/>
              </a:ext>
            </a:extLst>
          </p:cNvPr>
          <p:cNvGrpSpPr/>
          <p:nvPr/>
        </p:nvGrpSpPr>
        <p:grpSpPr>
          <a:xfrm>
            <a:off x="8801285" y="4067218"/>
            <a:ext cx="915364" cy="757011"/>
            <a:chOff x="5583931" y="1727478"/>
            <a:chExt cx="5362815" cy="3796500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8792060F-D302-4F0F-A425-DA1CB2FB0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0E50EE-10DD-4702-833B-D9719E70B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B139515-0FEA-440A-A90E-2CF0AAD6C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BC68D9-DEFE-416C-9E0A-01C8025C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346AB4C-D4BE-4976-B3BD-A45656D74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AA805F2-93A2-486C-9B28-45616FEB5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709532-A4FC-4AAA-B394-BFDB9917EB9D}"/>
              </a:ext>
            </a:extLst>
          </p:cNvPr>
          <p:cNvGrpSpPr/>
          <p:nvPr/>
        </p:nvGrpSpPr>
        <p:grpSpPr>
          <a:xfrm>
            <a:off x="8742567" y="5052829"/>
            <a:ext cx="915364" cy="757011"/>
            <a:chOff x="5583931" y="1727478"/>
            <a:chExt cx="5362815" cy="3796500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3E5DC89-C246-4C73-815C-A68C1661C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30B216-1408-4898-8A60-373FC7E13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F012419-3248-4A21-9426-C2A563998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80F2B6A-F455-4E1A-9B8E-40365D58C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47D9EF-66A8-4DF5-BD5A-558AC054E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F0A2FA-665B-4B64-8763-18F842348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5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771" y="1143000"/>
            <a:ext cx="7999624" cy="5029200"/>
          </a:xfrm>
        </p:spPr>
        <p:txBody>
          <a:bodyPr/>
          <a:lstStyle/>
          <a:p>
            <a:r>
              <a:rPr lang="en-US" dirty="0"/>
              <a:t>Operations make an ALU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A2FDC5-860E-43B2-A000-8C1755445490}"/>
              </a:ext>
            </a:extLst>
          </p:cNvPr>
          <p:cNvGrpSpPr/>
          <p:nvPr/>
        </p:nvGrpSpPr>
        <p:grpSpPr>
          <a:xfrm>
            <a:off x="4618508" y="2092770"/>
            <a:ext cx="6961885" cy="3765857"/>
            <a:chOff x="404472" y="1143000"/>
            <a:chExt cx="8953016" cy="50292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36DA5CD-73A3-45E2-AC52-76F2DF652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95" y="1143000"/>
              <a:ext cx="5638117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5DB3793-29BB-4B1C-B34C-76D63337A653}"/>
                </a:ext>
              </a:extLst>
            </p:cNvPr>
            <p:cNvSpPr/>
            <p:nvPr/>
          </p:nvSpPr>
          <p:spPr>
            <a:xfrm rot="5400000">
              <a:off x="6026924" y="3120101"/>
              <a:ext cx="2880504" cy="1075000"/>
            </a:xfrm>
            <a:prstGeom prst="trapezoid">
              <a:avLst>
                <a:gd name="adj" fmla="val 5893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91440" tIns="0" b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Selector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E42972C-16E0-4048-8640-DB3D8BDAE8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11" y="1878905"/>
              <a:ext cx="637736" cy="5512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ED8ABAB-F315-4F25-81A7-FD07A0494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941" y="4981078"/>
              <a:ext cx="547376" cy="4552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D9807D-7468-4634-A34D-C73824859C9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245713" y="3657600"/>
              <a:ext cx="593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7C2DAD-32D2-49D0-8ABA-2FC49A2B6429}"/>
                </a:ext>
              </a:extLst>
            </p:cNvPr>
            <p:cNvCxnSpPr>
              <a:cxnSpLocks/>
            </p:cNvCxnSpPr>
            <p:nvPr/>
          </p:nvCxnSpPr>
          <p:spPr>
            <a:xfrm>
              <a:off x="8004677" y="3657600"/>
              <a:ext cx="4740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B3F55-8DFB-4E68-B000-D23BCAFAF318}"/>
                </a:ext>
              </a:extLst>
            </p:cNvPr>
            <p:cNvSpPr txBox="1"/>
            <p:nvPr/>
          </p:nvSpPr>
          <p:spPr>
            <a:xfrm>
              <a:off x="8004677" y="3186654"/>
              <a:ext cx="1352811" cy="38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ALU 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14044C-07F6-4BEF-9DCF-256A3E676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3784" y="4759109"/>
              <a:ext cx="3390" cy="48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2CD9B-ED3F-485D-A5A6-9C5A342F1BA9}"/>
                </a:ext>
              </a:extLst>
            </p:cNvPr>
            <p:cNvSpPr txBox="1"/>
            <p:nvPr/>
          </p:nvSpPr>
          <p:spPr>
            <a:xfrm>
              <a:off x="404472" y="2708845"/>
              <a:ext cx="1352811" cy="39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ALU Inputs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22A416-14EF-4B3F-96A2-E1BBD80B9563}"/>
                </a:ext>
              </a:extLst>
            </p:cNvPr>
            <p:cNvSpPr txBox="1"/>
            <p:nvPr/>
          </p:nvSpPr>
          <p:spPr>
            <a:xfrm>
              <a:off x="6975903" y="5326451"/>
              <a:ext cx="1352811" cy="39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Opcode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4E0F49-19F5-4ADC-AB83-A8CF2C53E9EB}"/>
              </a:ext>
            </a:extLst>
          </p:cNvPr>
          <p:cNvGrpSpPr/>
          <p:nvPr/>
        </p:nvGrpSpPr>
        <p:grpSpPr>
          <a:xfrm>
            <a:off x="1021989" y="1058789"/>
            <a:ext cx="2009341" cy="5275483"/>
            <a:chOff x="8294265" y="378094"/>
            <a:chExt cx="2298608" cy="5886181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260EA20D-0F6E-42AC-9C74-69BC011A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265" y="378094"/>
              <a:ext cx="2298608" cy="58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8A0281-8A38-41B8-964D-288C5518FC41}"/>
                </a:ext>
              </a:extLst>
            </p:cNvPr>
            <p:cNvGrpSpPr/>
            <p:nvPr/>
          </p:nvGrpSpPr>
          <p:grpSpPr>
            <a:xfrm>
              <a:off x="8829885" y="801769"/>
              <a:ext cx="915364" cy="757011"/>
              <a:chOff x="5583931" y="1727478"/>
              <a:chExt cx="5362815" cy="3796500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8357DAAB-6ED5-4E76-AD8B-741996E95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261F312-C72E-421D-A7C2-FDF20A6999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EBB9E7B-055A-4B93-A7D9-BB3A7EEC9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2B3BA7D-1A20-429A-BECF-A0DE2874DA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8DF9994-6EA4-4588-9986-44EA96BC3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8C642E5-A707-437A-BD25-9A6068C01F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75450C-A29B-4ECD-ADD5-EEB2F7CAD33D}"/>
                </a:ext>
              </a:extLst>
            </p:cNvPr>
            <p:cNvGrpSpPr/>
            <p:nvPr/>
          </p:nvGrpSpPr>
          <p:grpSpPr>
            <a:xfrm>
              <a:off x="8800779" y="1767255"/>
              <a:ext cx="915364" cy="757011"/>
              <a:chOff x="5583931" y="1727478"/>
              <a:chExt cx="5362815" cy="3796500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142248E5-2AF7-464C-9124-680288D2B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85ADA11-F94D-4093-91ED-64EE046A92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945573-2CA1-455C-9E4B-5C251B1C5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7E27089-7A89-4F61-8A47-397C01113D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9D03782-383E-4A03-BE60-8529544BBA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98CBF5FC-6B7A-471D-8C2D-E7085BF2C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209B3-B3A7-4AAB-A95C-10846079E3C6}"/>
                </a:ext>
              </a:extLst>
            </p:cNvPr>
            <p:cNvGrpSpPr/>
            <p:nvPr/>
          </p:nvGrpSpPr>
          <p:grpSpPr>
            <a:xfrm>
              <a:off x="8771673" y="2770015"/>
              <a:ext cx="915364" cy="757011"/>
              <a:chOff x="5583931" y="1727478"/>
              <a:chExt cx="5362815" cy="3796500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11451C3E-7521-4541-BFD6-35E36BA25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803F7FD7-C23A-40BC-B10F-787B616B9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45D0DEF-0DBF-4AA6-B842-C9120EFD2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E101918-8443-4064-AA54-862E49FB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D0DD38-D62C-40F6-9ACF-0EF080BB9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CC2D053-A67D-4548-88A7-9A3D05C5F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3040AE-18F2-48D4-ACD3-405AC61BC6A9}"/>
                </a:ext>
              </a:extLst>
            </p:cNvPr>
            <p:cNvGrpSpPr/>
            <p:nvPr/>
          </p:nvGrpSpPr>
          <p:grpSpPr>
            <a:xfrm>
              <a:off x="8801285" y="4067218"/>
              <a:ext cx="915364" cy="757011"/>
              <a:chOff x="5583931" y="1727478"/>
              <a:chExt cx="5362815" cy="3796500"/>
            </a:xfrm>
          </p:grpSpPr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FD46BAFD-49D2-43A2-B7B9-E84ADF325E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EF991FD-4BE0-49E5-8746-63091AFC70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466A782-4BD3-4692-90E1-A2E2570641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0F63B08-B7F9-49F5-95A4-0403F24CB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4B18EA6-6F8B-4235-8F99-6D41EF86F6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A6B2FF3-771D-4AD4-9E33-9DAF5E4C2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8412EF-1139-4F9C-971B-E1BEB46D65F9}"/>
                </a:ext>
              </a:extLst>
            </p:cNvPr>
            <p:cNvGrpSpPr/>
            <p:nvPr/>
          </p:nvGrpSpPr>
          <p:grpSpPr>
            <a:xfrm>
              <a:off x="8742567" y="5052829"/>
              <a:ext cx="915364" cy="757011"/>
              <a:chOff x="5583931" y="1727478"/>
              <a:chExt cx="5362815" cy="3796500"/>
            </a:xfrm>
          </p:grpSpPr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A3738622-720E-4EFC-9553-5B039793B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0E7E60D-9600-4084-B9F6-EE1992676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0FA3C3A-D584-4E31-B1C4-F052FC4909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F748E5D-48B6-4F48-B5A2-7056D8504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D3EB8A6-5E72-491F-8531-54E00DEC8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2011D76-FE46-4C7D-BE24-15009B78CC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6A9CEF-25B0-47B4-9F05-809896CB75DC}"/>
              </a:ext>
            </a:extLst>
          </p:cNvPr>
          <p:cNvGrpSpPr/>
          <p:nvPr/>
        </p:nvGrpSpPr>
        <p:grpSpPr>
          <a:xfrm>
            <a:off x="7851750" y="4521873"/>
            <a:ext cx="811233" cy="2129875"/>
            <a:chOff x="8294265" y="378094"/>
            <a:chExt cx="2298608" cy="5886181"/>
          </a:xfrm>
        </p:grpSpPr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1D4FC967-73D0-43F2-9700-D876CC99E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265" y="378094"/>
              <a:ext cx="2298608" cy="58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907675-081B-4474-8F86-E7752B0A750E}"/>
                </a:ext>
              </a:extLst>
            </p:cNvPr>
            <p:cNvGrpSpPr/>
            <p:nvPr/>
          </p:nvGrpSpPr>
          <p:grpSpPr>
            <a:xfrm>
              <a:off x="8829885" y="801769"/>
              <a:ext cx="915364" cy="757011"/>
              <a:chOff x="5583931" y="1727478"/>
              <a:chExt cx="5362815" cy="3796500"/>
            </a:xfrm>
          </p:grpSpPr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FDD2AB5F-A032-4931-8498-93DB4F9A9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8A4CB8E-0D1A-4C22-A1DC-36D8969F5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04E0160A-0074-4DE1-AD9E-8683262647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A8EA5DDF-146A-4521-9AFF-329C3FB5FC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44FA9123-9E7E-4006-B6F6-866AAFB84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5BDD663-C857-4A1A-A164-BF126A7DD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EE4B895-E9F4-4D95-89CD-8DF6CEB11374}"/>
                </a:ext>
              </a:extLst>
            </p:cNvPr>
            <p:cNvGrpSpPr/>
            <p:nvPr/>
          </p:nvGrpSpPr>
          <p:grpSpPr>
            <a:xfrm>
              <a:off x="8800779" y="1767255"/>
              <a:ext cx="915364" cy="757011"/>
              <a:chOff x="5583931" y="1727478"/>
              <a:chExt cx="5362815" cy="3796500"/>
            </a:xfrm>
          </p:grpSpPr>
          <p:pic>
            <p:nvPicPr>
              <p:cNvPr id="84" name="Picture 2">
                <a:extLst>
                  <a:ext uri="{FF2B5EF4-FFF2-40B4-BE49-F238E27FC236}">
                    <a16:creationId xmlns:a16="http://schemas.microsoft.com/office/drawing/2014/main" id="{9F392E61-6799-47E4-9BE6-02DE8F6C93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6A7E56F0-8247-4DF4-8A01-12FF1A578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285BDBD8-B417-441E-A824-FE25B41057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7703442-FFE0-486F-878A-43BEBEE627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78BC7EDF-B9CB-4FFA-9658-6B402D753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EFA6509-5808-4C59-AECC-36E0A928C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421E064-3FF6-4273-9038-7C49967DB2FA}"/>
                </a:ext>
              </a:extLst>
            </p:cNvPr>
            <p:cNvGrpSpPr/>
            <p:nvPr/>
          </p:nvGrpSpPr>
          <p:grpSpPr>
            <a:xfrm>
              <a:off x="8771673" y="2770015"/>
              <a:ext cx="915364" cy="757011"/>
              <a:chOff x="5583931" y="1727478"/>
              <a:chExt cx="5362815" cy="3796500"/>
            </a:xfrm>
          </p:grpSpPr>
          <p:pic>
            <p:nvPicPr>
              <p:cNvPr id="78" name="Picture 2">
                <a:extLst>
                  <a:ext uri="{FF2B5EF4-FFF2-40B4-BE49-F238E27FC236}">
                    <a16:creationId xmlns:a16="http://schemas.microsoft.com/office/drawing/2014/main" id="{45519D3E-2A4D-4601-8B4E-6B320CDA2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E89AE33D-23EC-4486-839F-041177C25D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424B0FC-467E-4CB8-A799-06BB970823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10886082-F6A5-40C7-9738-93CA86F22E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ED993EE1-40A7-4932-A4EA-516303CB3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35309FEA-EFB1-4954-85D6-8220753C41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6EF121-AC64-4F01-AFDA-E6499412225E}"/>
                </a:ext>
              </a:extLst>
            </p:cNvPr>
            <p:cNvGrpSpPr/>
            <p:nvPr/>
          </p:nvGrpSpPr>
          <p:grpSpPr>
            <a:xfrm>
              <a:off x="8801285" y="4067218"/>
              <a:ext cx="915364" cy="757011"/>
              <a:chOff x="5583931" y="1727478"/>
              <a:chExt cx="5362815" cy="3796500"/>
            </a:xfrm>
          </p:grpSpPr>
          <p:pic>
            <p:nvPicPr>
              <p:cNvPr id="72" name="Picture 2">
                <a:extLst>
                  <a:ext uri="{FF2B5EF4-FFF2-40B4-BE49-F238E27FC236}">
                    <a16:creationId xmlns:a16="http://schemas.microsoft.com/office/drawing/2014/main" id="{7B8CAEF6-5A51-4EBB-8011-7E165D8B64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1606081-8C43-4CE5-A7FC-4CE5CD7605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47C009D-28FC-4696-8CA9-43EF7B96F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E2C6D01-C054-4E00-A50B-6B075B6B9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C1E311B-2276-433C-9701-4D87F68B9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91E80F9-7746-49F3-AD3C-B5704B2BB7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D01C11F-CDEA-4DF5-BEC6-588FC79EE5C8}"/>
                </a:ext>
              </a:extLst>
            </p:cNvPr>
            <p:cNvGrpSpPr/>
            <p:nvPr/>
          </p:nvGrpSpPr>
          <p:grpSpPr>
            <a:xfrm>
              <a:off x="8742567" y="5052829"/>
              <a:ext cx="915364" cy="757011"/>
              <a:chOff x="5583931" y="1727478"/>
              <a:chExt cx="5362815" cy="3796500"/>
            </a:xfrm>
          </p:grpSpPr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913C59E6-8D8C-4114-8494-26E8AF758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2020F8F-F588-465C-A392-B18B472300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9923943-8F5E-4CFD-8C92-78A02BF7FA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72C0E69C-3FAA-4015-8238-67DA13ADD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07C00B4-0270-4E47-AC20-7D0C2A4D0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F9EE6EC-5624-4ED4-8A86-3DC8262E7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2271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allows us to execute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Reads instruction from memory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Decodes it into an Operation plus Configurations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Immediates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0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371E-BC8F-4A16-BB15-5367628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way back 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3FC4-F56D-4938-9922-2F381291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3" y="1143000"/>
            <a:ext cx="4069252" cy="5029200"/>
          </a:xfrm>
        </p:spPr>
        <p:txBody>
          <a:bodyPr/>
          <a:lstStyle/>
          <a:p>
            <a:r>
              <a:rPr lang="en-US" dirty="0"/>
              <a:t>C compiles into assembly</a:t>
            </a:r>
          </a:p>
          <a:p>
            <a:endParaRPr lang="en-US" dirty="0"/>
          </a:p>
          <a:p>
            <a:r>
              <a:rPr lang="en-US" dirty="0"/>
              <a:t>Assembly translates into machine code</a:t>
            </a:r>
          </a:p>
          <a:p>
            <a:endParaRPr lang="en-US" dirty="0"/>
          </a:p>
          <a:p>
            <a:r>
              <a:rPr lang="en-US" dirty="0"/>
              <a:t>Machine code specifies what should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7D5D-8563-4C28-A610-E711C0A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2E0B6-D257-4D1D-8A84-684BA55E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2999"/>
            <a:ext cx="644118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6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196-E902-4478-8FF4-B70886BE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processor is just a lot of transistors connected very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6A77-8811-46E6-927A-31E5F414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plus other operations make up a Core</a:t>
            </a:r>
          </a:p>
          <a:p>
            <a:pPr lvl="1"/>
            <a:r>
              <a:rPr lang="en-US" dirty="0"/>
              <a:t>And decode logic</a:t>
            </a:r>
          </a:p>
          <a:p>
            <a:pPr lvl="1"/>
            <a:endParaRPr lang="en-US" dirty="0"/>
          </a:p>
          <a:p>
            <a:r>
              <a:rPr lang="en-US" dirty="0"/>
              <a:t>Multiple cores, plus registers, plus caches make up a Processor</a:t>
            </a:r>
          </a:p>
          <a:p>
            <a:pPr lvl="1"/>
            <a:r>
              <a:rPr lang="en-US" dirty="0"/>
              <a:t>And other stuff these days like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4078-1066-4084-A0FE-9EC31A3C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Ivy-Bridge_Die_Labelsm.jpg">
            <a:extLst>
              <a:ext uri="{FF2B5EF4-FFF2-40B4-BE49-F238E27FC236}">
                <a16:creationId xmlns:a16="http://schemas.microsoft.com/office/drawing/2014/main" id="{9502C65A-B9A6-43DB-975B-860C3FE1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34" y="3567112"/>
            <a:ext cx="71323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access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511950"/>
            <a:ext cx="10972800" cy="1992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Accessing Structure Member</a:t>
            </a:r>
          </a:p>
          <a:p>
            <a:pPr lvl="1"/>
            <a:r>
              <a:rPr lang="en-US" dirty="0"/>
              <a:t>Pointer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first byte of structure</a:t>
            </a:r>
          </a:p>
          <a:p>
            <a:pPr lvl="1"/>
            <a:r>
              <a:rPr lang="en-US" dirty="0"/>
              <a:t>Access member with offsets</a:t>
            </a:r>
          </a:p>
          <a:p>
            <a:pPr lvl="1"/>
            <a:r>
              <a:rPr lang="en-US" dirty="0"/>
              <a:t>Offset of each structure member determined at compile time</a:t>
            </a:r>
          </a:p>
          <a:p>
            <a:pPr lvl="2"/>
            <a:r>
              <a:rPr lang="en-US" dirty="0"/>
              <a:t>Another use for Displacement in memory addressing!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7701214" y="9296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548815" y="548680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r+16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350386"/>
            <a:ext cx="1739478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54868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82077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852990" y="4653136"/>
            <a:ext cx="424301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r-&gt;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234554" y="4653137"/>
            <a:ext cx="418192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16(%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3" y="5939458"/>
            <a:ext cx="556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>
                <a:latin typeface="Calibri" pitchFamily="34" charset="0"/>
              </a:rPr>
              <a:t> is a pointer to a struct.</a:t>
            </a:r>
          </a:p>
          <a:p>
            <a:r>
              <a:rPr lang="en-US" dirty="0">
                <a:latin typeface="Calibri" pitchFamily="34" charset="0"/>
              </a:rPr>
              <a:t>Dereference the </a:t>
            </a:r>
            <a:r>
              <a:rPr lang="en-US" dirty="0" err="1">
                <a:latin typeface="Calibri" pitchFamily="34" charset="0"/>
              </a:rPr>
              <a:t>ponter</a:t>
            </a:r>
            <a:r>
              <a:rPr lang="en-US" dirty="0">
                <a:latin typeface="Calibri" pitchFamily="34" charset="0"/>
              </a:rPr>
              <a:t>, then get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alibri" pitchFamily="34" charset="0"/>
              </a:rPr>
              <a:t> field of the struct.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431704" y="5573902"/>
            <a:ext cx="0" cy="447387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7FD2-4581-47AD-8F4A-EC434AB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  <a:p>
            <a:endParaRPr lang="en-US" dirty="0"/>
          </a:p>
          <a:p>
            <a:r>
              <a:rPr lang="en-US" dirty="0"/>
              <a:t>Assembly to Transistors (and back)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922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234554" y="4978573"/>
            <a:ext cx="418192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(%rdi,%rsi,4),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91544" y="4978574"/>
            <a:ext cx="4037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get_a</a:t>
            </a:r>
            <a:r>
              <a:rPr lang="en-US" dirty="0">
                <a:latin typeface="Courier New" pitchFamily="-96" charset="0"/>
              </a:rPr>
              <a:t> 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	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r-&gt;a[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Within a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650221"/>
            <a:ext cx="10972800" cy="2209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as before; just need to also index in the array</a:t>
            </a:r>
          </a:p>
          <a:p>
            <a:pPr lvl="1"/>
            <a:r>
              <a:rPr lang="en-US" dirty="0"/>
              <a:t>Pointer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first byte of structure</a:t>
            </a:r>
          </a:p>
          <a:p>
            <a:pPr lvl="2"/>
            <a:r>
              <a:rPr lang="en-US" dirty="0"/>
              <a:t>Offset of each structure member determined at compile time</a:t>
            </a:r>
          </a:p>
          <a:p>
            <a:pPr lvl="2"/>
            <a:r>
              <a:rPr lang="en-US" dirty="0"/>
              <a:t>Offset into array determined based on index and type</a:t>
            </a:r>
          </a:p>
          <a:p>
            <a:pPr lvl="1"/>
            <a:r>
              <a:rPr lang="en-US" dirty="0"/>
              <a:t>Compute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*(offset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K*index)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lang="en-US" dirty="0">
                <a:ea typeface="Calibri" charset="0"/>
                <a:cs typeface="Calibri" charset="0"/>
              </a:rPr>
              <a:t>Uses full addressing mode!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6846905" y="114570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694505" y="764704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566410"/>
            <a:ext cx="1739478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764705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103679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3A165-B4F0-40BC-A4D8-835C5AB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struct rec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347406"/>
            <a:ext cx="3590709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(struct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Quiz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359981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93121" y="4377503"/>
            <a:ext cx="1152128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4(%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5DE2-E39B-44E3-9DA8-12BD8313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1691</TotalTime>
  <Words>5472</Words>
  <Application>Microsoft Office PowerPoint</Application>
  <PresentationFormat>Widescreen</PresentationFormat>
  <Paragraphs>1188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Bold</vt:lpstr>
      <vt:lpstr>Calibri Bold Italic</vt:lpstr>
      <vt:lpstr>Courier</vt:lpstr>
      <vt:lpstr>Courier New</vt:lpstr>
      <vt:lpstr>Courier New Bold</vt:lpstr>
      <vt:lpstr>Tahoma</vt:lpstr>
      <vt:lpstr>Times New Roman</vt:lpstr>
      <vt:lpstr>Wingdings 2</vt:lpstr>
      <vt:lpstr>Class Slides</vt:lpstr>
      <vt:lpstr>Lecture 10 Structured Data</vt:lpstr>
      <vt:lpstr>Administrivia</vt:lpstr>
      <vt:lpstr>Administrivia part 2</vt:lpstr>
      <vt:lpstr>Today’s Goals</vt:lpstr>
      <vt:lpstr>Outline</vt:lpstr>
      <vt:lpstr>Structure representation in C</vt:lpstr>
      <vt:lpstr>Structure access</vt:lpstr>
      <vt:lpstr>Array Within a Struct</vt:lpstr>
      <vt:lpstr>Structure Access Quiz 1</vt:lpstr>
      <vt:lpstr>Structure Access Quiz 2</vt:lpstr>
      <vt:lpstr>Structure Access Quiz 3</vt:lpstr>
      <vt:lpstr>Following Linked List</vt:lpstr>
      <vt:lpstr>Following Linked List</vt:lpstr>
      <vt:lpstr>Following Linked List</vt:lpstr>
      <vt:lpstr>Following Linked List</vt:lpstr>
      <vt:lpstr>Following Linked List</vt:lpstr>
      <vt:lpstr>Outline</vt:lpstr>
      <vt:lpstr>Problem: reordering can lead to different layouts</vt:lpstr>
      <vt:lpstr>Padding is added to struct to preserve alignment</vt:lpstr>
      <vt:lpstr>Alignment</vt:lpstr>
      <vt:lpstr>The why and how of alignment</vt:lpstr>
      <vt:lpstr>Specific Cases of Alignment (x86-64, Linux)</vt:lpstr>
      <vt:lpstr>Satisfying Alignment within Structures</vt:lpstr>
      <vt:lpstr>Meeting Overall Alignment Requirement</vt:lpstr>
      <vt:lpstr>Arrays of Structures</vt:lpstr>
      <vt:lpstr>Accessing Array Elements</vt:lpstr>
      <vt:lpstr>Saving Space</vt:lpstr>
      <vt:lpstr>Break + Quiz</vt:lpstr>
      <vt:lpstr>Break + Quiz</vt:lpstr>
      <vt:lpstr>Outline</vt:lpstr>
      <vt:lpstr>Unions</vt:lpstr>
      <vt:lpstr>Union allocation</vt:lpstr>
      <vt:lpstr>Union allocation</vt:lpstr>
      <vt:lpstr>Using union to access bit patterns</vt:lpstr>
      <vt:lpstr>Access to Bit Pattern Non-Solution</vt:lpstr>
      <vt:lpstr>Byte ordering revisited</vt:lpstr>
      <vt:lpstr>Byte Ordering Example</vt:lpstr>
      <vt:lpstr>Byte ordering on Little Endian</vt:lpstr>
      <vt:lpstr>Byte ordering on Big Endian</vt:lpstr>
      <vt:lpstr>Break + Thinking</vt:lpstr>
      <vt:lpstr>Lecture BONUS Assembly to Transistors</vt:lpstr>
      <vt:lpstr>Assembly into machine code</vt:lpstr>
      <vt:lpstr>Machine code ideas</vt:lpstr>
      <vt:lpstr>Representing instructions as numbers</vt:lpstr>
      <vt:lpstr>Computer Processor (in five easy steps)</vt:lpstr>
      <vt:lpstr>These steps are relatively easy (we’ll skip them)</vt:lpstr>
      <vt:lpstr>This is extremely complicated for x86-64 (skip it too)</vt:lpstr>
      <vt:lpstr>We can talk about what execution means though!</vt:lpstr>
      <vt:lpstr>Arithmetic Logic Unit (ALU)</vt:lpstr>
      <vt:lpstr>What can an ALU do?</vt:lpstr>
      <vt:lpstr>Let’s zoom in</vt:lpstr>
      <vt:lpstr>Inside an ALU</vt:lpstr>
      <vt:lpstr>Inside an ALU – selecting the correct output</vt:lpstr>
      <vt:lpstr>Let’s zoom in</vt:lpstr>
      <vt:lpstr>How is an ALU made?</vt:lpstr>
      <vt:lpstr>32-bit OR operation</vt:lpstr>
      <vt:lpstr>32-bit ADD operation</vt:lpstr>
      <vt:lpstr>Let’s zoom in</vt:lpstr>
      <vt:lpstr>Logic gates can be created with transistors</vt:lpstr>
      <vt:lpstr>Let’s zoom in</vt:lpstr>
      <vt:lpstr>Transistors are made out of silicon and other materials</vt:lpstr>
      <vt:lpstr>That’s the bottom</vt:lpstr>
      <vt:lpstr>Zooming out again</vt:lpstr>
      <vt:lpstr>Zooming out again</vt:lpstr>
      <vt:lpstr>Zooming out again</vt:lpstr>
      <vt:lpstr>Zooming out again</vt:lpstr>
      <vt:lpstr>ALU allows us to execute operations</vt:lpstr>
      <vt:lpstr>All the way back to software</vt:lpstr>
      <vt:lpstr>A processor is just a lot of transistors connected very carefully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Structured Data</dc:title>
  <dc:creator>Branden Ghena</dc:creator>
  <cp:lastModifiedBy>Branden Ghena</cp:lastModifiedBy>
  <cp:revision>49</cp:revision>
  <dcterms:created xsi:type="dcterms:W3CDTF">2021-05-05T16:10:10Z</dcterms:created>
  <dcterms:modified xsi:type="dcterms:W3CDTF">2021-05-06T20:21:55Z</dcterms:modified>
</cp:coreProperties>
</file>