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5"/>
  </p:notesMasterIdLst>
  <p:sldIdLst>
    <p:sldId id="256" r:id="rId2"/>
    <p:sldId id="384" r:id="rId3"/>
    <p:sldId id="264" r:id="rId4"/>
    <p:sldId id="383" r:id="rId5"/>
    <p:sldId id="425" r:id="rId6"/>
    <p:sldId id="426" r:id="rId7"/>
    <p:sldId id="1131" r:id="rId8"/>
    <p:sldId id="1060" r:id="rId9"/>
    <p:sldId id="1061" r:id="rId10"/>
    <p:sldId id="1062" r:id="rId11"/>
    <p:sldId id="1006" r:id="rId12"/>
    <p:sldId id="1007" r:id="rId13"/>
    <p:sldId id="1063" r:id="rId14"/>
    <p:sldId id="1064" r:id="rId15"/>
    <p:sldId id="1065" r:id="rId16"/>
    <p:sldId id="1066" r:id="rId17"/>
    <p:sldId id="1067" r:id="rId18"/>
    <p:sldId id="1068" r:id="rId19"/>
    <p:sldId id="1069" r:id="rId20"/>
    <p:sldId id="1017" r:id="rId21"/>
    <p:sldId id="1070" r:id="rId22"/>
    <p:sldId id="1109" r:id="rId23"/>
    <p:sldId id="1105" r:id="rId24"/>
    <p:sldId id="1130" r:id="rId25"/>
    <p:sldId id="1024" r:id="rId26"/>
    <p:sldId id="1072" r:id="rId27"/>
    <p:sldId id="1073" r:id="rId28"/>
    <p:sldId id="386" r:id="rId29"/>
    <p:sldId id="1132" r:id="rId30"/>
    <p:sldId id="1129" r:id="rId31"/>
    <p:sldId id="388" r:id="rId32"/>
    <p:sldId id="1080" r:id="rId33"/>
    <p:sldId id="1124" r:id="rId34"/>
    <p:sldId id="1081" r:id="rId35"/>
    <p:sldId id="1115" r:id="rId36"/>
    <p:sldId id="1116" r:id="rId37"/>
    <p:sldId id="1117" r:id="rId38"/>
    <p:sldId id="1118" r:id="rId39"/>
    <p:sldId id="1119" r:id="rId40"/>
    <p:sldId id="1120" r:id="rId41"/>
    <p:sldId id="1121" r:id="rId42"/>
    <p:sldId id="1122" r:id="rId43"/>
    <p:sldId id="1123" r:id="rId44"/>
    <p:sldId id="1082" r:id="rId45"/>
    <p:sldId id="1128" r:id="rId46"/>
    <p:sldId id="1126" r:id="rId47"/>
    <p:sldId id="1102" r:id="rId48"/>
    <p:sldId id="1103" r:id="rId49"/>
    <p:sldId id="1076" r:id="rId50"/>
    <p:sldId id="1127" r:id="rId51"/>
    <p:sldId id="1113" r:id="rId52"/>
    <p:sldId id="431" r:id="rId53"/>
    <p:sldId id="38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383"/>
            <p14:sldId id="425"/>
            <p14:sldId id="426"/>
          </p14:sldIdLst>
        </p14:section>
        <p14:section name="Buffer Overflows" id="{B55B8E8C-5EAB-4A1E-A4E9-AE5E896E46FA}">
          <p14:sldIdLst>
            <p14:sldId id="1131"/>
            <p14:sldId id="1060"/>
            <p14:sldId id="1061"/>
            <p14:sldId id="1062"/>
            <p14:sldId id="1006"/>
            <p14:sldId id="1007"/>
            <p14:sldId id="1063"/>
            <p14:sldId id="1064"/>
            <p14:sldId id="1065"/>
            <p14:sldId id="1066"/>
            <p14:sldId id="1067"/>
            <p14:sldId id="1068"/>
            <p14:sldId id="1069"/>
            <p14:sldId id="1017"/>
            <p14:sldId id="1070"/>
            <p14:sldId id="1109"/>
            <p14:sldId id="1105"/>
          </p14:sldIdLst>
        </p14:section>
        <p14:section name="Protecting Against Buffer Overflows" id="{2F787188-91BE-480F-B0B9-30C660154D09}">
          <p14:sldIdLst>
            <p14:sldId id="1130"/>
            <p14:sldId id="1024"/>
            <p14:sldId id="1072"/>
            <p14:sldId id="1073"/>
            <p14:sldId id="386"/>
            <p14:sldId id="1132"/>
          </p14:sldIdLst>
        </p14:section>
        <p14:section name="Return-Oriented Programming" id="{CAA795B9-B18E-48E7-8AB8-DA8FC208C5FB}">
          <p14:sldIdLst>
            <p14:sldId id="1129"/>
            <p14:sldId id="388"/>
            <p14:sldId id="1080"/>
            <p14:sldId id="1124"/>
            <p14:sldId id="1081"/>
            <p14:sldId id="1115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082"/>
          </p14:sldIdLst>
        </p14:section>
        <p14:section name="Protections Against ROP" id="{2320815C-AE6B-4028-B9A8-1C7A7A6E5505}">
          <p14:sldIdLst>
            <p14:sldId id="1128"/>
            <p14:sldId id="1126"/>
            <p14:sldId id="1102"/>
            <p14:sldId id="1103"/>
            <p14:sldId id="1076"/>
            <p14:sldId id="1127"/>
            <p14:sldId id="1113"/>
            <p14:sldId id="431"/>
          </p14:sldIdLst>
        </p14:section>
        <p14:section name="Wrapup" id="{29A7F866-9DA9-446B-8359-CE426CB89C7A}">
          <p14:sldIdLst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058C-E735-4C72-B135-BAC87FAAC59E}" type="slidenum">
              <a:rPr lang="en-US"/>
              <a:pPr/>
              <a:t>20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905A6-55BD-4215-AA75-33112130540B}" type="slidenum">
              <a:rPr lang="en-US"/>
              <a:pPr/>
              <a:t>22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0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9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“canary” from the history use of these birds to detect the presence of dangerous gases</a:t>
            </a:r>
            <a:r>
              <a:rPr lang="en-US" baseline="0" dirty="0"/>
              <a:t> in mines</a:t>
            </a:r>
          </a:p>
          <a:p>
            <a:r>
              <a:rPr lang="en-US" baseline="0" dirty="0"/>
              <a:t>%gs:20 is segmented addressing, from the 80286, store as read-only.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D2A8D-483E-43F3-A11F-F5584CC2C658}" type="slidenum">
              <a:rPr lang="en-US"/>
              <a:pPr/>
              <a:t>11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8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A1E6E-D0E0-4DC1-9814-6818DE4E440F}" type="slidenum">
              <a:rPr lang="en-US"/>
              <a:pPr/>
              <a:t>12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085E5CA6-4C1A-48EF-A6B8-6783AF8938C2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BFDB-CD3A-42FF-A322-2726B809F5E4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D708-E79B-4709-A7EA-02C88A4FB364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329-FF5C-434C-BD80-904D7F80AC89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939-D7E8-4FA1-B550-54FCD225E2D0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4DC33-A81D-4C45-80A6-169EFA6AA735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A85C66-B498-4B68-838D-E00FA085A7DB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Buffer Overflows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Such problems are a </a:t>
            </a:r>
            <a:r>
              <a:rPr lang="en-US" b="1" i="1" dirty="0"/>
              <a:t>BIG</a:t>
            </a:r>
            <a:r>
              <a:rPr lang="en-US" dirty="0"/>
              <a:t>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Going past end of memory allocated for an array (AKA buffer)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Why is it a big deal?</a:t>
            </a:r>
          </a:p>
          <a:p>
            <a:pPr lvl="1" eaLnBrk="1" hangingPunct="1"/>
            <a:r>
              <a:rPr lang="en-US" dirty="0"/>
              <a:t>#1 </a:t>
            </a:r>
            <a:r>
              <a:rPr lang="en-US" b="1" i="1" dirty="0"/>
              <a:t>technical</a:t>
            </a:r>
            <a:r>
              <a:rPr lang="en-US" dirty="0"/>
              <a:t> cause of security vulnerabilities</a:t>
            </a:r>
          </a:p>
          <a:p>
            <a:pPr lvl="2" eaLnBrk="1" hangingPunct="1"/>
            <a:r>
              <a:rPr lang="en-US" dirty="0"/>
              <a:t>(#1 overall cause is social engineering)</a:t>
            </a:r>
            <a:endParaRPr lang="en-US" sz="1800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with character arrays on the stack</a:t>
            </a:r>
          </a:p>
          <a:p>
            <a:pPr lvl="2" eaLnBrk="1" hangingPunct="1"/>
            <a:r>
              <a:rPr lang="en-US" dirty="0"/>
              <a:t>Sometimes referred to as “stack smashing”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4A9EA-F795-4E38-9FE0-42B686EB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81400" y="3146196"/>
            <a:ext cx="4953000" cy="457200"/>
          </a:xfrm>
          <a:prstGeom prst="rect">
            <a:avLst/>
          </a:prstGeom>
          <a:solidFill>
            <a:srgbClr val="C0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3124200" y="2050052"/>
            <a:ext cx="5562600" cy="2675092"/>
          </a:xfrm>
          <a:prstGeom prst="rect">
            <a:avLst/>
          </a:prstGeom>
          <a:solidFill>
            <a:srgbClr val="F6F5BD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38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 code</a:t>
            </a:r>
          </a:p>
        </p:txBody>
      </p:sp>
      <p:sp>
        <p:nvSpPr>
          <p:cNvPr id="673802" name="Rectangle 10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Implementation of Unix function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gets</a:t>
            </a:r>
          </a:p>
          <a:p>
            <a:pPr lvl="1"/>
            <a:r>
              <a:rPr lang="en-US" dirty="0"/>
              <a:t>No way to specify limit on number of characters to read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r>
              <a:rPr lang="en-US" dirty="0"/>
              <a:t>Similar problems with other Unix functions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r>
              <a:rPr lang="en-US" dirty="0"/>
              <a:t>: Copies string of arbitrary length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fscanf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sscanf</a:t>
            </a:r>
            <a:r>
              <a:rPr lang="en-US" dirty="0"/>
              <a:t>, when given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%s</a:t>
            </a:r>
            <a:r>
              <a:rPr lang="en-US" dirty="0"/>
              <a:t> specifier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816080" y="2426116"/>
            <a:ext cx="1718320" cy="576064"/>
          </a:xfrm>
          <a:prstGeom prst="wedgeRectCallout">
            <a:avLst>
              <a:gd name="adj1" fmla="val -125767"/>
              <a:gd name="adj2" fmla="val 84940"/>
            </a:avLst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No bounds checking!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014B4-2A3D-4A24-826E-0C42DA62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buffer code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607595" y="914400"/>
            <a:ext cx="4978151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int main(){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printf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("Type a string:");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return 0;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607594" y="3919609"/>
            <a:ext cx="4978152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/* Prints whatever is read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void echo(){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char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[4]; /* Way too small!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gets(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puts(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15326" y="2387414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5326" y="4448511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7594" y="2694003"/>
            <a:ext cx="4978152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47750" y="3578941"/>
            <a:ext cx="30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Much more than 4 characters!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 bwMode="auto">
          <a:xfrm flipH="1" flipV="1">
            <a:off x="9493815" y="2937010"/>
            <a:ext cx="371403" cy="645049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D2B82AA8-5D83-CB45-8117-619E3D3F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472" y="893791"/>
            <a:ext cx="5664922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C67CF-B6D5-40EF-BFB8-649625AB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968501" y="1298377"/>
            <a:ext cx="804970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$24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$24,%rsp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972755" y="4562611"/>
            <a:ext cx="8045450" cy="17517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00000000004006e8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08          	sub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4006ec:	b8 00 00 00 00       	mov    $0,%eax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4006f6:	48 83 c4 08          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500" y="4117777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8501" y="83671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516688" y="1556792"/>
            <a:ext cx="1603648" cy="6309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E82B7-7423-4BD7-A3D3-C887AE33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6E50C-C963-44D8-90B8-5BC318D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D8DA0BE-850E-4E38-97CE-8F0A50F6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3B523E4F-C7B2-4D32-8EA1-460DF46AA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2" y="1219200"/>
            <a:ext cx="2438398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59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57400" y="2507393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04912" y="3252679"/>
            <a:ext cx="92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Return</a:t>
            </a:r>
          </a:p>
          <a:p>
            <a:pPr algn="ctr"/>
            <a:r>
              <a:rPr lang="en-US" dirty="0">
                <a:latin typeface="Calibri" pitchFamily="34" charset="0"/>
              </a:rPr>
              <a:t>address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910632" y="2852936"/>
            <a:ext cx="341002" cy="43204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927600" y="3702103"/>
            <a:ext cx="448320" cy="308174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4B5E-A85F-4A1F-9927-DE1BBB3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57400" y="2790560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6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C762-C3D9-4088-AFE0-7B090B9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36154" y="6300028"/>
            <a:ext cx="860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 and corrupted return address. Could point to unmapped memory, etc.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024" y="5241974"/>
            <a:ext cx="2166427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Is it a string?</a:t>
            </a:r>
          </a:p>
          <a:p>
            <a:r>
              <a:rPr lang="en-US" dirty="0">
                <a:latin typeface="Calibri" pitchFamily="34" charset="0"/>
              </a:rPr>
              <a:t>Is it an address?</a:t>
            </a:r>
          </a:p>
          <a:p>
            <a:r>
              <a:rPr lang="en-US" dirty="0">
                <a:latin typeface="Calibri" pitchFamily="34" charset="0"/>
              </a:rPr>
              <a:t>Depends on context!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D33E-2C25-4BB7-90EC-BF1BE024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47528" y="629233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corrupted return address, but program </a:t>
            </a:r>
            <a:r>
              <a:rPr lang="en-US" i="1" dirty="0">
                <a:latin typeface="Calibri" pitchFamily="34" charset="0"/>
              </a:rPr>
              <a:t>seems</a:t>
            </a:r>
            <a:r>
              <a:rPr lang="en-US" dirty="0">
                <a:latin typeface="Calibri" pitchFamily="34" charset="0"/>
              </a:rPr>
              <a:t> to work! Latent bug!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780928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4DB8-8623-40C3-9F62-B237073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029920" y="1340769"/>
            <a:ext cx="4162425" cy="2859757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register_tm_clones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400613:	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8401" y="5410200"/>
            <a:ext cx="644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“Returns” to unrelated code</a:t>
            </a:r>
          </a:p>
          <a:p>
            <a:r>
              <a:rPr lang="en-US" dirty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dirty="0">
                <a:latin typeface="Calibri" pitchFamily="34" charset="0"/>
              </a:rPr>
              <a:t>Eventually executes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 pitchFamily="34" charset="0"/>
              </a:rPr>
              <a:t>back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as if nothing happened</a:t>
            </a:r>
            <a:r>
              <a:rPr lang="is-IS" dirty="0">
                <a:latin typeface="Calibri" charset="0"/>
                <a:ea typeface="Calibri" charset="0"/>
                <a:cs typeface="Calibri" charset="0"/>
              </a:rPr>
              <a:t>...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780928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53F26-14F4-43F9-AFA6-5451893C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6446-766A-4CEC-A4A7-3B5CF57E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ED3-9CFF-4F70-A6C4-73B2E79E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Bomb Lab due today</a:t>
            </a:r>
          </a:p>
          <a:p>
            <a:pPr lvl="1"/>
            <a:r>
              <a:rPr lang="en-US" dirty="0"/>
              <a:t>TIS-100 raffle for secret phase completion!</a:t>
            </a:r>
          </a:p>
          <a:p>
            <a:endParaRPr lang="en-US" dirty="0"/>
          </a:p>
          <a:p>
            <a:r>
              <a:rPr lang="en-US" dirty="0"/>
              <a:t>Attack Lab released today</a:t>
            </a:r>
          </a:p>
          <a:p>
            <a:pPr lvl="1"/>
            <a:r>
              <a:rPr lang="en-US" dirty="0"/>
              <a:t>Employs all of the attack techniques taught today</a:t>
            </a:r>
          </a:p>
          <a:p>
            <a:endParaRPr lang="en-US" dirty="0"/>
          </a:p>
          <a:p>
            <a:pPr lvl="1"/>
            <a:r>
              <a:rPr lang="en-US" dirty="0"/>
              <a:t>Get started early! The last two labs are back-to-back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FE1F-1C93-4865-99D5-BA5220D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9494990" y="1040699"/>
            <a:ext cx="1066800" cy="15954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499524" y="2264416"/>
            <a:ext cx="1066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9494990" y="2272778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use of buffer overflow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607594" y="5013522"/>
            <a:ext cx="10972800" cy="1504762"/>
          </a:xfrm>
        </p:spPr>
        <p:txBody>
          <a:bodyPr>
            <a:normAutofit/>
          </a:bodyPr>
          <a:lstStyle/>
          <a:p>
            <a:pPr marL="223838" indent="-223838" defTabSz="895350"/>
            <a:r>
              <a:rPr lang="en-US" sz="1800" dirty="0"/>
              <a:t>Input string contains binary representation of executable code</a:t>
            </a:r>
          </a:p>
          <a:p>
            <a:pPr marL="223838" indent="-223838" defTabSz="895350"/>
            <a:r>
              <a:rPr lang="en-US" sz="1800" dirty="0"/>
              <a:t>Overwrite return address with address of buffer</a:t>
            </a:r>
          </a:p>
          <a:p>
            <a:pPr marL="223838" indent="-223838" defTabSz="895350"/>
            <a:r>
              <a:rPr lang="en-US" sz="1800" dirty="0"/>
              <a:t>When </a:t>
            </a:r>
            <a:r>
              <a:rPr lang="en-US" sz="1800" b="1" dirty="0">
                <a:latin typeface="Courier New" pitchFamily="49" charset="0"/>
              </a:rPr>
              <a:t>bar()</a:t>
            </a:r>
            <a:r>
              <a:rPr lang="en-US" sz="1800" dirty="0"/>
              <a:t> returns, where do we go?</a:t>
            </a:r>
          </a:p>
          <a:p>
            <a:pPr marL="681038" lvl="1" indent="-223838" defTabSz="895350"/>
            <a:r>
              <a:rPr lang="en-US" sz="1400" dirty="0"/>
              <a:t>Into the beginning of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malicious_code</a:t>
            </a:r>
            <a:r>
              <a:rPr lang="en-US" sz="1400" dirty="0"/>
              <a:t> on the stack! 😱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4448817" y="1079996"/>
            <a:ext cx="24384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gets(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982764" y="1062323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93" name="AutoShape 9"/>
          <p:cNvSpPr>
            <a:spLocks/>
          </p:cNvSpPr>
          <p:nvPr/>
        </p:nvSpPr>
        <p:spPr bwMode="auto">
          <a:xfrm>
            <a:off x="10637990" y="1625772"/>
            <a:ext cx="228600" cy="430054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4" name="AutoShape 10"/>
          <p:cNvSpPr>
            <a:spLocks/>
          </p:cNvSpPr>
          <p:nvPr/>
        </p:nvSpPr>
        <p:spPr bwMode="auto">
          <a:xfrm>
            <a:off x="10655452" y="3530772"/>
            <a:ext cx="211138" cy="430054"/>
          </a:xfrm>
          <a:prstGeom prst="rightBrace">
            <a:avLst>
              <a:gd name="adj1" fmla="val 8721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9494990" y="2645417"/>
            <a:ext cx="1066800" cy="21417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617514" y="1367123"/>
            <a:ext cx="1060450" cy="9159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Helvetica" pitchFamily="34" charset="0"/>
              </a:rPr>
              <a:t>return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address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1754164" y="1835436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998" name="Text Box 14"/>
          <p:cNvSpPr txBox="1">
            <a:spLocks noChangeArrowheads="1"/>
          </p:cNvSpPr>
          <p:nvPr/>
        </p:nvSpPr>
        <p:spPr bwMode="auto">
          <a:xfrm>
            <a:off x="10758640" y="1420112"/>
            <a:ext cx="89795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foo stack frame</a:t>
            </a:r>
          </a:p>
        </p:txBody>
      </p:sp>
      <p:sp>
        <p:nvSpPr>
          <p:cNvPr id="681999" name="Text Box 15"/>
          <p:cNvSpPr txBox="1">
            <a:spLocks noChangeArrowheads="1"/>
          </p:cNvSpPr>
          <p:nvPr/>
        </p:nvSpPr>
        <p:spPr bwMode="auto">
          <a:xfrm>
            <a:off x="10803090" y="3339399"/>
            <a:ext cx="85350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bar stack frame</a:t>
            </a:r>
          </a:p>
        </p:txBody>
      </p:sp>
      <p:sp>
        <p:nvSpPr>
          <p:cNvPr id="682000" name="Text Box 16"/>
          <p:cNvSpPr txBox="1">
            <a:spLocks noChangeArrowheads="1"/>
          </p:cNvSpPr>
          <p:nvPr/>
        </p:nvSpPr>
        <p:spPr bwMode="auto">
          <a:xfrm>
            <a:off x="8762676" y="4311847"/>
            <a:ext cx="330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1" name="Line 17"/>
          <p:cNvSpPr>
            <a:spLocks noChangeShapeType="1"/>
          </p:cNvSpPr>
          <p:nvPr/>
        </p:nvSpPr>
        <p:spPr bwMode="auto">
          <a:xfrm flipV="1">
            <a:off x="9067952" y="4167506"/>
            <a:ext cx="361950" cy="2418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493402" y="2644499"/>
            <a:ext cx="1066800" cy="941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pad</a:t>
            </a:r>
          </a:p>
        </p:txBody>
      </p:sp>
      <p:sp>
        <p:nvSpPr>
          <p:cNvPr id="682004" name="AutoShape 20"/>
          <p:cNvSpPr>
            <a:spLocks/>
          </p:cNvSpPr>
          <p:nvPr/>
        </p:nvSpPr>
        <p:spPr bwMode="auto">
          <a:xfrm>
            <a:off x="9283852" y="2272599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240866" y="2637725"/>
            <a:ext cx="9175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 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written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by</a:t>
            </a:r>
          </a:p>
          <a:p>
            <a:pPr algn="ctr" eaLnBrk="0" hangingPunct="0"/>
            <a:r>
              <a:rPr lang="en-US" sz="1600" b="1">
                <a:latin typeface="Courier New" pitchFamily="49" charset="0"/>
              </a:rPr>
              <a:t>gets()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995233" y="2714834"/>
            <a:ext cx="5978328" cy="2028761"/>
          </a:xfrm>
          <a:prstGeom prst="rect">
            <a:avLst/>
          </a:prstGeom>
          <a:solidFill>
            <a:srgbClr val="333333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08048444 &lt;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malicious_code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8048444:    55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8048445:    89 e5   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esp,%ebp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8048447:    53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8048448:    83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24           sub    $0x24,%esp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804844b:    8d 5d f4           lea    -0xc(%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),%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804844e: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8048451:    e8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fa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ff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 call   8048350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8048456: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</p:txBody>
      </p:sp>
      <p:sp>
        <p:nvSpPr>
          <p:cNvPr id="3" name="Oval Callout 2"/>
          <p:cNvSpPr/>
          <p:nvPr/>
        </p:nvSpPr>
        <p:spPr bwMode="auto">
          <a:xfrm>
            <a:off x="2069108" y="2773730"/>
            <a:ext cx="2088232" cy="2097509"/>
          </a:xfrm>
          <a:prstGeom prst="wedgeEllipseCallout">
            <a:avLst>
              <a:gd name="adj1" fmla="val 305802"/>
              <a:gd name="adj2" fmla="val 4713"/>
            </a:avLst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9742900" y="228600"/>
            <a:ext cx="163401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Max Memory Address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9843030" y="5103896"/>
            <a:ext cx="13868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Memory Address 0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 rot="16200000">
            <a:off x="9479707" y="507987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 rot="16200000">
            <a:off x="9480867" y="4900475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9493105" y="3815311"/>
            <a:ext cx="1066800" cy="338554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buf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9485463" y="3581537"/>
            <a:ext cx="107473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exploit</a:t>
            </a:r>
          </a:p>
          <a:p>
            <a:pPr algn="ctr" eaLnBrk="0" hangingPunct="0"/>
            <a:r>
              <a:rPr lang="en-US" sz="1600" b="1" dirty="0">
                <a:latin typeface="Helvetica" pitchFamily="34" charset="0"/>
              </a:rPr>
              <a:t>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FD5B4-F332-4C73-8514-F4D0F45C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81991" grpId="0" animBg="1"/>
      <p:bldP spid="681987" grpId="0" uiExpand="1" build="p"/>
      <p:bldP spid="681988" grpId="0" animBg="1"/>
      <p:bldP spid="681994" grpId="0" animBg="1"/>
      <p:bldP spid="681995" grpId="0" animBg="1"/>
      <p:bldP spid="681996" grpId="0"/>
      <p:bldP spid="681997" grpId="0" animBg="1"/>
      <p:bldP spid="681999" grpId="0"/>
      <p:bldP spid="682000" grpId="0"/>
      <p:bldP spid="682001" grpId="0" animBg="1"/>
      <p:bldP spid="682003" grpId="0" animBg="1"/>
      <p:bldP spid="682004" grpId="0" animBg="1"/>
      <p:bldP spid="682005" grpId="0"/>
      <p:bldP spid="22" grpId="0" animBg="1"/>
      <p:bldP spid="3" grpId="0" animBg="1"/>
      <p:bldP spid="29" grpId="0" animBg="1"/>
      <p:bldP spid="6820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Buffer overflow bugs can allow remote machines to execute arbitrary code on victim machines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😭</a:t>
            </a:r>
            <a:endParaRPr lang="en-US" dirty="0">
              <a:sym typeface="Wingdings"/>
            </a:endParaRP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2"/>
            <a:r>
              <a:rPr lang="en-US" dirty="0"/>
              <a:t>Attacked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fingerd</a:t>
            </a:r>
            <a:r>
              <a:rPr lang="en-US" dirty="0"/>
              <a:t> server, replicated itself across the internet</a:t>
            </a:r>
          </a:p>
          <a:p>
            <a:pPr lvl="1" eaLnBrk="1" hangingPunct="1"/>
            <a:r>
              <a:rPr lang="en-US" dirty="0"/>
              <a:t>Stuxnet (2010)</a:t>
            </a:r>
          </a:p>
          <a:p>
            <a:pPr lvl="2"/>
            <a:r>
              <a:rPr lang="en-US" dirty="0"/>
              <a:t>Attack on Iran nuclear program, malicious code destroyed centrifuges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You will learn some of these tricks with the attack lab</a:t>
            </a:r>
          </a:p>
          <a:p>
            <a:pPr lvl="1" eaLnBrk="1" hangingPunct="1"/>
            <a:r>
              <a:rPr lang="en-US" dirty="0"/>
              <a:t>Hopefully convincing you to never leave such holes in your programs!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1521F-8D88-483C-8998-9884DAA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The original Internet worm (1988)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Internet worm</a:t>
            </a:r>
          </a:p>
          <a:p>
            <a:pPr lvl="1"/>
            <a:r>
              <a:rPr lang="en-US" sz="2000" dirty="0"/>
              <a:t>Early versions of the finger server (</a:t>
            </a:r>
            <a:r>
              <a:rPr lang="en-US" sz="2000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) used </a:t>
            </a:r>
            <a:r>
              <a:rPr lang="en-US" sz="2000" b="1" dirty="0">
                <a:latin typeface="Courier New" pitchFamily="49" charset="0"/>
              </a:rPr>
              <a:t>gets()</a:t>
            </a:r>
            <a:r>
              <a:rPr lang="en-US" sz="2000" dirty="0"/>
              <a:t> to read the argument sent by the client: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branden@northwestern.edu</a:t>
            </a:r>
          </a:p>
          <a:p>
            <a:pPr lvl="1"/>
            <a:r>
              <a:rPr lang="en-US" sz="2000" dirty="0"/>
              <a:t>Worm attacked </a:t>
            </a:r>
            <a:r>
              <a:rPr lang="en-US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erver by sending phony argument: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“exploit-code  padding  new-return-address”</a:t>
            </a:r>
          </a:p>
          <a:p>
            <a:pPr lvl="2"/>
            <a:r>
              <a:rPr lang="en-US" sz="1800" dirty="0"/>
              <a:t>Exploit code: execute a root shell on the victim machine with a direct TCP connection to the attacker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Communications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F2825-E211-45DB-96A2-9B98DC5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Attack on Nuclear Plants 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endParaRPr lang="en-US" dirty="0"/>
          </a:p>
          <a:p>
            <a:pPr lvl="1"/>
            <a:r>
              <a:rPr lang="en-US" dirty="0"/>
              <a:t>Spread through buffer overflow</a:t>
            </a:r>
          </a:p>
          <a:p>
            <a:pPr lvl="1"/>
            <a:r>
              <a:rPr lang="en-US" dirty="0"/>
              <a:t>Disrupted Iran’s nuclear program</a:t>
            </a:r>
          </a:p>
          <a:p>
            <a:pPr lvl="2"/>
            <a:r>
              <a:rPr lang="en-US" dirty="0"/>
              <a:t>Damage uranium enrichment plants</a:t>
            </a:r>
          </a:p>
          <a:p>
            <a:pPr lvl="2"/>
            <a:r>
              <a:rPr lang="en-US" dirty="0"/>
              <a:t>Malicious code destroys centrifuges</a:t>
            </a:r>
          </a:p>
          <a:p>
            <a:pPr lvl="1"/>
            <a:r>
              <a:rPr lang="en-US" dirty="0"/>
              <a:t>Probably the most sophisticated malware in history</a:t>
            </a:r>
          </a:p>
        </p:txBody>
      </p:sp>
      <p:pic>
        <p:nvPicPr>
          <p:cNvPr id="6" name="Picture 5" descr="PLC-Sieme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0" y="3933056"/>
            <a:ext cx="3781034" cy="23042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59896" y="3645025"/>
            <a:ext cx="5472608" cy="3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dirty="0"/>
              <a:t>Targets only specific Siemens SCADA systems, plants with </a:t>
            </a:r>
            <a:r>
              <a:rPr lang="en-US" dirty="0" err="1"/>
              <a:t>Natanz</a:t>
            </a:r>
            <a:r>
              <a:rPr lang="en-US" dirty="0"/>
              <a:t>-like centrifuge cascade setups</a:t>
            </a:r>
          </a:p>
          <a:p>
            <a:pPr lvl="2"/>
            <a:r>
              <a:rPr lang="en-US" dirty="0"/>
              <a:t>Centrifuge rotor frequency: 1064 Hz</a:t>
            </a:r>
          </a:p>
          <a:p>
            <a:pPr lvl="2"/>
            <a:r>
              <a:rPr lang="en-US" dirty="0" err="1"/>
              <a:t>Stuxnet</a:t>
            </a:r>
            <a:r>
              <a:rPr lang="en-US" dirty="0"/>
              <a:t> speeds rotors up to 1410 Hz</a:t>
            </a:r>
          </a:p>
          <a:p>
            <a:pPr lvl="2"/>
            <a:r>
              <a:rPr lang="en-US" dirty="0"/>
              <a:t>Spinning so fast destroys the rotors</a:t>
            </a:r>
          </a:p>
          <a:p>
            <a:pPr lvl="1"/>
            <a:r>
              <a:rPr lang="en-US" dirty="0"/>
              <a:t>Was somewhat effective: may have destroyed 1,000 centrifuges, reduced output, sowed chaos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F4A3-39BD-4BAB-AFE9-E0AE5CCF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b="1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7543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193961"/>
            <a:ext cx="10972800" cy="32969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Use safe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format specifier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  <a:p>
            <a:pPr>
              <a:lnSpc>
                <a:spcPct val="97000"/>
              </a:lnSpc>
            </a:pPr>
            <a:r>
              <a:rPr lang="en-US" dirty="0"/>
              <a:t>Also: don’t write your programs in C, when possible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Fundamental design of C is to be fast, not to be secure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78052" y="914400"/>
            <a:ext cx="6410672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 /* length limit!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2E2F6-B0DA-4675-B8F7-A0018414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System-Level Protection: Randomized Stack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Buffer overflow attack requires knowing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absolute</a:t>
            </a:r>
            <a:r>
              <a:rPr lang="en-US" dirty="0"/>
              <a:t> address of the buffer</a:t>
            </a:r>
          </a:p>
          <a:p>
            <a:pPr lvl="1"/>
            <a:r>
              <a:rPr lang="en-US" dirty="0"/>
              <a:t>To overwrite return address to that</a:t>
            </a:r>
          </a:p>
          <a:p>
            <a:pPr lvl="1"/>
            <a:endParaRPr lang="en-US" dirty="0"/>
          </a:p>
          <a:p>
            <a:r>
              <a:rPr lang="en-US" dirty="0"/>
              <a:t>At start of program, allocate a random</a:t>
            </a:r>
            <a:br>
              <a:rPr lang="en-US" dirty="0"/>
            </a:br>
            <a:r>
              <a:rPr lang="en-US" dirty="0"/>
              <a:t>amount of space on stack</a:t>
            </a:r>
          </a:p>
          <a:p>
            <a:pPr lvl="1"/>
            <a:r>
              <a:rPr lang="en-US" dirty="0"/>
              <a:t>Different every time the program runs</a:t>
            </a:r>
          </a:p>
          <a:p>
            <a:pPr lvl="1"/>
            <a:endParaRPr lang="en-US" dirty="0"/>
          </a:p>
          <a:p>
            <a:r>
              <a:rPr lang="en-US" dirty="0"/>
              <a:t>Shifts stack addresses for entire program</a:t>
            </a:r>
          </a:p>
          <a:p>
            <a:pPr lvl="1"/>
            <a:r>
              <a:rPr lang="en-US" dirty="0"/>
              <a:t>Program still runs fine</a:t>
            </a:r>
          </a:p>
          <a:p>
            <a:pPr lvl="1"/>
            <a:r>
              <a:rPr lang="en-US" dirty="0"/>
              <a:t>Legitimate accesses to the stack are </a:t>
            </a:r>
            <a:r>
              <a:rPr lang="en-US" b="1" i="1" dirty="0"/>
              <a:t>relative</a:t>
            </a:r>
            <a:r>
              <a:rPr lang="en-US" dirty="0"/>
              <a:t> to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rsp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But absolute addresses get randomly shifted</a:t>
            </a:r>
          </a:p>
          <a:p>
            <a:pPr lvl="1"/>
            <a:r>
              <a:rPr lang="en-US" dirty="0"/>
              <a:t>Don’t know what return address should be!</a:t>
            </a:r>
          </a:p>
          <a:p>
            <a:pPr lvl="1"/>
            <a:r>
              <a:rPr lang="en-US" dirty="0"/>
              <a:t>Still not impossible to overcome (NOP sled)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418682" y="954227"/>
            <a:ext cx="2705515" cy="4949546"/>
            <a:chOff x="5963029" y="1328738"/>
            <a:chExt cx="270551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79779A-7FD0-4E7F-8CE5-E38989E9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3. System-Level Protection: Explicit Execute Page Permissions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6274204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Non-executable stack</a:t>
            </a:r>
          </a:p>
          <a:p>
            <a:pPr lvl="1"/>
            <a:r>
              <a:rPr lang="en-US" dirty="0"/>
              <a:t>On x86-64, can mark a region of memory as “non-executable”</a:t>
            </a:r>
          </a:p>
          <a:p>
            <a:pPr lvl="1"/>
            <a:r>
              <a:rPr lang="en-US" dirty="0"/>
              <a:t>Trying to execute something in that region </a:t>
            </a:r>
            <a:r>
              <a:rPr lang="is-IS" dirty="0"/>
              <a:t>→ crash</a:t>
            </a:r>
          </a:p>
          <a:p>
            <a:pPr lvl="1"/>
            <a:r>
              <a:rPr lang="is-IS" dirty="0"/>
              <a:t>More about page permissions in the virtual memory lecture</a:t>
            </a:r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OpenBSD goes further: W^X</a:t>
            </a:r>
          </a:p>
          <a:p>
            <a:pPr lvl="1"/>
            <a:r>
              <a:rPr lang="en-US" dirty="0"/>
              <a:t>A region of memory can be writeable or executable, but not both (</a:t>
            </a:r>
            <a:r>
              <a:rPr lang="en-US" dirty="0" err="1"/>
              <a:t>xor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Causes trouble for JITs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83386" y="1143000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Stack after call to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P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>
                  <a:latin typeface="Calibri" pitchFamily="34" charset="0"/>
                </a:rPr>
                <a:t>by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 flipV="1">
            <a:off x="9720251" y="4560751"/>
            <a:ext cx="539598" cy="9944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484900" y="5555217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09AE09-580B-4E43-AE5C-D663F0F9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1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  <a:p>
            <a:endParaRPr lang="en-US" b="1" dirty="0"/>
          </a:p>
          <a:p>
            <a:pPr lvl="1"/>
            <a:r>
              <a:rPr lang="en-US" dirty="0"/>
              <a:t>The buffer overflow will exist in </a:t>
            </a:r>
            <a:r>
              <a:rPr lang="en-US" i="1" dirty="0"/>
              <a:t>at least</a:t>
            </a:r>
            <a:r>
              <a:rPr lang="en-US" dirty="0"/>
              <a:t> all instances of the same version of the web browser installed on the same OS and architecture</a:t>
            </a:r>
          </a:p>
          <a:p>
            <a:pPr lvl="2"/>
            <a:r>
              <a:rPr lang="en-US" dirty="0"/>
              <a:t>Possibly many other versions too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it can be triggered from a website, then you could run malicious code on computers without any manual effort</a:t>
            </a:r>
          </a:p>
          <a:p>
            <a:pPr lvl="2"/>
            <a:r>
              <a:rPr lang="en-US" dirty="0"/>
              <a:t>Any website could be suspect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Scale is enormous: Chrome has 2.65 billion users in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domain of Computer Security</a:t>
            </a:r>
          </a:p>
          <a:p>
            <a:endParaRPr lang="en-US" dirty="0"/>
          </a:p>
          <a:p>
            <a:r>
              <a:rPr lang="en-US" dirty="0"/>
              <a:t>Understand buffer overflows and return-oriented programming</a:t>
            </a:r>
          </a:p>
          <a:p>
            <a:pPr lvl="1"/>
            <a:r>
              <a:rPr lang="en-US" dirty="0"/>
              <a:t>What enables them</a:t>
            </a:r>
          </a:p>
          <a:p>
            <a:pPr lvl="1"/>
            <a:r>
              <a:rPr lang="en-US" dirty="0"/>
              <a:t>How they are used</a:t>
            </a:r>
          </a:p>
          <a:p>
            <a:pPr lvl="1"/>
            <a:r>
              <a:rPr lang="en-US" dirty="0"/>
              <a:t>How to protect against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b="1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91549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new way to abuse a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/>
          <a:lstStyle/>
          <a:p>
            <a:r>
              <a:rPr lang="en-US" dirty="0"/>
              <a:t>Buffer overflows are still happening</a:t>
            </a:r>
          </a:p>
          <a:p>
            <a:pPr lvl="1"/>
            <a:endParaRPr lang="en-US" dirty="0"/>
          </a:p>
          <a:p>
            <a:r>
              <a:rPr lang="en-US" dirty="0"/>
              <a:t>Even if they can’t place malicious code directly on the stack, they can modify return addresses</a:t>
            </a:r>
          </a:p>
          <a:p>
            <a:pPr lvl="1"/>
            <a:endParaRPr lang="en-US" dirty="0"/>
          </a:p>
          <a:p>
            <a:r>
              <a:rPr lang="en-US" dirty="0"/>
              <a:t>We can use that idea to build an attack from pieces of already existing program code that we reuse for malicious purposes</a:t>
            </a:r>
          </a:p>
          <a:p>
            <a:pPr lvl="1"/>
            <a:r>
              <a:rPr lang="en-US" dirty="0"/>
              <a:t>This is one of those ideas that sounds impossible to pull off in the real world</a:t>
            </a:r>
          </a:p>
          <a:p>
            <a:pPr lvl="1"/>
            <a:r>
              <a:rPr lang="en-US" dirty="0"/>
              <a:t>But actually it totally works and we’ll have you do it in the attack lab!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(for would-be hackers)</a:t>
            </a:r>
          </a:p>
          <a:p>
            <a:pPr lvl="1"/>
            <a:r>
              <a:rPr lang="en-US" dirty="0"/>
              <a:t>Stack randomization </a:t>
            </a:r>
            <a:r>
              <a:rPr lang="is-IS" dirty="0"/>
              <a:t>→</a:t>
            </a:r>
            <a:r>
              <a:rPr lang="en-US" dirty="0"/>
              <a:t> predicting buffer location is hard</a:t>
            </a:r>
          </a:p>
          <a:p>
            <a:pPr lvl="2"/>
            <a:r>
              <a:rPr lang="en-US" dirty="0"/>
              <a:t>So it’s hard to know where to jump and start executing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stack non-executable </a:t>
            </a:r>
            <a:r>
              <a:rPr lang="is-IS" dirty="0"/>
              <a:t>→</a:t>
            </a:r>
            <a:r>
              <a:rPr lang="en-US" dirty="0"/>
              <a:t> injecting code doesn’t work</a:t>
            </a:r>
          </a:p>
          <a:p>
            <a:pPr lvl="2"/>
            <a:r>
              <a:rPr lang="en-US" dirty="0"/>
              <a:t>We can inject anything we want, but we can’t run it</a:t>
            </a:r>
          </a:p>
          <a:p>
            <a:pPr lvl="1"/>
            <a:endParaRPr lang="en-US" dirty="0"/>
          </a:p>
          <a:p>
            <a:r>
              <a:rPr lang="en-US" dirty="0"/>
              <a:t>Alternative strategy: Don’t inject your own code!</a:t>
            </a:r>
          </a:p>
          <a:p>
            <a:pPr lvl="1"/>
            <a:r>
              <a:rPr lang="en-US" dirty="0"/>
              <a:t>Use code that’s already in the program!</a:t>
            </a:r>
          </a:p>
          <a:p>
            <a:pPr lvl="1"/>
            <a:r>
              <a:rPr lang="en-US" dirty="0"/>
              <a:t>It’s in a predictable location!</a:t>
            </a:r>
          </a:p>
          <a:p>
            <a:pPr lvl="2"/>
            <a:r>
              <a:rPr lang="en-US" dirty="0"/>
              <a:t>Otherwise, don’t know where to call/jump</a:t>
            </a:r>
          </a:p>
          <a:p>
            <a:pPr lvl="1"/>
            <a:r>
              <a:rPr lang="en-US" dirty="0"/>
              <a:t>It’s executable</a:t>
            </a:r>
          </a:p>
          <a:p>
            <a:pPr lvl="2"/>
            <a:r>
              <a:rPr lang="en-US" dirty="0"/>
              <a:t>Otherwise, the program wouldn’t run at all…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B896-673C-4434-BF66-92056490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8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DF20-D0FD-4044-9CFB-C59B35AF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BDB6-CDD1-6A4B-A967-003CD186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wait, the code I want to run isn’t in the program!</a:t>
            </a:r>
          </a:p>
          <a:p>
            <a:pPr lvl="1"/>
            <a:r>
              <a:rPr lang="en-US" dirty="0"/>
              <a:t>Unlikely that, e.g., a mail client includes code to, e.g., launch missiles</a:t>
            </a:r>
          </a:p>
          <a:p>
            <a:pPr lvl="1"/>
            <a:endParaRPr lang="en-US" dirty="0"/>
          </a:p>
          <a:p>
            <a:r>
              <a:rPr lang="en-US" dirty="0"/>
              <a:t>Key idea: construct the code you want to run from pieces that you find in the program!</a:t>
            </a:r>
          </a:p>
          <a:p>
            <a:pPr lvl="1"/>
            <a:r>
              <a:rPr lang="en-US" dirty="0"/>
              <a:t>We’ll call these pieces </a:t>
            </a:r>
            <a:r>
              <a:rPr lang="en-US" b="1" dirty="0"/>
              <a:t>gadgets</a:t>
            </a:r>
          </a:p>
          <a:p>
            <a:pPr lvl="1"/>
            <a:endParaRPr lang="en-US" dirty="0"/>
          </a:p>
          <a:p>
            <a:r>
              <a:rPr lang="en-US" dirty="0"/>
              <a:t>Strategy: find machine code fragments that do </a:t>
            </a:r>
            <a:r>
              <a:rPr lang="en-US" i="1" dirty="0"/>
              <a:t>one small step</a:t>
            </a:r>
            <a:r>
              <a:rPr lang="en-US" dirty="0"/>
              <a:t> of the malicious program you want to run, then return</a:t>
            </a:r>
          </a:p>
          <a:p>
            <a:pPr lvl="1"/>
            <a:r>
              <a:rPr lang="en-US" dirty="0"/>
              <a:t>Then we’ll put these small steps together to get the whole program</a:t>
            </a:r>
          </a:p>
          <a:p>
            <a:pPr lvl="1"/>
            <a:r>
              <a:rPr lang="en-US" dirty="0"/>
              <a:t>These return instructions will be the glue that tie them together</a:t>
            </a:r>
          </a:p>
          <a:p>
            <a:pPr lvl="1"/>
            <a:endParaRPr lang="en-US" dirty="0"/>
          </a:p>
          <a:p>
            <a:r>
              <a:rPr lang="en-US" dirty="0"/>
              <a:t>“The program” includes the standard library!</a:t>
            </a:r>
          </a:p>
          <a:p>
            <a:pPr lvl="1"/>
            <a:r>
              <a:rPr lang="en-US" dirty="0"/>
              <a:t>Things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That’s a lot of code! So lots of gadgets to choose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1EFAA-3350-4BF0-A125-D799BE2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5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end of existing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Repurpose parts of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595" y="1833792"/>
            <a:ext cx="4034606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(long a, long b, long c){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return a*b + c;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95" y="4536629"/>
            <a:ext cx="2943563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(unsigned *p)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*p = 3347663060u;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2923" y="1833792"/>
            <a:ext cx="6617471" cy="1200329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00000000004004d0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4004d0: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fe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4004d4: 48 8d 04 17    lea (%rdi,%rdx,1),%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4004d8: c3             ret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545" y="4536629"/>
            <a:ext cx="7632848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00000000004004d9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4004d9: c7 07 d4 48 89 c7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$0xc78948d4,(%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4004df: c3                   ret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5817" y="2409855"/>
            <a:ext cx="1584176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7785" y="3201944"/>
            <a:ext cx="30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0x4004d4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043889" y="2985919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751959" y="5578027"/>
            <a:ext cx="3154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movq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11842" y="4852125"/>
            <a:ext cx="1140117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59098" y="5130286"/>
            <a:ext cx="371345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6" idx="1"/>
          </p:cNvCxnSpPr>
          <p:nvPr/>
        </p:nvCxnSpPr>
        <p:spPr bwMode="auto">
          <a:xfrm flipH="1" flipV="1">
            <a:off x="7379594" y="5261723"/>
            <a:ext cx="372365" cy="7779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B80D2-A271-44DA-821C-CECD0FAA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5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A22-FD6F-9E45-AA05-19FDC35E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Gadgets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5F62-ED16-CF4F-BB57-949D781C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Let’s say our malicious program is this: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 =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dirty="0"/>
              <a:t> ×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dirty="0"/>
              <a:t>)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And let’s say we found the following gadgets in the standard library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Combine gadgets by adding pointers to them to the stack</a:t>
            </a:r>
          </a:p>
          <a:p>
            <a:pPr lvl="1"/>
            <a:r>
              <a:rPr lang="en-US" sz="1800" dirty="0"/>
              <a:t>Arrange on the stack by overflowing a buffer, like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723A6-1F87-3E4F-880B-C990F492C12F}"/>
              </a:ext>
            </a:extLst>
          </p:cNvPr>
          <p:cNvSpPr txBox="1"/>
          <p:nvPr/>
        </p:nvSpPr>
        <p:spPr>
          <a:xfrm>
            <a:off x="980189" y="229971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3D91-4575-DA42-B437-47BA6564EE17}"/>
              </a:ext>
            </a:extLst>
          </p:cNvPr>
          <p:cNvSpPr txBox="1"/>
          <p:nvPr/>
        </p:nvSpPr>
        <p:spPr>
          <a:xfrm>
            <a:off x="980188" y="322304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180A-971B-6046-82A9-85ED892A5D4D}"/>
              </a:ext>
            </a:extLst>
          </p:cNvPr>
          <p:cNvSpPr txBox="1"/>
          <p:nvPr/>
        </p:nvSpPr>
        <p:spPr>
          <a:xfrm>
            <a:off x="980188" y="414637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EB70B-A7D6-234A-A609-F1D087880605}"/>
              </a:ext>
            </a:extLst>
          </p:cNvPr>
          <p:cNvSpPr txBox="1"/>
          <p:nvPr/>
        </p:nvSpPr>
        <p:spPr>
          <a:xfrm>
            <a:off x="7353272" y="2371574"/>
            <a:ext cx="2360390" cy="175432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Given a large enough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standard library, can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find gadgets that do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pretty much anything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we want! Enough code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to pick from.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04D2AA-7854-5C44-8906-055508F1E02A}"/>
              </a:ext>
            </a:extLst>
          </p:cNvPr>
          <p:cNvGrpSpPr/>
          <p:nvPr/>
        </p:nvGrpSpPr>
        <p:grpSpPr>
          <a:xfrm>
            <a:off x="7830459" y="4450694"/>
            <a:ext cx="2664296" cy="1846660"/>
            <a:chOff x="5324672" y="4859461"/>
            <a:chExt cx="2664296" cy="18466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1D8598-6696-0041-A299-A285CCFD5568}"/>
                </a:ext>
              </a:extLst>
            </p:cNvPr>
            <p:cNvGrpSpPr/>
            <p:nvPr/>
          </p:nvGrpSpPr>
          <p:grpSpPr>
            <a:xfrm>
              <a:off x="5324672" y="4859461"/>
              <a:ext cx="2664296" cy="1216866"/>
              <a:chOff x="3275856" y="5452494"/>
              <a:chExt cx="2664296" cy="12168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DB4589-C5B9-0A44-BDE8-ECCE830B27DE}"/>
                  </a:ext>
                </a:extLst>
              </p:cNvPr>
              <p:cNvSpPr/>
              <p:nvPr/>
            </p:nvSpPr>
            <p:spPr bwMode="auto">
              <a:xfrm>
                <a:off x="3275856" y="6263738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991043-0BBF-2445-9FA1-47F6A5CAF4A1}"/>
                  </a:ext>
                </a:extLst>
              </p:cNvPr>
              <p:cNvSpPr/>
              <p:nvPr/>
            </p:nvSpPr>
            <p:spPr bwMode="auto">
              <a:xfrm>
                <a:off x="3275856" y="5452494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F6BEEC-65E6-6F43-B00D-DD56A0519E45}"/>
                  </a:ext>
                </a:extLst>
              </p:cNvPr>
              <p:cNvSpPr/>
              <p:nvPr/>
            </p:nvSpPr>
            <p:spPr bwMode="auto">
              <a:xfrm>
                <a:off x="3275856" y="5858116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400479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3FB950-6562-0D4B-9544-2BF872DAE5A5}"/>
                  </a:ext>
                </a:extLst>
              </p:cNvPr>
              <p:cNvSpPr txBox="1"/>
              <p:nvPr/>
            </p:nvSpPr>
            <p:spPr>
              <a:xfrm>
                <a:off x="5004048" y="630002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29AC20-0D21-F14E-A628-E610C74CD5A8}"/>
                  </a:ext>
                </a:extLst>
              </p:cNvPr>
              <p:cNvCxnSpPr>
                <a:stCxn id="12" idx="1"/>
              </p:cNvCxnSpPr>
              <p:nvPr/>
            </p:nvCxnSpPr>
            <p:spPr bwMode="auto">
              <a:xfrm flipH="1">
                <a:off x="4572000" y="6484694"/>
                <a:ext cx="432048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590658-A080-8A49-88CB-D48B92CCEBA5}"/>
                </a:ext>
              </a:extLst>
            </p:cNvPr>
            <p:cNvSpPr/>
            <p:nvPr/>
          </p:nvSpPr>
          <p:spPr bwMode="auto">
            <a:xfrm>
              <a:off x="5324672" y="6076327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C84E7F-55FF-FC44-9497-09EDD37B3453}"/>
                </a:ext>
              </a:extLst>
            </p:cNvPr>
            <p:cNvSpPr/>
            <p:nvPr/>
          </p:nvSpPr>
          <p:spPr bwMode="auto">
            <a:xfrm>
              <a:off x="5324672" y="6392882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9C681E-5A64-2242-B69C-1E42E2F7AD64}"/>
                </a:ext>
              </a:extLst>
            </p:cNvPr>
            <p:cNvSpPr txBox="1"/>
            <p:nvPr/>
          </p:nvSpPr>
          <p:spPr>
            <a:xfrm>
              <a:off x="7039467" y="633678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0A2FFF-4EDD-CC47-9F0A-2D2891206AA1}"/>
                </a:ext>
              </a:extLst>
            </p:cNvPr>
            <p:cNvCxnSpPr>
              <a:stCxn id="19" idx="1"/>
            </p:cNvCxnSpPr>
            <p:nvPr/>
          </p:nvCxnSpPr>
          <p:spPr bwMode="auto">
            <a:xfrm flipH="1">
              <a:off x="6607419" y="6521455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2F4C-1679-44E7-997E-5906FC3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we overflowed the buffer, like before</a:t>
            </a:r>
          </a:p>
          <a:p>
            <a:pPr lvl="1"/>
            <a:r>
              <a:rPr lang="en-US" dirty="0"/>
              <a:t>We set up the stack with the gadget addresses, as on last slide</a:t>
            </a:r>
          </a:p>
          <a:p>
            <a:pPr lvl="1"/>
            <a:r>
              <a:rPr lang="en-US" dirty="0"/>
              <a:t>Now we’re about to return from the vulnerable function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3AF456-6E3E-1749-BB81-48C15824F473}"/>
              </a:ext>
            </a:extLst>
          </p:cNvPr>
          <p:cNvGrpSpPr/>
          <p:nvPr/>
        </p:nvGrpSpPr>
        <p:grpSpPr>
          <a:xfrm>
            <a:off x="8077250" y="4678684"/>
            <a:ext cx="2664296" cy="1846660"/>
            <a:chOff x="5324672" y="4859461"/>
            <a:chExt cx="2664296" cy="18466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BC28A9-3DE9-0941-A40E-FCBFFA6FACCC}"/>
                </a:ext>
              </a:extLst>
            </p:cNvPr>
            <p:cNvGrpSpPr/>
            <p:nvPr/>
          </p:nvGrpSpPr>
          <p:grpSpPr>
            <a:xfrm>
              <a:off x="5324672" y="4859461"/>
              <a:ext cx="2664296" cy="1216866"/>
              <a:chOff x="3275856" y="5452494"/>
              <a:chExt cx="2664296" cy="121686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51110-DC7F-D447-9A40-364673FFA34D}"/>
                  </a:ext>
                </a:extLst>
              </p:cNvPr>
              <p:cNvSpPr/>
              <p:nvPr/>
            </p:nvSpPr>
            <p:spPr bwMode="auto">
              <a:xfrm>
                <a:off x="3275856" y="6263738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DF87DC-C6E2-014F-A518-ADE6800FEBDC}"/>
                  </a:ext>
                </a:extLst>
              </p:cNvPr>
              <p:cNvSpPr/>
              <p:nvPr/>
            </p:nvSpPr>
            <p:spPr bwMode="auto">
              <a:xfrm>
                <a:off x="3275856" y="5452494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96A919-E933-0044-84A0-1DFD5438E0B0}"/>
                  </a:ext>
                </a:extLst>
              </p:cNvPr>
              <p:cNvSpPr/>
              <p:nvPr/>
            </p:nvSpPr>
            <p:spPr bwMode="auto">
              <a:xfrm>
                <a:off x="3275856" y="5858116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49F2DC-324C-7C4E-B7AD-062818F5EFD5}"/>
                  </a:ext>
                </a:extLst>
              </p:cNvPr>
              <p:cNvSpPr txBox="1"/>
              <p:nvPr/>
            </p:nvSpPr>
            <p:spPr>
              <a:xfrm>
                <a:off x="5004048" y="630002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BBCFFB9-3523-E94E-8E85-A42F751ECFEF}"/>
                  </a:ext>
                </a:extLst>
              </p:cNvPr>
              <p:cNvCxnSpPr>
                <a:stCxn id="17" idx="1"/>
              </p:cNvCxnSpPr>
              <p:nvPr/>
            </p:nvCxnSpPr>
            <p:spPr bwMode="auto">
              <a:xfrm flipH="1">
                <a:off x="4572000" y="6484694"/>
                <a:ext cx="432048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9C03C4-28BE-6F4D-9FE7-BFF7BFFA8517}"/>
                </a:ext>
              </a:extLst>
            </p:cNvPr>
            <p:cNvSpPr/>
            <p:nvPr/>
          </p:nvSpPr>
          <p:spPr bwMode="auto">
            <a:xfrm>
              <a:off x="5324672" y="6076327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58B97-A66D-714C-8AA2-E67FD061683C}"/>
                </a:ext>
              </a:extLst>
            </p:cNvPr>
            <p:cNvSpPr/>
            <p:nvPr/>
          </p:nvSpPr>
          <p:spPr bwMode="auto">
            <a:xfrm>
              <a:off x="5324672" y="6392882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A1D180-0F0D-A942-9C01-D8A2DEB788B4}"/>
                </a:ext>
              </a:extLst>
            </p:cNvPr>
            <p:cNvSpPr txBox="1"/>
            <p:nvPr/>
          </p:nvSpPr>
          <p:spPr>
            <a:xfrm>
              <a:off x="7039467" y="633678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B4FF19-73F3-1F42-A206-2D8A80CF6E05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6607419" y="6521455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354645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EAD5C-C9EF-974F-AB0E-F5DDA72B04D6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4006e7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5CCDB2-7000-D048-9B74-FA3424DB0830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2E8A3-83C4-4112-812C-FAF88177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5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2: return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first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1216866"/>
            <a:chOff x="3275856" y="5452494"/>
            <a:chExt cx="2664296" cy="1216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51110-DC7F-D447-9A40-364673FFA34D}"/>
                </a:ext>
              </a:extLst>
            </p:cNvPr>
            <p:cNvSpPr/>
            <p:nvPr/>
          </p:nvSpPr>
          <p:spPr bwMode="auto">
            <a:xfrm>
              <a:off x="3275856" y="6263738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63000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484694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7AC4D-62DA-3D42-962D-72CEC74DA891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77A04-6DC7-1349-8C80-35E6A8AB1D0F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8CA838-5A39-9145-9702-8464AFFA5ABC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50100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50F1-78B1-460B-B128-68644C21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1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run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293096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1F78-D59E-4B2D-B4C6-37FCDAFC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1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4: return from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QUIZ</a:t>
            </a:r>
            <a:r>
              <a:rPr lang="en-US" dirty="0"/>
              <a:t>: where do we go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5811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813B39-F1FE-0741-8231-2914DD99DE8F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F9AA66-3D14-E346-998D-DB1D3323C7D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437594-9DB8-FD4C-9D0B-E4718DA5545F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C2A6C5-525B-E647-AC41-FDD3AC183446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985295-511A-7A4E-A551-17226700E6A9}"/>
                </a:ext>
              </a:extLst>
            </p:cNvPr>
            <p:cNvCxnSpPr>
              <a:stCxn id="2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C41638-ABD8-2249-BA86-CB4011593CF2}"/>
              </a:ext>
            </a:extLst>
          </p:cNvPr>
          <p:cNvSpPr txBox="1"/>
          <p:nvPr/>
        </p:nvSpPr>
        <p:spPr>
          <a:xfrm>
            <a:off x="6424829" y="1744036"/>
            <a:ext cx="287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that’s gadget 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06F2-6364-47B0-93D2-CF17A733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run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229200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4476-A874-4534-B9B8-939E05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9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6: return from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third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517232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98D039-1F69-7549-AAEE-BC51C501D904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2B6804-D0CC-144E-8252-89C4E733F10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6E430F-295B-BC43-8C5B-46C7850F2D8F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7F0449-9F5A-754D-BC1A-9B211854F416}"/>
                </a:ext>
              </a:extLst>
            </p:cNvPr>
            <p:cNvCxnSpPr>
              <a:stCxn id="31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F1D9-0318-4FC6-8EAF-B9DDDD3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6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49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7: run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program we wanted to run. Our job is done.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6165304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9F02-351D-433F-94F4-F8BB938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10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422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8: Return from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At this point, return to whatever address we find on the stack.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That’s past the data we put there ourselves, so it’s whatever was there before.</a:t>
            </a:r>
            <a:br>
              <a:rPr lang="en-US" dirty="0">
                <a:cs typeface="Calibri" panose="020F0502020204030204" pitchFamily="34" charset="0"/>
              </a:rPr>
            </a:br>
            <a:r>
              <a:rPr lang="en-US" dirty="0">
                <a:cs typeface="Calibri" panose="020F0502020204030204" pitchFamily="34" charset="0"/>
              </a:rPr>
              <a:t>Maybe not meant to be an address! Could be anything!</a:t>
            </a:r>
            <a:br>
              <a:rPr lang="en-US" dirty="0">
                <a:cs typeface="Calibri" panose="020F0502020204030204" pitchFamily="34" charset="0"/>
              </a:rPr>
            </a:b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But we don’t care about what the program does anymore!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code we wanted to run, nothing else matters!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(Maybe we stole from bank accounts, launched missiles, etc.)</a:t>
            </a:r>
          </a:p>
          <a:p>
            <a:pPr lvl="1"/>
            <a:endParaRPr lang="en-US" dirty="0">
              <a:cs typeface="Calibri" panose="020F0502020204030204" pitchFamily="34" charset="0"/>
            </a:endParaRPr>
          </a:p>
          <a:p>
            <a:pPr lvl="1"/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63813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3" y="386104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54B8-F49A-4026-BB54-CA1A186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5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8870950" y="1447059"/>
            <a:ext cx="1797050" cy="23746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870950" y="4429972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Return-Oriented 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3813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Trigger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</a:t>
            </a:r>
            <a:r>
              <a:rPr lang="en-US" dirty="0"/>
              <a:t> instruction in the current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“Returns” to gadget 1, instead of to its caller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Gadget 1 does its thing, then returns to gadget 2, etc.</a:t>
            </a:r>
          </a:p>
          <a:p>
            <a:pPr lvl="1"/>
            <a:r>
              <a:rPr lang="en-US" dirty="0"/>
              <a:t>Repeat as necessary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Complete! You’ve “run” the “function” you wanted to run!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8870950" y="1429077"/>
            <a:ext cx="1797050" cy="608299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10743158" y="4913016"/>
            <a:ext cx="4508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1194008" y="4728350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8870950" y="3821674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5880" y="1563922"/>
            <a:ext cx="1555426" cy="369332"/>
          </a:xfrm>
          <a:prstGeom prst="rect">
            <a:avLst/>
          </a:prstGeom>
          <a:solidFill>
            <a:srgbClr val="F6F5BD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</a:t>
            </a:r>
            <a:r>
              <a:rPr lang="en-US" i="1" dirty="0">
                <a:latin typeface="Calibri" pitchFamily="34" charset="0"/>
              </a:rPr>
              <a:t>n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8286" y="4552534"/>
            <a:ext cx="1550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1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3095" y="3945135"/>
            <a:ext cx="1550617" cy="369332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2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8902" y="1563922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8902" y="3945135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4357" y="4552206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cxnSp>
        <p:nvCxnSpPr>
          <p:cNvPr id="36" name="Straight Arrow Connector 35"/>
          <p:cNvCxnSpPr>
            <a:cxnSpLocks/>
            <a:endCxn id="32" idx="3"/>
          </p:cNvCxnSpPr>
          <p:nvPr/>
        </p:nvCxnSpPr>
        <p:spPr bwMode="auto">
          <a:xfrm flipH="1" flipV="1">
            <a:off x="8219318" y="1748588"/>
            <a:ext cx="1336806" cy="1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 flipH="1" flipV="1">
            <a:off x="8204775" y="4139261"/>
            <a:ext cx="1351349" cy="638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H="1">
            <a:off x="8204775" y="4747115"/>
            <a:ext cx="1351349" cy="8126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E8E66-1F12-4822-A23A-7BDEB30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F93D4B85-DA83-4CDC-BA55-EA1E92AE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136" y="3232543"/>
            <a:ext cx="1797051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1C04B10-9C5A-4016-941A-EFFD99AA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323" y="2624693"/>
            <a:ext cx="1797051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5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b="1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66254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Write better code please</a:t>
            </a:r>
          </a:p>
          <a:p>
            <a:pPr eaLnBrk="1" hangingPunct="1">
              <a:lnSpc>
                <a:spcPct val="85000"/>
              </a:lnSpc>
            </a:pPr>
            <a:endParaRPr lang="en-US" dirty="0"/>
          </a:p>
          <a:p>
            <a:pPr eaLnBrk="1" hangingPunct="1">
              <a:lnSpc>
                <a:spcPct val="85000"/>
              </a:lnSpc>
            </a:pPr>
            <a:r>
              <a:rPr lang="en-US" dirty="0"/>
              <a:t>Return-oriented programming starts with a buffer overflow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To set up gadget addresses on the stack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No buffer overflow, no return-oriented programming!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53599-CC3B-4103-A8EF-BDD2B074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8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lvl="1" eaLnBrk="1" hangingPunct="1"/>
            <a:r>
              <a:rPr lang="en-US" dirty="0"/>
              <a:t>So we can detect buffer overflows </a:t>
            </a:r>
            <a:r>
              <a:rPr lang="en-US" b="1" i="1" dirty="0"/>
              <a:t>before</a:t>
            </a:r>
            <a:r>
              <a:rPr lang="en-US" dirty="0"/>
              <a:t> we run malicious code</a:t>
            </a:r>
          </a:p>
          <a:p>
            <a:pPr lvl="2"/>
            <a:r>
              <a:rPr lang="en-US" dirty="0"/>
              <a:t>Then just crash the program instead of doing bad things</a:t>
            </a:r>
          </a:p>
          <a:p>
            <a:pPr lvl="1" eaLnBrk="1" hangingPunct="1"/>
            <a:r>
              <a:rPr lang="en-US" dirty="0"/>
              <a:t>Analogy: canary in a coal mine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for potentially</a:t>
            </a:r>
            <a:br>
              <a:rPr lang="en-US" dirty="0"/>
            </a:br>
            <a:r>
              <a:rPr lang="en-US" dirty="0"/>
              <a:t>vulnerable functions</a:t>
            </a:r>
          </a:p>
          <a:p>
            <a:pPr lvl="2"/>
            <a:r>
              <a:rPr lang="en-US" dirty="0"/>
              <a:t>(disabled in attack lab to show the vulnerability)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16462" y="3686488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16462" y="4591363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*** stack smashing detected ***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EF692-F529-4F7E-9BFD-5ECF740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 -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616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40076c:	retq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076" y="12213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974" y="2073502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Read value from a special, read-only segment in memory</a:t>
            </a:r>
          </a:p>
        </p:txBody>
      </p:sp>
      <p:sp>
        <p:nvSpPr>
          <p:cNvPr id="7" name="Freeform 6"/>
          <p:cNvSpPr/>
          <p:nvPr/>
        </p:nvSpPr>
        <p:spPr>
          <a:xfrm>
            <a:off x="6041974" y="2012702"/>
            <a:ext cx="933775" cy="226762"/>
          </a:xfrm>
          <a:custGeom>
            <a:avLst/>
            <a:gdLst>
              <a:gd name="connsiteX0" fmla="*/ 933775 w 933775"/>
              <a:gd name="connsiteY0" fmla="*/ 226762 h 226762"/>
              <a:gd name="connsiteX1" fmla="*/ 457550 w 933775"/>
              <a:gd name="connsiteY1" fmla="*/ 2636 h 226762"/>
              <a:gd name="connsiteX2" fmla="*/ 0 w 933775"/>
              <a:gd name="connsiteY2" fmla="*/ 124038 h 22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775" h="226762">
                <a:moveTo>
                  <a:pt x="933775" y="226762"/>
                </a:moveTo>
                <a:cubicBezTo>
                  <a:pt x="773477" y="123259"/>
                  <a:pt x="613179" y="19757"/>
                  <a:pt x="457550" y="2636"/>
                </a:cubicBezTo>
                <a:cubicBezTo>
                  <a:pt x="301921" y="-14485"/>
                  <a:pt x="150960" y="54776"/>
                  <a:pt x="0" y="12403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60096" y="31409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Store it on the stack at offset 8 from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32635" y="2432534"/>
            <a:ext cx="999140" cy="780443"/>
          </a:xfrm>
          <a:custGeom>
            <a:avLst/>
            <a:gdLst>
              <a:gd name="connsiteX0" fmla="*/ 999140 w 999140"/>
              <a:gd name="connsiteY0" fmla="*/ 969853 h 969853"/>
              <a:gd name="connsiteX1" fmla="*/ 606954 w 999140"/>
              <a:gd name="connsiteY1" fmla="*/ 92029 h 969853"/>
              <a:gd name="connsiteX2" fmla="*/ 0 w 999140"/>
              <a:gd name="connsiteY2" fmla="*/ 26659 h 96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140" h="969853">
                <a:moveTo>
                  <a:pt x="999140" y="969853"/>
                </a:moveTo>
                <a:cubicBezTo>
                  <a:pt x="886308" y="609540"/>
                  <a:pt x="773477" y="249228"/>
                  <a:pt x="606954" y="92029"/>
                </a:cubicBezTo>
                <a:cubicBezTo>
                  <a:pt x="440431" y="-65170"/>
                  <a:pt x="0" y="26659"/>
                  <a:pt x="0" y="26659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97389" y="3789040"/>
            <a:ext cx="287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Check the canary is fine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xorl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(0 if the two values are identical)</a:t>
            </a:r>
          </a:p>
        </p:txBody>
      </p:sp>
      <p:sp>
        <p:nvSpPr>
          <p:cNvPr id="11" name="Freeform 10"/>
          <p:cNvSpPr/>
          <p:nvPr/>
        </p:nvSpPr>
        <p:spPr>
          <a:xfrm>
            <a:off x="6168008" y="4077072"/>
            <a:ext cx="1224136" cy="144016"/>
          </a:xfrm>
          <a:custGeom>
            <a:avLst/>
            <a:gdLst>
              <a:gd name="connsiteX0" fmla="*/ 756358 w 756358"/>
              <a:gd name="connsiteY0" fmla="*/ 662306 h 662306"/>
              <a:gd name="connsiteX1" fmla="*/ 476226 w 756358"/>
              <a:gd name="connsiteY1" fmla="*/ 73977 h 662306"/>
              <a:gd name="connsiteX2" fmla="*/ 0 w 756358"/>
              <a:gd name="connsiteY2" fmla="*/ 8608 h 66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358" h="662306">
                <a:moveTo>
                  <a:pt x="756358" y="662306"/>
                </a:moveTo>
                <a:cubicBezTo>
                  <a:pt x="679322" y="422616"/>
                  <a:pt x="602286" y="182927"/>
                  <a:pt x="476226" y="73977"/>
                </a:cubicBezTo>
                <a:cubicBezTo>
                  <a:pt x="350166" y="-34973"/>
                  <a:pt x="0" y="8608"/>
                  <a:pt x="0" y="860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C8096-13B6-4679-89DC-1E3A13FB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952433" y="3431148"/>
            <a:ext cx="5479454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952433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077346" y="2548731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3496696" y="486006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909446" y="468702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1077346" y="1405731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77347" y="4693444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6609" y="4693444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975872" y="4693444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425134" y="4693444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397" y="4693444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001147" y="1035844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077346" y="3158332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1077346" y="3780346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/>
              <a:t>Sometimes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952433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3496696" y="486006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909446" y="468702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397" y="4693444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8" name="Rectangle 22">
            <a:extLst>
              <a:ext uri="{FF2B5EF4-FFF2-40B4-BE49-F238E27FC236}">
                <a16:creationId xmlns:a16="http://schemas.microsoft.com/office/drawing/2014/main" id="{325091A0-7D88-4F13-A5B6-EBB8FBD62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2792349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</p:txBody>
      </p:sp>
      <p:sp>
        <p:nvSpPr>
          <p:cNvPr id="69" name="Rectangle 23">
            <a:extLst>
              <a:ext uri="{FF2B5EF4-FFF2-40B4-BE49-F238E27FC236}">
                <a16:creationId xmlns:a16="http://schemas.microsoft.com/office/drawing/2014/main" id="{795F82E6-4E62-48DC-9C8E-723801BF1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097149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" name="Rectangle 31">
            <a:extLst>
              <a:ext uri="{FF2B5EF4-FFF2-40B4-BE49-F238E27FC236}">
                <a16:creationId xmlns:a16="http://schemas.microsoft.com/office/drawing/2014/main" id="{2E747670-3851-4073-B5A5-16157762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1649349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>
                <a:latin typeface="Courier New" pitchFamily="49" charset="0"/>
              </a:rPr>
              <a:t>main</a:t>
            </a:r>
          </a:p>
        </p:txBody>
      </p:sp>
      <p:sp>
        <p:nvSpPr>
          <p:cNvPr id="71" name="Rectangle 24">
            <a:extLst>
              <a:ext uri="{FF2B5EF4-FFF2-40B4-BE49-F238E27FC236}">
                <a16:creationId xmlns:a16="http://schemas.microsoft.com/office/drawing/2014/main" id="{E6012A3D-D79E-4DF1-8DC2-6E0FE6D9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7" y="4316349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663463D2-54B6-47EC-AA02-8F2D33AD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09" y="4316349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73" name="Rectangle 26">
            <a:extLst>
              <a:ext uri="{FF2B5EF4-FFF2-40B4-BE49-F238E27FC236}">
                <a16:creationId xmlns:a16="http://schemas.microsoft.com/office/drawing/2014/main" id="{7122712F-B8AB-4D6E-B76F-1E14CEDD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872" y="4316349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6053F0EE-C4AD-4B47-917B-53F0F8E5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34" y="4316349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F0DFD1A3-6AEA-4F47-987B-028D6EBDC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401949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732B78E6-5296-4A35-BE5D-1CECBD44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4011549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7" name="Rectangle 22">
            <a:extLst>
              <a:ext uri="{FF2B5EF4-FFF2-40B4-BE49-F238E27FC236}">
                <a16:creationId xmlns:a16="http://schemas.microsoft.com/office/drawing/2014/main" id="{DCA64857-A6DC-4C07-88A7-547919DC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255263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78" name="Rectangle 31">
            <a:extLst>
              <a:ext uri="{FF2B5EF4-FFF2-40B4-BE49-F238E27FC236}">
                <a16:creationId xmlns:a16="http://schemas.microsoft.com/office/drawing/2014/main" id="{4F900376-CA21-403B-8E6D-EB90DCEA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1409636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716D833-B441-439C-92E5-6C3336BE0CCD}"/>
              </a:ext>
            </a:extLst>
          </p:cNvPr>
          <p:cNvGrpSpPr/>
          <p:nvPr/>
        </p:nvGrpSpPr>
        <p:grpSpPr>
          <a:xfrm>
            <a:off x="1077346" y="4697349"/>
            <a:ext cx="1797050" cy="304800"/>
            <a:chOff x="533400" y="4648200"/>
            <a:chExt cx="1797050" cy="3048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419581E-D2BD-4473-A7E0-B8B8E6638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75F0FA-56B2-4630-BD75-E2D7EE88D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FECD354-1076-4618-8E95-3EF30D52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F96DE0A-BBA2-4966-AA72-72DAA091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F887A8F-5164-40D6-924A-2F286193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346" y="1017373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8A644F28-D394-46E9-B8D3-7DC1EA46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16223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692B674A-A8B8-4E8D-AF3E-E5D0D7BA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78425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974620C-3018-45CF-BD54-D8E653BE4B3A}"/>
              </a:ext>
            </a:extLst>
          </p:cNvPr>
          <p:cNvGrpSpPr/>
          <p:nvPr/>
        </p:nvGrpSpPr>
        <p:grpSpPr>
          <a:xfrm>
            <a:off x="1077346" y="4392549"/>
            <a:ext cx="1797050" cy="304800"/>
            <a:chOff x="533400" y="4648200"/>
            <a:chExt cx="1797050" cy="3048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091E0B7-A43D-477B-A81F-F0C3E9EB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327F04-EF3B-4139-BFC3-59D834D4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742F6E-78C2-479F-9537-7EDFE5B78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0E9742B-CD0B-4F93-A248-FC2F49D8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sp>
        <p:nvSpPr>
          <p:cNvPr id="92" name="Rectangle 3">
            <a:extLst>
              <a:ext uri="{FF2B5EF4-FFF2-40B4-BE49-F238E27FC236}">
                <a16:creationId xmlns:a16="http://schemas.microsoft.com/office/drawing/2014/main" id="{2FBC6B8E-70C6-4895-8CEC-8F4BB7A2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433" y="3191729"/>
            <a:ext cx="6518721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.L6:	. .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AC8550-C8C8-450F-97CD-480A4B2EE814}"/>
              </a:ext>
            </a:extLst>
          </p:cNvPr>
          <p:cNvSpPr txBox="1"/>
          <p:nvPr/>
        </p:nvSpPr>
        <p:spPr>
          <a:xfrm>
            <a:off x="1435958" y="5332333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0123456</a:t>
            </a:r>
          </a:p>
        </p:txBody>
      </p:sp>
      <p:sp>
        <p:nvSpPr>
          <p:cNvPr id="94" name="Line 29">
            <a:extLst>
              <a:ext uri="{FF2B5EF4-FFF2-40B4-BE49-F238E27FC236}">
                <a16:creationId xmlns:a16="http://schemas.microsoft.com/office/drawing/2014/main" id="{B89E1343-402A-4346-BA3E-76768F5BB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163" y="5047556"/>
            <a:ext cx="67309" cy="3144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0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FAC-C607-FC43-BA06-408DAAD8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Address 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4B9-EB8B-3B43-A2AB-6CAF9788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05533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stack randomization, generalized to all of memory</a:t>
            </a:r>
          </a:p>
          <a:p>
            <a:pPr lvl="1"/>
            <a:r>
              <a:rPr lang="en-US" b="1" i="1" dirty="0"/>
              <a:t>Especially</a:t>
            </a:r>
            <a:r>
              <a:rPr lang="en-US" dirty="0"/>
              <a:t>: executable code</a:t>
            </a:r>
          </a:p>
          <a:p>
            <a:pPr lvl="1"/>
            <a:endParaRPr lang="en-US" dirty="0"/>
          </a:p>
          <a:p>
            <a:r>
              <a:rPr lang="en-US" dirty="0"/>
              <a:t>Code, stack, heap all start in random locations</a:t>
            </a:r>
          </a:p>
          <a:p>
            <a:pPr lvl="1"/>
            <a:r>
              <a:rPr lang="en-US" dirty="0"/>
              <a:t>Determined when program starts up</a:t>
            </a:r>
          </a:p>
          <a:p>
            <a:pPr lvl="1"/>
            <a:r>
              <a:rPr lang="en-US" dirty="0"/>
              <a:t>You know the gadget you want is at the end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But if you don’t know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r>
              <a:rPr lang="en-US" dirty="0"/>
              <a:t> </a:t>
            </a:r>
            <a:r>
              <a:rPr lang="en-US" b="1" i="1" dirty="0"/>
              <a:t>is</a:t>
            </a:r>
            <a:r>
              <a:rPr lang="en-US" dirty="0"/>
              <a:t>, that’s no use!</a:t>
            </a:r>
          </a:p>
          <a:p>
            <a:pPr lvl="1"/>
            <a:endParaRPr lang="en-US" dirty="0"/>
          </a:p>
          <a:p>
            <a:r>
              <a:rPr lang="en-US" dirty="0"/>
              <a:t>Can be circumvented by clever side-channel attacks</a:t>
            </a:r>
          </a:p>
          <a:p>
            <a:pPr lvl="1"/>
            <a:r>
              <a:rPr lang="en-US" dirty="0"/>
              <a:t>But really hard! Much harder than ROP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C08284-3E18-1841-842D-2A9F33E3BE1D}"/>
              </a:ext>
            </a:extLst>
          </p:cNvPr>
          <p:cNvGrpSpPr/>
          <p:nvPr/>
        </p:nvGrpSpPr>
        <p:grpSpPr>
          <a:xfrm>
            <a:off x="8171868" y="4329982"/>
            <a:ext cx="2880320" cy="1200329"/>
            <a:chOff x="762842" y="1844824"/>
            <a:chExt cx="288032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BE6FB0-C407-534A-ABC1-CD19E12C67F8}"/>
                </a:ext>
              </a:extLst>
            </p:cNvPr>
            <p:cNvSpPr txBox="1"/>
            <p:nvPr/>
          </p:nvSpPr>
          <p:spPr>
            <a:xfrm>
              <a:off x="762842" y="1844824"/>
              <a:ext cx="2880320" cy="1200329"/>
            </a:xfrm>
            <a:prstGeom prst="rect">
              <a:avLst/>
            </a:prstGeom>
            <a:solidFill>
              <a:srgbClr val="EFBFB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???? &lt;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ab_plus_c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&gt;: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0f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af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fe</a:t>
              </a:r>
              <a:endParaRPr lang="ro-RO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8d 04 17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c3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93A80C-B80D-0F4B-889D-9BC676336605}"/>
                </a:ext>
              </a:extLst>
            </p:cNvPr>
            <p:cNvSpPr/>
            <p:nvPr/>
          </p:nvSpPr>
          <p:spPr bwMode="auto">
            <a:xfrm>
              <a:off x="1914969" y="2420888"/>
              <a:ext cx="1584176" cy="57606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EE79DD-3D20-8F4A-B840-A545AB90A69C}"/>
              </a:ext>
            </a:extLst>
          </p:cNvPr>
          <p:cNvGrpSpPr/>
          <p:nvPr/>
        </p:nvGrpSpPr>
        <p:grpSpPr>
          <a:xfrm>
            <a:off x="8099861" y="1137320"/>
            <a:ext cx="3024336" cy="2520280"/>
            <a:chOff x="683568" y="3429000"/>
            <a:chExt cx="3024336" cy="2520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875742-B374-3D47-9DDB-BF3B27CF1906}"/>
                </a:ext>
              </a:extLst>
            </p:cNvPr>
            <p:cNvSpPr/>
            <p:nvPr/>
          </p:nvSpPr>
          <p:spPr bwMode="auto">
            <a:xfrm>
              <a:off x="683568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1319D-5D51-094C-B9ED-7B26F0525FA8}"/>
                </a:ext>
              </a:extLst>
            </p:cNvPr>
            <p:cNvSpPr/>
            <p:nvPr/>
          </p:nvSpPr>
          <p:spPr bwMode="auto">
            <a:xfrm>
              <a:off x="683568" y="5391329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95BA8A-7D9B-B44A-A2C7-969CB510B115}"/>
                </a:ext>
              </a:extLst>
            </p:cNvPr>
            <p:cNvSpPr/>
            <p:nvPr/>
          </p:nvSpPr>
          <p:spPr bwMode="auto">
            <a:xfrm>
              <a:off x="683568" y="4365104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F902A0-F451-FF42-81A6-F1BE13C7D70B}"/>
                </a:ext>
              </a:extLst>
            </p:cNvPr>
            <p:cNvSpPr/>
            <p:nvPr/>
          </p:nvSpPr>
          <p:spPr bwMode="auto">
            <a:xfrm>
              <a:off x="683568" y="3771442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C53B6-9AD9-E846-9735-567A28506376}"/>
                </a:ext>
              </a:extLst>
            </p:cNvPr>
            <p:cNvSpPr/>
            <p:nvPr/>
          </p:nvSpPr>
          <p:spPr bwMode="auto">
            <a:xfrm>
              <a:off x="2771800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2D5E3-70B4-EB48-9D85-CD754F0A8525}"/>
                </a:ext>
              </a:extLst>
            </p:cNvPr>
            <p:cNvSpPr/>
            <p:nvPr/>
          </p:nvSpPr>
          <p:spPr bwMode="auto">
            <a:xfrm>
              <a:off x="2771799" y="4517906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AE210E-D6C8-2647-AED3-C726DA194209}"/>
                </a:ext>
              </a:extLst>
            </p:cNvPr>
            <p:cNvSpPr/>
            <p:nvPr/>
          </p:nvSpPr>
          <p:spPr bwMode="auto">
            <a:xfrm>
              <a:off x="2771799" y="3681028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3225FD-B4F9-5442-9B54-48B17B09E254}"/>
                </a:ext>
              </a:extLst>
            </p:cNvPr>
            <p:cNvSpPr/>
            <p:nvPr/>
          </p:nvSpPr>
          <p:spPr bwMode="auto">
            <a:xfrm>
              <a:off x="2771799" y="5101244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8F3547-0821-1340-B0C7-E097633DECEB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 bwMode="auto">
            <a:xfrm>
              <a:off x="1619672" y="3978410"/>
              <a:ext cx="1152127" cy="1329802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74A4E-787F-9B4D-A196-A7C9311C2735}"/>
                </a:ext>
              </a:extLst>
            </p:cNvPr>
            <p:cNvCxnSpPr>
              <a:stCxn id="11" idx="3"/>
            </p:cNvCxnSpPr>
            <p:nvPr/>
          </p:nvCxnSpPr>
          <p:spPr bwMode="auto">
            <a:xfrm flipV="1">
              <a:off x="1619672" y="4005064"/>
              <a:ext cx="1152127" cy="684076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971082-857D-DB48-8E26-1337A128C079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 bwMode="auto">
            <a:xfrm flipV="1">
              <a:off x="1619672" y="4724874"/>
              <a:ext cx="1152127" cy="873423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123D-63DB-443D-8E21-448A4E54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9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good goal is to at least avoid all the simple known attacks</a:t>
            </a:r>
          </a:p>
          <a:p>
            <a:r>
              <a:rPr lang="en-US" dirty="0"/>
              <a:t>Designing with security in mind can make vulnerabilities harder to find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of physical items is dependent on the fact that one person can only steal one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r>
              <a:rPr lang="en-US" dirty="0"/>
              <a:t>Not the case for private information on a computer</a:t>
            </a:r>
          </a:p>
          <a:p>
            <a:pPr lvl="1"/>
            <a:endParaRPr lang="en-US" dirty="0"/>
          </a:p>
          <a:p>
            <a:r>
              <a:rPr lang="en-US" dirty="0"/>
              <a:t>The internet makes security incredibly important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00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490952" y="4011960"/>
            <a:ext cx="5089443" cy="2160240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-342900"/>
            <a:r>
              <a:rPr lang="en-US" dirty="0"/>
              <a:t>Abuses undefined behavior</a:t>
            </a:r>
          </a:p>
          <a:p>
            <a:pPr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07595" y="4011960"/>
            <a:ext cx="5381081" cy="216024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 (core dumped)</a:t>
            </a:r>
            <a:endParaRPr lang="en-US" dirty="0">
              <a:solidFill>
                <a:srgbClr val="000000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607595" y="914400"/>
            <a:ext cx="7622232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 // volatile ≈ don’t optimize this away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// Possibly out of bounds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DAB00-2BBC-4AA1-BB6F-E1A5B01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p" animBg="1"/>
      <p:bldP spid="1843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196752"/>
            <a:ext cx="4419600" cy="220560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2004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4038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Addr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105400" y="126030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038600" y="6040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05400" y="153424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1800674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05400" y="2074611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05400" y="2356519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105400" y="263045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05400" y="290439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038600" y="5656322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038600" y="5277975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038600" y="489619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4516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38600" y="412785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36400" y="3755544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62182-E302-4BF1-A80C-4608721C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267</TotalTime>
  <Words>5531</Words>
  <Application>Microsoft Office PowerPoint</Application>
  <PresentationFormat>Widescreen</PresentationFormat>
  <Paragraphs>1103</Paragraphs>
  <Slides>53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Arial Narrow</vt:lpstr>
      <vt:lpstr>Calibri</vt:lpstr>
      <vt:lpstr>Calibri Bold</vt:lpstr>
      <vt:lpstr>Courier New</vt:lpstr>
      <vt:lpstr>Gill Sans</vt:lpstr>
      <vt:lpstr>Helvetica</vt:lpstr>
      <vt:lpstr>Tahoma</vt:lpstr>
      <vt:lpstr>Times New Roman</vt:lpstr>
      <vt:lpstr>Wingdings</vt:lpstr>
      <vt:lpstr>Wingdings 2</vt:lpstr>
      <vt:lpstr>Class Slides</vt:lpstr>
      <vt:lpstr>Lecture 11 Buffer Overflows</vt:lpstr>
      <vt:lpstr>Administrivia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Outline</vt:lpstr>
      <vt:lpstr>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Malicious use of buffer overflow</vt:lpstr>
      <vt:lpstr>Exploits based on buffer overflows</vt:lpstr>
      <vt:lpstr>Example: The original Internet worm (1988)</vt:lpstr>
      <vt:lpstr>Example: Attack on Nuclear Plants (2010)</vt:lpstr>
      <vt:lpstr>Outline</vt:lpstr>
      <vt:lpstr>1. Avoiding Buffer Overflow Vulnerability</vt:lpstr>
      <vt:lpstr>2. System-Level Protection: Randomized Stack</vt:lpstr>
      <vt:lpstr>3. System-Level Protection: Explicit Execute Page Permissions</vt:lpstr>
      <vt:lpstr>Break + Open Question</vt:lpstr>
      <vt:lpstr>Break + Open Question</vt:lpstr>
      <vt:lpstr>Outline</vt:lpstr>
      <vt:lpstr>Finding a new way to abuse a vulnerability</vt:lpstr>
      <vt:lpstr>Return-Oriented Programming (ROP)</vt:lpstr>
      <vt:lpstr>Return-Oriented Programming (ROP)</vt:lpstr>
      <vt:lpstr>Gadget Examples</vt:lpstr>
      <vt:lpstr>Combining Gadgets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Return-Oriented Programming Execution</vt:lpstr>
      <vt:lpstr>Outline</vt:lpstr>
      <vt:lpstr>1. Avoiding buffer overflow vulnerabilities</vt:lpstr>
      <vt:lpstr>2. Stack Canaries</vt:lpstr>
      <vt:lpstr>2. Stack Canaries - Disassembly</vt:lpstr>
      <vt:lpstr>2. Stack Canaries - Setting up canary</vt:lpstr>
      <vt:lpstr>2. Stack Canaries - Setting up canary</vt:lpstr>
      <vt:lpstr>3. Address space layout randomization (ASLR)</vt:lpstr>
      <vt:lpstr>Security is an arms race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Buffer Overflows</dc:title>
  <dc:creator>Branden Ghena</dc:creator>
  <cp:lastModifiedBy>Branden Ghena</cp:lastModifiedBy>
  <cp:revision>36</cp:revision>
  <dcterms:created xsi:type="dcterms:W3CDTF">2021-05-11T14:27:33Z</dcterms:created>
  <dcterms:modified xsi:type="dcterms:W3CDTF">2021-05-11T18:54:50Z</dcterms:modified>
</cp:coreProperties>
</file>